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14" r:id="rId3"/>
    <p:sldId id="333" r:id="rId4"/>
    <p:sldId id="374" r:id="rId5"/>
    <p:sldId id="309" r:id="rId6"/>
    <p:sldId id="310"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55" r:id="rId24"/>
    <p:sldId id="356" r:id="rId25"/>
    <p:sldId id="357" r:id="rId26"/>
    <p:sldId id="257" r:id="rId27"/>
    <p:sldId id="301" r:id="rId28"/>
    <p:sldId id="305" r:id="rId29"/>
    <p:sldId id="315" r:id="rId30"/>
    <p:sldId id="373" r:id="rId31"/>
    <p:sldId id="370" r:id="rId32"/>
    <p:sldId id="258" r:id="rId33"/>
    <p:sldId id="259" r:id="rId34"/>
    <p:sldId id="376" r:id="rId35"/>
    <p:sldId id="377" r:id="rId36"/>
    <p:sldId id="298" r:id="rId37"/>
    <p:sldId id="261" r:id="rId38"/>
    <p:sldId id="378" r:id="rId39"/>
    <p:sldId id="299" r:id="rId40"/>
    <p:sldId id="312" r:id="rId41"/>
    <p:sldId id="369" r:id="rId42"/>
    <p:sldId id="286" r:id="rId43"/>
    <p:sldId id="285" r:id="rId44"/>
    <p:sldId id="350" r:id="rId45"/>
    <p:sldId id="361" r:id="rId46"/>
    <p:sldId id="362" r:id="rId47"/>
    <p:sldId id="351" r:id="rId48"/>
    <p:sldId id="366" r:id="rId49"/>
    <p:sldId id="363" r:id="rId50"/>
    <p:sldId id="352" r:id="rId51"/>
    <p:sldId id="367" r:id="rId52"/>
    <p:sldId id="364" r:id="rId53"/>
    <p:sldId id="353" r:id="rId54"/>
    <p:sldId id="368" r:id="rId55"/>
    <p:sldId id="365" r:id="rId56"/>
    <p:sldId id="306" r:id="rId57"/>
    <p:sldId id="327" r:id="rId58"/>
    <p:sldId id="328" r:id="rId59"/>
    <p:sldId id="307" r:id="rId60"/>
    <p:sldId id="329" r:id="rId61"/>
    <p:sldId id="330" r:id="rId62"/>
    <p:sldId id="308" r:id="rId63"/>
    <p:sldId id="332" r:id="rId64"/>
    <p:sldId id="331" r:id="rId65"/>
    <p:sldId id="316" r:id="rId66"/>
    <p:sldId id="358" r:id="rId67"/>
    <p:sldId id="359" r:id="rId68"/>
    <p:sldId id="360" r:id="rId69"/>
    <p:sldId id="317" r:id="rId70"/>
    <p:sldId id="318" r:id="rId71"/>
    <p:sldId id="319" r:id="rId72"/>
    <p:sldId id="320" r:id="rId73"/>
    <p:sldId id="321" r:id="rId74"/>
    <p:sldId id="322" r:id="rId75"/>
    <p:sldId id="323" r:id="rId76"/>
    <p:sldId id="324" r:id="rId77"/>
    <p:sldId id="325" r:id="rId78"/>
    <p:sldId id="326" r:id="rId79"/>
    <p:sldId id="371" r:id="rId80"/>
    <p:sldId id="372" r:id="rId81"/>
    <p:sldId id="375" r:id="rId82"/>
    <p:sldId id="281" r:id="rId83"/>
    <p:sldId id="282" r:id="rId84"/>
    <p:sldId id="283" r:id="rId85"/>
    <p:sldId id="284" r:id="rId86"/>
    <p:sldId id="266" r:id="rId87"/>
    <p:sldId id="267" r:id="rId88"/>
    <p:sldId id="268" r:id="rId89"/>
    <p:sldId id="269" r:id="rId90"/>
    <p:sldId id="270" r:id="rId91"/>
    <p:sldId id="271" r:id="rId92"/>
    <p:sldId id="272" r:id="rId93"/>
    <p:sldId id="273" r:id="rId94"/>
    <p:sldId id="274" r:id="rId95"/>
    <p:sldId id="275" r:id="rId96"/>
    <p:sldId id="276" r:id="rId97"/>
    <p:sldId id="277" r:id="rId98"/>
    <p:sldId id="264" r:id="rId99"/>
    <p:sldId id="290" r:id="rId100"/>
    <p:sldId id="291" r:id="rId101"/>
    <p:sldId id="295" r:id="rId102"/>
    <p:sldId id="292" r:id="rId103"/>
    <p:sldId id="293" r:id="rId104"/>
    <p:sldId id="294" r:id="rId105"/>
    <p:sldId id="313" r:id="rId106"/>
    <p:sldId id="304" r:id="rId10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F8FF"/>
    <a:srgbClr val="25F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E22D2E-FC67-4220-A3B5-25DA064C0D48}" v="1137" dt="2024-08-04T21:26:56.858"/>
    <p1510:client id="{0EA835EB-EB54-8EC3-6E89-94979AFF6866}" v="378" dt="2024-08-05T11:06:42.282"/>
    <p1510:client id="{0F31F8B5-E3FA-E65A-9B50-1D9C5522D856}" v="6" dt="2024-08-05T12:47:49.674"/>
    <p1510:client id="{0FB784F7-FD4D-1C65-30F8-0DD3D616F860}" v="522" dt="2024-08-05T12:27:05.310"/>
    <p1510:client id="{1CC4E7D9-42B7-3273-81EB-04C92D97FF85}" v="76" dt="2024-08-05T20:07:17.051"/>
    <p1510:client id="{1E2F36F3-76B0-AAF2-92D6-27F614899E4B}" v="11" dt="2024-08-05T13:00:20.500"/>
    <p1510:client id="{2489BB37-8E60-9A27-CDB7-FD419EA4C99A}" v="37" dt="2024-08-05T12:25:15.912"/>
    <p1510:client id="{28712A78-D698-42BA-BFED-70EA7FCE1AD9}" v="388" dt="2024-08-04T15:51:57.891"/>
    <p1510:client id="{484A06AB-1668-8214-CBA5-9A000128864F}" v="7" dt="2024-08-04T16:59:45.940"/>
    <p1510:client id="{4977AE9F-4148-7522-5D96-591EACA3E432}" v="488" dt="2024-08-05T13:25:13.911"/>
    <p1510:client id="{5A0FBB05-EE12-56F5-555E-BBA45FD98717}" v="30" dt="2024-08-05T11:55:37.531"/>
    <p1510:client id="{6E68ACC4-9892-493A-AA8F-1B0F96B3EF68}" v="262" dt="2024-08-05T19:44:11.533"/>
    <p1510:client id="{73F934AF-E1B6-4BFC-A566-F1274FF23A3C}" v="8" dt="2024-08-05T12:37:16.867"/>
    <p1510:client id="{7D24AD65-7DE1-A9AA-52E1-9C73A1541715}" v="934" dt="2024-08-05T19:31:49.700"/>
    <p1510:client id="{8EC5AE9A-0C40-4C9C-A987-65F3274D61EB}" v="61" dt="2024-08-05T19:04:02.072"/>
    <p1510:client id="{93C97405-D31E-5E40-2A73-C6F73C1CB254}" v="45" dt="2024-08-05T16:49:31.373"/>
    <p1510:client id="{A245AFC0-5AD3-4805-9D2B-58CF47380CEB}" v="959" dt="2024-08-04T20:18:15.199"/>
    <p1510:client id="{A498684B-2A31-B637-EA28-EDC400459C07}" v="652" dt="2024-08-03T21:03:23.989"/>
    <p1510:client id="{AB4BE1F4-5A68-353B-5156-78F3E0025F6F}" v="2" dt="2024-08-05T05:34:34.859"/>
    <p1510:client id="{CCABDC3D-5E4B-C0FA-4FCD-D82EC6179D7F}" v="192" dt="2024-08-05T07:00:02.589"/>
    <p1510:client id="{D6530980-0C5B-4CB0-941B-87FE474AEF04}" v="34" dt="2024-08-04T21:07:42.956"/>
    <p1510:client id="{DA2EFE4D-9D2B-400B-A0C2-C0023D25BD8A}" v="311" dt="2024-08-05T13:16:19.970"/>
    <p1510:client id="{EA39F445-E913-1306-9173-6F279967E1B8}" v="112" dt="2024-08-05T12:02:40.581"/>
    <p1510:client id="{F4832F21-328C-910F-8550-02F54212020D}" v="77" dt="2024-08-04T05:12:30.4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microsoft.com/office/2015/10/relationships/revisionInfo" Target="revisionInfo.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diagrams/_rels/data9.xml.rels><?xml version="1.0" encoding="UTF-8" standalone="yes"?>
<Relationships xmlns="http://schemas.openxmlformats.org/package/2006/relationships"><Relationship Id="rId8" Type="http://schemas.openxmlformats.org/officeDocument/2006/relationships/image" Target="../media/image58.svg"/><Relationship Id="rId3" Type="http://schemas.openxmlformats.org/officeDocument/2006/relationships/image" Target="../media/image53.png"/><Relationship Id="rId7" Type="http://schemas.openxmlformats.org/officeDocument/2006/relationships/image" Target="../media/image57.png"/><Relationship Id="rId12" Type="http://schemas.openxmlformats.org/officeDocument/2006/relationships/image" Target="../media/image62.sv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11" Type="http://schemas.openxmlformats.org/officeDocument/2006/relationships/image" Target="../media/image61.png"/><Relationship Id="rId5" Type="http://schemas.openxmlformats.org/officeDocument/2006/relationships/image" Target="../media/image55.png"/><Relationship Id="rId10" Type="http://schemas.openxmlformats.org/officeDocument/2006/relationships/image" Target="../media/image60.svg"/><Relationship Id="rId4" Type="http://schemas.openxmlformats.org/officeDocument/2006/relationships/image" Target="../media/image54.svg"/><Relationship Id="rId9" Type="http://schemas.openxmlformats.org/officeDocument/2006/relationships/image" Target="../media/image59.png"/></Relationships>
</file>

<file path=ppt/diagrams/_rels/drawing9.xml.rels><?xml version="1.0" encoding="UTF-8" standalone="yes"?>
<Relationships xmlns="http://schemas.openxmlformats.org/package/2006/relationships"><Relationship Id="rId8" Type="http://schemas.openxmlformats.org/officeDocument/2006/relationships/image" Target="../media/image58.svg"/><Relationship Id="rId3" Type="http://schemas.openxmlformats.org/officeDocument/2006/relationships/image" Target="../media/image53.png"/><Relationship Id="rId7" Type="http://schemas.openxmlformats.org/officeDocument/2006/relationships/image" Target="../media/image57.png"/><Relationship Id="rId12" Type="http://schemas.openxmlformats.org/officeDocument/2006/relationships/image" Target="../media/image62.sv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11" Type="http://schemas.openxmlformats.org/officeDocument/2006/relationships/image" Target="../media/image61.png"/><Relationship Id="rId5" Type="http://schemas.openxmlformats.org/officeDocument/2006/relationships/image" Target="../media/image55.png"/><Relationship Id="rId10" Type="http://schemas.openxmlformats.org/officeDocument/2006/relationships/image" Target="../media/image60.svg"/><Relationship Id="rId4" Type="http://schemas.openxmlformats.org/officeDocument/2006/relationships/image" Target="../media/image54.svg"/><Relationship Id="rId9" Type="http://schemas.openxmlformats.org/officeDocument/2006/relationships/image" Target="../media/image59.pn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2F5451-E854-4C04-AD38-DE4273E39760}" type="doc">
      <dgm:prSet loTypeId="urn:microsoft.com/office/officeart/2005/8/layout/lProcess2" loCatId="list" qsTypeId="urn:microsoft.com/office/officeart/2005/8/quickstyle/simple1" qsCatId="simple" csTypeId="urn:microsoft.com/office/officeart/2005/8/colors/accent0_2" csCatId="mainScheme" phldr="1"/>
      <dgm:spPr/>
      <dgm:t>
        <a:bodyPr/>
        <a:lstStyle/>
        <a:p>
          <a:endParaRPr lang="en-US"/>
        </a:p>
      </dgm:t>
    </dgm:pt>
    <dgm:pt modelId="{1221A67E-C742-4773-8317-9D90C2E599E0}">
      <dgm:prSet phldr="0"/>
      <dgm:spPr/>
      <dgm:t>
        <a:bodyPr/>
        <a:lstStyle/>
        <a:p>
          <a:pPr algn="ctr"/>
          <a:r>
            <a:rPr lang="en-US">
              <a:latin typeface="Calibri"/>
              <a:cs typeface="Calibri"/>
            </a:rPr>
            <a:t>The Original Mr. Fuzzy</a:t>
          </a:r>
        </a:p>
      </dgm:t>
    </dgm:pt>
    <dgm:pt modelId="{B7D5A61E-6FFE-40EF-9CA5-69E946CA079E}" type="parTrans" cxnId="{A6F202D2-02C5-494F-BD58-B52E48BA79F0}">
      <dgm:prSet/>
      <dgm:spPr/>
    </dgm:pt>
    <dgm:pt modelId="{5DACB094-5C54-4CAB-8C1D-2DE4CD017A2B}" type="sibTrans" cxnId="{A6F202D2-02C5-494F-BD58-B52E48BA79F0}">
      <dgm:prSet/>
      <dgm:spPr/>
    </dgm:pt>
    <dgm:pt modelId="{54BA18F9-3053-4AD1-9EC3-E3ADF68A9810}">
      <dgm:prSet phldr="0"/>
      <dgm:spPr/>
      <dgm:t>
        <a:bodyPr/>
        <a:lstStyle/>
        <a:p>
          <a:pPr algn="ctr" rtl="0"/>
          <a:r>
            <a:rPr lang="en-US">
              <a:latin typeface="Calibri"/>
              <a:cs typeface="Calibri"/>
            </a:rPr>
            <a:t> $1.2M</a:t>
          </a:r>
        </a:p>
      </dgm:t>
    </dgm:pt>
    <dgm:pt modelId="{6292412C-EEA1-46FF-A920-4F08AFBB218D}" type="parTrans" cxnId="{7C94CA07-7D5B-45F3-A0CC-18487F7EF486}">
      <dgm:prSet/>
      <dgm:spPr/>
    </dgm:pt>
    <dgm:pt modelId="{296F25B6-9B0C-4398-84D9-96FF2BCE7C9E}" type="sibTrans" cxnId="{7C94CA07-7D5B-45F3-A0CC-18487F7EF486}">
      <dgm:prSet/>
      <dgm:spPr/>
    </dgm:pt>
    <dgm:pt modelId="{6E7B2DC3-018D-4FFA-BE82-F0F76AED327C}">
      <dgm:prSet phldr="0"/>
      <dgm:spPr/>
      <dgm:t>
        <a:bodyPr/>
        <a:lstStyle/>
        <a:p>
          <a:pPr algn="ctr"/>
          <a:r>
            <a:rPr lang="en-US">
              <a:latin typeface="Calibri"/>
              <a:cs typeface="Calibri"/>
            </a:rPr>
            <a:t>The Forever Love Bear</a:t>
          </a:r>
        </a:p>
      </dgm:t>
    </dgm:pt>
    <dgm:pt modelId="{BD64441A-69B1-4636-AAD7-B4256412B5BC}" type="parTrans" cxnId="{B45D9A13-521B-4562-9A8B-9CADA7C753DF}">
      <dgm:prSet/>
      <dgm:spPr/>
    </dgm:pt>
    <dgm:pt modelId="{35F3E683-A95D-42E8-8D91-90FAF727FA0A}" type="sibTrans" cxnId="{B45D9A13-521B-4562-9A8B-9CADA7C753DF}">
      <dgm:prSet/>
      <dgm:spPr/>
    </dgm:pt>
    <dgm:pt modelId="{E3F8A230-2A0B-4CAE-8C2D-6DE75F1A4775}">
      <dgm:prSet phldr="0"/>
      <dgm:spPr/>
      <dgm:t>
        <a:bodyPr/>
        <a:lstStyle/>
        <a:p>
          <a:pPr algn="ctr" rtl="0"/>
          <a:r>
            <a:rPr lang="en-US">
              <a:latin typeface="Calibri"/>
              <a:cs typeface="Calibri"/>
            </a:rPr>
            <a:t>$3.5M </a:t>
          </a:r>
        </a:p>
      </dgm:t>
    </dgm:pt>
    <dgm:pt modelId="{1166FA27-A54A-4F5B-AC0D-CA14BFEF56DB}" type="parTrans" cxnId="{B2E8B418-0B9C-4958-A266-6A3861CB1AE4}">
      <dgm:prSet/>
      <dgm:spPr/>
    </dgm:pt>
    <dgm:pt modelId="{FE78088E-0E92-4500-8A04-F4EC0EE09E50}" type="sibTrans" cxnId="{B2E8B418-0B9C-4958-A266-6A3861CB1AE4}">
      <dgm:prSet/>
      <dgm:spPr/>
    </dgm:pt>
    <dgm:pt modelId="{3BBC5401-4A46-41D3-8DF2-B09C449CF27C}">
      <dgm:prSet phldr="0"/>
      <dgm:spPr/>
      <dgm:t>
        <a:bodyPr/>
        <a:lstStyle/>
        <a:p>
          <a:pPr algn="ctr"/>
          <a:r>
            <a:rPr lang="en-US">
              <a:latin typeface="Calibri"/>
              <a:cs typeface="Calibri"/>
            </a:rPr>
            <a:t>The Birthday Sugar Panda</a:t>
          </a:r>
        </a:p>
      </dgm:t>
    </dgm:pt>
    <dgm:pt modelId="{6C99217B-BDD4-4099-861B-5F1ED0772A06}" type="parTrans" cxnId="{7AAF932A-B5F8-485C-8F52-BB868BB49020}">
      <dgm:prSet/>
      <dgm:spPr/>
    </dgm:pt>
    <dgm:pt modelId="{297A4A30-E869-4D57-A0C5-C156D91967BC}" type="sibTrans" cxnId="{7AAF932A-B5F8-485C-8F52-BB868BB49020}">
      <dgm:prSet/>
      <dgm:spPr/>
    </dgm:pt>
    <dgm:pt modelId="{B41BC768-109F-463F-9E10-E123BD5FF57C}">
      <dgm:prSet phldr="0"/>
      <dgm:spPr/>
      <dgm:t>
        <a:bodyPr/>
        <a:lstStyle/>
        <a:p>
          <a:pPr algn="ctr" rtl="0"/>
          <a:r>
            <a:rPr lang="en-US">
              <a:latin typeface="Calibri"/>
              <a:cs typeface="Calibri"/>
            </a:rPr>
            <a:t>$229K</a:t>
          </a:r>
        </a:p>
      </dgm:t>
    </dgm:pt>
    <dgm:pt modelId="{0FAF726C-19B0-412E-B32A-914291CE9262}" type="parTrans" cxnId="{B1CFD32C-69EC-4A26-AA91-1FF4D8F16875}">
      <dgm:prSet/>
      <dgm:spPr/>
    </dgm:pt>
    <dgm:pt modelId="{5F48D914-E9FD-4366-BB28-B0B5F37F8D52}" type="sibTrans" cxnId="{B1CFD32C-69EC-4A26-AA91-1FF4D8F16875}">
      <dgm:prSet/>
      <dgm:spPr/>
    </dgm:pt>
    <dgm:pt modelId="{C444FA98-F379-4927-B12D-8537EDDAA732}">
      <dgm:prSet phldr="0"/>
      <dgm:spPr/>
      <dgm:t>
        <a:bodyPr/>
        <a:lstStyle/>
        <a:p>
          <a:pPr algn="ctr"/>
          <a:r>
            <a:rPr lang="en-US">
              <a:latin typeface="Calibri"/>
              <a:cs typeface="Calibri"/>
            </a:rPr>
            <a:t>$150.5K</a:t>
          </a:r>
        </a:p>
      </dgm:t>
    </dgm:pt>
    <dgm:pt modelId="{DA6F0FBE-30DB-41EE-AAB7-F7754FC547A1}" type="parTrans" cxnId="{FD4D7FC6-359F-4544-8028-7B94D8CD68FB}">
      <dgm:prSet/>
      <dgm:spPr/>
    </dgm:pt>
    <dgm:pt modelId="{23944F88-777F-4B87-9615-D3C7E4508213}" type="sibTrans" cxnId="{FD4D7FC6-359F-4544-8028-7B94D8CD68FB}">
      <dgm:prSet/>
      <dgm:spPr/>
    </dgm:pt>
    <dgm:pt modelId="{308E068F-CA9B-418B-92FB-5F1F90296A28}">
      <dgm:prSet phldr="0"/>
      <dgm:spPr/>
      <dgm:t>
        <a:bodyPr/>
        <a:lstStyle/>
        <a:p>
          <a:pPr algn="ctr"/>
          <a:r>
            <a:rPr lang="en-US">
              <a:latin typeface="Calibri"/>
              <a:cs typeface="Calibri"/>
            </a:rPr>
            <a:t>The Hudson River Mini bear</a:t>
          </a:r>
          <a:endParaRPr lang="en-US"/>
        </a:p>
      </dgm:t>
    </dgm:pt>
    <dgm:pt modelId="{35E7DE35-3FE4-4141-83CD-E9FF87A2F4C7}" type="parTrans" cxnId="{0B91C2DF-C273-4C15-BFE5-D635C55FAD82}">
      <dgm:prSet/>
      <dgm:spPr/>
    </dgm:pt>
    <dgm:pt modelId="{A1C7B78C-743E-434D-A4A5-278E2398B8D4}" type="sibTrans" cxnId="{0B91C2DF-C273-4C15-BFE5-D635C55FAD82}">
      <dgm:prSet/>
      <dgm:spPr/>
    </dgm:pt>
    <dgm:pt modelId="{96B0657E-4C50-4876-9F6A-3A318C56D3BB}" type="pres">
      <dgm:prSet presAssocID="{902F5451-E854-4C04-AD38-DE4273E39760}" presName="theList" presStyleCnt="0">
        <dgm:presLayoutVars>
          <dgm:dir/>
          <dgm:animLvl val="lvl"/>
          <dgm:resizeHandles val="exact"/>
        </dgm:presLayoutVars>
      </dgm:prSet>
      <dgm:spPr/>
    </dgm:pt>
    <dgm:pt modelId="{DCDADE65-1F80-4ED0-9A16-275CD47B8615}" type="pres">
      <dgm:prSet presAssocID="{1221A67E-C742-4773-8317-9D90C2E599E0}" presName="compNode" presStyleCnt="0"/>
      <dgm:spPr/>
    </dgm:pt>
    <dgm:pt modelId="{F82DAA82-8805-4A6B-9A4E-AAEDA194035B}" type="pres">
      <dgm:prSet presAssocID="{1221A67E-C742-4773-8317-9D90C2E599E0}" presName="aNode" presStyleLbl="bgShp" presStyleIdx="0" presStyleCnt="4"/>
      <dgm:spPr/>
    </dgm:pt>
    <dgm:pt modelId="{729700A7-271A-4795-91BC-C383A4F3B0A9}" type="pres">
      <dgm:prSet presAssocID="{1221A67E-C742-4773-8317-9D90C2E599E0}" presName="textNode" presStyleLbl="bgShp" presStyleIdx="0" presStyleCnt="4"/>
      <dgm:spPr/>
    </dgm:pt>
    <dgm:pt modelId="{8381C428-5BDF-42C2-9214-CB9B65EB5B6F}" type="pres">
      <dgm:prSet presAssocID="{1221A67E-C742-4773-8317-9D90C2E599E0}" presName="compChildNode" presStyleCnt="0"/>
      <dgm:spPr/>
    </dgm:pt>
    <dgm:pt modelId="{454331F3-5A8D-48E5-A4D7-AF44D38F0645}" type="pres">
      <dgm:prSet presAssocID="{1221A67E-C742-4773-8317-9D90C2E599E0}" presName="theInnerList" presStyleCnt="0"/>
      <dgm:spPr/>
    </dgm:pt>
    <dgm:pt modelId="{6EBF47AE-F94B-415B-BE0A-F8BD3ED870FB}" type="pres">
      <dgm:prSet presAssocID="{54BA18F9-3053-4AD1-9EC3-E3ADF68A9810}" presName="childNode" presStyleLbl="node1" presStyleIdx="0" presStyleCnt="4">
        <dgm:presLayoutVars>
          <dgm:bulletEnabled val="1"/>
        </dgm:presLayoutVars>
      </dgm:prSet>
      <dgm:spPr/>
    </dgm:pt>
    <dgm:pt modelId="{984DE2D0-26AE-43FD-9F30-74680B1704ED}" type="pres">
      <dgm:prSet presAssocID="{1221A67E-C742-4773-8317-9D90C2E599E0}" presName="aSpace" presStyleCnt="0"/>
      <dgm:spPr/>
    </dgm:pt>
    <dgm:pt modelId="{BA2C3ED3-95D5-4D8E-9A8D-4BC72BF867C8}" type="pres">
      <dgm:prSet presAssocID="{6E7B2DC3-018D-4FFA-BE82-F0F76AED327C}" presName="compNode" presStyleCnt="0"/>
      <dgm:spPr/>
    </dgm:pt>
    <dgm:pt modelId="{4448F17D-58A2-4D3C-B4EF-E2700FAE8320}" type="pres">
      <dgm:prSet presAssocID="{6E7B2DC3-018D-4FFA-BE82-F0F76AED327C}" presName="aNode" presStyleLbl="bgShp" presStyleIdx="1" presStyleCnt="4"/>
      <dgm:spPr/>
    </dgm:pt>
    <dgm:pt modelId="{165E8294-975C-4BC5-BDA2-4C7DC85069A2}" type="pres">
      <dgm:prSet presAssocID="{6E7B2DC3-018D-4FFA-BE82-F0F76AED327C}" presName="textNode" presStyleLbl="bgShp" presStyleIdx="1" presStyleCnt="4"/>
      <dgm:spPr/>
    </dgm:pt>
    <dgm:pt modelId="{6C5A2129-7F82-4ACC-BF87-92BB2D9C9553}" type="pres">
      <dgm:prSet presAssocID="{6E7B2DC3-018D-4FFA-BE82-F0F76AED327C}" presName="compChildNode" presStyleCnt="0"/>
      <dgm:spPr/>
    </dgm:pt>
    <dgm:pt modelId="{2567D225-3190-4B66-9C8C-AEEE5A2EBE36}" type="pres">
      <dgm:prSet presAssocID="{6E7B2DC3-018D-4FFA-BE82-F0F76AED327C}" presName="theInnerList" presStyleCnt="0"/>
      <dgm:spPr/>
    </dgm:pt>
    <dgm:pt modelId="{4F5FA90D-FA2A-4635-9F0A-FD443265DC81}" type="pres">
      <dgm:prSet presAssocID="{E3F8A230-2A0B-4CAE-8C2D-6DE75F1A4775}" presName="childNode" presStyleLbl="node1" presStyleIdx="1" presStyleCnt="4">
        <dgm:presLayoutVars>
          <dgm:bulletEnabled val="1"/>
        </dgm:presLayoutVars>
      </dgm:prSet>
      <dgm:spPr/>
    </dgm:pt>
    <dgm:pt modelId="{0DA1269D-77C8-4B2C-8691-CEC31D64EE64}" type="pres">
      <dgm:prSet presAssocID="{6E7B2DC3-018D-4FFA-BE82-F0F76AED327C}" presName="aSpace" presStyleCnt="0"/>
      <dgm:spPr/>
    </dgm:pt>
    <dgm:pt modelId="{681DF35A-04C8-4EA3-8DB8-CE798F13982D}" type="pres">
      <dgm:prSet presAssocID="{3BBC5401-4A46-41D3-8DF2-B09C449CF27C}" presName="compNode" presStyleCnt="0"/>
      <dgm:spPr/>
    </dgm:pt>
    <dgm:pt modelId="{DC914786-FA28-47C0-B017-BB7B74AA772A}" type="pres">
      <dgm:prSet presAssocID="{3BBC5401-4A46-41D3-8DF2-B09C449CF27C}" presName="aNode" presStyleLbl="bgShp" presStyleIdx="2" presStyleCnt="4"/>
      <dgm:spPr/>
    </dgm:pt>
    <dgm:pt modelId="{F12E9944-358C-4EF3-8260-EB8687F2B064}" type="pres">
      <dgm:prSet presAssocID="{3BBC5401-4A46-41D3-8DF2-B09C449CF27C}" presName="textNode" presStyleLbl="bgShp" presStyleIdx="2" presStyleCnt="4"/>
      <dgm:spPr/>
    </dgm:pt>
    <dgm:pt modelId="{AE74E2EA-6BE2-41BA-B601-5C93F82D8921}" type="pres">
      <dgm:prSet presAssocID="{3BBC5401-4A46-41D3-8DF2-B09C449CF27C}" presName="compChildNode" presStyleCnt="0"/>
      <dgm:spPr/>
    </dgm:pt>
    <dgm:pt modelId="{DB545E58-C3E2-46ED-94FB-CC594E97B636}" type="pres">
      <dgm:prSet presAssocID="{3BBC5401-4A46-41D3-8DF2-B09C449CF27C}" presName="theInnerList" presStyleCnt="0"/>
      <dgm:spPr/>
    </dgm:pt>
    <dgm:pt modelId="{95C8553A-661D-45C0-ADE4-A3962EB0321A}" type="pres">
      <dgm:prSet presAssocID="{B41BC768-109F-463F-9E10-E123BD5FF57C}" presName="childNode" presStyleLbl="node1" presStyleIdx="2" presStyleCnt="4">
        <dgm:presLayoutVars>
          <dgm:bulletEnabled val="1"/>
        </dgm:presLayoutVars>
      </dgm:prSet>
      <dgm:spPr/>
    </dgm:pt>
    <dgm:pt modelId="{6CA8B080-0516-4D71-980B-030E263353D2}" type="pres">
      <dgm:prSet presAssocID="{3BBC5401-4A46-41D3-8DF2-B09C449CF27C}" presName="aSpace" presStyleCnt="0"/>
      <dgm:spPr/>
    </dgm:pt>
    <dgm:pt modelId="{BAFF94C4-B0ED-4C42-B338-09B60714BBBB}" type="pres">
      <dgm:prSet presAssocID="{308E068F-CA9B-418B-92FB-5F1F90296A28}" presName="compNode" presStyleCnt="0"/>
      <dgm:spPr/>
    </dgm:pt>
    <dgm:pt modelId="{C026096E-B797-4E90-83A2-D782E339BA5D}" type="pres">
      <dgm:prSet presAssocID="{308E068F-CA9B-418B-92FB-5F1F90296A28}" presName="aNode" presStyleLbl="bgShp" presStyleIdx="3" presStyleCnt="4"/>
      <dgm:spPr/>
    </dgm:pt>
    <dgm:pt modelId="{C20EEB2B-1A37-4093-929F-BB33654CDB22}" type="pres">
      <dgm:prSet presAssocID="{308E068F-CA9B-418B-92FB-5F1F90296A28}" presName="textNode" presStyleLbl="bgShp" presStyleIdx="3" presStyleCnt="4"/>
      <dgm:spPr/>
    </dgm:pt>
    <dgm:pt modelId="{EF455C4A-EDE2-499A-B46E-FD4AAF644113}" type="pres">
      <dgm:prSet presAssocID="{308E068F-CA9B-418B-92FB-5F1F90296A28}" presName="compChildNode" presStyleCnt="0"/>
      <dgm:spPr/>
    </dgm:pt>
    <dgm:pt modelId="{809A13B9-2A1E-4F6F-8DC4-34C3AC525195}" type="pres">
      <dgm:prSet presAssocID="{308E068F-CA9B-418B-92FB-5F1F90296A28}" presName="theInnerList" presStyleCnt="0"/>
      <dgm:spPr/>
    </dgm:pt>
    <dgm:pt modelId="{DAC3D727-5142-44AA-B9C3-32923C648C88}" type="pres">
      <dgm:prSet presAssocID="{C444FA98-F379-4927-B12D-8537EDDAA732}" presName="childNode" presStyleLbl="node1" presStyleIdx="3" presStyleCnt="4">
        <dgm:presLayoutVars>
          <dgm:bulletEnabled val="1"/>
        </dgm:presLayoutVars>
      </dgm:prSet>
      <dgm:spPr/>
    </dgm:pt>
  </dgm:ptLst>
  <dgm:cxnLst>
    <dgm:cxn modelId="{7C94CA07-7D5B-45F3-A0CC-18487F7EF486}" srcId="{1221A67E-C742-4773-8317-9D90C2E599E0}" destId="{54BA18F9-3053-4AD1-9EC3-E3ADF68A9810}" srcOrd="0" destOrd="0" parTransId="{6292412C-EEA1-46FF-A920-4F08AFBB218D}" sibTransId="{296F25B6-9B0C-4398-84D9-96FF2BCE7C9E}"/>
    <dgm:cxn modelId="{B45D9A13-521B-4562-9A8B-9CADA7C753DF}" srcId="{902F5451-E854-4C04-AD38-DE4273E39760}" destId="{6E7B2DC3-018D-4FFA-BE82-F0F76AED327C}" srcOrd="1" destOrd="0" parTransId="{BD64441A-69B1-4636-AAD7-B4256412B5BC}" sibTransId="{35F3E683-A95D-42E8-8D91-90FAF727FA0A}"/>
    <dgm:cxn modelId="{B2E8B418-0B9C-4958-A266-6A3861CB1AE4}" srcId="{6E7B2DC3-018D-4FFA-BE82-F0F76AED327C}" destId="{E3F8A230-2A0B-4CAE-8C2D-6DE75F1A4775}" srcOrd="0" destOrd="0" parTransId="{1166FA27-A54A-4F5B-AC0D-CA14BFEF56DB}" sibTransId="{FE78088E-0E92-4500-8A04-F4EC0EE09E50}"/>
    <dgm:cxn modelId="{7AAF932A-B5F8-485C-8F52-BB868BB49020}" srcId="{902F5451-E854-4C04-AD38-DE4273E39760}" destId="{3BBC5401-4A46-41D3-8DF2-B09C449CF27C}" srcOrd="2" destOrd="0" parTransId="{6C99217B-BDD4-4099-861B-5F1ED0772A06}" sibTransId="{297A4A30-E869-4D57-A0C5-C156D91967BC}"/>
    <dgm:cxn modelId="{B1CFD32C-69EC-4A26-AA91-1FF4D8F16875}" srcId="{3BBC5401-4A46-41D3-8DF2-B09C449CF27C}" destId="{B41BC768-109F-463F-9E10-E123BD5FF57C}" srcOrd="0" destOrd="0" parTransId="{0FAF726C-19B0-412E-B32A-914291CE9262}" sibTransId="{5F48D914-E9FD-4366-BB28-B0B5F37F8D52}"/>
    <dgm:cxn modelId="{1A5A212F-4A2F-4CC6-B2E2-B837F19AFF3F}" type="presOf" srcId="{54BA18F9-3053-4AD1-9EC3-E3ADF68A9810}" destId="{6EBF47AE-F94B-415B-BE0A-F8BD3ED870FB}" srcOrd="0" destOrd="0" presId="urn:microsoft.com/office/officeart/2005/8/layout/lProcess2"/>
    <dgm:cxn modelId="{73037D35-5A6C-495F-9B92-A964F7A9CF68}" type="presOf" srcId="{902F5451-E854-4C04-AD38-DE4273E39760}" destId="{96B0657E-4C50-4876-9F6A-3A318C56D3BB}" srcOrd="0" destOrd="0" presId="urn:microsoft.com/office/officeart/2005/8/layout/lProcess2"/>
    <dgm:cxn modelId="{9096C938-A42A-4A9A-90A0-2E9620981897}" type="presOf" srcId="{308E068F-CA9B-418B-92FB-5F1F90296A28}" destId="{C20EEB2B-1A37-4093-929F-BB33654CDB22}" srcOrd="1" destOrd="0" presId="urn:microsoft.com/office/officeart/2005/8/layout/lProcess2"/>
    <dgm:cxn modelId="{1A93897C-27D0-43D3-ACEC-F5881063D21E}" type="presOf" srcId="{308E068F-CA9B-418B-92FB-5F1F90296A28}" destId="{C026096E-B797-4E90-83A2-D782E339BA5D}" srcOrd="0" destOrd="0" presId="urn:microsoft.com/office/officeart/2005/8/layout/lProcess2"/>
    <dgm:cxn modelId="{406E8E8C-A2FF-4904-8501-9022CDB87CE2}" type="presOf" srcId="{1221A67E-C742-4773-8317-9D90C2E599E0}" destId="{729700A7-271A-4795-91BC-C383A4F3B0A9}" srcOrd="1" destOrd="0" presId="urn:microsoft.com/office/officeart/2005/8/layout/lProcess2"/>
    <dgm:cxn modelId="{EE89F197-94E5-4D45-B1C4-836C2BFF85D7}" type="presOf" srcId="{E3F8A230-2A0B-4CAE-8C2D-6DE75F1A4775}" destId="{4F5FA90D-FA2A-4635-9F0A-FD443265DC81}" srcOrd="0" destOrd="0" presId="urn:microsoft.com/office/officeart/2005/8/layout/lProcess2"/>
    <dgm:cxn modelId="{624CE89F-C371-473C-A20E-4787E461E378}" type="presOf" srcId="{1221A67E-C742-4773-8317-9D90C2E599E0}" destId="{F82DAA82-8805-4A6B-9A4E-AAEDA194035B}" srcOrd="0" destOrd="0" presId="urn:microsoft.com/office/officeart/2005/8/layout/lProcess2"/>
    <dgm:cxn modelId="{D4E528B5-313C-4622-BA93-823EFF71BC2E}" type="presOf" srcId="{3BBC5401-4A46-41D3-8DF2-B09C449CF27C}" destId="{F12E9944-358C-4EF3-8260-EB8687F2B064}" srcOrd="1" destOrd="0" presId="urn:microsoft.com/office/officeart/2005/8/layout/lProcess2"/>
    <dgm:cxn modelId="{FD4D7FC6-359F-4544-8028-7B94D8CD68FB}" srcId="{308E068F-CA9B-418B-92FB-5F1F90296A28}" destId="{C444FA98-F379-4927-B12D-8537EDDAA732}" srcOrd="0" destOrd="0" parTransId="{DA6F0FBE-30DB-41EE-AAB7-F7754FC547A1}" sibTransId="{23944F88-777F-4B87-9615-D3C7E4508213}"/>
    <dgm:cxn modelId="{665E4EC9-522C-433E-859E-3D30137F89B5}" type="presOf" srcId="{3BBC5401-4A46-41D3-8DF2-B09C449CF27C}" destId="{DC914786-FA28-47C0-B017-BB7B74AA772A}" srcOrd="0" destOrd="0" presId="urn:microsoft.com/office/officeart/2005/8/layout/lProcess2"/>
    <dgm:cxn modelId="{A6F202D2-02C5-494F-BD58-B52E48BA79F0}" srcId="{902F5451-E854-4C04-AD38-DE4273E39760}" destId="{1221A67E-C742-4773-8317-9D90C2E599E0}" srcOrd="0" destOrd="0" parTransId="{B7D5A61E-6FFE-40EF-9CA5-69E946CA079E}" sibTransId="{5DACB094-5C54-4CAB-8C1D-2DE4CD017A2B}"/>
    <dgm:cxn modelId="{0B91C2DF-C273-4C15-BFE5-D635C55FAD82}" srcId="{902F5451-E854-4C04-AD38-DE4273E39760}" destId="{308E068F-CA9B-418B-92FB-5F1F90296A28}" srcOrd="3" destOrd="0" parTransId="{35E7DE35-3FE4-4141-83CD-E9FF87A2F4C7}" sibTransId="{A1C7B78C-743E-434D-A4A5-278E2398B8D4}"/>
    <dgm:cxn modelId="{6D3CA1E0-003B-4AEC-AE17-5EBF430C6CEC}" type="presOf" srcId="{C444FA98-F379-4927-B12D-8537EDDAA732}" destId="{DAC3D727-5142-44AA-B9C3-32923C648C88}" srcOrd="0" destOrd="0" presId="urn:microsoft.com/office/officeart/2005/8/layout/lProcess2"/>
    <dgm:cxn modelId="{D17F03EE-0144-45AF-B9A2-9DFB1AE3F701}" type="presOf" srcId="{6E7B2DC3-018D-4FFA-BE82-F0F76AED327C}" destId="{165E8294-975C-4BC5-BDA2-4C7DC85069A2}" srcOrd="1" destOrd="0" presId="urn:microsoft.com/office/officeart/2005/8/layout/lProcess2"/>
    <dgm:cxn modelId="{31EBC6F6-FA74-4ADD-ABAC-C81D82449FB6}" type="presOf" srcId="{B41BC768-109F-463F-9E10-E123BD5FF57C}" destId="{95C8553A-661D-45C0-ADE4-A3962EB0321A}" srcOrd="0" destOrd="0" presId="urn:microsoft.com/office/officeart/2005/8/layout/lProcess2"/>
    <dgm:cxn modelId="{F5D736F9-064A-4422-BBB4-0660C3CCF69D}" type="presOf" srcId="{6E7B2DC3-018D-4FFA-BE82-F0F76AED327C}" destId="{4448F17D-58A2-4D3C-B4EF-E2700FAE8320}" srcOrd="0" destOrd="0" presId="urn:microsoft.com/office/officeart/2005/8/layout/lProcess2"/>
    <dgm:cxn modelId="{79348F6A-0291-48F6-A228-08A840A60A20}" type="presParOf" srcId="{96B0657E-4C50-4876-9F6A-3A318C56D3BB}" destId="{DCDADE65-1F80-4ED0-9A16-275CD47B8615}" srcOrd="0" destOrd="0" presId="urn:microsoft.com/office/officeart/2005/8/layout/lProcess2"/>
    <dgm:cxn modelId="{CA79DD11-B214-48DB-8569-0CD413B3C652}" type="presParOf" srcId="{DCDADE65-1F80-4ED0-9A16-275CD47B8615}" destId="{F82DAA82-8805-4A6B-9A4E-AAEDA194035B}" srcOrd="0" destOrd="0" presId="urn:microsoft.com/office/officeart/2005/8/layout/lProcess2"/>
    <dgm:cxn modelId="{CBC9DEE5-24F7-4BB1-A405-F91FAEDBDB50}" type="presParOf" srcId="{DCDADE65-1F80-4ED0-9A16-275CD47B8615}" destId="{729700A7-271A-4795-91BC-C383A4F3B0A9}" srcOrd="1" destOrd="0" presId="urn:microsoft.com/office/officeart/2005/8/layout/lProcess2"/>
    <dgm:cxn modelId="{21A0868C-779D-4BDA-94B8-E82F630F2863}" type="presParOf" srcId="{DCDADE65-1F80-4ED0-9A16-275CD47B8615}" destId="{8381C428-5BDF-42C2-9214-CB9B65EB5B6F}" srcOrd="2" destOrd="0" presId="urn:microsoft.com/office/officeart/2005/8/layout/lProcess2"/>
    <dgm:cxn modelId="{CCF6C286-AF65-48AB-93FE-089A8F0AE596}" type="presParOf" srcId="{8381C428-5BDF-42C2-9214-CB9B65EB5B6F}" destId="{454331F3-5A8D-48E5-A4D7-AF44D38F0645}" srcOrd="0" destOrd="0" presId="urn:microsoft.com/office/officeart/2005/8/layout/lProcess2"/>
    <dgm:cxn modelId="{00C3AB5E-DFB2-4638-8551-35957CF54EF3}" type="presParOf" srcId="{454331F3-5A8D-48E5-A4D7-AF44D38F0645}" destId="{6EBF47AE-F94B-415B-BE0A-F8BD3ED870FB}" srcOrd="0" destOrd="0" presId="urn:microsoft.com/office/officeart/2005/8/layout/lProcess2"/>
    <dgm:cxn modelId="{B30D7D72-620E-409F-979B-5C7A4B2012E5}" type="presParOf" srcId="{96B0657E-4C50-4876-9F6A-3A318C56D3BB}" destId="{984DE2D0-26AE-43FD-9F30-74680B1704ED}" srcOrd="1" destOrd="0" presId="urn:microsoft.com/office/officeart/2005/8/layout/lProcess2"/>
    <dgm:cxn modelId="{4C4D7EB4-D9EB-4518-95C2-593FCAA8F336}" type="presParOf" srcId="{96B0657E-4C50-4876-9F6A-3A318C56D3BB}" destId="{BA2C3ED3-95D5-4D8E-9A8D-4BC72BF867C8}" srcOrd="2" destOrd="0" presId="urn:microsoft.com/office/officeart/2005/8/layout/lProcess2"/>
    <dgm:cxn modelId="{E69BD172-824C-4D9C-9969-8006B4CF47A8}" type="presParOf" srcId="{BA2C3ED3-95D5-4D8E-9A8D-4BC72BF867C8}" destId="{4448F17D-58A2-4D3C-B4EF-E2700FAE8320}" srcOrd="0" destOrd="0" presId="urn:microsoft.com/office/officeart/2005/8/layout/lProcess2"/>
    <dgm:cxn modelId="{D9BB51CB-D176-4A9F-B228-41EC5BEDFCE6}" type="presParOf" srcId="{BA2C3ED3-95D5-4D8E-9A8D-4BC72BF867C8}" destId="{165E8294-975C-4BC5-BDA2-4C7DC85069A2}" srcOrd="1" destOrd="0" presId="urn:microsoft.com/office/officeart/2005/8/layout/lProcess2"/>
    <dgm:cxn modelId="{3B152BBA-96B1-4084-98FF-9588072F49DF}" type="presParOf" srcId="{BA2C3ED3-95D5-4D8E-9A8D-4BC72BF867C8}" destId="{6C5A2129-7F82-4ACC-BF87-92BB2D9C9553}" srcOrd="2" destOrd="0" presId="urn:microsoft.com/office/officeart/2005/8/layout/lProcess2"/>
    <dgm:cxn modelId="{C713B5E0-8CFA-4700-86D9-5B38192801A9}" type="presParOf" srcId="{6C5A2129-7F82-4ACC-BF87-92BB2D9C9553}" destId="{2567D225-3190-4B66-9C8C-AEEE5A2EBE36}" srcOrd="0" destOrd="0" presId="urn:microsoft.com/office/officeart/2005/8/layout/lProcess2"/>
    <dgm:cxn modelId="{1D40BE59-B69D-4EFC-A517-CC216953947B}" type="presParOf" srcId="{2567D225-3190-4B66-9C8C-AEEE5A2EBE36}" destId="{4F5FA90D-FA2A-4635-9F0A-FD443265DC81}" srcOrd="0" destOrd="0" presId="urn:microsoft.com/office/officeart/2005/8/layout/lProcess2"/>
    <dgm:cxn modelId="{E2975E7E-72B6-408E-8CF4-D420AC724889}" type="presParOf" srcId="{96B0657E-4C50-4876-9F6A-3A318C56D3BB}" destId="{0DA1269D-77C8-4B2C-8691-CEC31D64EE64}" srcOrd="3" destOrd="0" presId="urn:microsoft.com/office/officeart/2005/8/layout/lProcess2"/>
    <dgm:cxn modelId="{72A85CF2-5CB2-488B-95A3-61EBF2706711}" type="presParOf" srcId="{96B0657E-4C50-4876-9F6A-3A318C56D3BB}" destId="{681DF35A-04C8-4EA3-8DB8-CE798F13982D}" srcOrd="4" destOrd="0" presId="urn:microsoft.com/office/officeart/2005/8/layout/lProcess2"/>
    <dgm:cxn modelId="{406170AA-B7AC-45FF-9D40-EC09215AC041}" type="presParOf" srcId="{681DF35A-04C8-4EA3-8DB8-CE798F13982D}" destId="{DC914786-FA28-47C0-B017-BB7B74AA772A}" srcOrd="0" destOrd="0" presId="urn:microsoft.com/office/officeart/2005/8/layout/lProcess2"/>
    <dgm:cxn modelId="{66D4BCCE-DD7F-4AE6-9331-40C9D289488D}" type="presParOf" srcId="{681DF35A-04C8-4EA3-8DB8-CE798F13982D}" destId="{F12E9944-358C-4EF3-8260-EB8687F2B064}" srcOrd="1" destOrd="0" presId="urn:microsoft.com/office/officeart/2005/8/layout/lProcess2"/>
    <dgm:cxn modelId="{23885DC4-5B97-4BEA-9603-0DF073A2E101}" type="presParOf" srcId="{681DF35A-04C8-4EA3-8DB8-CE798F13982D}" destId="{AE74E2EA-6BE2-41BA-B601-5C93F82D8921}" srcOrd="2" destOrd="0" presId="urn:microsoft.com/office/officeart/2005/8/layout/lProcess2"/>
    <dgm:cxn modelId="{FEFB0765-28EE-40FA-A1EC-E7C2A83414A5}" type="presParOf" srcId="{AE74E2EA-6BE2-41BA-B601-5C93F82D8921}" destId="{DB545E58-C3E2-46ED-94FB-CC594E97B636}" srcOrd="0" destOrd="0" presId="urn:microsoft.com/office/officeart/2005/8/layout/lProcess2"/>
    <dgm:cxn modelId="{6FBB7B36-2D11-413A-8053-9FFBD2601917}" type="presParOf" srcId="{DB545E58-C3E2-46ED-94FB-CC594E97B636}" destId="{95C8553A-661D-45C0-ADE4-A3962EB0321A}" srcOrd="0" destOrd="0" presId="urn:microsoft.com/office/officeart/2005/8/layout/lProcess2"/>
    <dgm:cxn modelId="{2D35AD18-2F3C-486E-BD9C-D756433DA28B}" type="presParOf" srcId="{96B0657E-4C50-4876-9F6A-3A318C56D3BB}" destId="{6CA8B080-0516-4D71-980B-030E263353D2}" srcOrd="5" destOrd="0" presId="urn:microsoft.com/office/officeart/2005/8/layout/lProcess2"/>
    <dgm:cxn modelId="{488E28D0-1C84-4513-AC4E-76FA4A10C8E0}" type="presParOf" srcId="{96B0657E-4C50-4876-9F6A-3A318C56D3BB}" destId="{BAFF94C4-B0ED-4C42-B338-09B60714BBBB}" srcOrd="6" destOrd="0" presId="urn:microsoft.com/office/officeart/2005/8/layout/lProcess2"/>
    <dgm:cxn modelId="{77E4E40D-44CF-4A45-AFC5-1F5B68F373BC}" type="presParOf" srcId="{BAFF94C4-B0ED-4C42-B338-09B60714BBBB}" destId="{C026096E-B797-4E90-83A2-D782E339BA5D}" srcOrd="0" destOrd="0" presId="urn:microsoft.com/office/officeart/2005/8/layout/lProcess2"/>
    <dgm:cxn modelId="{94FBAE95-A651-4BFD-9DED-B2CF18E088AC}" type="presParOf" srcId="{BAFF94C4-B0ED-4C42-B338-09B60714BBBB}" destId="{C20EEB2B-1A37-4093-929F-BB33654CDB22}" srcOrd="1" destOrd="0" presId="urn:microsoft.com/office/officeart/2005/8/layout/lProcess2"/>
    <dgm:cxn modelId="{FA5CD8D2-6187-40C1-8B2A-C227F3C6DD26}" type="presParOf" srcId="{BAFF94C4-B0ED-4C42-B338-09B60714BBBB}" destId="{EF455C4A-EDE2-499A-B46E-FD4AAF644113}" srcOrd="2" destOrd="0" presId="urn:microsoft.com/office/officeart/2005/8/layout/lProcess2"/>
    <dgm:cxn modelId="{C69D85F4-1578-4A4F-A2E4-C58AA399A1FE}" type="presParOf" srcId="{EF455C4A-EDE2-499A-B46E-FD4AAF644113}" destId="{809A13B9-2A1E-4F6F-8DC4-34C3AC525195}" srcOrd="0" destOrd="0" presId="urn:microsoft.com/office/officeart/2005/8/layout/lProcess2"/>
    <dgm:cxn modelId="{39D5045E-2AB9-4225-A6BF-CC94F686CABD}" type="presParOf" srcId="{809A13B9-2A1E-4F6F-8DC4-34C3AC525195}" destId="{DAC3D727-5142-44AA-B9C3-32923C648C88}"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E10C607-2BEA-4970-B268-3575BCE1172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F67EE37-35D9-4150-B7A4-6E2B10724AB6}">
      <dgm:prSet/>
      <dgm:spPr/>
      <dgm:t>
        <a:bodyPr/>
        <a:lstStyle/>
        <a:p>
          <a:r>
            <a:rPr lang="en-US" b="1"/>
            <a:t>:Steady Growth</a:t>
          </a:r>
          <a:r>
            <a:rPr lang="en-US"/>
            <a:t>:</a:t>
          </a:r>
        </a:p>
      </dgm:t>
    </dgm:pt>
    <dgm:pt modelId="{5A70A4D7-CCFD-475E-9267-AA2F7B4CF4D6}" type="parTrans" cxnId="{C8F9CD5A-618F-450A-B22A-5C2F340C8C13}">
      <dgm:prSet/>
      <dgm:spPr/>
      <dgm:t>
        <a:bodyPr/>
        <a:lstStyle/>
        <a:p>
          <a:endParaRPr lang="en-US"/>
        </a:p>
      </dgm:t>
    </dgm:pt>
    <dgm:pt modelId="{16D6A134-ED18-48A1-B67B-FC28655F9D97}" type="sibTrans" cxnId="{C8F9CD5A-618F-450A-B22A-5C2F340C8C13}">
      <dgm:prSet/>
      <dgm:spPr/>
      <dgm:t>
        <a:bodyPr/>
        <a:lstStyle/>
        <a:p>
          <a:endParaRPr lang="en-US"/>
        </a:p>
      </dgm:t>
    </dgm:pt>
    <dgm:pt modelId="{EAE04107-2B80-4E92-A3D7-56DF5B78DEBB}">
      <dgm:prSet/>
      <dgm:spPr/>
      <dgm:t>
        <a:bodyPr/>
        <a:lstStyle/>
        <a:p>
          <a:r>
            <a:rPr lang="en-US"/>
            <a:t>There is a clear trend of steady growth in product page sessions from March 2012 to December 2014. The sessions increased from 743 in March 2012 to a peak of 17,240 in December 2014.</a:t>
          </a:r>
        </a:p>
      </dgm:t>
    </dgm:pt>
    <dgm:pt modelId="{AADFC09C-0FAE-4EB0-8A3F-3875B712AE64}" type="parTrans" cxnId="{C57EABFA-D68C-4509-B6AD-DD442B4D3E5D}">
      <dgm:prSet/>
      <dgm:spPr/>
      <dgm:t>
        <a:bodyPr/>
        <a:lstStyle/>
        <a:p>
          <a:endParaRPr lang="en-US"/>
        </a:p>
      </dgm:t>
    </dgm:pt>
    <dgm:pt modelId="{2B00D354-6D0D-4708-809E-959510F130C5}" type="sibTrans" cxnId="{C57EABFA-D68C-4509-B6AD-DD442B4D3E5D}">
      <dgm:prSet/>
      <dgm:spPr/>
      <dgm:t>
        <a:bodyPr/>
        <a:lstStyle/>
        <a:p>
          <a:endParaRPr lang="en-US"/>
        </a:p>
      </dgm:t>
    </dgm:pt>
    <dgm:pt modelId="{BEF07664-61FE-4EC9-B26E-D71D3E70B05E}">
      <dgm:prSet/>
      <dgm:spPr/>
      <dgm:t>
        <a:bodyPr/>
        <a:lstStyle/>
        <a:p>
          <a:r>
            <a:rPr lang="en-US" b="1"/>
            <a:t>Seasonal Peaks</a:t>
          </a:r>
          <a:r>
            <a:rPr lang="en-US"/>
            <a:t>:</a:t>
          </a:r>
        </a:p>
      </dgm:t>
    </dgm:pt>
    <dgm:pt modelId="{3D34C0DE-5EEA-4060-AB0D-4BC91FE6EB95}" type="parTrans" cxnId="{1F4DC2FB-D16C-4149-99B5-B0121C5D93D3}">
      <dgm:prSet/>
      <dgm:spPr/>
      <dgm:t>
        <a:bodyPr/>
        <a:lstStyle/>
        <a:p>
          <a:endParaRPr lang="en-US"/>
        </a:p>
      </dgm:t>
    </dgm:pt>
    <dgm:pt modelId="{3A239BEE-8CCD-4CFC-AEB5-A18B62BA96D5}" type="sibTrans" cxnId="{1F4DC2FB-D16C-4149-99B5-B0121C5D93D3}">
      <dgm:prSet/>
      <dgm:spPr/>
      <dgm:t>
        <a:bodyPr/>
        <a:lstStyle/>
        <a:p>
          <a:endParaRPr lang="en-US"/>
        </a:p>
      </dgm:t>
    </dgm:pt>
    <dgm:pt modelId="{EFECE9A1-EF74-426A-8D4B-138F02E9C904}">
      <dgm:prSet/>
      <dgm:spPr/>
      <dgm:t>
        <a:bodyPr/>
        <a:lstStyle/>
        <a:p>
          <a:r>
            <a:rPr lang="en-US"/>
            <a:t>Significant peaks are observed during November and December of each year, suggesting higher engagement during the holiday season. For example, November 2012 (6,743 sessions) and December 2012 (5,013 sessions) show a marked increase compared to other months.</a:t>
          </a:r>
        </a:p>
      </dgm:t>
    </dgm:pt>
    <dgm:pt modelId="{3591264E-2990-4FCC-A2C1-57646384B370}" type="parTrans" cxnId="{6D45AF9D-975F-4960-9182-963C0296F3B1}">
      <dgm:prSet/>
      <dgm:spPr/>
      <dgm:t>
        <a:bodyPr/>
        <a:lstStyle/>
        <a:p>
          <a:endParaRPr lang="en-US"/>
        </a:p>
      </dgm:t>
    </dgm:pt>
    <dgm:pt modelId="{81197BCC-76EC-43E7-B8BF-CC628FDBD91A}" type="sibTrans" cxnId="{6D45AF9D-975F-4960-9182-963C0296F3B1}">
      <dgm:prSet/>
      <dgm:spPr/>
      <dgm:t>
        <a:bodyPr/>
        <a:lstStyle/>
        <a:p>
          <a:endParaRPr lang="en-US"/>
        </a:p>
      </dgm:t>
    </dgm:pt>
    <dgm:pt modelId="{2125EDCB-D6FF-49C1-A960-7C8C916A6721}">
      <dgm:prSet/>
      <dgm:spPr/>
      <dgm:t>
        <a:bodyPr/>
        <a:lstStyle/>
        <a:p>
          <a:r>
            <a:rPr lang="en-US" b="1"/>
            <a:t>Post-Holiday Decline</a:t>
          </a:r>
          <a:r>
            <a:rPr lang="en-US"/>
            <a:t>:</a:t>
          </a:r>
        </a:p>
      </dgm:t>
    </dgm:pt>
    <dgm:pt modelId="{47B6207C-528D-4223-9CF5-69D805C9C596}" type="parTrans" cxnId="{2F0988AB-6F25-441A-A975-99844BB8A6C4}">
      <dgm:prSet/>
      <dgm:spPr/>
      <dgm:t>
        <a:bodyPr/>
        <a:lstStyle/>
        <a:p>
          <a:endParaRPr lang="en-US"/>
        </a:p>
      </dgm:t>
    </dgm:pt>
    <dgm:pt modelId="{026C7340-10FA-4102-8107-8C522017A7EA}" type="sibTrans" cxnId="{2F0988AB-6F25-441A-A975-99844BB8A6C4}">
      <dgm:prSet/>
      <dgm:spPr/>
      <dgm:t>
        <a:bodyPr/>
        <a:lstStyle/>
        <a:p>
          <a:endParaRPr lang="en-US"/>
        </a:p>
      </dgm:t>
    </dgm:pt>
    <dgm:pt modelId="{63C9455D-224F-45F5-86C9-DD3525DD2E9C}">
      <dgm:prSet/>
      <dgm:spPr/>
      <dgm:t>
        <a:bodyPr/>
        <a:lstStyle/>
        <a:p>
          <a:r>
            <a:rPr lang="en-US"/>
            <a:t>There is a noticeable drop in sessions following the peak holiday months. For instance, January 2013 sessions dropped to 3,380 from December 2012’s 5,013.</a:t>
          </a:r>
        </a:p>
      </dgm:t>
    </dgm:pt>
    <dgm:pt modelId="{09A9B840-59A1-4ADD-8BA5-170CCECB6576}" type="parTrans" cxnId="{AEFB63C3-FEBC-4228-AB08-4F08BCDB66CE}">
      <dgm:prSet/>
      <dgm:spPr/>
      <dgm:t>
        <a:bodyPr/>
        <a:lstStyle/>
        <a:p>
          <a:endParaRPr lang="en-US"/>
        </a:p>
      </dgm:t>
    </dgm:pt>
    <dgm:pt modelId="{26010019-75D1-43D3-B225-E593C3641F87}" type="sibTrans" cxnId="{AEFB63C3-FEBC-4228-AB08-4F08BCDB66CE}">
      <dgm:prSet/>
      <dgm:spPr/>
      <dgm:t>
        <a:bodyPr/>
        <a:lstStyle/>
        <a:p>
          <a:endParaRPr lang="en-US"/>
        </a:p>
      </dgm:t>
    </dgm:pt>
    <dgm:pt modelId="{D0D889B8-9A3F-4249-B944-AA430386D75C}">
      <dgm:prSet/>
      <dgm:spPr/>
      <dgm:t>
        <a:bodyPr/>
        <a:lstStyle/>
        <a:p>
          <a:r>
            <a:rPr lang="en-US" b="1"/>
            <a:t>Continuous Increase</a:t>
          </a:r>
          <a:r>
            <a:rPr lang="en-US"/>
            <a:t>:</a:t>
          </a:r>
        </a:p>
      </dgm:t>
    </dgm:pt>
    <dgm:pt modelId="{C7D46FB2-70A6-4814-BB74-5F63165DD04F}" type="parTrans" cxnId="{FEED28E2-ADDC-43BF-8934-6470A6A59454}">
      <dgm:prSet/>
      <dgm:spPr/>
      <dgm:t>
        <a:bodyPr/>
        <a:lstStyle/>
        <a:p>
          <a:endParaRPr lang="en-US"/>
        </a:p>
      </dgm:t>
    </dgm:pt>
    <dgm:pt modelId="{CCE9FDDB-4C80-4370-8AE7-C93CC1A4CC2D}" type="sibTrans" cxnId="{FEED28E2-ADDC-43BF-8934-6470A6A59454}">
      <dgm:prSet/>
      <dgm:spPr/>
      <dgm:t>
        <a:bodyPr/>
        <a:lstStyle/>
        <a:p>
          <a:endParaRPr lang="en-US"/>
        </a:p>
      </dgm:t>
    </dgm:pt>
    <dgm:pt modelId="{D6E0C071-2A46-40B7-8A20-BC9CFF55ECC2}">
      <dgm:prSet/>
      <dgm:spPr/>
      <dgm:t>
        <a:bodyPr/>
        <a:lstStyle/>
        <a:p>
          <a:r>
            <a:rPr lang="en-US"/>
            <a:t>Despite seasonal fluctuations, the overall trend shows continuous growth. By October 2014, sessions reached 12,335, and by December 2014, they peaked at 17,240.</a:t>
          </a:r>
        </a:p>
      </dgm:t>
    </dgm:pt>
    <dgm:pt modelId="{DB9D5AEF-EF89-4BD5-A9E1-08244BACA47A}" type="parTrans" cxnId="{AE5589E0-18CE-4880-AAA7-2FEC1E716C92}">
      <dgm:prSet/>
      <dgm:spPr/>
      <dgm:t>
        <a:bodyPr/>
        <a:lstStyle/>
        <a:p>
          <a:endParaRPr lang="en-US"/>
        </a:p>
      </dgm:t>
    </dgm:pt>
    <dgm:pt modelId="{F48B38CD-192D-4AA6-8AF3-9CF9933CDA9A}" type="sibTrans" cxnId="{AE5589E0-18CE-4880-AAA7-2FEC1E716C92}">
      <dgm:prSet/>
      <dgm:spPr/>
      <dgm:t>
        <a:bodyPr/>
        <a:lstStyle/>
        <a:p>
          <a:endParaRPr lang="en-US"/>
        </a:p>
      </dgm:t>
    </dgm:pt>
    <dgm:pt modelId="{E5DC5850-1320-49F0-8463-4725B11B3D94}">
      <dgm:prSet/>
      <dgm:spPr/>
      <dgm:t>
        <a:bodyPr/>
        <a:lstStyle/>
        <a:p>
          <a:r>
            <a:rPr lang="en-US" b="1"/>
            <a:t>Recent Decline</a:t>
          </a:r>
          <a:r>
            <a:rPr lang="en-US"/>
            <a:t>:</a:t>
          </a:r>
        </a:p>
      </dgm:t>
    </dgm:pt>
    <dgm:pt modelId="{2F1E92E3-BA0C-4248-8C7D-E17B13AB61CE}" type="parTrans" cxnId="{09B6C5CD-237C-4EF8-9DD0-727296B78378}">
      <dgm:prSet/>
      <dgm:spPr/>
      <dgm:t>
        <a:bodyPr/>
        <a:lstStyle/>
        <a:p>
          <a:endParaRPr lang="en-US"/>
        </a:p>
      </dgm:t>
    </dgm:pt>
    <dgm:pt modelId="{CEF768F6-4EE8-4368-A315-9842593A49AB}" type="sibTrans" cxnId="{09B6C5CD-237C-4EF8-9DD0-727296B78378}">
      <dgm:prSet/>
      <dgm:spPr/>
      <dgm:t>
        <a:bodyPr/>
        <a:lstStyle/>
        <a:p>
          <a:endParaRPr lang="en-US"/>
        </a:p>
      </dgm:t>
    </dgm:pt>
    <dgm:pt modelId="{77397D67-A8C7-4BAB-90A6-65FC598CDDFB}">
      <dgm:prSet/>
      <dgm:spPr/>
      <dgm:t>
        <a:bodyPr/>
        <a:lstStyle/>
        <a:p>
          <a:r>
            <a:rPr lang="en-US"/>
            <a:t>After reaching a peak in December 2014, there is a decline in sessions, with March 2015 showing 9,022 sessions.</a:t>
          </a:r>
        </a:p>
      </dgm:t>
    </dgm:pt>
    <dgm:pt modelId="{3B3600B7-6B67-464D-8E23-2305730781D4}" type="parTrans" cxnId="{C8BC796E-2E3E-4A4F-A41A-61227A1AA9A7}">
      <dgm:prSet/>
      <dgm:spPr/>
      <dgm:t>
        <a:bodyPr/>
        <a:lstStyle/>
        <a:p>
          <a:endParaRPr lang="en-US"/>
        </a:p>
      </dgm:t>
    </dgm:pt>
    <dgm:pt modelId="{CA19B838-EA05-431E-AB26-A297A4D5C881}" type="sibTrans" cxnId="{C8BC796E-2E3E-4A4F-A41A-61227A1AA9A7}">
      <dgm:prSet/>
      <dgm:spPr/>
      <dgm:t>
        <a:bodyPr/>
        <a:lstStyle/>
        <a:p>
          <a:endParaRPr lang="en-US"/>
        </a:p>
      </dgm:t>
    </dgm:pt>
    <dgm:pt modelId="{7071A717-C430-401F-87E2-9CFA69FE58AA}" type="pres">
      <dgm:prSet presAssocID="{CE10C607-2BEA-4970-B268-3575BCE11725}" presName="linear" presStyleCnt="0">
        <dgm:presLayoutVars>
          <dgm:animLvl val="lvl"/>
          <dgm:resizeHandles val="exact"/>
        </dgm:presLayoutVars>
      </dgm:prSet>
      <dgm:spPr/>
    </dgm:pt>
    <dgm:pt modelId="{A62A72E4-D50B-4128-A0D4-B0F25408B952}" type="pres">
      <dgm:prSet presAssocID="{3F67EE37-35D9-4150-B7A4-6E2B10724AB6}" presName="parentText" presStyleLbl="node1" presStyleIdx="0" presStyleCnt="5">
        <dgm:presLayoutVars>
          <dgm:chMax val="0"/>
          <dgm:bulletEnabled val="1"/>
        </dgm:presLayoutVars>
      </dgm:prSet>
      <dgm:spPr/>
    </dgm:pt>
    <dgm:pt modelId="{80394F98-507E-48D3-8795-A4C12C9FA9DE}" type="pres">
      <dgm:prSet presAssocID="{3F67EE37-35D9-4150-B7A4-6E2B10724AB6}" presName="childText" presStyleLbl="revTx" presStyleIdx="0" presStyleCnt="5">
        <dgm:presLayoutVars>
          <dgm:bulletEnabled val="1"/>
        </dgm:presLayoutVars>
      </dgm:prSet>
      <dgm:spPr/>
    </dgm:pt>
    <dgm:pt modelId="{B2D5D143-5622-4ADB-ABD9-67E9C56085FB}" type="pres">
      <dgm:prSet presAssocID="{BEF07664-61FE-4EC9-B26E-D71D3E70B05E}" presName="parentText" presStyleLbl="node1" presStyleIdx="1" presStyleCnt="5">
        <dgm:presLayoutVars>
          <dgm:chMax val="0"/>
          <dgm:bulletEnabled val="1"/>
        </dgm:presLayoutVars>
      </dgm:prSet>
      <dgm:spPr/>
    </dgm:pt>
    <dgm:pt modelId="{05EBAAB3-3E74-4C88-A12D-57B42A4E20E1}" type="pres">
      <dgm:prSet presAssocID="{BEF07664-61FE-4EC9-B26E-D71D3E70B05E}" presName="childText" presStyleLbl="revTx" presStyleIdx="1" presStyleCnt="5">
        <dgm:presLayoutVars>
          <dgm:bulletEnabled val="1"/>
        </dgm:presLayoutVars>
      </dgm:prSet>
      <dgm:spPr/>
    </dgm:pt>
    <dgm:pt modelId="{4DB1FD82-FFBD-49D4-B7FF-79559EC8041E}" type="pres">
      <dgm:prSet presAssocID="{2125EDCB-D6FF-49C1-A960-7C8C916A6721}" presName="parentText" presStyleLbl="node1" presStyleIdx="2" presStyleCnt="5">
        <dgm:presLayoutVars>
          <dgm:chMax val="0"/>
          <dgm:bulletEnabled val="1"/>
        </dgm:presLayoutVars>
      </dgm:prSet>
      <dgm:spPr/>
    </dgm:pt>
    <dgm:pt modelId="{B6A0B7ED-194C-4820-A2AB-043FDF4937D9}" type="pres">
      <dgm:prSet presAssocID="{2125EDCB-D6FF-49C1-A960-7C8C916A6721}" presName="childText" presStyleLbl="revTx" presStyleIdx="2" presStyleCnt="5">
        <dgm:presLayoutVars>
          <dgm:bulletEnabled val="1"/>
        </dgm:presLayoutVars>
      </dgm:prSet>
      <dgm:spPr/>
    </dgm:pt>
    <dgm:pt modelId="{3FCBB096-416B-457F-9EDD-6E6EF8D5BE1A}" type="pres">
      <dgm:prSet presAssocID="{D0D889B8-9A3F-4249-B944-AA430386D75C}" presName="parentText" presStyleLbl="node1" presStyleIdx="3" presStyleCnt="5">
        <dgm:presLayoutVars>
          <dgm:chMax val="0"/>
          <dgm:bulletEnabled val="1"/>
        </dgm:presLayoutVars>
      </dgm:prSet>
      <dgm:spPr/>
    </dgm:pt>
    <dgm:pt modelId="{6302AEFB-5154-4A62-99D6-DC367A3ADE17}" type="pres">
      <dgm:prSet presAssocID="{D0D889B8-9A3F-4249-B944-AA430386D75C}" presName="childText" presStyleLbl="revTx" presStyleIdx="3" presStyleCnt="5">
        <dgm:presLayoutVars>
          <dgm:bulletEnabled val="1"/>
        </dgm:presLayoutVars>
      </dgm:prSet>
      <dgm:spPr/>
    </dgm:pt>
    <dgm:pt modelId="{ABCAC3DA-5EA9-4F25-8ACC-8F30BA64D438}" type="pres">
      <dgm:prSet presAssocID="{E5DC5850-1320-49F0-8463-4725B11B3D94}" presName="parentText" presStyleLbl="node1" presStyleIdx="4" presStyleCnt="5">
        <dgm:presLayoutVars>
          <dgm:chMax val="0"/>
          <dgm:bulletEnabled val="1"/>
        </dgm:presLayoutVars>
      </dgm:prSet>
      <dgm:spPr/>
    </dgm:pt>
    <dgm:pt modelId="{EC73FA6E-0C2E-4026-9CCA-8647E78C4334}" type="pres">
      <dgm:prSet presAssocID="{E5DC5850-1320-49F0-8463-4725B11B3D94}" presName="childText" presStyleLbl="revTx" presStyleIdx="4" presStyleCnt="5">
        <dgm:presLayoutVars>
          <dgm:bulletEnabled val="1"/>
        </dgm:presLayoutVars>
      </dgm:prSet>
      <dgm:spPr/>
    </dgm:pt>
  </dgm:ptLst>
  <dgm:cxnLst>
    <dgm:cxn modelId="{210A2510-6639-4D6E-81D5-9BCB291BA298}" type="presOf" srcId="{63C9455D-224F-45F5-86C9-DD3525DD2E9C}" destId="{B6A0B7ED-194C-4820-A2AB-043FDF4937D9}" srcOrd="0" destOrd="0" presId="urn:microsoft.com/office/officeart/2005/8/layout/vList2"/>
    <dgm:cxn modelId="{7C971C67-2AF2-48C3-B07F-CC16DF048B95}" type="presOf" srcId="{E5DC5850-1320-49F0-8463-4725B11B3D94}" destId="{ABCAC3DA-5EA9-4F25-8ACC-8F30BA64D438}" srcOrd="0" destOrd="0" presId="urn:microsoft.com/office/officeart/2005/8/layout/vList2"/>
    <dgm:cxn modelId="{C8BC796E-2E3E-4A4F-A41A-61227A1AA9A7}" srcId="{E5DC5850-1320-49F0-8463-4725B11B3D94}" destId="{77397D67-A8C7-4BAB-90A6-65FC598CDDFB}" srcOrd="0" destOrd="0" parTransId="{3B3600B7-6B67-464D-8E23-2305730781D4}" sibTransId="{CA19B838-EA05-431E-AB26-A297A4D5C881}"/>
    <dgm:cxn modelId="{C8F9CD5A-618F-450A-B22A-5C2F340C8C13}" srcId="{CE10C607-2BEA-4970-B268-3575BCE11725}" destId="{3F67EE37-35D9-4150-B7A4-6E2B10724AB6}" srcOrd="0" destOrd="0" parTransId="{5A70A4D7-CCFD-475E-9267-AA2F7B4CF4D6}" sibTransId="{16D6A134-ED18-48A1-B67B-FC28655F9D97}"/>
    <dgm:cxn modelId="{C261378F-C296-4896-8FA3-EF3D0EF0F0DC}" type="presOf" srcId="{D0D889B8-9A3F-4249-B944-AA430386D75C}" destId="{3FCBB096-416B-457F-9EDD-6E6EF8D5BE1A}" srcOrd="0" destOrd="0" presId="urn:microsoft.com/office/officeart/2005/8/layout/vList2"/>
    <dgm:cxn modelId="{0FB25398-7450-40A5-BF94-15B25D9640CB}" type="presOf" srcId="{D6E0C071-2A46-40B7-8A20-BC9CFF55ECC2}" destId="{6302AEFB-5154-4A62-99D6-DC367A3ADE17}" srcOrd="0" destOrd="0" presId="urn:microsoft.com/office/officeart/2005/8/layout/vList2"/>
    <dgm:cxn modelId="{6D45AF9D-975F-4960-9182-963C0296F3B1}" srcId="{BEF07664-61FE-4EC9-B26E-D71D3E70B05E}" destId="{EFECE9A1-EF74-426A-8D4B-138F02E9C904}" srcOrd="0" destOrd="0" parTransId="{3591264E-2990-4FCC-A2C1-57646384B370}" sibTransId="{81197BCC-76EC-43E7-B8BF-CC628FDBD91A}"/>
    <dgm:cxn modelId="{2F0988AB-6F25-441A-A975-99844BB8A6C4}" srcId="{CE10C607-2BEA-4970-B268-3575BCE11725}" destId="{2125EDCB-D6FF-49C1-A960-7C8C916A6721}" srcOrd="2" destOrd="0" parTransId="{47B6207C-528D-4223-9CF5-69D805C9C596}" sibTransId="{026C7340-10FA-4102-8107-8C522017A7EA}"/>
    <dgm:cxn modelId="{FF8206B7-E0EA-47AA-B3FD-DACB195574B7}" type="presOf" srcId="{3F67EE37-35D9-4150-B7A4-6E2B10724AB6}" destId="{A62A72E4-D50B-4128-A0D4-B0F25408B952}" srcOrd="0" destOrd="0" presId="urn:microsoft.com/office/officeart/2005/8/layout/vList2"/>
    <dgm:cxn modelId="{9DC10FC3-4CD7-4AC8-A88A-C4EB1DADD81A}" type="presOf" srcId="{EAE04107-2B80-4E92-A3D7-56DF5B78DEBB}" destId="{80394F98-507E-48D3-8795-A4C12C9FA9DE}" srcOrd="0" destOrd="0" presId="urn:microsoft.com/office/officeart/2005/8/layout/vList2"/>
    <dgm:cxn modelId="{AEFB63C3-FEBC-4228-AB08-4F08BCDB66CE}" srcId="{2125EDCB-D6FF-49C1-A960-7C8C916A6721}" destId="{63C9455D-224F-45F5-86C9-DD3525DD2E9C}" srcOrd="0" destOrd="0" parTransId="{09A9B840-59A1-4ADD-8BA5-170CCECB6576}" sibTransId="{26010019-75D1-43D3-B225-E593C3641F87}"/>
    <dgm:cxn modelId="{EAFDBFCA-2F03-4F21-B9DB-2BB40383F3DA}" type="presOf" srcId="{2125EDCB-D6FF-49C1-A960-7C8C916A6721}" destId="{4DB1FD82-FFBD-49D4-B7FF-79559EC8041E}" srcOrd="0" destOrd="0" presId="urn:microsoft.com/office/officeart/2005/8/layout/vList2"/>
    <dgm:cxn modelId="{5D7930CD-5A71-4A11-BCC6-0A3FE6EFB29A}" type="presOf" srcId="{CE10C607-2BEA-4970-B268-3575BCE11725}" destId="{7071A717-C430-401F-87E2-9CFA69FE58AA}" srcOrd="0" destOrd="0" presId="urn:microsoft.com/office/officeart/2005/8/layout/vList2"/>
    <dgm:cxn modelId="{09B6C5CD-237C-4EF8-9DD0-727296B78378}" srcId="{CE10C607-2BEA-4970-B268-3575BCE11725}" destId="{E5DC5850-1320-49F0-8463-4725B11B3D94}" srcOrd="4" destOrd="0" parTransId="{2F1E92E3-BA0C-4248-8C7D-E17B13AB61CE}" sibTransId="{CEF768F6-4EE8-4368-A315-9842593A49AB}"/>
    <dgm:cxn modelId="{7C37F5CE-526E-4EFE-AB24-6CE41104467E}" type="presOf" srcId="{77397D67-A8C7-4BAB-90A6-65FC598CDDFB}" destId="{EC73FA6E-0C2E-4026-9CCA-8647E78C4334}" srcOrd="0" destOrd="0" presId="urn:microsoft.com/office/officeart/2005/8/layout/vList2"/>
    <dgm:cxn modelId="{AE5589E0-18CE-4880-AAA7-2FEC1E716C92}" srcId="{D0D889B8-9A3F-4249-B944-AA430386D75C}" destId="{D6E0C071-2A46-40B7-8A20-BC9CFF55ECC2}" srcOrd="0" destOrd="0" parTransId="{DB9D5AEF-EF89-4BD5-A9E1-08244BACA47A}" sibTransId="{F48B38CD-192D-4AA6-8AF3-9CF9933CDA9A}"/>
    <dgm:cxn modelId="{FEED28E2-ADDC-43BF-8934-6470A6A59454}" srcId="{CE10C607-2BEA-4970-B268-3575BCE11725}" destId="{D0D889B8-9A3F-4249-B944-AA430386D75C}" srcOrd="3" destOrd="0" parTransId="{C7D46FB2-70A6-4814-BB74-5F63165DD04F}" sibTransId="{CCE9FDDB-4C80-4370-8AE7-C93CC1A4CC2D}"/>
    <dgm:cxn modelId="{ECB446F8-CE63-408F-84A8-4C9717055B3B}" type="presOf" srcId="{BEF07664-61FE-4EC9-B26E-D71D3E70B05E}" destId="{B2D5D143-5622-4ADB-ABD9-67E9C56085FB}" srcOrd="0" destOrd="0" presId="urn:microsoft.com/office/officeart/2005/8/layout/vList2"/>
    <dgm:cxn modelId="{C57EABFA-D68C-4509-B6AD-DD442B4D3E5D}" srcId="{3F67EE37-35D9-4150-B7A4-6E2B10724AB6}" destId="{EAE04107-2B80-4E92-A3D7-56DF5B78DEBB}" srcOrd="0" destOrd="0" parTransId="{AADFC09C-0FAE-4EB0-8A3F-3875B712AE64}" sibTransId="{2B00D354-6D0D-4708-809E-959510F130C5}"/>
    <dgm:cxn modelId="{1F4DC2FB-D16C-4149-99B5-B0121C5D93D3}" srcId="{CE10C607-2BEA-4970-B268-3575BCE11725}" destId="{BEF07664-61FE-4EC9-B26E-D71D3E70B05E}" srcOrd="1" destOrd="0" parTransId="{3D34C0DE-5EEA-4060-AB0D-4BC91FE6EB95}" sibTransId="{3A239BEE-8CCD-4CFC-AEB5-A18B62BA96D5}"/>
    <dgm:cxn modelId="{CE8617FC-4D64-4029-AFA3-E6E637D196EF}" type="presOf" srcId="{EFECE9A1-EF74-426A-8D4B-138F02E9C904}" destId="{05EBAAB3-3E74-4C88-A12D-57B42A4E20E1}" srcOrd="0" destOrd="0" presId="urn:microsoft.com/office/officeart/2005/8/layout/vList2"/>
    <dgm:cxn modelId="{68B64B65-9397-4788-B34D-FF3EDA8F5D7A}" type="presParOf" srcId="{7071A717-C430-401F-87E2-9CFA69FE58AA}" destId="{A62A72E4-D50B-4128-A0D4-B0F25408B952}" srcOrd="0" destOrd="0" presId="urn:microsoft.com/office/officeart/2005/8/layout/vList2"/>
    <dgm:cxn modelId="{1D3473F0-F6F0-4372-90AC-2C2138968FAF}" type="presParOf" srcId="{7071A717-C430-401F-87E2-9CFA69FE58AA}" destId="{80394F98-507E-48D3-8795-A4C12C9FA9DE}" srcOrd="1" destOrd="0" presId="urn:microsoft.com/office/officeart/2005/8/layout/vList2"/>
    <dgm:cxn modelId="{3C01C82D-51EC-4A15-9E8C-6639B0C48FAD}" type="presParOf" srcId="{7071A717-C430-401F-87E2-9CFA69FE58AA}" destId="{B2D5D143-5622-4ADB-ABD9-67E9C56085FB}" srcOrd="2" destOrd="0" presId="urn:microsoft.com/office/officeart/2005/8/layout/vList2"/>
    <dgm:cxn modelId="{AF203E5B-7804-4A5D-B879-DE35BFB7715D}" type="presParOf" srcId="{7071A717-C430-401F-87E2-9CFA69FE58AA}" destId="{05EBAAB3-3E74-4C88-A12D-57B42A4E20E1}" srcOrd="3" destOrd="0" presId="urn:microsoft.com/office/officeart/2005/8/layout/vList2"/>
    <dgm:cxn modelId="{71899906-DA78-4E2A-8F43-9B20FB671838}" type="presParOf" srcId="{7071A717-C430-401F-87E2-9CFA69FE58AA}" destId="{4DB1FD82-FFBD-49D4-B7FF-79559EC8041E}" srcOrd="4" destOrd="0" presId="urn:microsoft.com/office/officeart/2005/8/layout/vList2"/>
    <dgm:cxn modelId="{FDCD1ACD-DDAB-4AD2-A59B-8EB3A274DE77}" type="presParOf" srcId="{7071A717-C430-401F-87E2-9CFA69FE58AA}" destId="{B6A0B7ED-194C-4820-A2AB-043FDF4937D9}" srcOrd="5" destOrd="0" presId="urn:microsoft.com/office/officeart/2005/8/layout/vList2"/>
    <dgm:cxn modelId="{A123F067-4ADF-449E-9D0C-0CDE6E3404C6}" type="presParOf" srcId="{7071A717-C430-401F-87E2-9CFA69FE58AA}" destId="{3FCBB096-416B-457F-9EDD-6E6EF8D5BE1A}" srcOrd="6" destOrd="0" presId="urn:microsoft.com/office/officeart/2005/8/layout/vList2"/>
    <dgm:cxn modelId="{B100ECEB-2900-493E-8F9C-E92074F83C8B}" type="presParOf" srcId="{7071A717-C430-401F-87E2-9CFA69FE58AA}" destId="{6302AEFB-5154-4A62-99D6-DC367A3ADE17}" srcOrd="7" destOrd="0" presId="urn:microsoft.com/office/officeart/2005/8/layout/vList2"/>
    <dgm:cxn modelId="{21239500-32FB-4D43-9994-AD4AE70BE4AB}" type="presParOf" srcId="{7071A717-C430-401F-87E2-9CFA69FE58AA}" destId="{ABCAC3DA-5EA9-4F25-8ACC-8F30BA64D438}" srcOrd="8" destOrd="0" presId="urn:microsoft.com/office/officeart/2005/8/layout/vList2"/>
    <dgm:cxn modelId="{BAD2FF74-F129-43C1-BE6E-7945F7FC4766}" type="presParOf" srcId="{7071A717-C430-401F-87E2-9CFA69FE58AA}" destId="{EC73FA6E-0C2E-4026-9CCA-8647E78C4334}"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0293F92-794B-4392-AC55-786AC76C5B01}"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CBA3A274-700B-4636-B5ED-AF483C22D56F}">
      <dgm:prSet/>
      <dgm:spPr/>
      <dgm:t>
        <a:bodyPr/>
        <a:lstStyle/>
        <a:p>
          <a:r>
            <a:rPr lang="en-US" b="1"/>
            <a:t>Enhance Mobile Experience</a:t>
          </a:r>
          <a:r>
            <a:rPr lang="en-US"/>
            <a:t>:</a:t>
          </a:r>
        </a:p>
      </dgm:t>
    </dgm:pt>
    <dgm:pt modelId="{814C5F12-E037-4A34-B1A2-941FD7488C12}" type="parTrans" cxnId="{9182A6FD-B066-41E0-8DA6-D1C658DE44AB}">
      <dgm:prSet/>
      <dgm:spPr/>
      <dgm:t>
        <a:bodyPr/>
        <a:lstStyle/>
        <a:p>
          <a:endParaRPr lang="en-US"/>
        </a:p>
      </dgm:t>
    </dgm:pt>
    <dgm:pt modelId="{15CF8D92-4F3F-4E30-87FB-22A26E58D86A}" type="sibTrans" cxnId="{9182A6FD-B066-41E0-8DA6-D1C658DE44AB}">
      <dgm:prSet/>
      <dgm:spPr/>
      <dgm:t>
        <a:bodyPr/>
        <a:lstStyle/>
        <a:p>
          <a:endParaRPr lang="en-US"/>
        </a:p>
      </dgm:t>
    </dgm:pt>
    <dgm:pt modelId="{0FC685ED-EE41-4233-959E-AB93E5487BDE}">
      <dgm:prSet/>
      <dgm:spPr/>
      <dgm:t>
        <a:bodyPr/>
        <a:lstStyle/>
        <a:p>
          <a:r>
            <a:rPr lang="en-US"/>
            <a:t>Focus on improving mobile site speed, user interface, and checkout process to reduce friction and boost conversion rates.</a:t>
          </a:r>
        </a:p>
      </dgm:t>
    </dgm:pt>
    <dgm:pt modelId="{D8C71FAC-66A3-4D33-9578-25696E43219D}" type="parTrans" cxnId="{6DB9B0DB-770E-4A94-AEDA-96CB3AF8F120}">
      <dgm:prSet/>
      <dgm:spPr/>
      <dgm:t>
        <a:bodyPr/>
        <a:lstStyle/>
        <a:p>
          <a:endParaRPr lang="en-US"/>
        </a:p>
      </dgm:t>
    </dgm:pt>
    <dgm:pt modelId="{D3004BB7-5B7F-41A8-A9A6-706AA5C7A6D8}" type="sibTrans" cxnId="{6DB9B0DB-770E-4A94-AEDA-96CB3AF8F120}">
      <dgm:prSet/>
      <dgm:spPr/>
      <dgm:t>
        <a:bodyPr/>
        <a:lstStyle/>
        <a:p>
          <a:endParaRPr lang="en-US"/>
        </a:p>
      </dgm:t>
    </dgm:pt>
    <dgm:pt modelId="{5880F9D7-BA6D-4528-8647-3264323E01FB}">
      <dgm:prSet/>
      <dgm:spPr/>
      <dgm:t>
        <a:bodyPr/>
        <a:lstStyle/>
        <a:p>
          <a:r>
            <a:rPr lang="en-US" b="1"/>
            <a:t>Mobile-Optimized Campaigns</a:t>
          </a:r>
          <a:r>
            <a:rPr lang="en-US"/>
            <a:t>:</a:t>
          </a:r>
        </a:p>
      </dgm:t>
    </dgm:pt>
    <dgm:pt modelId="{1DB6D578-B041-4E9E-84BD-671D81C6E9D5}" type="parTrans" cxnId="{FC7E8578-3D88-4241-9850-38D5985A8292}">
      <dgm:prSet/>
      <dgm:spPr/>
      <dgm:t>
        <a:bodyPr/>
        <a:lstStyle/>
        <a:p>
          <a:endParaRPr lang="en-US"/>
        </a:p>
      </dgm:t>
    </dgm:pt>
    <dgm:pt modelId="{79337358-07B0-4511-B630-9197BCCAA806}" type="sibTrans" cxnId="{FC7E8578-3D88-4241-9850-38D5985A8292}">
      <dgm:prSet/>
      <dgm:spPr/>
      <dgm:t>
        <a:bodyPr/>
        <a:lstStyle/>
        <a:p>
          <a:endParaRPr lang="en-US"/>
        </a:p>
      </dgm:t>
    </dgm:pt>
    <dgm:pt modelId="{D0638E96-F8B5-4178-A2EE-975C4059C243}">
      <dgm:prSet/>
      <dgm:spPr/>
      <dgm:t>
        <a:bodyPr/>
        <a:lstStyle/>
        <a:p>
          <a:r>
            <a:rPr lang="en-US"/>
            <a:t>Launch targeted marketing campaigns for mobile users, highlighting mobile-exclusive offers and simplified purchase flows.</a:t>
          </a:r>
        </a:p>
      </dgm:t>
    </dgm:pt>
    <dgm:pt modelId="{081F4F58-2409-47A2-AE34-CA0FA3F45D7D}" type="parTrans" cxnId="{8C191992-BD03-45FD-87EF-479000D09B2A}">
      <dgm:prSet/>
      <dgm:spPr/>
      <dgm:t>
        <a:bodyPr/>
        <a:lstStyle/>
        <a:p>
          <a:endParaRPr lang="en-US"/>
        </a:p>
      </dgm:t>
    </dgm:pt>
    <dgm:pt modelId="{51154D81-D797-44F5-8DC1-93A45B9B9E91}" type="sibTrans" cxnId="{8C191992-BD03-45FD-87EF-479000D09B2A}">
      <dgm:prSet/>
      <dgm:spPr/>
      <dgm:t>
        <a:bodyPr/>
        <a:lstStyle/>
        <a:p>
          <a:endParaRPr lang="en-US"/>
        </a:p>
      </dgm:t>
    </dgm:pt>
    <dgm:pt modelId="{574AD464-EF02-4EB9-B96A-00DBFA133971}">
      <dgm:prSet/>
      <dgm:spPr/>
      <dgm:t>
        <a:bodyPr/>
        <a:lstStyle/>
        <a:p>
          <a:r>
            <a:rPr lang="en-US" b="1"/>
            <a:t>Cross-Device Integration</a:t>
          </a:r>
          <a:r>
            <a:rPr lang="en-US"/>
            <a:t>:</a:t>
          </a:r>
        </a:p>
      </dgm:t>
    </dgm:pt>
    <dgm:pt modelId="{7A0E726F-A893-45C4-BF5A-8A32CD60F139}" type="parTrans" cxnId="{8897B23D-BA68-4E65-933B-440FC527595B}">
      <dgm:prSet/>
      <dgm:spPr/>
      <dgm:t>
        <a:bodyPr/>
        <a:lstStyle/>
        <a:p>
          <a:endParaRPr lang="en-US"/>
        </a:p>
      </dgm:t>
    </dgm:pt>
    <dgm:pt modelId="{6CA000EA-A2DD-4C77-A33D-C984D0E4D8A9}" type="sibTrans" cxnId="{8897B23D-BA68-4E65-933B-440FC527595B}">
      <dgm:prSet/>
      <dgm:spPr/>
      <dgm:t>
        <a:bodyPr/>
        <a:lstStyle/>
        <a:p>
          <a:endParaRPr lang="en-US"/>
        </a:p>
      </dgm:t>
    </dgm:pt>
    <dgm:pt modelId="{050F5080-1AAD-49DA-A1D7-B99986F8800E}">
      <dgm:prSet/>
      <dgm:spPr/>
      <dgm:t>
        <a:bodyPr/>
        <a:lstStyle/>
        <a:p>
          <a:r>
            <a:rPr lang="en-US"/>
            <a:t>Implement features that allow users to easily transition between devices, such as synchronized shopping carts and wish lists.</a:t>
          </a:r>
        </a:p>
      </dgm:t>
    </dgm:pt>
    <dgm:pt modelId="{BC41334F-D722-41FA-B077-B05150CBB167}" type="parTrans" cxnId="{A56EEF72-7794-4C10-BCD1-E45EB5141172}">
      <dgm:prSet/>
      <dgm:spPr/>
      <dgm:t>
        <a:bodyPr/>
        <a:lstStyle/>
        <a:p>
          <a:endParaRPr lang="en-US"/>
        </a:p>
      </dgm:t>
    </dgm:pt>
    <dgm:pt modelId="{A13A8BB5-08C4-4D4E-8B53-3E45CBC1418E}" type="sibTrans" cxnId="{A56EEF72-7794-4C10-BCD1-E45EB5141172}">
      <dgm:prSet/>
      <dgm:spPr/>
      <dgm:t>
        <a:bodyPr/>
        <a:lstStyle/>
        <a:p>
          <a:endParaRPr lang="en-US"/>
        </a:p>
      </dgm:t>
    </dgm:pt>
    <dgm:pt modelId="{2546FCBF-EC4B-4BB3-85AD-C370E26BA60F}">
      <dgm:prSet/>
      <dgm:spPr/>
      <dgm:t>
        <a:bodyPr/>
        <a:lstStyle/>
        <a:p>
          <a:r>
            <a:rPr lang="en-US" b="1"/>
            <a:t>A/B Testing</a:t>
          </a:r>
          <a:r>
            <a:rPr lang="en-US"/>
            <a:t>:</a:t>
          </a:r>
        </a:p>
      </dgm:t>
    </dgm:pt>
    <dgm:pt modelId="{76C71C16-F1AA-4CAE-9E53-DE7FEEBED95E}" type="parTrans" cxnId="{2CE6B107-D88C-404D-9A98-80EECEBC9E20}">
      <dgm:prSet/>
      <dgm:spPr/>
      <dgm:t>
        <a:bodyPr/>
        <a:lstStyle/>
        <a:p>
          <a:endParaRPr lang="en-US"/>
        </a:p>
      </dgm:t>
    </dgm:pt>
    <dgm:pt modelId="{1312CC14-DC79-4068-A8AB-3B2D659E2E46}" type="sibTrans" cxnId="{2CE6B107-D88C-404D-9A98-80EECEBC9E20}">
      <dgm:prSet/>
      <dgm:spPr/>
      <dgm:t>
        <a:bodyPr/>
        <a:lstStyle/>
        <a:p>
          <a:endParaRPr lang="en-US"/>
        </a:p>
      </dgm:t>
    </dgm:pt>
    <dgm:pt modelId="{71BA56C3-0505-4964-96EA-EA1EED3AF193}">
      <dgm:prSet/>
      <dgm:spPr/>
      <dgm:t>
        <a:bodyPr/>
        <a:lstStyle/>
        <a:p>
          <a:r>
            <a:rPr lang="en-US"/>
            <a:t>Conduct A/B tests to identify elements causing lower mobile conversion rates and make data-driven adjustments.</a:t>
          </a:r>
        </a:p>
      </dgm:t>
    </dgm:pt>
    <dgm:pt modelId="{9D8886A5-1F18-47CD-991C-D51B7B23F3C6}" type="parTrans" cxnId="{8CD16BC8-408A-4C35-9075-54F170B6F6E1}">
      <dgm:prSet/>
      <dgm:spPr/>
      <dgm:t>
        <a:bodyPr/>
        <a:lstStyle/>
        <a:p>
          <a:endParaRPr lang="en-US"/>
        </a:p>
      </dgm:t>
    </dgm:pt>
    <dgm:pt modelId="{388C8A77-AC83-45D6-92C9-4495C0D462A6}" type="sibTrans" cxnId="{8CD16BC8-408A-4C35-9075-54F170B6F6E1}">
      <dgm:prSet/>
      <dgm:spPr/>
      <dgm:t>
        <a:bodyPr/>
        <a:lstStyle/>
        <a:p>
          <a:endParaRPr lang="en-US"/>
        </a:p>
      </dgm:t>
    </dgm:pt>
    <dgm:pt modelId="{2550A549-FCAD-4518-9F15-74A693A8F7CD}">
      <dgm:prSet/>
      <dgm:spPr/>
      <dgm:t>
        <a:bodyPr/>
        <a:lstStyle/>
        <a:p>
          <a:r>
            <a:rPr lang="en-US" b="1"/>
            <a:t>Customer Feedback</a:t>
          </a:r>
          <a:r>
            <a:rPr lang="en-US"/>
            <a:t>:</a:t>
          </a:r>
        </a:p>
      </dgm:t>
    </dgm:pt>
    <dgm:pt modelId="{8144B74E-78DB-4ED5-B4DF-E311C6B106A4}" type="parTrans" cxnId="{0F617493-1084-4420-B5AE-30F9E59BF357}">
      <dgm:prSet/>
      <dgm:spPr/>
      <dgm:t>
        <a:bodyPr/>
        <a:lstStyle/>
        <a:p>
          <a:endParaRPr lang="en-US"/>
        </a:p>
      </dgm:t>
    </dgm:pt>
    <dgm:pt modelId="{CE2575CE-8F11-404E-A1D4-8DF49B5A9307}" type="sibTrans" cxnId="{0F617493-1084-4420-B5AE-30F9E59BF357}">
      <dgm:prSet/>
      <dgm:spPr/>
      <dgm:t>
        <a:bodyPr/>
        <a:lstStyle/>
        <a:p>
          <a:endParaRPr lang="en-US"/>
        </a:p>
      </dgm:t>
    </dgm:pt>
    <dgm:pt modelId="{9BDF94B1-C858-4105-8355-EA1099BA8282}">
      <dgm:prSet/>
      <dgm:spPr/>
      <dgm:t>
        <a:bodyPr/>
        <a:lstStyle/>
        <a:p>
          <a:r>
            <a:rPr lang="en-US"/>
            <a:t>Gather feedback from mobile users to understand pain points and areas for improvement, ensuring enhancements are aligned with user needs.</a:t>
          </a:r>
        </a:p>
      </dgm:t>
    </dgm:pt>
    <dgm:pt modelId="{4FE0FF10-AB1C-4CE5-BA7B-83C7ACF72DCB}" type="parTrans" cxnId="{FDFB5EBC-E9EA-4F66-95A9-776B2B572D12}">
      <dgm:prSet/>
      <dgm:spPr/>
      <dgm:t>
        <a:bodyPr/>
        <a:lstStyle/>
        <a:p>
          <a:endParaRPr lang="en-US"/>
        </a:p>
      </dgm:t>
    </dgm:pt>
    <dgm:pt modelId="{B8188300-765A-41CD-A8D7-A06F41FB28FD}" type="sibTrans" cxnId="{FDFB5EBC-E9EA-4F66-95A9-776B2B572D12}">
      <dgm:prSet/>
      <dgm:spPr/>
      <dgm:t>
        <a:bodyPr/>
        <a:lstStyle/>
        <a:p>
          <a:endParaRPr lang="en-US"/>
        </a:p>
      </dgm:t>
    </dgm:pt>
    <dgm:pt modelId="{4C7F42D8-636E-4D6A-99AC-0A3999DDA3E8}" type="pres">
      <dgm:prSet presAssocID="{50293F92-794B-4392-AC55-786AC76C5B01}" presName="linear" presStyleCnt="0">
        <dgm:presLayoutVars>
          <dgm:dir/>
          <dgm:animLvl val="lvl"/>
          <dgm:resizeHandles val="exact"/>
        </dgm:presLayoutVars>
      </dgm:prSet>
      <dgm:spPr/>
    </dgm:pt>
    <dgm:pt modelId="{A299484C-8159-4F7B-AD43-BF69E69644BD}" type="pres">
      <dgm:prSet presAssocID="{CBA3A274-700B-4636-B5ED-AF483C22D56F}" presName="parentLin" presStyleCnt="0"/>
      <dgm:spPr/>
    </dgm:pt>
    <dgm:pt modelId="{C5EFF938-0D85-43F9-88E9-1E3AEF50C0C8}" type="pres">
      <dgm:prSet presAssocID="{CBA3A274-700B-4636-B5ED-AF483C22D56F}" presName="parentLeftMargin" presStyleLbl="node1" presStyleIdx="0" presStyleCnt="5"/>
      <dgm:spPr/>
    </dgm:pt>
    <dgm:pt modelId="{96FD18DC-895B-4ED4-8EBE-7341B81F948D}" type="pres">
      <dgm:prSet presAssocID="{CBA3A274-700B-4636-B5ED-AF483C22D56F}" presName="parentText" presStyleLbl="node1" presStyleIdx="0" presStyleCnt="5">
        <dgm:presLayoutVars>
          <dgm:chMax val="0"/>
          <dgm:bulletEnabled val="1"/>
        </dgm:presLayoutVars>
      </dgm:prSet>
      <dgm:spPr/>
    </dgm:pt>
    <dgm:pt modelId="{A8D35354-3F71-4580-8D9A-59282967CF8F}" type="pres">
      <dgm:prSet presAssocID="{CBA3A274-700B-4636-B5ED-AF483C22D56F}" presName="negativeSpace" presStyleCnt="0"/>
      <dgm:spPr/>
    </dgm:pt>
    <dgm:pt modelId="{76024139-28AB-44EC-9713-2BDCD44A5A57}" type="pres">
      <dgm:prSet presAssocID="{CBA3A274-700B-4636-B5ED-AF483C22D56F}" presName="childText" presStyleLbl="conFgAcc1" presStyleIdx="0" presStyleCnt="5">
        <dgm:presLayoutVars>
          <dgm:bulletEnabled val="1"/>
        </dgm:presLayoutVars>
      </dgm:prSet>
      <dgm:spPr/>
    </dgm:pt>
    <dgm:pt modelId="{B9556398-D7CD-42C2-845C-103AF6767366}" type="pres">
      <dgm:prSet presAssocID="{15CF8D92-4F3F-4E30-87FB-22A26E58D86A}" presName="spaceBetweenRectangles" presStyleCnt="0"/>
      <dgm:spPr/>
    </dgm:pt>
    <dgm:pt modelId="{C0BC6B05-9DCA-48B0-97B2-26626EE7EA31}" type="pres">
      <dgm:prSet presAssocID="{5880F9D7-BA6D-4528-8647-3264323E01FB}" presName="parentLin" presStyleCnt="0"/>
      <dgm:spPr/>
    </dgm:pt>
    <dgm:pt modelId="{7812B997-29D7-41E9-BCD3-CBA8D0D1A9A4}" type="pres">
      <dgm:prSet presAssocID="{5880F9D7-BA6D-4528-8647-3264323E01FB}" presName="parentLeftMargin" presStyleLbl="node1" presStyleIdx="0" presStyleCnt="5"/>
      <dgm:spPr/>
    </dgm:pt>
    <dgm:pt modelId="{513AC8CA-2162-47F3-B38B-4382531891F1}" type="pres">
      <dgm:prSet presAssocID="{5880F9D7-BA6D-4528-8647-3264323E01FB}" presName="parentText" presStyleLbl="node1" presStyleIdx="1" presStyleCnt="5">
        <dgm:presLayoutVars>
          <dgm:chMax val="0"/>
          <dgm:bulletEnabled val="1"/>
        </dgm:presLayoutVars>
      </dgm:prSet>
      <dgm:spPr/>
    </dgm:pt>
    <dgm:pt modelId="{86C4A75F-A668-44B3-BDC9-DEAFBCE8B90F}" type="pres">
      <dgm:prSet presAssocID="{5880F9D7-BA6D-4528-8647-3264323E01FB}" presName="negativeSpace" presStyleCnt="0"/>
      <dgm:spPr/>
    </dgm:pt>
    <dgm:pt modelId="{D7C9AB46-7489-420A-992B-5D458BF41F1E}" type="pres">
      <dgm:prSet presAssocID="{5880F9D7-BA6D-4528-8647-3264323E01FB}" presName="childText" presStyleLbl="conFgAcc1" presStyleIdx="1" presStyleCnt="5">
        <dgm:presLayoutVars>
          <dgm:bulletEnabled val="1"/>
        </dgm:presLayoutVars>
      </dgm:prSet>
      <dgm:spPr/>
    </dgm:pt>
    <dgm:pt modelId="{F4C4BF1C-4221-4099-8A27-4A987B47CA47}" type="pres">
      <dgm:prSet presAssocID="{79337358-07B0-4511-B630-9197BCCAA806}" presName="spaceBetweenRectangles" presStyleCnt="0"/>
      <dgm:spPr/>
    </dgm:pt>
    <dgm:pt modelId="{18F09C44-4D6D-4F9B-950D-2EDE3D01115A}" type="pres">
      <dgm:prSet presAssocID="{574AD464-EF02-4EB9-B96A-00DBFA133971}" presName="parentLin" presStyleCnt="0"/>
      <dgm:spPr/>
    </dgm:pt>
    <dgm:pt modelId="{753BB74B-9DF0-42EC-B5C5-5BD851F233E9}" type="pres">
      <dgm:prSet presAssocID="{574AD464-EF02-4EB9-B96A-00DBFA133971}" presName="parentLeftMargin" presStyleLbl="node1" presStyleIdx="1" presStyleCnt="5"/>
      <dgm:spPr/>
    </dgm:pt>
    <dgm:pt modelId="{C14F5340-C652-486E-B70C-E0C6EEACA1C1}" type="pres">
      <dgm:prSet presAssocID="{574AD464-EF02-4EB9-B96A-00DBFA133971}" presName="parentText" presStyleLbl="node1" presStyleIdx="2" presStyleCnt="5">
        <dgm:presLayoutVars>
          <dgm:chMax val="0"/>
          <dgm:bulletEnabled val="1"/>
        </dgm:presLayoutVars>
      </dgm:prSet>
      <dgm:spPr/>
    </dgm:pt>
    <dgm:pt modelId="{558147F8-BDFC-4513-B165-2249CEC02607}" type="pres">
      <dgm:prSet presAssocID="{574AD464-EF02-4EB9-B96A-00DBFA133971}" presName="negativeSpace" presStyleCnt="0"/>
      <dgm:spPr/>
    </dgm:pt>
    <dgm:pt modelId="{FC251D17-4C63-4DAA-9CFC-089C78DC7EB2}" type="pres">
      <dgm:prSet presAssocID="{574AD464-EF02-4EB9-B96A-00DBFA133971}" presName="childText" presStyleLbl="conFgAcc1" presStyleIdx="2" presStyleCnt="5">
        <dgm:presLayoutVars>
          <dgm:bulletEnabled val="1"/>
        </dgm:presLayoutVars>
      </dgm:prSet>
      <dgm:spPr/>
    </dgm:pt>
    <dgm:pt modelId="{6C3EBE1A-48B0-460E-8857-CE522484B8DC}" type="pres">
      <dgm:prSet presAssocID="{6CA000EA-A2DD-4C77-A33D-C984D0E4D8A9}" presName="spaceBetweenRectangles" presStyleCnt="0"/>
      <dgm:spPr/>
    </dgm:pt>
    <dgm:pt modelId="{C22CF586-290C-4107-B35E-5D395F52F2C2}" type="pres">
      <dgm:prSet presAssocID="{2546FCBF-EC4B-4BB3-85AD-C370E26BA60F}" presName="parentLin" presStyleCnt="0"/>
      <dgm:spPr/>
    </dgm:pt>
    <dgm:pt modelId="{D7374CC9-6B13-4D98-8349-35A40CDA0C90}" type="pres">
      <dgm:prSet presAssocID="{2546FCBF-EC4B-4BB3-85AD-C370E26BA60F}" presName="parentLeftMargin" presStyleLbl="node1" presStyleIdx="2" presStyleCnt="5"/>
      <dgm:spPr/>
    </dgm:pt>
    <dgm:pt modelId="{142BC9EC-C57B-4A1A-8959-779D9B5F1F78}" type="pres">
      <dgm:prSet presAssocID="{2546FCBF-EC4B-4BB3-85AD-C370E26BA60F}" presName="parentText" presStyleLbl="node1" presStyleIdx="3" presStyleCnt="5">
        <dgm:presLayoutVars>
          <dgm:chMax val="0"/>
          <dgm:bulletEnabled val="1"/>
        </dgm:presLayoutVars>
      </dgm:prSet>
      <dgm:spPr/>
    </dgm:pt>
    <dgm:pt modelId="{F23F3CB2-01A9-44B3-89C5-10FEEE6DC58D}" type="pres">
      <dgm:prSet presAssocID="{2546FCBF-EC4B-4BB3-85AD-C370E26BA60F}" presName="negativeSpace" presStyleCnt="0"/>
      <dgm:spPr/>
    </dgm:pt>
    <dgm:pt modelId="{32E41513-3E0C-4BE9-875B-96079C4123B6}" type="pres">
      <dgm:prSet presAssocID="{2546FCBF-EC4B-4BB3-85AD-C370E26BA60F}" presName="childText" presStyleLbl="conFgAcc1" presStyleIdx="3" presStyleCnt="5">
        <dgm:presLayoutVars>
          <dgm:bulletEnabled val="1"/>
        </dgm:presLayoutVars>
      </dgm:prSet>
      <dgm:spPr/>
    </dgm:pt>
    <dgm:pt modelId="{29833B78-E048-4E94-BDEC-9AA0ABAA6059}" type="pres">
      <dgm:prSet presAssocID="{1312CC14-DC79-4068-A8AB-3B2D659E2E46}" presName="spaceBetweenRectangles" presStyleCnt="0"/>
      <dgm:spPr/>
    </dgm:pt>
    <dgm:pt modelId="{5E6E9E87-D3A4-4065-8AF0-ACBCF499B61D}" type="pres">
      <dgm:prSet presAssocID="{2550A549-FCAD-4518-9F15-74A693A8F7CD}" presName="parentLin" presStyleCnt="0"/>
      <dgm:spPr/>
    </dgm:pt>
    <dgm:pt modelId="{65720979-8081-4389-AAD3-206FCF8A3550}" type="pres">
      <dgm:prSet presAssocID="{2550A549-FCAD-4518-9F15-74A693A8F7CD}" presName="parentLeftMargin" presStyleLbl="node1" presStyleIdx="3" presStyleCnt="5"/>
      <dgm:spPr/>
    </dgm:pt>
    <dgm:pt modelId="{784818A4-0BA3-4300-8846-7BF3B097B2C8}" type="pres">
      <dgm:prSet presAssocID="{2550A549-FCAD-4518-9F15-74A693A8F7CD}" presName="parentText" presStyleLbl="node1" presStyleIdx="4" presStyleCnt="5">
        <dgm:presLayoutVars>
          <dgm:chMax val="0"/>
          <dgm:bulletEnabled val="1"/>
        </dgm:presLayoutVars>
      </dgm:prSet>
      <dgm:spPr/>
    </dgm:pt>
    <dgm:pt modelId="{696995B9-7304-42B3-B9E3-93A16D1C1ACA}" type="pres">
      <dgm:prSet presAssocID="{2550A549-FCAD-4518-9F15-74A693A8F7CD}" presName="negativeSpace" presStyleCnt="0"/>
      <dgm:spPr/>
    </dgm:pt>
    <dgm:pt modelId="{9F84FFF7-655F-482E-9A8D-58C23C3726A6}" type="pres">
      <dgm:prSet presAssocID="{2550A549-FCAD-4518-9F15-74A693A8F7CD}" presName="childText" presStyleLbl="conFgAcc1" presStyleIdx="4" presStyleCnt="5">
        <dgm:presLayoutVars>
          <dgm:bulletEnabled val="1"/>
        </dgm:presLayoutVars>
      </dgm:prSet>
      <dgm:spPr/>
    </dgm:pt>
  </dgm:ptLst>
  <dgm:cxnLst>
    <dgm:cxn modelId="{E1DC2700-4E3D-4216-AB05-005D15DC9ABC}" type="presOf" srcId="{2550A549-FCAD-4518-9F15-74A693A8F7CD}" destId="{65720979-8081-4389-AAD3-206FCF8A3550}" srcOrd="0" destOrd="0" presId="urn:microsoft.com/office/officeart/2005/8/layout/list1"/>
    <dgm:cxn modelId="{A5851701-261B-4916-A9C5-23D79DD4AB59}" type="presOf" srcId="{050F5080-1AAD-49DA-A1D7-B99986F8800E}" destId="{FC251D17-4C63-4DAA-9CFC-089C78DC7EB2}" srcOrd="0" destOrd="0" presId="urn:microsoft.com/office/officeart/2005/8/layout/list1"/>
    <dgm:cxn modelId="{2CE6B107-D88C-404D-9A98-80EECEBC9E20}" srcId="{50293F92-794B-4392-AC55-786AC76C5B01}" destId="{2546FCBF-EC4B-4BB3-85AD-C370E26BA60F}" srcOrd="3" destOrd="0" parTransId="{76C71C16-F1AA-4CAE-9E53-DE7FEEBED95E}" sibTransId="{1312CC14-DC79-4068-A8AB-3B2D659E2E46}"/>
    <dgm:cxn modelId="{2EEC3F13-259D-4119-9512-7C883FC414CD}" type="presOf" srcId="{574AD464-EF02-4EB9-B96A-00DBFA133971}" destId="{C14F5340-C652-486E-B70C-E0C6EEACA1C1}" srcOrd="1" destOrd="0" presId="urn:microsoft.com/office/officeart/2005/8/layout/list1"/>
    <dgm:cxn modelId="{028FCF14-B51D-4B5A-AEF3-9C098EA955E4}" type="presOf" srcId="{5880F9D7-BA6D-4528-8647-3264323E01FB}" destId="{513AC8CA-2162-47F3-B38B-4382531891F1}" srcOrd="1" destOrd="0" presId="urn:microsoft.com/office/officeart/2005/8/layout/list1"/>
    <dgm:cxn modelId="{EFDE701A-DD93-4728-9A55-587A88FE6E63}" type="presOf" srcId="{2550A549-FCAD-4518-9F15-74A693A8F7CD}" destId="{784818A4-0BA3-4300-8846-7BF3B097B2C8}" srcOrd="1" destOrd="0" presId="urn:microsoft.com/office/officeart/2005/8/layout/list1"/>
    <dgm:cxn modelId="{262A861F-DA39-4961-B63E-D626EC9EE678}" type="presOf" srcId="{CBA3A274-700B-4636-B5ED-AF483C22D56F}" destId="{C5EFF938-0D85-43F9-88E9-1E3AEF50C0C8}" srcOrd="0" destOrd="0" presId="urn:microsoft.com/office/officeart/2005/8/layout/list1"/>
    <dgm:cxn modelId="{F5D16529-F8F7-4F28-83FB-B9C162DC01A7}" type="presOf" srcId="{50293F92-794B-4392-AC55-786AC76C5B01}" destId="{4C7F42D8-636E-4D6A-99AC-0A3999DDA3E8}" srcOrd="0" destOrd="0" presId="urn:microsoft.com/office/officeart/2005/8/layout/list1"/>
    <dgm:cxn modelId="{8897B23D-BA68-4E65-933B-440FC527595B}" srcId="{50293F92-794B-4392-AC55-786AC76C5B01}" destId="{574AD464-EF02-4EB9-B96A-00DBFA133971}" srcOrd="2" destOrd="0" parTransId="{7A0E726F-A893-45C4-BF5A-8A32CD60F139}" sibTransId="{6CA000EA-A2DD-4C77-A33D-C984D0E4D8A9}"/>
    <dgm:cxn modelId="{64CA1D60-10D5-419A-9153-36BF5F70FDD1}" type="presOf" srcId="{5880F9D7-BA6D-4528-8647-3264323E01FB}" destId="{7812B997-29D7-41E9-BCD3-CBA8D0D1A9A4}" srcOrd="0" destOrd="0" presId="urn:microsoft.com/office/officeart/2005/8/layout/list1"/>
    <dgm:cxn modelId="{F4596948-FA44-410B-84AD-11E09F4244D1}" type="presOf" srcId="{574AD464-EF02-4EB9-B96A-00DBFA133971}" destId="{753BB74B-9DF0-42EC-B5C5-5BD851F233E9}" srcOrd="0" destOrd="0" presId="urn:microsoft.com/office/officeart/2005/8/layout/list1"/>
    <dgm:cxn modelId="{C51F5A4A-E472-4AB8-AFD3-91181BF208A9}" type="presOf" srcId="{9BDF94B1-C858-4105-8355-EA1099BA8282}" destId="{9F84FFF7-655F-482E-9A8D-58C23C3726A6}" srcOrd="0" destOrd="0" presId="urn:microsoft.com/office/officeart/2005/8/layout/list1"/>
    <dgm:cxn modelId="{45251A52-1295-4F61-B5D9-B0D06BB53DAC}" type="presOf" srcId="{0FC685ED-EE41-4233-959E-AB93E5487BDE}" destId="{76024139-28AB-44EC-9713-2BDCD44A5A57}" srcOrd="0" destOrd="0" presId="urn:microsoft.com/office/officeart/2005/8/layout/list1"/>
    <dgm:cxn modelId="{A56EEF72-7794-4C10-BCD1-E45EB5141172}" srcId="{574AD464-EF02-4EB9-B96A-00DBFA133971}" destId="{050F5080-1AAD-49DA-A1D7-B99986F8800E}" srcOrd="0" destOrd="0" parTransId="{BC41334F-D722-41FA-B077-B05150CBB167}" sibTransId="{A13A8BB5-08C4-4D4E-8B53-3E45CBC1418E}"/>
    <dgm:cxn modelId="{FC7E8578-3D88-4241-9850-38D5985A8292}" srcId="{50293F92-794B-4392-AC55-786AC76C5B01}" destId="{5880F9D7-BA6D-4528-8647-3264323E01FB}" srcOrd="1" destOrd="0" parTransId="{1DB6D578-B041-4E9E-84BD-671D81C6E9D5}" sibTransId="{79337358-07B0-4511-B630-9197BCCAA806}"/>
    <dgm:cxn modelId="{45AA1883-EE3B-4663-9C57-8DF7621C40C2}" type="presOf" srcId="{71BA56C3-0505-4964-96EA-EA1EED3AF193}" destId="{32E41513-3E0C-4BE9-875B-96079C4123B6}" srcOrd="0" destOrd="0" presId="urn:microsoft.com/office/officeart/2005/8/layout/list1"/>
    <dgm:cxn modelId="{8C191992-BD03-45FD-87EF-479000D09B2A}" srcId="{5880F9D7-BA6D-4528-8647-3264323E01FB}" destId="{D0638E96-F8B5-4178-A2EE-975C4059C243}" srcOrd="0" destOrd="0" parTransId="{081F4F58-2409-47A2-AE34-CA0FA3F45D7D}" sibTransId="{51154D81-D797-44F5-8DC1-93A45B9B9E91}"/>
    <dgm:cxn modelId="{0F617493-1084-4420-B5AE-30F9E59BF357}" srcId="{50293F92-794B-4392-AC55-786AC76C5B01}" destId="{2550A549-FCAD-4518-9F15-74A693A8F7CD}" srcOrd="4" destOrd="0" parTransId="{8144B74E-78DB-4ED5-B4DF-E311C6B106A4}" sibTransId="{CE2575CE-8F11-404E-A1D4-8DF49B5A9307}"/>
    <dgm:cxn modelId="{FDFB5EBC-E9EA-4F66-95A9-776B2B572D12}" srcId="{2550A549-FCAD-4518-9F15-74A693A8F7CD}" destId="{9BDF94B1-C858-4105-8355-EA1099BA8282}" srcOrd="0" destOrd="0" parTransId="{4FE0FF10-AB1C-4CE5-BA7B-83C7ACF72DCB}" sibTransId="{B8188300-765A-41CD-A8D7-A06F41FB28FD}"/>
    <dgm:cxn modelId="{D3CF1CBD-BFE6-4FFA-9D5F-42E585A5F6C3}" type="presOf" srcId="{2546FCBF-EC4B-4BB3-85AD-C370E26BA60F}" destId="{D7374CC9-6B13-4D98-8349-35A40CDA0C90}" srcOrd="0" destOrd="0" presId="urn:microsoft.com/office/officeart/2005/8/layout/list1"/>
    <dgm:cxn modelId="{8CD16BC8-408A-4C35-9075-54F170B6F6E1}" srcId="{2546FCBF-EC4B-4BB3-85AD-C370E26BA60F}" destId="{71BA56C3-0505-4964-96EA-EA1EED3AF193}" srcOrd="0" destOrd="0" parTransId="{9D8886A5-1F18-47CD-991C-D51B7B23F3C6}" sibTransId="{388C8A77-AC83-45D6-92C9-4495C0D462A6}"/>
    <dgm:cxn modelId="{1C3803D6-F0D1-44CF-83F8-307382805E68}" type="presOf" srcId="{CBA3A274-700B-4636-B5ED-AF483C22D56F}" destId="{96FD18DC-895B-4ED4-8EBE-7341B81F948D}" srcOrd="1" destOrd="0" presId="urn:microsoft.com/office/officeart/2005/8/layout/list1"/>
    <dgm:cxn modelId="{F92D8AD6-343A-4F9A-B528-9F84CDC7F9F5}" type="presOf" srcId="{D0638E96-F8B5-4178-A2EE-975C4059C243}" destId="{D7C9AB46-7489-420A-992B-5D458BF41F1E}" srcOrd="0" destOrd="0" presId="urn:microsoft.com/office/officeart/2005/8/layout/list1"/>
    <dgm:cxn modelId="{01DFFCDA-24EB-4CC9-8D5B-0D5F3A12C715}" type="presOf" srcId="{2546FCBF-EC4B-4BB3-85AD-C370E26BA60F}" destId="{142BC9EC-C57B-4A1A-8959-779D9B5F1F78}" srcOrd="1" destOrd="0" presId="urn:microsoft.com/office/officeart/2005/8/layout/list1"/>
    <dgm:cxn modelId="{6DB9B0DB-770E-4A94-AEDA-96CB3AF8F120}" srcId="{CBA3A274-700B-4636-B5ED-AF483C22D56F}" destId="{0FC685ED-EE41-4233-959E-AB93E5487BDE}" srcOrd="0" destOrd="0" parTransId="{D8C71FAC-66A3-4D33-9578-25696E43219D}" sibTransId="{D3004BB7-5B7F-41A8-A9A6-706AA5C7A6D8}"/>
    <dgm:cxn modelId="{9182A6FD-B066-41E0-8DA6-D1C658DE44AB}" srcId="{50293F92-794B-4392-AC55-786AC76C5B01}" destId="{CBA3A274-700B-4636-B5ED-AF483C22D56F}" srcOrd="0" destOrd="0" parTransId="{814C5F12-E037-4A34-B1A2-941FD7488C12}" sibTransId="{15CF8D92-4F3F-4E30-87FB-22A26E58D86A}"/>
    <dgm:cxn modelId="{AEE163F6-35B5-47D3-8D3F-0D05B86C98F5}" type="presParOf" srcId="{4C7F42D8-636E-4D6A-99AC-0A3999DDA3E8}" destId="{A299484C-8159-4F7B-AD43-BF69E69644BD}" srcOrd="0" destOrd="0" presId="urn:microsoft.com/office/officeart/2005/8/layout/list1"/>
    <dgm:cxn modelId="{E42209E9-9DA1-462F-9B9B-07F873C4056C}" type="presParOf" srcId="{A299484C-8159-4F7B-AD43-BF69E69644BD}" destId="{C5EFF938-0D85-43F9-88E9-1E3AEF50C0C8}" srcOrd="0" destOrd="0" presId="urn:microsoft.com/office/officeart/2005/8/layout/list1"/>
    <dgm:cxn modelId="{6E559A6E-683F-4197-8BAC-E6B78456C948}" type="presParOf" srcId="{A299484C-8159-4F7B-AD43-BF69E69644BD}" destId="{96FD18DC-895B-4ED4-8EBE-7341B81F948D}" srcOrd="1" destOrd="0" presId="urn:microsoft.com/office/officeart/2005/8/layout/list1"/>
    <dgm:cxn modelId="{2BCB99E1-07B3-4FE0-A746-5784304F1332}" type="presParOf" srcId="{4C7F42D8-636E-4D6A-99AC-0A3999DDA3E8}" destId="{A8D35354-3F71-4580-8D9A-59282967CF8F}" srcOrd="1" destOrd="0" presId="urn:microsoft.com/office/officeart/2005/8/layout/list1"/>
    <dgm:cxn modelId="{5F4DD40B-C4CD-45D2-8AFF-38F2DF8CD6C5}" type="presParOf" srcId="{4C7F42D8-636E-4D6A-99AC-0A3999DDA3E8}" destId="{76024139-28AB-44EC-9713-2BDCD44A5A57}" srcOrd="2" destOrd="0" presId="urn:microsoft.com/office/officeart/2005/8/layout/list1"/>
    <dgm:cxn modelId="{4C30A345-F441-4277-8CC7-C34A33D5A8C2}" type="presParOf" srcId="{4C7F42D8-636E-4D6A-99AC-0A3999DDA3E8}" destId="{B9556398-D7CD-42C2-845C-103AF6767366}" srcOrd="3" destOrd="0" presId="urn:microsoft.com/office/officeart/2005/8/layout/list1"/>
    <dgm:cxn modelId="{976DC923-EFA8-4AB3-995F-DFBD05198088}" type="presParOf" srcId="{4C7F42D8-636E-4D6A-99AC-0A3999DDA3E8}" destId="{C0BC6B05-9DCA-48B0-97B2-26626EE7EA31}" srcOrd="4" destOrd="0" presId="urn:microsoft.com/office/officeart/2005/8/layout/list1"/>
    <dgm:cxn modelId="{91ED61AA-A394-4816-8379-74D1A73BC5AD}" type="presParOf" srcId="{C0BC6B05-9DCA-48B0-97B2-26626EE7EA31}" destId="{7812B997-29D7-41E9-BCD3-CBA8D0D1A9A4}" srcOrd="0" destOrd="0" presId="urn:microsoft.com/office/officeart/2005/8/layout/list1"/>
    <dgm:cxn modelId="{C2B39D88-EFAF-48D1-A168-A46E5F2E47F4}" type="presParOf" srcId="{C0BC6B05-9DCA-48B0-97B2-26626EE7EA31}" destId="{513AC8CA-2162-47F3-B38B-4382531891F1}" srcOrd="1" destOrd="0" presId="urn:microsoft.com/office/officeart/2005/8/layout/list1"/>
    <dgm:cxn modelId="{D029B149-F61E-463B-981C-1CAF353D8971}" type="presParOf" srcId="{4C7F42D8-636E-4D6A-99AC-0A3999DDA3E8}" destId="{86C4A75F-A668-44B3-BDC9-DEAFBCE8B90F}" srcOrd="5" destOrd="0" presId="urn:microsoft.com/office/officeart/2005/8/layout/list1"/>
    <dgm:cxn modelId="{A1456D69-7B5F-4F1C-931C-F641A610FC7F}" type="presParOf" srcId="{4C7F42D8-636E-4D6A-99AC-0A3999DDA3E8}" destId="{D7C9AB46-7489-420A-992B-5D458BF41F1E}" srcOrd="6" destOrd="0" presId="urn:microsoft.com/office/officeart/2005/8/layout/list1"/>
    <dgm:cxn modelId="{14689E5E-F0B2-40A1-A808-A34959BB3D6C}" type="presParOf" srcId="{4C7F42D8-636E-4D6A-99AC-0A3999DDA3E8}" destId="{F4C4BF1C-4221-4099-8A27-4A987B47CA47}" srcOrd="7" destOrd="0" presId="urn:microsoft.com/office/officeart/2005/8/layout/list1"/>
    <dgm:cxn modelId="{D61B5C9C-A9AE-4AEF-AD88-3E813B3D2B51}" type="presParOf" srcId="{4C7F42D8-636E-4D6A-99AC-0A3999DDA3E8}" destId="{18F09C44-4D6D-4F9B-950D-2EDE3D01115A}" srcOrd="8" destOrd="0" presId="urn:microsoft.com/office/officeart/2005/8/layout/list1"/>
    <dgm:cxn modelId="{D79AA06F-F5E8-46F2-94CF-EF0C060152EA}" type="presParOf" srcId="{18F09C44-4D6D-4F9B-950D-2EDE3D01115A}" destId="{753BB74B-9DF0-42EC-B5C5-5BD851F233E9}" srcOrd="0" destOrd="0" presId="urn:microsoft.com/office/officeart/2005/8/layout/list1"/>
    <dgm:cxn modelId="{F1A0B327-315B-484A-A048-2A6D9E2DC642}" type="presParOf" srcId="{18F09C44-4D6D-4F9B-950D-2EDE3D01115A}" destId="{C14F5340-C652-486E-B70C-E0C6EEACA1C1}" srcOrd="1" destOrd="0" presId="urn:microsoft.com/office/officeart/2005/8/layout/list1"/>
    <dgm:cxn modelId="{73BF8159-D00F-4D22-8352-1C66E7073EC4}" type="presParOf" srcId="{4C7F42D8-636E-4D6A-99AC-0A3999DDA3E8}" destId="{558147F8-BDFC-4513-B165-2249CEC02607}" srcOrd="9" destOrd="0" presId="urn:microsoft.com/office/officeart/2005/8/layout/list1"/>
    <dgm:cxn modelId="{0511E254-F0A6-4630-90A2-D30EB77F8274}" type="presParOf" srcId="{4C7F42D8-636E-4D6A-99AC-0A3999DDA3E8}" destId="{FC251D17-4C63-4DAA-9CFC-089C78DC7EB2}" srcOrd="10" destOrd="0" presId="urn:microsoft.com/office/officeart/2005/8/layout/list1"/>
    <dgm:cxn modelId="{9C61D022-AC7B-447A-9790-0268750BF46F}" type="presParOf" srcId="{4C7F42D8-636E-4D6A-99AC-0A3999DDA3E8}" destId="{6C3EBE1A-48B0-460E-8857-CE522484B8DC}" srcOrd="11" destOrd="0" presId="urn:microsoft.com/office/officeart/2005/8/layout/list1"/>
    <dgm:cxn modelId="{56F085B5-8E03-469C-9EDB-F2DC9F26435F}" type="presParOf" srcId="{4C7F42D8-636E-4D6A-99AC-0A3999DDA3E8}" destId="{C22CF586-290C-4107-B35E-5D395F52F2C2}" srcOrd="12" destOrd="0" presId="urn:microsoft.com/office/officeart/2005/8/layout/list1"/>
    <dgm:cxn modelId="{33199F64-173C-45DC-8071-4C2BC4410AB5}" type="presParOf" srcId="{C22CF586-290C-4107-B35E-5D395F52F2C2}" destId="{D7374CC9-6B13-4D98-8349-35A40CDA0C90}" srcOrd="0" destOrd="0" presId="urn:microsoft.com/office/officeart/2005/8/layout/list1"/>
    <dgm:cxn modelId="{400AD1BB-7CBB-429D-86A5-D385E1A0A201}" type="presParOf" srcId="{C22CF586-290C-4107-B35E-5D395F52F2C2}" destId="{142BC9EC-C57B-4A1A-8959-779D9B5F1F78}" srcOrd="1" destOrd="0" presId="urn:microsoft.com/office/officeart/2005/8/layout/list1"/>
    <dgm:cxn modelId="{B61C0A69-E70D-42AA-90BB-092837DB50BB}" type="presParOf" srcId="{4C7F42D8-636E-4D6A-99AC-0A3999DDA3E8}" destId="{F23F3CB2-01A9-44B3-89C5-10FEEE6DC58D}" srcOrd="13" destOrd="0" presId="urn:microsoft.com/office/officeart/2005/8/layout/list1"/>
    <dgm:cxn modelId="{AC4F0BC9-5183-49A6-9A87-6B5E8AFD0012}" type="presParOf" srcId="{4C7F42D8-636E-4D6A-99AC-0A3999DDA3E8}" destId="{32E41513-3E0C-4BE9-875B-96079C4123B6}" srcOrd="14" destOrd="0" presId="urn:microsoft.com/office/officeart/2005/8/layout/list1"/>
    <dgm:cxn modelId="{A65577A9-ED01-4F7D-A744-5AF5A316B8F5}" type="presParOf" srcId="{4C7F42D8-636E-4D6A-99AC-0A3999DDA3E8}" destId="{29833B78-E048-4E94-BDEC-9AA0ABAA6059}" srcOrd="15" destOrd="0" presId="urn:microsoft.com/office/officeart/2005/8/layout/list1"/>
    <dgm:cxn modelId="{30EF4724-2D4A-4909-9BAD-02AA2A1EACB3}" type="presParOf" srcId="{4C7F42D8-636E-4D6A-99AC-0A3999DDA3E8}" destId="{5E6E9E87-D3A4-4065-8AF0-ACBCF499B61D}" srcOrd="16" destOrd="0" presId="urn:microsoft.com/office/officeart/2005/8/layout/list1"/>
    <dgm:cxn modelId="{E33905B6-CE7D-48A5-8C8E-3DBB8052BE64}" type="presParOf" srcId="{5E6E9E87-D3A4-4065-8AF0-ACBCF499B61D}" destId="{65720979-8081-4389-AAD3-206FCF8A3550}" srcOrd="0" destOrd="0" presId="urn:microsoft.com/office/officeart/2005/8/layout/list1"/>
    <dgm:cxn modelId="{F35CB24A-E01E-4E8E-8A4F-76AE749D360B}" type="presParOf" srcId="{5E6E9E87-D3A4-4065-8AF0-ACBCF499B61D}" destId="{784818A4-0BA3-4300-8846-7BF3B097B2C8}" srcOrd="1" destOrd="0" presId="urn:microsoft.com/office/officeart/2005/8/layout/list1"/>
    <dgm:cxn modelId="{683F56CF-2D4F-4CDD-BF24-28CE28890D63}" type="presParOf" srcId="{4C7F42D8-636E-4D6A-99AC-0A3999DDA3E8}" destId="{696995B9-7304-42B3-B9E3-93A16D1C1ACA}" srcOrd="17" destOrd="0" presId="urn:microsoft.com/office/officeart/2005/8/layout/list1"/>
    <dgm:cxn modelId="{596E1A72-0DD9-4D23-A7BB-5793F640F1F6}" type="presParOf" srcId="{4C7F42D8-636E-4D6A-99AC-0A3999DDA3E8}" destId="{9F84FFF7-655F-482E-9A8D-58C23C3726A6}"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32E8097-A68C-4C3A-9BA4-8D8EB871088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FEFC5C7-748B-4BFB-B5C6-B2F8ED55B200}">
      <dgm:prSet/>
      <dgm:spPr/>
      <dgm:t>
        <a:bodyPr/>
        <a:lstStyle/>
        <a:p>
          <a:r>
            <a:rPr lang="en-US" b="1"/>
            <a:t>Enhance High Conversion Strategies:</a:t>
          </a:r>
          <a:endParaRPr lang="en-US"/>
        </a:p>
      </dgm:t>
    </dgm:pt>
    <dgm:pt modelId="{D3C53398-01C0-415C-80EB-8DCC08201754}" type="parTrans" cxnId="{2DDC554B-F672-4E14-A954-4650C9DB873E}">
      <dgm:prSet/>
      <dgm:spPr/>
      <dgm:t>
        <a:bodyPr/>
        <a:lstStyle/>
        <a:p>
          <a:endParaRPr lang="en-US"/>
        </a:p>
      </dgm:t>
    </dgm:pt>
    <dgm:pt modelId="{9C0CF55D-3094-4B6B-8AD3-C9F4CA8A7DD9}" type="sibTrans" cxnId="{2DDC554B-F672-4E14-A954-4650C9DB873E}">
      <dgm:prSet/>
      <dgm:spPr/>
      <dgm:t>
        <a:bodyPr/>
        <a:lstStyle/>
        <a:p>
          <a:endParaRPr lang="en-US"/>
        </a:p>
      </dgm:t>
    </dgm:pt>
    <dgm:pt modelId="{B71A8715-31E9-4B76-A0D5-57C49947CC88}">
      <dgm:prSet/>
      <dgm:spPr/>
      <dgm:t>
        <a:bodyPr/>
        <a:lstStyle/>
        <a:p>
          <a:r>
            <a:rPr lang="en-US"/>
            <a:t>Identify and enhance the strategies that contributed to the increased conversion rates. This could include optimizing the checkout process, targeted marketing, and personalized recommendations.</a:t>
          </a:r>
        </a:p>
      </dgm:t>
    </dgm:pt>
    <dgm:pt modelId="{71022C78-AEB4-4601-A93E-3DA81D49BBEF}" type="parTrans" cxnId="{E9450ED0-506A-4E34-9B84-804949267C78}">
      <dgm:prSet/>
      <dgm:spPr/>
      <dgm:t>
        <a:bodyPr/>
        <a:lstStyle/>
        <a:p>
          <a:endParaRPr lang="en-US"/>
        </a:p>
      </dgm:t>
    </dgm:pt>
    <dgm:pt modelId="{EB9A774C-DA36-4A9C-81D0-6D96A425FE7D}" type="sibTrans" cxnId="{E9450ED0-506A-4E34-9B84-804949267C78}">
      <dgm:prSet/>
      <dgm:spPr/>
      <dgm:t>
        <a:bodyPr/>
        <a:lstStyle/>
        <a:p>
          <a:endParaRPr lang="en-US"/>
        </a:p>
      </dgm:t>
    </dgm:pt>
    <dgm:pt modelId="{B825199E-7925-4DE8-BEFF-F5ABBC40F4A2}">
      <dgm:prSet/>
      <dgm:spPr/>
      <dgm:t>
        <a:bodyPr/>
        <a:lstStyle/>
        <a:p>
          <a:r>
            <a:rPr lang="en-US" b="1"/>
            <a:t>Focus on Q4 Campaigns:</a:t>
          </a:r>
          <a:endParaRPr lang="en-US"/>
        </a:p>
      </dgm:t>
    </dgm:pt>
    <dgm:pt modelId="{4553B787-D2C5-433B-ADC4-A28D1FCBF6AC}" type="parTrans" cxnId="{2A44AFC0-8C5F-4CC6-B3F2-F8019AEF1276}">
      <dgm:prSet/>
      <dgm:spPr/>
      <dgm:t>
        <a:bodyPr/>
        <a:lstStyle/>
        <a:p>
          <a:endParaRPr lang="en-US"/>
        </a:p>
      </dgm:t>
    </dgm:pt>
    <dgm:pt modelId="{D71A6273-0099-4E36-917F-2C84BDBFACE7}" type="sibTrans" cxnId="{2A44AFC0-8C5F-4CC6-B3F2-F8019AEF1276}">
      <dgm:prSet/>
      <dgm:spPr/>
      <dgm:t>
        <a:bodyPr/>
        <a:lstStyle/>
        <a:p>
          <a:endParaRPr lang="en-US"/>
        </a:p>
      </dgm:t>
    </dgm:pt>
    <dgm:pt modelId="{EB7559A0-D5D4-4AE7-BC00-09665791A5BF}">
      <dgm:prSet/>
      <dgm:spPr/>
      <dgm:t>
        <a:bodyPr/>
        <a:lstStyle/>
        <a:p>
          <a:r>
            <a:rPr lang="en-US"/>
            <a:t>Invest in robust marketing and promotional campaigns in Q4 to leverage the seasonal trend of higher sales during the holiday season.</a:t>
          </a:r>
        </a:p>
      </dgm:t>
    </dgm:pt>
    <dgm:pt modelId="{53E4D275-09FC-4A70-899A-82F1E395CE42}" type="parTrans" cxnId="{899EC595-7B5A-4C2F-B4E1-849CD900712A}">
      <dgm:prSet/>
      <dgm:spPr/>
      <dgm:t>
        <a:bodyPr/>
        <a:lstStyle/>
        <a:p>
          <a:endParaRPr lang="en-US"/>
        </a:p>
      </dgm:t>
    </dgm:pt>
    <dgm:pt modelId="{1E462426-495E-4C87-8075-1B907FAC1E00}" type="sibTrans" cxnId="{899EC595-7B5A-4C2F-B4E1-849CD900712A}">
      <dgm:prSet/>
      <dgm:spPr/>
      <dgm:t>
        <a:bodyPr/>
        <a:lstStyle/>
        <a:p>
          <a:endParaRPr lang="en-US"/>
        </a:p>
      </dgm:t>
    </dgm:pt>
    <dgm:pt modelId="{57E98AB1-E001-4C5D-AA5A-A584D5EEA84D}">
      <dgm:prSet/>
      <dgm:spPr/>
      <dgm:t>
        <a:bodyPr/>
        <a:lstStyle/>
        <a:p>
          <a:r>
            <a:rPr lang="en-US" b="1"/>
            <a:t>Improve Revenue per Session:</a:t>
          </a:r>
          <a:endParaRPr lang="en-US"/>
        </a:p>
      </dgm:t>
    </dgm:pt>
    <dgm:pt modelId="{4EB8D4D8-1867-407A-8DA5-2D30BC016070}" type="parTrans" cxnId="{50496BC3-D7F9-442F-8627-678467F2275D}">
      <dgm:prSet/>
      <dgm:spPr/>
      <dgm:t>
        <a:bodyPr/>
        <a:lstStyle/>
        <a:p>
          <a:endParaRPr lang="en-US"/>
        </a:p>
      </dgm:t>
    </dgm:pt>
    <dgm:pt modelId="{BBF66104-70DD-449E-B52F-90FD9DE27051}" type="sibTrans" cxnId="{50496BC3-D7F9-442F-8627-678467F2275D}">
      <dgm:prSet/>
      <dgm:spPr/>
      <dgm:t>
        <a:bodyPr/>
        <a:lstStyle/>
        <a:p>
          <a:endParaRPr lang="en-US"/>
        </a:p>
      </dgm:t>
    </dgm:pt>
    <dgm:pt modelId="{78F03707-66C3-460E-962B-46737DB0E272}">
      <dgm:prSet/>
      <dgm:spPr/>
      <dgm:t>
        <a:bodyPr/>
        <a:lstStyle/>
        <a:p>
          <a:r>
            <a:rPr lang="en-US"/>
            <a:t>Implement strategies to further increase the revenue per session. This can be achieved by offering upsells, cross-sells, and personalized product recommendations to increase average order value.</a:t>
          </a:r>
        </a:p>
      </dgm:t>
    </dgm:pt>
    <dgm:pt modelId="{C60F3383-2AC3-4AD0-8343-04C955229EE7}" type="parTrans" cxnId="{46D94039-3022-4FF9-B5D8-833FA025C320}">
      <dgm:prSet/>
      <dgm:spPr/>
      <dgm:t>
        <a:bodyPr/>
        <a:lstStyle/>
        <a:p>
          <a:endParaRPr lang="en-US"/>
        </a:p>
      </dgm:t>
    </dgm:pt>
    <dgm:pt modelId="{BD9943C5-9EC7-4BC1-8196-C6D998741A9B}" type="sibTrans" cxnId="{46D94039-3022-4FF9-B5D8-833FA025C320}">
      <dgm:prSet/>
      <dgm:spPr/>
      <dgm:t>
        <a:bodyPr/>
        <a:lstStyle/>
        <a:p>
          <a:endParaRPr lang="en-US"/>
        </a:p>
      </dgm:t>
    </dgm:pt>
    <dgm:pt modelId="{83F83644-5A2D-43CC-8685-869CD94384D2}">
      <dgm:prSet/>
      <dgm:spPr/>
      <dgm:t>
        <a:bodyPr/>
        <a:lstStyle/>
        <a:p>
          <a:r>
            <a:rPr lang="en-US" b="1"/>
            <a:t>Customer Retention Programs:</a:t>
          </a:r>
          <a:endParaRPr lang="en-US"/>
        </a:p>
      </dgm:t>
    </dgm:pt>
    <dgm:pt modelId="{6AD17CAA-F398-46F0-866A-514B0F465302}" type="parTrans" cxnId="{1C1F74CA-1D5A-4316-97EF-B72A20A26E84}">
      <dgm:prSet/>
      <dgm:spPr/>
      <dgm:t>
        <a:bodyPr/>
        <a:lstStyle/>
        <a:p>
          <a:endParaRPr lang="en-US"/>
        </a:p>
      </dgm:t>
    </dgm:pt>
    <dgm:pt modelId="{6F46C37D-B9FB-4AF0-8213-3A0643E1ECCD}" type="sibTrans" cxnId="{1C1F74CA-1D5A-4316-97EF-B72A20A26E84}">
      <dgm:prSet/>
      <dgm:spPr/>
      <dgm:t>
        <a:bodyPr/>
        <a:lstStyle/>
        <a:p>
          <a:endParaRPr lang="en-US"/>
        </a:p>
      </dgm:t>
    </dgm:pt>
    <dgm:pt modelId="{797C0BF4-E626-4F17-BA00-C124FF01DB7C}">
      <dgm:prSet/>
      <dgm:spPr/>
      <dgm:t>
        <a:bodyPr/>
        <a:lstStyle/>
        <a:p>
          <a:r>
            <a:rPr lang="en-US"/>
            <a:t>Develop loyalty programs and customer retention strategies to maintain and grow the existing customer base. Satisfied customers are likely to make repeat purchases, thereby increasing order count and revenue.</a:t>
          </a:r>
        </a:p>
      </dgm:t>
    </dgm:pt>
    <dgm:pt modelId="{756AAE92-FE5D-4CA1-8129-52ADF87C9799}" type="parTrans" cxnId="{E8DFD29D-9FF5-4F3C-A257-57F4F1BACA22}">
      <dgm:prSet/>
      <dgm:spPr/>
      <dgm:t>
        <a:bodyPr/>
        <a:lstStyle/>
        <a:p>
          <a:endParaRPr lang="en-US"/>
        </a:p>
      </dgm:t>
    </dgm:pt>
    <dgm:pt modelId="{8AFC6D3C-2806-411C-8097-A2D4F8858A1A}" type="sibTrans" cxnId="{E8DFD29D-9FF5-4F3C-A257-57F4F1BACA22}">
      <dgm:prSet/>
      <dgm:spPr/>
      <dgm:t>
        <a:bodyPr/>
        <a:lstStyle/>
        <a:p>
          <a:endParaRPr lang="en-US"/>
        </a:p>
      </dgm:t>
    </dgm:pt>
    <dgm:pt modelId="{B8511A8D-D5FD-4159-8BE9-5DD8FD0FD272}">
      <dgm:prSet/>
      <dgm:spPr/>
      <dgm:t>
        <a:bodyPr/>
        <a:lstStyle/>
        <a:p>
          <a:r>
            <a:rPr lang="en-US" b="1"/>
            <a:t>Product and Price Optimization:</a:t>
          </a:r>
          <a:endParaRPr lang="en-US"/>
        </a:p>
      </dgm:t>
    </dgm:pt>
    <dgm:pt modelId="{1B93DA24-7343-4DFB-8CD3-5BE1DD1BBABF}" type="parTrans" cxnId="{1122ADF9-6B7B-4E43-B581-04DB6E21DBE9}">
      <dgm:prSet/>
      <dgm:spPr/>
      <dgm:t>
        <a:bodyPr/>
        <a:lstStyle/>
        <a:p>
          <a:endParaRPr lang="en-US"/>
        </a:p>
      </dgm:t>
    </dgm:pt>
    <dgm:pt modelId="{F623F936-D503-4836-A9DD-B4D40D9ABF94}" type="sibTrans" cxnId="{1122ADF9-6B7B-4E43-B581-04DB6E21DBE9}">
      <dgm:prSet/>
      <dgm:spPr/>
      <dgm:t>
        <a:bodyPr/>
        <a:lstStyle/>
        <a:p>
          <a:endParaRPr lang="en-US"/>
        </a:p>
      </dgm:t>
    </dgm:pt>
    <dgm:pt modelId="{C16A0487-DBD1-4AE3-8313-626A8F6EE48E}">
      <dgm:prSet/>
      <dgm:spPr/>
      <dgm:t>
        <a:bodyPr/>
        <a:lstStyle/>
        <a:p>
          <a:r>
            <a:rPr lang="en-US"/>
            <a:t>Continuously analyze and adjust product offerings and pricing strategies to maximize revenue per order. Introducing limited-time offers and premium products can drive higher revenue per order.</a:t>
          </a:r>
        </a:p>
      </dgm:t>
    </dgm:pt>
    <dgm:pt modelId="{C406952B-A512-4E46-978D-024395FB927D}" type="parTrans" cxnId="{65CD9B90-D9B5-4ACF-BF66-E7DD58841D80}">
      <dgm:prSet/>
      <dgm:spPr/>
      <dgm:t>
        <a:bodyPr/>
        <a:lstStyle/>
        <a:p>
          <a:endParaRPr lang="en-US"/>
        </a:p>
      </dgm:t>
    </dgm:pt>
    <dgm:pt modelId="{79FC9595-695B-4B47-A4B6-34D5C7FA2375}" type="sibTrans" cxnId="{65CD9B90-D9B5-4ACF-BF66-E7DD58841D80}">
      <dgm:prSet/>
      <dgm:spPr/>
      <dgm:t>
        <a:bodyPr/>
        <a:lstStyle/>
        <a:p>
          <a:endParaRPr lang="en-US"/>
        </a:p>
      </dgm:t>
    </dgm:pt>
    <dgm:pt modelId="{00842DFC-EE3E-431C-BD0A-5B2AB3E3D44A}">
      <dgm:prSet/>
      <dgm:spPr/>
      <dgm:t>
        <a:bodyPr/>
        <a:lstStyle/>
        <a:p>
          <a:r>
            <a:rPr lang="en-US" b="1"/>
            <a:t>Website and User Experience:</a:t>
          </a:r>
          <a:endParaRPr lang="en-US"/>
        </a:p>
      </dgm:t>
    </dgm:pt>
    <dgm:pt modelId="{E672678C-4B7A-434E-8E10-7097539F74B1}" type="parTrans" cxnId="{EDFD8175-8FA1-4301-AC89-C76B4539DFAC}">
      <dgm:prSet/>
      <dgm:spPr/>
      <dgm:t>
        <a:bodyPr/>
        <a:lstStyle/>
        <a:p>
          <a:endParaRPr lang="en-US"/>
        </a:p>
      </dgm:t>
    </dgm:pt>
    <dgm:pt modelId="{FDE5570D-848D-4462-8F32-FEAA7B18DAF8}" type="sibTrans" cxnId="{EDFD8175-8FA1-4301-AC89-C76B4539DFAC}">
      <dgm:prSet/>
      <dgm:spPr/>
      <dgm:t>
        <a:bodyPr/>
        <a:lstStyle/>
        <a:p>
          <a:endParaRPr lang="en-US"/>
        </a:p>
      </dgm:t>
    </dgm:pt>
    <dgm:pt modelId="{25A6B525-E959-4F40-9A3E-C69EE11D4A6D}">
      <dgm:prSet/>
      <dgm:spPr/>
      <dgm:t>
        <a:bodyPr/>
        <a:lstStyle/>
        <a:p>
          <a:r>
            <a:rPr lang="en-US"/>
            <a:t>Enhance the user experience on the website to ensure a seamless shopping experience. This can help increase session duration, reduce bounce rates, and improve overall conversion rates.</a:t>
          </a:r>
        </a:p>
      </dgm:t>
    </dgm:pt>
    <dgm:pt modelId="{FC1A26B4-E396-4941-909F-EB4F91C7CA4A}" type="parTrans" cxnId="{B61F5BEF-9BBE-4B17-AEA9-4AC0C74E4F72}">
      <dgm:prSet/>
      <dgm:spPr/>
      <dgm:t>
        <a:bodyPr/>
        <a:lstStyle/>
        <a:p>
          <a:endParaRPr lang="en-US"/>
        </a:p>
      </dgm:t>
    </dgm:pt>
    <dgm:pt modelId="{71A9147E-2F13-4946-98FE-D3C474AC8B38}" type="sibTrans" cxnId="{B61F5BEF-9BBE-4B17-AEA9-4AC0C74E4F72}">
      <dgm:prSet/>
      <dgm:spPr/>
      <dgm:t>
        <a:bodyPr/>
        <a:lstStyle/>
        <a:p>
          <a:endParaRPr lang="en-US"/>
        </a:p>
      </dgm:t>
    </dgm:pt>
    <dgm:pt modelId="{395F4ADF-0E14-46AD-81E9-88B6A0C3A00B}" type="pres">
      <dgm:prSet presAssocID="{132E8097-A68C-4C3A-9BA4-8D8EB8710889}" presName="linear" presStyleCnt="0">
        <dgm:presLayoutVars>
          <dgm:animLvl val="lvl"/>
          <dgm:resizeHandles val="exact"/>
        </dgm:presLayoutVars>
      </dgm:prSet>
      <dgm:spPr/>
    </dgm:pt>
    <dgm:pt modelId="{41F16595-68D5-4D38-9B8E-22B0ADA120A7}" type="pres">
      <dgm:prSet presAssocID="{5FEFC5C7-748B-4BFB-B5C6-B2F8ED55B200}" presName="parentText" presStyleLbl="node1" presStyleIdx="0" presStyleCnt="6">
        <dgm:presLayoutVars>
          <dgm:chMax val="0"/>
          <dgm:bulletEnabled val="1"/>
        </dgm:presLayoutVars>
      </dgm:prSet>
      <dgm:spPr/>
    </dgm:pt>
    <dgm:pt modelId="{1F6596C1-B34B-48E3-A45A-EC3F2C662780}" type="pres">
      <dgm:prSet presAssocID="{5FEFC5C7-748B-4BFB-B5C6-B2F8ED55B200}" presName="childText" presStyleLbl="revTx" presStyleIdx="0" presStyleCnt="6">
        <dgm:presLayoutVars>
          <dgm:bulletEnabled val="1"/>
        </dgm:presLayoutVars>
      </dgm:prSet>
      <dgm:spPr/>
    </dgm:pt>
    <dgm:pt modelId="{9F9EAAA3-86E1-4B1C-94B4-0913DC8CA675}" type="pres">
      <dgm:prSet presAssocID="{B825199E-7925-4DE8-BEFF-F5ABBC40F4A2}" presName="parentText" presStyleLbl="node1" presStyleIdx="1" presStyleCnt="6">
        <dgm:presLayoutVars>
          <dgm:chMax val="0"/>
          <dgm:bulletEnabled val="1"/>
        </dgm:presLayoutVars>
      </dgm:prSet>
      <dgm:spPr/>
    </dgm:pt>
    <dgm:pt modelId="{1266FCA6-3F79-4D5A-ADD6-366FEF5A10A6}" type="pres">
      <dgm:prSet presAssocID="{B825199E-7925-4DE8-BEFF-F5ABBC40F4A2}" presName="childText" presStyleLbl="revTx" presStyleIdx="1" presStyleCnt="6">
        <dgm:presLayoutVars>
          <dgm:bulletEnabled val="1"/>
        </dgm:presLayoutVars>
      </dgm:prSet>
      <dgm:spPr/>
    </dgm:pt>
    <dgm:pt modelId="{FCB9C111-FC5B-41A4-820D-6881A76A8185}" type="pres">
      <dgm:prSet presAssocID="{57E98AB1-E001-4C5D-AA5A-A584D5EEA84D}" presName="parentText" presStyleLbl="node1" presStyleIdx="2" presStyleCnt="6">
        <dgm:presLayoutVars>
          <dgm:chMax val="0"/>
          <dgm:bulletEnabled val="1"/>
        </dgm:presLayoutVars>
      </dgm:prSet>
      <dgm:spPr/>
    </dgm:pt>
    <dgm:pt modelId="{7D983C6B-FC53-42BC-BF09-F47E19363B87}" type="pres">
      <dgm:prSet presAssocID="{57E98AB1-E001-4C5D-AA5A-A584D5EEA84D}" presName="childText" presStyleLbl="revTx" presStyleIdx="2" presStyleCnt="6">
        <dgm:presLayoutVars>
          <dgm:bulletEnabled val="1"/>
        </dgm:presLayoutVars>
      </dgm:prSet>
      <dgm:spPr/>
    </dgm:pt>
    <dgm:pt modelId="{62652F3E-F0E4-437E-9FA3-164D2C410B9A}" type="pres">
      <dgm:prSet presAssocID="{83F83644-5A2D-43CC-8685-869CD94384D2}" presName="parentText" presStyleLbl="node1" presStyleIdx="3" presStyleCnt="6">
        <dgm:presLayoutVars>
          <dgm:chMax val="0"/>
          <dgm:bulletEnabled val="1"/>
        </dgm:presLayoutVars>
      </dgm:prSet>
      <dgm:spPr/>
    </dgm:pt>
    <dgm:pt modelId="{2FD3FF93-148D-474A-9A21-9FFD9E659AF9}" type="pres">
      <dgm:prSet presAssocID="{83F83644-5A2D-43CC-8685-869CD94384D2}" presName="childText" presStyleLbl="revTx" presStyleIdx="3" presStyleCnt="6">
        <dgm:presLayoutVars>
          <dgm:bulletEnabled val="1"/>
        </dgm:presLayoutVars>
      </dgm:prSet>
      <dgm:spPr/>
    </dgm:pt>
    <dgm:pt modelId="{E24C8E6C-8B69-4F56-BD55-3E0AC297AEC3}" type="pres">
      <dgm:prSet presAssocID="{B8511A8D-D5FD-4159-8BE9-5DD8FD0FD272}" presName="parentText" presStyleLbl="node1" presStyleIdx="4" presStyleCnt="6">
        <dgm:presLayoutVars>
          <dgm:chMax val="0"/>
          <dgm:bulletEnabled val="1"/>
        </dgm:presLayoutVars>
      </dgm:prSet>
      <dgm:spPr/>
    </dgm:pt>
    <dgm:pt modelId="{F84049CC-D187-446D-9EB0-B10B9D66B781}" type="pres">
      <dgm:prSet presAssocID="{B8511A8D-D5FD-4159-8BE9-5DD8FD0FD272}" presName="childText" presStyleLbl="revTx" presStyleIdx="4" presStyleCnt="6">
        <dgm:presLayoutVars>
          <dgm:bulletEnabled val="1"/>
        </dgm:presLayoutVars>
      </dgm:prSet>
      <dgm:spPr/>
    </dgm:pt>
    <dgm:pt modelId="{F4596F4F-7962-409B-BD90-C0437B75CC17}" type="pres">
      <dgm:prSet presAssocID="{00842DFC-EE3E-431C-BD0A-5B2AB3E3D44A}" presName="parentText" presStyleLbl="node1" presStyleIdx="5" presStyleCnt="6">
        <dgm:presLayoutVars>
          <dgm:chMax val="0"/>
          <dgm:bulletEnabled val="1"/>
        </dgm:presLayoutVars>
      </dgm:prSet>
      <dgm:spPr/>
    </dgm:pt>
    <dgm:pt modelId="{5E34040A-DE48-40F7-969E-F5279F31F47F}" type="pres">
      <dgm:prSet presAssocID="{00842DFC-EE3E-431C-BD0A-5B2AB3E3D44A}" presName="childText" presStyleLbl="revTx" presStyleIdx="5" presStyleCnt="6">
        <dgm:presLayoutVars>
          <dgm:bulletEnabled val="1"/>
        </dgm:presLayoutVars>
      </dgm:prSet>
      <dgm:spPr/>
    </dgm:pt>
  </dgm:ptLst>
  <dgm:cxnLst>
    <dgm:cxn modelId="{C3926602-86A7-42DC-B43A-654E91595236}" type="presOf" srcId="{C16A0487-DBD1-4AE3-8313-626A8F6EE48E}" destId="{F84049CC-D187-446D-9EB0-B10B9D66B781}" srcOrd="0" destOrd="0" presId="urn:microsoft.com/office/officeart/2005/8/layout/vList2"/>
    <dgm:cxn modelId="{81C0C003-0022-4994-AADF-B5A4530DA140}" type="presOf" srcId="{132E8097-A68C-4C3A-9BA4-8D8EB8710889}" destId="{395F4ADF-0E14-46AD-81E9-88B6A0C3A00B}" srcOrd="0" destOrd="0" presId="urn:microsoft.com/office/officeart/2005/8/layout/vList2"/>
    <dgm:cxn modelId="{D4CD4620-D699-4C47-A225-81EC4F49D8D2}" type="presOf" srcId="{B71A8715-31E9-4B76-A0D5-57C49947CC88}" destId="{1F6596C1-B34B-48E3-A45A-EC3F2C662780}" srcOrd="0" destOrd="0" presId="urn:microsoft.com/office/officeart/2005/8/layout/vList2"/>
    <dgm:cxn modelId="{832A0223-C3AC-414B-960A-4CE9066608BF}" type="presOf" srcId="{78F03707-66C3-460E-962B-46737DB0E272}" destId="{7D983C6B-FC53-42BC-BF09-F47E19363B87}" srcOrd="0" destOrd="0" presId="urn:microsoft.com/office/officeart/2005/8/layout/vList2"/>
    <dgm:cxn modelId="{46D94039-3022-4FF9-B5D8-833FA025C320}" srcId="{57E98AB1-E001-4C5D-AA5A-A584D5EEA84D}" destId="{78F03707-66C3-460E-962B-46737DB0E272}" srcOrd="0" destOrd="0" parTransId="{C60F3383-2AC3-4AD0-8343-04C955229EE7}" sibTransId="{BD9943C5-9EC7-4BC1-8196-C6D998741A9B}"/>
    <dgm:cxn modelId="{F7964160-BC01-42DF-8CCA-2EA8F563678F}" type="presOf" srcId="{83F83644-5A2D-43CC-8685-869CD94384D2}" destId="{62652F3E-F0E4-437E-9FA3-164D2C410B9A}" srcOrd="0" destOrd="0" presId="urn:microsoft.com/office/officeart/2005/8/layout/vList2"/>
    <dgm:cxn modelId="{FB230143-2A6E-4678-B411-D341230AA772}" type="presOf" srcId="{B825199E-7925-4DE8-BEFF-F5ABBC40F4A2}" destId="{9F9EAAA3-86E1-4B1C-94B4-0913DC8CA675}" srcOrd="0" destOrd="0" presId="urn:microsoft.com/office/officeart/2005/8/layout/vList2"/>
    <dgm:cxn modelId="{242D9B68-4DEE-4F40-A5F7-DE0DE1A6DFD8}" type="presOf" srcId="{57E98AB1-E001-4C5D-AA5A-A584D5EEA84D}" destId="{FCB9C111-FC5B-41A4-820D-6881A76A8185}" srcOrd="0" destOrd="0" presId="urn:microsoft.com/office/officeart/2005/8/layout/vList2"/>
    <dgm:cxn modelId="{2DDC554B-F672-4E14-A954-4650C9DB873E}" srcId="{132E8097-A68C-4C3A-9BA4-8D8EB8710889}" destId="{5FEFC5C7-748B-4BFB-B5C6-B2F8ED55B200}" srcOrd="0" destOrd="0" parTransId="{D3C53398-01C0-415C-80EB-8DCC08201754}" sibTransId="{9C0CF55D-3094-4B6B-8AD3-C9F4CA8A7DD9}"/>
    <dgm:cxn modelId="{EDFD8175-8FA1-4301-AC89-C76B4539DFAC}" srcId="{132E8097-A68C-4C3A-9BA4-8D8EB8710889}" destId="{00842DFC-EE3E-431C-BD0A-5B2AB3E3D44A}" srcOrd="5" destOrd="0" parTransId="{E672678C-4B7A-434E-8E10-7097539F74B1}" sibTransId="{FDE5570D-848D-4462-8F32-FEAA7B18DAF8}"/>
    <dgm:cxn modelId="{65CD9B90-D9B5-4ACF-BF66-E7DD58841D80}" srcId="{B8511A8D-D5FD-4159-8BE9-5DD8FD0FD272}" destId="{C16A0487-DBD1-4AE3-8313-626A8F6EE48E}" srcOrd="0" destOrd="0" parTransId="{C406952B-A512-4E46-978D-024395FB927D}" sibTransId="{79FC9595-695B-4B47-A4B6-34D5C7FA2375}"/>
    <dgm:cxn modelId="{79776A92-6FEF-43C7-B58E-D4475FD21776}" type="presOf" srcId="{25A6B525-E959-4F40-9A3E-C69EE11D4A6D}" destId="{5E34040A-DE48-40F7-969E-F5279F31F47F}" srcOrd="0" destOrd="0" presId="urn:microsoft.com/office/officeart/2005/8/layout/vList2"/>
    <dgm:cxn modelId="{899EC595-7B5A-4C2F-B4E1-849CD900712A}" srcId="{B825199E-7925-4DE8-BEFF-F5ABBC40F4A2}" destId="{EB7559A0-D5D4-4AE7-BC00-09665791A5BF}" srcOrd="0" destOrd="0" parTransId="{53E4D275-09FC-4A70-899A-82F1E395CE42}" sibTransId="{1E462426-495E-4C87-8075-1B907FAC1E00}"/>
    <dgm:cxn modelId="{F1EA589D-6651-46E1-8DD3-15439FB0D747}" type="presOf" srcId="{EB7559A0-D5D4-4AE7-BC00-09665791A5BF}" destId="{1266FCA6-3F79-4D5A-ADD6-366FEF5A10A6}" srcOrd="0" destOrd="0" presId="urn:microsoft.com/office/officeart/2005/8/layout/vList2"/>
    <dgm:cxn modelId="{E8DFD29D-9FF5-4F3C-A257-57F4F1BACA22}" srcId="{83F83644-5A2D-43CC-8685-869CD94384D2}" destId="{797C0BF4-E626-4F17-BA00-C124FF01DB7C}" srcOrd="0" destOrd="0" parTransId="{756AAE92-FE5D-4CA1-8129-52ADF87C9799}" sibTransId="{8AFC6D3C-2806-411C-8097-A2D4F8858A1A}"/>
    <dgm:cxn modelId="{8E5DC69F-3D52-48C5-B299-375D3FC204FB}" type="presOf" srcId="{5FEFC5C7-748B-4BFB-B5C6-B2F8ED55B200}" destId="{41F16595-68D5-4D38-9B8E-22B0ADA120A7}" srcOrd="0" destOrd="0" presId="urn:microsoft.com/office/officeart/2005/8/layout/vList2"/>
    <dgm:cxn modelId="{2A44AFC0-8C5F-4CC6-B3F2-F8019AEF1276}" srcId="{132E8097-A68C-4C3A-9BA4-8D8EB8710889}" destId="{B825199E-7925-4DE8-BEFF-F5ABBC40F4A2}" srcOrd="1" destOrd="0" parTransId="{4553B787-D2C5-433B-ADC4-A28D1FCBF6AC}" sibTransId="{D71A6273-0099-4E36-917F-2C84BDBFACE7}"/>
    <dgm:cxn modelId="{558084C2-794E-4B8F-A7B0-FAAEACBB447E}" type="presOf" srcId="{B8511A8D-D5FD-4159-8BE9-5DD8FD0FD272}" destId="{E24C8E6C-8B69-4F56-BD55-3E0AC297AEC3}" srcOrd="0" destOrd="0" presId="urn:microsoft.com/office/officeart/2005/8/layout/vList2"/>
    <dgm:cxn modelId="{50496BC3-D7F9-442F-8627-678467F2275D}" srcId="{132E8097-A68C-4C3A-9BA4-8D8EB8710889}" destId="{57E98AB1-E001-4C5D-AA5A-A584D5EEA84D}" srcOrd="2" destOrd="0" parTransId="{4EB8D4D8-1867-407A-8DA5-2D30BC016070}" sibTransId="{BBF66104-70DD-449E-B52F-90FD9DE27051}"/>
    <dgm:cxn modelId="{1C1F74CA-1D5A-4316-97EF-B72A20A26E84}" srcId="{132E8097-A68C-4C3A-9BA4-8D8EB8710889}" destId="{83F83644-5A2D-43CC-8685-869CD94384D2}" srcOrd="3" destOrd="0" parTransId="{6AD17CAA-F398-46F0-866A-514B0F465302}" sibTransId="{6F46C37D-B9FB-4AF0-8213-3A0643E1ECCD}"/>
    <dgm:cxn modelId="{E9450ED0-506A-4E34-9B84-804949267C78}" srcId="{5FEFC5C7-748B-4BFB-B5C6-B2F8ED55B200}" destId="{B71A8715-31E9-4B76-A0D5-57C49947CC88}" srcOrd="0" destOrd="0" parTransId="{71022C78-AEB4-4601-A93E-3DA81D49BBEF}" sibTransId="{EB9A774C-DA36-4A9C-81D0-6D96A425FE7D}"/>
    <dgm:cxn modelId="{EDDDA5D6-4A3D-40EA-99BA-46728A638163}" type="presOf" srcId="{797C0BF4-E626-4F17-BA00-C124FF01DB7C}" destId="{2FD3FF93-148D-474A-9A21-9FFD9E659AF9}" srcOrd="0" destOrd="0" presId="urn:microsoft.com/office/officeart/2005/8/layout/vList2"/>
    <dgm:cxn modelId="{7B515EE1-E7FE-4866-BFBE-36FBC708C254}" type="presOf" srcId="{00842DFC-EE3E-431C-BD0A-5B2AB3E3D44A}" destId="{F4596F4F-7962-409B-BD90-C0437B75CC17}" srcOrd="0" destOrd="0" presId="urn:microsoft.com/office/officeart/2005/8/layout/vList2"/>
    <dgm:cxn modelId="{B61F5BEF-9BBE-4B17-AEA9-4AC0C74E4F72}" srcId="{00842DFC-EE3E-431C-BD0A-5B2AB3E3D44A}" destId="{25A6B525-E959-4F40-9A3E-C69EE11D4A6D}" srcOrd="0" destOrd="0" parTransId="{FC1A26B4-E396-4941-909F-EB4F91C7CA4A}" sibTransId="{71A9147E-2F13-4946-98FE-D3C474AC8B38}"/>
    <dgm:cxn modelId="{1122ADF9-6B7B-4E43-B581-04DB6E21DBE9}" srcId="{132E8097-A68C-4C3A-9BA4-8D8EB8710889}" destId="{B8511A8D-D5FD-4159-8BE9-5DD8FD0FD272}" srcOrd="4" destOrd="0" parTransId="{1B93DA24-7343-4DFB-8CD3-5BE1DD1BBABF}" sibTransId="{F623F936-D503-4836-A9DD-B4D40D9ABF94}"/>
    <dgm:cxn modelId="{901FA0A7-080F-4870-A237-D227632AB41A}" type="presParOf" srcId="{395F4ADF-0E14-46AD-81E9-88B6A0C3A00B}" destId="{41F16595-68D5-4D38-9B8E-22B0ADA120A7}" srcOrd="0" destOrd="0" presId="urn:microsoft.com/office/officeart/2005/8/layout/vList2"/>
    <dgm:cxn modelId="{A6CA876F-DB38-436D-A67C-19AC86AE292E}" type="presParOf" srcId="{395F4ADF-0E14-46AD-81E9-88B6A0C3A00B}" destId="{1F6596C1-B34B-48E3-A45A-EC3F2C662780}" srcOrd="1" destOrd="0" presId="urn:microsoft.com/office/officeart/2005/8/layout/vList2"/>
    <dgm:cxn modelId="{79D1036E-FEF6-469D-97FD-BFBF369E8AC9}" type="presParOf" srcId="{395F4ADF-0E14-46AD-81E9-88B6A0C3A00B}" destId="{9F9EAAA3-86E1-4B1C-94B4-0913DC8CA675}" srcOrd="2" destOrd="0" presId="urn:microsoft.com/office/officeart/2005/8/layout/vList2"/>
    <dgm:cxn modelId="{4362E5D6-A4E3-4E6B-A73A-EEA3EDBBCDB6}" type="presParOf" srcId="{395F4ADF-0E14-46AD-81E9-88B6A0C3A00B}" destId="{1266FCA6-3F79-4D5A-ADD6-366FEF5A10A6}" srcOrd="3" destOrd="0" presId="urn:microsoft.com/office/officeart/2005/8/layout/vList2"/>
    <dgm:cxn modelId="{85792302-19AF-4E84-A99D-8E437DE9C9B1}" type="presParOf" srcId="{395F4ADF-0E14-46AD-81E9-88B6A0C3A00B}" destId="{FCB9C111-FC5B-41A4-820D-6881A76A8185}" srcOrd="4" destOrd="0" presId="urn:microsoft.com/office/officeart/2005/8/layout/vList2"/>
    <dgm:cxn modelId="{B1C74CCD-0CBE-4B80-82F5-9FF6C4A74197}" type="presParOf" srcId="{395F4ADF-0E14-46AD-81E9-88B6A0C3A00B}" destId="{7D983C6B-FC53-42BC-BF09-F47E19363B87}" srcOrd="5" destOrd="0" presId="urn:microsoft.com/office/officeart/2005/8/layout/vList2"/>
    <dgm:cxn modelId="{66FDDBA9-B3AE-4175-BAD0-5FE4F2F52A88}" type="presParOf" srcId="{395F4ADF-0E14-46AD-81E9-88B6A0C3A00B}" destId="{62652F3E-F0E4-437E-9FA3-164D2C410B9A}" srcOrd="6" destOrd="0" presId="urn:microsoft.com/office/officeart/2005/8/layout/vList2"/>
    <dgm:cxn modelId="{5D31AC49-E408-4EA8-BCEE-E31C02570527}" type="presParOf" srcId="{395F4ADF-0E14-46AD-81E9-88B6A0C3A00B}" destId="{2FD3FF93-148D-474A-9A21-9FFD9E659AF9}" srcOrd="7" destOrd="0" presId="urn:microsoft.com/office/officeart/2005/8/layout/vList2"/>
    <dgm:cxn modelId="{7CE0AC8C-7F3D-47AF-AAB5-A1097C7D664D}" type="presParOf" srcId="{395F4ADF-0E14-46AD-81E9-88B6A0C3A00B}" destId="{E24C8E6C-8B69-4F56-BD55-3E0AC297AEC3}" srcOrd="8" destOrd="0" presId="urn:microsoft.com/office/officeart/2005/8/layout/vList2"/>
    <dgm:cxn modelId="{C1F69A68-E0B2-44F0-B64D-A3A3D91DF548}" type="presParOf" srcId="{395F4ADF-0E14-46AD-81E9-88B6A0C3A00B}" destId="{F84049CC-D187-446D-9EB0-B10B9D66B781}" srcOrd="9" destOrd="0" presId="urn:microsoft.com/office/officeart/2005/8/layout/vList2"/>
    <dgm:cxn modelId="{49AA13D9-924B-4F7E-AD3D-AB0E76443887}" type="presParOf" srcId="{395F4ADF-0E14-46AD-81E9-88B6A0C3A00B}" destId="{F4596F4F-7962-409B-BD90-C0437B75CC17}" srcOrd="10" destOrd="0" presId="urn:microsoft.com/office/officeart/2005/8/layout/vList2"/>
    <dgm:cxn modelId="{97041399-24FC-47B6-90EA-1209D4822ACD}" type="presParOf" srcId="{395F4ADF-0E14-46AD-81E9-88B6A0C3A00B}" destId="{5E34040A-DE48-40F7-969E-F5279F31F47F}"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A318AC-881A-4747-9352-5727CEE71DE9}"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BD7AFA62-ED58-4145-90C2-C25FF6A3371E}">
      <dgm:prSet/>
      <dgm:spPr/>
      <dgm:t>
        <a:bodyPr/>
        <a:lstStyle/>
        <a:p>
          <a:r>
            <a:rPr lang="en-GB" b="1"/>
            <a:t>Insights:</a:t>
          </a:r>
          <a:endParaRPr lang="en-US"/>
        </a:p>
      </dgm:t>
    </dgm:pt>
    <dgm:pt modelId="{AB90CBB2-6924-46D0-B9F4-46987BC6D998}" type="parTrans" cxnId="{B68C8291-B8DE-46E9-B5CB-2DD965C5E6D3}">
      <dgm:prSet/>
      <dgm:spPr/>
      <dgm:t>
        <a:bodyPr/>
        <a:lstStyle/>
        <a:p>
          <a:endParaRPr lang="en-US"/>
        </a:p>
      </dgm:t>
    </dgm:pt>
    <dgm:pt modelId="{2D444842-7B89-44CA-AA83-49FEAD8334B7}" type="sibTrans" cxnId="{B68C8291-B8DE-46E9-B5CB-2DD965C5E6D3}">
      <dgm:prSet/>
      <dgm:spPr/>
      <dgm:t>
        <a:bodyPr/>
        <a:lstStyle/>
        <a:p>
          <a:endParaRPr lang="en-US"/>
        </a:p>
      </dgm:t>
    </dgm:pt>
    <dgm:pt modelId="{B4657FDC-B870-416B-91BD-DB3E4B1C826F}">
      <dgm:prSet/>
      <dgm:spPr/>
      <dgm:t>
        <a:bodyPr/>
        <a:lstStyle/>
        <a:p>
          <a:r>
            <a:rPr lang="en-GB" b="1"/>
            <a:t>Overall Trends:</a:t>
          </a:r>
          <a:endParaRPr lang="en-US"/>
        </a:p>
      </dgm:t>
    </dgm:pt>
    <dgm:pt modelId="{E8CB7BD8-D7D8-4008-8FC0-6946A3795718}" type="parTrans" cxnId="{C06467CC-4B08-40FA-A496-4F59E4D04265}">
      <dgm:prSet/>
      <dgm:spPr/>
      <dgm:t>
        <a:bodyPr/>
        <a:lstStyle/>
        <a:p>
          <a:endParaRPr lang="en-US"/>
        </a:p>
      </dgm:t>
    </dgm:pt>
    <dgm:pt modelId="{B2E392E6-DF1F-4E2A-9BA9-81C9D3290EB2}" type="sibTrans" cxnId="{C06467CC-4B08-40FA-A496-4F59E4D04265}">
      <dgm:prSet/>
      <dgm:spPr/>
      <dgm:t>
        <a:bodyPr/>
        <a:lstStyle/>
        <a:p>
          <a:endParaRPr lang="en-US"/>
        </a:p>
      </dgm:t>
    </dgm:pt>
    <dgm:pt modelId="{2C464368-BD99-42CF-9080-97E02783AC78}">
      <dgm:prSet/>
      <dgm:spPr/>
      <dgm:t>
        <a:bodyPr/>
        <a:lstStyle/>
        <a:p>
          <a:r>
            <a:rPr lang="en-GB"/>
            <a:t>All three categories (brand, direct, and organic percentages of nonbrand) show an increasing trend over time.</a:t>
          </a:r>
          <a:endParaRPr lang="en-US"/>
        </a:p>
      </dgm:t>
    </dgm:pt>
    <dgm:pt modelId="{BC49417C-42AA-41F6-9782-278687C8EA2F}" type="parTrans" cxnId="{4E0D57DE-AE3D-4056-98D8-08BF4CE29921}">
      <dgm:prSet/>
      <dgm:spPr/>
      <dgm:t>
        <a:bodyPr/>
        <a:lstStyle/>
        <a:p>
          <a:endParaRPr lang="en-US"/>
        </a:p>
      </dgm:t>
    </dgm:pt>
    <dgm:pt modelId="{46797B7B-E343-483F-AC47-62EFECD0C892}" type="sibTrans" cxnId="{4E0D57DE-AE3D-4056-98D8-08BF4CE29921}">
      <dgm:prSet/>
      <dgm:spPr/>
      <dgm:t>
        <a:bodyPr/>
        <a:lstStyle/>
        <a:p>
          <a:endParaRPr lang="en-US"/>
        </a:p>
      </dgm:t>
    </dgm:pt>
    <dgm:pt modelId="{48842D17-D865-4B5B-BAAD-425F4C428B2A}">
      <dgm:prSet/>
      <dgm:spPr/>
      <dgm:t>
        <a:bodyPr/>
        <a:lstStyle/>
        <a:p>
          <a:r>
            <a:rPr lang="en-GB"/>
            <a:t>This suggests that efforts in all three areas have been effective in driving nonbrand traffic.</a:t>
          </a:r>
          <a:endParaRPr lang="en-US"/>
        </a:p>
      </dgm:t>
    </dgm:pt>
    <dgm:pt modelId="{77FC142D-637C-4317-B36B-1C0A84AC82BB}" type="parTrans" cxnId="{76A8697B-938B-4D40-BAF6-99B6E24AC6E2}">
      <dgm:prSet/>
      <dgm:spPr/>
      <dgm:t>
        <a:bodyPr/>
        <a:lstStyle/>
        <a:p>
          <a:endParaRPr lang="en-US"/>
        </a:p>
      </dgm:t>
    </dgm:pt>
    <dgm:pt modelId="{30A8E6A3-E3B8-4D55-9D03-4118D541DAB1}" type="sibTrans" cxnId="{76A8697B-938B-4D40-BAF6-99B6E24AC6E2}">
      <dgm:prSet/>
      <dgm:spPr/>
      <dgm:t>
        <a:bodyPr/>
        <a:lstStyle/>
        <a:p>
          <a:endParaRPr lang="en-US"/>
        </a:p>
      </dgm:t>
    </dgm:pt>
    <dgm:pt modelId="{7EEDDE9A-A1CF-4845-BC1C-A6FA07C43FD4}">
      <dgm:prSet/>
      <dgm:spPr/>
      <dgm:t>
        <a:bodyPr/>
        <a:lstStyle/>
        <a:p>
          <a:r>
            <a:rPr lang="en-GB" b="1"/>
            <a:t>Brand Percentage of Nonbrand:</a:t>
          </a:r>
          <a:endParaRPr lang="en-US"/>
        </a:p>
      </dgm:t>
    </dgm:pt>
    <dgm:pt modelId="{8943A4D9-26B8-4F0C-8850-79FBC7449CB5}" type="parTrans" cxnId="{3E1F9D52-8591-4789-AEC2-C87F129BF547}">
      <dgm:prSet/>
      <dgm:spPr/>
      <dgm:t>
        <a:bodyPr/>
        <a:lstStyle/>
        <a:p>
          <a:endParaRPr lang="en-US"/>
        </a:p>
      </dgm:t>
    </dgm:pt>
    <dgm:pt modelId="{3B4C92A9-0ECC-4BA4-AE48-AEABF356C7A2}" type="sibTrans" cxnId="{3E1F9D52-8591-4789-AEC2-C87F129BF547}">
      <dgm:prSet/>
      <dgm:spPr/>
      <dgm:t>
        <a:bodyPr/>
        <a:lstStyle/>
        <a:p>
          <a:endParaRPr lang="en-US"/>
        </a:p>
      </dgm:t>
    </dgm:pt>
    <dgm:pt modelId="{FA1B43F8-E6B9-4255-9A0F-A1829E56A22F}">
      <dgm:prSet/>
      <dgm:spPr/>
      <dgm:t>
        <a:bodyPr/>
        <a:lstStyle/>
        <a:p>
          <a:r>
            <a:rPr lang="en-GB"/>
            <a:t>The brand percentage of nonbrand exhibits significant growth starting from January 2013 onwards.</a:t>
          </a:r>
          <a:endParaRPr lang="en-US"/>
        </a:p>
      </dgm:t>
    </dgm:pt>
    <dgm:pt modelId="{992AC6C7-0B1F-4A24-BFBC-A81F04A3FED9}" type="parTrans" cxnId="{D95BE3EE-4D38-4E1D-AFB6-98DA5F275C13}">
      <dgm:prSet/>
      <dgm:spPr/>
      <dgm:t>
        <a:bodyPr/>
        <a:lstStyle/>
        <a:p>
          <a:endParaRPr lang="en-US"/>
        </a:p>
      </dgm:t>
    </dgm:pt>
    <dgm:pt modelId="{86A95175-CF8C-4EFE-AB6A-522B19E93143}" type="sibTrans" cxnId="{D95BE3EE-4D38-4E1D-AFB6-98DA5F275C13}">
      <dgm:prSet/>
      <dgm:spPr/>
      <dgm:t>
        <a:bodyPr/>
        <a:lstStyle/>
        <a:p>
          <a:endParaRPr lang="en-US"/>
        </a:p>
      </dgm:t>
    </dgm:pt>
    <dgm:pt modelId="{83408C81-4922-4937-81FA-E08D0B65B1B1}">
      <dgm:prSet/>
      <dgm:spPr/>
      <dgm:t>
        <a:bodyPr/>
        <a:lstStyle/>
        <a:p>
          <a:r>
            <a:rPr lang="en-GB" b="1"/>
            <a:t>Seasonal Peaks:</a:t>
          </a:r>
          <a:endParaRPr lang="en-US"/>
        </a:p>
      </dgm:t>
    </dgm:pt>
    <dgm:pt modelId="{5AF205F1-8121-4C7A-AED2-F61F4C506D39}" type="parTrans" cxnId="{FE3133F3-4A1C-4312-A19F-6B4E7470D908}">
      <dgm:prSet/>
      <dgm:spPr/>
      <dgm:t>
        <a:bodyPr/>
        <a:lstStyle/>
        <a:p>
          <a:endParaRPr lang="en-US"/>
        </a:p>
      </dgm:t>
    </dgm:pt>
    <dgm:pt modelId="{8DE9815A-DD65-4E0B-9B9E-E10811A42C62}" type="sibTrans" cxnId="{FE3133F3-4A1C-4312-A19F-6B4E7470D908}">
      <dgm:prSet/>
      <dgm:spPr/>
      <dgm:t>
        <a:bodyPr/>
        <a:lstStyle/>
        <a:p>
          <a:endParaRPr lang="en-US"/>
        </a:p>
      </dgm:t>
    </dgm:pt>
    <dgm:pt modelId="{545CE555-28B7-4271-A527-EBC8DF9F1978}">
      <dgm:prSet/>
      <dgm:spPr/>
      <dgm:t>
        <a:bodyPr/>
        <a:lstStyle/>
        <a:p>
          <a:r>
            <a:rPr lang="en-GB"/>
            <a:t>Notably, there are peaks in all categories around December each year.</a:t>
          </a:r>
          <a:endParaRPr lang="en-US"/>
        </a:p>
      </dgm:t>
    </dgm:pt>
    <dgm:pt modelId="{486D1718-2293-4537-BC6A-20E9065285B0}" type="parTrans" cxnId="{7A798A7F-6070-4232-9B04-294CD3FE2FA8}">
      <dgm:prSet/>
      <dgm:spPr/>
      <dgm:t>
        <a:bodyPr/>
        <a:lstStyle/>
        <a:p>
          <a:endParaRPr lang="en-US"/>
        </a:p>
      </dgm:t>
    </dgm:pt>
    <dgm:pt modelId="{5DA1758B-DED2-460A-99ED-5947F28B6D33}" type="sibTrans" cxnId="{7A798A7F-6070-4232-9B04-294CD3FE2FA8}">
      <dgm:prSet/>
      <dgm:spPr/>
      <dgm:t>
        <a:bodyPr/>
        <a:lstStyle/>
        <a:p>
          <a:endParaRPr lang="en-US"/>
        </a:p>
      </dgm:t>
    </dgm:pt>
    <dgm:pt modelId="{06624D63-4494-4129-9377-62B1377DC08A}" type="pres">
      <dgm:prSet presAssocID="{2CA318AC-881A-4747-9352-5727CEE71DE9}" presName="linear" presStyleCnt="0">
        <dgm:presLayoutVars>
          <dgm:dir/>
          <dgm:animLvl val="lvl"/>
          <dgm:resizeHandles val="exact"/>
        </dgm:presLayoutVars>
      </dgm:prSet>
      <dgm:spPr/>
    </dgm:pt>
    <dgm:pt modelId="{934F9A7A-D9F9-4181-A90B-8C57231666BB}" type="pres">
      <dgm:prSet presAssocID="{BD7AFA62-ED58-4145-90C2-C25FF6A3371E}" presName="parentLin" presStyleCnt="0"/>
      <dgm:spPr/>
    </dgm:pt>
    <dgm:pt modelId="{5C7772E5-DB40-4F61-8A33-2E29830AC292}" type="pres">
      <dgm:prSet presAssocID="{BD7AFA62-ED58-4145-90C2-C25FF6A3371E}" presName="parentLeftMargin" presStyleLbl="node1" presStyleIdx="0" presStyleCnt="1"/>
      <dgm:spPr/>
    </dgm:pt>
    <dgm:pt modelId="{75E1A172-5633-42F6-847D-159DB5543982}" type="pres">
      <dgm:prSet presAssocID="{BD7AFA62-ED58-4145-90C2-C25FF6A3371E}" presName="parentText" presStyleLbl="node1" presStyleIdx="0" presStyleCnt="1">
        <dgm:presLayoutVars>
          <dgm:chMax val="0"/>
          <dgm:bulletEnabled val="1"/>
        </dgm:presLayoutVars>
      </dgm:prSet>
      <dgm:spPr/>
    </dgm:pt>
    <dgm:pt modelId="{21ABB424-F9BE-4EB2-833C-86C8898B7EA8}" type="pres">
      <dgm:prSet presAssocID="{BD7AFA62-ED58-4145-90C2-C25FF6A3371E}" presName="negativeSpace" presStyleCnt="0"/>
      <dgm:spPr/>
    </dgm:pt>
    <dgm:pt modelId="{3639CB3A-75F0-4003-9828-0EFB26FDEA88}" type="pres">
      <dgm:prSet presAssocID="{BD7AFA62-ED58-4145-90C2-C25FF6A3371E}" presName="childText" presStyleLbl="conFgAcc1" presStyleIdx="0" presStyleCnt="1">
        <dgm:presLayoutVars>
          <dgm:bulletEnabled val="1"/>
        </dgm:presLayoutVars>
      </dgm:prSet>
      <dgm:spPr/>
    </dgm:pt>
  </dgm:ptLst>
  <dgm:cxnLst>
    <dgm:cxn modelId="{1302E202-7136-4FA4-BF38-D8CA34D9849F}" type="presOf" srcId="{83408C81-4922-4937-81FA-E08D0B65B1B1}" destId="{3639CB3A-75F0-4003-9828-0EFB26FDEA88}" srcOrd="0" destOrd="5" presId="urn:microsoft.com/office/officeart/2005/8/layout/list1"/>
    <dgm:cxn modelId="{8884381A-5BD2-47B7-BACB-9E417D03A1D7}" type="presOf" srcId="{2CA318AC-881A-4747-9352-5727CEE71DE9}" destId="{06624D63-4494-4129-9377-62B1377DC08A}" srcOrd="0" destOrd="0" presId="urn:microsoft.com/office/officeart/2005/8/layout/list1"/>
    <dgm:cxn modelId="{E72E2E22-2746-45E6-8AEA-F8FFD8D7C78D}" type="presOf" srcId="{BD7AFA62-ED58-4145-90C2-C25FF6A3371E}" destId="{5C7772E5-DB40-4F61-8A33-2E29830AC292}" srcOrd="0" destOrd="0" presId="urn:microsoft.com/office/officeart/2005/8/layout/list1"/>
    <dgm:cxn modelId="{8937BE3F-E1D1-49C5-A932-2F53AB55FA0A}" type="presOf" srcId="{545CE555-28B7-4271-A527-EBC8DF9F1978}" destId="{3639CB3A-75F0-4003-9828-0EFB26FDEA88}" srcOrd="0" destOrd="6" presId="urn:microsoft.com/office/officeart/2005/8/layout/list1"/>
    <dgm:cxn modelId="{2F0CB74E-1855-46BA-AFA3-855C57737F74}" type="presOf" srcId="{BD7AFA62-ED58-4145-90C2-C25FF6A3371E}" destId="{75E1A172-5633-42F6-847D-159DB5543982}" srcOrd="1" destOrd="0" presId="urn:microsoft.com/office/officeart/2005/8/layout/list1"/>
    <dgm:cxn modelId="{3E1F9D52-8591-4789-AEC2-C87F129BF547}" srcId="{BD7AFA62-ED58-4145-90C2-C25FF6A3371E}" destId="{7EEDDE9A-A1CF-4845-BC1C-A6FA07C43FD4}" srcOrd="1" destOrd="0" parTransId="{8943A4D9-26B8-4F0C-8850-79FBC7449CB5}" sibTransId="{3B4C92A9-0ECC-4BA4-AE48-AEABF356C7A2}"/>
    <dgm:cxn modelId="{76A8697B-938B-4D40-BAF6-99B6E24AC6E2}" srcId="{B4657FDC-B870-416B-91BD-DB3E4B1C826F}" destId="{48842D17-D865-4B5B-BAAD-425F4C428B2A}" srcOrd="1" destOrd="0" parTransId="{77FC142D-637C-4317-B36B-1C0A84AC82BB}" sibTransId="{30A8E6A3-E3B8-4D55-9D03-4118D541DAB1}"/>
    <dgm:cxn modelId="{7A798A7F-6070-4232-9B04-294CD3FE2FA8}" srcId="{83408C81-4922-4937-81FA-E08D0B65B1B1}" destId="{545CE555-28B7-4271-A527-EBC8DF9F1978}" srcOrd="0" destOrd="0" parTransId="{486D1718-2293-4537-BC6A-20E9065285B0}" sibTransId="{5DA1758B-DED2-460A-99ED-5947F28B6D33}"/>
    <dgm:cxn modelId="{B68C8291-B8DE-46E9-B5CB-2DD965C5E6D3}" srcId="{2CA318AC-881A-4747-9352-5727CEE71DE9}" destId="{BD7AFA62-ED58-4145-90C2-C25FF6A3371E}" srcOrd="0" destOrd="0" parTransId="{AB90CBB2-6924-46D0-B9F4-46987BC6D998}" sibTransId="{2D444842-7B89-44CA-AA83-49FEAD8334B7}"/>
    <dgm:cxn modelId="{90936EB7-C2E2-4C76-B52D-E67F6D2B5731}" type="presOf" srcId="{2C464368-BD99-42CF-9080-97E02783AC78}" destId="{3639CB3A-75F0-4003-9828-0EFB26FDEA88}" srcOrd="0" destOrd="1" presId="urn:microsoft.com/office/officeart/2005/8/layout/list1"/>
    <dgm:cxn modelId="{BEC376BC-CEA5-4B76-BB98-F4DA30A7BE1E}" type="presOf" srcId="{7EEDDE9A-A1CF-4845-BC1C-A6FA07C43FD4}" destId="{3639CB3A-75F0-4003-9828-0EFB26FDEA88}" srcOrd="0" destOrd="3" presId="urn:microsoft.com/office/officeart/2005/8/layout/list1"/>
    <dgm:cxn modelId="{C06467CC-4B08-40FA-A496-4F59E4D04265}" srcId="{BD7AFA62-ED58-4145-90C2-C25FF6A3371E}" destId="{B4657FDC-B870-416B-91BD-DB3E4B1C826F}" srcOrd="0" destOrd="0" parTransId="{E8CB7BD8-D7D8-4008-8FC0-6946A3795718}" sibTransId="{B2E392E6-DF1F-4E2A-9BA9-81C9D3290EB2}"/>
    <dgm:cxn modelId="{99F77BD2-A45E-47A1-AE03-788A70D4C1B6}" type="presOf" srcId="{48842D17-D865-4B5B-BAAD-425F4C428B2A}" destId="{3639CB3A-75F0-4003-9828-0EFB26FDEA88}" srcOrd="0" destOrd="2" presId="urn:microsoft.com/office/officeart/2005/8/layout/list1"/>
    <dgm:cxn modelId="{F6D2DCD3-C39E-49C5-888C-9B0881FA4712}" type="presOf" srcId="{B4657FDC-B870-416B-91BD-DB3E4B1C826F}" destId="{3639CB3A-75F0-4003-9828-0EFB26FDEA88}" srcOrd="0" destOrd="0" presId="urn:microsoft.com/office/officeart/2005/8/layout/list1"/>
    <dgm:cxn modelId="{4E0D57DE-AE3D-4056-98D8-08BF4CE29921}" srcId="{B4657FDC-B870-416B-91BD-DB3E4B1C826F}" destId="{2C464368-BD99-42CF-9080-97E02783AC78}" srcOrd="0" destOrd="0" parTransId="{BC49417C-42AA-41F6-9782-278687C8EA2F}" sibTransId="{46797B7B-E343-483F-AC47-62EFECD0C892}"/>
    <dgm:cxn modelId="{091D86DF-20A9-405F-817F-72F6D356D222}" type="presOf" srcId="{FA1B43F8-E6B9-4255-9A0F-A1829E56A22F}" destId="{3639CB3A-75F0-4003-9828-0EFB26FDEA88}" srcOrd="0" destOrd="4" presId="urn:microsoft.com/office/officeart/2005/8/layout/list1"/>
    <dgm:cxn modelId="{D95BE3EE-4D38-4E1D-AFB6-98DA5F275C13}" srcId="{7EEDDE9A-A1CF-4845-BC1C-A6FA07C43FD4}" destId="{FA1B43F8-E6B9-4255-9A0F-A1829E56A22F}" srcOrd="0" destOrd="0" parTransId="{992AC6C7-0B1F-4A24-BFBC-A81F04A3FED9}" sibTransId="{86A95175-CF8C-4EFE-AB6A-522B19E93143}"/>
    <dgm:cxn modelId="{FE3133F3-4A1C-4312-A19F-6B4E7470D908}" srcId="{BD7AFA62-ED58-4145-90C2-C25FF6A3371E}" destId="{83408C81-4922-4937-81FA-E08D0B65B1B1}" srcOrd="2" destOrd="0" parTransId="{5AF205F1-8121-4C7A-AED2-F61F4C506D39}" sibTransId="{8DE9815A-DD65-4E0B-9B9E-E10811A42C62}"/>
    <dgm:cxn modelId="{F2E3BC1C-292D-4A4D-931C-6229CD34250B}" type="presParOf" srcId="{06624D63-4494-4129-9377-62B1377DC08A}" destId="{934F9A7A-D9F9-4181-A90B-8C57231666BB}" srcOrd="0" destOrd="0" presId="urn:microsoft.com/office/officeart/2005/8/layout/list1"/>
    <dgm:cxn modelId="{23DDC2CB-A8EB-4FA6-AAC3-8DAE7505592E}" type="presParOf" srcId="{934F9A7A-D9F9-4181-A90B-8C57231666BB}" destId="{5C7772E5-DB40-4F61-8A33-2E29830AC292}" srcOrd="0" destOrd="0" presId="urn:microsoft.com/office/officeart/2005/8/layout/list1"/>
    <dgm:cxn modelId="{378566B7-97FF-4CF7-B3C0-531EEFB7C7A8}" type="presParOf" srcId="{934F9A7A-D9F9-4181-A90B-8C57231666BB}" destId="{75E1A172-5633-42F6-847D-159DB5543982}" srcOrd="1" destOrd="0" presId="urn:microsoft.com/office/officeart/2005/8/layout/list1"/>
    <dgm:cxn modelId="{45392F34-7DD4-4470-BDC5-B0BF370E3E73}" type="presParOf" srcId="{06624D63-4494-4129-9377-62B1377DC08A}" destId="{21ABB424-F9BE-4EB2-833C-86C8898B7EA8}" srcOrd="1" destOrd="0" presId="urn:microsoft.com/office/officeart/2005/8/layout/list1"/>
    <dgm:cxn modelId="{1EE89698-A1B4-4BA0-8B20-0283804084F6}" type="presParOf" srcId="{06624D63-4494-4129-9377-62B1377DC08A}" destId="{3639CB3A-75F0-4003-9828-0EFB26FDEA88}"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F06D35-02EA-47D6-9EF4-1B22D18DBCFD}"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69BD90D9-256B-4526-9EB8-E04158A1FDB5}">
      <dgm:prSet/>
      <dgm:spPr/>
      <dgm:t>
        <a:bodyPr/>
        <a:lstStyle/>
        <a:p>
          <a:r>
            <a:rPr lang="en-US"/>
            <a:t>Insights</a:t>
          </a:r>
        </a:p>
      </dgm:t>
    </dgm:pt>
    <dgm:pt modelId="{4812DD60-01EE-46AC-8E21-14178FBC96C4}" type="parTrans" cxnId="{DC2CA92C-B2B9-4BF2-A1F2-C364017FD11A}">
      <dgm:prSet/>
      <dgm:spPr/>
      <dgm:t>
        <a:bodyPr/>
        <a:lstStyle/>
        <a:p>
          <a:endParaRPr lang="en-US"/>
        </a:p>
      </dgm:t>
    </dgm:pt>
    <dgm:pt modelId="{B091BB10-440F-4A82-B8C6-BFC7749DFF83}" type="sibTrans" cxnId="{DC2CA92C-B2B9-4BF2-A1F2-C364017FD11A}">
      <dgm:prSet/>
      <dgm:spPr/>
      <dgm:t>
        <a:bodyPr/>
        <a:lstStyle/>
        <a:p>
          <a:endParaRPr lang="en-US"/>
        </a:p>
      </dgm:t>
    </dgm:pt>
    <dgm:pt modelId="{838E07B2-BB71-4E38-B871-778857AA09D2}">
      <dgm:prSet/>
      <dgm:spPr/>
      <dgm:t>
        <a:bodyPr/>
        <a:lstStyle/>
        <a:p>
          <a:r>
            <a:rPr lang="en-US" b="1"/>
            <a:t>Improved Conversion Rate</a:t>
          </a:r>
          <a:r>
            <a:rPr lang="en-US"/>
            <a:t>:</a:t>
          </a:r>
        </a:p>
      </dgm:t>
    </dgm:pt>
    <dgm:pt modelId="{0CA7AE56-7957-40BA-AD7F-3B1ED64B1060}" type="parTrans" cxnId="{AEE95930-7675-447A-A969-874074600C44}">
      <dgm:prSet/>
      <dgm:spPr/>
      <dgm:t>
        <a:bodyPr/>
        <a:lstStyle/>
        <a:p>
          <a:endParaRPr lang="en-US"/>
        </a:p>
      </dgm:t>
    </dgm:pt>
    <dgm:pt modelId="{1BE09194-3F74-411F-8C75-00FBEC794ABB}" type="sibTrans" cxnId="{AEE95930-7675-447A-A969-874074600C44}">
      <dgm:prSet/>
      <dgm:spPr/>
      <dgm:t>
        <a:bodyPr/>
        <a:lstStyle/>
        <a:p>
          <a:endParaRPr lang="en-US"/>
        </a:p>
      </dgm:t>
    </dgm:pt>
    <dgm:pt modelId="{94E5643F-D5BA-4D9A-A051-994A3240999B}">
      <dgm:prSet/>
      <dgm:spPr/>
      <dgm:t>
        <a:bodyPr/>
        <a:lstStyle/>
        <a:p>
          <a:r>
            <a:rPr lang="en-US"/>
            <a:t>The conversion rate increased from 6.05% pre-launch to 7.02% post-launch, indicating that the introduction of the Birthday Bear had a positive impact on converting sessions into orders.</a:t>
          </a:r>
        </a:p>
      </dgm:t>
    </dgm:pt>
    <dgm:pt modelId="{375B0C04-24CC-48E0-827E-A96B163B5198}" type="parTrans" cxnId="{AEF531AD-ED3A-42E3-BBFD-2BB1CAED5E93}">
      <dgm:prSet/>
      <dgm:spPr/>
      <dgm:t>
        <a:bodyPr/>
        <a:lstStyle/>
        <a:p>
          <a:endParaRPr lang="en-US"/>
        </a:p>
      </dgm:t>
    </dgm:pt>
    <dgm:pt modelId="{75A86DC3-766B-44D6-8855-CEAECB7EEAE9}" type="sibTrans" cxnId="{AEF531AD-ED3A-42E3-BBFD-2BB1CAED5E93}">
      <dgm:prSet/>
      <dgm:spPr/>
      <dgm:t>
        <a:bodyPr/>
        <a:lstStyle/>
        <a:p>
          <a:endParaRPr lang="en-US"/>
        </a:p>
      </dgm:t>
    </dgm:pt>
    <dgm:pt modelId="{823A4947-87BB-46D1-BBCC-95423CA8AF68}">
      <dgm:prSet/>
      <dgm:spPr/>
      <dgm:t>
        <a:bodyPr/>
        <a:lstStyle/>
        <a:p>
          <a:r>
            <a:rPr lang="en-US" b="1"/>
            <a:t>Increased Average Order Value (AOV)</a:t>
          </a:r>
          <a:r>
            <a:rPr lang="en-US"/>
            <a:t>:</a:t>
          </a:r>
        </a:p>
      </dgm:t>
    </dgm:pt>
    <dgm:pt modelId="{C0919453-801F-4786-8B72-EDFFBBF81DFA}" type="parTrans" cxnId="{B72D8872-A1EC-4AC9-BBFE-01403FB46C08}">
      <dgm:prSet/>
      <dgm:spPr/>
      <dgm:t>
        <a:bodyPr/>
        <a:lstStyle/>
        <a:p>
          <a:endParaRPr lang="en-US"/>
        </a:p>
      </dgm:t>
    </dgm:pt>
    <dgm:pt modelId="{3434A0A6-3236-497D-9B44-2BF1AFFDFE03}" type="sibTrans" cxnId="{B72D8872-A1EC-4AC9-BBFE-01403FB46C08}">
      <dgm:prSet/>
      <dgm:spPr/>
      <dgm:t>
        <a:bodyPr/>
        <a:lstStyle/>
        <a:p>
          <a:endParaRPr lang="en-US"/>
        </a:p>
      </dgm:t>
    </dgm:pt>
    <dgm:pt modelId="{6BF990CF-77CF-4639-8167-7A72C5A50122}">
      <dgm:prSet/>
      <dgm:spPr/>
      <dgm:t>
        <a:bodyPr/>
        <a:lstStyle/>
        <a:p>
          <a:r>
            <a:rPr lang="en-US"/>
            <a:t>The AOV rose from $54.19 to $56.93 post-launch, suggesting that customers are spending more per order after the launch of the new product. This may be due to the added appeal of the Birthday Bear, potentially encouraging customers to add more items to their cart.</a:t>
          </a:r>
        </a:p>
      </dgm:t>
    </dgm:pt>
    <dgm:pt modelId="{F65D2906-A0AE-4E65-88DE-305A06F6096B}" type="parTrans" cxnId="{765C8C23-186A-4D08-8A38-8CCD49137E77}">
      <dgm:prSet/>
      <dgm:spPr/>
      <dgm:t>
        <a:bodyPr/>
        <a:lstStyle/>
        <a:p>
          <a:endParaRPr lang="en-US"/>
        </a:p>
      </dgm:t>
    </dgm:pt>
    <dgm:pt modelId="{8B8C53D4-B595-472F-B5B9-3C259FB10F51}" type="sibTrans" cxnId="{765C8C23-186A-4D08-8A38-8CCD49137E77}">
      <dgm:prSet/>
      <dgm:spPr/>
      <dgm:t>
        <a:bodyPr/>
        <a:lstStyle/>
        <a:p>
          <a:endParaRPr lang="en-US"/>
        </a:p>
      </dgm:t>
    </dgm:pt>
    <dgm:pt modelId="{A84C0477-5232-4150-B918-896F858D3BD4}">
      <dgm:prSet/>
      <dgm:spPr/>
      <dgm:t>
        <a:bodyPr/>
        <a:lstStyle/>
        <a:p>
          <a:r>
            <a:rPr lang="en-US" b="1"/>
            <a:t>Higher Revenue Per Session</a:t>
          </a:r>
          <a:r>
            <a:rPr lang="en-US"/>
            <a:t>:</a:t>
          </a:r>
        </a:p>
      </dgm:t>
    </dgm:pt>
    <dgm:pt modelId="{51E8C8DF-A651-4041-91C0-4A2DB70BEDDD}" type="parTrans" cxnId="{59FC6122-938C-4E13-AC36-E0E4D8903031}">
      <dgm:prSet/>
      <dgm:spPr/>
      <dgm:t>
        <a:bodyPr/>
        <a:lstStyle/>
        <a:p>
          <a:endParaRPr lang="en-US"/>
        </a:p>
      </dgm:t>
    </dgm:pt>
    <dgm:pt modelId="{DDEC2AB2-E25B-4121-AB68-CD9893EC35C3}" type="sibTrans" cxnId="{59FC6122-938C-4E13-AC36-E0E4D8903031}">
      <dgm:prSet/>
      <dgm:spPr/>
      <dgm:t>
        <a:bodyPr/>
        <a:lstStyle/>
        <a:p>
          <a:endParaRPr lang="en-US"/>
        </a:p>
      </dgm:t>
    </dgm:pt>
    <dgm:pt modelId="{E03B27C3-50D8-46EC-9C98-B279CC70E316}">
      <dgm:prSet/>
      <dgm:spPr/>
      <dgm:t>
        <a:bodyPr/>
        <a:lstStyle/>
        <a:p>
          <a:r>
            <a:rPr lang="en-US"/>
            <a:t>Revenue per session saw a significant increase from $3.28 to $4.00 post-launch. This indicates that the launch of the Birthday Bear not only attracted more valuable sessions but also maximized the revenue generated from each session.</a:t>
          </a:r>
        </a:p>
      </dgm:t>
    </dgm:pt>
    <dgm:pt modelId="{0A734A82-FB72-4B12-B370-8920A78EF17C}" type="parTrans" cxnId="{8ABB0F9C-1E7E-420E-B157-D5C08ECA6273}">
      <dgm:prSet/>
      <dgm:spPr/>
      <dgm:t>
        <a:bodyPr/>
        <a:lstStyle/>
        <a:p>
          <a:endParaRPr lang="en-US"/>
        </a:p>
      </dgm:t>
    </dgm:pt>
    <dgm:pt modelId="{B4D9859C-F515-4337-BD32-D5685842ABCC}" type="sibTrans" cxnId="{8ABB0F9C-1E7E-420E-B157-D5C08ECA6273}">
      <dgm:prSet/>
      <dgm:spPr/>
      <dgm:t>
        <a:bodyPr/>
        <a:lstStyle/>
        <a:p>
          <a:endParaRPr lang="en-US"/>
        </a:p>
      </dgm:t>
    </dgm:pt>
    <dgm:pt modelId="{C9E969D2-C496-4CF1-8E78-A388C1EC4D0D}" type="pres">
      <dgm:prSet presAssocID="{64F06D35-02EA-47D6-9EF4-1B22D18DBCFD}" presName="linear" presStyleCnt="0">
        <dgm:presLayoutVars>
          <dgm:dir/>
          <dgm:animLvl val="lvl"/>
          <dgm:resizeHandles val="exact"/>
        </dgm:presLayoutVars>
      </dgm:prSet>
      <dgm:spPr/>
    </dgm:pt>
    <dgm:pt modelId="{6234790F-E855-4D2D-A3F7-E17DDC45C424}" type="pres">
      <dgm:prSet presAssocID="{69BD90D9-256B-4526-9EB8-E04158A1FDB5}" presName="parentLin" presStyleCnt="0"/>
      <dgm:spPr/>
    </dgm:pt>
    <dgm:pt modelId="{BD0B95F2-D7B7-4A2A-8444-0B39A034279C}" type="pres">
      <dgm:prSet presAssocID="{69BD90D9-256B-4526-9EB8-E04158A1FDB5}" presName="parentLeftMargin" presStyleLbl="node1" presStyleIdx="0" presStyleCnt="1"/>
      <dgm:spPr/>
    </dgm:pt>
    <dgm:pt modelId="{8392EA4A-56D0-44EE-BB3A-1C6F80EC92C9}" type="pres">
      <dgm:prSet presAssocID="{69BD90D9-256B-4526-9EB8-E04158A1FDB5}" presName="parentText" presStyleLbl="node1" presStyleIdx="0" presStyleCnt="1">
        <dgm:presLayoutVars>
          <dgm:chMax val="0"/>
          <dgm:bulletEnabled val="1"/>
        </dgm:presLayoutVars>
      </dgm:prSet>
      <dgm:spPr/>
    </dgm:pt>
    <dgm:pt modelId="{2DA606A7-85C0-4E43-8AC8-2951DDDD5236}" type="pres">
      <dgm:prSet presAssocID="{69BD90D9-256B-4526-9EB8-E04158A1FDB5}" presName="negativeSpace" presStyleCnt="0"/>
      <dgm:spPr/>
    </dgm:pt>
    <dgm:pt modelId="{B9C1E14F-E7B5-44D7-9C89-834607D369EE}" type="pres">
      <dgm:prSet presAssocID="{69BD90D9-256B-4526-9EB8-E04158A1FDB5}" presName="childText" presStyleLbl="conFgAcc1" presStyleIdx="0" presStyleCnt="1">
        <dgm:presLayoutVars>
          <dgm:bulletEnabled val="1"/>
        </dgm:presLayoutVars>
      </dgm:prSet>
      <dgm:spPr/>
    </dgm:pt>
  </dgm:ptLst>
  <dgm:cxnLst>
    <dgm:cxn modelId="{EB682F00-C874-4FC9-A3D4-D8314939122A}" type="presOf" srcId="{64F06D35-02EA-47D6-9EF4-1B22D18DBCFD}" destId="{C9E969D2-C496-4CF1-8E78-A388C1EC4D0D}" srcOrd="0" destOrd="0" presId="urn:microsoft.com/office/officeart/2005/8/layout/list1"/>
    <dgm:cxn modelId="{2CE94415-BA4B-44D2-B440-D2FB7828CF94}" type="presOf" srcId="{A84C0477-5232-4150-B918-896F858D3BD4}" destId="{B9C1E14F-E7B5-44D7-9C89-834607D369EE}" srcOrd="0" destOrd="4" presId="urn:microsoft.com/office/officeart/2005/8/layout/list1"/>
    <dgm:cxn modelId="{25D95B1C-B246-417E-A936-C6A16550A050}" type="presOf" srcId="{838E07B2-BB71-4E38-B871-778857AA09D2}" destId="{B9C1E14F-E7B5-44D7-9C89-834607D369EE}" srcOrd="0" destOrd="0" presId="urn:microsoft.com/office/officeart/2005/8/layout/list1"/>
    <dgm:cxn modelId="{59FC6122-938C-4E13-AC36-E0E4D8903031}" srcId="{69BD90D9-256B-4526-9EB8-E04158A1FDB5}" destId="{A84C0477-5232-4150-B918-896F858D3BD4}" srcOrd="2" destOrd="0" parTransId="{51E8C8DF-A651-4041-91C0-4A2DB70BEDDD}" sibTransId="{DDEC2AB2-E25B-4121-AB68-CD9893EC35C3}"/>
    <dgm:cxn modelId="{765C8C23-186A-4D08-8A38-8CCD49137E77}" srcId="{823A4947-87BB-46D1-BBCC-95423CA8AF68}" destId="{6BF990CF-77CF-4639-8167-7A72C5A50122}" srcOrd="0" destOrd="0" parTransId="{F65D2906-A0AE-4E65-88DE-305A06F6096B}" sibTransId="{8B8C53D4-B595-472F-B5B9-3C259FB10F51}"/>
    <dgm:cxn modelId="{DC2CA92C-B2B9-4BF2-A1F2-C364017FD11A}" srcId="{64F06D35-02EA-47D6-9EF4-1B22D18DBCFD}" destId="{69BD90D9-256B-4526-9EB8-E04158A1FDB5}" srcOrd="0" destOrd="0" parTransId="{4812DD60-01EE-46AC-8E21-14178FBC96C4}" sibTransId="{B091BB10-440F-4A82-B8C6-BFC7749DFF83}"/>
    <dgm:cxn modelId="{AEE95930-7675-447A-A969-874074600C44}" srcId="{69BD90D9-256B-4526-9EB8-E04158A1FDB5}" destId="{838E07B2-BB71-4E38-B871-778857AA09D2}" srcOrd="0" destOrd="0" parTransId="{0CA7AE56-7957-40BA-AD7F-3B1ED64B1060}" sibTransId="{1BE09194-3F74-411F-8C75-00FBEC794ABB}"/>
    <dgm:cxn modelId="{CE2C1F39-3DA5-4A96-9F8E-06F291B8A352}" type="presOf" srcId="{6BF990CF-77CF-4639-8167-7A72C5A50122}" destId="{B9C1E14F-E7B5-44D7-9C89-834607D369EE}" srcOrd="0" destOrd="3" presId="urn:microsoft.com/office/officeart/2005/8/layout/list1"/>
    <dgm:cxn modelId="{1CF9C642-3243-4D93-875C-1A5A77238D88}" type="presOf" srcId="{69BD90D9-256B-4526-9EB8-E04158A1FDB5}" destId="{8392EA4A-56D0-44EE-BB3A-1C6F80EC92C9}" srcOrd="1" destOrd="0" presId="urn:microsoft.com/office/officeart/2005/8/layout/list1"/>
    <dgm:cxn modelId="{B72D8872-A1EC-4AC9-BBFE-01403FB46C08}" srcId="{69BD90D9-256B-4526-9EB8-E04158A1FDB5}" destId="{823A4947-87BB-46D1-BBCC-95423CA8AF68}" srcOrd="1" destOrd="0" parTransId="{C0919453-801F-4786-8B72-EDFFBBF81DFA}" sibTransId="{3434A0A6-3236-497D-9B44-2BF1AFFDFE03}"/>
    <dgm:cxn modelId="{C517437B-101E-464C-A001-FBF33DD8BB0A}" type="presOf" srcId="{69BD90D9-256B-4526-9EB8-E04158A1FDB5}" destId="{BD0B95F2-D7B7-4A2A-8444-0B39A034279C}" srcOrd="0" destOrd="0" presId="urn:microsoft.com/office/officeart/2005/8/layout/list1"/>
    <dgm:cxn modelId="{84F66C8E-9036-45CF-A1A5-E3FED5AB55FD}" type="presOf" srcId="{94E5643F-D5BA-4D9A-A051-994A3240999B}" destId="{B9C1E14F-E7B5-44D7-9C89-834607D369EE}" srcOrd="0" destOrd="1" presId="urn:microsoft.com/office/officeart/2005/8/layout/list1"/>
    <dgm:cxn modelId="{8ABB0F9C-1E7E-420E-B157-D5C08ECA6273}" srcId="{A84C0477-5232-4150-B918-896F858D3BD4}" destId="{E03B27C3-50D8-46EC-9C98-B279CC70E316}" srcOrd="0" destOrd="0" parTransId="{0A734A82-FB72-4B12-B370-8920A78EF17C}" sibTransId="{B4D9859C-F515-4337-BD32-D5685842ABCC}"/>
    <dgm:cxn modelId="{293E71A6-A5C8-4533-8B02-0904EAEE97A5}" type="presOf" srcId="{823A4947-87BB-46D1-BBCC-95423CA8AF68}" destId="{B9C1E14F-E7B5-44D7-9C89-834607D369EE}" srcOrd="0" destOrd="2" presId="urn:microsoft.com/office/officeart/2005/8/layout/list1"/>
    <dgm:cxn modelId="{AEF531AD-ED3A-42E3-BBFD-2BB1CAED5E93}" srcId="{838E07B2-BB71-4E38-B871-778857AA09D2}" destId="{94E5643F-D5BA-4D9A-A051-994A3240999B}" srcOrd="0" destOrd="0" parTransId="{375B0C04-24CC-48E0-827E-A96B163B5198}" sibTransId="{75A86DC3-766B-44D6-8855-CEAECB7EEAE9}"/>
    <dgm:cxn modelId="{2B83B4FC-85E3-4413-A5D8-1F61FD6EFAFE}" type="presOf" srcId="{E03B27C3-50D8-46EC-9C98-B279CC70E316}" destId="{B9C1E14F-E7B5-44D7-9C89-834607D369EE}" srcOrd="0" destOrd="5" presId="urn:microsoft.com/office/officeart/2005/8/layout/list1"/>
    <dgm:cxn modelId="{123CDF8E-E181-448E-986F-BFBAEBEB493B}" type="presParOf" srcId="{C9E969D2-C496-4CF1-8E78-A388C1EC4D0D}" destId="{6234790F-E855-4D2D-A3F7-E17DDC45C424}" srcOrd="0" destOrd="0" presId="urn:microsoft.com/office/officeart/2005/8/layout/list1"/>
    <dgm:cxn modelId="{1F982BB7-28C4-446F-A1DB-961707EE2852}" type="presParOf" srcId="{6234790F-E855-4D2D-A3F7-E17DDC45C424}" destId="{BD0B95F2-D7B7-4A2A-8444-0B39A034279C}" srcOrd="0" destOrd="0" presId="urn:microsoft.com/office/officeart/2005/8/layout/list1"/>
    <dgm:cxn modelId="{02897500-6812-4AD1-9D6C-DDE7223DCA49}" type="presParOf" srcId="{6234790F-E855-4D2D-A3F7-E17DDC45C424}" destId="{8392EA4A-56D0-44EE-BB3A-1C6F80EC92C9}" srcOrd="1" destOrd="0" presId="urn:microsoft.com/office/officeart/2005/8/layout/list1"/>
    <dgm:cxn modelId="{ABD9249F-869F-46B9-BFF0-8C4F11E37F3D}" type="presParOf" srcId="{C9E969D2-C496-4CF1-8E78-A388C1EC4D0D}" destId="{2DA606A7-85C0-4E43-8AC8-2951DDDD5236}" srcOrd="1" destOrd="0" presId="urn:microsoft.com/office/officeart/2005/8/layout/list1"/>
    <dgm:cxn modelId="{8F09013F-059E-4480-9ADF-07E211BD40AA}" type="presParOf" srcId="{C9E969D2-C496-4CF1-8E78-A388C1EC4D0D}" destId="{B9C1E14F-E7B5-44D7-9C89-834607D369EE}"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8D9A30-8DCB-4FE0-8AD8-F8E7D943BEE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9EACBCF-6E76-47A5-82E0-B19D98A83966}">
      <dgm:prSet/>
      <dgm:spPr/>
      <dgm:t>
        <a:bodyPr/>
        <a:lstStyle/>
        <a:p>
          <a:r>
            <a:rPr lang="en-US" b="1"/>
            <a:t>Weekly Trend Analysis</a:t>
          </a:r>
          <a:r>
            <a:rPr lang="en-US"/>
            <a:t>:</a:t>
          </a:r>
        </a:p>
      </dgm:t>
    </dgm:pt>
    <dgm:pt modelId="{CCB413EA-A01D-436A-863B-CFCB7470966C}" type="parTrans" cxnId="{DEF55C8D-998D-45A6-B3C3-7057A617544F}">
      <dgm:prSet/>
      <dgm:spPr/>
      <dgm:t>
        <a:bodyPr/>
        <a:lstStyle/>
        <a:p>
          <a:endParaRPr lang="en-US"/>
        </a:p>
      </dgm:t>
    </dgm:pt>
    <dgm:pt modelId="{5D669D58-D043-40D2-833D-05F81AD5BA29}" type="sibTrans" cxnId="{DEF55C8D-998D-45A6-B3C3-7057A617544F}">
      <dgm:prSet/>
      <dgm:spPr/>
      <dgm:t>
        <a:bodyPr/>
        <a:lstStyle/>
        <a:p>
          <a:endParaRPr lang="en-US"/>
        </a:p>
      </dgm:t>
    </dgm:pt>
    <dgm:pt modelId="{A4DDACF1-5F4B-4CF3-B540-3A9E5482A588}">
      <dgm:prSet/>
      <dgm:spPr/>
      <dgm:t>
        <a:bodyPr/>
        <a:lstStyle/>
        <a:p>
          <a:r>
            <a:rPr lang="en-US" b="1"/>
            <a:t>Growth Trajectory</a:t>
          </a:r>
          <a:r>
            <a:rPr lang="en-US"/>
            <a:t>: Since the launch, both gsearch and bsearch have shown steady session volumes. While gsearch remains dominant, bsearch is gaining traction.</a:t>
          </a:r>
        </a:p>
      </dgm:t>
    </dgm:pt>
    <dgm:pt modelId="{CE46DEC0-2043-44D1-B155-404E5A16F57A}" type="parTrans" cxnId="{D80F0CF3-EAC7-4BBE-8E66-4EDAFA52749C}">
      <dgm:prSet/>
      <dgm:spPr/>
      <dgm:t>
        <a:bodyPr/>
        <a:lstStyle/>
        <a:p>
          <a:endParaRPr lang="en-US"/>
        </a:p>
      </dgm:t>
    </dgm:pt>
    <dgm:pt modelId="{DA4045C3-5422-4CDC-B82E-F619035C6C57}" type="sibTrans" cxnId="{D80F0CF3-EAC7-4BBE-8E66-4EDAFA52749C}">
      <dgm:prSet/>
      <dgm:spPr/>
      <dgm:t>
        <a:bodyPr/>
        <a:lstStyle/>
        <a:p>
          <a:endParaRPr lang="en-US"/>
        </a:p>
      </dgm:t>
    </dgm:pt>
    <dgm:pt modelId="{1023D1EC-2FD8-449F-A400-9594AD2E9787}">
      <dgm:prSet/>
      <dgm:spPr/>
      <dgm:t>
        <a:bodyPr/>
        <a:lstStyle/>
        <a:p>
          <a:r>
            <a:rPr lang="en-US" b="1"/>
            <a:t>Significant Growth Periods</a:t>
          </a:r>
          <a:r>
            <a:rPr lang="en-US"/>
            <a:t>: Notable increases in session volumes are observed in October and November for both channels, indicating effective campaigns or seasonal trends.</a:t>
          </a:r>
        </a:p>
      </dgm:t>
    </dgm:pt>
    <dgm:pt modelId="{8E270D05-1EC4-4061-BA00-404AAE1FDD2A}" type="parTrans" cxnId="{C3E077B5-12F0-4DBA-8164-2757061F8B04}">
      <dgm:prSet/>
      <dgm:spPr/>
      <dgm:t>
        <a:bodyPr/>
        <a:lstStyle/>
        <a:p>
          <a:endParaRPr lang="en-US"/>
        </a:p>
      </dgm:t>
    </dgm:pt>
    <dgm:pt modelId="{65216A4A-DE09-438E-B223-25A46F83E63E}" type="sibTrans" cxnId="{C3E077B5-12F0-4DBA-8164-2757061F8B04}">
      <dgm:prSet/>
      <dgm:spPr/>
      <dgm:t>
        <a:bodyPr/>
        <a:lstStyle/>
        <a:p>
          <a:endParaRPr lang="en-US"/>
        </a:p>
      </dgm:t>
    </dgm:pt>
    <dgm:pt modelId="{03BF3466-0A3E-4663-9277-50809D8701B3}">
      <dgm:prSet/>
      <dgm:spPr/>
      <dgm:t>
        <a:bodyPr/>
        <a:lstStyle/>
        <a:p>
          <a:r>
            <a:rPr lang="en-US" b="1"/>
            <a:t>High Traffic Periods</a:t>
          </a:r>
          <a:r>
            <a:rPr lang="en-US"/>
            <a:t>: The highest session volumes for both channels occur in mid-November (week 13), potentially due to pre-holiday campaigns.</a:t>
          </a:r>
        </a:p>
      </dgm:t>
    </dgm:pt>
    <dgm:pt modelId="{E42E9D58-1339-4A8E-B3B7-F40835D21C10}" type="parTrans" cxnId="{2A4CA059-80D0-4822-A67B-CD9432A00D77}">
      <dgm:prSet/>
      <dgm:spPr/>
      <dgm:t>
        <a:bodyPr/>
        <a:lstStyle/>
        <a:p>
          <a:endParaRPr lang="en-US"/>
        </a:p>
      </dgm:t>
    </dgm:pt>
    <dgm:pt modelId="{C79A9933-6F0E-4080-8693-1B13FE7AFA95}" type="sibTrans" cxnId="{2A4CA059-80D0-4822-A67B-CD9432A00D77}">
      <dgm:prSet/>
      <dgm:spPr/>
      <dgm:t>
        <a:bodyPr/>
        <a:lstStyle/>
        <a:p>
          <a:endParaRPr lang="en-US"/>
        </a:p>
      </dgm:t>
    </dgm:pt>
    <dgm:pt modelId="{AFED1096-0FE4-4FE9-832A-40303AA1BB49}">
      <dgm:prSet/>
      <dgm:spPr/>
      <dgm:t>
        <a:bodyPr/>
        <a:lstStyle/>
        <a:p>
          <a:r>
            <a:rPr lang="en-US" b="1"/>
            <a:t>Channel Contribution</a:t>
          </a:r>
          <a:r>
            <a:rPr lang="en-US"/>
            <a:t>:</a:t>
          </a:r>
        </a:p>
      </dgm:t>
    </dgm:pt>
    <dgm:pt modelId="{C92BB985-D3FF-493C-A776-6F7DB1ADE454}" type="parTrans" cxnId="{BA45138B-416F-4749-AD75-075B7444CB5D}">
      <dgm:prSet/>
      <dgm:spPr/>
      <dgm:t>
        <a:bodyPr/>
        <a:lstStyle/>
        <a:p>
          <a:endParaRPr lang="en-US"/>
        </a:p>
      </dgm:t>
    </dgm:pt>
    <dgm:pt modelId="{02E9D78F-572E-45E9-93BA-376A2BDE7F7A}" type="sibTrans" cxnId="{BA45138B-416F-4749-AD75-075B7444CB5D}">
      <dgm:prSet/>
      <dgm:spPr/>
      <dgm:t>
        <a:bodyPr/>
        <a:lstStyle/>
        <a:p>
          <a:endParaRPr lang="en-US"/>
        </a:p>
      </dgm:t>
    </dgm:pt>
    <dgm:pt modelId="{B0998879-BA9D-4FAD-9689-D7C9CA7EED0C}">
      <dgm:prSet/>
      <dgm:spPr/>
      <dgm:t>
        <a:bodyPr/>
        <a:lstStyle/>
        <a:p>
          <a:r>
            <a:rPr lang="en-US" b="1"/>
            <a:t>bsearch Performance</a:t>
          </a:r>
          <a:r>
            <a:rPr lang="en-US"/>
            <a:t>: bsearch consistently contributes about a third of the session volume compared to gsearch. This ratio suggests that while gsearch is the primary driver, bsearch plays a substantial role.</a:t>
          </a:r>
        </a:p>
      </dgm:t>
    </dgm:pt>
    <dgm:pt modelId="{62724358-701B-45C1-AD34-980BD0D965CD}" type="parTrans" cxnId="{EED5E776-AF7E-4C4C-A0C3-6D847610E933}">
      <dgm:prSet/>
      <dgm:spPr/>
      <dgm:t>
        <a:bodyPr/>
        <a:lstStyle/>
        <a:p>
          <a:endParaRPr lang="en-US"/>
        </a:p>
      </dgm:t>
    </dgm:pt>
    <dgm:pt modelId="{18769244-F31B-42E5-BD93-F49A0F517DC4}" type="sibTrans" cxnId="{EED5E776-AF7E-4C4C-A0C3-6D847610E933}">
      <dgm:prSet/>
      <dgm:spPr/>
      <dgm:t>
        <a:bodyPr/>
        <a:lstStyle/>
        <a:p>
          <a:endParaRPr lang="en-US"/>
        </a:p>
      </dgm:t>
    </dgm:pt>
    <dgm:pt modelId="{38994A61-7127-4CEC-B1A9-CBB6FE0DAE89}">
      <dgm:prSet/>
      <dgm:spPr/>
      <dgm:t>
        <a:bodyPr/>
        <a:lstStyle/>
        <a:p>
          <a:r>
            <a:rPr lang="en-US" b="1"/>
            <a:t>Session Volumes</a:t>
          </a:r>
          <a:r>
            <a:rPr lang="en-US"/>
            <a:t>: The spike in gsearch sessions in mid-November (3508 sessions) and bsearch (1093 sessions) indicates high engagement during this period.</a:t>
          </a:r>
        </a:p>
      </dgm:t>
    </dgm:pt>
    <dgm:pt modelId="{DC276798-D24B-44C6-9CEC-481CF762CCAA}" type="parTrans" cxnId="{28DC7EAA-EDDF-4BB2-BBDD-CE5EFC78CC76}">
      <dgm:prSet/>
      <dgm:spPr/>
      <dgm:t>
        <a:bodyPr/>
        <a:lstStyle/>
        <a:p>
          <a:endParaRPr lang="en-US"/>
        </a:p>
      </dgm:t>
    </dgm:pt>
    <dgm:pt modelId="{2964AE07-1EC3-4DBF-8A13-F585E64EE8FC}" type="sibTrans" cxnId="{28DC7EAA-EDDF-4BB2-BBDD-CE5EFC78CC76}">
      <dgm:prSet/>
      <dgm:spPr/>
      <dgm:t>
        <a:bodyPr/>
        <a:lstStyle/>
        <a:p>
          <a:endParaRPr lang="en-US"/>
        </a:p>
      </dgm:t>
    </dgm:pt>
    <dgm:pt modelId="{1E37D26B-B8EC-4056-962B-37DE68FBC4CF}">
      <dgm:prSet/>
      <dgm:spPr/>
      <dgm:t>
        <a:bodyPr/>
        <a:lstStyle/>
        <a:p>
          <a:r>
            <a:rPr lang="en-US" b="1"/>
            <a:t>Channel Stability</a:t>
          </a:r>
          <a:r>
            <a:rPr lang="en-US"/>
            <a:t>:</a:t>
          </a:r>
        </a:p>
      </dgm:t>
    </dgm:pt>
    <dgm:pt modelId="{1246E2AE-1399-41E8-B221-E7512C841AF7}" type="parTrans" cxnId="{6FE235DA-8ACE-4FB3-B2E0-C4E83DB7BDC1}">
      <dgm:prSet/>
      <dgm:spPr/>
      <dgm:t>
        <a:bodyPr/>
        <a:lstStyle/>
        <a:p>
          <a:endParaRPr lang="en-US"/>
        </a:p>
      </dgm:t>
    </dgm:pt>
    <dgm:pt modelId="{23485CAF-2884-49CD-B0D2-CC4CE806295A}" type="sibTrans" cxnId="{6FE235DA-8ACE-4FB3-B2E0-C4E83DB7BDC1}">
      <dgm:prSet/>
      <dgm:spPr/>
      <dgm:t>
        <a:bodyPr/>
        <a:lstStyle/>
        <a:p>
          <a:endParaRPr lang="en-US"/>
        </a:p>
      </dgm:t>
    </dgm:pt>
    <dgm:pt modelId="{8554E741-4F95-4613-B1A2-874BD1C9D6A6}">
      <dgm:prSet/>
      <dgm:spPr/>
      <dgm:t>
        <a:bodyPr/>
        <a:lstStyle/>
        <a:p>
          <a:r>
            <a:rPr lang="en-US" b="1"/>
            <a:t>Consistent Performance</a:t>
          </a:r>
          <a:r>
            <a:rPr lang="en-US"/>
            <a:t>: Both channels show relatively stable session volumes week-over-week with occasional spikes, implying consistent performance and audience engagement.</a:t>
          </a:r>
        </a:p>
      </dgm:t>
    </dgm:pt>
    <dgm:pt modelId="{EDCDDC3A-9D58-4E3E-BF46-D677C6CB1008}" type="parTrans" cxnId="{0BDBB78B-C1BA-4355-A6A7-D032CC87D764}">
      <dgm:prSet/>
      <dgm:spPr/>
      <dgm:t>
        <a:bodyPr/>
        <a:lstStyle/>
        <a:p>
          <a:endParaRPr lang="en-US"/>
        </a:p>
      </dgm:t>
    </dgm:pt>
    <dgm:pt modelId="{8841039E-6849-4362-BAF0-4ECBFE39C5A7}" type="sibTrans" cxnId="{0BDBB78B-C1BA-4355-A6A7-D032CC87D764}">
      <dgm:prSet/>
      <dgm:spPr/>
      <dgm:t>
        <a:bodyPr/>
        <a:lstStyle/>
        <a:p>
          <a:endParaRPr lang="en-US"/>
        </a:p>
      </dgm:t>
    </dgm:pt>
    <dgm:pt modelId="{8F0971EC-A8BF-46A7-BB9B-14080BFFB46F}">
      <dgm:prSet/>
      <dgm:spPr/>
      <dgm:t>
        <a:bodyPr/>
        <a:lstStyle/>
        <a:p>
          <a:r>
            <a:rPr lang="en-US" b="1"/>
            <a:t>Scalability</a:t>
          </a:r>
          <a:r>
            <a:rPr lang="en-US"/>
            <a:t>: The consistent ratio between the channels suggests that bsearch can potentially scale further, given its significant share of the traffic.</a:t>
          </a:r>
        </a:p>
      </dgm:t>
    </dgm:pt>
    <dgm:pt modelId="{D91AD1F7-5EDB-4833-B9D8-D10C7CBF9F04}" type="parTrans" cxnId="{5150EFAF-FF0B-404D-8589-793C31864EFE}">
      <dgm:prSet/>
      <dgm:spPr/>
      <dgm:t>
        <a:bodyPr/>
        <a:lstStyle/>
        <a:p>
          <a:endParaRPr lang="en-US"/>
        </a:p>
      </dgm:t>
    </dgm:pt>
    <dgm:pt modelId="{C59FA8E3-F36E-4C01-A7A8-C30C062C0819}" type="sibTrans" cxnId="{5150EFAF-FF0B-404D-8589-793C31864EFE}">
      <dgm:prSet/>
      <dgm:spPr/>
      <dgm:t>
        <a:bodyPr/>
        <a:lstStyle/>
        <a:p>
          <a:endParaRPr lang="en-US"/>
        </a:p>
      </dgm:t>
    </dgm:pt>
    <dgm:pt modelId="{97519382-1611-475C-94D0-09E055628CD7}" type="pres">
      <dgm:prSet presAssocID="{808D9A30-8DCB-4FE0-8AD8-F8E7D943BEE9}" presName="linear" presStyleCnt="0">
        <dgm:presLayoutVars>
          <dgm:animLvl val="lvl"/>
          <dgm:resizeHandles val="exact"/>
        </dgm:presLayoutVars>
      </dgm:prSet>
      <dgm:spPr/>
    </dgm:pt>
    <dgm:pt modelId="{A75978CC-DA9E-488B-9511-A9F4E324BB49}" type="pres">
      <dgm:prSet presAssocID="{99EACBCF-6E76-47A5-82E0-B19D98A83966}" presName="parentText" presStyleLbl="node1" presStyleIdx="0" presStyleCnt="3">
        <dgm:presLayoutVars>
          <dgm:chMax val="0"/>
          <dgm:bulletEnabled val="1"/>
        </dgm:presLayoutVars>
      </dgm:prSet>
      <dgm:spPr/>
    </dgm:pt>
    <dgm:pt modelId="{812865D3-2B4A-4BC5-AE43-97F493F3F3FD}" type="pres">
      <dgm:prSet presAssocID="{99EACBCF-6E76-47A5-82E0-B19D98A83966}" presName="childText" presStyleLbl="revTx" presStyleIdx="0" presStyleCnt="3">
        <dgm:presLayoutVars>
          <dgm:bulletEnabled val="1"/>
        </dgm:presLayoutVars>
      </dgm:prSet>
      <dgm:spPr/>
    </dgm:pt>
    <dgm:pt modelId="{208C914B-072B-4D70-B8E5-8792C3268069}" type="pres">
      <dgm:prSet presAssocID="{AFED1096-0FE4-4FE9-832A-40303AA1BB49}" presName="parentText" presStyleLbl="node1" presStyleIdx="1" presStyleCnt="3">
        <dgm:presLayoutVars>
          <dgm:chMax val="0"/>
          <dgm:bulletEnabled val="1"/>
        </dgm:presLayoutVars>
      </dgm:prSet>
      <dgm:spPr/>
    </dgm:pt>
    <dgm:pt modelId="{3F6E254F-9500-449C-B51F-59F326779B33}" type="pres">
      <dgm:prSet presAssocID="{AFED1096-0FE4-4FE9-832A-40303AA1BB49}" presName="childText" presStyleLbl="revTx" presStyleIdx="1" presStyleCnt="3">
        <dgm:presLayoutVars>
          <dgm:bulletEnabled val="1"/>
        </dgm:presLayoutVars>
      </dgm:prSet>
      <dgm:spPr/>
    </dgm:pt>
    <dgm:pt modelId="{C197819F-2066-406C-ADCE-8E28FD278756}" type="pres">
      <dgm:prSet presAssocID="{1E37D26B-B8EC-4056-962B-37DE68FBC4CF}" presName="parentText" presStyleLbl="node1" presStyleIdx="2" presStyleCnt="3">
        <dgm:presLayoutVars>
          <dgm:chMax val="0"/>
          <dgm:bulletEnabled val="1"/>
        </dgm:presLayoutVars>
      </dgm:prSet>
      <dgm:spPr/>
    </dgm:pt>
    <dgm:pt modelId="{1192239D-A4B6-4409-ADB2-C122B0E4851F}" type="pres">
      <dgm:prSet presAssocID="{1E37D26B-B8EC-4056-962B-37DE68FBC4CF}" presName="childText" presStyleLbl="revTx" presStyleIdx="2" presStyleCnt="3">
        <dgm:presLayoutVars>
          <dgm:bulletEnabled val="1"/>
        </dgm:presLayoutVars>
      </dgm:prSet>
      <dgm:spPr/>
    </dgm:pt>
  </dgm:ptLst>
  <dgm:cxnLst>
    <dgm:cxn modelId="{D7CF530E-7D1C-4575-8161-51F9E9C0420A}" type="presOf" srcId="{808D9A30-8DCB-4FE0-8AD8-F8E7D943BEE9}" destId="{97519382-1611-475C-94D0-09E055628CD7}" srcOrd="0" destOrd="0" presId="urn:microsoft.com/office/officeart/2005/8/layout/vList2"/>
    <dgm:cxn modelId="{DDDD5B1B-E486-451F-9F5C-EC36FFA16B1E}" type="presOf" srcId="{B0998879-BA9D-4FAD-9689-D7C9CA7EED0C}" destId="{3F6E254F-9500-449C-B51F-59F326779B33}" srcOrd="0" destOrd="0" presId="urn:microsoft.com/office/officeart/2005/8/layout/vList2"/>
    <dgm:cxn modelId="{D667D32A-CAE3-4048-B220-5784D7F0989C}" type="presOf" srcId="{AFED1096-0FE4-4FE9-832A-40303AA1BB49}" destId="{208C914B-072B-4D70-B8E5-8792C3268069}" srcOrd="0" destOrd="0" presId="urn:microsoft.com/office/officeart/2005/8/layout/vList2"/>
    <dgm:cxn modelId="{82F3143B-5C17-43D3-AD60-1AC14D9375BC}" type="presOf" srcId="{38994A61-7127-4CEC-B1A9-CBB6FE0DAE89}" destId="{3F6E254F-9500-449C-B51F-59F326779B33}" srcOrd="0" destOrd="1" presId="urn:microsoft.com/office/officeart/2005/8/layout/vList2"/>
    <dgm:cxn modelId="{A5775661-440E-47A6-9D86-4B6D508C93C9}" type="presOf" srcId="{8F0971EC-A8BF-46A7-BB9B-14080BFFB46F}" destId="{1192239D-A4B6-4409-ADB2-C122B0E4851F}" srcOrd="0" destOrd="1" presId="urn:microsoft.com/office/officeart/2005/8/layout/vList2"/>
    <dgm:cxn modelId="{DCDE7049-B648-46EF-837E-239862F07997}" type="presOf" srcId="{A4DDACF1-5F4B-4CF3-B540-3A9E5482A588}" destId="{812865D3-2B4A-4BC5-AE43-97F493F3F3FD}" srcOrd="0" destOrd="0" presId="urn:microsoft.com/office/officeart/2005/8/layout/vList2"/>
    <dgm:cxn modelId="{EED5E776-AF7E-4C4C-A0C3-6D847610E933}" srcId="{AFED1096-0FE4-4FE9-832A-40303AA1BB49}" destId="{B0998879-BA9D-4FAD-9689-D7C9CA7EED0C}" srcOrd="0" destOrd="0" parTransId="{62724358-701B-45C1-AD34-980BD0D965CD}" sibTransId="{18769244-F31B-42E5-BD93-F49A0F517DC4}"/>
    <dgm:cxn modelId="{34841677-4AB9-4C4A-9818-732C4DAD72B5}" type="presOf" srcId="{1023D1EC-2FD8-449F-A400-9594AD2E9787}" destId="{812865D3-2B4A-4BC5-AE43-97F493F3F3FD}" srcOrd="0" destOrd="1" presId="urn:microsoft.com/office/officeart/2005/8/layout/vList2"/>
    <dgm:cxn modelId="{2A4CA059-80D0-4822-A67B-CD9432A00D77}" srcId="{99EACBCF-6E76-47A5-82E0-B19D98A83966}" destId="{03BF3466-0A3E-4663-9277-50809D8701B3}" srcOrd="2" destOrd="0" parTransId="{E42E9D58-1339-4A8E-B3B7-F40835D21C10}" sibTransId="{C79A9933-6F0E-4080-8693-1B13FE7AFA95}"/>
    <dgm:cxn modelId="{CE87F688-A651-4A1D-8634-2268E966A81D}" type="presOf" srcId="{99EACBCF-6E76-47A5-82E0-B19D98A83966}" destId="{A75978CC-DA9E-488B-9511-A9F4E324BB49}" srcOrd="0" destOrd="0" presId="urn:microsoft.com/office/officeart/2005/8/layout/vList2"/>
    <dgm:cxn modelId="{BA45138B-416F-4749-AD75-075B7444CB5D}" srcId="{808D9A30-8DCB-4FE0-8AD8-F8E7D943BEE9}" destId="{AFED1096-0FE4-4FE9-832A-40303AA1BB49}" srcOrd="1" destOrd="0" parTransId="{C92BB985-D3FF-493C-A776-6F7DB1ADE454}" sibTransId="{02E9D78F-572E-45E9-93BA-376A2BDE7F7A}"/>
    <dgm:cxn modelId="{0BDBB78B-C1BA-4355-A6A7-D032CC87D764}" srcId="{1E37D26B-B8EC-4056-962B-37DE68FBC4CF}" destId="{8554E741-4F95-4613-B1A2-874BD1C9D6A6}" srcOrd="0" destOrd="0" parTransId="{EDCDDC3A-9D58-4E3E-BF46-D677C6CB1008}" sibTransId="{8841039E-6849-4362-BAF0-4ECBFE39C5A7}"/>
    <dgm:cxn modelId="{DEF55C8D-998D-45A6-B3C3-7057A617544F}" srcId="{808D9A30-8DCB-4FE0-8AD8-F8E7D943BEE9}" destId="{99EACBCF-6E76-47A5-82E0-B19D98A83966}" srcOrd="0" destOrd="0" parTransId="{CCB413EA-A01D-436A-863B-CFCB7470966C}" sibTransId="{5D669D58-D043-40D2-833D-05F81AD5BA29}"/>
    <dgm:cxn modelId="{28DC7EAA-EDDF-4BB2-BBDD-CE5EFC78CC76}" srcId="{AFED1096-0FE4-4FE9-832A-40303AA1BB49}" destId="{38994A61-7127-4CEC-B1A9-CBB6FE0DAE89}" srcOrd="1" destOrd="0" parTransId="{DC276798-D24B-44C6-9CEC-481CF762CCAA}" sibTransId="{2964AE07-1EC3-4DBF-8A13-F585E64EE8FC}"/>
    <dgm:cxn modelId="{5150EFAF-FF0B-404D-8589-793C31864EFE}" srcId="{1E37D26B-B8EC-4056-962B-37DE68FBC4CF}" destId="{8F0971EC-A8BF-46A7-BB9B-14080BFFB46F}" srcOrd="1" destOrd="0" parTransId="{D91AD1F7-5EDB-4833-B9D8-D10C7CBF9F04}" sibTransId="{C59FA8E3-F36E-4C01-A7A8-C30C062C0819}"/>
    <dgm:cxn modelId="{C3E077B5-12F0-4DBA-8164-2757061F8B04}" srcId="{99EACBCF-6E76-47A5-82E0-B19D98A83966}" destId="{1023D1EC-2FD8-449F-A400-9594AD2E9787}" srcOrd="1" destOrd="0" parTransId="{8E270D05-1EC4-4061-BA00-404AAE1FDD2A}" sibTransId="{65216A4A-DE09-438E-B223-25A46F83E63E}"/>
    <dgm:cxn modelId="{7D1A25B6-29C0-4E24-A96C-11337E609F65}" type="presOf" srcId="{03BF3466-0A3E-4663-9277-50809D8701B3}" destId="{812865D3-2B4A-4BC5-AE43-97F493F3F3FD}" srcOrd="0" destOrd="2" presId="urn:microsoft.com/office/officeart/2005/8/layout/vList2"/>
    <dgm:cxn modelId="{9EF15DBC-87FF-4362-B18F-0BE4C02ABBB4}" type="presOf" srcId="{1E37D26B-B8EC-4056-962B-37DE68FBC4CF}" destId="{C197819F-2066-406C-ADCE-8E28FD278756}" srcOrd="0" destOrd="0" presId="urn:microsoft.com/office/officeart/2005/8/layout/vList2"/>
    <dgm:cxn modelId="{959AF6D3-24A8-4BD3-B314-EA5369871280}" type="presOf" srcId="{8554E741-4F95-4613-B1A2-874BD1C9D6A6}" destId="{1192239D-A4B6-4409-ADB2-C122B0E4851F}" srcOrd="0" destOrd="0" presId="urn:microsoft.com/office/officeart/2005/8/layout/vList2"/>
    <dgm:cxn modelId="{6FE235DA-8ACE-4FB3-B2E0-C4E83DB7BDC1}" srcId="{808D9A30-8DCB-4FE0-8AD8-F8E7D943BEE9}" destId="{1E37D26B-B8EC-4056-962B-37DE68FBC4CF}" srcOrd="2" destOrd="0" parTransId="{1246E2AE-1399-41E8-B221-E7512C841AF7}" sibTransId="{23485CAF-2884-49CD-B0D2-CC4CE806295A}"/>
    <dgm:cxn modelId="{D80F0CF3-EAC7-4BBE-8E66-4EDAFA52749C}" srcId="{99EACBCF-6E76-47A5-82E0-B19D98A83966}" destId="{A4DDACF1-5F4B-4CF3-B540-3A9E5482A588}" srcOrd="0" destOrd="0" parTransId="{CE46DEC0-2043-44D1-B155-404E5A16F57A}" sibTransId="{DA4045C3-5422-4CDC-B82E-F619035C6C57}"/>
    <dgm:cxn modelId="{59757783-95E9-4CFE-A2BF-5674E4C0B856}" type="presParOf" srcId="{97519382-1611-475C-94D0-09E055628CD7}" destId="{A75978CC-DA9E-488B-9511-A9F4E324BB49}" srcOrd="0" destOrd="0" presId="urn:microsoft.com/office/officeart/2005/8/layout/vList2"/>
    <dgm:cxn modelId="{A2768212-1118-4D7A-8668-0284F33DF11B}" type="presParOf" srcId="{97519382-1611-475C-94D0-09E055628CD7}" destId="{812865D3-2B4A-4BC5-AE43-97F493F3F3FD}" srcOrd="1" destOrd="0" presId="urn:microsoft.com/office/officeart/2005/8/layout/vList2"/>
    <dgm:cxn modelId="{9BEBA306-2562-459A-A302-64A6114D19DC}" type="presParOf" srcId="{97519382-1611-475C-94D0-09E055628CD7}" destId="{208C914B-072B-4D70-B8E5-8792C3268069}" srcOrd="2" destOrd="0" presId="urn:microsoft.com/office/officeart/2005/8/layout/vList2"/>
    <dgm:cxn modelId="{11A84301-C857-4C12-BCC3-CF3FF03E8356}" type="presParOf" srcId="{97519382-1611-475C-94D0-09E055628CD7}" destId="{3F6E254F-9500-449C-B51F-59F326779B33}" srcOrd="3" destOrd="0" presId="urn:microsoft.com/office/officeart/2005/8/layout/vList2"/>
    <dgm:cxn modelId="{13F9E58D-9549-44B9-8F55-793BB5BFB11A}" type="presParOf" srcId="{97519382-1611-475C-94D0-09E055628CD7}" destId="{C197819F-2066-406C-ADCE-8E28FD278756}" srcOrd="4" destOrd="0" presId="urn:microsoft.com/office/officeart/2005/8/layout/vList2"/>
    <dgm:cxn modelId="{C340F3E1-A2BD-4023-935E-72DDB74B2C58}" type="presParOf" srcId="{97519382-1611-475C-94D0-09E055628CD7}" destId="{1192239D-A4B6-4409-ADB2-C122B0E4851F}"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F7BC75-393E-4974-A820-D9CAAC6B003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FF047CA-D98F-483A-84A0-4DD2E8D7C031}">
      <dgm:prSet/>
      <dgm:spPr/>
      <dgm:t>
        <a:bodyPr/>
        <a:lstStyle/>
        <a:p>
          <a:r>
            <a:rPr lang="en-US" b="1"/>
            <a:t>Optimize bsearch Campaigns</a:t>
          </a:r>
          <a:r>
            <a:rPr lang="en-US"/>
            <a:t>:</a:t>
          </a:r>
        </a:p>
      </dgm:t>
    </dgm:pt>
    <dgm:pt modelId="{0866C5F7-D685-4C07-8701-2CE86E5CF26A}" type="parTrans" cxnId="{A96B552D-6BAB-450E-BBC1-D40781935582}">
      <dgm:prSet/>
      <dgm:spPr/>
      <dgm:t>
        <a:bodyPr/>
        <a:lstStyle/>
        <a:p>
          <a:endParaRPr lang="en-US"/>
        </a:p>
      </dgm:t>
    </dgm:pt>
    <dgm:pt modelId="{BD627E2D-072E-4477-A6F7-F871FA894901}" type="sibTrans" cxnId="{A96B552D-6BAB-450E-BBC1-D40781935582}">
      <dgm:prSet/>
      <dgm:spPr/>
      <dgm:t>
        <a:bodyPr/>
        <a:lstStyle/>
        <a:p>
          <a:endParaRPr lang="en-US"/>
        </a:p>
      </dgm:t>
    </dgm:pt>
    <dgm:pt modelId="{599019B3-3ACA-4994-8866-7CA9424040D6}">
      <dgm:prSet/>
      <dgm:spPr/>
      <dgm:t>
        <a:bodyPr/>
        <a:lstStyle/>
        <a:p>
          <a:r>
            <a:rPr lang="en-US" b="1"/>
            <a:t>Targeted Campaigns</a:t>
          </a:r>
          <a:r>
            <a:rPr lang="en-US"/>
            <a:t>: Develop specific campaigns for bsearch to exploit its growing user base. Focus on keywords and ad creatives that resonate with the bsearch audience.</a:t>
          </a:r>
        </a:p>
      </dgm:t>
    </dgm:pt>
    <dgm:pt modelId="{43216A7A-CEE3-42DC-BBC3-A6ACD46281A4}" type="parTrans" cxnId="{A650DF62-91E6-4335-90AB-DAAB54E8DC6D}">
      <dgm:prSet/>
      <dgm:spPr/>
      <dgm:t>
        <a:bodyPr/>
        <a:lstStyle/>
        <a:p>
          <a:endParaRPr lang="en-US"/>
        </a:p>
      </dgm:t>
    </dgm:pt>
    <dgm:pt modelId="{4D301996-DA09-41CC-89A1-1294BB979FAA}" type="sibTrans" cxnId="{A650DF62-91E6-4335-90AB-DAAB54E8DC6D}">
      <dgm:prSet/>
      <dgm:spPr/>
      <dgm:t>
        <a:bodyPr/>
        <a:lstStyle/>
        <a:p>
          <a:endParaRPr lang="en-US"/>
        </a:p>
      </dgm:t>
    </dgm:pt>
    <dgm:pt modelId="{50135AEF-3F9D-46E7-B64B-4B2606E2C418}">
      <dgm:prSet/>
      <dgm:spPr/>
      <dgm:t>
        <a:bodyPr/>
        <a:lstStyle/>
        <a:p>
          <a:r>
            <a:rPr lang="en-US" b="1"/>
            <a:t>Performance Analysis</a:t>
          </a:r>
          <a:r>
            <a:rPr lang="en-US"/>
            <a:t>: Regularly analyze bsearch metrics to identify high-performing segments and allocate more budget to these areas.</a:t>
          </a:r>
        </a:p>
      </dgm:t>
    </dgm:pt>
    <dgm:pt modelId="{D61629DC-8074-433F-BC6F-658FD17C8A50}" type="parTrans" cxnId="{3820467E-8C66-4431-80CA-0504D2E9D3C1}">
      <dgm:prSet/>
      <dgm:spPr/>
      <dgm:t>
        <a:bodyPr/>
        <a:lstStyle/>
        <a:p>
          <a:endParaRPr lang="en-US"/>
        </a:p>
      </dgm:t>
    </dgm:pt>
    <dgm:pt modelId="{35B869B0-E500-43A5-ADF0-D60A089DEADE}" type="sibTrans" cxnId="{3820467E-8C66-4431-80CA-0504D2E9D3C1}">
      <dgm:prSet/>
      <dgm:spPr/>
      <dgm:t>
        <a:bodyPr/>
        <a:lstStyle/>
        <a:p>
          <a:endParaRPr lang="en-US"/>
        </a:p>
      </dgm:t>
    </dgm:pt>
    <dgm:pt modelId="{A3D00019-A605-4B3A-9872-760C4F04B9DF}">
      <dgm:prSet/>
      <dgm:spPr/>
      <dgm:t>
        <a:bodyPr/>
        <a:lstStyle/>
        <a:p>
          <a:r>
            <a:rPr lang="en-US" b="1"/>
            <a:t>Cross-Channel Strategies</a:t>
          </a:r>
          <a:r>
            <a:rPr lang="en-US"/>
            <a:t>:</a:t>
          </a:r>
        </a:p>
      </dgm:t>
    </dgm:pt>
    <dgm:pt modelId="{C2EF021D-3A50-44C4-BCC8-5449DAC433B3}" type="parTrans" cxnId="{56A3FA78-BDFD-4B80-B6E6-8485D4891401}">
      <dgm:prSet/>
      <dgm:spPr/>
      <dgm:t>
        <a:bodyPr/>
        <a:lstStyle/>
        <a:p>
          <a:endParaRPr lang="en-US"/>
        </a:p>
      </dgm:t>
    </dgm:pt>
    <dgm:pt modelId="{F3DA0BEC-038C-4AB8-B09C-21E01B09C397}" type="sibTrans" cxnId="{56A3FA78-BDFD-4B80-B6E6-8485D4891401}">
      <dgm:prSet/>
      <dgm:spPr/>
      <dgm:t>
        <a:bodyPr/>
        <a:lstStyle/>
        <a:p>
          <a:endParaRPr lang="en-US"/>
        </a:p>
      </dgm:t>
    </dgm:pt>
    <dgm:pt modelId="{A273FDB9-4220-4E2C-B3EE-2E97E1D2ADC7}">
      <dgm:prSet/>
      <dgm:spPr/>
      <dgm:t>
        <a:bodyPr/>
        <a:lstStyle/>
        <a:p>
          <a:r>
            <a:rPr lang="en-US" b="1"/>
            <a:t>Integrated Campaigns</a:t>
          </a:r>
          <a:r>
            <a:rPr lang="en-US"/>
            <a:t>: Design campaigns that leverage both gsearch and bsearch, ensuring a cohesive strategy that maximizes reach and engagement.</a:t>
          </a:r>
        </a:p>
      </dgm:t>
    </dgm:pt>
    <dgm:pt modelId="{051B7C86-FC6D-4166-B551-2DDFE467DC87}" type="parTrans" cxnId="{81EE6DEE-49E2-4BDE-882D-FA0F823A608E}">
      <dgm:prSet/>
      <dgm:spPr/>
      <dgm:t>
        <a:bodyPr/>
        <a:lstStyle/>
        <a:p>
          <a:endParaRPr lang="en-US"/>
        </a:p>
      </dgm:t>
    </dgm:pt>
    <dgm:pt modelId="{D5606630-0230-418E-A29D-42A0AC84C5D5}" type="sibTrans" cxnId="{81EE6DEE-49E2-4BDE-882D-FA0F823A608E}">
      <dgm:prSet/>
      <dgm:spPr/>
      <dgm:t>
        <a:bodyPr/>
        <a:lstStyle/>
        <a:p>
          <a:endParaRPr lang="en-US"/>
        </a:p>
      </dgm:t>
    </dgm:pt>
    <dgm:pt modelId="{AEA4BCBD-2B93-4158-91A4-C96C64874489}">
      <dgm:prSet/>
      <dgm:spPr/>
      <dgm:t>
        <a:bodyPr/>
        <a:lstStyle/>
        <a:p>
          <a:r>
            <a:rPr lang="en-US" b="1"/>
            <a:t>Comparative Analysis</a:t>
          </a:r>
          <a:r>
            <a:rPr lang="en-US"/>
            <a:t>: Conduct detailed comparative analysis to understand differences in user behavior and optimize strategies for each channel.</a:t>
          </a:r>
        </a:p>
      </dgm:t>
    </dgm:pt>
    <dgm:pt modelId="{78BA569B-989A-441A-816C-0881390581C8}" type="parTrans" cxnId="{E50B3E38-87D4-4613-BDDB-424EBC6F09D3}">
      <dgm:prSet/>
      <dgm:spPr/>
      <dgm:t>
        <a:bodyPr/>
        <a:lstStyle/>
        <a:p>
          <a:endParaRPr lang="en-US"/>
        </a:p>
      </dgm:t>
    </dgm:pt>
    <dgm:pt modelId="{E63FE11F-B25A-4497-9D45-2D3FEC795332}" type="sibTrans" cxnId="{E50B3E38-87D4-4613-BDDB-424EBC6F09D3}">
      <dgm:prSet/>
      <dgm:spPr/>
      <dgm:t>
        <a:bodyPr/>
        <a:lstStyle/>
        <a:p>
          <a:endParaRPr lang="en-US"/>
        </a:p>
      </dgm:t>
    </dgm:pt>
    <dgm:pt modelId="{3E860332-DC92-4EF1-A999-B1C8C09F5D8B}">
      <dgm:prSet/>
      <dgm:spPr/>
      <dgm:t>
        <a:bodyPr/>
        <a:lstStyle/>
        <a:p>
          <a:r>
            <a:rPr lang="en-US" b="1"/>
            <a:t>Seasonal Campaign Planning</a:t>
          </a:r>
          <a:r>
            <a:rPr lang="en-US"/>
            <a:t>:</a:t>
          </a:r>
        </a:p>
      </dgm:t>
    </dgm:pt>
    <dgm:pt modelId="{A76CCF8B-D613-4377-81B0-CCDDFE0699E8}" type="parTrans" cxnId="{87A12719-B6FE-45AC-8B49-82C007703BAA}">
      <dgm:prSet/>
      <dgm:spPr/>
      <dgm:t>
        <a:bodyPr/>
        <a:lstStyle/>
        <a:p>
          <a:endParaRPr lang="en-US"/>
        </a:p>
      </dgm:t>
    </dgm:pt>
    <dgm:pt modelId="{0D8EE308-7A4D-4306-9F5C-8ED084ED81C1}" type="sibTrans" cxnId="{87A12719-B6FE-45AC-8B49-82C007703BAA}">
      <dgm:prSet/>
      <dgm:spPr/>
      <dgm:t>
        <a:bodyPr/>
        <a:lstStyle/>
        <a:p>
          <a:endParaRPr lang="en-US"/>
        </a:p>
      </dgm:t>
    </dgm:pt>
    <dgm:pt modelId="{2E227100-AC70-478D-AF48-09D1C8CC140A}">
      <dgm:prSet/>
      <dgm:spPr/>
      <dgm:t>
        <a:bodyPr/>
        <a:lstStyle/>
        <a:p>
          <a:r>
            <a:rPr lang="en-US" b="1"/>
            <a:t>Pre-Holiday Promotions</a:t>
          </a:r>
          <a:r>
            <a:rPr lang="en-US"/>
            <a:t>: Based on the November peak, plan and execute robust pre-holiday campaigns to maximize traffic and conversions.</a:t>
          </a:r>
        </a:p>
      </dgm:t>
    </dgm:pt>
    <dgm:pt modelId="{CAA1A141-56E2-4F22-9515-7F2083AF2A66}" type="parTrans" cxnId="{0CD43473-4536-4999-840E-ECD1922C36E1}">
      <dgm:prSet/>
      <dgm:spPr/>
      <dgm:t>
        <a:bodyPr/>
        <a:lstStyle/>
        <a:p>
          <a:endParaRPr lang="en-US"/>
        </a:p>
      </dgm:t>
    </dgm:pt>
    <dgm:pt modelId="{E8693BF6-1292-41AC-AE89-E7F82ABE445B}" type="sibTrans" cxnId="{0CD43473-4536-4999-840E-ECD1922C36E1}">
      <dgm:prSet/>
      <dgm:spPr/>
      <dgm:t>
        <a:bodyPr/>
        <a:lstStyle/>
        <a:p>
          <a:endParaRPr lang="en-US"/>
        </a:p>
      </dgm:t>
    </dgm:pt>
    <dgm:pt modelId="{84F16469-99B5-4107-AAFF-B8022C102E34}">
      <dgm:prSet/>
      <dgm:spPr/>
      <dgm:t>
        <a:bodyPr/>
        <a:lstStyle/>
        <a:p>
          <a:r>
            <a:rPr lang="en-US" b="1"/>
            <a:t>Continuous Engagement</a:t>
          </a:r>
          <a:r>
            <a:rPr lang="en-US"/>
            <a:t>: Maintain engagement during off-peak seasons with special offers, loyalty programs, and targeted promotions.</a:t>
          </a:r>
        </a:p>
      </dgm:t>
    </dgm:pt>
    <dgm:pt modelId="{49664A35-CCCF-4E86-9413-AA1155C74ACA}" type="parTrans" cxnId="{455D4E9D-91E5-4458-904C-7BF1680C6477}">
      <dgm:prSet/>
      <dgm:spPr/>
      <dgm:t>
        <a:bodyPr/>
        <a:lstStyle/>
        <a:p>
          <a:endParaRPr lang="en-US"/>
        </a:p>
      </dgm:t>
    </dgm:pt>
    <dgm:pt modelId="{44D3DE5D-BE0C-4441-9665-79947B701356}" type="sibTrans" cxnId="{455D4E9D-91E5-4458-904C-7BF1680C6477}">
      <dgm:prSet/>
      <dgm:spPr/>
      <dgm:t>
        <a:bodyPr/>
        <a:lstStyle/>
        <a:p>
          <a:endParaRPr lang="en-US"/>
        </a:p>
      </dgm:t>
    </dgm:pt>
    <dgm:pt modelId="{F06F2442-E0CC-475C-B33B-D9C488E07153}">
      <dgm:prSet/>
      <dgm:spPr/>
      <dgm:t>
        <a:bodyPr/>
        <a:lstStyle/>
        <a:p>
          <a:r>
            <a:rPr lang="en-US" b="1"/>
            <a:t>Data-Driven Decisions</a:t>
          </a:r>
          <a:r>
            <a:rPr lang="en-US"/>
            <a:t>:</a:t>
          </a:r>
        </a:p>
      </dgm:t>
    </dgm:pt>
    <dgm:pt modelId="{3945817B-BE6C-4947-B43F-240379A05494}" type="parTrans" cxnId="{EDB7B83C-D17C-41A9-8EE1-A62B218BB037}">
      <dgm:prSet/>
      <dgm:spPr/>
      <dgm:t>
        <a:bodyPr/>
        <a:lstStyle/>
        <a:p>
          <a:endParaRPr lang="en-US"/>
        </a:p>
      </dgm:t>
    </dgm:pt>
    <dgm:pt modelId="{ED54C7D8-C2E0-4B61-A8FE-F28E555A41E7}" type="sibTrans" cxnId="{EDB7B83C-D17C-41A9-8EE1-A62B218BB037}">
      <dgm:prSet/>
      <dgm:spPr/>
      <dgm:t>
        <a:bodyPr/>
        <a:lstStyle/>
        <a:p>
          <a:endParaRPr lang="en-US"/>
        </a:p>
      </dgm:t>
    </dgm:pt>
    <dgm:pt modelId="{A53C672F-5110-4EEC-A60C-23221A5CC97D}">
      <dgm:prSet/>
      <dgm:spPr/>
      <dgm:t>
        <a:bodyPr/>
        <a:lstStyle/>
        <a:p>
          <a:r>
            <a:rPr lang="en-US" b="1"/>
            <a:t>Continuous Monitoring</a:t>
          </a:r>
          <a:r>
            <a:rPr lang="en-US"/>
            <a:t>: Set up regular monitoring and reporting to track the performance of both channels. Use insights to make informed decisions and adjust strategies dynamically.</a:t>
          </a:r>
        </a:p>
      </dgm:t>
    </dgm:pt>
    <dgm:pt modelId="{574D5F76-A4BF-4CA9-BD4E-2603885970B7}" type="parTrans" cxnId="{B83D53DD-2EF4-4C95-A838-154B8B8F9F5A}">
      <dgm:prSet/>
      <dgm:spPr/>
      <dgm:t>
        <a:bodyPr/>
        <a:lstStyle/>
        <a:p>
          <a:endParaRPr lang="en-US"/>
        </a:p>
      </dgm:t>
    </dgm:pt>
    <dgm:pt modelId="{0C9A0739-A3C3-4CE8-9A35-A7E2315FA1D1}" type="sibTrans" cxnId="{B83D53DD-2EF4-4C95-A838-154B8B8F9F5A}">
      <dgm:prSet/>
      <dgm:spPr/>
      <dgm:t>
        <a:bodyPr/>
        <a:lstStyle/>
        <a:p>
          <a:endParaRPr lang="en-US"/>
        </a:p>
      </dgm:t>
    </dgm:pt>
    <dgm:pt modelId="{7C7C8FC7-746C-4C05-95AB-895FE56162C9}">
      <dgm:prSet/>
      <dgm:spPr/>
      <dgm:t>
        <a:bodyPr/>
        <a:lstStyle/>
        <a:p>
          <a:r>
            <a:rPr lang="en-US" b="1"/>
            <a:t>User Segmentation</a:t>
          </a:r>
          <a:r>
            <a:rPr lang="en-US"/>
            <a:t>: Segment the audience based on behavior and preferences in each channel to deliver personalized experiences.</a:t>
          </a:r>
        </a:p>
      </dgm:t>
    </dgm:pt>
    <dgm:pt modelId="{DEDB4985-ACF6-4271-8D78-FA491905685F}" type="parTrans" cxnId="{7548227D-182C-4F1F-A6EC-263853ABC337}">
      <dgm:prSet/>
      <dgm:spPr/>
      <dgm:t>
        <a:bodyPr/>
        <a:lstStyle/>
        <a:p>
          <a:endParaRPr lang="en-US"/>
        </a:p>
      </dgm:t>
    </dgm:pt>
    <dgm:pt modelId="{E14930DA-07D7-4A62-8B73-E21BC8EBF719}" type="sibTrans" cxnId="{7548227D-182C-4F1F-A6EC-263853ABC337}">
      <dgm:prSet/>
      <dgm:spPr/>
      <dgm:t>
        <a:bodyPr/>
        <a:lstStyle/>
        <a:p>
          <a:endParaRPr lang="en-US"/>
        </a:p>
      </dgm:t>
    </dgm:pt>
    <dgm:pt modelId="{7E05C93A-D04B-4A3D-9EF5-6AAFCA7E67B9}" type="pres">
      <dgm:prSet presAssocID="{20F7BC75-393E-4974-A820-D9CAAC6B0031}" presName="linear" presStyleCnt="0">
        <dgm:presLayoutVars>
          <dgm:animLvl val="lvl"/>
          <dgm:resizeHandles val="exact"/>
        </dgm:presLayoutVars>
      </dgm:prSet>
      <dgm:spPr/>
    </dgm:pt>
    <dgm:pt modelId="{1354825D-0A66-4D10-8DCC-2A56C8D3D6BE}" type="pres">
      <dgm:prSet presAssocID="{9FF047CA-D98F-483A-84A0-4DD2E8D7C031}" presName="parentText" presStyleLbl="node1" presStyleIdx="0" presStyleCnt="4">
        <dgm:presLayoutVars>
          <dgm:chMax val="0"/>
          <dgm:bulletEnabled val="1"/>
        </dgm:presLayoutVars>
      </dgm:prSet>
      <dgm:spPr/>
    </dgm:pt>
    <dgm:pt modelId="{861882E6-C91E-49B8-BBDD-646031BFD026}" type="pres">
      <dgm:prSet presAssocID="{9FF047CA-D98F-483A-84A0-4DD2E8D7C031}" presName="childText" presStyleLbl="revTx" presStyleIdx="0" presStyleCnt="4">
        <dgm:presLayoutVars>
          <dgm:bulletEnabled val="1"/>
        </dgm:presLayoutVars>
      </dgm:prSet>
      <dgm:spPr/>
    </dgm:pt>
    <dgm:pt modelId="{3BB5DCB8-2B91-41BF-9E9A-5384359D7450}" type="pres">
      <dgm:prSet presAssocID="{A3D00019-A605-4B3A-9872-760C4F04B9DF}" presName="parentText" presStyleLbl="node1" presStyleIdx="1" presStyleCnt="4">
        <dgm:presLayoutVars>
          <dgm:chMax val="0"/>
          <dgm:bulletEnabled val="1"/>
        </dgm:presLayoutVars>
      </dgm:prSet>
      <dgm:spPr/>
    </dgm:pt>
    <dgm:pt modelId="{5EC91DCC-24D1-4269-8F42-436910303A88}" type="pres">
      <dgm:prSet presAssocID="{A3D00019-A605-4B3A-9872-760C4F04B9DF}" presName="childText" presStyleLbl="revTx" presStyleIdx="1" presStyleCnt="4">
        <dgm:presLayoutVars>
          <dgm:bulletEnabled val="1"/>
        </dgm:presLayoutVars>
      </dgm:prSet>
      <dgm:spPr/>
    </dgm:pt>
    <dgm:pt modelId="{54A6F579-4C63-4BC3-80F3-A934BE40042B}" type="pres">
      <dgm:prSet presAssocID="{3E860332-DC92-4EF1-A999-B1C8C09F5D8B}" presName="parentText" presStyleLbl="node1" presStyleIdx="2" presStyleCnt="4">
        <dgm:presLayoutVars>
          <dgm:chMax val="0"/>
          <dgm:bulletEnabled val="1"/>
        </dgm:presLayoutVars>
      </dgm:prSet>
      <dgm:spPr/>
    </dgm:pt>
    <dgm:pt modelId="{25041083-BFE2-42D3-BC57-4B322FD6C49A}" type="pres">
      <dgm:prSet presAssocID="{3E860332-DC92-4EF1-A999-B1C8C09F5D8B}" presName="childText" presStyleLbl="revTx" presStyleIdx="2" presStyleCnt="4">
        <dgm:presLayoutVars>
          <dgm:bulletEnabled val="1"/>
        </dgm:presLayoutVars>
      </dgm:prSet>
      <dgm:spPr/>
    </dgm:pt>
    <dgm:pt modelId="{F7886A18-FED1-4510-85F3-FA243EC4B607}" type="pres">
      <dgm:prSet presAssocID="{F06F2442-E0CC-475C-B33B-D9C488E07153}" presName="parentText" presStyleLbl="node1" presStyleIdx="3" presStyleCnt="4">
        <dgm:presLayoutVars>
          <dgm:chMax val="0"/>
          <dgm:bulletEnabled val="1"/>
        </dgm:presLayoutVars>
      </dgm:prSet>
      <dgm:spPr/>
    </dgm:pt>
    <dgm:pt modelId="{45D1693C-6803-45CF-8A2D-E90393BCC55A}" type="pres">
      <dgm:prSet presAssocID="{F06F2442-E0CC-475C-B33B-D9C488E07153}" presName="childText" presStyleLbl="revTx" presStyleIdx="3" presStyleCnt="4">
        <dgm:presLayoutVars>
          <dgm:bulletEnabled val="1"/>
        </dgm:presLayoutVars>
      </dgm:prSet>
      <dgm:spPr/>
    </dgm:pt>
  </dgm:ptLst>
  <dgm:cxnLst>
    <dgm:cxn modelId="{87A12719-B6FE-45AC-8B49-82C007703BAA}" srcId="{20F7BC75-393E-4974-A820-D9CAAC6B0031}" destId="{3E860332-DC92-4EF1-A999-B1C8C09F5D8B}" srcOrd="2" destOrd="0" parTransId="{A76CCF8B-D613-4377-81B0-CCDDFE0699E8}" sibTransId="{0D8EE308-7A4D-4306-9F5C-8ED084ED81C1}"/>
    <dgm:cxn modelId="{52DB691B-4BEA-4570-A966-2726E72C1AB7}" type="presOf" srcId="{A273FDB9-4220-4E2C-B3EE-2E97E1D2ADC7}" destId="{5EC91DCC-24D1-4269-8F42-436910303A88}" srcOrd="0" destOrd="0" presId="urn:microsoft.com/office/officeart/2005/8/layout/vList2"/>
    <dgm:cxn modelId="{A96B552D-6BAB-450E-BBC1-D40781935582}" srcId="{20F7BC75-393E-4974-A820-D9CAAC6B0031}" destId="{9FF047CA-D98F-483A-84A0-4DD2E8D7C031}" srcOrd="0" destOrd="0" parTransId="{0866C5F7-D685-4C07-8701-2CE86E5CF26A}" sibTransId="{BD627E2D-072E-4477-A6F7-F871FA894901}"/>
    <dgm:cxn modelId="{E50B3E38-87D4-4613-BDDB-424EBC6F09D3}" srcId="{A3D00019-A605-4B3A-9872-760C4F04B9DF}" destId="{AEA4BCBD-2B93-4158-91A4-C96C64874489}" srcOrd="1" destOrd="0" parTransId="{78BA569B-989A-441A-816C-0881390581C8}" sibTransId="{E63FE11F-B25A-4497-9D45-2D3FEC795332}"/>
    <dgm:cxn modelId="{A444EC3B-C2BF-461B-BFE1-8C75FB9FC9A7}" type="presOf" srcId="{2E227100-AC70-478D-AF48-09D1C8CC140A}" destId="{25041083-BFE2-42D3-BC57-4B322FD6C49A}" srcOrd="0" destOrd="0" presId="urn:microsoft.com/office/officeart/2005/8/layout/vList2"/>
    <dgm:cxn modelId="{EDB7B83C-D17C-41A9-8EE1-A62B218BB037}" srcId="{20F7BC75-393E-4974-A820-D9CAAC6B0031}" destId="{F06F2442-E0CC-475C-B33B-D9C488E07153}" srcOrd="3" destOrd="0" parTransId="{3945817B-BE6C-4947-B43F-240379A05494}" sibTransId="{ED54C7D8-C2E0-4B61-A8FE-F28E555A41E7}"/>
    <dgm:cxn modelId="{4E295A5D-BB65-4F00-AC63-3D5BCD88A77E}" type="presOf" srcId="{9FF047CA-D98F-483A-84A0-4DD2E8D7C031}" destId="{1354825D-0A66-4D10-8DCC-2A56C8D3D6BE}" srcOrd="0" destOrd="0" presId="urn:microsoft.com/office/officeart/2005/8/layout/vList2"/>
    <dgm:cxn modelId="{A650DF62-91E6-4335-90AB-DAAB54E8DC6D}" srcId="{9FF047CA-D98F-483A-84A0-4DD2E8D7C031}" destId="{599019B3-3ACA-4994-8866-7CA9424040D6}" srcOrd="0" destOrd="0" parTransId="{43216A7A-CEE3-42DC-BBC3-A6ACD46281A4}" sibTransId="{4D301996-DA09-41CC-89A1-1294BB979FAA}"/>
    <dgm:cxn modelId="{655E7D48-F237-4688-BFDF-872442CE38E2}" type="presOf" srcId="{3E860332-DC92-4EF1-A999-B1C8C09F5D8B}" destId="{54A6F579-4C63-4BC3-80F3-A934BE40042B}" srcOrd="0" destOrd="0" presId="urn:microsoft.com/office/officeart/2005/8/layout/vList2"/>
    <dgm:cxn modelId="{AFA8A249-3C70-499D-9E4C-2D525CD6440E}" type="presOf" srcId="{7C7C8FC7-746C-4C05-95AB-895FE56162C9}" destId="{45D1693C-6803-45CF-8A2D-E90393BCC55A}" srcOrd="0" destOrd="1" presId="urn:microsoft.com/office/officeart/2005/8/layout/vList2"/>
    <dgm:cxn modelId="{AE959E4E-2533-4F0E-A867-ACA28B6A64BB}" type="presOf" srcId="{A3D00019-A605-4B3A-9872-760C4F04B9DF}" destId="{3BB5DCB8-2B91-41BF-9E9A-5384359D7450}" srcOrd="0" destOrd="0" presId="urn:microsoft.com/office/officeart/2005/8/layout/vList2"/>
    <dgm:cxn modelId="{0CD43473-4536-4999-840E-ECD1922C36E1}" srcId="{3E860332-DC92-4EF1-A999-B1C8C09F5D8B}" destId="{2E227100-AC70-478D-AF48-09D1C8CC140A}" srcOrd="0" destOrd="0" parTransId="{CAA1A141-56E2-4F22-9515-7F2083AF2A66}" sibTransId="{E8693BF6-1292-41AC-AE89-E7F82ABE445B}"/>
    <dgm:cxn modelId="{81E26658-D072-48CB-80FD-985A30259BF0}" type="presOf" srcId="{20F7BC75-393E-4974-A820-D9CAAC6B0031}" destId="{7E05C93A-D04B-4A3D-9EF5-6AAFCA7E67B9}" srcOrd="0" destOrd="0" presId="urn:microsoft.com/office/officeart/2005/8/layout/vList2"/>
    <dgm:cxn modelId="{56A3FA78-BDFD-4B80-B6E6-8485D4891401}" srcId="{20F7BC75-393E-4974-A820-D9CAAC6B0031}" destId="{A3D00019-A605-4B3A-9872-760C4F04B9DF}" srcOrd="1" destOrd="0" parTransId="{C2EF021D-3A50-44C4-BCC8-5449DAC433B3}" sibTransId="{F3DA0BEC-038C-4AB8-B09C-21E01B09C397}"/>
    <dgm:cxn modelId="{7548227D-182C-4F1F-A6EC-263853ABC337}" srcId="{F06F2442-E0CC-475C-B33B-D9C488E07153}" destId="{7C7C8FC7-746C-4C05-95AB-895FE56162C9}" srcOrd="1" destOrd="0" parTransId="{DEDB4985-ACF6-4271-8D78-FA491905685F}" sibTransId="{E14930DA-07D7-4A62-8B73-E21BC8EBF719}"/>
    <dgm:cxn modelId="{3820467E-8C66-4431-80CA-0504D2E9D3C1}" srcId="{9FF047CA-D98F-483A-84A0-4DD2E8D7C031}" destId="{50135AEF-3F9D-46E7-B64B-4B2606E2C418}" srcOrd="1" destOrd="0" parTransId="{D61629DC-8074-433F-BC6F-658FD17C8A50}" sibTransId="{35B869B0-E500-43A5-ADF0-D60A089DEADE}"/>
    <dgm:cxn modelId="{321FCF7E-E978-4B7C-8771-D620A8A25325}" type="presOf" srcId="{F06F2442-E0CC-475C-B33B-D9C488E07153}" destId="{F7886A18-FED1-4510-85F3-FA243EC4B607}" srcOrd="0" destOrd="0" presId="urn:microsoft.com/office/officeart/2005/8/layout/vList2"/>
    <dgm:cxn modelId="{12B31186-727E-4BAF-95E3-32755469717C}" type="presOf" srcId="{50135AEF-3F9D-46E7-B64B-4B2606E2C418}" destId="{861882E6-C91E-49B8-BBDD-646031BFD026}" srcOrd="0" destOrd="1" presId="urn:microsoft.com/office/officeart/2005/8/layout/vList2"/>
    <dgm:cxn modelId="{14F73F97-E319-43FE-AFC6-E460380A1475}" type="presOf" srcId="{599019B3-3ACA-4994-8866-7CA9424040D6}" destId="{861882E6-C91E-49B8-BBDD-646031BFD026}" srcOrd="0" destOrd="0" presId="urn:microsoft.com/office/officeart/2005/8/layout/vList2"/>
    <dgm:cxn modelId="{455D4E9D-91E5-4458-904C-7BF1680C6477}" srcId="{3E860332-DC92-4EF1-A999-B1C8C09F5D8B}" destId="{84F16469-99B5-4107-AAFF-B8022C102E34}" srcOrd="1" destOrd="0" parTransId="{49664A35-CCCF-4E86-9413-AA1155C74ACA}" sibTransId="{44D3DE5D-BE0C-4441-9665-79947B701356}"/>
    <dgm:cxn modelId="{FE2B0DB7-BE8F-462A-91B7-81641C1CC1C5}" type="presOf" srcId="{84F16469-99B5-4107-AAFF-B8022C102E34}" destId="{25041083-BFE2-42D3-BC57-4B322FD6C49A}" srcOrd="0" destOrd="1" presId="urn:microsoft.com/office/officeart/2005/8/layout/vList2"/>
    <dgm:cxn modelId="{5F3BBACF-9B5C-4DE2-B495-B99988303450}" type="presOf" srcId="{A53C672F-5110-4EEC-A60C-23221A5CC97D}" destId="{45D1693C-6803-45CF-8A2D-E90393BCC55A}" srcOrd="0" destOrd="0" presId="urn:microsoft.com/office/officeart/2005/8/layout/vList2"/>
    <dgm:cxn modelId="{B83D53DD-2EF4-4C95-A838-154B8B8F9F5A}" srcId="{F06F2442-E0CC-475C-B33B-D9C488E07153}" destId="{A53C672F-5110-4EEC-A60C-23221A5CC97D}" srcOrd="0" destOrd="0" parTransId="{574D5F76-A4BF-4CA9-BD4E-2603885970B7}" sibTransId="{0C9A0739-A3C3-4CE8-9A35-A7E2315FA1D1}"/>
    <dgm:cxn modelId="{81EE6DEE-49E2-4BDE-882D-FA0F823A608E}" srcId="{A3D00019-A605-4B3A-9872-760C4F04B9DF}" destId="{A273FDB9-4220-4E2C-B3EE-2E97E1D2ADC7}" srcOrd="0" destOrd="0" parTransId="{051B7C86-FC6D-4166-B551-2DDFE467DC87}" sibTransId="{D5606630-0230-418E-A29D-42A0AC84C5D5}"/>
    <dgm:cxn modelId="{73797EF5-7466-4C47-9708-695F839F9870}" type="presOf" srcId="{AEA4BCBD-2B93-4158-91A4-C96C64874489}" destId="{5EC91DCC-24D1-4269-8F42-436910303A88}" srcOrd="0" destOrd="1" presId="urn:microsoft.com/office/officeart/2005/8/layout/vList2"/>
    <dgm:cxn modelId="{6BDBA605-1FFB-4A17-ADB6-91110BD24BB8}" type="presParOf" srcId="{7E05C93A-D04B-4A3D-9EF5-6AAFCA7E67B9}" destId="{1354825D-0A66-4D10-8DCC-2A56C8D3D6BE}" srcOrd="0" destOrd="0" presId="urn:microsoft.com/office/officeart/2005/8/layout/vList2"/>
    <dgm:cxn modelId="{8E44F620-A358-4EDE-8234-79CE9F6411D1}" type="presParOf" srcId="{7E05C93A-D04B-4A3D-9EF5-6AAFCA7E67B9}" destId="{861882E6-C91E-49B8-BBDD-646031BFD026}" srcOrd="1" destOrd="0" presId="urn:microsoft.com/office/officeart/2005/8/layout/vList2"/>
    <dgm:cxn modelId="{CBF8E5AC-4D74-4666-8347-5815BC88819F}" type="presParOf" srcId="{7E05C93A-D04B-4A3D-9EF5-6AAFCA7E67B9}" destId="{3BB5DCB8-2B91-41BF-9E9A-5384359D7450}" srcOrd="2" destOrd="0" presId="urn:microsoft.com/office/officeart/2005/8/layout/vList2"/>
    <dgm:cxn modelId="{773D408A-35C7-479F-8329-B6F23EDEF187}" type="presParOf" srcId="{7E05C93A-D04B-4A3D-9EF5-6AAFCA7E67B9}" destId="{5EC91DCC-24D1-4269-8F42-436910303A88}" srcOrd="3" destOrd="0" presId="urn:microsoft.com/office/officeart/2005/8/layout/vList2"/>
    <dgm:cxn modelId="{FEC1A206-2635-415A-A760-5FA41F0B6CE2}" type="presParOf" srcId="{7E05C93A-D04B-4A3D-9EF5-6AAFCA7E67B9}" destId="{54A6F579-4C63-4BC3-80F3-A934BE40042B}" srcOrd="4" destOrd="0" presId="urn:microsoft.com/office/officeart/2005/8/layout/vList2"/>
    <dgm:cxn modelId="{4E373DC3-A2A7-4251-A99F-D4D7F29CF24D}" type="presParOf" srcId="{7E05C93A-D04B-4A3D-9EF5-6AAFCA7E67B9}" destId="{25041083-BFE2-42D3-BC57-4B322FD6C49A}" srcOrd="5" destOrd="0" presId="urn:microsoft.com/office/officeart/2005/8/layout/vList2"/>
    <dgm:cxn modelId="{5C49151A-B9C3-4A84-9842-D54F942D8A6D}" type="presParOf" srcId="{7E05C93A-D04B-4A3D-9EF5-6AAFCA7E67B9}" destId="{F7886A18-FED1-4510-85F3-FA243EC4B607}" srcOrd="6" destOrd="0" presId="urn:microsoft.com/office/officeart/2005/8/layout/vList2"/>
    <dgm:cxn modelId="{C6449512-91A3-4DB2-8FC3-7599C2A2659B}" type="presParOf" srcId="{7E05C93A-D04B-4A3D-9EF5-6AAFCA7E67B9}" destId="{45D1693C-6803-45CF-8A2D-E90393BCC55A}"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52136E8-C7C9-46C8-8AB0-4F8FBC3257C9}"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307D88DC-C66C-4710-AA8C-FA449CDA963E}">
      <dgm:prSet/>
      <dgm:spPr/>
      <dgm:t>
        <a:bodyPr/>
        <a:lstStyle/>
        <a:p>
          <a:r>
            <a:rPr lang="en-US" b="1"/>
            <a:t>Top Performer</a:t>
          </a:r>
          <a:r>
            <a:rPr lang="en-US"/>
            <a:t>:</a:t>
          </a:r>
        </a:p>
      </dgm:t>
    </dgm:pt>
    <dgm:pt modelId="{744FA952-030D-4B16-8263-9E54F18A4BCE}" type="parTrans" cxnId="{06A945C1-6F7B-414C-81F3-63A46E366B4E}">
      <dgm:prSet/>
      <dgm:spPr/>
      <dgm:t>
        <a:bodyPr/>
        <a:lstStyle/>
        <a:p>
          <a:endParaRPr lang="en-US"/>
        </a:p>
      </dgm:t>
    </dgm:pt>
    <dgm:pt modelId="{0DA40171-831E-4A34-9403-004ED0A2E28B}" type="sibTrans" cxnId="{06A945C1-6F7B-414C-81F3-63A46E366B4E}">
      <dgm:prSet/>
      <dgm:spPr/>
      <dgm:t>
        <a:bodyPr/>
        <a:lstStyle/>
        <a:p>
          <a:endParaRPr lang="en-US"/>
        </a:p>
      </dgm:t>
    </dgm:pt>
    <dgm:pt modelId="{B2D9294E-2FBF-419A-B8F9-072C718981AF}">
      <dgm:prSet/>
      <dgm:spPr/>
      <dgm:t>
        <a:bodyPr/>
        <a:lstStyle/>
        <a:p>
          <a:r>
            <a:rPr lang="en-US" b="1"/>
            <a:t>The Original Mr. Fuzzy</a:t>
          </a:r>
          <a:r>
            <a:rPr lang="en-US"/>
            <a:t> has the highest total revenue of $1,419,767 and the highest sales volume of 23,861 units. Its profit percentage is 163.01%, indicating strong profitability.</a:t>
          </a:r>
        </a:p>
      </dgm:t>
    </dgm:pt>
    <dgm:pt modelId="{966F6C6A-6E49-4A2D-A1D2-2369094D6FFA}" type="parTrans" cxnId="{47333112-0F4A-49AA-9F98-CE68C10D9D8C}">
      <dgm:prSet/>
      <dgm:spPr/>
      <dgm:t>
        <a:bodyPr/>
        <a:lstStyle/>
        <a:p>
          <a:endParaRPr lang="en-US"/>
        </a:p>
      </dgm:t>
    </dgm:pt>
    <dgm:pt modelId="{20E6F0D4-A0A4-4464-AE0A-AEB8E1992F37}" type="sibTrans" cxnId="{47333112-0F4A-49AA-9F98-CE68C10D9D8C}">
      <dgm:prSet/>
      <dgm:spPr/>
      <dgm:t>
        <a:bodyPr/>
        <a:lstStyle/>
        <a:p>
          <a:endParaRPr lang="en-US"/>
        </a:p>
      </dgm:t>
    </dgm:pt>
    <dgm:pt modelId="{C452C373-D15A-458E-8D31-39E5C571DCB4}">
      <dgm:prSet/>
      <dgm:spPr/>
      <dgm:t>
        <a:bodyPr/>
        <a:lstStyle/>
        <a:p>
          <a:r>
            <a:rPr lang="en-US" b="1"/>
            <a:t>High Profit Margin</a:t>
          </a:r>
          <a:r>
            <a:rPr lang="en-US"/>
            <a:t>:</a:t>
          </a:r>
        </a:p>
      </dgm:t>
    </dgm:pt>
    <dgm:pt modelId="{0C0E4742-DE66-41F1-9ABD-2B436B5800FE}" type="parTrans" cxnId="{77124111-7B99-4C7F-A8BE-BB96B31CABF1}">
      <dgm:prSet/>
      <dgm:spPr/>
      <dgm:t>
        <a:bodyPr/>
        <a:lstStyle/>
        <a:p>
          <a:endParaRPr lang="en-US"/>
        </a:p>
      </dgm:t>
    </dgm:pt>
    <dgm:pt modelId="{6399405C-8B3F-4E58-BD4C-7CB9659F658C}" type="sibTrans" cxnId="{77124111-7B99-4C7F-A8BE-BB96B31CABF1}">
      <dgm:prSet/>
      <dgm:spPr/>
      <dgm:t>
        <a:bodyPr/>
        <a:lstStyle/>
        <a:p>
          <a:endParaRPr lang="en-US"/>
        </a:p>
      </dgm:t>
    </dgm:pt>
    <dgm:pt modelId="{F25A1EB4-5144-42BA-B568-AE92E249B934}">
      <dgm:prSet/>
      <dgm:spPr/>
      <dgm:t>
        <a:bodyPr/>
        <a:lstStyle/>
        <a:p>
          <a:r>
            <a:rPr lang="en-US" b="1"/>
            <a:t>The Hudson River Mini Bear</a:t>
          </a:r>
          <a:r>
            <a:rPr lang="en-US"/>
            <a:t> has the highest profit percentage at 211.59%, despite having the lowest total revenue ($19,775.72) and sales volume (581 units).</a:t>
          </a:r>
        </a:p>
      </dgm:t>
    </dgm:pt>
    <dgm:pt modelId="{AC057327-546D-45A8-9280-6F15873D5022}" type="parTrans" cxnId="{2F6C267C-3543-4704-85D6-DFAED25830CE}">
      <dgm:prSet/>
      <dgm:spPr/>
      <dgm:t>
        <a:bodyPr/>
        <a:lstStyle/>
        <a:p>
          <a:endParaRPr lang="en-US"/>
        </a:p>
      </dgm:t>
    </dgm:pt>
    <dgm:pt modelId="{26C496E5-DA02-42E6-BED8-E10224C00BB3}" type="sibTrans" cxnId="{2F6C267C-3543-4704-85D6-DFAED25830CE}">
      <dgm:prSet/>
      <dgm:spPr/>
      <dgm:t>
        <a:bodyPr/>
        <a:lstStyle/>
        <a:p>
          <a:endParaRPr lang="en-US"/>
        </a:p>
      </dgm:t>
    </dgm:pt>
    <dgm:pt modelId="{71D14AA6-AA38-4CF0-B471-4A934981DD65}">
      <dgm:prSet/>
      <dgm:spPr/>
      <dgm:t>
        <a:bodyPr/>
        <a:lstStyle/>
        <a:p>
          <a:r>
            <a:rPr lang="en-US" b="1"/>
            <a:t>The Birthday Sugar Panda</a:t>
          </a:r>
          <a:r>
            <a:rPr lang="en-US"/>
            <a:t> follows closely with a profit percentage of 209.44%, showing excellent profitability.</a:t>
          </a:r>
        </a:p>
      </dgm:t>
    </dgm:pt>
    <dgm:pt modelId="{679D8A1E-42B7-4EE4-B8C9-94F6294253F9}" type="parTrans" cxnId="{95C53490-1789-409C-B90F-39F2AD20E8AE}">
      <dgm:prSet/>
      <dgm:spPr/>
      <dgm:t>
        <a:bodyPr/>
        <a:lstStyle/>
        <a:p>
          <a:endParaRPr lang="en-US"/>
        </a:p>
      </dgm:t>
    </dgm:pt>
    <dgm:pt modelId="{65CFF9A4-A9DE-4227-9BBC-98F38DD4F060}" type="sibTrans" cxnId="{95C53490-1789-409C-B90F-39F2AD20E8AE}">
      <dgm:prSet/>
      <dgm:spPr/>
      <dgm:t>
        <a:bodyPr/>
        <a:lstStyle/>
        <a:p>
          <a:endParaRPr lang="en-US"/>
        </a:p>
      </dgm:t>
    </dgm:pt>
    <dgm:pt modelId="{84434F32-0A65-49CD-806C-6C3C10BFE13F}">
      <dgm:prSet/>
      <dgm:spPr/>
      <dgm:t>
        <a:bodyPr/>
        <a:lstStyle/>
        <a:p>
          <a:r>
            <a:rPr lang="en-US" b="1"/>
            <a:t>Solid Mid-Range Performer</a:t>
          </a:r>
          <a:r>
            <a:rPr lang="en-US"/>
            <a:t>:</a:t>
          </a:r>
        </a:p>
      </dgm:t>
    </dgm:pt>
    <dgm:pt modelId="{8738E08C-4801-47D9-A325-169E6745B9F8}" type="parTrans" cxnId="{5D3126DB-DD7A-42C7-B868-5568FD40D2B9}">
      <dgm:prSet/>
      <dgm:spPr/>
      <dgm:t>
        <a:bodyPr/>
        <a:lstStyle/>
        <a:p>
          <a:endParaRPr lang="en-US"/>
        </a:p>
      </dgm:t>
    </dgm:pt>
    <dgm:pt modelId="{0812EBCE-B832-4F3A-9792-2E67E417833F}" type="sibTrans" cxnId="{5D3126DB-DD7A-42C7-B868-5568FD40D2B9}">
      <dgm:prSet/>
      <dgm:spPr/>
      <dgm:t>
        <a:bodyPr/>
        <a:lstStyle/>
        <a:p>
          <a:endParaRPr lang="en-US"/>
        </a:p>
      </dgm:t>
    </dgm:pt>
    <dgm:pt modelId="{0E3D101E-A133-4FF5-8A9E-F1DB87E61CC2}">
      <dgm:prSet/>
      <dgm:spPr/>
      <dgm:t>
        <a:bodyPr/>
        <a:lstStyle/>
        <a:p>
          <a:r>
            <a:rPr lang="en-US" b="1"/>
            <a:t>The Forever Love Bear</a:t>
          </a:r>
          <a:r>
            <a:rPr lang="en-US"/>
            <a:t> has the second-highest revenue ($318,109.19) and a strong profit percentage (170.13%).</a:t>
          </a:r>
        </a:p>
      </dgm:t>
    </dgm:pt>
    <dgm:pt modelId="{B8AEBD4E-5C41-42FE-85CC-1093171F048A}" type="parTrans" cxnId="{126221C3-7F0A-4181-9434-219E5C30D9BA}">
      <dgm:prSet/>
      <dgm:spPr/>
      <dgm:t>
        <a:bodyPr/>
        <a:lstStyle/>
        <a:p>
          <a:endParaRPr lang="en-US"/>
        </a:p>
      </dgm:t>
    </dgm:pt>
    <dgm:pt modelId="{B3581949-7307-41AF-827B-6BCA976972EA}" type="sibTrans" cxnId="{126221C3-7F0A-4181-9434-219E5C30D9BA}">
      <dgm:prSet/>
      <dgm:spPr/>
      <dgm:t>
        <a:bodyPr/>
        <a:lstStyle/>
        <a:p>
          <a:endParaRPr lang="en-US"/>
        </a:p>
      </dgm:t>
    </dgm:pt>
    <dgm:pt modelId="{63A72F0E-82D8-44F5-BFAD-D68357C47AB9}" type="pres">
      <dgm:prSet presAssocID="{252136E8-C7C9-46C8-8AB0-4F8FBC3257C9}" presName="Name0" presStyleCnt="0">
        <dgm:presLayoutVars>
          <dgm:dir/>
          <dgm:animLvl val="lvl"/>
          <dgm:resizeHandles val="exact"/>
        </dgm:presLayoutVars>
      </dgm:prSet>
      <dgm:spPr/>
    </dgm:pt>
    <dgm:pt modelId="{F00845AD-5812-4713-81D4-498969F162A0}" type="pres">
      <dgm:prSet presAssocID="{307D88DC-C66C-4710-AA8C-FA449CDA963E}" presName="composite" presStyleCnt="0"/>
      <dgm:spPr/>
    </dgm:pt>
    <dgm:pt modelId="{34B75509-CF78-46F0-BD0D-F7F7B6FA6F2D}" type="pres">
      <dgm:prSet presAssocID="{307D88DC-C66C-4710-AA8C-FA449CDA963E}" presName="parTx" presStyleLbl="alignNode1" presStyleIdx="0" presStyleCnt="3">
        <dgm:presLayoutVars>
          <dgm:chMax val="0"/>
          <dgm:chPref val="0"/>
          <dgm:bulletEnabled val="1"/>
        </dgm:presLayoutVars>
      </dgm:prSet>
      <dgm:spPr/>
    </dgm:pt>
    <dgm:pt modelId="{AD089D23-0867-4E73-88BA-B2A8FFABB354}" type="pres">
      <dgm:prSet presAssocID="{307D88DC-C66C-4710-AA8C-FA449CDA963E}" presName="desTx" presStyleLbl="alignAccFollowNode1" presStyleIdx="0" presStyleCnt="3">
        <dgm:presLayoutVars>
          <dgm:bulletEnabled val="1"/>
        </dgm:presLayoutVars>
      </dgm:prSet>
      <dgm:spPr/>
    </dgm:pt>
    <dgm:pt modelId="{46C31E6F-9B48-49AD-B692-85120591B4F5}" type="pres">
      <dgm:prSet presAssocID="{0DA40171-831E-4A34-9403-004ED0A2E28B}" presName="space" presStyleCnt="0"/>
      <dgm:spPr/>
    </dgm:pt>
    <dgm:pt modelId="{CF9CA7EE-79A1-4407-9BC1-F31955DA14E2}" type="pres">
      <dgm:prSet presAssocID="{C452C373-D15A-458E-8D31-39E5C571DCB4}" presName="composite" presStyleCnt="0"/>
      <dgm:spPr/>
    </dgm:pt>
    <dgm:pt modelId="{6D16459E-1EC5-418E-BFF0-A3B461A08A42}" type="pres">
      <dgm:prSet presAssocID="{C452C373-D15A-458E-8D31-39E5C571DCB4}" presName="parTx" presStyleLbl="alignNode1" presStyleIdx="1" presStyleCnt="3">
        <dgm:presLayoutVars>
          <dgm:chMax val="0"/>
          <dgm:chPref val="0"/>
          <dgm:bulletEnabled val="1"/>
        </dgm:presLayoutVars>
      </dgm:prSet>
      <dgm:spPr/>
    </dgm:pt>
    <dgm:pt modelId="{3987C3DA-D04C-4322-BFAF-CDB7EB50B29F}" type="pres">
      <dgm:prSet presAssocID="{C452C373-D15A-458E-8D31-39E5C571DCB4}" presName="desTx" presStyleLbl="alignAccFollowNode1" presStyleIdx="1" presStyleCnt="3">
        <dgm:presLayoutVars>
          <dgm:bulletEnabled val="1"/>
        </dgm:presLayoutVars>
      </dgm:prSet>
      <dgm:spPr/>
    </dgm:pt>
    <dgm:pt modelId="{D0529B53-454C-4FC6-B6FE-CD2FF141D822}" type="pres">
      <dgm:prSet presAssocID="{6399405C-8B3F-4E58-BD4C-7CB9659F658C}" presName="space" presStyleCnt="0"/>
      <dgm:spPr/>
    </dgm:pt>
    <dgm:pt modelId="{CB4B43EC-140D-4C24-A36A-C8621D16D746}" type="pres">
      <dgm:prSet presAssocID="{84434F32-0A65-49CD-806C-6C3C10BFE13F}" presName="composite" presStyleCnt="0"/>
      <dgm:spPr/>
    </dgm:pt>
    <dgm:pt modelId="{DEB0F667-78B1-4DE5-BAC8-DDA86F0166C1}" type="pres">
      <dgm:prSet presAssocID="{84434F32-0A65-49CD-806C-6C3C10BFE13F}" presName="parTx" presStyleLbl="alignNode1" presStyleIdx="2" presStyleCnt="3">
        <dgm:presLayoutVars>
          <dgm:chMax val="0"/>
          <dgm:chPref val="0"/>
          <dgm:bulletEnabled val="1"/>
        </dgm:presLayoutVars>
      </dgm:prSet>
      <dgm:spPr/>
    </dgm:pt>
    <dgm:pt modelId="{19165B7E-9C88-4611-B4D6-7A0173A47BDD}" type="pres">
      <dgm:prSet presAssocID="{84434F32-0A65-49CD-806C-6C3C10BFE13F}" presName="desTx" presStyleLbl="alignAccFollowNode1" presStyleIdx="2" presStyleCnt="3">
        <dgm:presLayoutVars>
          <dgm:bulletEnabled val="1"/>
        </dgm:presLayoutVars>
      </dgm:prSet>
      <dgm:spPr/>
    </dgm:pt>
  </dgm:ptLst>
  <dgm:cxnLst>
    <dgm:cxn modelId="{D962FC0B-7F64-4506-8044-87A04C73B8BA}" type="presOf" srcId="{252136E8-C7C9-46C8-8AB0-4F8FBC3257C9}" destId="{63A72F0E-82D8-44F5-BFAD-D68357C47AB9}" srcOrd="0" destOrd="0" presId="urn:microsoft.com/office/officeart/2005/8/layout/hList1"/>
    <dgm:cxn modelId="{77124111-7B99-4C7F-A8BE-BB96B31CABF1}" srcId="{252136E8-C7C9-46C8-8AB0-4F8FBC3257C9}" destId="{C452C373-D15A-458E-8D31-39E5C571DCB4}" srcOrd="1" destOrd="0" parTransId="{0C0E4742-DE66-41F1-9ABD-2B436B5800FE}" sibTransId="{6399405C-8B3F-4E58-BD4C-7CB9659F658C}"/>
    <dgm:cxn modelId="{47333112-0F4A-49AA-9F98-CE68C10D9D8C}" srcId="{307D88DC-C66C-4710-AA8C-FA449CDA963E}" destId="{B2D9294E-2FBF-419A-B8F9-072C718981AF}" srcOrd="0" destOrd="0" parTransId="{966F6C6A-6E49-4A2D-A1D2-2369094D6FFA}" sibTransId="{20E6F0D4-A0A4-4464-AE0A-AEB8E1992F37}"/>
    <dgm:cxn modelId="{53D4FD30-6238-430A-9F3E-80636765CB11}" type="presOf" srcId="{71D14AA6-AA38-4CF0-B471-4A934981DD65}" destId="{3987C3DA-D04C-4322-BFAF-CDB7EB50B29F}" srcOrd="0" destOrd="1" presId="urn:microsoft.com/office/officeart/2005/8/layout/hList1"/>
    <dgm:cxn modelId="{2F6C267C-3543-4704-85D6-DFAED25830CE}" srcId="{C452C373-D15A-458E-8D31-39E5C571DCB4}" destId="{F25A1EB4-5144-42BA-B568-AE92E249B934}" srcOrd="0" destOrd="0" parTransId="{AC057327-546D-45A8-9280-6F15873D5022}" sibTransId="{26C496E5-DA02-42E6-BED8-E10224C00BB3}"/>
    <dgm:cxn modelId="{8A3D1485-BC6D-47D5-9AA3-9846CAEAB09D}" type="presOf" srcId="{307D88DC-C66C-4710-AA8C-FA449CDA963E}" destId="{34B75509-CF78-46F0-BD0D-F7F7B6FA6F2D}" srcOrd="0" destOrd="0" presId="urn:microsoft.com/office/officeart/2005/8/layout/hList1"/>
    <dgm:cxn modelId="{95C53490-1789-409C-B90F-39F2AD20E8AE}" srcId="{C452C373-D15A-458E-8D31-39E5C571DCB4}" destId="{71D14AA6-AA38-4CF0-B471-4A934981DD65}" srcOrd="1" destOrd="0" parTransId="{679D8A1E-42B7-4EE4-B8C9-94F6294253F9}" sibTransId="{65CFF9A4-A9DE-4227-9BBC-98F38DD4F060}"/>
    <dgm:cxn modelId="{03D958BB-7A48-44A9-88CA-78ACDD4708F5}" type="presOf" srcId="{B2D9294E-2FBF-419A-B8F9-072C718981AF}" destId="{AD089D23-0867-4E73-88BA-B2A8FFABB354}" srcOrd="0" destOrd="0" presId="urn:microsoft.com/office/officeart/2005/8/layout/hList1"/>
    <dgm:cxn modelId="{36F1A1BE-4905-4413-9C90-F07142CAA840}" type="presOf" srcId="{0E3D101E-A133-4FF5-8A9E-F1DB87E61CC2}" destId="{19165B7E-9C88-4611-B4D6-7A0173A47BDD}" srcOrd="0" destOrd="0" presId="urn:microsoft.com/office/officeart/2005/8/layout/hList1"/>
    <dgm:cxn modelId="{06A945C1-6F7B-414C-81F3-63A46E366B4E}" srcId="{252136E8-C7C9-46C8-8AB0-4F8FBC3257C9}" destId="{307D88DC-C66C-4710-AA8C-FA449CDA963E}" srcOrd="0" destOrd="0" parTransId="{744FA952-030D-4B16-8263-9E54F18A4BCE}" sibTransId="{0DA40171-831E-4A34-9403-004ED0A2E28B}"/>
    <dgm:cxn modelId="{126221C3-7F0A-4181-9434-219E5C30D9BA}" srcId="{84434F32-0A65-49CD-806C-6C3C10BFE13F}" destId="{0E3D101E-A133-4FF5-8A9E-F1DB87E61CC2}" srcOrd="0" destOrd="0" parTransId="{B8AEBD4E-5C41-42FE-85CC-1093171F048A}" sibTransId="{B3581949-7307-41AF-827B-6BCA976972EA}"/>
    <dgm:cxn modelId="{79CB02CA-B2F6-40ED-9974-D47D028D775C}" type="presOf" srcId="{C452C373-D15A-458E-8D31-39E5C571DCB4}" destId="{6D16459E-1EC5-418E-BFF0-A3B461A08A42}" srcOrd="0" destOrd="0" presId="urn:microsoft.com/office/officeart/2005/8/layout/hList1"/>
    <dgm:cxn modelId="{24C41FCA-45BD-4733-A6B3-419E08AF66F3}" type="presOf" srcId="{84434F32-0A65-49CD-806C-6C3C10BFE13F}" destId="{DEB0F667-78B1-4DE5-BAC8-DDA86F0166C1}" srcOrd="0" destOrd="0" presId="urn:microsoft.com/office/officeart/2005/8/layout/hList1"/>
    <dgm:cxn modelId="{5D3126DB-DD7A-42C7-B868-5568FD40D2B9}" srcId="{252136E8-C7C9-46C8-8AB0-4F8FBC3257C9}" destId="{84434F32-0A65-49CD-806C-6C3C10BFE13F}" srcOrd="2" destOrd="0" parTransId="{8738E08C-4801-47D9-A325-169E6745B9F8}" sibTransId="{0812EBCE-B832-4F3A-9792-2E67E417833F}"/>
    <dgm:cxn modelId="{EDC160F4-6365-4FBB-AA8C-E887F0A607BA}" type="presOf" srcId="{F25A1EB4-5144-42BA-B568-AE92E249B934}" destId="{3987C3DA-D04C-4322-BFAF-CDB7EB50B29F}" srcOrd="0" destOrd="0" presId="urn:microsoft.com/office/officeart/2005/8/layout/hList1"/>
    <dgm:cxn modelId="{0CACC227-A2F7-48E1-839D-3221B582577D}" type="presParOf" srcId="{63A72F0E-82D8-44F5-BFAD-D68357C47AB9}" destId="{F00845AD-5812-4713-81D4-498969F162A0}" srcOrd="0" destOrd="0" presId="urn:microsoft.com/office/officeart/2005/8/layout/hList1"/>
    <dgm:cxn modelId="{BF3255D7-36D3-4636-8EC2-0D437FB848B8}" type="presParOf" srcId="{F00845AD-5812-4713-81D4-498969F162A0}" destId="{34B75509-CF78-46F0-BD0D-F7F7B6FA6F2D}" srcOrd="0" destOrd="0" presId="urn:microsoft.com/office/officeart/2005/8/layout/hList1"/>
    <dgm:cxn modelId="{7E883CF4-D37E-44DF-B8B8-5A27B4642C86}" type="presParOf" srcId="{F00845AD-5812-4713-81D4-498969F162A0}" destId="{AD089D23-0867-4E73-88BA-B2A8FFABB354}" srcOrd="1" destOrd="0" presId="urn:microsoft.com/office/officeart/2005/8/layout/hList1"/>
    <dgm:cxn modelId="{90C798E3-AFD5-4499-A179-6888D20B148F}" type="presParOf" srcId="{63A72F0E-82D8-44F5-BFAD-D68357C47AB9}" destId="{46C31E6F-9B48-49AD-B692-85120591B4F5}" srcOrd="1" destOrd="0" presId="urn:microsoft.com/office/officeart/2005/8/layout/hList1"/>
    <dgm:cxn modelId="{E52F7AE1-9FC0-4A99-A278-D58E5C5E45D3}" type="presParOf" srcId="{63A72F0E-82D8-44F5-BFAD-D68357C47AB9}" destId="{CF9CA7EE-79A1-4407-9BC1-F31955DA14E2}" srcOrd="2" destOrd="0" presId="urn:microsoft.com/office/officeart/2005/8/layout/hList1"/>
    <dgm:cxn modelId="{4A2B936F-153B-4DA6-8095-D5EE96651561}" type="presParOf" srcId="{CF9CA7EE-79A1-4407-9BC1-F31955DA14E2}" destId="{6D16459E-1EC5-418E-BFF0-A3B461A08A42}" srcOrd="0" destOrd="0" presId="urn:microsoft.com/office/officeart/2005/8/layout/hList1"/>
    <dgm:cxn modelId="{197212FA-4FB0-4608-B037-F0B1061017DE}" type="presParOf" srcId="{CF9CA7EE-79A1-4407-9BC1-F31955DA14E2}" destId="{3987C3DA-D04C-4322-BFAF-CDB7EB50B29F}" srcOrd="1" destOrd="0" presId="urn:microsoft.com/office/officeart/2005/8/layout/hList1"/>
    <dgm:cxn modelId="{E17B7123-E31C-4FC4-BCA4-855DF52AD91C}" type="presParOf" srcId="{63A72F0E-82D8-44F5-BFAD-D68357C47AB9}" destId="{D0529B53-454C-4FC6-B6FE-CD2FF141D822}" srcOrd="3" destOrd="0" presId="urn:microsoft.com/office/officeart/2005/8/layout/hList1"/>
    <dgm:cxn modelId="{042890C5-B056-4524-A992-425B3D0863DA}" type="presParOf" srcId="{63A72F0E-82D8-44F5-BFAD-D68357C47AB9}" destId="{CB4B43EC-140D-4C24-A36A-C8621D16D746}" srcOrd="4" destOrd="0" presId="urn:microsoft.com/office/officeart/2005/8/layout/hList1"/>
    <dgm:cxn modelId="{B4BDDBD3-B114-44E3-B573-1561613EA1C7}" type="presParOf" srcId="{CB4B43EC-140D-4C24-A36A-C8621D16D746}" destId="{DEB0F667-78B1-4DE5-BAC8-DDA86F0166C1}" srcOrd="0" destOrd="0" presId="urn:microsoft.com/office/officeart/2005/8/layout/hList1"/>
    <dgm:cxn modelId="{77640C76-19DD-406D-A162-1BD78378267A}" type="presParOf" srcId="{CB4B43EC-140D-4C24-A36A-C8621D16D746}" destId="{19165B7E-9C88-4611-B4D6-7A0173A47BD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74E9531-2A93-421F-900C-927D405ACD1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7F6E242-6909-4BB1-A159-44C3D05C2A3C}">
      <dgm:prSet/>
      <dgm:spPr/>
      <dgm:t>
        <a:bodyPr/>
        <a:lstStyle/>
        <a:p>
          <a:r>
            <a:rPr lang="en-US" b="1"/>
            <a:t>Focus on Best Sellers</a:t>
          </a:r>
          <a:r>
            <a:rPr lang="en-US"/>
            <a:t>:</a:t>
          </a:r>
        </a:p>
      </dgm:t>
    </dgm:pt>
    <dgm:pt modelId="{634D3E22-BC70-47EB-AE8F-920126DCC10D}" type="parTrans" cxnId="{488282FD-B689-4D95-8799-455FA953D250}">
      <dgm:prSet/>
      <dgm:spPr/>
      <dgm:t>
        <a:bodyPr/>
        <a:lstStyle/>
        <a:p>
          <a:endParaRPr lang="en-US"/>
        </a:p>
      </dgm:t>
    </dgm:pt>
    <dgm:pt modelId="{098494AE-FEBF-4423-9DCF-AE2B7E287E85}" type="sibTrans" cxnId="{488282FD-B689-4D95-8799-455FA953D250}">
      <dgm:prSet/>
      <dgm:spPr/>
      <dgm:t>
        <a:bodyPr/>
        <a:lstStyle/>
        <a:p>
          <a:endParaRPr lang="en-US"/>
        </a:p>
      </dgm:t>
    </dgm:pt>
    <dgm:pt modelId="{0967F39C-CAEE-420E-AC0E-C1E89CA549D6}">
      <dgm:prSet/>
      <dgm:spPr/>
      <dgm:t>
        <a:bodyPr/>
        <a:lstStyle/>
        <a:p>
          <a:r>
            <a:rPr lang="en-US"/>
            <a:t>Increase marketing efforts for </a:t>
          </a:r>
          <a:r>
            <a:rPr lang="en-US" b="1"/>
            <a:t>The Original Mr. Fuzzy</a:t>
          </a:r>
          <a:r>
            <a:rPr lang="en-US"/>
            <a:t> as it is the top revenue generator and has strong profitability.</a:t>
          </a:r>
        </a:p>
      </dgm:t>
    </dgm:pt>
    <dgm:pt modelId="{CC837D18-A84A-46C2-94B5-67BF253589ED}" type="parTrans" cxnId="{1E756887-F0EB-4700-8825-115BB3B3383B}">
      <dgm:prSet/>
      <dgm:spPr/>
      <dgm:t>
        <a:bodyPr/>
        <a:lstStyle/>
        <a:p>
          <a:endParaRPr lang="en-US"/>
        </a:p>
      </dgm:t>
    </dgm:pt>
    <dgm:pt modelId="{5969842A-4684-49C4-AC69-FB13A74B6C11}" type="sibTrans" cxnId="{1E756887-F0EB-4700-8825-115BB3B3383B}">
      <dgm:prSet/>
      <dgm:spPr/>
      <dgm:t>
        <a:bodyPr/>
        <a:lstStyle/>
        <a:p>
          <a:endParaRPr lang="en-US"/>
        </a:p>
      </dgm:t>
    </dgm:pt>
    <dgm:pt modelId="{DD84B186-853A-4FA7-AF80-0E4C6C354BD9}">
      <dgm:prSet/>
      <dgm:spPr/>
      <dgm:t>
        <a:bodyPr/>
        <a:lstStyle/>
        <a:p>
          <a:r>
            <a:rPr lang="en-US"/>
            <a:t>Consider bundling </a:t>
          </a:r>
          <a:r>
            <a:rPr lang="en-US" b="1"/>
            <a:t>The Original Mr. Fuzzy</a:t>
          </a:r>
          <a:r>
            <a:rPr lang="en-US"/>
            <a:t> with other products to boost overall sales.</a:t>
          </a:r>
        </a:p>
      </dgm:t>
    </dgm:pt>
    <dgm:pt modelId="{4FAE6E62-E752-44B3-99DE-21A334F61F87}" type="parTrans" cxnId="{B03AF201-2BF9-4C74-B6F1-93918696DDA6}">
      <dgm:prSet/>
      <dgm:spPr/>
      <dgm:t>
        <a:bodyPr/>
        <a:lstStyle/>
        <a:p>
          <a:endParaRPr lang="en-US"/>
        </a:p>
      </dgm:t>
    </dgm:pt>
    <dgm:pt modelId="{DE7B340E-2A84-491E-A472-F4DD26E3F7D8}" type="sibTrans" cxnId="{B03AF201-2BF9-4C74-B6F1-93918696DDA6}">
      <dgm:prSet/>
      <dgm:spPr/>
      <dgm:t>
        <a:bodyPr/>
        <a:lstStyle/>
        <a:p>
          <a:endParaRPr lang="en-US"/>
        </a:p>
      </dgm:t>
    </dgm:pt>
    <dgm:pt modelId="{6EE9E10D-893E-4031-8DF1-16F2A7690694}">
      <dgm:prSet/>
      <dgm:spPr/>
      <dgm:t>
        <a:bodyPr/>
        <a:lstStyle/>
        <a:p>
          <a:r>
            <a:rPr lang="en-US" b="1"/>
            <a:t>Promote High Margin Products</a:t>
          </a:r>
          <a:r>
            <a:rPr lang="en-US"/>
            <a:t>:</a:t>
          </a:r>
        </a:p>
      </dgm:t>
    </dgm:pt>
    <dgm:pt modelId="{A844D6EC-BEF9-446F-800C-817FA37076A6}" type="parTrans" cxnId="{70397621-597C-4EA4-A924-132A357EA047}">
      <dgm:prSet/>
      <dgm:spPr/>
      <dgm:t>
        <a:bodyPr/>
        <a:lstStyle/>
        <a:p>
          <a:endParaRPr lang="en-US"/>
        </a:p>
      </dgm:t>
    </dgm:pt>
    <dgm:pt modelId="{D303DE05-0C28-4185-80E8-AD267A36472F}" type="sibTrans" cxnId="{70397621-597C-4EA4-A924-132A357EA047}">
      <dgm:prSet/>
      <dgm:spPr/>
      <dgm:t>
        <a:bodyPr/>
        <a:lstStyle/>
        <a:p>
          <a:endParaRPr lang="en-US"/>
        </a:p>
      </dgm:t>
    </dgm:pt>
    <dgm:pt modelId="{A1DC1ED6-56BB-4156-B1BB-F0878953816B}">
      <dgm:prSet/>
      <dgm:spPr/>
      <dgm:t>
        <a:bodyPr/>
        <a:lstStyle/>
        <a:p>
          <a:r>
            <a:rPr lang="en-US"/>
            <a:t>Highlight </a:t>
          </a:r>
          <a:r>
            <a:rPr lang="en-US" b="1"/>
            <a:t>The Hudson River Mini Bear</a:t>
          </a:r>
          <a:r>
            <a:rPr lang="en-US"/>
            <a:t> and </a:t>
          </a:r>
          <a:r>
            <a:rPr lang="en-US" b="1"/>
            <a:t>The Birthday Sugar Panda</a:t>
          </a:r>
          <a:r>
            <a:rPr lang="en-US"/>
            <a:t> in marketing campaigns due to their high profit margins. Explore opportunities to increase their visibility and sales volume.</a:t>
          </a:r>
        </a:p>
      </dgm:t>
    </dgm:pt>
    <dgm:pt modelId="{EAFF314E-8DB0-4958-B0B8-A0FD3D22049D}" type="parTrans" cxnId="{4D5C3D8B-5804-4C14-8529-29DA9A7E4BC5}">
      <dgm:prSet/>
      <dgm:spPr/>
      <dgm:t>
        <a:bodyPr/>
        <a:lstStyle/>
        <a:p>
          <a:endParaRPr lang="en-US"/>
        </a:p>
      </dgm:t>
    </dgm:pt>
    <dgm:pt modelId="{A33FF2D9-86BB-479D-8718-FEFCF180E5EB}" type="sibTrans" cxnId="{4D5C3D8B-5804-4C14-8529-29DA9A7E4BC5}">
      <dgm:prSet/>
      <dgm:spPr/>
      <dgm:t>
        <a:bodyPr/>
        <a:lstStyle/>
        <a:p>
          <a:endParaRPr lang="en-US"/>
        </a:p>
      </dgm:t>
    </dgm:pt>
    <dgm:pt modelId="{53A7AB13-83EE-43A8-9053-281A6BB08865}">
      <dgm:prSet/>
      <dgm:spPr/>
      <dgm:t>
        <a:bodyPr/>
        <a:lstStyle/>
        <a:p>
          <a:r>
            <a:rPr lang="en-US" b="1"/>
            <a:t>Expand Product Line</a:t>
          </a:r>
          <a:r>
            <a:rPr lang="en-US"/>
            <a:t>:</a:t>
          </a:r>
        </a:p>
      </dgm:t>
    </dgm:pt>
    <dgm:pt modelId="{EB8A2930-88B1-4B64-9E94-5E47F44C1150}" type="parTrans" cxnId="{2D297618-0D54-4927-B77A-4581F691A9A4}">
      <dgm:prSet/>
      <dgm:spPr/>
      <dgm:t>
        <a:bodyPr/>
        <a:lstStyle/>
        <a:p>
          <a:endParaRPr lang="en-US"/>
        </a:p>
      </dgm:t>
    </dgm:pt>
    <dgm:pt modelId="{283CE92E-6567-4D74-B9BE-F4C5DCF90728}" type="sibTrans" cxnId="{2D297618-0D54-4927-B77A-4581F691A9A4}">
      <dgm:prSet/>
      <dgm:spPr/>
      <dgm:t>
        <a:bodyPr/>
        <a:lstStyle/>
        <a:p>
          <a:endParaRPr lang="en-US"/>
        </a:p>
      </dgm:t>
    </dgm:pt>
    <dgm:pt modelId="{A56928CD-DBBA-45BE-BEF0-0CAF1814A4B1}">
      <dgm:prSet/>
      <dgm:spPr/>
      <dgm:t>
        <a:bodyPr/>
        <a:lstStyle/>
        <a:p>
          <a:r>
            <a:rPr lang="en-US"/>
            <a:t>Develop new products inspired by the features and themes of </a:t>
          </a:r>
          <a:r>
            <a:rPr lang="en-US" b="1"/>
            <a:t>The Birthday Sugar Panda</a:t>
          </a:r>
          <a:r>
            <a:rPr lang="en-US"/>
            <a:t> and </a:t>
          </a:r>
          <a:r>
            <a:rPr lang="en-US" b="1"/>
            <a:t>The Hudson River Mini Bear</a:t>
          </a:r>
          <a:r>
            <a:rPr lang="en-US"/>
            <a:t> to capitalize on their profitability.</a:t>
          </a:r>
        </a:p>
      </dgm:t>
    </dgm:pt>
    <dgm:pt modelId="{2B9B221C-686E-4146-A953-1E45554B92ED}" type="parTrans" cxnId="{FB78DC90-6852-415B-9E91-F0DBA50F4C57}">
      <dgm:prSet/>
      <dgm:spPr/>
      <dgm:t>
        <a:bodyPr/>
        <a:lstStyle/>
        <a:p>
          <a:endParaRPr lang="en-US"/>
        </a:p>
      </dgm:t>
    </dgm:pt>
    <dgm:pt modelId="{13BDFD50-AEF4-4B11-ACB7-9620E4823557}" type="sibTrans" cxnId="{FB78DC90-6852-415B-9E91-F0DBA50F4C57}">
      <dgm:prSet/>
      <dgm:spPr/>
      <dgm:t>
        <a:bodyPr/>
        <a:lstStyle/>
        <a:p>
          <a:endParaRPr lang="en-US"/>
        </a:p>
      </dgm:t>
    </dgm:pt>
    <dgm:pt modelId="{D3337105-4A9E-4953-B22B-D761A7B14661}">
      <dgm:prSet/>
      <dgm:spPr/>
      <dgm:t>
        <a:bodyPr/>
        <a:lstStyle/>
        <a:p>
          <a:r>
            <a:rPr lang="en-US" b="1"/>
            <a:t>Optimize Costs</a:t>
          </a:r>
          <a:r>
            <a:rPr lang="en-US"/>
            <a:t>:</a:t>
          </a:r>
        </a:p>
      </dgm:t>
    </dgm:pt>
    <dgm:pt modelId="{E14FB9DD-7E3A-4E2A-8C88-3DF74412BD0B}" type="parTrans" cxnId="{51225AB6-2FC0-4507-B20D-F58C0B6EBBED}">
      <dgm:prSet/>
      <dgm:spPr/>
      <dgm:t>
        <a:bodyPr/>
        <a:lstStyle/>
        <a:p>
          <a:endParaRPr lang="en-US"/>
        </a:p>
      </dgm:t>
    </dgm:pt>
    <dgm:pt modelId="{EAB4721F-19E8-43F8-8838-FB520E215AD5}" type="sibTrans" cxnId="{51225AB6-2FC0-4507-B20D-F58C0B6EBBED}">
      <dgm:prSet/>
      <dgm:spPr/>
      <dgm:t>
        <a:bodyPr/>
        <a:lstStyle/>
        <a:p>
          <a:endParaRPr lang="en-US"/>
        </a:p>
      </dgm:t>
    </dgm:pt>
    <dgm:pt modelId="{2C004631-7B14-4E2E-B587-BF574E817704}">
      <dgm:prSet/>
      <dgm:spPr/>
      <dgm:t>
        <a:bodyPr/>
        <a:lstStyle/>
        <a:p>
          <a:r>
            <a:rPr lang="en-US"/>
            <a:t>Review and optimize production and supply chain costs for </a:t>
          </a:r>
          <a:r>
            <a:rPr lang="en-US" b="1"/>
            <a:t>The Forever Love Bear</a:t>
          </a:r>
          <a:r>
            <a:rPr lang="en-US"/>
            <a:t> to improve its profit percentage further.</a:t>
          </a:r>
        </a:p>
      </dgm:t>
    </dgm:pt>
    <dgm:pt modelId="{348C89FE-340C-42A8-A35F-944D22C07A29}" type="parTrans" cxnId="{A0A56FEB-EC94-4066-88B2-059B899580C9}">
      <dgm:prSet/>
      <dgm:spPr/>
      <dgm:t>
        <a:bodyPr/>
        <a:lstStyle/>
        <a:p>
          <a:endParaRPr lang="en-US"/>
        </a:p>
      </dgm:t>
    </dgm:pt>
    <dgm:pt modelId="{4F37F6FB-A2B6-4F92-8058-B9A73593874B}" type="sibTrans" cxnId="{A0A56FEB-EC94-4066-88B2-059B899580C9}">
      <dgm:prSet/>
      <dgm:spPr/>
      <dgm:t>
        <a:bodyPr/>
        <a:lstStyle/>
        <a:p>
          <a:endParaRPr lang="en-US"/>
        </a:p>
      </dgm:t>
    </dgm:pt>
    <dgm:pt modelId="{6E996393-93A0-4659-8ADC-07BD9842630B}">
      <dgm:prSet/>
      <dgm:spPr/>
      <dgm:t>
        <a:bodyPr/>
        <a:lstStyle/>
        <a:p>
          <a:r>
            <a:rPr lang="en-US" b="1"/>
            <a:t>Customer Feedback and Improvement</a:t>
          </a:r>
          <a:r>
            <a:rPr lang="en-US"/>
            <a:t>:</a:t>
          </a:r>
        </a:p>
      </dgm:t>
    </dgm:pt>
    <dgm:pt modelId="{DA0E6EA5-184D-4F44-BAFD-F82EA0E2AF8F}" type="parTrans" cxnId="{A67F0A66-ABA4-460B-A7A9-3B60D1624B2B}">
      <dgm:prSet/>
      <dgm:spPr/>
      <dgm:t>
        <a:bodyPr/>
        <a:lstStyle/>
        <a:p>
          <a:endParaRPr lang="en-US"/>
        </a:p>
      </dgm:t>
    </dgm:pt>
    <dgm:pt modelId="{831A4A9E-B519-4C1C-94DB-C79FAEB08E5F}" type="sibTrans" cxnId="{A67F0A66-ABA4-460B-A7A9-3B60D1624B2B}">
      <dgm:prSet/>
      <dgm:spPr/>
      <dgm:t>
        <a:bodyPr/>
        <a:lstStyle/>
        <a:p>
          <a:endParaRPr lang="en-US"/>
        </a:p>
      </dgm:t>
    </dgm:pt>
    <dgm:pt modelId="{63DB3E86-FDD2-4A2F-91A4-5258E68711F7}">
      <dgm:prSet/>
      <dgm:spPr/>
      <dgm:t>
        <a:bodyPr/>
        <a:lstStyle/>
        <a:p>
          <a:r>
            <a:rPr lang="en-US"/>
            <a:t>Collect customer feedback on all products to identify areas for improvement and to enhance customer satisfaction, potentially increasing repeat purchases.</a:t>
          </a:r>
        </a:p>
      </dgm:t>
    </dgm:pt>
    <dgm:pt modelId="{AC7887E4-23D6-4C43-B339-BC39A91F11C6}" type="parTrans" cxnId="{D87A6A82-F170-499F-8F8E-874A0F1DCF1E}">
      <dgm:prSet/>
      <dgm:spPr/>
      <dgm:t>
        <a:bodyPr/>
        <a:lstStyle/>
        <a:p>
          <a:endParaRPr lang="en-US"/>
        </a:p>
      </dgm:t>
    </dgm:pt>
    <dgm:pt modelId="{3863E697-4060-491D-A60C-DFAD4F5AA407}" type="sibTrans" cxnId="{D87A6A82-F170-499F-8F8E-874A0F1DCF1E}">
      <dgm:prSet/>
      <dgm:spPr/>
      <dgm:t>
        <a:bodyPr/>
        <a:lstStyle/>
        <a:p>
          <a:endParaRPr lang="en-US"/>
        </a:p>
      </dgm:t>
    </dgm:pt>
    <dgm:pt modelId="{AB6A15E2-BF80-440B-AB81-42822B3692C2}" type="pres">
      <dgm:prSet presAssocID="{574E9531-2A93-421F-900C-927D405ACD17}" presName="linear" presStyleCnt="0">
        <dgm:presLayoutVars>
          <dgm:animLvl val="lvl"/>
          <dgm:resizeHandles val="exact"/>
        </dgm:presLayoutVars>
      </dgm:prSet>
      <dgm:spPr/>
    </dgm:pt>
    <dgm:pt modelId="{3D4B7243-3D92-487E-9C55-CFB12768E02A}" type="pres">
      <dgm:prSet presAssocID="{47F6E242-6909-4BB1-A159-44C3D05C2A3C}" presName="parentText" presStyleLbl="node1" presStyleIdx="0" presStyleCnt="5">
        <dgm:presLayoutVars>
          <dgm:chMax val="0"/>
          <dgm:bulletEnabled val="1"/>
        </dgm:presLayoutVars>
      </dgm:prSet>
      <dgm:spPr/>
    </dgm:pt>
    <dgm:pt modelId="{609A3C7B-D7CD-4EE0-B53F-3A0503287657}" type="pres">
      <dgm:prSet presAssocID="{47F6E242-6909-4BB1-A159-44C3D05C2A3C}" presName="childText" presStyleLbl="revTx" presStyleIdx="0" presStyleCnt="5">
        <dgm:presLayoutVars>
          <dgm:bulletEnabled val="1"/>
        </dgm:presLayoutVars>
      </dgm:prSet>
      <dgm:spPr/>
    </dgm:pt>
    <dgm:pt modelId="{6AFD3EBE-4B49-47C0-BC90-930344308E77}" type="pres">
      <dgm:prSet presAssocID="{6EE9E10D-893E-4031-8DF1-16F2A7690694}" presName="parentText" presStyleLbl="node1" presStyleIdx="1" presStyleCnt="5">
        <dgm:presLayoutVars>
          <dgm:chMax val="0"/>
          <dgm:bulletEnabled val="1"/>
        </dgm:presLayoutVars>
      </dgm:prSet>
      <dgm:spPr/>
    </dgm:pt>
    <dgm:pt modelId="{5FC48E50-B85D-4E1D-8DAC-7E1793C4FA36}" type="pres">
      <dgm:prSet presAssocID="{6EE9E10D-893E-4031-8DF1-16F2A7690694}" presName="childText" presStyleLbl="revTx" presStyleIdx="1" presStyleCnt="5">
        <dgm:presLayoutVars>
          <dgm:bulletEnabled val="1"/>
        </dgm:presLayoutVars>
      </dgm:prSet>
      <dgm:spPr/>
    </dgm:pt>
    <dgm:pt modelId="{712A5690-8870-472F-BF4F-95E63D93AA50}" type="pres">
      <dgm:prSet presAssocID="{53A7AB13-83EE-43A8-9053-281A6BB08865}" presName="parentText" presStyleLbl="node1" presStyleIdx="2" presStyleCnt="5">
        <dgm:presLayoutVars>
          <dgm:chMax val="0"/>
          <dgm:bulletEnabled val="1"/>
        </dgm:presLayoutVars>
      </dgm:prSet>
      <dgm:spPr/>
    </dgm:pt>
    <dgm:pt modelId="{E813115E-B438-41C9-92A8-160CBD9E0B44}" type="pres">
      <dgm:prSet presAssocID="{53A7AB13-83EE-43A8-9053-281A6BB08865}" presName="childText" presStyleLbl="revTx" presStyleIdx="2" presStyleCnt="5">
        <dgm:presLayoutVars>
          <dgm:bulletEnabled val="1"/>
        </dgm:presLayoutVars>
      </dgm:prSet>
      <dgm:spPr/>
    </dgm:pt>
    <dgm:pt modelId="{642298AA-F75A-4016-802E-CA4ED73C3C3D}" type="pres">
      <dgm:prSet presAssocID="{D3337105-4A9E-4953-B22B-D761A7B14661}" presName="parentText" presStyleLbl="node1" presStyleIdx="3" presStyleCnt="5">
        <dgm:presLayoutVars>
          <dgm:chMax val="0"/>
          <dgm:bulletEnabled val="1"/>
        </dgm:presLayoutVars>
      </dgm:prSet>
      <dgm:spPr/>
    </dgm:pt>
    <dgm:pt modelId="{808D7DC8-C145-4CF5-BFE1-D2BD32A553AE}" type="pres">
      <dgm:prSet presAssocID="{D3337105-4A9E-4953-B22B-D761A7B14661}" presName="childText" presStyleLbl="revTx" presStyleIdx="3" presStyleCnt="5">
        <dgm:presLayoutVars>
          <dgm:bulletEnabled val="1"/>
        </dgm:presLayoutVars>
      </dgm:prSet>
      <dgm:spPr/>
    </dgm:pt>
    <dgm:pt modelId="{1E36B175-4864-4E6E-B7D7-9F763D29B1BE}" type="pres">
      <dgm:prSet presAssocID="{6E996393-93A0-4659-8ADC-07BD9842630B}" presName="parentText" presStyleLbl="node1" presStyleIdx="4" presStyleCnt="5">
        <dgm:presLayoutVars>
          <dgm:chMax val="0"/>
          <dgm:bulletEnabled val="1"/>
        </dgm:presLayoutVars>
      </dgm:prSet>
      <dgm:spPr/>
    </dgm:pt>
    <dgm:pt modelId="{29004802-20F8-4D8A-8798-D673F81E9242}" type="pres">
      <dgm:prSet presAssocID="{6E996393-93A0-4659-8ADC-07BD9842630B}" presName="childText" presStyleLbl="revTx" presStyleIdx="4" presStyleCnt="5">
        <dgm:presLayoutVars>
          <dgm:bulletEnabled val="1"/>
        </dgm:presLayoutVars>
      </dgm:prSet>
      <dgm:spPr/>
    </dgm:pt>
  </dgm:ptLst>
  <dgm:cxnLst>
    <dgm:cxn modelId="{B03AF201-2BF9-4C74-B6F1-93918696DDA6}" srcId="{47F6E242-6909-4BB1-A159-44C3D05C2A3C}" destId="{DD84B186-853A-4FA7-AF80-0E4C6C354BD9}" srcOrd="1" destOrd="0" parTransId="{4FAE6E62-E752-44B3-99DE-21A334F61F87}" sibTransId="{DE7B340E-2A84-491E-A472-F4DD26E3F7D8}"/>
    <dgm:cxn modelId="{F048090B-F7E6-47BA-870A-75EC97BBC27F}" type="presOf" srcId="{A56928CD-DBBA-45BE-BEF0-0CAF1814A4B1}" destId="{E813115E-B438-41C9-92A8-160CBD9E0B44}" srcOrd="0" destOrd="0" presId="urn:microsoft.com/office/officeart/2005/8/layout/vList2"/>
    <dgm:cxn modelId="{2D297618-0D54-4927-B77A-4581F691A9A4}" srcId="{574E9531-2A93-421F-900C-927D405ACD17}" destId="{53A7AB13-83EE-43A8-9053-281A6BB08865}" srcOrd="2" destOrd="0" parTransId="{EB8A2930-88B1-4B64-9E94-5E47F44C1150}" sibTransId="{283CE92E-6567-4D74-B9BE-F4C5DCF90728}"/>
    <dgm:cxn modelId="{70397621-597C-4EA4-A924-132A357EA047}" srcId="{574E9531-2A93-421F-900C-927D405ACD17}" destId="{6EE9E10D-893E-4031-8DF1-16F2A7690694}" srcOrd="1" destOrd="0" parTransId="{A844D6EC-BEF9-446F-800C-817FA37076A6}" sibTransId="{D303DE05-0C28-4185-80E8-AD267A36472F}"/>
    <dgm:cxn modelId="{792A9334-B392-4F33-9420-DA82237A7F16}" type="presOf" srcId="{53A7AB13-83EE-43A8-9053-281A6BB08865}" destId="{712A5690-8870-472F-BF4F-95E63D93AA50}" srcOrd="0" destOrd="0" presId="urn:microsoft.com/office/officeart/2005/8/layout/vList2"/>
    <dgm:cxn modelId="{6596BD5E-A90E-42A4-A3A8-AA680313AE4F}" type="presOf" srcId="{63DB3E86-FDD2-4A2F-91A4-5258E68711F7}" destId="{29004802-20F8-4D8A-8798-D673F81E9242}" srcOrd="0" destOrd="0" presId="urn:microsoft.com/office/officeart/2005/8/layout/vList2"/>
    <dgm:cxn modelId="{3651065F-A6B7-4102-8B0B-9AE6074E674C}" type="presOf" srcId="{47F6E242-6909-4BB1-A159-44C3D05C2A3C}" destId="{3D4B7243-3D92-487E-9C55-CFB12768E02A}" srcOrd="0" destOrd="0" presId="urn:microsoft.com/office/officeart/2005/8/layout/vList2"/>
    <dgm:cxn modelId="{A67F0A66-ABA4-460B-A7A9-3B60D1624B2B}" srcId="{574E9531-2A93-421F-900C-927D405ACD17}" destId="{6E996393-93A0-4659-8ADC-07BD9842630B}" srcOrd="4" destOrd="0" parTransId="{DA0E6EA5-184D-4F44-BAFD-F82EA0E2AF8F}" sibTransId="{831A4A9E-B519-4C1C-94DB-C79FAEB08E5F}"/>
    <dgm:cxn modelId="{0B2CD659-5691-4C7E-BADF-0B97BF101BF7}" type="presOf" srcId="{0967F39C-CAEE-420E-AC0E-C1E89CA549D6}" destId="{609A3C7B-D7CD-4EE0-B53F-3A0503287657}" srcOrd="0" destOrd="0" presId="urn:microsoft.com/office/officeart/2005/8/layout/vList2"/>
    <dgm:cxn modelId="{D87A6A82-F170-499F-8F8E-874A0F1DCF1E}" srcId="{6E996393-93A0-4659-8ADC-07BD9842630B}" destId="{63DB3E86-FDD2-4A2F-91A4-5258E68711F7}" srcOrd="0" destOrd="0" parTransId="{AC7887E4-23D6-4C43-B339-BC39A91F11C6}" sibTransId="{3863E697-4060-491D-A60C-DFAD4F5AA407}"/>
    <dgm:cxn modelId="{1E756887-F0EB-4700-8825-115BB3B3383B}" srcId="{47F6E242-6909-4BB1-A159-44C3D05C2A3C}" destId="{0967F39C-CAEE-420E-AC0E-C1E89CA549D6}" srcOrd="0" destOrd="0" parTransId="{CC837D18-A84A-46C2-94B5-67BF253589ED}" sibTransId="{5969842A-4684-49C4-AC69-FB13A74B6C11}"/>
    <dgm:cxn modelId="{869D3F88-ADE2-43DC-8A54-0595D370B29A}" type="presOf" srcId="{DD84B186-853A-4FA7-AF80-0E4C6C354BD9}" destId="{609A3C7B-D7CD-4EE0-B53F-3A0503287657}" srcOrd="0" destOrd="1" presId="urn:microsoft.com/office/officeart/2005/8/layout/vList2"/>
    <dgm:cxn modelId="{4D5C3D8B-5804-4C14-8529-29DA9A7E4BC5}" srcId="{6EE9E10D-893E-4031-8DF1-16F2A7690694}" destId="{A1DC1ED6-56BB-4156-B1BB-F0878953816B}" srcOrd="0" destOrd="0" parTransId="{EAFF314E-8DB0-4958-B0B8-A0FD3D22049D}" sibTransId="{A33FF2D9-86BB-479D-8718-FEFCF180E5EB}"/>
    <dgm:cxn modelId="{5115D68F-5203-4662-A0F9-2027009FDEA3}" type="presOf" srcId="{D3337105-4A9E-4953-B22B-D761A7B14661}" destId="{642298AA-F75A-4016-802E-CA4ED73C3C3D}" srcOrd="0" destOrd="0" presId="urn:microsoft.com/office/officeart/2005/8/layout/vList2"/>
    <dgm:cxn modelId="{FB78DC90-6852-415B-9E91-F0DBA50F4C57}" srcId="{53A7AB13-83EE-43A8-9053-281A6BB08865}" destId="{A56928CD-DBBA-45BE-BEF0-0CAF1814A4B1}" srcOrd="0" destOrd="0" parTransId="{2B9B221C-686E-4146-A953-1E45554B92ED}" sibTransId="{13BDFD50-AEF4-4B11-ACB7-9620E4823557}"/>
    <dgm:cxn modelId="{A235299E-0D55-4617-B91E-CA033AA612DB}" type="presOf" srcId="{A1DC1ED6-56BB-4156-B1BB-F0878953816B}" destId="{5FC48E50-B85D-4E1D-8DAC-7E1793C4FA36}" srcOrd="0" destOrd="0" presId="urn:microsoft.com/office/officeart/2005/8/layout/vList2"/>
    <dgm:cxn modelId="{51225AB6-2FC0-4507-B20D-F58C0B6EBBED}" srcId="{574E9531-2A93-421F-900C-927D405ACD17}" destId="{D3337105-4A9E-4953-B22B-D761A7B14661}" srcOrd="3" destOrd="0" parTransId="{E14FB9DD-7E3A-4E2A-8C88-3DF74412BD0B}" sibTransId="{EAB4721F-19E8-43F8-8838-FB520E215AD5}"/>
    <dgm:cxn modelId="{857993BA-094E-4D6D-9C66-C35681B84BDA}" type="presOf" srcId="{574E9531-2A93-421F-900C-927D405ACD17}" destId="{AB6A15E2-BF80-440B-AB81-42822B3692C2}" srcOrd="0" destOrd="0" presId="urn:microsoft.com/office/officeart/2005/8/layout/vList2"/>
    <dgm:cxn modelId="{61A931C6-7C31-4B81-9600-558620A9FEBF}" type="presOf" srcId="{2C004631-7B14-4E2E-B587-BF574E817704}" destId="{808D7DC8-C145-4CF5-BFE1-D2BD32A553AE}" srcOrd="0" destOrd="0" presId="urn:microsoft.com/office/officeart/2005/8/layout/vList2"/>
    <dgm:cxn modelId="{2AB4F5D3-B7D5-406D-9201-7F0012A0F3A4}" type="presOf" srcId="{6E996393-93A0-4659-8ADC-07BD9842630B}" destId="{1E36B175-4864-4E6E-B7D7-9F763D29B1BE}" srcOrd="0" destOrd="0" presId="urn:microsoft.com/office/officeart/2005/8/layout/vList2"/>
    <dgm:cxn modelId="{A0A56FEB-EC94-4066-88B2-059B899580C9}" srcId="{D3337105-4A9E-4953-B22B-D761A7B14661}" destId="{2C004631-7B14-4E2E-B587-BF574E817704}" srcOrd="0" destOrd="0" parTransId="{348C89FE-340C-42A8-A35F-944D22C07A29}" sibTransId="{4F37F6FB-A2B6-4F92-8058-B9A73593874B}"/>
    <dgm:cxn modelId="{488282FD-B689-4D95-8799-455FA953D250}" srcId="{574E9531-2A93-421F-900C-927D405ACD17}" destId="{47F6E242-6909-4BB1-A159-44C3D05C2A3C}" srcOrd="0" destOrd="0" parTransId="{634D3E22-BC70-47EB-AE8F-920126DCC10D}" sibTransId="{098494AE-FEBF-4423-9DCF-AE2B7E287E85}"/>
    <dgm:cxn modelId="{0D5EEAFE-649B-4EA2-9067-CCA2F69E3A84}" type="presOf" srcId="{6EE9E10D-893E-4031-8DF1-16F2A7690694}" destId="{6AFD3EBE-4B49-47C0-BC90-930344308E77}" srcOrd="0" destOrd="0" presId="urn:microsoft.com/office/officeart/2005/8/layout/vList2"/>
    <dgm:cxn modelId="{4A0064CD-ACE8-4EBE-ABC1-07456441DCCB}" type="presParOf" srcId="{AB6A15E2-BF80-440B-AB81-42822B3692C2}" destId="{3D4B7243-3D92-487E-9C55-CFB12768E02A}" srcOrd="0" destOrd="0" presId="urn:microsoft.com/office/officeart/2005/8/layout/vList2"/>
    <dgm:cxn modelId="{C8C56E99-B3A4-4744-BC9B-8B66AC801653}" type="presParOf" srcId="{AB6A15E2-BF80-440B-AB81-42822B3692C2}" destId="{609A3C7B-D7CD-4EE0-B53F-3A0503287657}" srcOrd="1" destOrd="0" presId="urn:microsoft.com/office/officeart/2005/8/layout/vList2"/>
    <dgm:cxn modelId="{6A308EC9-3803-454B-8E5B-B7D166685ACB}" type="presParOf" srcId="{AB6A15E2-BF80-440B-AB81-42822B3692C2}" destId="{6AFD3EBE-4B49-47C0-BC90-930344308E77}" srcOrd="2" destOrd="0" presId="urn:microsoft.com/office/officeart/2005/8/layout/vList2"/>
    <dgm:cxn modelId="{1DA07EAB-4EC6-4E3D-AB8F-05D3DABB4463}" type="presParOf" srcId="{AB6A15E2-BF80-440B-AB81-42822B3692C2}" destId="{5FC48E50-B85D-4E1D-8DAC-7E1793C4FA36}" srcOrd="3" destOrd="0" presId="urn:microsoft.com/office/officeart/2005/8/layout/vList2"/>
    <dgm:cxn modelId="{785772E7-5B08-4D4A-B3AD-22E9EDDCC9FD}" type="presParOf" srcId="{AB6A15E2-BF80-440B-AB81-42822B3692C2}" destId="{712A5690-8870-472F-BF4F-95E63D93AA50}" srcOrd="4" destOrd="0" presId="urn:microsoft.com/office/officeart/2005/8/layout/vList2"/>
    <dgm:cxn modelId="{10F2CB98-CFD0-4B74-AD85-E57016BEAD60}" type="presParOf" srcId="{AB6A15E2-BF80-440B-AB81-42822B3692C2}" destId="{E813115E-B438-41C9-92A8-160CBD9E0B44}" srcOrd="5" destOrd="0" presId="urn:microsoft.com/office/officeart/2005/8/layout/vList2"/>
    <dgm:cxn modelId="{6906B1FC-9008-4F82-B880-293660CB5EE9}" type="presParOf" srcId="{AB6A15E2-BF80-440B-AB81-42822B3692C2}" destId="{642298AA-F75A-4016-802E-CA4ED73C3C3D}" srcOrd="6" destOrd="0" presId="urn:microsoft.com/office/officeart/2005/8/layout/vList2"/>
    <dgm:cxn modelId="{CB5E8A62-614F-4AAF-A5F6-5F43C9B0A208}" type="presParOf" srcId="{AB6A15E2-BF80-440B-AB81-42822B3692C2}" destId="{808D7DC8-C145-4CF5-BFE1-D2BD32A553AE}" srcOrd="7" destOrd="0" presId="urn:microsoft.com/office/officeart/2005/8/layout/vList2"/>
    <dgm:cxn modelId="{E6798592-AE5E-4313-8870-1D5592F73471}" type="presParOf" srcId="{AB6A15E2-BF80-440B-AB81-42822B3692C2}" destId="{1E36B175-4864-4E6E-B7D7-9F763D29B1BE}" srcOrd="8" destOrd="0" presId="urn:microsoft.com/office/officeart/2005/8/layout/vList2"/>
    <dgm:cxn modelId="{32921054-1393-419D-8A2D-DB9F406BF3D8}" type="presParOf" srcId="{AB6A15E2-BF80-440B-AB81-42822B3692C2}" destId="{29004802-20F8-4D8A-8798-D673F81E9242}"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DA842B1-8FE6-4DE9-8F59-4A965EFD5F60}" type="doc">
      <dgm:prSet loTypeId="urn:microsoft.com/office/officeart/2005/8/layout/pyramid3" loCatId="pyramid" qsTypeId="urn:microsoft.com/office/officeart/2005/8/quickstyle/3d2" qsCatId="3D" csTypeId="urn:microsoft.com/office/officeart/2005/8/colors/accent4_3" csCatId="accent4" phldr="1"/>
      <dgm:spPr/>
    </dgm:pt>
    <dgm:pt modelId="{1B4B51CC-447F-4D1F-8781-B13D68CDDDA8}">
      <dgm:prSet phldrT="[Text]" phldr="0"/>
      <dgm:spPr/>
      <dgm:t>
        <a:bodyPr/>
        <a:lstStyle/>
        <a:p>
          <a:r>
            <a:rPr lang="en-US">
              <a:latin typeface="Times New Roman"/>
              <a:cs typeface="Times New Roman"/>
            </a:rPr>
            <a:t>472871</a:t>
          </a:r>
        </a:p>
      </dgm:t>
    </dgm:pt>
    <dgm:pt modelId="{3BA86E72-6740-41D3-9E7A-94FAD29E2FC0}" type="parTrans" cxnId="{383B78D6-44AF-4BFB-816A-637E35F86AE4}">
      <dgm:prSet/>
      <dgm:spPr/>
    </dgm:pt>
    <dgm:pt modelId="{82901B2A-7796-43C4-A1E1-F38332826FF9}" type="sibTrans" cxnId="{383B78D6-44AF-4BFB-816A-637E35F86AE4}">
      <dgm:prSet/>
      <dgm:spPr/>
    </dgm:pt>
    <dgm:pt modelId="{267D714E-0E2E-425F-9027-FA76938E5D34}">
      <dgm:prSet phldrT="[Text]" phldr="0"/>
      <dgm:spPr/>
      <dgm:t>
        <a:bodyPr/>
        <a:lstStyle/>
        <a:p>
          <a:r>
            <a:rPr lang="en-US">
              <a:latin typeface="Times New Roman"/>
              <a:cs typeface="Times New Roman"/>
            </a:rPr>
            <a:t>261231</a:t>
          </a:r>
        </a:p>
      </dgm:t>
    </dgm:pt>
    <dgm:pt modelId="{BE167FFB-D61D-4816-9E21-37FD6251AD7B}" type="parTrans" cxnId="{D442EECE-B8A5-49D5-9C43-BD8BD89C53E6}">
      <dgm:prSet/>
      <dgm:spPr/>
    </dgm:pt>
    <dgm:pt modelId="{2B0B3D9C-5C3E-40B8-B1D2-23C0CAB9FA9A}" type="sibTrans" cxnId="{D442EECE-B8A5-49D5-9C43-BD8BD89C53E6}">
      <dgm:prSet/>
      <dgm:spPr/>
    </dgm:pt>
    <dgm:pt modelId="{BC664DAF-3D07-4251-AC38-23D87668F06B}">
      <dgm:prSet phldrT="[Text]" phldr="0"/>
      <dgm:spPr/>
      <dgm:t>
        <a:bodyPr/>
        <a:lstStyle/>
        <a:p>
          <a:r>
            <a:rPr lang="en-US">
              <a:latin typeface="Times New Roman"/>
              <a:cs typeface="Times New Roman"/>
            </a:rPr>
            <a:t>94953</a:t>
          </a:r>
        </a:p>
      </dgm:t>
    </dgm:pt>
    <dgm:pt modelId="{2735083C-0416-45F2-AB93-EBCEB9FAD4A5}" type="parTrans" cxnId="{E8B55C63-C3CD-4173-9B33-B8CD7B41786A}">
      <dgm:prSet/>
      <dgm:spPr/>
    </dgm:pt>
    <dgm:pt modelId="{8411581B-4FCD-4E0A-AD42-130E1577748F}" type="sibTrans" cxnId="{E8B55C63-C3CD-4173-9B33-B8CD7B41786A}">
      <dgm:prSet/>
      <dgm:spPr/>
    </dgm:pt>
    <dgm:pt modelId="{83709A9C-0717-45EC-9217-181A62F7984B}">
      <dgm:prSet phldr="0"/>
      <dgm:spPr/>
      <dgm:t>
        <a:bodyPr/>
        <a:lstStyle/>
        <a:p>
          <a:r>
            <a:rPr lang="en-US">
              <a:latin typeface="Times New Roman"/>
              <a:cs typeface="Times New Roman"/>
            </a:rPr>
            <a:t>64484</a:t>
          </a:r>
        </a:p>
      </dgm:t>
    </dgm:pt>
    <dgm:pt modelId="{01FA9FAE-A535-498D-A8C0-A0E2AB48A88F}" type="parTrans" cxnId="{8B422C01-AF65-45EE-90AB-5EF077473858}">
      <dgm:prSet/>
      <dgm:spPr/>
    </dgm:pt>
    <dgm:pt modelId="{32DD6433-0E4F-4219-86BC-E6125B8B580B}" type="sibTrans" cxnId="{8B422C01-AF65-45EE-90AB-5EF077473858}">
      <dgm:prSet/>
      <dgm:spPr/>
    </dgm:pt>
    <dgm:pt modelId="{730B7F20-9BF4-4D0C-903F-32F9832FF453}">
      <dgm:prSet phldr="0"/>
      <dgm:spPr/>
      <dgm:t>
        <a:bodyPr/>
        <a:lstStyle/>
        <a:p>
          <a:r>
            <a:rPr lang="en-US">
              <a:latin typeface="Times New Roman"/>
              <a:cs typeface="Times New Roman"/>
            </a:rPr>
            <a:t>48441</a:t>
          </a:r>
        </a:p>
      </dgm:t>
    </dgm:pt>
    <dgm:pt modelId="{C1D10C0C-EB42-445E-BCEF-D1CD3588F52D}" type="parTrans" cxnId="{14111682-C716-4A07-92FB-6FF452F7EB74}">
      <dgm:prSet/>
      <dgm:spPr/>
    </dgm:pt>
    <dgm:pt modelId="{82FB784D-594E-458B-89CB-A96BB427DA3C}" type="sibTrans" cxnId="{14111682-C716-4A07-92FB-6FF452F7EB74}">
      <dgm:prSet/>
      <dgm:spPr/>
    </dgm:pt>
    <dgm:pt modelId="{01B576F1-59B9-47A9-81D7-5BD299AD033E}">
      <dgm:prSet phldr="0"/>
      <dgm:spPr/>
      <dgm:t>
        <a:bodyPr/>
        <a:lstStyle/>
        <a:p>
          <a:r>
            <a:rPr lang="en-US">
              <a:latin typeface="Times New Roman"/>
              <a:cs typeface="Times New Roman"/>
            </a:rPr>
            <a:t>32313</a:t>
          </a:r>
        </a:p>
      </dgm:t>
    </dgm:pt>
    <dgm:pt modelId="{83D3A55D-E7C9-43DB-90E8-793096553005}" type="parTrans" cxnId="{0F710FDD-8889-417E-9021-D25DD3A39CE5}">
      <dgm:prSet/>
      <dgm:spPr/>
    </dgm:pt>
    <dgm:pt modelId="{259CDBA2-95F1-4840-9EC2-6E69B500D435}" type="sibTrans" cxnId="{0F710FDD-8889-417E-9021-D25DD3A39CE5}">
      <dgm:prSet/>
      <dgm:spPr/>
    </dgm:pt>
    <dgm:pt modelId="{CCA421D9-4009-47AC-87C4-F55B01F50436}" type="pres">
      <dgm:prSet presAssocID="{ADA842B1-8FE6-4DE9-8F59-4A965EFD5F60}" presName="Name0" presStyleCnt="0">
        <dgm:presLayoutVars>
          <dgm:dir/>
          <dgm:animLvl val="lvl"/>
          <dgm:resizeHandles val="exact"/>
        </dgm:presLayoutVars>
      </dgm:prSet>
      <dgm:spPr/>
    </dgm:pt>
    <dgm:pt modelId="{4CE342CB-AD4D-400E-B954-F520B181853B}" type="pres">
      <dgm:prSet presAssocID="{1B4B51CC-447F-4D1F-8781-B13D68CDDDA8}" presName="Name8" presStyleCnt="0"/>
      <dgm:spPr/>
    </dgm:pt>
    <dgm:pt modelId="{77DEE3B8-7D20-4A90-ABBA-A84445FB8393}" type="pres">
      <dgm:prSet presAssocID="{1B4B51CC-447F-4D1F-8781-B13D68CDDDA8}" presName="level" presStyleLbl="node1" presStyleIdx="0" presStyleCnt="6">
        <dgm:presLayoutVars>
          <dgm:chMax val="1"/>
          <dgm:bulletEnabled val="1"/>
        </dgm:presLayoutVars>
      </dgm:prSet>
      <dgm:spPr/>
    </dgm:pt>
    <dgm:pt modelId="{BA4A7AA7-5ED9-4114-8388-5B35F1CA3529}" type="pres">
      <dgm:prSet presAssocID="{1B4B51CC-447F-4D1F-8781-B13D68CDDDA8}" presName="levelTx" presStyleLbl="revTx" presStyleIdx="0" presStyleCnt="0">
        <dgm:presLayoutVars>
          <dgm:chMax val="1"/>
          <dgm:bulletEnabled val="1"/>
        </dgm:presLayoutVars>
      </dgm:prSet>
      <dgm:spPr/>
    </dgm:pt>
    <dgm:pt modelId="{43E91292-0CBE-4621-8FDA-B60BAA8566E3}" type="pres">
      <dgm:prSet presAssocID="{267D714E-0E2E-425F-9027-FA76938E5D34}" presName="Name8" presStyleCnt="0"/>
      <dgm:spPr/>
    </dgm:pt>
    <dgm:pt modelId="{A78DBFE1-4427-43BC-A21B-546488AD84C5}" type="pres">
      <dgm:prSet presAssocID="{267D714E-0E2E-425F-9027-FA76938E5D34}" presName="level" presStyleLbl="node1" presStyleIdx="1" presStyleCnt="6">
        <dgm:presLayoutVars>
          <dgm:chMax val="1"/>
          <dgm:bulletEnabled val="1"/>
        </dgm:presLayoutVars>
      </dgm:prSet>
      <dgm:spPr/>
    </dgm:pt>
    <dgm:pt modelId="{9BEE2933-08F8-4B8C-818A-5E4812240246}" type="pres">
      <dgm:prSet presAssocID="{267D714E-0E2E-425F-9027-FA76938E5D34}" presName="levelTx" presStyleLbl="revTx" presStyleIdx="0" presStyleCnt="0">
        <dgm:presLayoutVars>
          <dgm:chMax val="1"/>
          <dgm:bulletEnabled val="1"/>
        </dgm:presLayoutVars>
      </dgm:prSet>
      <dgm:spPr/>
    </dgm:pt>
    <dgm:pt modelId="{79F00933-0931-48C4-BA56-2757AF20E041}" type="pres">
      <dgm:prSet presAssocID="{BC664DAF-3D07-4251-AC38-23D87668F06B}" presName="Name8" presStyleCnt="0"/>
      <dgm:spPr/>
    </dgm:pt>
    <dgm:pt modelId="{F7D41F60-1559-4BD9-B91D-F694C231BC76}" type="pres">
      <dgm:prSet presAssocID="{BC664DAF-3D07-4251-AC38-23D87668F06B}" presName="level" presStyleLbl="node1" presStyleIdx="2" presStyleCnt="6">
        <dgm:presLayoutVars>
          <dgm:chMax val="1"/>
          <dgm:bulletEnabled val="1"/>
        </dgm:presLayoutVars>
      </dgm:prSet>
      <dgm:spPr/>
    </dgm:pt>
    <dgm:pt modelId="{E83A8B01-5F10-48A0-B2D1-3CD6BDF68462}" type="pres">
      <dgm:prSet presAssocID="{BC664DAF-3D07-4251-AC38-23D87668F06B}" presName="levelTx" presStyleLbl="revTx" presStyleIdx="0" presStyleCnt="0">
        <dgm:presLayoutVars>
          <dgm:chMax val="1"/>
          <dgm:bulletEnabled val="1"/>
        </dgm:presLayoutVars>
      </dgm:prSet>
      <dgm:spPr/>
    </dgm:pt>
    <dgm:pt modelId="{4CB8A17A-46F7-46EA-8490-9F23D71454C4}" type="pres">
      <dgm:prSet presAssocID="{83709A9C-0717-45EC-9217-181A62F7984B}" presName="Name8" presStyleCnt="0"/>
      <dgm:spPr/>
    </dgm:pt>
    <dgm:pt modelId="{757D44A9-C8E0-4036-BE9C-17A30A480977}" type="pres">
      <dgm:prSet presAssocID="{83709A9C-0717-45EC-9217-181A62F7984B}" presName="level" presStyleLbl="node1" presStyleIdx="3" presStyleCnt="6">
        <dgm:presLayoutVars>
          <dgm:chMax val="1"/>
          <dgm:bulletEnabled val="1"/>
        </dgm:presLayoutVars>
      </dgm:prSet>
      <dgm:spPr/>
    </dgm:pt>
    <dgm:pt modelId="{EB54014A-D94B-4634-9372-5B2CF44C85D3}" type="pres">
      <dgm:prSet presAssocID="{83709A9C-0717-45EC-9217-181A62F7984B}" presName="levelTx" presStyleLbl="revTx" presStyleIdx="0" presStyleCnt="0">
        <dgm:presLayoutVars>
          <dgm:chMax val="1"/>
          <dgm:bulletEnabled val="1"/>
        </dgm:presLayoutVars>
      </dgm:prSet>
      <dgm:spPr/>
    </dgm:pt>
    <dgm:pt modelId="{1D9BC278-4685-4C54-B8BB-D41D48456CAE}" type="pres">
      <dgm:prSet presAssocID="{730B7F20-9BF4-4D0C-903F-32F9832FF453}" presName="Name8" presStyleCnt="0"/>
      <dgm:spPr/>
    </dgm:pt>
    <dgm:pt modelId="{DEB83A97-31DE-4C10-82A1-2BA5A3578EF0}" type="pres">
      <dgm:prSet presAssocID="{730B7F20-9BF4-4D0C-903F-32F9832FF453}" presName="level" presStyleLbl="node1" presStyleIdx="4" presStyleCnt="6">
        <dgm:presLayoutVars>
          <dgm:chMax val="1"/>
          <dgm:bulletEnabled val="1"/>
        </dgm:presLayoutVars>
      </dgm:prSet>
      <dgm:spPr/>
    </dgm:pt>
    <dgm:pt modelId="{8CCDB6D9-D475-4B3B-BB82-5638A0B09BAE}" type="pres">
      <dgm:prSet presAssocID="{730B7F20-9BF4-4D0C-903F-32F9832FF453}" presName="levelTx" presStyleLbl="revTx" presStyleIdx="0" presStyleCnt="0">
        <dgm:presLayoutVars>
          <dgm:chMax val="1"/>
          <dgm:bulletEnabled val="1"/>
        </dgm:presLayoutVars>
      </dgm:prSet>
      <dgm:spPr/>
    </dgm:pt>
    <dgm:pt modelId="{647E9787-106A-4E41-86E3-9413A6440B64}" type="pres">
      <dgm:prSet presAssocID="{01B576F1-59B9-47A9-81D7-5BD299AD033E}" presName="Name8" presStyleCnt="0"/>
      <dgm:spPr/>
    </dgm:pt>
    <dgm:pt modelId="{FE913342-6E8C-4696-B48F-5D9CBCDDE577}" type="pres">
      <dgm:prSet presAssocID="{01B576F1-59B9-47A9-81D7-5BD299AD033E}" presName="level" presStyleLbl="node1" presStyleIdx="5" presStyleCnt="6">
        <dgm:presLayoutVars>
          <dgm:chMax val="1"/>
          <dgm:bulletEnabled val="1"/>
        </dgm:presLayoutVars>
      </dgm:prSet>
      <dgm:spPr/>
    </dgm:pt>
    <dgm:pt modelId="{28976AFF-0D6F-4E1E-A903-268EA2984C50}" type="pres">
      <dgm:prSet presAssocID="{01B576F1-59B9-47A9-81D7-5BD299AD033E}" presName="levelTx" presStyleLbl="revTx" presStyleIdx="0" presStyleCnt="0">
        <dgm:presLayoutVars>
          <dgm:chMax val="1"/>
          <dgm:bulletEnabled val="1"/>
        </dgm:presLayoutVars>
      </dgm:prSet>
      <dgm:spPr/>
    </dgm:pt>
  </dgm:ptLst>
  <dgm:cxnLst>
    <dgm:cxn modelId="{8B422C01-AF65-45EE-90AB-5EF077473858}" srcId="{ADA842B1-8FE6-4DE9-8F59-4A965EFD5F60}" destId="{83709A9C-0717-45EC-9217-181A62F7984B}" srcOrd="3" destOrd="0" parTransId="{01FA9FAE-A535-498D-A8C0-A0E2AB48A88F}" sibTransId="{32DD6433-0E4F-4219-86BC-E6125B8B580B}"/>
    <dgm:cxn modelId="{00200218-12AC-4973-B818-AB62F3423269}" type="presOf" srcId="{01B576F1-59B9-47A9-81D7-5BD299AD033E}" destId="{FE913342-6E8C-4696-B48F-5D9CBCDDE577}" srcOrd="0" destOrd="0" presId="urn:microsoft.com/office/officeart/2005/8/layout/pyramid3"/>
    <dgm:cxn modelId="{30824D40-1931-44EB-B2A4-6A5072410C1C}" type="presOf" srcId="{BC664DAF-3D07-4251-AC38-23D87668F06B}" destId="{F7D41F60-1559-4BD9-B91D-F694C231BC76}" srcOrd="0" destOrd="0" presId="urn:microsoft.com/office/officeart/2005/8/layout/pyramid3"/>
    <dgm:cxn modelId="{E8B55C63-C3CD-4173-9B33-B8CD7B41786A}" srcId="{ADA842B1-8FE6-4DE9-8F59-4A965EFD5F60}" destId="{BC664DAF-3D07-4251-AC38-23D87668F06B}" srcOrd="2" destOrd="0" parTransId="{2735083C-0416-45F2-AB93-EBCEB9FAD4A5}" sibTransId="{8411581B-4FCD-4E0A-AD42-130E1577748F}"/>
    <dgm:cxn modelId="{09C6AA72-415C-4E41-AA5E-18CE5D4FD92A}" type="presOf" srcId="{01B576F1-59B9-47A9-81D7-5BD299AD033E}" destId="{28976AFF-0D6F-4E1E-A903-268EA2984C50}" srcOrd="1" destOrd="0" presId="urn:microsoft.com/office/officeart/2005/8/layout/pyramid3"/>
    <dgm:cxn modelId="{14111682-C716-4A07-92FB-6FF452F7EB74}" srcId="{ADA842B1-8FE6-4DE9-8F59-4A965EFD5F60}" destId="{730B7F20-9BF4-4D0C-903F-32F9832FF453}" srcOrd="4" destOrd="0" parTransId="{C1D10C0C-EB42-445E-BCEF-D1CD3588F52D}" sibTransId="{82FB784D-594E-458B-89CB-A96BB427DA3C}"/>
    <dgm:cxn modelId="{96063191-A44F-419F-8CBE-2C63ED59FA84}" type="presOf" srcId="{730B7F20-9BF4-4D0C-903F-32F9832FF453}" destId="{DEB83A97-31DE-4C10-82A1-2BA5A3578EF0}" srcOrd="0" destOrd="0" presId="urn:microsoft.com/office/officeart/2005/8/layout/pyramid3"/>
    <dgm:cxn modelId="{C801CFA7-B6DF-43A2-A14F-B77FE25C0081}" type="presOf" srcId="{1B4B51CC-447F-4D1F-8781-B13D68CDDDA8}" destId="{BA4A7AA7-5ED9-4114-8388-5B35F1CA3529}" srcOrd="1" destOrd="0" presId="urn:microsoft.com/office/officeart/2005/8/layout/pyramid3"/>
    <dgm:cxn modelId="{EFEC58A8-2461-424E-A4BC-8D9F156BE608}" type="presOf" srcId="{83709A9C-0717-45EC-9217-181A62F7984B}" destId="{EB54014A-D94B-4634-9372-5B2CF44C85D3}" srcOrd="1" destOrd="0" presId="urn:microsoft.com/office/officeart/2005/8/layout/pyramid3"/>
    <dgm:cxn modelId="{59EDDEBC-28CD-405C-9941-96BD67314BB8}" type="presOf" srcId="{ADA842B1-8FE6-4DE9-8F59-4A965EFD5F60}" destId="{CCA421D9-4009-47AC-87C4-F55B01F50436}" srcOrd="0" destOrd="0" presId="urn:microsoft.com/office/officeart/2005/8/layout/pyramid3"/>
    <dgm:cxn modelId="{E149A6BE-0489-4032-82A8-518592EA23FB}" type="presOf" srcId="{267D714E-0E2E-425F-9027-FA76938E5D34}" destId="{9BEE2933-08F8-4B8C-818A-5E4812240246}" srcOrd="1" destOrd="0" presId="urn:microsoft.com/office/officeart/2005/8/layout/pyramid3"/>
    <dgm:cxn modelId="{D69870C1-6351-492E-AD0D-534BA5B61EF9}" type="presOf" srcId="{730B7F20-9BF4-4D0C-903F-32F9832FF453}" destId="{8CCDB6D9-D475-4B3B-BB82-5638A0B09BAE}" srcOrd="1" destOrd="0" presId="urn:microsoft.com/office/officeart/2005/8/layout/pyramid3"/>
    <dgm:cxn modelId="{C09025C4-7DE1-4313-95BC-06AE904628DE}" type="presOf" srcId="{83709A9C-0717-45EC-9217-181A62F7984B}" destId="{757D44A9-C8E0-4036-BE9C-17A30A480977}" srcOrd="0" destOrd="0" presId="urn:microsoft.com/office/officeart/2005/8/layout/pyramid3"/>
    <dgm:cxn modelId="{3BB2ABC5-DFA4-4FDE-B707-4ACE7B4FA856}" type="presOf" srcId="{1B4B51CC-447F-4D1F-8781-B13D68CDDDA8}" destId="{77DEE3B8-7D20-4A90-ABBA-A84445FB8393}" srcOrd="0" destOrd="0" presId="urn:microsoft.com/office/officeart/2005/8/layout/pyramid3"/>
    <dgm:cxn modelId="{D442EECE-B8A5-49D5-9C43-BD8BD89C53E6}" srcId="{ADA842B1-8FE6-4DE9-8F59-4A965EFD5F60}" destId="{267D714E-0E2E-425F-9027-FA76938E5D34}" srcOrd="1" destOrd="0" parTransId="{BE167FFB-D61D-4816-9E21-37FD6251AD7B}" sibTransId="{2B0B3D9C-5C3E-40B8-B1D2-23C0CAB9FA9A}"/>
    <dgm:cxn modelId="{383B78D6-44AF-4BFB-816A-637E35F86AE4}" srcId="{ADA842B1-8FE6-4DE9-8F59-4A965EFD5F60}" destId="{1B4B51CC-447F-4D1F-8781-B13D68CDDDA8}" srcOrd="0" destOrd="0" parTransId="{3BA86E72-6740-41D3-9E7A-94FAD29E2FC0}" sibTransId="{82901B2A-7796-43C4-A1E1-F38332826FF9}"/>
    <dgm:cxn modelId="{0F710FDD-8889-417E-9021-D25DD3A39CE5}" srcId="{ADA842B1-8FE6-4DE9-8F59-4A965EFD5F60}" destId="{01B576F1-59B9-47A9-81D7-5BD299AD033E}" srcOrd="5" destOrd="0" parTransId="{83D3A55D-E7C9-43DB-90E8-793096553005}" sibTransId="{259CDBA2-95F1-4840-9EC2-6E69B500D435}"/>
    <dgm:cxn modelId="{BFD0FCE7-0BDA-48A2-BA79-799C895BC256}" type="presOf" srcId="{267D714E-0E2E-425F-9027-FA76938E5D34}" destId="{A78DBFE1-4427-43BC-A21B-546488AD84C5}" srcOrd="0" destOrd="0" presId="urn:microsoft.com/office/officeart/2005/8/layout/pyramid3"/>
    <dgm:cxn modelId="{DA0F19F8-DA05-4F15-BE26-58965952BA08}" type="presOf" srcId="{BC664DAF-3D07-4251-AC38-23D87668F06B}" destId="{E83A8B01-5F10-48A0-B2D1-3CD6BDF68462}" srcOrd="1" destOrd="0" presId="urn:microsoft.com/office/officeart/2005/8/layout/pyramid3"/>
    <dgm:cxn modelId="{4753223D-D828-4754-8C04-E77C58FB34DA}" type="presParOf" srcId="{CCA421D9-4009-47AC-87C4-F55B01F50436}" destId="{4CE342CB-AD4D-400E-B954-F520B181853B}" srcOrd="0" destOrd="0" presId="urn:microsoft.com/office/officeart/2005/8/layout/pyramid3"/>
    <dgm:cxn modelId="{D438DFF2-4A44-428C-AC7F-114CEA4EFFA6}" type="presParOf" srcId="{4CE342CB-AD4D-400E-B954-F520B181853B}" destId="{77DEE3B8-7D20-4A90-ABBA-A84445FB8393}" srcOrd="0" destOrd="0" presId="urn:microsoft.com/office/officeart/2005/8/layout/pyramid3"/>
    <dgm:cxn modelId="{0A8BA1B2-07E3-4D48-A53F-361740AF645D}" type="presParOf" srcId="{4CE342CB-AD4D-400E-B954-F520B181853B}" destId="{BA4A7AA7-5ED9-4114-8388-5B35F1CA3529}" srcOrd="1" destOrd="0" presId="urn:microsoft.com/office/officeart/2005/8/layout/pyramid3"/>
    <dgm:cxn modelId="{97F98DFF-1777-4683-A5C1-5595AADEA6D1}" type="presParOf" srcId="{CCA421D9-4009-47AC-87C4-F55B01F50436}" destId="{43E91292-0CBE-4621-8FDA-B60BAA8566E3}" srcOrd="1" destOrd="0" presId="urn:microsoft.com/office/officeart/2005/8/layout/pyramid3"/>
    <dgm:cxn modelId="{083E6DAB-4302-45B2-8AD1-89BF7F56BC5F}" type="presParOf" srcId="{43E91292-0CBE-4621-8FDA-B60BAA8566E3}" destId="{A78DBFE1-4427-43BC-A21B-546488AD84C5}" srcOrd="0" destOrd="0" presId="urn:microsoft.com/office/officeart/2005/8/layout/pyramid3"/>
    <dgm:cxn modelId="{7660E5E0-9436-4FFE-8804-FACD314B34BD}" type="presParOf" srcId="{43E91292-0CBE-4621-8FDA-B60BAA8566E3}" destId="{9BEE2933-08F8-4B8C-818A-5E4812240246}" srcOrd="1" destOrd="0" presId="urn:microsoft.com/office/officeart/2005/8/layout/pyramid3"/>
    <dgm:cxn modelId="{80F7B375-DC02-436C-B04A-A971ED3BBDC6}" type="presParOf" srcId="{CCA421D9-4009-47AC-87C4-F55B01F50436}" destId="{79F00933-0931-48C4-BA56-2757AF20E041}" srcOrd="2" destOrd="0" presId="urn:microsoft.com/office/officeart/2005/8/layout/pyramid3"/>
    <dgm:cxn modelId="{39715910-AD67-43DB-82BD-5CF9007AB4A2}" type="presParOf" srcId="{79F00933-0931-48C4-BA56-2757AF20E041}" destId="{F7D41F60-1559-4BD9-B91D-F694C231BC76}" srcOrd="0" destOrd="0" presId="urn:microsoft.com/office/officeart/2005/8/layout/pyramid3"/>
    <dgm:cxn modelId="{737D6AC3-7784-4745-8988-60368FC71B01}" type="presParOf" srcId="{79F00933-0931-48C4-BA56-2757AF20E041}" destId="{E83A8B01-5F10-48A0-B2D1-3CD6BDF68462}" srcOrd="1" destOrd="0" presId="urn:microsoft.com/office/officeart/2005/8/layout/pyramid3"/>
    <dgm:cxn modelId="{DFBD41DA-4CF7-4CA8-AC13-B06BBC3E2A47}" type="presParOf" srcId="{CCA421D9-4009-47AC-87C4-F55B01F50436}" destId="{4CB8A17A-46F7-46EA-8490-9F23D71454C4}" srcOrd="3" destOrd="0" presId="urn:microsoft.com/office/officeart/2005/8/layout/pyramid3"/>
    <dgm:cxn modelId="{5D406AF6-22ED-4E1E-B689-D64CF0F8070A}" type="presParOf" srcId="{4CB8A17A-46F7-46EA-8490-9F23D71454C4}" destId="{757D44A9-C8E0-4036-BE9C-17A30A480977}" srcOrd="0" destOrd="0" presId="urn:microsoft.com/office/officeart/2005/8/layout/pyramid3"/>
    <dgm:cxn modelId="{D7569E70-447D-48C5-AEFB-F121AD461358}" type="presParOf" srcId="{4CB8A17A-46F7-46EA-8490-9F23D71454C4}" destId="{EB54014A-D94B-4634-9372-5B2CF44C85D3}" srcOrd="1" destOrd="0" presId="urn:microsoft.com/office/officeart/2005/8/layout/pyramid3"/>
    <dgm:cxn modelId="{CF5804A0-031B-4AD4-AD11-5E30814AE906}" type="presParOf" srcId="{CCA421D9-4009-47AC-87C4-F55B01F50436}" destId="{1D9BC278-4685-4C54-B8BB-D41D48456CAE}" srcOrd="4" destOrd="0" presId="urn:microsoft.com/office/officeart/2005/8/layout/pyramid3"/>
    <dgm:cxn modelId="{06958BDC-AF6D-4535-B8FA-C762BD931424}" type="presParOf" srcId="{1D9BC278-4685-4C54-B8BB-D41D48456CAE}" destId="{DEB83A97-31DE-4C10-82A1-2BA5A3578EF0}" srcOrd="0" destOrd="0" presId="urn:microsoft.com/office/officeart/2005/8/layout/pyramid3"/>
    <dgm:cxn modelId="{0EAFA8CE-EFFD-4229-AFAC-D7CC10F06B75}" type="presParOf" srcId="{1D9BC278-4685-4C54-B8BB-D41D48456CAE}" destId="{8CCDB6D9-D475-4B3B-BB82-5638A0B09BAE}" srcOrd="1" destOrd="0" presId="urn:microsoft.com/office/officeart/2005/8/layout/pyramid3"/>
    <dgm:cxn modelId="{DA9B453C-7B4E-4A3A-B835-1D017668A788}" type="presParOf" srcId="{CCA421D9-4009-47AC-87C4-F55B01F50436}" destId="{647E9787-106A-4E41-86E3-9413A6440B64}" srcOrd="5" destOrd="0" presId="urn:microsoft.com/office/officeart/2005/8/layout/pyramid3"/>
    <dgm:cxn modelId="{828F92B5-E072-4CAA-8834-A4FC2F525B92}" type="presParOf" srcId="{647E9787-106A-4E41-86E3-9413A6440B64}" destId="{FE913342-6E8C-4696-B48F-5D9CBCDDE577}" srcOrd="0" destOrd="0" presId="urn:microsoft.com/office/officeart/2005/8/layout/pyramid3"/>
    <dgm:cxn modelId="{DFB3D5C6-CADE-4424-9083-AA333646243C}" type="presParOf" srcId="{647E9787-106A-4E41-86E3-9413A6440B64}" destId="{28976AFF-0D6F-4E1E-A903-268EA2984C50}"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E576524-02F3-49D0-AED7-33260F325C2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B5FE0CB-0192-488F-BF0C-53960717BBBA}">
      <dgm:prSet/>
      <dgm:spPr/>
      <dgm:t>
        <a:bodyPr/>
        <a:lstStyle/>
        <a:p>
          <a:pPr>
            <a:lnSpc>
              <a:spcPct val="100000"/>
            </a:lnSpc>
          </a:pPr>
          <a:r>
            <a:rPr lang="en-US" b="1"/>
            <a:t>Enhance Product Pages</a:t>
          </a:r>
          <a:r>
            <a:rPr lang="en-US"/>
            <a:t>: Given the high drop-off from product to cart pages, optimize product pages with clearer calls to action and more compelling product information.​</a:t>
          </a:r>
        </a:p>
      </dgm:t>
    </dgm:pt>
    <dgm:pt modelId="{193077B3-8FEA-45F3-AABB-1B26561746D9}" type="parTrans" cxnId="{9F381E60-87B1-49D2-B1C6-7FF3CAD4A89F}">
      <dgm:prSet/>
      <dgm:spPr/>
      <dgm:t>
        <a:bodyPr/>
        <a:lstStyle/>
        <a:p>
          <a:endParaRPr lang="en-US"/>
        </a:p>
      </dgm:t>
    </dgm:pt>
    <dgm:pt modelId="{8EEB7FD2-376B-4EA8-A86B-BB9C21549123}" type="sibTrans" cxnId="{9F381E60-87B1-49D2-B1C6-7FF3CAD4A89F}">
      <dgm:prSet/>
      <dgm:spPr/>
      <dgm:t>
        <a:bodyPr/>
        <a:lstStyle/>
        <a:p>
          <a:endParaRPr lang="en-US"/>
        </a:p>
      </dgm:t>
    </dgm:pt>
    <dgm:pt modelId="{A4F80E4A-D69C-47D8-A92B-7DB3EE4ED03F}">
      <dgm:prSet/>
      <dgm:spPr/>
      <dgm:t>
        <a:bodyPr/>
        <a:lstStyle/>
        <a:p>
          <a:pPr>
            <a:lnSpc>
              <a:spcPct val="100000"/>
            </a:lnSpc>
          </a:pPr>
          <a:r>
            <a:rPr lang="en-US" b="1"/>
            <a:t>Streamline Checkout Process</a:t>
          </a:r>
          <a:r>
            <a:rPr lang="en-US"/>
            <a:t>: Simplify the checkout process to reduce drop-offs at each stage. Ensure the cart, shipping, and billing pages are user-friendly and efficient.​</a:t>
          </a:r>
        </a:p>
      </dgm:t>
    </dgm:pt>
    <dgm:pt modelId="{87DDA380-28BC-4C54-98F6-2CF321A6D34B}" type="parTrans" cxnId="{1A0EAD08-380B-49FD-B836-06EB779EAD33}">
      <dgm:prSet/>
      <dgm:spPr/>
      <dgm:t>
        <a:bodyPr/>
        <a:lstStyle/>
        <a:p>
          <a:endParaRPr lang="en-US"/>
        </a:p>
      </dgm:t>
    </dgm:pt>
    <dgm:pt modelId="{3EBFFE9A-1B0F-4684-A3DB-D5B1DDC5C78D}" type="sibTrans" cxnId="{1A0EAD08-380B-49FD-B836-06EB779EAD33}">
      <dgm:prSet/>
      <dgm:spPr/>
      <dgm:t>
        <a:bodyPr/>
        <a:lstStyle/>
        <a:p>
          <a:endParaRPr lang="en-US"/>
        </a:p>
      </dgm:t>
    </dgm:pt>
    <dgm:pt modelId="{83993134-6882-4653-A7C2-3525057FD2F0}">
      <dgm:prSet/>
      <dgm:spPr/>
      <dgm:t>
        <a:bodyPr/>
        <a:lstStyle/>
        <a:p>
          <a:pPr>
            <a:lnSpc>
              <a:spcPct val="100000"/>
            </a:lnSpc>
          </a:pPr>
          <a:r>
            <a:rPr lang="en-US" b="1"/>
            <a:t>Retargeting Campaigns</a:t>
          </a:r>
          <a:r>
            <a:rPr lang="en-US"/>
            <a:t>: Implement retargeting strategies for users who drop off before reaching the cart or billing pages.​</a:t>
          </a:r>
        </a:p>
      </dgm:t>
    </dgm:pt>
    <dgm:pt modelId="{11766B7B-8696-4837-8FBC-CC29321A7390}" type="parTrans" cxnId="{C4D7F4AF-B032-42BF-9900-AF73CFD1F685}">
      <dgm:prSet/>
      <dgm:spPr/>
      <dgm:t>
        <a:bodyPr/>
        <a:lstStyle/>
        <a:p>
          <a:endParaRPr lang="en-US"/>
        </a:p>
      </dgm:t>
    </dgm:pt>
    <dgm:pt modelId="{5254602D-EC16-4DB5-850A-8C72E304595E}" type="sibTrans" cxnId="{C4D7F4AF-B032-42BF-9900-AF73CFD1F685}">
      <dgm:prSet/>
      <dgm:spPr/>
      <dgm:t>
        <a:bodyPr/>
        <a:lstStyle/>
        <a:p>
          <a:endParaRPr lang="en-US"/>
        </a:p>
      </dgm:t>
    </dgm:pt>
    <dgm:pt modelId="{3D92E9BE-C9D8-4ABF-8DDA-57EDBFEC0359}">
      <dgm:prSet/>
      <dgm:spPr/>
      <dgm:t>
        <a:bodyPr/>
        <a:lstStyle/>
        <a:p>
          <a:pPr>
            <a:lnSpc>
              <a:spcPct val="100000"/>
            </a:lnSpc>
          </a:pPr>
          <a:r>
            <a:rPr lang="en-US" b="1"/>
            <a:t>Conversion Rate Optimization (CRO)</a:t>
          </a:r>
          <a:r>
            <a:rPr lang="en-US"/>
            <a:t>: Conduct A/B testing on different page elements, especially on product, cart, and checkout pages, to identify what drives higher conversions.​</a:t>
          </a:r>
        </a:p>
      </dgm:t>
    </dgm:pt>
    <dgm:pt modelId="{126F2F62-5806-4699-99B1-438519F082B5}" type="parTrans" cxnId="{6FE8E1D2-B846-49E6-9058-A9CDF1B68E94}">
      <dgm:prSet/>
      <dgm:spPr/>
      <dgm:t>
        <a:bodyPr/>
        <a:lstStyle/>
        <a:p>
          <a:endParaRPr lang="en-US"/>
        </a:p>
      </dgm:t>
    </dgm:pt>
    <dgm:pt modelId="{04DCFCED-7DD3-4590-AB30-F286833AA447}" type="sibTrans" cxnId="{6FE8E1D2-B846-49E6-9058-A9CDF1B68E94}">
      <dgm:prSet/>
      <dgm:spPr/>
      <dgm:t>
        <a:bodyPr/>
        <a:lstStyle/>
        <a:p>
          <a:endParaRPr lang="en-US"/>
        </a:p>
      </dgm:t>
    </dgm:pt>
    <dgm:pt modelId="{7846B15B-F24C-4AA6-ABC2-60CCBD533667}">
      <dgm:prSet/>
      <dgm:spPr/>
      <dgm:t>
        <a:bodyPr/>
        <a:lstStyle/>
        <a:p>
          <a:pPr>
            <a:lnSpc>
              <a:spcPct val="100000"/>
            </a:lnSpc>
          </a:pPr>
          <a:r>
            <a:rPr lang="en-US" b="1"/>
            <a:t>Customer Feedback</a:t>
          </a:r>
          <a:r>
            <a:rPr lang="en-US"/>
            <a:t>: Gather feedback from users who abandon their sessions at various stages to understand and address their concerns.​</a:t>
          </a:r>
        </a:p>
      </dgm:t>
    </dgm:pt>
    <dgm:pt modelId="{F0EB30EB-7206-4A6E-B126-3665EA46B19B}" type="parTrans" cxnId="{CBB0B802-C7B6-46C8-8132-4836646769C9}">
      <dgm:prSet/>
      <dgm:spPr/>
      <dgm:t>
        <a:bodyPr/>
        <a:lstStyle/>
        <a:p>
          <a:endParaRPr lang="en-US"/>
        </a:p>
      </dgm:t>
    </dgm:pt>
    <dgm:pt modelId="{6E93047D-E4D9-4B71-AFA4-C2D651822A66}" type="sibTrans" cxnId="{CBB0B802-C7B6-46C8-8132-4836646769C9}">
      <dgm:prSet/>
      <dgm:spPr/>
      <dgm:t>
        <a:bodyPr/>
        <a:lstStyle/>
        <a:p>
          <a:endParaRPr lang="en-US"/>
        </a:p>
      </dgm:t>
    </dgm:pt>
    <dgm:pt modelId="{4276583C-913C-40BB-A873-22B6C9E61CF4}">
      <dgm:prSet/>
      <dgm:spPr/>
      <dgm:t>
        <a:bodyPr/>
        <a:lstStyle/>
        <a:p>
          <a:pPr>
            <a:lnSpc>
              <a:spcPct val="100000"/>
            </a:lnSpc>
          </a:pPr>
          <a:r>
            <a:rPr lang="en-US" b="1"/>
            <a:t>Personalized Recommendations</a:t>
          </a:r>
          <a:r>
            <a:rPr lang="en-US"/>
            <a:t>: Use data-driven personalized product recommendations to guide users from the product pages to the checkout</a:t>
          </a:r>
        </a:p>
      </dgm:t>
    </dgm:pt>
    <dgm:pt modelId="{DD6FE8FE-C67B-455D-8680-815A7ED37634}" type="parTrans" cxnId="{26ADF1CD-E51D-45C0-AE7B-A193B1A17345}">
      <dgm:prSet/>
      <dgm:spPr/>
      <dgm:t>
        <a:bodyPr/>
        <a:lstStyle/>
        <a:p>
          <a:endParaRPr lang="en-US"/>
        </a:p>
      </dgm:t>
    </dgm:pt>
    <dgm:pt modelId="{34A64B6B-046D-41C0-8571-59B324F71808}" type="sibTrans" cxnId="{26ADF1CD-E51D-45C0-AE7B-A193B1A17345}">
      <dgm:prSet/>
      <dgm:spPr/>
      <dgm:t>
        <a:bodyPr/>
        <a:lstStyle/>
        <a:p>
          <a:endParaRPr lang="en-US"/>
        </a:p>
      </dgm:t>
    </dgm:pt>
    <dgm:pt modelId="{8908E58E-F6D8-407A-95C7-1128F914D662}" type="pres">
      <dgm:prSet presAssocID="{EE576524-02F3-49D0-AED7-33260F325C21}" presName="root" presStyleCnt="0">
        <dgm:presLayoutVars>
          <dgm:dir/>
          <dgm:resizeHandles val="exact"/>
        </dgm:presLayoutVars>
      </dgm:prSet>
      <dgm:spPr/>
    </dgm:pt>
    <dgm:pt modelId="{579A123F-EF1B-401C-BDEA-0127F782CF31}" type="pres">
      <dgm:prSet presAssocID="{6B5FE0CB-0192-488F-BF0C-53960717BBBA}" presName="compNode" presStyleCnt="0"/>
      <dgm:spPr/>
    </dgm:pt>
    <dgm:pt modelId="{C2B6A564-CAAA-4CA3-8D4D-BD530A15067D}" type="pres">
      <dgm:prSet presAssocID="{6B5FE0CB-0192-488F-BF0C-53960717BBBA}" presName="bgRect" presStyleLbl="bgShp" presStyleIdx="0" presStyleCnt="6"/>
      <dgm:spPr/>
    </dgm:pt>
    <dgm:pt modelId="{90A84B83-320C-44C4-A252-3EB0158A66A1}" type="pres">
      <dgm:prSet presAssocID="{6B5FE0CB-0192-488F-BF0C-53960717BBB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ilter"/>
        </a:ext>
      </dgm:extLst>
    </dgm:pt>
    <dgm:pt modelId="{16ECD2BD-2379-4546-A267-18FDF7E01925}" type="pres">
      <dgm:prSet presAssocID="{6B5FE0CB-0192-488F-BF0C-53960717BBBA}" presName="spaceRect" presStyleCnt="0"/>
      <dgm:spPr/>
    </dgm:pt>
    <dgm:pt modelId="{D8F7B614-5C0C-40F3-BE12-6352515E6E0A}" type="pres">
      <dgm:prSet presAssocID="{6B5FE0CB-0192-488F-BF0C-53960717BBBA}" presName="parTx" presStyleLbl="revTx" presStyleIdx="0" presStyleCnt="6">
        <dgm:presLayoutVars>
          <dgm:chMax val="0"/>
          <dgm:chPref val="0"/>
        </dgm:presLayoutVars>
      </dgm:prSet>
      <dgm:spPr/>
    </dgm:pt>
    <dgm:pt modelId="{CB480347-AE85-42FF-8E36-FE4B6C31402D}" type="pres">
      <dgm:prSet presAssocID="{8EEB7FD2-376B-4EA8-A86B-BB9C21549123}" presName="sibTrans" presStyleCnt="0"/>
      <dgm:spPr/>
    </dgm:pt>
    <dgm:pt modelId="{1CB6F27D-9702-44D5-A0A9-F284A83F6037}" type="pres">
      <dgm:prSet presAssocID="{A4F80E4A-D69C-47D8-A92B-7DB3EE4ED03F}" presName="compNode" presStyleCnt="0"/>
      <dgm:spPr/>
    </dgm:pt>
    <dgm:pt modelId="{A76C2D88-0150-45A7-BC31-B5D3D5FFB8ED}" type="pres">
      <dgm:prSet presAssocID="{A4F80E4A-D69C-47D8-A92B-7DB3EE4ED03F}" presName="bgRect" presStyleLbl="bgShp" presStyleIdx="1" presStyleCnt="6"/>
      <dgm:spPr/>
    </dgm:pt>
    <dgm:pt modelId="{CF9659D5-F018-464C-9348-CE6E3289CE54}" type="pres">
      <dgm:prSet presAssocID="{A4F80E4A-D69C-47D8-A92B-7DB3EE4ED03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x"/>
        </a:ext>
      </dgm:extLst>
    </dgm:pt>
    <dgm:pt modelId="{1CF9CEDE-83BC-412D-91F8-2403F4336E94}" type="pres">
      <dgm:prSet presAssocID="{A4F80E4A-D69C-47D8-A92B-7DB3EE4ED03F}" presName="spaceRect" presStyleCnt="0"/>
      <dgm:spPr/>
    </dgm:pt>
    <dgm:pt modelId="{FCEF5658-5739-4E30-B1A6-0962B71C320E}" type="pres">
      <dgm:prSet presAssocID="{A4F80E4A-D69C-47D8-A92B-7DB3EE4ED03F}" presName="parTx" presStyleLbl="revTx" presStyleIdx="1" presStyleCnt="6">
        <dgm:presLayoutVars>
          <dgm:chMax val="0"/>
          <dgm:chPref val="0"/>
        </dgm:presLayoutVars>
      </dgm:prSet>
      <dgm:spPr/>
    </dgm:pt>
    <dgm:pt modelId="{F79EA378-2D02-4B2E-8EF4-9DF7A17C3E6C}" type="pres">
      <dgm:prSet presAssocID="{3EBFFE9A-1B0F-4684-A3DB-D5B1DDC5C78D}" presName="sibTrans" presStyleCnt="0"/>
      <dgm:spPr/>
    </dgm:pt>
    <dgm:pt modelId="{D910D403-0A77-4AED-844A-29F71F5689DC}" type="pres">
      <dgm:prSet presAssocID="{83993134-6882-4653-A7C2-3525057FD2F0}" presName="compNode" presStyleCnt="0"/>
      <dgm:spPr/>
    </dgm:pt>
    <dgm:pt modelId="{0FAF72D8-5F10-4134-8524-DBB0982FBED3}" type="pres">
      <dgm:prSet presAssocID="{83993134-6882-4653-A7C2-3525057FD2F0}" presName="bgRect" presStyleLbl="bgShp" presStyleIdx="2" presStyleCnt="6"/>
      <dgm:spPr/>
    </dgm:pt>
    <dgm:pt modelId="{7BD86701-FF13-402B-A167-526242E0D489}" type="pres">
      <dgm:prSet presAssocID="{83993134-6882-4653-A7C2-3525057FD2F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rget Audience"/>
        </a:ext>
      </dgm:extLst>
    </dgm:pt>
    <dgm:pt modelId="{4CD189F7-7550-444C-9C0C-5AF7D0DBE57A}" type="pres">
      <dgm:prSet presAssocID="{83993134-6882-4653-A7C2-3525057FD2F0}" presName="spaceRect" presStyleCnt="0"/>
      <dgm:spPr/>
    </dgm:pt>
    <dgm:pt modelId="{2349AE3C-E5DE-49E8-9171-ED33034E7C05}" type="pres">
      <dgm:prSet presAssocID="{83993134-6882-4653-A7C2-3525057FD2F0}" presName="parTx" presStyleLbl="revTx" presStyleIdx="2" presStyleCnt="6">
        <dgm:presLayoutVars>
          <dgm:chMax val="0"/>
          <dgm:chPref val="0"/>
        </dgm:presLayoutVars>
      </dgm:prSet>
      <dgm:spPr/>
    </dgm:pt>
    <dgm:pt modelId="{D2448876-6C3A-43F5-A95A-0B772B3ACA57}" type="pres">
      <dgm:prSet presAssocID="{5254602D-EC16-4DB5-850A-8C72E304595E}" presName="sibTrans" presStyleCnt="0"/>
      <dgm:spPr/>
    </dgm:pt>
    <dgm:pt modelId="{13489F13-8E5D-4F52-938F-513A5BBDFFCE}" type="pres">
      <dgm:prSet presAssocID="{3D92E9BE-C9D8-4ABF-8DDA-57EDBFEC0359}" presName="compNode" presStyleCnt="0"/>
      <dgm:spPr/>
    </dgm:pt>
    <dgm:pt modelId="{E17834EF-0B0A-499D-91FE-AB0D08666142}" type="pres">
      <dgm:prSet presAssocID="{3D92E9BE-C9D8-4ABF-8DDA-57EDBFEC0359}" presName="bgRect" presStyleLbl="bgShp" presStyleIdx="3" presStyleCnt="6"/>
      <dgm:spPr/>
    </dgm:pt>
    <dgm:pt modelId="{E11CE69E-D377-45FD-B7C4-76B762CD47E8}" type="pres">
      <dgm:prSet presAssocID="{3D92E9BE-C9D8-4ABF-8DDA-57EDBFEC035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lowchart"/>
        </a:ext>
      </dgm:extLst>
    </dgm:pt>
    <dgm:pt modelId="{08F5B33F-E8BA-4242-8DE8-B8C3FC46E2A7}" type="pres">
      <dgm:prSet presAssocID="{3D92E9BE-C9D8-4ABF-8DDA-57EDBFEC0359}" presName="spaceRect" presStyleCnt="0"/>
      <dgm:spPr/>
    </dgm:pt>
    <dgm:pt modelId="{7DD07D8B-66C8-4B0B-B830-3516FCF15712}" type="pres">
      <dgm:prSet presAssocID="{3D92E9BE-C9D8-4ABF-8DDA-57EDBFEC0359}" presName="parTx" presStyleLbl="revTx" presStyleIdx="3" presStyleCnt="6">
        <dgm:presLayoutVars>
          <dgm:chMax val="0"/>
          <dgm:chPref val="0"/>
        </dgm:presLayoutVars>
      </dgm:prSet>
      <dgm:spPr/>
    </dgm:pt>
    <dgm:pt modelId="{0341EE7B-6F74-499E-8F7D-FD1B50513D31}" type="pres">
      <dgm:prSet presAssocID="{04DCFCED-7DD3-4590-AB30-F286833AA447}" presName="sibTrans" presStyleCnt="0"/>
      <dgm:spPr/>
    </dgm:pt>
    <dgm:pt modelId="{2B9ABB74-BC79-466E-AB4D-29B70923A365}" type="pres">
      <dgm:prSet presAssocID="{7846B15B-F24C-4AA6-ABC2-60CCBD533667}" presName="compNode" presStyleCnt="0"/>
      <dgm:spPr/>
    </dgm:pt>
    <dgm:pt modelId="{8D3AC077-94BF-423F-A3FC-FFE8FADE864C}" type="pres">
      <dgm:prSet presAssocID="{7846B15B-F24C-4AA6-ABC2-60CCBD533667}" presName="bgRect" presStyleLbl="bgShp" presStyleIdx="4" presStyleCnt="6"/>
      <dgm:spPr/>
    </dgm:pt>
    <dgm:pt modelId="{86CFC339-0336-4DA5-AB1F-C4C186ED89EF}" type="pres">
      <dgm:prSet presAssocID="{7846B15B-F24C-4AA6-ABC2-60CCBD53366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at Bubble"/>
        </a:ext>
      </dgm:extLst>
    </dgm:pt>
    <dgm:pt modelId="{D5FA45A7-5709-4379-A30C-8F8B97710751}" type="pres">
      <dgm:prSet presAssocID="{7846B15B-F24C-4AA6-ABC2-60CCBD533667}" presName="spaceRect" presStyleCnt="0"/>
      <dgm:spPr/>
    </dgm:pt>
    <dgm:pt modelId="{BDABC1A2-F45B-4968-B14B-4D5ED2126CC1}" type="pres">
      <dgm:prSet presAssocID="{7846B15B-F24C-4AA6-ABC2-60CCBD533667}" presName="parTx" presStyleLbl="revTx" presStyleIdx="4" presStyleCnt="6">
        <dgm:presLayoutVars>
          <dgm:chMax val="0"/>
          <dgm:chPref val="0"/>
        </dgm:presLayoutVars>
      </dgm:prSet>
      <dgm:spPr/>
    </dgm:pt>
    <dgm:pt modelId="{BB874E40-FB34-471D-B654-E65FC38AEB08}" type="pres">
      <dgm:prSet presAssocID="{6E93047D-E4D9-4B71-AFA4-C2D651822A66}" presName="sibTrans" presStyleCnt="0"/>
      <dgm:spPr/>
    </dgm:pt>
    <dgm:pt modelId="{921ED104-74BB-4DCF-B7B4-E1FF0F067BBB}" type="pres">
      <dgm:prSet presAssocID="{4276583C-913C-40BB-A873-22B6C9E61CF4}" presName="compNode" presStyleCnt="0"/>
      <dgm:spPr/>
    </dgm:pt>
    <dgm:pt modelId="{DD8C30C2-C043-456C-BFB0-50F564FC0F14}" type="pres">
      <dgm:prSet presAssocID="{4276583C-913C-40BB-A873-22B6C9E61CF4}" presName="bgRect" presStyleLbl="bgShp" presStyleIdx="5" presStyleCnt="6"/>
      <dgm:spPr/>
    </dgm:pt>
    <dgm:pt modelId="{BCE642A3-1409-477B-9385-E10F75F39573}" type="pres">
      <dgm:prSet presAssocID="{4276583C-913C-40BB-A873-22B6C9E61CF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Users"/>
        </a:ext>
      </dgm:extLst>
    </dgm:pt>
    <dgm:pt modelId="{C62FBD2A-A668-4D0B-838A-E851470B4238}" type="pres">
      <dgm:prSet presAssocID="{4276583C-913C-40BB-A873-22B6C9E61CF4}" presName="spaceRect" presStyleCnt="0"/>
      <dgm:spPr/>
    </dgm:pt>
    <dgm:pt modelId="{696F3DD8-B89F-41E4-B518-A54590DAA293}" type="pres">
      <dgm:prSet presAssocID="{4276583C-913C-40BB-A873-22B6C9E61CF4}" presName="parTx" presStyleLbl="revTx" presStyleIdx="5" presStyleCnt="6">
        <dgm:presLayoutVars>
          <dgm:chMax val="0"/>
          <dgm:chPref val="0"/>
        </dgm:presLayoutVars>
      </dgm:prSet>
      <dgm:spPr/>
    </dgm:pt>
  </dgm:ptLst>
  <dgm:cxnLst>
    <dgm:cxn modelId="{CBB0B802-C7B6-46C8-8132-4836646769C9}" srcId="{EE576524-02F3-49D0-AED7-33260F325C21}" destId="{7846B15B-F24C-4AA6-ABC2-60CCBD533667}" srcOrd="4" destOrd="0" parTransId="{F0EB30EB-7206-4A6E-B126-3665EA46B19B}" sibTransId="{6E93047D-E4D9-4B71-AFA4-C2D651822A66}"/>
    <dgm:cxn modelId="{1A0EAD08-380B-49FD-B836-06EB779EAD33}" srcId="{EE576524-02F3-49D0-AED7-33260F325C21}" destId="{A4F80E4A-D69C-47D8-A92B-7DB3EE4ED03F}" srcOrd="1" destOrd="0" parTransId="{87DDA380-28BC-4C54-98F6-2CF321A6D34B}" sibTransId="{3EBFFE9A-1B0F-4684-A3DB-D5B1DDC5C78D}"/>
    <dgm:cxn modelId="{04AAD73F-40B2-4F2C-A5D7-5B86D53E4F8E}" type="presOf" srcId="{3D92E9BE-C9D8-4ABF-8DDA-57EDBFEC0359}" destId="{7DD07D8B-66C8-4B0B-B830-3516FCF15712}" srcOrd="0" destOrd="0" presId="urn:microsoft.com/office/officeart/2018/2/layout/IconVerticalSolidList"/>
    <dgm:cxn modelId="{9F381E60-87B1-49D2-B1C6-7FF3CAD4A89F}" srcId="{EE576524-02F3-49D0-AED7-33260F325C21}" destId="{6B5FE0CB-0192-488F-BF0C-53960717BBBA}" srcOrd="0" destOrd="0" parTransId="{193077B3-8FEA-45F3-AABB-1B26561746D9}" sibTransId="{8EEB7FD2-376B-4EA8-A86B-BB9C21549123}"/>
    <dgm:cxn modelId="{65F69659-B80E-43F0-98FC-A99CF38CCE35}" type="presOf" srcId="{6B5FE0CB-0192-488F-BF0C-53960717BBBA}" destId="{D8F7B614-5C0C-40F3-BE12-6352515E6E0A}" srcOrd="0" destOrd="0" presId="urn:microsoft.com/office/officeart/2018/2/layout/IconVerticalSolidList"/>
    <dgm:cxn modelId="{B20A4883-2BA9-414E-A1EB-5E7CE5E9B6FD}" type="presOf" srcId="{EE576524-02F3-49D0-AED7-33260F325C21}" destId="{8908E58E-F6D8-407A-95C7-1128F914D662}" srcOrd="0" destOrd="0" presId="urn:microsoft.com/office/officeart/2018/2/layout/IconVerticalSolidList"/>
    <dgm:cxn modelId="{C4D7F4AF-B032-42BF-9900-AF73CFD1F685}" srcId="{EE576524-02F3-49D0-AED7-33260F325C21}" destId="{83993134-6882-4653-A7C2-3525057FD2F0}" srcOrd="2" destOrd="0" parTransId="{11766B7B-8696-4837-8FBC-CC29321A7390}" sibTransId="{5254602D-EC16-4DB5-850A-8C72E304595E}"/>
    <dgm:cxn modelId="{ED6BDEC6-15FA-4CD3-9A6E-51D1AB84E748}" type="presOf" srcId="{A4F80E4A-D69C-47D8-A92B-7DB3EE4ED03F}" destId="{FCEF5658-5739-4E30-B1A6-0962B71C320E}" srcOrd="0" destOrd="0" presId="urn:microsoft.com/office/officeart/2018/2/layout/IconVerticalSolidList"/>
    <dgm:cxn modelId="{26ADF1CD-E51D-45C0-AE7B-A193B1A17345}" srcId="{EE576524-02F3-49D0-AED7-33260F325C21}" destId="{4276583C-913C-40BB-A873-22B6C9E61CF4}" srcOrd="5" destOrd="0" parTransId="{DD6FE8FE-C67B-455D-8680-815A7ED37634}" sibTransId="{34A64B6B-046D-41C0-8571-59B324F71808}"/>
    <dgm:cxn modelId="{6FE8E1D2-B846-49E6-9058-A9CDF1B68E94}" srcId="{EE576524-02F3-49D0-AED7-33260F325C21}" destId="{3D92E9BE-C9D8-4ABF-8DDA-57EDBFEC0359}" srcOrd="3" destOrd="0" parTransId="{126F2F62-5806-4699-99B1-438519F082B5}" sibTransId="{04DCFCED-7DD3-4590-AB30-F286833AA447}"/>
    <dgm:cxn modelId="{8A9C3AD5-348F-4832-80B5-0C92BE07F4BC}" type="presOf" srcId="{4276583C-913C-40BB-A873-22B6C9E61CF4}" destId="{696F3DD8-B89F-41E4-B518-A54590DAA293}" srcOrd="0" destOrd="0" presId="urn:microsoft.com/office/officeart/2018/2/layout/IconVerticalSolidList"/>
    <dgm:cxn modelId="{E5160ED6-D5F5-41E0-B7BC-4FF2165AFDBC}" type="presOf" srcId="{7846B15B-F24C-4AA6-ABC2-60CCBD533667}" destId="{BDABC1A2-F45B-4968-B14B-4D5ED2126CC1}" srcOrd="0" destOrd="0" presId="urn:microsoft.com/office/officeart/2018/2/layout/IconVerticalSolidList"/>
    <dgm:cxn modelId="{101E4FE6-B89E-4A26-A35B-18FE7DCF329C}" type="presOf" srcId="{83993134-6882-4653-A7C2-3525057FD2F0}" destId="{2349AE3C-E5DE-49E8-9171-ED33034E7C05}" srcOrd="0" destOrd="0" presId="urn:microsoft.com/office/officeart/2018/2/layout/IconVerticalSolidList"/>
    <dgm:cxn modelId="{D1DB8B69-E94A-4F74-8163-690C27317200}" type="presParOf" srcId="{8908E58E-F6D8-407A-95C7-1128F914D662}" destId="{579A123F-EF1B-401C-BDEA-0127F782CF31}" srcOrd="0" destOrd="0" presId="urn:microsoft.com/office/officeart/2018/2/layout/IconVerticalSolidList"/>
    <dgm:cxn modelId="{7022AA7C-199C-47C4-8060-957732FDA535}" type="presParOf" srcId="{579A123F-EF1B-401C-BDEA-0127F782CF31}" destId="{C2B6A564-CAAA-4CA3-8D4D-BD530A15067D}" srcOrd="0" destOrd="0" presId="urn:microsoft.com/office/officeart/2018/2/layout/IconVerticalSolidList"/>
    <dgm:cxn modelId="{9B67CA09-6730-4C15-8FB5-35D153EA2969}" type="presParOf" srcId="{579A123F-EF1B-401C-BDEA-0127F782CF31}" destId="{90A84B83-320C-44C4-A252-3EB0158A66A1}" srcOrd="1" destOrd="0" presId="urn:microsoft.com/office/officeart/2018/2/layout/IconVerticalSolidList"/>
    <dgm:cxn modelId="{31A2F257-7756-4DC6-8EC2-1C77F1FE9C1A}" type="presParOf" srcId="{579A123F-EF1B-401C-BDEA-0127F782CF31}" destId="{16ECD2BD-2379-4546-A267-18FDF7E01925}" srcOrd="2" destOrd="0" presId="urn:microsoft.com/office/officeart/2018/2/layout/IconVerticalSolidList"/>
    <dgm:cxn modelId="{11A3E95D-2A2A-4B5A-BB97-316350B7940F}" type="presParOf" srcId="{579A123F-EF1B-401C-BDEA-0127F782CF31}" destId="{D8F7B614-5C0C-40F3-BE12-6352515E6E0A}" srcOrd="3" destOrd="0" presId="urn:microsoft.com/office/officeart/2018/2/layout/IconVerticalSolidList"/>
    <dgm:cxn modelId="{3EB01E65-8D4A-4F28-A68A-6C81C3C58DAE}" type="presParOf" srcId="{8908E58E-F6D8-407A-95C7-1128F914D662}" destId="{CB480347-AE85-42FF-8E36-FE4B6C31402D}" srcOrd="1" destOrd="0" presId="urn:microsoft.com/office/officeart/2018/2/layout/IconVerticalSolidList"/>
    <dgm:cxn modelId="{CE129BF9-B916-4EE3-A4DC-D06F8C010F9D}" type="presParOf" srcId="{8908E58E-F6D8-407A-95C7-1128F914D662}" destId="{1CB6F27D-9702-44D5-A0A9-F284A83F6037}" srcOrd="2" destOrd="0" presId="urn:microsoft.com/office/officeart/2018/2/layout/IconVerticalSolidList"/>
    <dgm:cxn modelId="{43280A7A-818A-4E9D-8C6E-3618DA362B03}" type="presParOf" srcId="{1CB6F27D-9702-44D5-A0A9-F284A83F6037}" destId="{A76C2D88-0150-45A7-BC31-B5D3D5FFB8ED}" srcOrd="0" destOrd="0" presId="urn:microsoft.com/office/officeart/2018/2/layout/IconVerticalSolidList"/>
    <dgm:cxn modelId="{AD2B0ED4-AF78-4522-A1F7-9E540963A73F}" type="presParOf" srcId="{1CB6F27D-9702-44D5-A0A9-F284A83F6037}" destId="{CF9659D5-F018-464C-9348-CE6E3289CE54}" srcOrd="1" destOrd="0" presId="urn:microsoft.com/office/officeart/2018/2/layout/IconVerticalSolidList"/>
    <dgm:cxn modelId="{97A590AD-D69A-4502-B73C-2BD080A9C9A5}" type="presParOf" srcId="{1CB6F27D-9702-44D5-A0A9-F284A83F6037}" destId="{1CF9CEDE-83BC-412D-91F8-2403F4336E94}" srcOrd="2" destOrd="0" presId="urn:microsoft.com/office/officeart/2018/2/layout/IconVerticalSolidList"/>
    <dgm:cxn modelId="{3A8BDA85-262B-4C3F-A671-73AC7B91ACFB}" type="presParOf" srcId="{1CB6F27D-9702-44D5-A0A9-F284A83F6037}" destId="{FCEF5658-5739-4E30-B1A6-0962B71C320E}" srcOrd="3" destOrd="0" presId="urn:microsoft.com/office/officeart/2018/2/layout/IconVerticalSolidList"/>
    <dgm:cxn modelId="{C2302B72-587D-4935-A2DF-A8CE802A84A8}" type="presParOf" srcId="{8908E58E-F6D8-407A-95C7-1128F914D662}" destId="{F79EA378-2D02-4B2E-8EF4-9DF7A17C3E6C}" srcOrd="3" destOrd="0" presId="urn:microsoft.com/office/officeart/2018/2/layout/IconVerticalSolidList"/>
    <dgm:cxn modelId="{0E94413D-28B1-49FF-8FE0-A5E8C1ABD8ED}" type="presParOf" srcId="{8908E58E-F6D8-407A-95C7-1128F914D662}" destId="{D910D403-0A77-4AED-844A-29F71F5689DC}" srcOrd="4" destOrd="0" presId="urn:microsoft.com/office/officeart/2018/2/layout/IconVerticalSolidList"/>
    <dgm:cxn modelId="{080E1EA3-E590-4EB8-982B-86D26F72864F}" type="presParOf" srcId="{D910D403-0A77-4AED-844A-29F71F5689DC}" destId="{0FAF72D8-5F10-4134-8524-DBB0982FBED3}" srcOrd="0" destOrd="0" presId="urn:microsoft.com/office/officeart/2018/2/layout/IconVerticalSolidList"/>
    <dgm:cxn modelId="{D0EAFA02-F3B1-4508-84B6-CD366C92DACC}" type="presParOf" srcId="{D910D403-0A77-4AED-844A-29F71F5689DC}" destId="{7BD86701-FF13-402B-A167-526242E0D489}" srcOrd="1" destOrd="0" presId="urn:microsoft.com/office/officeart/2018/2/layout/IconVerticalSolidList"/>
    <dgm:cxn modelId="{566B1C33-D4F1-4BEE-A06C-B27E9FB90AC8}" type="presParOf" srcId="{D910D403-0A77-4AED-844A-29F71F5689DC}" destId="{4CD189F7-7550-444C-9C0C-5AF7D0DBE57A}" srcOrd="2" destOrd="0" presId="urn:microsoft.com/office/officeart/2018/2/layout/IconVerticalSolidList"/>
    <dgm:cxn modelId="{74157B3A-4444-4C12-979D-5C6B10AEA0D2}" type="presParOf" srcId="{D910D403-0A77-4AED-844A-29F71F5689DC}" destId="{2349AE3C-E5DE-49E8-9171-ED33034E7C05}" srcOrd="3" destOrd="0" presId="urn:microsoft.com/office/officeart/2018/2/layout/IconVerticalSolidList"/>
    <dgm:cxn modelId="{B19B9CF4-3B38-4E1C-BEA9-E309643A0F06}" type="presParOf" srcId="{8908E58E-F6D8-407A-95C7-1128F914D662}" destId="{D2448876-6C3A-43F5-A95A-0B772B3ACA57}" srcOrd="5" destOrd="0" presId="urn:microsoft.com/office/officeart/2018/2/layout/IconVerticalSolidList"/>
    <dgm:cxn modelId="{F0863AE8-2BAB-4D22-91A9-13551F4DC931}" type="presParOf" srcId="{8908E58E-F6D8-407A-95C7-1128F914D662}" destId="{13489F13-8E5D-4F52-938F-513A5BBDFFCE}" srcOrd="6" destOrd="0" presId="urn:microsoft.com/office/officeart/2018/2/layout/IconVerticalSolidList"/>
    <dgm:cxn modelId="{9E07080D-CE59-4179-8372-D602B773A15C}" type="presParOf" srcId="{13489F13-8E5D-4F52-938F-513A5BBDFFCE}" destId="{E17834EF-0B0A-499D-91FE-AB0D08666142}" srcOrd="0" destOrd="0" presId="urn:microsoft.com/office/officeart/2018/2/layout/IconVerticalSolidList"/>
    <dgm:cxn modelId="{072F5F48-5E9A-4EEE-B8F7-502AD27973F5}" type="presParOf" srcId="{13489F13-8E5D-4F52-938F-513A5BBDFFCE}" destId="{E11CE69E-D377-45FD-B7C4-76B762CD47E8}" srcOrd="1" destOrd="0" presId="urn:microsoft.com/office/officeart/2018/2/layout/IconVerticalSolidList"/>
    <dgm:cxn modelId="{ABFE8740-954A-4895-A27C-04C2F55B8909}" type="presParOf" srcId="{13489F13-8E5D-4F52-938F-513A5BBDFFCE}" destId="{08F5B33F-E8BA-4242-8DE8-B8C3FC46E2A7}" srcOrd="2" destOrd="0" presId="urn:microsoft.com/office/officeart/2018/2/layout/IconVerticalSolidList"/>
    <dgm:cxn modelId="{AC2FF594-80DB-4D78-A3C7-7B194DDBD2A2}" type="presParOf" srcId="{13489F13-8E5D-4F52-938F-513A5BBDFFCE}" destId="{7DD07D8B-66C8-4B0B-B830-3516FCF15712}" srcOrd="3" destOrd="0" presId="urn:microsoft.com/office/officeart/2018/2/layout/IconVerticalSolidList"/>
    <dgm:cxn modelId="{CBF519AF-1505-48F8-86B8-2AC7F6EA4352}" type="presParOf" srcId="{8908E58E-F6D8-407A-95C7-1128F914D662}" destId="{0341EE7B-6F74-499E-8F7D-FD1B50513D31}" srcOrd="7" destOrd="0" presId="urn:microsoft.com/office/officeart/2018/2/layout/IconVerticalSolidList"/>
    <dgm:cxn modelId="{92F3EB48-FEAE-474D-9756-9D9832C5B34B}" type="presParOf" srcId="{8908E58E-F6D8-407A-95C7-1128F914D662}" destId="{2B9ABB74-BC79-466E-AB4D-29B70923A365}" srcOrd="8" destOrd="0" presId="urn:microsoft.com/office/officeart/2018/2/layout/IconVerticalSolidList"/>
    <dgm:cxn modelId="{60604C27-119A-4C14-AC41-9962DE910DC2}" type="presParOf" srcId="{2B9ABB74-BC79-466E-AB4D-29B70923A365}" destId="{8D3AC077-94BF-423F-A3FC-FFE8FADE864C}" srcOrd="0" destOrd="0" presId="urn:microsoft.com/office/officeart/2018/2/layout/IconVerticalSolidList"/>
    <dgm:cxn modelId="{7B320873-C295-46E6-BAEF-7067E2B1DC03}" type="presParOf" srcId="{2B9ABB74-BC79-466E-AB4D-29B70923A365}" destId="{86CFC339-0336-4DA5-AB1F-C4C186ED89EF}" srcOrd="1" destOrd="0" presId="urn:microsoft.com/office/officeart/2018/2/layout/IconVerticalSolidList"/>
    <dgm:cxn modelId="{69540228-0AF9-4960-8D41-1E7A6088DA10}" type="presParOf" srcId="{2B9ABB74-BC79-466E-AB4D-29B70923A365}" destId="{D5FA45A7-5709-4379-A30C-8F8B97710751}" srcOrd="2" destOrd="0" presId="urn:microsoft.com/office/officeart/2018/2/layout/IconVerticalSolidList"/>
    <dgm:cxn modelId="{A7C195D7-B606-492A-9476-7C5DB41A19A5}" type="presParOf" srcId="{2B9ABB74-BC79-466E-AB4D-29B70923A365}" destId="{BDABC1A2-F45B-4968-B14B-4D5ED2126CC1}" srcOrd="3" destOrd="0" presId="urn:microsoft.com/office/officeart/2018/2/layout/IconVerticalSolidList"/>
    <dgm:cxn modelId="{58525402-B0D2-43E3-B59A-FBD50C3DE4F0}" type="presParOf" srcId="{8908E58E-F6D8-407A-95C7-1128F914D662}" destId="{BB874E40-FB34-471D-B654-E65FC38AEB08}" srcOrd="9" destOrd="0" presId="urn:microsoft.com/office/officeart/2018/2/layout/IconVerticalSolidList"/>
    <dgm:cxn modelId="{6034DE74-014B-407D-9C19-2F70228A25D9}" type="presParOf" srcId="{8908E58E-F6D8-407A-95C7-1128F914D662}" destId="{921ED104-74BB-4DCF-B7B4-E1FF0F067BBB}" srcOrd="10" destOrd="0" presId="urn:microsoft.com/office/officeart/2018/2/layout/IconVerticalSolidList"/>
    <dgm:cxn modelId="{A657B21C-FC58-4027-86F1-A9405666D796}" type="presParOf" srcId="{921ED104-74BB-4DCF-B7B4-E1FF0F067BBB}" destId="{DD8C30C2-C043-456C-BFB0-50F564FC0F14}" srcOrd="0" destOrd="0" presId="urn:microsoft.com/office/officeart/2018/2/layout/IconVerticalSolidList"/>
    <dgm:cxn modelId="{54000833-A402-4E09-B1F8-850BB81E56AA}" type="presParOf" srcId="{921ED104-74BB-4DCF-B7B4-E1FF0F067BBB}" destId="{BCE642A3-1409-477B-9385-E10F75F39573}" srcOrd="1" destOrd="0" presId="urn:microsoft.com/office/officeart/2018/2/layout/IconVerticalSolidList"/>
    <dgm:cxn modelId="{6DAFF04F-3B9C-4D83-A757-16CFF545456B}" type="presParOf" srcId="{921ED104-74BB-4DCF-B7B4-E1FF0F067BBB}" destId="{C62FBD2A-A668-4D0B-838A-E851470B4238}" srcOrd="2" destOrd="0" presId="urn:microsoft.com/office/officeart/2018/2/layout/IconVerticalSolidList"/>
    <dgm:cxn modelId="{93FB3609-E175-427A-900A-F0AAABF0C754}" type="presParOf" srcId="{921ED104-74BB-4DCF-B7B4-E1FF0F067BBB}" destId="{696F3DD8-B89F-41E4-B518-A54590DAA29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2DAA82-8805-4A6B-9A4E-AAEDA194035B}">
      <dsp:nvSpPr>
        <dsp:cNvPr id="0" name=""/>
        <dsp:cNvSpPr/>
      </dsp:nvSpPr>
      <dsp:spPr>
        <a:xfrm>
          <a:off x="2364" y="0"/>
          <a:ext cx="2319956" cy="864218"/>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latin typeface="Calibri"/>
              <a:cs typeface="Calibri"/>
            </a:rPr>
            <a:t>The Original Mr. Fuzzy</a:t>
          </a:r>
        </a:p>
      </dsp:txBody>
      <dsp:txXfrm>
        <a:off x="2364" y="0"/>
        <a:ext cx="2319956" cy="259265"/>
      </dsp:txXfrm>
    </dsp:sp>
    <dsp:sp modelId="{6EBF47AE-F94B-415B-BE0A-F8BD3ED870FB}">
      <dsp:nvSpPr>
        <dsp:cNvPr id="0" name=""/>
        <dsp:cNvSpPr/>
      </dsp:nvSpPr>
      <dsp:spPr>
        <a:xfrm>
          <a:off x="234359" y="259265"/>
          <a:ext cx="1855965" cy="561741"/>
        </a:xfrm>
        <a:prstGeom prst="roundRect">
          <a:avLst>
            <a:gd name="adj" fmla="val 10000"/>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660" tIns="55245" rIns="73660" bIns="55245" numCol="1" spcCol="1270" anchor="ctr" anchorCtr="0">
          <a:noAutofit/>
        </a:bodyPr>
        <a:lstStyle/>
        <a:p>
          <a:pPr marL="0" lvl="0" indent="0" algn="ctr" defTabSz="1289050" rtl="0">
            <a:lnSpc>
              <a:spcPct val="90000"/>
            </a:lnSpc>
            <a:spcBef>
              <a:spcPct val="0"/>
            </a:spcBef>
            <a:spcAft>
              <a:spcPct val="35000"/>
            </a:spcAft>
            <a:buNone/>
          </a:pPr>
          <a:r>
            <a:rPr lang="en-US" sz="2900" kern="1200">
              <a:latin typeface="Calibri"/>
              <a:cs typeface="Calibri"/>
            </a:rPr>
            <a:t> $1.2M</a:t>
          </a:r>
        </a:p>
      </dsp:txBody>
      <dsp:txXfrm>
        <a:off x="250812" y="275718"/>
        <a:ext cx="1823059" cy="528835"/>
      </dsp:txXfrm>
    </dsp:sp>
    <dsp:sp modelId="{4448F17D-58A2-4D3C-B4EF-E2700FAE8320}">
      <dsp:nvSpPr>
        <dsp:cNvPr id="0" name=""/>
        <dsp:cNvSpPr/>
      </dsp:nvSpPr>
      <dsp:spPr>
        <a:xfrm>
          <a:off x="2496317" y="0"/>
          <a:ext cx="2319956" cy="864218"/>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latin typeface="Calibri"/>
              <a:cs typeface="Calibri"/>
            </a:rPr>
            <a:t>The Forever Love Bear</a:t>
          </a:r>
        </a:p>
      </dsp:txBody>
      <dsp:txXfrm>
        <a:off x="2496317" y="0"/>
        <a:ext cx="2319956" cy="259265"/>
      </dsp:txXfrm>
    </dsp:sp>
    <dsp:sp modelId="{4F5FA90D-FA2A-4635-9F0A-FD443265DC81}">
      <dsp:nvSpPr>
        <dsp:cNvPr id="0" name=""/>
        <dsp:cNvSpPr/>
      </dsp:nvSpPr>
      <dsp:spPr>
        <a:xfrm>
          <a:off x="2728313" y="259265"/>
          <a:ext cx="1855965" cy="561741"/>
        </a:xfrm>
        <a:prstGeom prst="roundRect">
          <a:avLst>
            <a:gd name="adj" fmla="val 10000"/>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660" tIns="55245" rIns="73660" bIns="55245" numCol="1" spcCol="1270" anchor="ctr" anchorCtr="0">
          <a:noAutofit/>
        </a:bodyPr>
        <a:lstStyle/>
        <a:p>
          <a:pPr marL="0" lvl="0" indent="0" algn="ctr" defTabSz="1289050" rtl="0">
            <a:lnSpc>
              <a:spcPct val="90000"/>
            </a:lnSpc>
            <a:spcBef>
              <a:spcPct val="0"/>
            </a:spcBef>
            <a:spcAft>
              <a:spcPct val="35000"/>
            </a:spcAft>
            <a:buNone/>
          </a:pPr>
          <a:r>
            <a:rPr lang="en-US" sz="2900" kern="1200">
              <a:latin typeface="Calibri"/>
              <a:cs typeface="Calibri"/>
            </a:rPr>
            <a:t>$3.5M </a:t>
          </a:r>
        </a:p>
      </dsp:txBody>
      <dsp:txXfrm>
        <a:off x="2744766" y="275718"/>
        <a:ext cx="1823059" cy="528835"/>
      </dsp:txXfrm>
    </dsp:sp>
    <dsp:sp modelId="{DC914786-FA28-47C0-B017-BB7B74AA772A}">
      <dsp:nvSpPr>
        <dsp:cNvPr id="0" name=""/>
        <dsp:cNvSpPr/>
      </dsp:nvSpPr>
      <dsp:spPr>
        <a:xfrm>
          <a:off x="4990271" y="0"/>
          <a:ext cx="2319956" cy="864218"/>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latin typeface="Calibri"/>
              <a:cs typeface="Calibri"/>
            </a:rPr>
            <a:t>The Birthday Sugar Panda</a:t>
          </a:r>
        </a:p>
      </dsp:txBody>
      <dsp:txXfrm>
        <a:off x="4990271" y="0"/>
        <a:ext cx="2319956" cy="259265"/>
      </dsp:txXfrm>
    </dsp:sp>
    <dsp:sp modelId="{95C8553A-661D-45C0-ADE4-A3962EB0321A}">
      <dsp:nvSpPr>
        <dsp:cNvPr id="0" name=""/>
        <dsp:cNvSpPr/>
      </dsp:nvSpPr>
      <dsp:spPr>
        <a:xfrm>
          <a:off x="5222267" y="259265"/>
          <a:ext cx="1855965" cy="561741"/>
        </a:xfrm>
        <a:prstGeom prst="roundRect">
          <a:avLst>
            <a:gd name="adj" fmla="val 10000"/>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660" tIns="55245" rIns="73660" bIns="55245" numCol="1" spcCol="1270" anchor="ctr" anchorCtr="0">
          <a:noAutofit/>
        </a:bodyPr>
        <a:lstStyle/>
        <a:p>
          <a:pPr marL="0" lvl="0" indent="0" algn="ctr" defTabSz="1289050" rtl="0">
            <a:lnSpc>
              <a:spcPct val="90000"/>
            </a:lnSpc>
            <a:spcBef>
              <a:spcPct val="0"/>
            </a:spcBef>
            <a:spcAft>
              <a:spcPct val="35000"/>
            </a:spcAft>
            <a:buNone/>
          </a:pPr>
          <a:r>
            <a:rPr lang="en-US" sz="2900" kern="1200">
              <a:latin typeface="Calibri"/>
              <a:cs typeface="Calibri"/>
            </a:rPr>
            <a:t>$229K</a:t>
          </a:r>
        </a:p>
      </dsp:txBody>
      <dsp:txXfrm>
        <a:off x="5238720" y="275718"/>
        <a:ext cx="1823059" cy="528835"/>
      </dsp:txXfrm>
    </dsp:sp>
    <dsp:sp modelId="{C026096E-B797-4E90-83A2-D782E339BA5D}">
      <dsp:nvSpPr>
        <dsp:cNvPr id="0" name=""/>
        <dsp:cNvSpPr/>
      </dsp:nvSpPr>
      <dsp:spPr>
        <a:xfrm>
          <a:off x="7484224" y="0"/>
          <a:ext cx="2319956" cy="864218"/>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latin typeface="Calibri"/>
              <a:cs typeface="Calibri"/>
            </a:rPr>
            <a:t>The Hudson River Mini bear</a:t>
          </a:r>
          <a:endParaRPr lang="en-US" sz="1100" kern="1200"/>
        </a:p>
      </dsp:txBody>
      <dsp:txXfrm>
        <a:off x="7484224" y="0"/>
        <a:ext cx="2319956" cy="259265"/>
      </dsp:txXfrm>
    </dsp:sp>
    <dsp:sp modelId="{DAC3D727-5142-44AA-B9C3-32923C648C88}">
      <dsp:nvSpPr>
        <dsp:cNvPr id="0" name=""/>
        <dsp:cNvSpPr/>
      </dsp:nvSpPr>
      <dsp:spPr>
        <a:xfrm>
          <a:off x="7716220" y="259265"/>
          <a:ext cx="1855965" cy="561741"/>
        </a:xfrm>
        <a:prstGeom prst="roundRect">
          <a:avLst>
            <a:gd name="adj" fmla="val 10000"/>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660" tIns="55245" rIns="73660" bIns="55245" numCol="1" spcCol="1270" anchor="ctr" anchorCtr="0">
          <a:noAutofit/>
        </a:bodyPr>
        <a:lstStyle/>
        <a:p>
          <a:pPr marL="0" lvl="0" indent="0" algn="ctr" defTabSz="1289050">
            <a:lnSpc>
              <a:spcPct val="90000"/>
            </a:lnSpc>
            <a:spcBef>
              <a:spcPct val="0"/>
            </a:spcBef>
            <a:spcAft>
              <a:spcPct val="35000"/>
            </a:spcAft>
            <a:buNone/>
          </a:pPr>
          <a:r>
            <a:rPr lang="en-US" sz="2900" kern="1200">
              <a:latin typeface="Calibri"/>
              <a:cs typeface="Calibri"/>
            </a:rPr>
            <a:t>$150.5K</a:t>
          </a:r>
        </a:p>
      </dsp:txBody>
      <dsp:txXfrm>
        <a:off x="7732673" y="275718"/>
        <a:ext cx="1823059" cy="52883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2A72E4-D50B-4128-A0D4-B0F25408B952}">
      <dsp:nvSpPr>
        <dsp:cNvPr id="0" name=""/>
        <dsp:cNvSpPr/>
      </dsp:nvSpPr>
      <dsp:spPr>
        <a:xfrm>
          <a:off x="0" y="145243"/>
          <a:ext cx="10533654" cy="41769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:Steady Growth</a:t>
          </a:r>
          <a:r>
            <a:rPr lang="en-US" sz="1700" kern="1200"/>
            <a:t>:</a:t>
          </a:r>
        </a:p>
      </dsp:txBody>
      <dsp:txXfrm>
        <a:off x="20390" y="165633"/>
        <a:ext cx="10492874" cy="376910"/>
      </dsp:txXfrm>
    </dsp:sp>
    <dsp:sp modelId="{80394F98-507E-48D3-8795-A4C12C9FA9DE}">
      <dsp:nvSpPr>
        <dsp:cNvPr id="0" name=""/>
        <dsp:cNvSpPr/>
      </dsp:nvSpPr>
      <dsp:spPr>
        <a:xfrm>
          <a:off x="0" y="562933"/>
          <a:ext cx="10533654" cy="413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4444"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There is a clear trend of steady growth in product page sessions from March 2012 to December 2014. The sessions increased from 743 in March 2012 to a peak of 17,240 in December 2014.</a:t>
          </a:r>
        </a:p>
      </dsp:txBody>
      <dsp:txXfrm>
        <a:off x="0" y="562933"/>
        <a:ext cx="10533654" cy="413482"/>
      </dsp:txXfrm>
    </dsp:sp>
    <dsp:sp modelId="{B2D5D143-5622-4ADB-ABD9-67E9C56085FB}">
      <dsp:nvSpPr>
        <dsp:cNvPr id="0" name=""/>
        <dsp:cNvSpPr/>
      </dsp:nvSpPr>
      <dsp:spPr>
        <a:xfrm>
          <a:off x="0" y="976416"/>
          <a:ext cx="10533654" cy="41769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Seasonal Peaks</a:t>
          </a:r>
          <a:r>
            <a:rPr lang="en-US" sz="1700" kern="1200"/>
            <a:t>:</a:t>
          </a:r>
        </a:p>
      </dsp:txBody>
      <dsp:txXfrm>
        <a:off x="20390" y="996806"/>
        <a:ext cx="10492874" cy="376910"/>
      </dsp:txXfrm>
    </dsp:sp>
    <dsp:sp modelId="{05EBAAB3-3E74-4C88-A12D-57B42A4E20E1}">
      <dsp:nvSpPr>
        <dsp:cNvPr id="0" name=""/>
        <dsp:cNvSpPr/>
      </dsp:nvSpPr>
      <dsp:spPr>
        <a:xfrm>
          <a:off x="0" y="1394106"/>
          <a:ext cx="10533654" cy="413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4444"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Significant peaks are observed during November and December of each year, suggesting higher engagement during the holiday season. For example, November 2012 (6,743 sessions) and December 2012 (5,013 sessions) show a marked increase compared to other months.</a:t>
          </a:r>
        </a:p>
      </dsp:txBody>
      <dsp:txXfrm>
        <a:off x="0" y="1394106"/>
        <a:ext cx="10533654" cy="413482"/>
      </dsp:txXfrm>
    </dsp:sp>
    <dsp:sp modelId="{4DB1FD82-FFBD-49D4-B7FF-79559EC8041E}">
      <dsp:nvSpPr>
        <dsp:cNvPr id="0" name=""/>
        <dsp:cNvSpPr/>
      </dsp:nvSpPr>
      <dsp:spPr>
        <a:xfrm>
          <a:off x="0" y="1807589"/>
          <a:ext cx="10533654" cy="41769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Post-Holiday Decline</a:t>
          </a:r>
          <a:r>
            <a:rPr lang="en-US" sz="1700" kern="1200"/>
            <a:t>:</a:t>
          </a:r>
        </a:p>
      </dsp:txBody>
      <dsp:txXfrm>
        <a:off x="20390" y="1827979"/>
        <a:ext cx="10492874" cy="376910"/>
      </dsp:txXfrm>
    </dsp:sp>
    <dsp:sp modelId="{B6A0B7ED-194C-4820-A2AB-043FDF4937D9}">
      <dsp:nvSpPr>
        <dsp:cNvPr id="0" name=""/>
        <dsp:cNvSpPr/>
      </dsp:nvSpPr>
      <dsp:spPr>
        <a:xfrm>
          <a:off x="0" y="2225279"/>
          <a:ext cx="10533654" cy="413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4444"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There is a noticeable drop in sessions following the peak holiday months. For instance, January 2013 sessions dropped to 3,380 from December 2012’s 5,013.</a:t>
          </a:r>
        </a:p>
      </dsp:txBody>
      <dsp:txXfrm>
        <a:off x="0" y="2225279"/>
        <a:ext cx="10533654" cy="413482"/>
      </dsp:txXfrm>
    </dsp:sp>
    <dsp:sp modelId="{3FCBB096-416B-457F-9EDD-6E6EF8D5BE1A}">
      <dsp:nvSpPr>
        <dsp:cNvPr id="0" name=""/>
        <dsp:cNvSpPr/>
      </dsp:nvSpPr>
      <dsp:spPr>
        <a:xfrm>
          <a:off x="0" y="2638761"/>
          <a:ext cx="10533654" cy="41769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Continuous Increase</a:t>
          </a:r>
          <a:r>
            <a:rPr lang="en-US" sz="1700" kern="1200"/>
            <a:t>:</a:t>
          </a:r>
        </a:p>
      </dsp:txBody>
      <dsp:txXfrm>
        <a:off x="20390" y="2659151"/>
        <a:ext cx="10492874" cy="376910"/>
      </dsp:txXfrm>
    </dsp:sp>
    <dsp:sp modelId="{6302AEFB-5154-4A62-99D6-DC367A3ADE17}">
      <dsp:nvSpPr>
        <dsp:cNvPr id="0" name=""/>
        <dsp:cNvSpPr/>
      </dsp:nvSpPr>
      <dsp:spPr>
        <a:xfrm>
          <a:off x="0" y="3056451"/>
          <a:ext cx="10533654" cy="413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4444"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Despite seasonal fluctuations, the overall trend shows continuous growth. By October 2014, sessions reached 12,335, and by December 2014, they peaked at 17,240.</a:t>
          </a:r>
        </a:p>
      </dsp:txBody>
      <dsp:txXfrm>
        <a:off x="0" y="3056451"/>
        <a:ext cx="10533654" cy="413482"/>
      </dsp:txXfrm>
    </dsp:sp>
    <dsp:sp modelId="{ABCAC3DA-5EA9-4F25-8ACC-8F30BA64D438}">
      <dsp:nvSpPr>
        <dsp:cNvPr id="0" name=""/>
        <dsp:cNvSpPr/>
      </dsp:nvSpPr>
      <dsp:spPr>
        <a:xfrm>
          <a:off x="0" y="3469934"/>
          <a:ext cx="10533654" cy="41769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Recent Decline</a:t>
          </a:r>
          <a:r>
            <a:rPr lang="en-US" sz="1700" kern="1200"/>
            <a:t>:</a:t>
          </a:r>
        </a:p>
      </dsp:txBody>
      <dsp:txXfrm>
        <a:off x="20390" y="3490324"/>
        <a:ext cx="10492874" cy="376910"/>
      </dsp:txXfrm>
    </dsp:sp>
    <dsp:sp modelId="{EC73FA6E-0C2E-4026-9CCA-8647E78C4334}">
      <dsp:nvSpPr>
        <dsp:cNvPr id="0" name=""/>
        <dsp:cNvSpPr/>
      </dsp:nvSpPr>
      <dsp:spPr>
        <a:xfrm>
          <a:off x="0" y="3887624"/>
          <a:ext cx="10533654"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4444"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After reaching a peak in December 2014, there is a decline in sessions, with March 2015 showing 9,022 sessions.</a:t>
          </a:r>
        </a:p>
      </dsp:txBody>
      <dsp:txXfrm>
        <a:off x="0" y="3887624"/>
        <a:ext cx="10533654" cy="2815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024139-28AB-44EC-9713-2BDCD44A5A57}">
      <dsp:nvSpPr>
        <dsp:cNvPr id="0" name=""/>
        <dsp:cNvSpPr/>
      </dsp:nvSpPr>
      <dsp:spPr>
        <a:xfrm>
          <a:off x="0" y="451991"/>
          <a:ext cx="10750443" cy="793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4354" tIns="291592" rIns="834354"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Focus on improving mobile site speed, user interface, and checkout process to reduce friction and boost conversion rates.</a:t>
          </a:r>
        </a:p>
      </dsp:txBody>
      <dsp:txXfrm>
        <a:off x="0" y="451991"/>
        <a:ext cx="10750443" cy="793800"/>
      </dsp:txXfrm>
    </dsp:sp>
    <dsp:sp modelId="{96FD18DC-895B-4ED4-8EBE-7341B81F948D}">
      <dsp:nvSpPr>
        <dsp:cNvPr id="0" name=""/>
        <dsp:cNvSpPr/>
      </dsp:nvSpPr>
      <dsp:spPr>
        <a:xfrm>
          <a:off x="537522" y="245351"/>
          <a:ext cx="7525310" cy="4132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39" tIns="0" rIns="284439" bIns="0" numCol="1" spcCol="1270" anchor="ctr" anchorCtr="0">
          <a:noAutofit/>
        </a:bodyPr>
        <a:lstStyle/>
        <a:p>
          <a:pPr marL="0" lvl="0" indent="0" algn="l" defTabSz="622300">
            <a:lnSpc>
              <a:spcPct val="90000"/>
            </a:lnSpc>
            <a:spcBef>
              <a:spcPct val="0"/>
            </a:spcBef>
            <a:spcAft>
              <a:spcPct val="35000"/>
            </a:spcAft>
            <a:buNone/>
          </a:pPr>
          <a:r>
            <a:rPr lang="en-US" sz="1400" b="1" kern="1200"/>
            <a:t>Enhance Mobile Experience</a:t>
          </a:r>
          <a:r>
            <a:rPr lang="en-US" sz="1400" kern="1200"/>
            <a:t>:</a:t>
          </a:r>
        </a:p>
      </dsp:txBody>
      <dsp:txXfrm>
        <a:off x="557697" y="265526"/>
        <a:ext cx="7484960" cy="372930"/>
      </dsp:txXfrm>
    </dsp:sp>
    <dsp:sp modelId="{D7C9AB46-7489-420A-992B-5D458BF41F1E}">
      <dsp:nvSpPr>
        <dsp:cNvPr id="0" name=""/>
        <dsp:cNvSpPr/>
      </dsp:nvSpPr>
      <dsp:spPr>
        <a:xfrm>
          <a:off x="0" y="1528031"/>
          <a:ext cx="10750443" cy="793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4354" tIns="291592" rIns="834354"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Launch targeted marketing campaigns for mobile users, highlighting mobile-exclusive offers and simplified purchase flows.</a:t>
          </a:r>
        </a:p>
      </dsp:txBody>
      <dsp:txXfrm>
        <a:off x="0" y="1528031"/>
        <a:ext cx="10750443" cy="793800"/>
      </dsp:txXfrm>
    </dsp:sp>
    <dsp:sp modelId="{513AC8CA-2162-47F3-B38B-4382531891F1}">
      <dsp:nvSpPr>
        <dsp:cNvPr id="0" name=""/>
        <dsp:cNvSpPr/>
      </dsp:nvSpPr>
      <dsp:spPr>
        <a:xfrm>
          <a:off x="537522" y="1321391"/>
          <a:ext cx="7525310" cy="4132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39" tIns="0" rIns="284439" bIns="0" numCol="1" spcCol="1270" anchor="ctr" anchorCtr="0">
          <a:noAutofit/>
        </a:bodyPr>
        <a:lstStyle/>
        <a:p>
          <a:pPr marL="0" lvl="0" indent="0" algn="l" defTabSz="622300">
            <a:lnSpc>
              <a:spcPct val="90000"/>
            </a:lnSpc>
            <a:spcBef>
              <a:spcPct val="0"/>
            </a:spcBef>
            <a:spcAft>
              <a:spcPct val="35000"/>
            </a:spcAft>
            <a:buNone/>
          </a:pPr>
          <a:r>
            <a:rPr lang="en-US" sz="1400" b="1" kern="1200"/>
            <a:t>Mobile-Optimized Campaigns</a:t>
          </a:r>
          <a:r>
            <a:rPr lang="en-US" sz="1400" kern="1200"/>
            <a:t>:</a:t>
          </a:r>
        </a:p>
      </dsp:txBody>
      <dsp:txXfrm>
        <a:off x="557697" y="1341566"/>
        <a:ext cx="7484960" cy="372930"/>
      </dsp:txXfrm>
    </dsp:sp>
    <dsp:sp modelId="{FC251D17-4C63-4DAA-9CFC-089C78DC7EB2}">
      <dsp:nvSpPr>
        <dsp:cNvPr id="0" name=""/>
        <dsp:cNvSpPr/>
      </dsp:nvSpPr>
      <dsp:spPr>
        <a:xfrm>
          <a:off x="0" y="2604071"/>
          <a:ext cx="10750443" cy="793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4354" tIns="291592" rIns="834354"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Implement features that allow users to easily transition between devices, such as synchronized shopping carts and wish lists.</a:t>
          </a:r>
        </a:p>
      </dsp:txBody>
      <dsp:txXfrm>
        <a:off x="0" y="2604071"/>
        <a:ext cx="10750443" cy="793800"/>
      </dsp:txXfrm>
    </dsp:sp>
    <dsp:sp modelId="{C14F5340-C652-486E-B70C-E0C6EEACA1C1}">
      <dsp:nvSpPr>
        <dsp:cNvPr id="0" name=""/>
        <dsp:cNvSpPr/>
      </dsp:nvSpPr>
      <dsp:spPr>
        <a:xfrm>
          <a:off x="537522" y="2397431"/>
          <a:ext cx="7525310" cy="4132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39" tIns="0" rIns="284439" bIns="0" numCol="1" spcCol="1270" anchor="ctr" anchorCtr="0">
          <a:noAutofit/>
        </a:bodyPr>
        <a:lstStyle/>
        <a:p>
          <a:pPr marL="0" lvl="0" indent="0" algn="l" defTabSz="622300">
            <a:lnSpc>
              <a:spcPct val="90000"/>
            </a:lnSpc>
            <a:spcBef>
              <a:spcPct val="0"/>
            </a:spcBef>
            <a:spcAft>
              <a:spcPct val="35000"/>
            </a:spcAft>
            <a:buNone/>
          </a:pPr>
          <a:r>
            <a:rPr lang="en-US" sz="1400" b="1" kern="1200"/>
            <a:t>Cross-Device Integration</a:t>
          </a:r>
          <a:r>
            <a:rPr lang="en-US" sz="1400" kern="1200"/>
            <a:t>:</a:t>
          </a:r>
        </a:p>
      </dsp:txBody>
      <dsp:txXfrm>
        <a:off x="557697" y="2417606"/>
        <a:ext cx="7484960" cy="372930"/>
      </dsp:txXfrm>
    </dsp:sp>
    <dsp:sp modelId="{32E41513-3E0C-4BE9-875B-96079C4123B6}">
      <dsp:nvSpPr>
        <dsp:cNvPr id="0" name=""/>
        <dsp:cNvSpPr/>
      </dsp:nvSpPr>
      <dsp:spPr>
        <a:xfrm>
          <a:off x="0" y="3680111"/>
          <a:ext cx="10750443" cy="5953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4354" tIns="291592" rIns="834354"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Conduct A/B tests to identify elements causing lower mobile conversion rates and make data-driven adjustments.</a:t>
          </a:r>
        </a:p>
      </dsp:txBody>
      <dsp:txXfrm>
        <a:off x="0" y="3680111"/>
        <a:ext cx="10750443" cy="595350"/>
      </dsp:txXfrm>
    </dsp:sp>
    <dsp:sp modelId="{142BC9EC-C57B-4A1A-8959-779D9B5F1F78}">
      <dsp:nvSpPr>
        <dsp:cNvPr id="0" name=""/>
        <dsp:cNvSpPr/>
      </dsp:nvSpPr>
      <dsp:spPr>
        <a:xfrm>
          <a:off x="537522" y="3473471"/>
          <a:ext cx="7525310" cy="4132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39" tIns="0" rIns="284439" bIns="0" numCol="1" spcCol="1270" anchor="ctr" anchorCtr="0">
          <a:noAutofit/>
        </a:bodyPr>
        <a:lstStyle/>
        <a:p>
          <a:pPr marL="0" lvl="0" indent="0" algn="l" defTabSz="622300">
            <a:lnSpc>
              <a:spcPct val="90000"/>
            </a:lnSpc>
            <a:spcBef>
              <a:spcPct val="0"/>
            </a:spcBef>
            <a:spcAft>
              <a:spcPct val="35000"/>
            </a:spcAft>
            <a:buNone/>
          </a:pPr>
          <a:r>
            <a:rPr lang="en-US" sz="1400" b="1" kern="1200"/>
            <a:t>A/B Testing</a:t>
          </a:r>
          <a:r>
            <a:rPr lang="en-US" sz="1400" kern="1200"/>
            <a:t>:</a:t>
          </a:r>
        </a:p>
      </dsp:txBody>
      <dsp:txXfrm>
        <a:off x="557697" y="3493646"/>
        <a:ext cx="7484960" cy="372930"/>
      </dsp:txXfrm>
    </dsp:sp>
    <dsp:sp modelId="{9F84FFF7-655F-482E-9A8D-58C23C3726A6}">
      <dsp:nvSpPr>
        <dsp:cNvPr id="0" name=""/>
        <dsp:cNvSpPr/>
      </dsp:nvSpPr>
      <dsp:spPr>
        <a:xfrm>
          <a:off x="0" y="4557701"/>
          <a:ext cx="10750443" cy="793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4354" tIns="291592" rIns="834354"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Gather feedback from mobile users to understand pain points and areas for improvement, ensuring enhancements are aligned with user needs.</a:t>
          </a:r>
        </a:p>
      </dsp:txBody>
      <dsp:txXfrm>
        <a:off x="0" y="4557701"/>
        <a:ext cx="10750443" cy="793800"/>
      </dsp:txXfrm>
    </dsp:sp>
    <dsp:sp modelId="{784818A4-0BA3-4300-8846-7BF3B097B2C8}">
      <dsp:nvSpPr>
        <dsp:cNvPr id="0" name=""/>
        <dsp:cNvSpPr/>
      </dsp:nvSpPr>
      <dsp:spPr>
        <a:xfrm>
          <a:off x="537522" y="4351061"/>
          <a:ext cx="7525310" cy="4132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39" tIns="0" rIns="284439" bIns="0" numCol="1" spcCol="1270" anchor="ctr" anchorCtr="0">
          <a:noAutofit/>
        </a:bodyPr>
        <a:lstStyle/>
        <a:p>
          <a:pPr marL="0" lvl="0" indent="0" algn="l" defTabSz="622300">
            <a:lnSpc>
              <a:spcPct val="90000"/>
            </a:lnSpc>
            <a:spcBef>
              <a:spcPct val="0"/>
            </a:spcBef>
            <a:spcAft>
              <a:spcPct val="35000"/>
            </a:spcAft>
            <a:buNone/>
          </a:pPr>
          <a:r>
            <a:rPr lang="en-US" sz="1400" b="1" kern="1200"/>
            <a:t>Customer Feedback</a:t>
          </a:r>
          <a:r>
            <a:rPr lang="en-US" sz="1400" kern="1200"/>
            <a:t>:</a:t>
          </a:r>
        </a:p>
      </dsp:txBody>
      <dsp:txXfrm>
        <a:off x="557697" y="4371236"/>
        <a:ext cx="7484960" cy="37293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F16595-68D5-4D38-9B8E-22B0ADA120A7}">
      <dsp:nvSpPr>
        <dsp:cNvPr id="0" name=""/>
        <dsp:cNvSpPr/>
      </dsp:nvSpPr>
      <dsp:spPr>
        <a:xfrm>
          <a:off x="0" y="107323"/>
          <a:ext cx="11073711" cy="4422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Enhance High Conversion Strategies:</a:t>
          </a:r>
          <a:endParaRPr lang="en-US" sz="1800" kern="1200"/>
        </a:p>
      </dsp:txBody>
      <dsp:txXfrm>
        <a:off x="21589" y="128912"/>
        <a:ext cx="11030533" cy="399082"/>
      </dsp:txXfrm>
    </dsp:sp>
    <dsp:sp modelId="{1F6596C1-B34B-48E3-A45A-EC3F2C662780}">
      <dsp:nvSpPr>
        <dsp:cNvPr id="0" name=""/>
        <dsp:cNvSpPr/>
      </dsp:nvSpPr>
      <dsp:spPr>
        <a:xfrm>
          <a:off x="0" y="549583"/>
          <a:ext cx="11073711" cy="437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159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Identify and enhance the strategies that contributed to the increased conversion rates. This could include optimizing the checkout process, targeted marketing, and personalized recommendations.</a:t>
          </a:r>
        </a:p>
      </dsp:txBody>
      <dsp:txXfrm>
        <a:off x="0" y="549583"/>
        <a:ext cx="11073711" cy="437805"/>
      </dsp:txXfrm>
    </dsp:sp>
    <dsp:sp modelId="{9F9EAAA3-86E1-4B1C-94B4-0913DC8CA675}">
      <dsp:nvSpPr>
        <dsp:cNvPr id="0" name=""/>
        <dsp:cNvSpPr/>
      </dsp:nvSpPr>
      <dsp:spPr>
        <a:xfrm>
          <a:off x="0" y="987388"/>
          <a:ext cx="11073711" cy="4422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Focus on Q4 Campaigns:</a:t>
          </a:r>
          <a:endParaRPr lang="en-US" sz="1800" kern="1200"/>
        </a:p>
      </dsp:txBody>
      <dsp:txXfrm>
        <a:off x="21589" y="1008977"/>
        <a:ext cx="11030533" cy="399082"/>
      </dsp:txXfrm>
    </dsp:sp>
    <dsp:sp modelId="{1266FCA6-3F79-4D5A-ADD6-366FEF5A10A6}">
      <dsp:nvSpPr>
        <dsp:cNvPr id="0" name=""/>
        <dsp:cNvSpPr/>
      </dsp:nvSpPr>
      <dsp:spPr>
        <a:xfrm>
          <a:off x="0" y="1429648"/>
          <a:ext cx="11073711"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159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Invest in robust marketing and promotional campaigns in Q4 to leverage the seasonal trend of higher sales during the holiday season.</a:t>
          </a:r>
        </a:p>
      </dsp:txBody>
      <dsp:txXfrm>
        <a:off x="0" y="1429648"/>
        <a:ext cx="11073711" cy="298080"/>
      </dsp:txXfrm>
    </dsp:sp>
    <dsp:sp modelId="{FCB9C111-FC5B-41A4-820D-6881A76A8185}">
      <dsp:nvSpPr>
        <dsp:cNvPr id="0" name=""/>
        <dsp:cNvSpPr/>
      </dsp:nvSpPr>
      <dsp:spPr>
        <a:xfrm>
          <a:off x="0" y="1727728"/>
          <a:ext cx="11073711" cy="4422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Improve Revenue per Session:</a:t>
          </a:r>
          <a:endParaRPr lang="en-US" sz="1800" kern="1200"/>
        </a:p>
      </dsp:txBody>
      <dsp:txXfrm>
        <a:off x="21589" y="1749317"/>
        <a:ext cx="11030533" cy="399082"/>
      </dsp:txXfrm>
    </dsp:sp>
    <dsp:sp modelId="{7D983C6B-FC53-42BC-BF09-F47E19363B87}">
      <dsp:nvSpPr>
        <dsp:cNvPr id="0" name=""/>
        <dsp:cNvSpPr/>
      </dsp:nvSpPr>
      <dsp:spPr>
        <a:xfrm>
          <a:off x="0" y="2169988"/>
          <a:ext cx="11073711" cy="437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159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Implement strategies to further increase the revenue per session. This can be achieved by offering upsells, cross-sells, and personalized product recommendations to increase average order value.</a:t>
          </a:r>
        </a:p>
      </dsp:txBody>
      <dsp:txXfrm>
        <a:off x="0" y="2169988"/>
        <a:ext cx="11073711" cy="437805"/>
      </dsp:txXfrm>
    </dsp:sp>
    <dsp:sp modelId="{62652F3E-F0E4-437E-9FA3-164D2C410B9A}">
      <dsp:nvSpPr>
        <dsp:cNvPr id="0" name=""/>
        <dsp:cNvSpPr/>
      </dsp:nvSpPr>
      <dsp:spPr>
        <a:xfrm>
          <a:off x="0" y="2607793"/>
          <a:ext cx="11073711" cy="4422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Customer Retention Programs:</a:t>
          </a:r>
          <a:endParaRPr lang="en-US" sz="1800" kern="1200"/>
        </a:p>
      </dsp:txBody>
      <dsp:txXfrm>
        <a:off x="21589" y="2629382"/>
        <a:ext cx="11030533" cy="399082"/>
      </dsp:txXfrm>
    </dsp:sp>
    <dsp:sp modelId="{2FD3FF93-148D-474A-9A21-9FFD9E659AF9}">
      <dsp:nvSpPr>
        <dsp:cNvPr id="0" name=""/>
        <dsp:cNvSpPr/>
      </dsp:nvSpPr>
      <dsp:spPr>
        <a:xfrm>
          <a:off x="0" y="3050053"/>
          <a:ext cx="11073711" cy="437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159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Develop loyalty programs and customer retention strategies to maintain and grow the existing customer base. Satisfied customers are likely to make repeat purchases, thereby increasing order count and revenue.</a:t>
          </a:r>
        </a:p>
      </dsp:txBody>
      <dsp:txXfrm>
        <a:off x="0" y="3050053"/>
        <a:ext cx="11073711" cy="437805"/>
      </dsp:txXfrm>
    </dsp:sp>
    <dsp:sp modelId="{E24C8E6C-8B69-4F56-BD55-3E0AC297AEC3}">
      <dsp:nvSpPr>
        <dsp:cNvPr id="0" name=""/>
        <dsp:cNvSpPr/>
      </dsp:nvSpPr>
      <dsp:spPr>
        <a:xfrm>
          <a:off x="0" y="3487858"/>
          <a:ext cx="11073711" cy="4422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Product and Price Optimization:</a:t>
          </a:r>
          <a:endParaRPr lang="en-US" sz="1800" kern="1200"/>
        </a:p>
      </dsp:txBody>
      <dsp:txXfrm>
        <a:off x="21589" y="3509447"/>
        <a:ext cx="11030533" cy="399082"/>
      </dsp:txXfrm>
    </dsp:sp>
    <dsp:sp modelId="{F84049CC-D187-446D-9EB0-B10B9D66B781}">
      <dsp:nvSpPr>
        <dsp:cNvPr id="0" name=""/>
        <dsp:cNvSpPr/>
      </dsp:nvSpPr>
      <dsp:spPr>
        <a:xfrm>
          <a:off x="0" y="3930118"/>
          <a:ext cx="11073711" cy="437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159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Continuously analyze and adjust product offerings and pricing strategies to maximize revenue per order. Introducing limited-time offers and premium products can drive higher revenue per order.</a:t>
          </a:r>
        </a:p>
      </dsp:txBody>
      <dsp:txXfrm>
        <a:off x="0" y="3930118"/>
        <a:ext cx="11073711" cy="437805"/>
      </dsp:txXfrm>
    </dsp:sp>
    <dsp:sp modelId="{F4596F4F-7962-409B-BD90-C0437B75CC17}">
      <dsp:nvSpPr>
        <dsp:cNvPr id="0" name=""/>
        <dsp:cNvSpPr/>
      </dsp:nvSpPr>
      <dsp:spPr>
        <a:xfrm>
          <a:off x="0" y="4367923"/>
          <a:ext cx="11073711" cy="4422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Website and User Experience:</a:t>
          </a:r>
          <a:endParaRPr lang="en-US" sz="1800" kern="1200"/>
        </a:p>
      </dsp:txBody>
      <dsp:txXfrm>
        <a:off x="21589" y="4389512"/>
        <a:ext cx="11030533" cy="399082"/>
      </dsp:txXfrm>
    </dsp:sp>
    <dsp:sp modelId="{5E34040A-DE48-40F7-969E-F5279F31F47F}">
      <dsp:nvSpPr>
        <dsp:cNvPr id="0" name=""/>
        <dsp:cNvSpPr/>
      </dsp:nvSpPr>
      <dsp:spPr>
        <a:xfrm>
          <a:off x="0" y="4810183"/>
          <a:ext cx="11073711" cy="437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159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Enhance the user experience on the website to ensure a seamless shopping experience. This can help increase session duration, reduce bounce rates, and improve overall conversion rates.</a:t>
          </a:r>
        </a:p>
      </dsp:txBody>
      <dsp:txXfrm>
        <a:off x="0" y="4810183"/>
        <a:ext cx="11073711" cy="4378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39CB3A-75F0-4003-9828-0EFB26FDEA88}">
      <dsp:nvSpPr>
        <dsp:cNvPr id="0" name=""/>
        <dsp:cNvSpPr/>
      </dsp:nvSpPr>
      <dsp:spPr>
        <a:xfrm>
          <a:off x="0" y="535994"/>
          <a:ext cx="4185920" cy="5103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4874" tIns="374904" rIns="324874" bIns="128016" numCol="1" spcCol="1270" anchor="t" anchorCtr="0">
          <a:noAutofit/>
        </a:bodyPr>
        <a:lstStyle/>
        <a:p>
          <a:pPr marL="171450" lvl="1" indent="-171450" algn="l" defTabSz="800100">
            <a:lnSpc>
              <a:spcPct val="90000"/>
            </a:lnSpc>
            <a:spcBef>
              <a:spcPct val="0"/>
            </a:spcBef>
            <a:spcAft>
              <a:spcPct val="15000"/>
            </a:spcAft>
            <a:buChar char="•"/>
          </a:pPr>
          <a:r>
            <a:rPr lang="en-GB" sz="1800" b="1" kern="1200"/>
            <a:t>Overall Trends:</a:t>
          </a:r>
          <a:endParaRPr lang="en-US" sz="1800" kern="1200"/>
        </a:p>
        <a:p>
          <a:pPr marL="342900" lvl="2" indent="-171450" algn="l" defTabSz="800100">
            <a:lnSpc>
              <a:spcPct val="90000"/>
            </a:lnSpc>
            <a:spcBef>
              <a:spcPct val="0"/>
            </a:spcBef>
            <a:spcAft>
              <a:spcPct val="15000"/>
            </a:spcAft>
            <a:buChar char="•"/>
          </a:pPr>
          <a:r>
            <a:rPr lang="en-GB" sz="1800" kern="1200"/>
            <a:t>All three categories (brand, direct, and organic percentages of nonbrand) show an increasing trend over time.</a:t>
          </a:r>
          <a:endParaRPr lang="en-US" sz="1800" kern="1200"/>
        </a:p>
        <a:p>
          <a:pPr marL="342900" lvl="2" indent="-171450" algn="l" defTabSz="800100">
            <a:lnSpc>
              <a:spcPct val="90000"/>
            </a:lnSpc>
            <a:spcBef>
              <a:spcPct val="0"/>
            </a:spcBef>
            <a:spcAft>
              <a:spcPct val="15000"/>
            </a:spcAft>
            <a:buChar char="•"/>
          </a:pPr>
          <a:r>
            <a:rPr lang="en-GB" sz="1800" kern="1200"/>
            <a:t>This suggests that efforts in all three areas have been effective in driving nonbrand traffic.</a:t>
          </a:r>
          <a:endParaRPr lang="en-US" sz="1800" kern="1200"/>
        </a:p>
        <a:p>
          <a:pPr marL="171450" lvl="1" indent="-171450" algn="l" defTabSz="800100">
            <a:lnSpc>
              <a:spcPct val="90000"/>
            </a:lnSpc>
            <a:spcBef>
              <a:spcPct val="0"/>
            </a:spcBef>
            <a:spcAft>
              <a:spcPct val="15000"/>
            </a:spcAft>
            <a:buChar char="•"/>
          </a:pPr>
          <a:r>
            <a:rPr lang="en-GB" sz="1800" b="1" kern="1200"/>
            <a:t>Brand Percentage of Nonbrand:</a:t>
          </a:r>
          <a:endParaRPr lang="en-US" sz="1800" kern="1200"/>
        </a:p>
        <a:p>
          <a:pPr marL="342900" lvl="2" indent="-171450" algn="l" defTabSz="800100">
            <a:lnSpc>
              <a:spcPct val="90000"/>
            </a:lnSpc>
            <a:spcBef>
              <a:spcPct val="0"/>
            </a:spcBef>
            <a:spcAft>
              <a:spcPct val="15000"/>
            </a:spcAft>
            <a:buChar char="•"/>
          </a:pPr>
          <a:r>
            <a:rPr lang="en-GB" sz="1800" kern="1200"/>
            <a:t>The brand percentage of nonbrand exhibits significant growth starting from January 2013 onwards.</a:t>
          </a:r>
          <a:endParaRPr lang="en-US" sz="1800" kern="1200"/>
        </a:p>
        <a:p>
          <a:pPr marL="171450" lvl="1" indent="-171450" algn="l" defTabSz="800100">
            <a:lnSpc>
              <a:spcPct val="90000"/>
            </a:lnSpc>
            <a:spcBef>
              <a:spcPct val="0"/>
            </a:spcBef>
            <a:spcAft>
              <a:spcPct val="15000"/>
            </a:spcAft>
            <a:buChar char="•"/>
          </a:pPr>
          <a:r>
            <a:rPr lang="en-GB" sz="1800" b="1" kern="1200"/>
            <a:t>Seasonal Peaks:</a:t>
          </a:r>
          <a:endParaRPr lang="en-US" sz="1800" kern="1200"/>
        </a:p>
        <a:p>
          <a:pPr marL="342900" lvl="2" indent="-171450" algn="l" defTabSz="800100">
            <a:lnSpc>
              <a:spcPct val="90000"/>
            </a:lnSpc>
            <a:spcBef>
              <a:spcPct val="0"/>
            </a:spcBef>
            <a:spcAft>
              <a:spcPct val="15000"/>
            </a:spcAft>
            <a:buChar char="•"/>
          </a:pPr>
          <a:r>
            <a:rPr lang="en-GB" sz="1800" kern="1200"/>
            <a:t>Notably, there are peaks in all categories around December each year.</a:t>
          </a:r>
          <a:endParaRPr lang="en-US" sz="1800" kern="1200"/>
        </a:p>
      </dsp:txBody>
      <dsp:txXfrm>
        <a:off x="0" y="535994"/>
        <a:ext cx="4185920" cy="5103000"/>
      </dsp:txXfrm>
    </dsp:sp>
    <dsp:sp modelId="{75E1A172-5633-42F6-847D-159DB5543982}">
      <dsp:nvSpPr>
        <dsp:cNvPr id="0" name=""/>
        <dsp:cNvSpPr/>
      </dsp:nvSpPr>
      <dsp:spPr>
        <a:xfrm>
          <a:off x="209296" y="270314"/>
          <a:ext cx="2930144" cy="5313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752" tIns="0" rIns="110752" bIns="0" numCol="1" spcCol="1270" anchor="ctr" anchorCtr="0">
          <a:noAutofit/>
        </a:bodyPr>
        <a:lstStyle/>
        <a:p>
          <a:pPr marL="0" lvl="0" indent="0" algn="l" defTabSz="800100">
            <a:lnSpc>
              <a:spcPct val="90000"/>
            </a:lnSpc>
            <a:spcBef>
              <a:spcPct val="0"/>
            </a:spcBef>
            <a:spcAft>
              <a:spcPct val="35000"/>
            </a:spcAft>
            <a:buNone/>
          </a:pPr>
          <a:r>
            <a:rPr lang="en-GB" sz="1800" b="1" kern="1200"/>
            <a:t>Insights:</a:t>
          </a:r>
          <a:endParaRPr lang="en-US" sz="1800" kern="1200"/>
        </a:p>
      </dsp:txBody>
      <dsp:txXfrm>
        <a:off x="235235" y="296253"/>
        <a:ext cx="2878266" cy="479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C1E14F-E7B5-44D7-9C89-834607D369EE}">
      <dsp:nvSpPr>
        <dsp:cNvPr id="0" name=""/>
        <dsp:cNvSpPr/>
      </dsp:nvSpPr>
      <dsp:spPr>
        <a:xfrm>
          <a:off x="0" y="382000"/>
          <a:ext cx="4732188" cy="3326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7270" tIns="249936" rIns="367270" bIns="85344" numCol="1" spcCol="1270" anchor="t" anchorCtr="0">
          <a:noAutofit/>
        </a:bodyPr>
        <a:lstStyle/>
        <a:p>
          <a:pPr marL="114300" lvl="1" indent="-114300" algn="l" defTabSz="533400">
            <a:lnSpc>
              <a:spcPct val="90000"/>
            </a:lnSpc>
            <a:spcBef>
              <a:spcPct val="0"/>
            </a:spcBef>
            <a:spcAft>
              <a:spcPct val="15000"/>
            </a:spcAft>
            <a:buChar char="•"/>
          </a:pPr>
          <a:r>
            <a:rPr lang="en-US" sz="1200" b="1" kern="1200"/>
            <a:t>Improved Conversion Rate</a:t>
          </a:r>
          <a:r>
            <a:rPr lang="en-US" sz="1200" kern="1200"/>
            <a:t>:</a:t>
          </a:r>
        </a:p>
        <a:p>
          <a:pPr marL="228600" lvl="2" indent="-114300" algn="l" defTabSz="533400">
            <a:lnSpc>
              <a:spcPct val="90000"/>
            </a:lnSpc>
            <a:spcBef>
              <a:spcPct val="0"/>
            </a:spcBef>
            <a:spcAft>
              <a:spcPct val="15000"/>
            </a:spcAft>
            <a:buChar char="•"/>
          </a:pPr>
          <a:r>
            <a:rPr lang="en-US" sz="1200" kern="1200"/>
            <a:t>The conversion rate increased from 6.05% pre-launch to 7.02% post-launch, indicating that the introduction of the Birthday Bear had a positive impact on converting sessions into orders.</a:t>
          </a:r>
        </a:p>
        <a:p>
          <a:pPr marL="114300" lvl="1" indent="-114300" algn="l" defTabSz="533400">
            <a:lnSpc>
              <a:spcPct val="90000"/>
            </a:lnSpc>
            <a:spcBef>
              <a:spcPct val="0"/>
            </a:spcBef>
            <a:spcAft>
              <a:spcPct val="15000"/>
            </a:spcAft>
            <a:buChar char="•"/>
          </a:pPr>
          <a:r>
            <a:rPr lang="en-US" sz="1200" b="1" kern="1200"/>
            <a:t>Increased Average Order Value (AOV)</a:t>
          </a:r>
          <a:r>
            <a:rPr lang="en-US" sz="1200" kern="1200"/>
            <a:t>:</a:t>
          </a:r>
        </a:p>
        <a:p>
          <a:pPr marL="228600" lvl="2" indent="-114300" algn="l" defTabSz="533400">
            <a:lnSpc>
              <a:spcPct val="90000"/>
            </a:lnSpc>
            <a:spcBef>
              <a:spcPct val="0"/>
            </a:spcBef>
            <a:spcAft>
              <a:spcPct val="15000"/>
            </a:spcAft>
            <a:buChar char="•"/>
          </a:pPr>
          <a:r>
            <a:rPr lang="en-US" sz="1200" kern="1200"/>
            <a:t>The AOV rose from $54.19 to $56.93 post-launch, suggesting that customers are spending more per order after the launch of the new product. This may be due to the added appeal of the Birthday Bear, potentially encouraging customers to add more items to their cart.</a:t>
          </a:r>
        </a:p>
        <a:p>
          <a:pPr marL="114300" lvl="1" indent="-114300" algn="l" defTabSz="533400">
            <a:lnSpc>
              <a:spcPct val="90000"/>
            </a:lnSpc>
            <a:spcBef>
              <a:spcPct val="0"/>
            </a:spcBef>
            <a:spcAft>
              <a:spcPct val="15000"/>
            </a:spcAft>
            <a:buChar char="•"/>
          </a:pPr>
          <a:r>
            <a:rPr lang="en-US" sz="1200" b="1" kern="1200"/>
            <a:t>Higher Revenue Per Session</a:t>
          </a:r>
          <a:r>
            <a:rPr lang="en-US" sz="1200" kern="1200"/>
            <a:t>:</a:t>
          </a:r>
        </a:p>
        <a:p>
          <a:pPr marL="228600" lvl="2" indent="-114300" algn="l" defTabSz="533400">
            <a:lnSpc>
              <a:spcPct val="90000"/>
            </a:lnSpc>
            <a:spcBef>
              <a:spcPct val="0"/>
            </a:spcBef>
            <a:spcAft>
              <a:spcPct val="15000"/>
            </a:spcAft>
            <a:buChar char="•"/>
          </a:pPr>
          <a:r>
            <a:rPr lang="en-US" sz="1200" kern="1200"/>
            <a:t>Revenue per session saw a significant increase from $3.28 to $4.00 post-launch. This indicates that the launch of the Birthday Bear not only attracted more valuable sessions but also maximized the revenue generated from each session.</a:t>
          </a:r>
        </a:p>
      </dsp:txBody>
      <dsp:txXfrm>
        <a:off x="0" y="382000"/>
        <a:ext cx="4732188" cy="3326400"/>
      </dsp:txXfrm>
    </dsp:sp>
    <dsp:sp modelId="{8392EA4A-56D0-44EE-BB3A-1C6F80EC92C9}">
      <dsp:nvSpPr>
        <dsp:cNvPr id="0" name=""/>
        <dsp:cNvSpPr/>
      </dsp:nvSpPr>
      <dsp:spPr>
        <a:xfrm>
          <a:off x="236609" y="204880"/>
          <a:ext cx="3312531" cy="354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206" tIns="0" rIns="125206" bIns="0" numCol="1" spcCol="1270" anchor="ctr" anchorCtr="0">
          <a:noAutofit/>
        </a:bodyPr>
        <a:lstStyle/>
        <a:p>
          <a:pPr marL="0" lvl="0" indent="0" algn="l" defTabSz="533400">
            <a:lnSpc>
              <a:spcPct val="90000"/>
            </a:lnSpc>
            <a:spcBef>
              <a:spcPct val="0"/>
            </a:spcBef>
            <a:spcAft>
              <a:spcPct val="35000"/>
            </a:spcAft>
            <a:buNone/>
          </a:pPr>
          <a:r>
            <a:rPr lang="en-US" sz="1200" kern="1200"/>
            <a:t>Insights</a:t>
          </a:r>
        </a:p>
      </dsp:txBody>
      <dsp:txXfrm>
        <a:off x="253902" y="222173"/>
        <a:ext cx="3277945" cy="3196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5978CC-DA9E-488B-9511-A9F4E324BB49}">
      <dsp:nvSpPr>
        <dsp:cNvPr id="0" name=""/>
        <dsp:cNvSpPr/>
      </dsp:nvSpPr>
      <dsp:spPr>
        <a:xfrm>
          <a:off x="0" y="44057"/>
          <a:ext cx="10515600" cy="5405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Weekly Trend Analysis</a:t>
          </a:r>
          <a:r>
            <a:rPr lang="en-US" sz="2200" kern="1200"/>
            <a:t>:</a:t>
          </a:r>
        </a:p>
      </dsp:txBody>
      <dsp:txXfrm>
        <a:off x="26387" y="70444"/>
        <a:ext cx="10462826" cy="487766"/>
      </dsp:txXfrm>
    </dsp:sp>
    <dsp:sp modelId="{812865D3-2B4A-4BC5-AE43-97F493F3F3FD}">
      <dsp:nvSpPr>
        <dsp:cNvPr id="0" name=""/>
        <dsp:cNvSpPr/>
      </dsp:nvSpPr>
      <dsp:spPr>
        <a:xfrm>
          <a:off x="0" y="584597"/>
          <a:ext cx="10515600" cy="1593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b="1" kern="1200"/>
            <a:t>Growth Trajectory</a:t>
          </a:r>
          <a:r>
            <a:rPr lang="en-US" sz="1700" kern="1200"/>
            <a:t>: Since the launch, both gsearch and bsearch have shown steady session volumes. While gsearch remains dominant, bsearch is gaining traction.</a:t>
          </a:r>
        </a:p>
        <a:p>
          <a:pPr marL="171450" lvl="1" indent="-171450" algn="l" defTabSz="755650">
            <a:lnSpc>
              <a:spcPct val="90000"/>
            </a:lnSpc>
            <a:spcBef>
              <a:spcPct val="0"/>
            </a:spcBef>
            <a:spcAft>
              <a:spcPct val="20000"/>
            </a:spcAft>
            <a:buChar char="•"/>
          </a:pPr>
          <a:r>
            <a:rPr lang="en-US" sz="1700" b="1" kern="1200"/>
            <a:t>Significant Growth Periods</a:t>
          </a:r>
          <a:r>
            <a:rPr lang="en-US" sz="1700" kern="1200"/>
            <a:t>: Notable increases in session volumes are observed in October and November for both channels, indicating effective campaigns or seasonal trends.</a:t>
          </a:r>
        </a:p>
        <a:p>
          <a:pPr marL="171450" lvl="1" indent="-171450" algn="l" defTabSz="755650">
            <a:lnSpc>
              <a:spcPct val="90000"/>
            </a:lnSpc>
            <a:spcBef>
              <a:spcPct val="0"/>
            </a:spcBef>
            <a:spcAft>
              <a:spcPct val="20000"/>
            </a:spcAft>
            <a:buChar char="•"/>
          </a:pPr>
          <a:r>
            <a:rPr lang="en-US" sz="1700" b="1" kern="1200"/>
            <a:t>High Traffic Periods</a:t>
          </a:r>
          <a:r>
            <a:rPr lang="en-US" sz="1700" kern="1200"/>
            <a:t>: The highest session volumes for both channels occur in mid-November (week 13), potentially due to pre-holiday campaigns.</a:t>
          </a:r>
        </a:p>
      </dsp:txBody>
      <dsp:txXfrm>
        <a:off x="0" y="584597"/>
        <a:ext cx="10515600" cy="1593900"/>
      </dsp:txXfrm>
    </dsp:sp>
    <dsp:sp modelId="{208C914B-072B-4D70-B8E5-8792C3268069}">
      <dsp:nvSpPr>
        <dsp:cNvPr id="0" name=""/>
        <dsp:cNvSpPr/>
      </dsp:nvSpPr>
      <dsp:spPr>
        <a:xfrm>
          <a:off x="0" y="2178497"/>
          <a:ext cx="10515600" cy="5405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Channel Contribution</a:t>
          </a:r>
          <a:r>
            <a:rPr lang="en-US" sz="2200" kern="1200"/>
            <a:t>:</a:t>
          </a:r>
        </a:p>
      </dsp:txBody>
      <dsp:txXfrm>
        <a:off x="26387" y="2204884"/>
        <a:ext cx="10462826" cy="487766"/>
      </dsp:txXfrm>
    </dsp:sp>
    <dsp:sp modelId="{3F6E254F-9500-449C-B51F-59F326779B33}">
      <dsp:nvSpPr>
        <dsp:cNvPr id="0" name=""/>
        <dsp:cNvSpPr/>
      </dsp:nvSpPr>
      <dsp:spPr>
        <a:xfrm>
          <a:off x="0" y="2719037"/>
          <a:ext cx="10515600" cy="1070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b="1" kern="1200"/>
            <a:t>bsearch Performance</a:t>
          </a:r>
          <a:r>
            <a:rPr lang="en-US" sz="1700" kern="1200"/>
            <a:t>: bsearch consistently contributes about a third of the session volume compared to gsearch. This ratio suggests that while gsearch is the primary driver, bsearch plays a substantial role.</a:t>
          </a:r>
        </a:p>
        <a:p>
          <a:pPr marL="171450" lvl="1" indent="-171450" algn="l" defTabSz="755650">
            <a:lnSpc>
              <a:spcPct val="90000"/>
            </a:lnSpc>
            <a:spcBef>
              <a:spcPct val="0"/>
            </a:spcBef>
            <a:spcAft>
              <a:spcPct val="20000"/>
            </a:spcAft>
            <a:buChar char="•"/>
          </a:pPr>
          <a:r>
            <a:rPr lang="en-US" sz="1700" b="1" kern="1200"/>
            <a:t>Session Volumes</a:t>
          </a:r>
          <a:r>
            <a:rPr lang="en-US" sz="1700" kern="1200"/>
            <a:t>: The spike in gsearch sessions in mid-November (3508 sessions) and bsearch (1093 sessions) indicates high engagement during this period.</a:t>
          </a:r>
        </a:p>
      </dsp:txBody>
      <dsp:txXfrm>
        <a:off x="0" y="2719037"/>
        <a:ext cx="10515600" cy="1070190"/>
      </dsp:txXfrm>
    </dsp:sp>
    <dsp:sp modelId="{C197819F-2066-406C-ADCE-8E28FD278756}">
      <dsp:nvSpPr>
        <dsp:cNvPr id="0" name=""/>
        <dsp:cNvSpPr/>
      </dsp:nvSpPr>
      <dsp:spPr>
        <a:xfrm>
          <a:off x="0" y="3789228"/>
          <a:ext cx="10515600" cy="5405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Channel Stability</a:t>
          </a:r>
          <a:r>
            <a:rPr lang="en-US" sz="2200" kern="1200"/>
            <a:t>:</a:t>
          </a:r>
        </a:p>
      </dsp:txBody>
      <dsp:txXfrm>
        <a:off x="26387" y="3815615"/>
        <a:ext cx="10462826" cy="487766"/>
      </dsp:txXfrm>
    </dsp:sp>
    <dsp:sp modelId="{1192239D-A4B6-4409-ADB2-C122B0E4851F}">
      <dsp:nvSpPr>
        <dsp:cNvPr id="0" name=""/>
        <dsp:cNvSpPr/>
      </dsp:nvSpPr>
      <dsp:spPr>
        <a:xfrm>
          <a:off x="0" y="4329768"/>
          <a:ext cx="10515600" cy="1070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b="1" kern="1200"/>
            <a:t>Consistent Performance</a:t>
          </a:r>
          <a:r>
            <a:rPr lang="en-US" sz="1700" kern="1200"/>
            <a:t>: Both channels show relatively stable session volumes week-over-week with occasional spikes, implying consistent performance and audience engagement.</a:t>
          </a:r>
        </a:p>
        <a:p>
          <a:pPr marL="171450" lvl="1" indent="-171450" algn="l" defTabSz="755650">
            <a:lnSpc>
              <a:spcPct val="90000"/>
            </a:lnSpc>
            <a:spcBef>
              <a:spcPct val="0"/>
            </a:spcBef>
            <a:spcAft>
              <a:spcPct val="20000"/>
            </a:spcAft>
            <a:buChar char="•"/>
          </a:pPr>
          <a:r>
            <a:rPr lang="en-US" sz="1700" b="1" kern="1200"/>
            <a:t>Scalability</a:t>
          </a:r>
          <a:r>
            <a:rPr lang="en-US" sz="1700" kern="1200"/>
            <a:t>: The consistent ratio between the channels suggests that bsearch can potentially scale further, given its significant share of the traffic.</a:t>
          </a:r>
        </a:p>
      </dsp:txBody>
      <dsp:txXfrm>
        <a:off x="0" y="4329768"/>
        <a:ext cx="10515600" cy="10701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54825D-0A66-4D10-8DCC-2A56C8D3D6BE}">
      <dsp:nvSpPr>
        <dsp:cNvPr id="0" name=""/>
        <dsp:cNvSpPr/>
      </dsp:nvSpPr>
      <dsp:spPr>
        <a:xfrm>
          <a:off x="0" y="86267"/>
          <a:ext cx="10515600" cy="4422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Optimize bsearch Campaigns</a:t>
          </a:r>
          <a:r>
            <a:rPr lang="en-US" sz="1800" kern="1200"/>
            <a:t>:</a:t>
          </a:r>
        </a:p>
      </dsp:txBody>
      <dsp:txXfrm>
        <a:off x="21589" y="107856"/>
        <a:ext cx="10472422" cy="399082"/>
      </dsp:txXfrm>
    </dsp:sp>
    <dsp:sp modelId="{861882E6-C91E-49B8-BBDD-646031BFD026}">
      <dsp:nvSpPr>
        <dsp:cNvPr id="0" name=""/>
        <dsp:cNvSpPr/>
      </dsp:nvSpPr>
      <dsp:spPr>
        <a:xfrm>
          <a:off x="0" y="528527"/>
          <a:ext cx="10515600" cy="875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b="1" kern="1200"/>
            <a:t>Targeted Campaigns</a:t>
          </a:r>
          <a:r>
            <a:rPr lang="en-US" sz="1400" kern="1200"/>
            <a:t>: Develop specific campaigns for bsearch to exploit its growing user base. Focus on keywords and ad creatives that resonate with the bsearch audience.</a:t>
          </a:r>
        </a:p>
        <a:p>
          <a:pPr marL="114300" lvl="1" indent="-114300" algn="l" defTabSz="622300">
            <a:lnSpc>
              <a:spcPct val="90000"/>
            </a:lnSpc>
            <a:spcBef>
              <a:spcPct val="0"/>
            </a:spcBef>
            <a:spcAft>
              <a:spcPct val="20000"/>
            </a:spcAft>
            <a:buChar char="•"/>
          </a:pPr>
          <a:r>
            <a:rPr lang="en-US" sz="1400" b="1" kern="1200"/>
            <a:t>Performance Analysis</a:t>
          </a:r>
          <a:r>
            <a:rPr lang="en-US" sz="1400" kern="1200"/>
            <a:t>: Regularly analyze bsearch metrics to identify high-performing segments and allocate more budget to these areas.</a:t>
          </a:r>
        </a:p>
      </dsp:txBody>
      <dsp:txXfrm>
        <a:off x="0" y="528527"/>
        <a:ext cx="10515600" cy="875610"/>
      </dsp:txXfrm>
    </dsp:sp>
    <dsp:sp modelId="{3BB5DCB8-2B91-41BF-9E9A-5384359D7450}">
      <dsp:nvSpPr>
        <dsp:cNvPr id="0" name=""/>
        <dsp:cNvSpPr/>
      </dsp:nvSpPr>
      <dsp:spPr>
        <a:xfrm>
          <a:off x="0" y="1404138"/>
          <a:ext cx="10515600" cy="4422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Cross-Channel Strategies</a:t>
          </a:r>
          <a:r>
            <a:rPr lang="en-US" sz="1800" kern="1200"/>
            <a:t>:</a:t>
          </a:r>
        </a:p>
      </dsp:txBody>
      <dsp:txXfrm>
        <a:off x="21589" y="1425727"/>
        <a:ext cx="10472422" cy="399082"/>
      </dsp:txXfrm>
    </dsp:sp>
    <dsp:sp modelId="{5EC91DCC-24D1-4269-8F42-436910303A88}">
      <dsp:nvSpPr>
        <dsp:cNvPr id="0" name=""/>
        <dsp:cNvSpPr/>
      </dsp:nvSpPr>
      <dsp:spPr>
        <a:xfrm>
          <a:off x="0" y="1846398"/>
          <a:ext cx="10515600" cy="875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b="1" kern="1200"/>
            <a:t>Integrated Campaigns</a:t>
          </a:r>
          <a:r>
            <a:rPr lang="en-US" sz="1400" kern="1200"/>
            <a:t>: Design campaigns that leverage both gsearch and bsearch, ensuring a cohesive strategy that maximizes reach and engagement.</a:t>
          </a:r>
        </a:p>
        <a:p>
          <a:pPr marL="114300" lvl="1" indent="-114300" algn="l" defTabSz="622300">
            <a:lnSpc>
              <a:spcPct val="90000"/>
            </a:lnSpc>
            <a:spcBef>
              <a:spcPct val="0"/>
            </a:spcBef>
            <a:spcAft>
              <a:spcPct val="20000"/>
            </a:spcAft>
            <a:buChar char="•"/>
          </a:pPr>
          <a:r>
            <a:rPr lang="en-US" sz="1400" b="1" kern="1200"/>
            <a:t>Comparative Analysis</a:t>
          </a:r>
          <a:r>
            <a:rPr lang="en-US" sz="1400" kern="1200"/>
            <a:t>: Conduct detailed comparative analysis to understand differences in user behavior and optimize strategies for each channel.</a:t>
          </a:r>
        </a:p>
      </dsp:txBody>
      <dsp:txXfrm>
        <a:off x="0" y="1846398"/>
        <a:ext cx="10515600" cy="875610"/>
      </dsp:txXfrm>
    </dsp:sp>
    <dsp:sp modelId="{54A6F579-4C63-4BC3-80F3-A934BE40042B}">
      <dsp:nvSpPr>
        <dsp:cNvPr id="0" name=""/>
        <dsp:cNvSpPr/>
      </dsp:nvSpPr>
      <dsp:spPr>
        <a:xfrm>
          <a:off x="0" y="2722008"/>
          <a:ext cx="10515600" cy="4422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Seasonal Campaign Planning</a:t>
          </a:r>
          <a:r>
            <a:rPr lang="en-US" sz="1800" kern="1200"/>
            <a:t>:</a:t>
          </a:r>
        </a:p>
      </dsp:txBody>
      <dsp:txXfrm>
        <a:off x="21589" y="2743597"/>
        <a:ext cx="10472422" cy="399082"/>
      </dsp:txXfrm>
    </dsp:sp>
    <dsp:sp modelId="{25041083-BFE2-42D3-BC57-4B322FD6C49A}">
      <dsp:nvSpPr>
        <dsp:cNvPr id="0" name=""/>
        <dsp:cNvSpPr/>
      </dsp:nvSpPr>
      <dsp:spPr>
        <a:xfrm>
          <a:off x="0" y="3164268"/>
          <a:ext cx="10515600" cy="875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b="1" kern="1200"/>
            <a:t>Pre-Holiday Promotions</a:t>
          </a:r>
          <a:r>
            <a:rPr lang="en-US" sz="1400" kern="1200"/>
            <a:t>: Based on the November peak, plan and execute robust pre-holiday campaigns to maximize traffic and conversions.</a:t>
          </a:r>
        </a:p>
        <a:p>
          <a:pPr marL="114300" lvl="1" indent="-114300" algn="l" defTabSz="622300">
            <a:lnSpc>
              <a:spcPct val="90000"/>
            </a:lnSpc>
            <a:spcBef>
              <a:spcPct val="0"/>
            </a:spcBef>
            <a:spcAft>
              <a:spcPct val="20000"/>
            </a:spcAft>
            <a:buChar char="•"/>
          </a:pPr>
          <a:r>
            <a:rPr lang="en-US" sz="1400" b="1" kern="1200"/>
            <a:t>Continuous Engagement</a:t>
          </a:r>
          <a:r>
            <a:rPr lang="en-US" sz="1400" kern="1200"/>
            <a:t>: Maintain engagement during off-peak seasons with special offers, loyalty programs, and targeted promotions.</a:t>
          </a:r>
        </a:p>
      </dsp:txBody>
      <dsp:txXfrm>
        <a:off x="0" y="3164268"/>
        <a:ext cx="10515600" cy="875610"/>
      </dsp:txXfrm>
    </dsp:sp>
    <dsp:sp modelId="{F7886A18-FED1-4510-85F3-FA243EC4B607}">
      <dsp:nvSpPr>
        <dsp:cNvPr id="0" name=""/>
        <dsp:cNvSpPr/>
      </dsp:nvSpPr>
      <dsp:spPr>
        <a:xfrm>
          <a:off x="0" y="4039878"/>
          <a:ext cx="10515600" cy="4422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Data-Driven Decisions</a:t>
          </a:r>
          <a:r>
            <a:rPr lang="en-US" sz="1800" kern="1200"/>
            <a:t>:</a:t>
          </a:r>
        </a:p>
      </dsp:txBody>
      <dsp:txXfrm>
        <a:off x="21589" y="4061467"/>
        <a:ext cx="10472422" cy="399082"/>
      </dsp:txXfrm>
    </dsp:sp>
    <dsp:sp modelId="{45D1693C-6803-45CF-8A2D-E90393BCC55A}">
      <dsp:nvSpPr>
        <dsp:cNvPr id="0" name=""/>
        <dsp:cNvSpPr/>
      </dsp:nvSpPr>
      <dsp:spPr>
        <a:xfrm>
          <a:off x="0" y="4482138"/>
          <a:ext cx="10515600" cy="875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b="1" kern="1200"/>
            <a:t>Continuous Monitoring</a:t>
          </a:r>
          <a:r>
            <a:rPr lang="en-US" sz="1400" kern="1200"/>
            <a:t>: Set up regular monitoring and reporting to track the performance of both channels. Use insights to make informed decisions and adjust strategies dynamically.</a:t>
          </a:r>
        </a:p>
        <a:p>
          <a:pPr marL="114300" lvl="1" indent="-114300" algn="l" defTabSz="622300">
            <a:lnSpc>
              <a:spcPct val="90000"/>
            </a:lnSpc>
            <a:spcBef>
              <a:spcPct val="0"/>
            </a:spcBef>
            <a:spcAft>
              <a:spcPct val="20000"/>
            </a:spcAft>
            <a:buChar char="•"/>
          </a:pPr>
          <a:r>
            <a:rPr lang="en-US" sz="1400" b="1" kern="1200"/>
            <a:t>User Segmentation</a:t>
          </a:r>
          <a:r>
            <a:rPr lang="en-US" sz="1400" kern="1200"/>
            <a:t>: Segment the audience based on behavior and preferences in each channel to deliver personalized experiences.</a:t>
          </a:r>
        </a:p>
      </dsp:txBody>
      <dsp:txXfrm>
        <a:off x="0" y="4482138"/>
        <a:ext cx="10515600" cy="8756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B75509-CF78-46F0-BD0D-F7F7B6FA6F2D}">
      <dsp:nvSpPr>
        <dsp:cNvPr id="0" name=""/>
        <dsp:cNvSpPr/>
      </dsp:nvSpPr>
      <dsp:spPr>
        <a:xfrm>
          <a:off x="3414" y="51977"/>
          <a:ext cx="3329572" cy="547200"/>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Top Performer</a:t>
          </a:r>
          <a:r>
            <a:rPr lang="en-US" sz="1900" kern="1200"/>
            <a:t>:</a:t>
          </a:r>
        </a:p>
      </dsp:txBody>
      <dsp:txXfrm>
        <a:off x="3414" y="51977"/>
        <a:ext cx="3329572" cy="547200"/>
      </dsp:txXfrm>
    </dsp:sp>
    <dsp:sp modelId="{AD089D23-0867-4E73-88BA-B2A8FFABB354}">
      <dsp:nvSpPr>
        <dsp:cNvPr id="0" name=""/>
        <dsp:cNvSpPr/>
      </dsp:nvSpPr>
      <dsp:spPr>
        <a:xfrm>
          <a:off x="3414" y="599177"/>
          <a:ext cx="3329572" cy="3541650"/>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b="1" kern="1200"/>
            <a:t>The Original Mr. Fuzzy</a:t>
          </a:r>
          <a:r>
            <a:rPr lang="en-US" sz="1900" kern="1200"/>
            <a:t> has the highest total revenue of $1,419,767 and the highest sales volume of 23,861 units. Its profit percentage is 163.01%, indicating strong profitability.</a:t>
          </a:r>
        </a:p>
      </dsp:txBody>
      <dsp:txXfrm>
        <a:off x="3414" y="599177"/>
        <a:ext cx="3329572" cy="3541650"/>
      </dsp:txXfrm>
    </dsp:sp>
    <dsp:sp modelId="{6D16459E-1EC5-418E-BFF0-A3B461A08A42}">
      <dsp:nvSpPr>
        <dsp:cNvPr id="0" name=""/>
        <dsp:cNvSpPr/>
      </dsp:nvSpPr>
      <dsp:spPr>
        <a:xfrm>
          <a:off x="3799128" y="51977"/>
          <a:ext cx="3329572" cy="547200"/>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High Profit Margin</a:t>
          </a:r>
          <a:r>
            <a:rPr lang="en-US" sz="1900" kern="1200"/>
            <a:t>:</a:t>
          </a:r>
        </a:p>
      </dsp:txBody>
      <dsp:txXfrm>
        <a:off x="3799128" y="51977"/>
        <a:ext cx="3329572" cy="547200"/>
      </dsp:txXfrm>
    </dsp:sp>
    <dsp:sp modelId="{3987C3DA-D04C-4322-BFAF-CDB7EB50B29F}">
      <dsp:nvSpPr>
        <dsp:cNvPr id="0" name=""/>
        <dsp:cNvSpPr/>
      </dsp:nvSpPr>
      <dsp:spPr>
        <a:xfrm>
          <a:off x="3799128" y="599177"/>
          <a:ext cx="3329572" cy="3541650"/>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b="1" kern="1200"/>
            <a:t>The Hudson River Mini Bear</a:t>
          </a:r>
          <a:r>
            <a:rPr lang="en-US" sz="1900" kern="1200"/>
            <a:t> has the highest profit percentage at 211.59%, despite having the lowest total revenue ($19,775.72) and sales volume (581 units).</a:t>
          </a:r>
        </a:p>
        <a:p>
          <a:pPr marL="171450" lvl="1" indent="-171450" algn="l" defTabSz="844550">
            <a:lnSpc>
              <a:spcPct val="90000"/>
            </a:lnSpc>
            <a:spcBef>
              <a:spcPct val="0"/>
            </a:spcBef>
            <a:spcAft>
              <a:spcPct val="15000"/>
            </a:spcAft>
            <a:buChar char="•"/>
          </a:pPr>
          <a:r>
            <a:rPr lang="en-US" sz="1900" b="1" kern="1200"/>
            <a:t>The Birthday Sugar Panda</a:t>
          </a:r>
          <a:r>
            <a:rPr lang="en-US" sz="1900" kern="1200"/>
            <a:t> follows closely with a profit percentage of 209.44%, showing excellent profitability.</a:t>
          </a:r>
        </a:p>
      </dsp:txBody>
      <dsp:txXfrm>
        <a:off x="3799128" y="599177"/>
        <a:ext cx="3329572" cy="3541650"/>
      </dsp:txXfrm>
    </dsp:sp>
    <dsp:sp modelId="{DEB0F667-78B1-4DE5-BAC8-DDA86F0166C1}">
      <dsp:nvSpPr>
        <dsp:cNvPr id="0" name=""/>
        <dsp:cNvSpPr/>
      </dsp:nvSpPr>
      <dsp:spPr>
        <a:xfrm>
          <a:off x="7594841" y="51977"/>
          <a:ext cx="3329572" cy="547200"/>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Solid Mid-Range Performer</a:t>
          </a:r>
          <a:r>
            <a:rPr lang="en-US" sz="1900" kern="1200"/>
            <a:t>:</a:t>
          </a:r>
        </a:p>
      </dsp:txBody>
      <dsp:txXfrm>
        <a:off x="7594841" y="51977"/>
        <a:ext cx="3329572" cy="547200"/>
      </dsp:txXfrm>
    </dsp:sp>
    <dsp:sp modelId="{19165B7E-9C88-4611-B4D6-7A0173A47BDD}">
      <dsp:nvSpPr>
        <dsp:cNvPr id="0" name=""/>
        <dsp:cNvSpPr/>
      </dsp:nvSpPr>
      <dsp:spPr>
        <a:xfrm>
          <a:off x="7594841" y="599177"/>
          <a:ext cx="3329572" cy="3541650"/>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b="1" kern="1200"/>
            <a:t>The Forever Love Bear</a:t>
          </a:r>
          <a:r>
            <a:rPr lang="en-US" sz="1900" kern="1200"/>
            <a:t> has the second-highest revenue ($318,109.19) and a strong profit percentage (170.13%).</a:t>
          </a:r>
        </a:p>
      </dsp:txBody>
      <dsp:txXfrm>
        <a:off x="7594841" y="599177"/>
        <a:ext cx="3329572" cy="35416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4B7243-3D92-487E-9C55-CFB12768E02A}">
      <dsp:nvSpPr>
        <dsp:cNvPr id="0" name=""/>
        <dsp:cNvSpPr/>
      </dsp:nvSpPr>
      <dsp:spPr>
        <a:xfrm>
          <a:off x="0" y="265542"/>
          <a:ext cx="11757791" cy="5405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Focus on Best Sellers</a:t>
          </a:r>
          <a:r>
            <a:rPr lang="en-US" sz="2200" kern="1200"/>
            <a:t>:</a:t>
          </a:r>
        </a:p>
      </dsp:txBody>
      <dsp:txXfrm>
        <a:off x="26387" y="291929"/>
        <a:ext cx="11705017" cy="487766"/>
      </dsp:txXfrm>
    </dsp:sp>
    <dsp:sp modelId="{609A3C7B-D7CD-4EE0-B53F-3A0503287657}">
      <dsp:nvSpPr>
        <dsp:cNvPr id="0" name=""/>
        <dsp:cNvSpPr/>
      </dsp:nvSpPr>
      <dsp:spPr>
        <a:xfrm>
          <a:off x="0" y="806082"/>
          <a:ext cx="11757791" cy="592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331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Increase marketing efforts for </a:t>
          </a:r>
          <a:r>
            <a:rPr lang="en-US" sz="1700" b="1" kern="1200"/>
            <a:t>The Original Mr. Fuzzy</a:t>
          </a:r>
          <a:r>
            <a:rPr lang="en-US" sz="1700" kern="1200"/>
            <a:t> as it is the top revenue generator and has strong profitability.</a:t>
          </a:r>
        </a:p>
        <a:p>
          <a:pPr marL="171450" lvl="1" indent="-171450" algn="l" defTabSz="755650">
            <a:lnSpc>
              <a:spcPct val="90000"/>
            </a:lnSpc>
            <a:spcBef>
              <a:spcPct val="0"/>
            </a:spcBef>
            <a:spcAft>
              <a:spcPct val="20000"/>
            </a:spcAft>
            <a:buChar char="•"/>
          </a:pPr>
          <a:r>
            <a:rPr lang="en-US" sz="1700" kern="1200"/>
            <a:t>Consider bundling </a:t>
          </a:r>
          <a:r>
            <a:rPr lang="en-US" sz="1700" b="1" kern="1200"/>
            <a:t>The Original Mr. Fuzzy</a:t>
          </a:r>
          <a:r>
            <a:rPr lang="en-US" sz="1700" kern="1200"/>
            <a:t> with other products to boost overall sales.</a:t>
          </a:r>
        </a:p>
      </dsp:txBody>
      <dsp:txXfrm>
        <a:off x="0" y="806082"/>
        <a:ext cx="11757791" cy="592020"/>
      </dsp:txXfrm>
    </dsp:sp>
    <dsp:sp modelId="{6AFD3EBE-4B49-47C0-BC90-930344308E77}">
      <dsp:nvSpPr>
        <dsp:cNvPr id="0" name=""/>
        <dsp:cNvSpPr/>
      </dsp:nvSpPr>
      <dsp:spPr>
        <a:xfrm>
          <a:off x="0" y="1398102"/>
          <a:ext cx="11757791" cy="5405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Promote High Margin Products</a:t>
          </a:r>
          <a:r>
            <a:rPr lang="en-US" sz="2200" kern="1200"/>
            <a:t>:</a:t>
          </a:r>
        </a:p>
      </dsp:txBody>
      <dsp:txXfrm>
        <a:off x="26387" y="1424489"/>
        <a:ext cx="11705017" cy="487766"/>
      </dsp:txXfrm>
    </dsp:sp>
    <dsp:sp modelId="{5FC48E50-B85D-4E1D-8DAC-7E1793C4FA36}">
      <dsp:nvSpPr>
        <dsp:cNvPr id="0" name=""/>
        <dsp:cNvSpPr/>
      </dsp:nvSpPr>
      <dsp:spPr>
        <a:xfrm>
          <a:off x="0" y="1938642"/>
          <a:ext cx="11757791" cy="53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331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Highlight </a:t>
          </a:r>
          <a:r>
            <a:rPr lang="en-US" sz="1700" b="1" kern="1200"/>
            <a:t>The Hudson River Mini Bear</a:t>
          </a:r>
          <a:r>
            <a:rPr lang="en-US" sz="1700" kern="1200"/>
            <a:t> and </a:t>
          </a:r>
          <a:r>
            <a:rPr lang="en-US" sz="1700" b="1" kern="1200"/>
            <a:t>The Birthday Sugar Panda</a:t>
          </a:r>
          <a:r>
            <a:rPr lang="en-US" sz="1700" kern="1200"/>
            <a:t> in marketing campaigns due to their high profit margins. Explore opportunities to increase their visibility and sales volume.</a:t>
          </a:r>
        </a:p>
      </dsp:txBody>
      <dsp:txXfrm>
        <a:off x="0" y="1938642"/>
        <a:ext cx="11757791" cy="535095"/>
      </dsp:txXfrm>
    </dsp:sp>
    <dsp:sp modelId="{712A5690-8870-472F-BF4F-95E63D93AA50}">
      <dsp:nvSpPr>
        <dsp:cNvPr id="0" name=""/>
        <dsp:cNvSpPr/>
      </dsp:nvSpPr>
      <dsp:spPr>
        <a:xfrm>
          <a:off x="0" y="2473737"/>
          <a:ext cx="11757791" cy="5405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Expand Product Line</a:t>
          </a:r>
          <a:r>
            <a:rPr lang="en-US" sz="2200" kern="1200"/>
            <a:t>:</a:t>
          </a:r>
        </a:p>
      </dsp:txBody>
      <dsp:txXfrm>
        <a:off x="26387" y="2500124"/>
        <a:ext cx="11705017" cy="487766"/>
      </dsp:txXfrm>
    </dsp:sp>
    <dsp:sp modelId="{E813115E-B438-41C9-92A8-160CBD9E0B44}">
      <dsp:nvSpPr>
        <dsp:cNvPr id="0" name=""/>
        <dsp:cNvSpPr/>
      </dsp:nvSpPr>
      <dsp:spPr>
        <a:xfrm>
          <a:off x="0" y="3014277"/>
          <a:ext cx="11757791" cy="53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331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Develop new products inspired by the features and themes of </a:t>
          </a:r>
          <a:r>
            <a:rPr lang="en-US" sz="1700" b="1" kern="1200"/>
            <a:t>The Birthday Sugar Panda</a:t>
          </a:r>
          <a:r>
            <a:rPr lang="en-US" sz="1700" kern="1200"/>
            <a:t> and </a:t>
          </a:r>
          <a:r>
            <a:rPr lang="en-US" sz="1700" b="1" kern="1200"/>
            <a:t>The Hudson River Mini Bear</a:t>
          </a:r>
          <a:r>
            <a:rPr lang="en-US" sz="1700" kern="1200"/>
            <a:t> to capitalize on their profitability.</a:t>
          </a:r>
        </a:p>
      </dsp:txBody>
      <dsp:txXfrm>
        <a:off x="0" y="3014277"/>
        <a:ext cx="11757791" cy="535095"/>
      </dsp:txXfrm>
    </dsp:sp>
    <dsp:sp modelId="{642298AA-F75A-4016-802E-CA4ED73C3C3D}">
      <dsp:nvSpPr>
        <dsp:cNvPr id="0" name=""/>
        <dsp:cNvSpPr/>
      </dsp:nvSpPr>
      <dsp:spPr>
        <a:xfrm>
          <a:off x="0" y="3549372"/>
          <a:ext cx="11757791" cy="5405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Optimize Costs</a:t>
          </a:r>
          <a:r>
            <a:rPr lang="en-US" sz="2200" kern="1200"/>
            <a:t>:</a:t>
          </a:r>
        </a:p>
      </dsp:txBody>
      <dsp:txXfrm>
        <a:off x="26387" y="3575759"/>
        <a:ext cx="11705017" cy="487766"/>
      </dsp:txXfrm>
    </dsp:sp>
    <dsp:sp modelId="{808D7DC8-C145-4CF5-BFE1-D2BD32A553AE}">
      <dsp:nvSpPr>
        <dsp:cNvPr id="0" name=""/>
        <dsp:cNvSpPr/>
      </dsp:nvSpPr>
      <dsp:spPr>
        <a:xfrm>
          <a:off x="0" y="4089912"/>
          <a:ext cx="11757791" cy="53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331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Review and optimize production and supply chain costs for </a:t>
          </a:r>
          <a:r>
            <a:rPr lang="en-US" sz="1700" b="1" kern="1200"/>
            <a:t>The Forever Love Bear</a:t>
          </a:r>
          <a:r>
            <a:rPr lang="en-US" sz="1700" kern="1200"/>
            <a:t> to improve its profit percentage further.</a:t>
          </a:r>
        </a:p>
      </dsp:txBody>
      <dsp:txXfrm>
        <a:off x="0" y="4089912"/>
        <a:ext cx="11757791" cy="535095"/>
      </dsp:txXfrm>
    </dsp:sp>
    <dsp:sp modelId="{1E36B175-4864-4E6E-B7D7-9F763D29B1BE}">
      <dsp:nvSpPr>
        <dsp:cNvPr id="0" name=""/>
        <dsp:cNvSpPr/>
      </dsp:nvSpPr>
      <dsp:spPr>
        <a:xfrm>
          <a:off x="0" y="4625007"/>
          <a:ext cx="11757791" cy="5405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Customer Feedback and Improvement</a:t>
          </a:r>
          <a:r>
            <a:rPr lang="en-US" sz="2200" kern="1200"/>
            <a:t>:</a:t>
          </a:r>
        </a:p>
      </dsp:txBody>
      <dsp:txXfrm>
        <a:off x="26387" y="4651394"/>
        <a:ext cx="11705017" cy="487766"/>
      </dsp:txXfrm>
    </dsp:sp>
    <dsp:sp modelId="{29004802-20F8-4D8A-8798-D673F81E9242}">
      <dsp:nvSpPr>
        <dsp:cNvPr id="0" name=""/>
        <dsp:cNvSpPr/>
      </dsp:nvSpPr>
      <dsp:spPr>
        <a:xfrm>
          <a:off x="0" y="5165547"/>
          <a:ext cx="11757791" cy="53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331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Collect customer feedback on all products to identify areas for improvement and to enhance customer satisfaction, potentially increasing repeat purchases.</a:t>
          </a:r>
        </a:p>
      </dsp:txBody>
      <dsp:txXfrm>
        <a:off x="0" y="5165547"/>
        <a:ext cx="11757791" cy="53509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DEE3B8-7D20-4A90-ABBA-A84445FB8393}">
      <dsp:nvSpPr>
        <dsp:cNvPr id="0" name=""/>
        <dsp:cNvSpPr/>
      </dsp:nvSpPr>
      <dsp:spPr>
        <a:xfrm rot="10800000">
          <a:off x="0" y="0"/>
          <a:ext cx="3166699" cy="729989"/>
        </a:xfrm>
        <a:prstGeom prst="trapezoid">
          <a:avLst>
            <a:gd name="adj" fmla="val 36150"/>
          </a:avLst>
        </a:prstGeom>
        <a:gradFill rotWithShape="0">
          <a:gsLst>
            <a:gs pos="0">
              <a:schemeClr val="accent4">
                <a:shade val="80000"/>
                <a:hueOff val="0"/>
                <a:satOff val="0"/>
                <a:lumOff val="0"/>
                <a:alphaOff val="0"/>
                <a:satMod val="103000"/>
                <a:lumMod val="102000"/>
                <a:tint val="94000"/>
              </a:schemeClr>
            </a:gs>
            <a:gs pos="50000">
              <a:schemeClr val="accent4">
                <a:shade val="80000"/>
                <a:hueOff val="0"/>
                <a:satOff val="0"/>
                <a:lumOff val="0"/>
                <a:alphaOff val="0"/>
                <a:satMod val="110000"/>
                <a:lumMod val="100000"/>
                <a:shade val="100000"/>
              </a:schemeClr>
            </a:gs>
            <a:gs pos="100000">
              <a:schemeClr val="accent4">
                <a:shade val="8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latin typeface="Times New Roman"/>
              <a:cs typeface="Times New Roman"/>
            </a:rPr>
            <a:t>472871</a:t>
          </a:r>
        </a:p>
      </dsp:txBody>
      <dsp:txXfrm rot="-10800000">
        <a:off x="554172" y="0"/>
        <a:ext cx="2058354" cy="729989"/>
      </dsp:txXfrm>
    </dsp:sp>
    <dsp:sp modelId="{A78DBFE1-4427-43BC-A21B-546488AD84C5}">
      <dsp:nvSpPr>
        <dsp:cNvPr id="0" name=""/>
        <dsp:cNvSpPr/>
      </dsp:nvSpPr>
      <dsp:spPr>
        <a:xfrm rot="10800000">
          <a:off x="263891" y="729989"/>
          <a:ext cx="2638915" cy="729989"/>
        </a:xfrm>
        <a:prstGeom prst="trapezoid">
          <a:avLst>
            <a:gd name="adj" fmla="val 36150"/>
          </a:avLst>
        </a:prstGeom>
        <a:gradFill rotWithShape="0">
          <a:gsLst>
            <a:gs pos="0">
              <a:schemeClr val="accent4">
                <a:shade val="80000"/>
                <a:hueOff val="105649"/>
                <a:satOff val="-6052"/>
                <a:lumOff val="6708"/>
                <a:alphaOff val="0"/>
                <a:satMod val="103000"/>
                <a:lumMod val="102000"/>
                <a:tint val="94000"/>
              </a:schemeClr>
            </a:gs>
            <a:gs pos="50000">
              <a:schemeClr val="accent4">
                <a:shade val="80000"/>
                <a:hueOff val="105649"/>
                <a:satOff val="-6052"/>
                <a:lumOff val="6708"/>
                <a:alphaOff val="0"/>
                <a:satMod val="110000"/>
                <a:lumMod val="100000"/>
                <a:shade val="100000"/>
              </a:schemeClr>
            </a:gs>
            <a:gs pos="100000">
              <a:schemeClr val="accent4">
                <a:shade val="80000"/>
                <a:hueOff val="105649"/>
                <a:satOff val="-6052"/>
                <a:lumOff val="6708"/>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latin typeface="Times New Roman"/>
              <a:cs typeface="Times New Roman"/>
            </a:rPr>
            <a:t>261231</a:t>
          </a:r>
        </a:p>
      </dsp:txBody>
      <dsp:txXfrm rot="-10800000">
        <a:off x="725701" y="729989"/>
        <a:ext cx="1715295" cy="729989"/>
      </dsp:txXfrm>
    </dsp:sp>
    <dsp:sp modelId="{F7D41F60-1559-4BD9-B91D-F694C231BC76}">
      <dsp:nvSpPr>
        <dsp:cNvPr id="0" name=""/>
        <dsp:cNvSpPr/>
      </dsp:nvSpPr>
      <dsp:spPr>
        <a:xfrm rot="10800000">
          <a:off x="527783" y="1459979"/>
          <a:ext cx="2111132" cy="729989"/>
        </a:xfrm>
        <a:prstGeom prst="trapezoid">
          <a:avLst>
            <a:gd name="adj" fmla="val 36150"/>
          </a:avLst>
        </a:prstGeom>
        <a:gradFill rotWithShape="0">
          <a:gsLst>
            <a:gs pos="0">
              <a:schemeClr val="accent4">
                <a:shade val="80000"/>
                <a:hueOff val="211298"/>
                <a:satOff val="-12103"/>
                <a:lumOff val="13416"/>
                <a:alphaOff val="0"/>
                <a:satMod val="103000"/>
                <a:lumMod val="102000"/>
                <a:tint val="94000"/>
              </a:schemeClr>
            </a:gs>
            <a:gs pos="50000">
              <a:schemeClr val="accent4">
                <a:shade val="80000"/>
                <a:hueOff val="211298"/>
                <a:satOff val="-12103"/>
                <a:lumOff val="13416"/>
                <a:alphaOff val="0"/>
                <a:satMod val="110000"/>
                <a:lumMod val="100000"/>
                <a:shade val="100000"/>
              </a:schemeClr>
            </a:gs>
            <a:gs pos="100000">
              <a:schemeClr val="accent4">
                <a:shade val="80000"/>
                <a:hueOff val="211298"/>
                <a:satOff val="-12103"/>
                <a:lumOff val="13416"/>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latin typeface="Times New Roman"/>
              <a:cs typeface="Times New Roman"/>
            </a:rPr>
            <a:t>94953</a:t>
          </a:r>
        </a:p>
      </dsp:txBody>
      <dsp:txXfrm rot="-10800000">
        <a:off x="897231" y="1459979"/>
        <a:ext cx="1372236" cy="729989"/>
      </dsp:txXfrm>
    </dsp:sp>
    <dsp:sp modelId="{757D44A9-C8E0-4036-BE9C-17A30A480977}">
      <dsp:nvSpPr>
        <dsp:cNvPr id="0" name=""/>
        <dsp:cNvSpPr/>
      </dsp:nvSpPr>
      <dsp:spPr>
        <a:xfrm rot="10800000">
          <a:off x="791674" y="2189969"/>
          <a:ext cx="1583349" cy="729989"/>
        </a:xfrm>
        <a:prstGeom prst="trapezoid">
          <a:avLst>
            <a:gd name="adj" fmla="val 36150"/>
          </a:avLst>
        </a:prstGeom>
        <a:gradFill rotWithShape="0">
          <a:gsLst>
            <a:gs pos="0">
              <a:schemeClr val="accent4">
                <a:shade val="80000"/>
                <a:hueOff val="316947"/>
                <a:satOff val="-18155"/>
                <a:lumOff val="20125"/>
                <a:alphaOff val="0"/>
                <a:satMod val="103000"/>
                <a:lumMod val="102000"/>
                <a:tint val="94000"/>
              </a:schemeClr>
            </a:gs>
            <a:gs pos="50000">
              <a:schemeClr val="accent4">
                <a:shade val="80000"/>
                <a:hueOff val="316947"/>
                <a:satOff val="-18155"/>
                <a:lumOff val="20125"/>
                <a:alphaOff val="0"/>
                <a:satMod val="110000"/>
                <a:lumMod val="100000"/>
                <a:shade val="100000"/>
              </a:schemeClr>
            </a:gs>
            <a:gs pos="100000">
              <a:schemeClr val="accent4">
                <a:shade val="80000"/>
                <a:hueOff val="316947"/>
                <a:satOff val="-18155"/>
                <a:lumOff val="2012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latin typeface="Times New Roman"/>
              <a:cs typeface="Times New Roman"/>
            </a:rPr>
            <a:t>64484</a:t>
          </a:r>
        </a:p>
      </dsp:txBody>
      <dsp:txXfrm rot="-10800000">
        <a:off x="1068760" y="2189969"/>
        <a:ext cx="1029177" cy="729989"/>
      </dsp:txXfrm>
    </dsp:sp>
    <dsp:sp modelId="{DEB83A97-31DE-4C10-82A1-2BA5A3578EF0}">
      <dsp:nvSpPr>
        <dsp:cNvPr id="0" name=""/>
        <dsp:cNvSpPr/>
      </dsp:nvSpPr>
      <dsp:spPr>
        <a:xfrm rot="10800000">
          <a:off x="1055566" y="2919958"/>
          <a:ext cx="1055566" cy="729989"/>
        </a:xfrm>
        <a:prstGeom prst="trapezoid">
          <a:avLst>
            <a:gd name="adj" fmla="val 36150"/>
          </a:avLst>
        </a:prstGeom>
        <a:gradFill rotWithShape="0">
          <a:gsLst>
            <a:gs pos="0">
              <a:schemeClr val="accent4">
                <a:shade val="80000"/>
                <a:hueOff val="422596"/>
                <a:satOff val="-24206"/>
                <a:lumOff val="26833"/>
                <a:alphaOff val="0"/>
                <a:satMod val="103000"/>
                <a:lumMod val="102000"/>
                <a:tint val="94000"/>
              </a:schemeClr>
            </a:gs>
            <a:gs pos="50000">
              <a:schemeClr val="accent4">
                <a:shade val="80000"/>
                <a:hueOff val="422596"/>
                <a:satOff val="-24206"/>
                <a:lumOff val="26833"/>
                <a:alphaOff val="0"/>
                <a:satMod val="110000"/>
                <a:lumMod val="100000"/>
                <a:shade val="100000"/>
              </a:schemeClr>
            </a:gs>
            <a:gs pos="100000">
              <a:schemeClr val="accent4">
                <a:shade val="80000"/>
                <a:hueOff val="422596"/>
                <a:satOff val="-24206"/>
                <a:lumOff val="2683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latin typeface="Times New Roman"/>
              <a:cs typeface="Times New Roman"/>
            </a:rPr>
            <a:t>48441</a:t>
          </a:r>
        </a:p>
      </dsp:txBody>
      <dsp:txXfrm rot="-10800000">
        <a:off x="1240290" y="2919958"/>
        <a:ext cx="686118" cy="729989"/>
      </dsp:txXfrm>
    </dsp:sp>
    <dsp:sp modelId="{FE913342-6E8C-4696-B48F-5D9CBCDDE577}">
      <dsp:nvSpPr>
        <dsp:cNvPr id="0" name=""/>
        <dsp:cNvSpPr/>
      </dsp:nvSpPr>
      <dsp:spPr>
        <a:xfrm rot="10800000">
          <a:off x="1319457" y="3649948"/>
          <a:ext cx="527783" cy="729989"/>
        </a:xfrm>
        <a:prstGeom prst="trapezoid">
          <a:avLst>
            <a:gd name="adj" fmla="val 50000"/>
          </a:avLst>
        </a:prstGeom>
        <a:gradFill rotWithShape="0">
          <a:gsLst>
            <a:gs pos="0">
              <a:schemeClr val="accent4">
                <a:shade val="80000"/>
                <a:hueOff val="528246"/>
                <a:satOff val="-30258"/>
                <a:lumOff val="33541"/>
                <a:alphaOff val="0"/>
                <a:satMod val="103000"/>
                <a:lumMod val="102000"/>
                <a:tint val="94000"/>
              </a:schemeClr>
            </a:gs>
            <a:gs pos="50000">
              <a:schemeClr val="accent4">
                <a:shade val="80000"/>
                <a:hueOff val="528246"/>
                <a:satOff val="-30258"/>
                <a:lumOff val="33541"/>
                <a:alphaOff val="0"/>
                <a:satMod val="110000"/>
                <a:lumMod val="100000"/>
                <a:shade val="100000"/>
              </a:schemeClr>
            </a:gs>
            <a:gs pos="100000">
              <a:schemeClr val="accent4">
                <a:shade val="80000"/>
                <a:hueOff val="528246"/>
                <a:satOff val="-30258"/>
                <a:lumOff val="3354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latin typeface="Times New Roman"/>
              <a:cs typeface="Times New Roman"/>
            </a:rPr>
            <a:t>32313</a:t>
          </a:r>
        </a:p>
      </dsp:txBody>
      <dsp:txXfrm rot="-10800000">
        <a:off x="1319457" y="3649948"/>
        <a:ext cx="527783" cy="7299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B6A564-CAAA-4CA3-8D4D-BD530A15067D}">
      <dsp:nvSpPr>
        <dsp:cNvPr id="0" name=""/>
        <dsp:cNvSpPr/>
      </dsp:nvSpPr>
      <dsp:spPr>
        <a:xfrm>
          <a:off x="0" y="2988"/>
          <a:ext cx="9724031" cy="4637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A84B83-320C-44C4-A252-3EB0158A66A1}">
      <dsp:nvSpPr>
        <dsp:cNvPr id="0" name=""/>
        <dsp:cNvSpPr/>
      </dsp:nvSpPr>
      <dsp:spPr>
        <a:xfrm>
          <a:off x="140283" y="107332"/>
          <a:ext cx="255310" cy="2550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F7B614-5C0C-40F3-BE12-6352515E6E0A}">
      <dsp:nvSpPr>
        <dsp:cNvPr id="0" name=""/>
        <dsp:cNvSpPr/>
      </dsp:nvSpPr>
      <dsp:spPr>
        <a:xfrm>
          <a:off x="535878" y="2988"/>
          <a:ext cx="9163942" cy="507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681" tIns="53681" rIns="53681" bIns="53681" numCol="1" spcCol="1270" anchor="ctr" anchorCtr="0">
          <a:noAutofit/>
        </a:bodyPr>
        <a:lstStyle/>
        <a:p>
          <a:pPr marL="0" lvl="0" indent="0" algn="l" defTabSz="622300">
            <a:lnSpc>
              <a:spcPct val="100000"/>
            </a:lnSpc>
            <a:spcBef>
              <a:spcPct val="0"/>
            </a:spcBef>
            <a:spcAft>
              <a:spcPct val="35000"/>
            </a:spcAft>
            <a:buNone/>
          </a:pPr>
          <a:r>
            <a:rPr lang="en-US" sz="1400" b="1" kern="1200"/>
            <a:t>Enhance Product Pages</a:t>
          </a:r>
          <a:r>
            <a:rPr lang="en-US" sz="1400" kern="1200"/>
            <a:t>: Given the high drop-off from product to cart pages, optimize product pages with clearer calls to action and more compelling product information.​</a:t>
          </a:r>
        </a:p>
      </dsp:txBody>
      <dsp:txXfrm>
        <a:off x="535878" y="2988"/>
        <a:ext cx="9163942" cy="507224"/>
      </dsp:txXfrm>
    </dsp:sp>
    <dsp:sp modelId="{A76C2D88-0150-45A7-BC31-B5D3D5FFB8ED}">
      <dsp:nvSpPr>
        <dsp:cNvPr id="0" name=""/>
        <dsp:cNvSpPr/>
      </dsp:nvSpPr>
      <dsp:spPr>
        <a:xfrm>
          <a:off x="0" y="637019"/>
          <a:ext cx="9724031" cy="4637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9659D5-F018-464C-9348-CE6E3289CE54}">
      <dsp:nvSpPr>
        <dsp:cNvPr id="0" name=""/>
        <dsp:cNvSpPr/>
      </dsp:nvSpPr>
      <dsp:spPr>
        <a:xfrm>
          <a:off x="140283" y="741363"/>
          <a:ext cx="255310" cy="2550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EF5658-5739-4E30-B1A6-0962B71C320E}">
      <dsp:nvSpPr>
        <dsp:cNvPr id="0" name=""/>
        <dsp:cNvSpPr/>
      </dsp:nvSpPr>
      <dsp:spPr>
        <a:xfrm>
          <a:off x="535878" y="637019"/>
          <a:ext cx="9163942" cy="507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681" tIns="53681" rIns="53681" bIns="53681" numCol="1" spcCol="1270" anchor="ctr" anchorCtr="0">
          <a:noAutofit/>
        </a:bodyPr>
        <a:lstStyle/>
        <a:p>
          <a:pPr marL="0" lvl="0" indent="0" algn="l" defTabSz="622300">
            <a:lnSpc>
              <a:spcPct val="100000"/>
            </a:lnSpc>
            <a:spcBef>
              <a:spcPct val="0"/>
            </a:spcBef>
            <a:spcAft>
              <a:spcPct val="35000"/>
            </a:spcAft>
            <a:buNone/>
          </a:pPr>
          <a:r>
            <a:rPr lang="en-US" sz="1400" b="1" kern="1200"/>
            <a:t>Streamline Checkout Process</a:t>
          </a:r>
          <a:r>
            <a:rPr lang="en-US" sz="1400" kern="1200"/>
            <a:t>: Simplify the checkout process to reduce drop-offs at each stage. Ensure the cart, shipping, and billing pages are user-friendly and efficient.​</a:t>
          </a:r>
        </a:p>
      </dsp:txBody>
      <dsp:txXfrm>
        <a:off x="535878" y="637019"/>
        <a:ext cx="9163942" cy="507224"/>
      </dsp:txXfrm>
    </dsp:sp>
    <dsp:sp modelId="{0FAF72D8-5F10-4134-8524-DBB0982FBED3}">
      <dsp:nvSpPr>
        <dsp:cNvPr id="0" name=""/>
        <dsp:cNvSpPr/>
      </dsp:nvSpPr>
      <dsp:spPr>
        <a:xfrm>
          <a:off x="0" y="1271051"/>
          <a:ext cx="9724031" cy="4637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D86701-FF13-402B-A167-526242E0D489}">
      <dsp:nvSpPr>
        <dsp:cNvPr id="0" name=""/>
        <dsp:cNvSpPr/>
      </dsp:nvSpPr>
      <dsp:spPr>
        <a:xfrm>
          <a:off x="140283" y="1375394"/>
          <a:ext cx="255310" cy="2550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49AE3C-E5DE-49E8-9171-ED33034E7C05}">
      <dsp:nvSpPr>
        <dsp:cNvPr id="0" name=""/>
        <dsp:cNvSpPr/>
      </dsp:nvSpPr>
      <dsp:spPr>
        <a:xfrm>
          <a:off x="535878" y="1271051"/>
          <a:ext cx="9163942" cy="507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681" tIns="53681" rIns="53681" bIns="53681" numCol="1" spcCol="1270" anchor="ctr" anchorCtr="0">
          <a:noAutofit/>
        </a:bodyPr>
        <a:lstStyle/>
        <a:p>
          <a:pPr marL="0" lvl="0" indent="0" algn="l" defTabSz="622300">
            <a:lnSpc>
              <a:spcPct val="100000"/>
            </a:lnSpc>
            <a:spcBef>
              <a:spcPct val="0"/>
            </a:spcBef>
            <a:spcAft>
              <a:spcPct val="35000"/>
            </a:spcAft>
            <a:buNone/>
          </a:pPr>
          <a:r>
            <a:rPr lang="en-US" sz="1400" b="1" kern="1200"/>
            <a:t>Retargeting Campaigns</a:t>
          </a:r>
          <a:r>
            <a:rPr lang="en-US" sz="1400" kern="1200"/>
            <a:t>: Implement retargeting strategies for users who drop off before reaching the cart or billing pages.​</a:t>
          </a:r>
        </a:p>
      </dsp:txBody>
      <dsp:txXfrm>
        <a:off x="535878" y="1271051"/>
        <a:ext cx="9163942" cy="507224"/>
      </dsp:txXfrm>
    </dsp:sp>
    <dsp:sp modelId="{E17834EF-0B0A-499D-91FE-AB0D08666142}">
      <dsp:nvSpPr>
        <dsp:cNvPr id="0" name=""/>
        <dsp:cNvSpPr/>
      </dsp:nvSpPr>
      <dsp:spPr>
        <a:xfrm>
          <a:off x="0" y="1905082"/>
          <a:ext cx="9724031" cy="4637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1CE69E-D377-45FD-B7C4-76B762CD47E8}">
      <dsp:nvSpPr>
        <dsp:cNvPr id="0" name=""/>
        <dsp:cNvSpPr/>
      </dsp:nvSpPr>
      <dsp:spPr>
        <a:xfrm>
          <a:off x="140283" y="2009425"/>
          <a:ext cx="255310" cy="25506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D07D8B-66C8-4B0B-B830-3516FCF15712}">
      <dsp:nvSpPr>
        <dsp:cNvPr id="0" name=""/>
        <dsp:cNvSpPr/>
      </dsp:nvSpPr>
      <dsp:spPr>
        <a:xfrm>
          <a:off x="535878" y="1905082"/>
          <a:ext cx="9163942" cy="507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681" tIns="53681" rIns="53681" bIns="53681" numCol="1" spcCol="1270" anchor="ctr" anchorCtr="0">
          <a:noAutofit/>
        </a:bodyPr>
        <a:lstStyle/>
        <a:p>
          <a:pPr marL="0" lvl="0" indent="0" algn="l" defTabSz="622300">
            <a:lnSpc>
              <a:spcPct val="100000"/>
            </a:lnSpc>
            <a:spcBef>
              <a:spcPct val="0"/>
            </a:spcBef>
            <a:spcAft>
              <a:spcPct val="35000"/>
            </a:spcAft>
            <a:buNone/>
          </a:pPr>
          <a:r>
            <a:rPr lang="en-US" sz="1400" b="1" kern="1200"/>
            <a:t>Conversion Rate Optimization (CRO)</a:t>
          </a:r>
          <a:r>
            <a:rPr lang="en-US" sz="1400" kern="1200"/>
            <a:t>: Conduct A/B testing on different page elements, especially on product, cart, and checkout pages, to identify what drives higher conversions.​</a:t>
          </a:r>
        </a:p>
      </dsp:txBody>
      <dsp:txXfrm>
        <a:off x="535878" y="1905082"/>
        <a:ext cx="9163942" cy="507224"/>
      </dsp:txXfrm>
    </dsp:sp>
    <dsp:sp modelId="{8D3AC077-94BF-423F-A3FC-FFE8FADE864C}">
      <dsp:nvSpPr>
        <dsp:cNvPr id="0" name=""/>
        <dsp:cNvSpPr/>
      </dsp:nvSpPr>
      <dsp:spPr>
        <a:xfrm>
          <a:off x="0" y="2539113"/>
          <a:ext cx="9724031" cy="4637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CFC339-0336-4DA5-AB1F-C4C186ED89EF}">
      <dsp:nvSpPr>
        <dsp:cNvPr id="0" name=""/>
        <dsp:cNvSpPr/>
      </dsp:nvSpPr>
      <dsp:spPr>
        <a:xfrm>
          <a:off x="140283" y="2643456"/>
          <a:ext cx="255310" cy="25506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ABC1A2-F45B-4968-B14B-4D5ED2126CC1}">
      <dsp:nvSpPr>
        <dsp:cNvPr id="0" name=""/>
        <dsp:cNvSpPr/>
      </dsp:nvSpPr>
      <dsp:spPr>
        <a:xfrm>
          <a:off x="535878" y="2539113"/>
          <a:ext cx="9163942" cy="507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681" tIns="53681" rIns="53681" bIns="53681" numCol="1" spcCol="1270" anchor="ctr" anchorCtr="0">
          <a:noAutofit/>
        </a:bodyPr>
        <a:lstStyle/>
        <a:p>
          <a:pPr marL="0" lvl="0" indent="0" algn="l" defTabSz="622300">
            <a:lnSpc>
              <a:spcPct val="100000"/>
            </a:lnSpc>
            <a:spcBef>
              <a:spcPct val="0"/>
            </a:spcBef>
            <a:spcAft>
              <a:spcPct val="35000"/>
            </a:spcAft>
            <a:buNone/>
          </a:pPr>
          <a:r>
            <a:rPr lang="en-US" sz="1400" b="1" kern="1200"/>
            <a:t>Customer Feedback</a:t>
          </a:r>
          <a:r>
            <a:rPr lang="en-US" sz="1400" kern="1200"/>
            <a:t>: Gather feedback from users who abandon their sessions at various stages to understand and address their concerns.​</a:t>
          </a:r>
        </a:p>
      </dsp:txBody>
      <dsp:txXfrm>
        <a:off x="535878" y="2539113"/>
        <a:ext cx="9163942" cy="507224"/>
      </dsp:txXfrm>
    </dsp:sp>
    <dsp:sp modelId="{DD8C30C2-C043-456C-BFB0-50F564FC0F14}">
      <dsp:nvSpPr>
        <dsp:cNvPr id="0" name=""/>
        <dsp:cNvSpPr/>
      </dsp:nvSpPr>
      <dsp:spPr>
        <a:xfrm>
          <a:off x="0" y="3173144"/>
          <a:ext cx="9724031" cy="4637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E642A3-1409-477B-9385-E10F75F39573}">
      <dsp:nvSpPr>
        <dsp:cNvPr id="0" name=""/>
        <dsp:cNvSpPr/>
      </dsp:nvSpPr>
      <dsp:spPr>
        <a:xfrm>
          <a:off x="140283" y="3277487"/>
          <a:ext cx="255310" cy="25506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F3DD8-B89F-41E4-B518-A54590DAA293}">
      <dsp:nvSpPr>
        <dsp:cNvPr id="0" name=""/>
        <dsp:cNvSpPr/>
      </dsp:nvSpPr>
      <dsp:spPr>
        <a:xfrm>
          <a:off x="535878" y="3173144"/>
          <a:ext cx="9163942" cy="507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681" tIns="53681" rIns="53681" bIns="53681" numCol="1" spcCol="1270" anchor="ctr" anchorCtr="0">
          <a:noAutofit/>
        </a:bodyPr>
        <a:lstStyle/>
        <a:p>
          <a:pPr marL="0" lvl="0" indent="0" algn="l" defTabSz="622300">
            <a:lnSpc>
              <a:spcPct val="100000"/>
            </a:lnSpc>
            <a:spcBef>
              <a:spcPct val="0"/>
            </a:spcBef>
            <a:spcAft>
              <a:spcPct val="35000"/>
            </a:spcAft>
            <a:buNone/>
          </a:pPr>
          <a:r>
            <a:rPr lang="en-US" sz="1400" b="1" kern="1200"/>
            <a:t>Personalized Recommendations</a:t>
          </a:r>
          <a:r>
            <a:rPr lang="en-US" sz="1400" kern="1200"/>
            <a:t>: Use data-driven personalized product recommendations to guide users from the product pages to the checkout</a:t>
          </a:r>
        </a:p>
      </dsp:txBody>
      <dsp:txXfrm>
        <a:off x="535878" y="3173144"/>
        <a:ext cx="9163942" cy="50722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F8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8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8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9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F8FF"/>
        </a:solidFill>
        <a:effectLst/>
      </p:bgPr>
    </p:bg>
    <p:spTree>
      <p:nvGrpSpPr>
        <p:cNvPr id="1" name=""/>
        <p:cNvGrpSpPr/>
        <p:nvPr/>
      </p:nvGrpSpPr>
      <p:grpSpPr>
        <a:xfrm>
          <a:off x="0" y="0"/>
          <a:ext cx="0" cy="0"/>
          <a:chOff x="0" y="0"/>
          <a:chExt cx="0" cy="0"/>
        </a:xfrm>
      </p:grpSpPr>
      <p:sp useBgFill="1">
        <p:nvSpPr>
          <p:cNvPr id="202" name="Rectangle 201">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386865" y="818984"/>
            <a:ext cx="6596245" cy="3268520"/>
          </a:xfrm>
        </p:spPr>
        <p:txBody>
          <a:bodyPr>
            <a:normAutofit/>
          </a:bodyPr>
          <a:lstStyle/>
          <a:p>
            <a:pPr algn="r"/>
            <a:r>
              <a:rPr lang="en-US" sz="4800">
                <a:solidFill>
                  <a:srgbClr val="FFFFFF"/>
                </a:solidFill>
              </a:rPr>
              <a:t>Dashboard and Report </a:t>
            </a:r>
          </a:p>
        </p:txBody>
      </p:sp>
      <p:sp>
        <p:nvSpPr>
          <p:cNvPr id="212" name="Rectangle 21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931874" y="4797188"/>
            <a:ext cx="6051236" cy="1241828"/>
          </a:xfrm>
        </p:spPr>
        <p:txBody>
          <a:bodyPr vert="horz" lIns="91440" tIns="45720" rIns="91440" bIns="45720" rtlCol="0">
            <a:normAutofit/>
          </a:bodyPr>
          <a:lstStyle/>
          <a:p>
            <a:pPr algn="r"/>
            <a:r>
              <a:rPr lang="en-US" sz="2200">
                <a:solidFill>
                  <a:srgbClr val="FFFFFF"/>
                </a:solidFill>
              </a:rPr>
              <a:t>This is a brief report of the various analysis i.e. performed including the dashboard and different  KPI's and metrics</a:t>
            </a:r>
          </a:p>
        </p:txBody>
      </p:sp>
      <p:sp>
        <p:nvSpPr>
          <p:cNvPr id="214" name="Rectangle 213">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59C8A-BC7A-0BAB-DB89-67AE3A5C269E}"/>
              </a:ext>
            </a:extLst>
          </p:cNvPr>
          <p:cNvSpPr>
            <a:spLocks noGrp="1"/>
          </p:cNvSpPr>
          <p:nvPr>
            <p:ph type="title"/>
          </p:nvPr>
        </p:nvSpPr>
        <p:spPr>
          <a:xfrm>
            <a:off x="838200" y="365125"/>
            <a:ext cx="10515600" cy="1325563"/>
          </a:xfrm>
        </p:spPr>
        <p:txBody>
          <a:bodyPr>
            <a:normAutofit/>
          </a:bodyPr>
          <a:lstStyle/>
          <a:p>
            <a:r>
              <a:rPr lang="en-GB" sz="5000" b="1">
                <a:latin typeface="Times New Roman"/>
                <a:cs typeface="Times New Roman"/>
              </a:rPr>
              <a:t>Recommendations For Free Channel</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67AC4A-C21F-607D-99E5-FA5BEF8F1FD4}"/>
              </a:ext>
            </a:extLst>
          </p:cNvPr>
          <p:cNvSpPr>
            <a:spLocks noGrp="1"/>
          </p:cNvSpPr>
          <p:nvPr>
            <p:ph idx="1"/>
          </p:nvPr>
        </p:nvSpPr>
        <p:spPr>
          <a:xfrm>
            <a:off x="838200" y="1929384"/>
            <a:ext cx="10515600" cy="4251960"/>
          </a:xfrm>
        </p:spPr>
        <p:txBody>
          <a:bodyPr vert="horz" lIns="91440" tIns="45720" rIns="91440" bIns="45720" rtlCol="0">
            <a:normAutofit/>
          </a:bodyPr>
          <a:lstStyle/>
          <a:p>
            <a:r>
              <a:rPr lang="en-GB" sz="1900">
                <a:latin typeface="Times New Roman"/>
                <a:ea typeface="+mn-lt"/>
                <a:cs typeface="Times New Roman"/>
              </a:rPr>
              <a:t>Continue investing in branding efforts, as this trend indicates positive results.</a:t>
            </a:r>
            <a:endParaRPr lang="en-GB" sz="1900">
              <a:latin typeface="Times New Roman"/>
              <a:cs typeface="Times New Roman"/>
            </a:endParaRPr>
          </a:p>
          <a:p>
            <a:r>
              <a:rPr lang="en-GB" sz="1900">
                <a:latin typeface="Times New Roman"/>
                <a:ea typeface="+mn-lt"/>
                <a:cs typeface="Times New Roman"/>
              </a:rPr>
              <a:t>Explore strategies to further enhance brand visibility.</a:t>
            </a:r>
            <a:endParaRPr lang="en-GB" sz="1900">
              <a:latin typeface="Times New Roman"/>
              <a:cs typeface="Times New Roman"/>
            </a:endParaRPr>
          </a:p>
          <a:p>
            <a:r>
              <a:rPr lang="en-GB" sz="1900">
                <a:latin typeface="Times New Roman"/>
                <a:ea typeface="+mn-lt"/>
                <a:cs typeface="Times New Roman"/>
              </a:rPr>
              <a:t>Capitalize on these seasonal peaks by aligning marketing efforts with holiday seasons.</a:t>
            </a:r>
            <a:endParaRPr lang="en-GB" sz="1900">
              <a:latin typeface="Times New Roman"/>
              <a:cs typeface="Times New Roman"/>
            </a:endParaRPr>
          </a:p>
          <a:p>
            <a:r>
              <a:rPr lang="en-GB" sz="1900">
                <a:latin typeface="Times New Roman"/>
                <a:ea typeface="+mn-lt"/>
                <a:cs typeface="Times New Roman"/>
              </a:rPr>
              <a:t>Consider targeted campaigns during peak months.</a:t>
            </a:r>
            <a:endParaRPr lang="en-GB" sz="1900">
              <a:latin typeface="Times New Roman"/>
              <a:cs typeface="Times New Roman"/>
            </a:endParaRPr>
          </a:p>
          <a:p>
            <a:r>
              <a:rPr lang="en-GB" sz="1900">
                <a:latin typeface="Times New Roman"/>
                <a:ea typeface="+mn-lt"/>
                <a:cs typeface="Times New Roman"/>
              </a:rPr>
              <a:t>The increase in brand sessions relative to nonbrand sessions indicates a growing brand loyalty. Invest in brand-building campaigns to further enhance brand recognition.</a:t>
            </a:r>
            <a:endParaRPr lang="en-GB" sz="1900">
              <a:latin typeface="Times New Roman"/>
              <a:cs typeface="Times New Roman"/>
            </a:endParaRPr>
          </a:p>
          <a:p>
            <a:r>
              <a:rPr lang="en-GB" sz="1900">
                <a:latin typeface="Times New Roman"/>
                <a:ea typeface="+mn-lt"/>
                <a:cs typeface="Times New Roman"/>
              </a:rPr>
              <a:t>The growth in direct traffic suggests strong brand loyalty. Encourage direct visits by providing an excellent user experience and creating a seamless, memorable site.</a:t>
            </a:r>
            <a:endParaRPr lang="en-GB" sz="1900">
              <a:latin typeface="Times New Roman"/>
              <a:cs typeface="Times New Roman"/>
            </a:endParaRPr>
          </a:p>
          <a:p>
            <a:r>
              <a:rPr lang="en-GB" sz="1900">
                <a:latin typeface="Times New Roman"/>
                <a:ea typeface="+mn-lt"/>
                <a:cs typeface="Times New Roman"/>
              </a:rPr>
              <a:t>The data shows peaks in traffic during November and December. Plan and execute targeted seasonal campaigns well in advance of these peak periods to capitalize on the increased traffic.</a:t>
            </a:r>
            <a:endParaRPr lang="en-GB" sz="1900">
              <a:latin typeface="Times New Roman"/>
              <a:cs typeface="Times New Roman"/>
            </a:endParaRPr>
          </a:p>
          <a:p>
            <a:r>
              <a:rPr lang="en-GB" sz="1900">
                <a:latin typeface="Times New Roman"/>
                <a:ea typeface="+mn-lt"/>
                <a:cs typeface="Times New Roman"/>
              </a:rPr>
              <a:t>Offer special promotions, discounts, and exclusive products during the holiday season to attract more visitors and increase conversion rates.</a:t>
            </a:r>
            <a:endParaRPr lang="en-GB" sz="1900">
              <a:latin typeface="Times New Roman"/>
              <a:cs typeface="Times New Roman"/>
            </a:endParaRPr>
          </a:p>
          <a:p>
            <a:endParaRPr lang="en-GB" sz="1900">
              <a:latin typeface="Times New Roman"/>
              <a:cs typeface="Times New Roman"/>
            </a:endParaRPr>
          </a:p>
          <a:p>
            <a:endParaRPr lang="en-GB" sz="1900">
              <a:latin typeface="Times New Roman"/>
              <a:cs typeface="Times New Roman"/>
            </a:endParaRPr>
          </a:p>
        </p:txBody>
      </p:sp>
    </p:spTree>
    <p:extLst>
      <p:ext uri="{BB962C8B-B14F-4D97-AF65-F5344CB8AC3E}">
        <p14:creationId xmlns:p14="http://schemas.microsoft.com/office/powerpoint/2010/main" val="2648781739"/>
      </p:ext>
    </p:extLst>
  </p:cSld>
  <p:clrMapOvr>
    <a:masterClrMapping/>
  </p:clrMapOvr>
  <p:transition spd="slow">
    <p:push dir="u"/>
  </p:transition>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EFF8FF"/>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1D9547C-552A-F54E-0CB1-CFBBFF9770D7}"/>
              </a:ext>
            </a:extLst>
          </p:cNvPr>
          <p:cNvSpPr txBox="1"/>
          <p:nvPr/>
        </p:nvSpPr>
        <p:spPr>
          <a:xfrm>
            <a:off x="1371597" y="348865"/>
            <a:ext cx="10044023" cy="87772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b="1" kern="1200">
                <a:solidFill>
                  <a:srgbClr val="FFFFFF"/>
                </a:solidFill>
                <a:latin typeface="+mj-lt"/>
                <a:ea typeface="+mj-ea"/>
                <a:cs typeface="+mj-cs"/>
              </a:rPr>
              <a:t>Impact of introducing new products</a:t>
            </a:r>
            <a:endParaRPr lang="en-US" sz="4000" kern="1200">
              <a:solidFill>
                <a:srgbClr val="FFFFFF"/>
              </a:solidFill>
              <a:latin typeface="+mj-lt"/>
              <a:ea typeface="+mj-ea"/>
              <a:cs typeface="+mj-cs"/>
            </a:endParaRPr>
          </a:p>
        </p:txBody>
      </p:sp>
      <p:pic>
        <p:nvPicPr>
          <p:cNvPr id="2" name="Picture 1">
            <a:extLst>
              <a:ext uri="{FF2B5EF4-FFF2-40B4-BE49-F238E27FC236}">
                <a16:creationId xmlns:a16="http://schemas.microsoft.com/office/drawing/2014/main" id="{F050951F-AD08-70ED-AD7C-19CFBF9C2E4B}"/>
              </a:ext>
            </a:extLst>
          </p:cNvPr>
          <p:cNvPicPr>
            <a:picLocks noChangeAspect="1"/>
          </p:cNvPicPr>
          <p:nvPr/>
        </p:nvPicPr>
        <p:blipFill>
          <a:blip r:embed="rId2"/>
          <a:stretch>
            <a:fillRect/>
          </a:stretch>
        </p:blipFill>
        <p:spPr>
          <a:xfrm>
            <a:off x="644056" y="2174694"/>
            <a:ext cx="7014102" cy="4068574"/>
          </a:xfrm>
          <a:prstGeom prst="rect">
            <a:avLst/>
          </a:prstGeom>
        </p:spPr>
      </p:pic>
      <p:graphicFrame>
        <p:nvGraphicFramePr>
          <p:cNvPr id="6" name="Table 5">
            <a:extLst>
              <a:ext uri="{FF2B5EF4-FFF2-40B4-BE49-F238E27FC236}">
                <a16:creationId xmlns:a16="http://schemas.microsoft.com/office/drawing/2014/main" id="{EDDE89D7-8160-6575-FEB9-AFDB54D297FE}"/>
              </a:ext>
            </a:extLst>
          </p:cNvPr>
          <p:cNvGraphicFramePr>
            <a:graphicFrameLocks noGrp="1"/>
          </p:cNvGraphicFramePr>
          <p:nvPr>
            <p:extLst>
              <p:ext uri="{D42A27DB-BD31-4B8C-83A1-F6EECF244321}">
                <p14:modId xmlns:p14="http://schemas.microsoft.com/office/powerpoint/2010/main" val="1803778516"/>
              </p:ext>
            </p:extLst>
          </p:nvPr>
        </p:nvGraphicFramePr>
        <p:xfrm>
          <a:off x="7660071" y="3243426"/>
          <a:ext cx="4364580" cy="2269010"/>
        </p:xfrm>
        <a:graphic>
          <a:graphicData uri="http://schemas.openxmlformats.org/drawingml/2006/table">
            <a:tbl>
              <a:tblPr bandRow="1">
                <a:tableStyleId>{5C22544A-7EE6-4342-B048-85BDC9FD1C3A}</a:tableStyleId>
              </a:tblPr>
              <a:tblGrid>
                <a:gridCol w="1442209">
                  <a:extLst>
                    <a:ext uri="{9D8B030D-6E8A-4147-A177-3AD203B41FA5}">
                      <a16:colId xmlns:a16="http://schemas.microsoft.com/office/drawing/2014/main" val="3755756179"/>
                    </a:ext>
                  </a:extLst>
                </a:gridCol>
                <a:gridCol w="2922371">
                  <a:extLst>
                    <a:ext uri="{9D8B030D-6E8A-4147-A177-3AD203B41FA5}">
                      <a16:colId xmlns:a16="http://schemas.microsoft.com/office/drawing/2014/main" val="1389800357"/>
                    </a:ext>
                  </a:extLst>
                </a:gridCol>
              </a:tblGrid>
              <a:tr h="453802">
                <a:tc>
                  <a:txBody>
                    <a:bodyPr/>
                    <a:lstStyle/>
                    <a:p>
                      <a:pPr algn="ctr"/>
                      <a:r>
                        <a:rPr lang="en-US">
                          <a:effectLst/>
                        </a:rPr>
                        <a:t>launch date</a:t>
                      </a:r>
                    </a:p>
                  </a:txBody>
                  <a:tcPr marL="0" marR="0" marT="0" marB="0" anchor="ctr">
                    <a:lnL>
                      <a:noFill/>
                    </a:lnL>
                    <a:lnR>
                      <a:noFill/>
                    </a:lnR>
                    <a:lnT>
                      <a:noFill/>
                    </a:lnT>
                    <a:lnB>
                      <a:noFill/>
                    </a:lnB>
                    <a:noFill/>
                  </a:tcPr>
                </a:tc>
                <a:tc>
                  <a:txBody>
                    <a:bodyPr/>
                    <a:lstStyle/>
                    <a:p>
                      <a:pPr lvl="0" algn="ctr">
                        <a:buNone/>
                      </a:pPr>
                      <a:r>
                        <a:rPr lang="en-US" err="1">
                          <a:effectLst/>
                        </a:rPr>
                        <a:t>Product_name</a:t>
                      </a:r>
                      <a:endParaRPr lang="en-US" err="1"/>
                    </a:p>
                  </a:txBody>
                  <a:tcPr marL="0" marR="0" marT="0" marB="0" anchor="ctr">
                    <a:lnL>
                      <a:noFill/>
                    </a:lnL>
                    <a:lnR>
                      <a:noFill/>
                    </a:lnR>
                    <a:lnT>
                      <a:noFill/>
                    </a:lnT>
                    <a:lnB>
                      <a:noFill/>
                    </a:lnB>
                    <a:noFill/>
                  </a:tcPr>
                </a:tc>
                <a:extLst>
                  <a:ext uri="{0D108BD9-81ED-4DB2-BD59-A6C34878D82A}">
                    <a16:rowId xmlns:a16="http://schemas.microsoft.com/office/drawing/2014/main" val="3305030914"/>
                  </a:ext>
                </a:extLst>
              </a:tr>
              <a:tr h="453802">
                <a:tc>
                  <a:txBody>
                    <a:bodyPr/>
                    <a:lstStyle/>
                    <a:p>
                      <a:pPr algn="ctr"/>
                      <a:r>
                        <a:rPr lang="en-US">
                          <a:effectLst/>
                        </a:rPr>
                        <a:t>19-Mar-2012</a:t>
                      </a:r>
                    </a:p>
                  </a:txBody>
                  <a:tcPr marL="0" marR="0" marT="0" marB="0" anchor="ctr">
                    <a:lnL>
                      <a:noFill/>
                    </a:lnL>
                    <a:lnR>
                      <a:noFill/>
                    </a:lnR>
                    <a:lnT>
                      <a:noFill/>
                    </a:lnT>
                    <a:lnB>
                      <a:noFill/>
                    </a:lnB>
                    <a:noFill/>
                  </a:tcPr>
                </a:tc>
                <a:tc>
                  <a:txBody>
                    <a:bodyPr/>
                    <a:lstStyle/>
                    <a:p>
                      <a:pPr algn="ctr"/>
                      <a:r>
                        <a:rPr lang="en-US"/>
                        <a:t>The Original Mr. Fuzzy</a:t>
                      </a:r>
                    </a:p>
                  </a:txBody>
                  <a:tcPr marL="0" marR="0" marT="0" marB="0" anchor="ctr">
                    <a:lnL>
                      <a:noFill/>
                    </a:lnL>
                    <a:lnR>
                      <a:noFill/>
                    </a:lnR>
                    <a:lnT>
                      <a:noFill/>
                    </a:lnT>
                    <a:lnB>
                      <a:noFill/>
                    </a:lnB>
                    <a:noFill/>
                  </a:tcPr>
                </a:tc>
                <a:extLst>
                  <a:ext uri="{0D108BD9-81ED-4DB2-BD59-A6C34878D82A}">
                    <a16:rowId xmlns:a16="http://schemas.microsoft.com/office/drawing/2014/main" val="2329160190"/>
                  </a:ext>
                </a:extLst>
              </a:tr>
              <a:tr h="453802">
                <a:tc>
                  <a:txBody>
                    <a:bodyPr/>
                    <a:lstStyle/>
                    <a:p>
                      <a:pPr algn="ctr"/>
                      <a:r>
                        <a:rPr lang="en-US">
                          <a:effectLst/>
                        </a:rPr>
                        <a:t>6-Jan-2013</a:t>
                      </a:r>
                    </a:p>
                  </a:txBody>
                  <a:tcPr marL="0" marR="0" marT="0" marB="0" anchor="ctr">
                    <a:lnL>
                      <a:noFill/>
                    </a:lnL>
                    <a:lnR>
                      <a:noFill/>
                    </a:lnR>
                    <a:lnT>
                      <a:noFill/>
                    </a:lnT>
                    <a:lnB>
                      <a:noFill/>
                    </a:lnB>
                    <a:noFill/>
                  </a:tcPr>
                </a:tc>
                <a:tc>
                  <a:txBody>
                    <a:bodyPr/>
                    <a:lstStyle/>
                    <a:p>
                      <a:pPr algn="ctr"/>
                      <a:r>
                        <a:rPr lang="en-US"/>
                        <a:t>The Forever Love Bear</a:t>
                      </a:r>
                    </a:p>
                  </a:txBody>
                  <a:tcPr marL="0" marR="0" marT="0" marB="0" anchor="ctr">
                    <a:lnL>
                      <a:noFill/>
                    </a:lnL>
                    <a:lnR>
                      <a:noFill/>
                    </a:lnR>
                    <a:lnT>
                      <a:noFill/>
                    </a:lnT>
                    <a:lnB>
                      <a:noFill/>
                    </a:lnB>
                    <a:noFill/>
                  </a:tcPr>
                </a:tc>
                <a:extLst>
                  <a:ext uri="{0D108BD9-81ED-4DB2-BD59-A6C34878D82A}">
                    <a16:rowId xmlns:a16="http://schemas.microsoft.com/office/drawing/2014/main" val="4234447742"/>
                  </a:ext>
                </a:extLst>
              </a:tr>
              <a:tr h="453802">
                <a:tc>
                  <a:txBody>
                    <a:bodyPr/>
                    <a:lstStyle/>
                    <a:p>
                      <a:pPr algn="ctr"/>
                      <a:r>
                        <a:rPr lang="en-US">
                          <a:effectLst/>
                        </a:rPr>
                        <a:t>12-Dec-2013</a:t>
                      </a:r>
                    </a:p>
                  </a:txBody>
                  <a:tcPr marL="0" marR="0" marT="0" marB="0" anchor="ctr">
                    <a:lnL>
                      <a:noFill/>
                    </a:lnL>
                    <a:lnR>
                      <a:noFill/>
                    </a:lnR>
                    <a:lnT>
                      <a:noFill/>
                    </a:lnT>
                    <a:lnB>
                      <a:noFill/>
                    </a:lnB>
                    <a:noFill/>
                  </a:tcPr>
                </a:tc>
                <a:tc>
                  <a:txBody>
                    <a:bodyPr/>
                    <a:lstStyle/>
                    <a:p>
                      <a:pPr algn="ctr"/>
                      <a:r>
                        <a:rPr lang="en-US"/>
                        <a:t>The Birthday Sugar Panda</a:t>
                      </a:r>
                    </a:p>
                  </a:txBody>
                  <a:tcPr marL="0" marR="0" marT="0" marB="0" anchor="ctr">
                    <a:lnL>
                      <a:noFill/>
                    </a:lnL>
                    <a:lnR>
                      <a:noFill/>
                    </a:lnR>
                    <a:lnT>
                      <a:noFill/>
                    </a:lnT>
                    <a:lnB>
                      <a:noFill/>
                    </a:lnB>
                    <a:noFill/>
                  </a:tcPr>
                </a:tc>
                <a:extLst>
                  <a:ext uri="{0D108BD9-81ED-4DB2-BD59-A6C34878D82A}">
                    <a16:rowId xmlns:a16="http://schemas.microsoft.com/office/drawing/2014/main" val="146418730"/>
                  </a:ext>
                </a:extLst>
              </a:tr>
              <a:tr h="453802">
                <a:tc>
                  <a:txBody>
                    <a:bodyPr/>
                    <a:lstStyle/>
                    <a:p>
                      <a:pPr algn="ctr"/>
                      <a:r>
                        <a:rPr lang="en-US">
                          <a:effectLst/>
                        </a:rPr>
                        <a:t>5-Feb-2014</a:t>
                      </a:r>
                    </a:p>
                  </a:txBody>
                  <a:tcPr marL="0" marR="0" marT="0" marB="0" anchor="ctr">
                    <a:lnL>
                      <a:noFill/>
                    </a:lnL>
                    <a:lnR>
                      <a:noFill/>
                    </a:lnR>
                    <a:lnT>
                      <a:noFill/>
                    </a:lnT>
                    <a:lnB>
                      <a:noFill/>
                    </a:lnB>
                    <a:noFill/>
                  </a:tcPr>
                </a:tc>
                <a:tc>
                  <a:txBody>
                    <a:bodyPr/>
                    <a:lstStyle/>
                    <a:p>
                      <a:pPr algn="ctr"/>
                      <a:r>
                        <a:rPr lang="en-US"/>
                        <a:t>The Hudson River Mini bear</a:t>
                      </a:r>
                    </a:p>
                  </a:txBody>
                  <a:tcPr marL="0" marR="0" marT="0" marB="0" anchor="ctr">
                    <a:lnL>
                      <a:noFill/>
                    </a:lnL>
                    <a:lnR>
                      <a:noFill/>
                    </a:lnR>
                    <a:lnT>
                      <a:noFill/>
                    </a:lnT>
                    <a:lnB>
                      <a:noFill/>
                    </a:lnB>
                    <a:noFill/>
                  </a:tcPr>
                </a:tc>
                <a:extLst>
                  <a:ext uri="{0D108BD9-81ED-4DB2-BD59-A6C34878D82A}">
                    <a16:rowId xmlns:a16="http://schemas.microsoft.com/office/drawing/2014/main" val="155888403"/>
                  </a:ext>
                </a:extLst>
              </a:tr>
            </a:tbl>
          </a:graphicData>
        </a:graphic>
      </p:graphicFrame>
    </p:spTree>
    <p:extLst>
      <p:ext uri="{BB962C8B-B14F-4D97-AF65-F5344CB8AC3E}">
        <p14:creationId xmlns:p14="http://schemas.microsoft.com/office/powerpoint/2010/main" val="2454928998"/>
      </p:ext>
    </p:extLst>
  </p:cSld>
  <p:clrMapOvr>
    <a:masterClrMapping/>
  </p:clrMapOvr>
  <p:transition spd="slow">
    <p:push dir="u"/>
  </p:transition>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EFF8FF"/>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6692495-BD34-CED4-0096-AD2778E0E2D5}"/>
              </a:ext>
            </a:extLst>
          </p:cNvPr>
          <p:cNvSpPr txBox="1"/>
          <p:nvPr/>
        </p:nvSpPr>
        <p:spPr>
          <a:xfrm>
            <a:off x="1371599" y="294538"/>
            <a:ext cx="9895951" cy="103366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b="1" kern="1200">
                <a:solidFill>
                  <a:srgbClr val="FFFFFF"/>
                </a:solidFill>
                <a:latin typeface="+mj-lt"/>
                <a:ea typeface="+mj-ea"/>
                <a:cs typeface="+mj-cs"/>
              </a:rPr>
              <a:t>Insights of analysis</a:t>
            </a:r>
          </a:p>
        </p:txBody>
      </p:sp>
      <p:sp>
        <p:nvSpPr>
          <p:cNvPr id="3" name="TextBox 2">
            <a:extLst>
              <a:ext uri="{FF2B5EF4-FFF2-40B4-BE49-F238E27FC236}">
                <a16:creationId xmlns:a16="http://schemas.microsoft.com/office/drawing/2014/main" id="{39FEF5F5-E4E5-2F9D-82CD-99676BD68554}"/>
              </a:ext>
            </a:extLst>
          </p:cNvPr>
          <p:cNvSpPr txBox="1"/>
          <p:nvPr/>
        </p:nvSpPr>
        <p:spPr>
          <a:xfrm>
            <a:off x="1371599" y="2318197"/>
            <a:ext cx="9724031" cy="368335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The trend of sales along with the launch of the product shows the proportionality between the sales and the launch date </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For each of the launch date we can clearly see a spike in the sales.</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This shows the effect of increasing products line gives a wide variety of products to the customers to match their need and also retaining the customers </a:t>
            </a:r>
          </a:p>
        </p:txBody>
      </p:sp>
    </p:spTree>
    <p:extLst>
      <p:ext uri="{BB962C8B-B14F-4D97-AF65-F5344CB8AC3E}">
        <p14:creationId xmlns:p14="http://schemas.microsoft.com/office/powerpoint/2010/main" val="1813178001"/>
      </p:ext>
    </p:extLst>
  </p:cSld>
  <p:clrMapOvr>
    <a:masterClrMapping/>
  </p:clrMapOvr>
  <p:transition spd="slow">
    <p:push dir="u"/>
  </p:transition>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EFF8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05F1F7-C0A0-CAD4-EF61-6A281703BE54}"/>
              </a:ext>
            </a:extLst>
          </p:cNvPr>
          <p:cNvSpPr txBox="1"/>
          <p:nvPr/>
        </p:nvSpPr>
        <p:spPr>
          <a:xfrm>
            <a:off x="876693" y="741391"/>
            <a:ext cx="4597747" cy="161620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3200" b="1" kern="1200">
                <a:solidFill>
                  <a:schemeClr val="tx1"/>
                </a:solidFill>
                <a:latin typeface="+mj-lt"/>
                <a:ea typeface="+mj-ea"/>
                <a:cs typeface="+mj-cs"/>
              </a:rPr>
              <a:t>Classification of users on the basis of activity</a:t>
            </a:r>
          </a:p>
        </p:txBody>
      </p:sp>
      <p:sp>
        <p:nvSpPr>
          <p:cNvPr id="5" name="TextBox 4">
            <a:extLst>
              <a:ext uri="{FF2B5EF4-FFF2-40B4-BE49-F238E27FC236}">
                <a16:creationId xmlns:a16="http://schemas.microsoft.com/office/drawing/2014/main" id="{7BEBFF88-ED10-C178-F49F-0DDE5ACAB292}"/>
              </a:ext>
            </a:extLst>
          </p:cNvPr>
          <p:cNvSpPr txBox="1"/>
          <p:nvPr/>
        </p:nvSpPr>
        <p:spPr>
          <a:xfrm>
            <a:off x="876693" y="2533476"/>
            <a:ext cx="9610277" cy="344783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a:t>Customers are divided on the basis of the activity</a:t>
            </a:r>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r>
              <a:rPr lang="en-US"/>
              <a:t>Customer's visit &gt; 10 ----------Highly active</a:t>
            </a:r>
          </a:p>
          <a:p>
            <a:pPr marL="342900"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r>
              <a:rPr lang="en-US"/>
              <a:t>Customer's visit  between 4-10---- Moderately active</a:t>
            </a:r>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r>
              <a:rPr lang="en-US"/>
              <a:t>customer visit  &lt;4   ---------    Less active</a:t>
            </a:r>
          </a:p>
        </p:txBody>
      </p:sp>
      <p:pic>
        <p:nvPicPr>
          <p:cNvPr id="3" name="Picture 2" descr="A blue pie chart with a triangle and a triangle&#10;&#10;Description automatically generated">
            <a:extLst>
              <a:ext uri="{FF2B5EF4-FFF2-40B4-BE49-F238E27FC236}">
                <a16:creationId xmlns:a16="http://schemas.microsoft.com/office/drawing/2014/main" id="{1F0CA1A2-AC75-62AF-654B-77C3ED5BBC86}"/>
              </a:ext>
            </a:extLst>
          </p:cNvPr>
          <p:cNvPicPr>
            <a:picLocks noChangeAspect="1"/>
          </p:cNvPicPr>
          <p:nvPr/>
        </p:nvPicPr>
        <p:blipFill>
          <a:blip r:embed="rId2"/>
          <a:stretch>
            <a:fillRect/>
          </a:stretch>
        </p:blipFill>
        <p:spPr>
          <a:xfrm>
            <a:off x="6762751" y="1716570"/>
            <a:ext cx="5319062" cy="3111652"/>
          </a:xfrm>
          <a:prstGeom prst="rect">
            <a:avLst/>
          </a:prstGeom>
        </p:spPr>
      </p:pic>
      <p:grpSp>
        <p:nvGrpSpPr>
          <p:cNvPr id="10" name="Group 9">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1" name="Rectangle 10">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42410972"/>
      </p:ext>
    </p:extLst>
  </p:cSld>
  <p:clrMapOvr>
    <a:masterClrMapping/>
  </p:clrMapOvr>
  <p:transition spd="slow">
    <p:push dir="u"/>
  </p:transition>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EFF8FF"/>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9442BE7-8F44-0904-A7AB-1AA6F12E7AD9}"/>
              </a:ext>
            </a:extLst>
          </p:cNvPr>
          <p:cNvSpPr txBox="1"/>
          <p:nvPr/>
        </p:nvSpPr>
        <p:spPr>
          <a:xfrm>
            <a:off x="1371599" y="294538"/>
            <a:ext cx="9895951" cy="103366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b="1" kern="1200">
                <a:solidFill>
                  <a:srgbClr val="FFFFFF"/>
                </a:solidFill>
                <a:latin typeface="+mj-lt"/>
                <a:ea typeface="+mj-ea"/>
                <a:cs typeface="+mj-cs"/>
              </a:rPr>
              <a:t>Recommendations :</a:t>
            </a:r>
            <a:endParaRPr lang="en-US" sz="4000" kern="1200">
              <a:solidFill>
                <a:srgbClr val="FFFFFF"/>
              </a:solidFill>
              <a:latin typeface="+mj-lt"/>
              <a:ea typeface="+mj-ea"/>
              <a:cs typeface="+mj-cs"/>
            </a:endParaRPr>
          </a:p>
        </p:txBody>
      </p:sp>
      <p:sp>
        <p:nvSpPr>
          <p:cNvPr id="2" name="TextBox 1">
            <a:extLst>
              <a:ext uri="{FF2B5EF4-FFF2-40B4-BE49-F238E27FC236}">
                <a16:creationId xmlns:a16="http://schemas.microsoft.com/office/drawing/2014/main" id="{F9B1544F-323F-D1A8-CA9D-DD41AAA9D44D}"/>
              </a:ext>
            </a:extLst>
          </p:cNvPr>
          <p:cNvSpPr txBox="1"/>
          <p:nvPr/>
        </p:nvSpPr>
        <p:spPr>
          <a:xfrm>
            <a:off x="1371599" y="2318197"/>
            <a:ext cx="9724031" cy="368335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b="1"/>
              <a:t>Personalized Engagement:</a:t>
            </a:r>
            <a:endParaRPr lang="en-US"/>
          </a:p>
          <a:p>
            <a:pPr marL="742950" lvl="1" indent="-228600">
              <a:lnSpc>
                <a:spcPct val="90000"/>
              </a:lnSpc>
              <a:spcAft>
                <a:spcPts val="600"/>
              </a:spcAft>
              <a:buFont typeface="Arial" panose="020B0604020202020204" pitchFamily="34" charset="0"/>
              <a:buChar char="•"/>
            </a:pPr>
            <a:r>
              <a:rPr lang="en-US"/>
              <a:t>Implement personalized content, recommendations, and targeted email campaigns to re-engage less active users and encourage deeper interaction.</a:t>
            </a:r>
          </a:p>
          <a:p>
            <a:pPr marL="285750" indent="-228600">
              <a:lnSpc>
                <a:spcPct val="90000"/>
              </a:lnSpc>
              <a:spcAft>
                <a:spcPts val="600"/>
              </a:spcAft>
              <a:buFont typeface="Arial" panose="020B0604020202020204" pitchFamily="34" charset="0"/>
              <a:buChar char="•"/>
            </a:pPr>
            <a:r>
              <a:rPr lang="en-US" b="1"/>
              <a:t>Exclusive Incentives:</a:t>
            </a:r>
            <a:endParaRPr lang="en-US"/>
          </a:p>
          <a:p>
            <a:pPr marL="742950" lvl="1" indent="-228600">
              <a:lnSpc>
                <a:spcPct val="90000"/>
              </a:lnSpc>
              <a:spcAft>
                <a:spcPts val="600"/>
              </a:spcAft>
              <a:buFont typeface="Arial" panose="020B0604020202020204" pitchFamily="34" charset="0"/>
              <a:buChar char="•"/>
            </a:pPr>
            <a:r>
              <a:rPr lang="en-US"/>
              <a:t>Provide moderately active users with exclusive content, early access to products, special discounts, and loyalty programs to boost their engagement levels.</a:t>
            </a:r>
          </a:p>
          <a:p>
            <a:pPr marL="285750" indent="-228600">
              <a:lnSpc>
                <a:spcPct val="90000"/>
              </a:lnSpc>
              <a:spcAft>
                <a:spcPts val="600"/>
              </a:spcAft>
              <a:buFont typeface="Arial" panose="020B0604020202020204" pitchFamily="34" charset="0"/>
              <a:buChar char="•"/>
            </a:pPr>
            <a:r>
              <a:rPr lang="en-US" b="1"/>
              <a:t>Optimize User Experience:</a:t>
            </a:r>
            <a:endParaRPr lang="en-US"/>
          </a:p>
          <a:p>
            <a:pPr marL="742950" lvl="1" indent="-228600">
              <a:lnSpc>
                <a:spcPct val="90000"/>
              </a:lnSpc>
              <a:spcAft>
                <a:spcPts val="600"/>
              </a:spcAft>
              <a:buFont typeface="Arial" panose="020B0604020202020204" pitchFamily="34" charset="0"/>
              <a:buChar char="•"/>
            </a:pPr>
            <a:r>
              <a:rPr lang="en-US"/>
              <a:t>Simplify website navigation, ensure responsive design for all devices, and create a seamless user interface to reduce friction and enhance user journeys.</a:t>
            </a:r>
          </a:p>
          <a:p>
            <a:pPr marL="285750" indent="-228600">
              <a:lnSpc>
                <a:spcPct val="90000"/>
              </a:lnSpc>
              <a:spcAft>
                <a:spcPts val="600"/>
              </a:spcAft>
              <a:buFont typeface="Arial" panose="020B0604020202020204" pitchFamily="34" charset="0"/>
              <a:buChar char="•"/>
            </a:pPr>
            <a:r>
              <a:rPr lang="en-US" b="1"/>
              <a:t>Targeted Marketing:</a:t>
            </a:r>
            <a:endParaRPr lang="en-US"/>
          </a:p>
          <a:p>
            <a:pPr marL="742950" lvl="1" indent="-228600">
              <a:lnSpc>
                <a:spcPct val="90000"/>
              </a:lnSpc>
              <a:spcAft>
                <a:spcPts val="600"/>
              </a:spcAft>
              <a:buFont typeface="Arial" panose="020B0604020202020204" pitchFamily="34" charset="0"/>
              <a:buChar char="•"/>
            </a:pPr>
            <a:r>
              <a:rPr lang="en-US"/>
              <a:t>Run segmented marketing campaigns and retargeting ads to convert less active users into more engaged ones, focusing on personalized messaging.</a:t>
            </a:r>
          </a:p>
        </p:txBody>
      </p:sp>
    </p:spTree>
    <p:extLst>
      <p:ext uri="{BB962C8B-B14F-4D97-AF65-F5344CB8AC3E}">
        <p14:creationId xmlns:p14="http://schemas.microsoft.com/office/powerpoint/2010/main" val="3117719130"/>
      </p:ext>
    </p:extLst>
  </p:cSld>
  <p:clrMapOvr>
    <a:masterClrMapping/>
  </p:clrMapOvr>
  <p:transition spd="slow">
    <p:push dir="u"/>
  </p:transition>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EFF8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E8EF2B0-F874-C64E-2E8F-012CC84F9ABE}"/>
              </a:ext>
            </a:extLst>
          </p:cNvPr>
          <p:cNvSpPr txBox="1"/>
          <p:nvPr/>
        </p:nvSpPr>
        <p:spPr>
          <a:xfrm>
            <a:off x="1371599" y="294538"/>
            <a:ext cx="9895951" cy="103366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kern="1200">
                <a:solidFill>
                  <a:srgbClr val="FFFFFF"/>
                </a:solidFill>
                <a:latin typeface="+mj-lt"/>
                <a:ea typeface="+mj-ea"/>
                <a:cs typeface="+mj-cs"/>
              </a:rPr>
              <a:t>GLOSSARY</a:t>
            </a:r>
          </a:p>
        </p:txBody>
      </p:sp>
      <p:sp>
        <p:nvSpPr>
          <p:cNvPr id="2" name="TextBox 1">
            <a:extLst>
              <a:ext uri="{FF2B5EF4-FFF2-40B4-BE49-F238E27FC236}">
                <a16:creationId xmlns:a16="http://schemas.microsoft.com/office/drawing/2014/main" id="{66ACC328-1109-F6BF-0158-AD274BF0E977}"/>
              </a:ext>
            </a:extLst>
          </p:cNvPr>
          <p:cNvSpPr txBox="1"/>
          <p:nvPr/>
        </p:nvSpPr>
        <p:spPr>
          <a:xfrm>
            <a:off x="657225" y="2318197"/>
            <a:ext cx="10736061" cy="368335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1600" b="1"/>
              <a:t>Revenue Metrics:</a:t>
            </a:r>
          </a:p>
          <a:p>
            <a:pPr indent="-228600">
              <a:lnSpc>
                <a:spcPct val="90000"/>
              </a:lnSpc>
              <a:spcAft>
                <a:spcPts val="600"/>
              </a:spcAft>
              <a:buFont typeface="Arial" panose="020B0604020202020204" pitchFamily="34" charset="0"/>
              <a:buChar char="•"/>
            </a:pPr>
            <a:r>
              <a:rPr lang="en-US" sz="1600" b="1"/>
              <a:t>Revenue by Volume:</a:t>
            </a:r>
            <a:r>
              <a:rPr lang="en-US" sz="1600"/>
              <a:t> The comparison of revenue generated relative to the number of units sold.</a:t>
            </a:r>
          </a:p>
          <a:p>
            <a:pPr indent="-228600">
              <a:lnSpc>
                <a:spcPct val="90000"/>
              </a:lnSpc>
              <a:spcAft>
                <a:spcPts val="600"/>
              </a:spcAft>
              <a:buFont typeface="Arial" panose="020B0604020202020204" pitchFamily="34" charset="0"/>
              <a:buChar char="•"/>
            </a:pPr>
            <a:r>
              <a:rPr lang="en-US" sz="1600" b="1"/>
              <a:t>Product-Specific Metrics:</a:t>
            </a:r>
          </a:p>
          <a:p>
            <a:pPr indent="-228600">
              <a:lnSpc>
                <a:spcPct val="90000"/>
              </a:lnSpc>
              <a:spcAft>
                <a:spcPts val="600"/>
              </a:spcAft>
              <a:buFont typeface="Arial" panose="020B0604020202020204" pitchFamily="34" charset="0"/>
              <a:buChar char="•"/>
            </a:pPr>
            <a:r>
              <a:rPr lang="en-US" sz="1600" b="1"/>
              <a:t>Sales Volume:</a:t>
            </a:r>
            <a:r>
              <a:rPr lang="en-US" sz="1600"/>
              <a:t> The number of units sold for each product.</a:t>
            </a:r>
          </a:p>
          <a:p>
            <a:pPr indent="-228600">
              <a:lnSpc>
                <a:spcPct val="90000"/>
              </a:lnSpc>
              <a:spcAft>
                <a:spcPts val="600"/>
              </a:spcAft>
              <a:buFont typeface="Arial" panose="020B0604020202020204" pitchFamily="34" charset="0"/>
              <a:buChar char="•"/>
            </a:pPr>
            <a:r>
              <a:rPr lang="en-US" sz="1600" b="1"/>
              <a:t>Total Revenue:</a:t>
            </a:r>
            <a:r>
              <a:rPr lang="en-US" sz="1600"/>
              <a:t> The total income generated from sales of each product.</a:t>
            </a:r>
          </a:p>
          <a:p>
            <a:pPr indent="-228600">
              <a:lnSpc>
                <a:spcPct val="90000"/>
              </a:lnSpc>
              <a:spcAft>
                <a:spcPts val="600"/>
              </a:spcAft>
              <a:buFont typeface="Arial" panose="020B0604020202020204" pitchFamily="34" charset="0"/>
              <a:buChar char="•"/>
            </a:pPr>
            <a:r>
              <a:rPr lang="en-US" sz="1600" b="1"/>
              <a:t>Profit Percentage:</a:t>
            </a:r>
            <a:r>
              <a:rPr lang="en-US" sz="1600"/>
              <a:t> The ratio of profit to revenue, expressed as a percentage.</a:t>
            </a:r>
          </a:p>
          <a:p>
            <a:pPr indent="-228600">
              <a:lnSpc>
                <a:spcPct val="90000"/>
              </a:lnSpc>
              <a:spcAft>
                <a:spcPts val="600"/>
              </a:spcAft>
              <a:buFont typeface="Arial" panose="020B0604020202020204" pitchFamily="34" charset="0"/>
              <a:buChar char="•"/>
            </a:pPr>
            <a:r>
              <a:rPr lang="en-US" sz="1600" b="1"/>
              <a:t>Session Metrics:</a:t>
            </a:r>
          </a:p>
          <a:p>
            <a:pPr indent="-228600">
              <a:lnSpc>
                <a:spcPct val="90000"/>
              </a:lnSpc>
              <a:spcAft>
                <a:spcPts val="600"/>
              </a:spcAft>
              <a:buFont typeface="Arial" panose="020B0604020202020204" pitchFamily="34" charset="0"/>
              <a:buChar char="•"/>
            </a:pPr>
            <a:r>
              <a:rPr lang="en-US" sz="1600" b="1"/>
              <a:t>Total Sessions:</a:t>
            </a:r>
            <a:r>
              <a:rPr lang="en-US" sz="1600"/>
              <a:t> The total number of user visits to the website.</a:t>
            </a:r>
          </a:p>
          <a:p>
            <a:pPr indent="-228600">
              <a:lnSpc>
                <a:spcPct val="90000"/>
              </a:lnSpc>
              <a:spcAft>
                <a:spcPts val="600"/>
              </a:spcAft>
              <a:buFont typeface="Arial" panose="020B0604020202020204" pitchFamily="34" charset="0"/>
              <a:buChar char="•"/>
            </a:pPr>
            <a:r>
              <a:rPr lang="en-US" sz="1600" b="1"/>
              <a:t>Page Views:</a:t>
            </a:r>
            <a:r>
              <a:rPr lang="en-US" sz="1600"/>
              <a:t> The percentage of sessions viewing specific pages (product, cart, shipping, billing, thank you).</a:t>
            </a:r>
          </a:p>
          <a:p>
            <a:pPr indent="-228600">
              <a:lnSpc>
                <a:spcPct val="90000"/>
              </a:lnSpc>
              <a:spcAft>
                <a:spcPts val="600"/>
              </a:spcAft>
              <a:buFont typeface="Arial" panose="020B0604020202020204" pitchFamily="34" charset="0"/>
              <a:buChar char="•"/>
            </a:pPr>
            <a:r>
              <a:rPr lang="en-US" sz="1600" b="1"/>
              <a:t>Conversion Funnel:</a:t>
            </a:r>
          </a:p>
          <a:p>
            <a:pPr indent="-228600">
              <a:lnSpc>
                <a:spcPct val="90000"/>
              </a:lnSpc>
              <a:spcAft>
                <a:spcPts val="600"/>
              </a:spcAft>
              <a:buFont typeface="Arial" panose="020B0604020202020204" pitchFamily="34" charset="0"/>
              <a:buChar char="•"/>
            </a:pPr>
            <a:r>
              <a:rPr lang="en-US" sz="1600" b="1"/>
              <a:t>Drop-off Rate:</a:t>
            </a:r>
            <a:r>
              <a:rPr lang="en-US" sz="1600"/>
              <a:t> The percentage of users who abandon the process at each stage of the conversion funnel.</a:t>
            </a:r>
          </a:p>
          <a:p>
            <a:pPr indent="-228600">
              <a:lnSpc>
                <a:spcPct val="90000"/>
              </a:lnSpc>
              <a:spcAft>
                <a:spcPts val="600"/>
              </a:spcAft>
              <a:buFont typeface="Arial" panose="020B0604020202020204" pitchFamily="34" charset="0"/>
              <a:buChar char="•"/>
            </a:pPr>
            <a:r>
              <a:rPr lang="en-US" sz="1600" b="1"/>
              <a:t>Conversion Rate Optimization (CRO):</a:t>
            </a:r>
            <a:r>
              <a:rPr lang="en-US" sz="1600"/>
              <a:t> Strategies to increase the percentage of visitors who complete a desired action, such as making a purchase.</a:t>
            </a:r>
          </a:p>
          <a:p>
            <a:pPr indent="-228600">
              <a:lnSpc>
                <a:spcPct val="90000"/>
              </a:lnSpc>
              <a:spcAft>
                <a:spcPts val="600"/>
              </a:spcAft>
              <a:buFont typeface="Arial" panose="020B0604020202020204" pitchFamily="34" charset="0"/>
              <a:buChar char="•"/>
            </a:pPr>
            <a:r>
              <a:rPr lang="en-US" sz="1600" b="1"/>
              <a:t>Growth and Seasonal Trends:</a:t>
            </a:r>
          </a:p>
          <a:p>
            <a:pPr indent="-228600">
              <a:lnSpc>
                <a:spcPct val="90000"/>
              </a:lnSpc>
              <a:spcAft>
                <a:spcPts val="600"/>
              </a:spcAft>
              <a:buFont typeface="Arial" panose="020B0604020202020204" pitchFamily="34" charset="0"/>
              <a:buChar char="•"/>
            </a:pPr>
            <a:r>
              <a:rPr lang="en-US" sz="1600" b="1"/>
              <a:t>Steady Growth:</a:t>
            </a:r>
            <a:r>
              <a:rPr lang="en-US" sz="1600"/>
              <a:t> Consistent increase in sessions over time.</a:t>
            </a:r>
          </a:p>
          <a:p>
            <a:pPr indent="-228600">
              <a:lnSpc>
                <a:spcPct val="90000"/>
              </a:lnSpc>
              <a:spcAft>
                <a:spcPts val="600"/>
              </a:spcAft>
              <a:buFont typeface="Arial" panose="020B0604020202020204" pitchFamily="34" charset="0"/>
              <a:buChar char="•"/>
            </a:pPr>
            <a:r>
              <a:rPr lang="en-US" sz="1600" b="1"/>
              <a:t>Seasonal Peaks:</a:t>
            </a:r>
            <a:r>
              <a:rPr lang="en-US" sz="1600"/>
              <a:t> Significant increases in sessions during specific periods, such as holidays.</a:t>
            </a:r>
          </a:p>
          <a:p>
            <a:pPr indent="-228600">
              <a:lnSpc>
                <a:spcPct val="90000"/>
              </a:lnSpc>
              <a:spcAft>
                <a:spcPts val="600"/>
              </a:spcAft>
              <a:buFont typeface="Arial" panose="020B0604020202020204" pitchFamily="34" charset="0"/>
              <a:buChar char="•"/>
            </a:pPr>
            <a:r>
              <a:rPr lang="en-US" sz="1600" b="1"/>
              <a:t>Post-Holiday Decline:</a:t>
            </a:r>
            <a:r>
              <a:rPr lang="en-US" sz="1600"/>
              <a:t> A drop in sessions following peak periods.</a:t>
            </a:r>
          </a:p>
          <a:p>
            <a:pPr indent="-228600">
              <a:lnSpc>
                <a:spcPct val="90000"/>
              </a:lnSpc>
              <a:spcAft>
                <a:spcPts val="600"/>
              </a:spcAft>
              <a:buFont typeface="Arial" panose="020B0604020202020204" pitchFamily="34" charset="0"/>
              <a:buChar char="•"/>
            </a:pPr>
            <a:r>
              <a:rPr lang="en-US" sz="1600" b="1"/>
              <a:t>Continuous Increase:</a:t>
            </a:r>
            <a:r>
              <a:rPr lang="en-US" sz="1600"/>
              <a:t> Overall upward trend in sessions despite fluctuations.</a:t>
            </a:r>
          </a:p>
        </p:txBody>
      </p:sp>
    </p:spTree>
    <p:extLst>
      <p:ext uri="{BB962C8B-B14F-4D97-AF65-F5344CB8AC3E}">
        <p14:creationId xmlns:p14="http://schemas.microsoft.com/office/powerpoint/2010/main" val="1300290911"/>
      </p:ext>
    </p:extLst>
  </p:cSld>
  <p:clrMapOvr>
    <a:masterClrMapping/>
  </p:clrMapOvr>
  <p:transition spd="slow">
    <p:push dir="u"/>
  </p:transition>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EFF8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83A4EB5-76F6-1E94-1A11-24B75A52B07E}"/>
              </a:ext>
            </a:extLst>
          </p:cNvPr>
          <p:cNvSpPr txBox="1"/>
          <p:nvPr/>
        </p:nvSpPr>
        <p:spPr>
          <a:xfrm>
            <a:off x="1371599" y="294538"/>
            <a:ext cx="9895951" cy="103366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kern="1200">
                <a:solidFill>
                  <a:srgbClr val="FFFFFF"/>
                </a:solidFill>
                <a:latin typeface="+mj-lt"/>
                <a:ea typeface="+mj-ea"/>
                <a:cs typeface="+mj-cs"/>
              </a:rPr>
              <a:t>GLOSSARY</a:t>
            </a:r>
          </a:p>
        </p:txBody>
      </p:sp>
      <p:sp>
        <p:nvSpPr>
          <p:cNvPr id="2" name="TextBox 1">
            <a:extLst>
              <a:ext uri="{FF2B5EF4-FFF2-40B4-BE49-F238E27FC236}">
                <a16:creationId xmlns:a16="http://schemas.microsoft.com/office/drawing/2014/main" id="{66ACC328-1109-F6BF-0158-AD274BF0E977}"/>
              </a:ext>
            </a:extLst>
          </p:cNvPr>
          <p:cNvSpPr txBox="1"/>
          <p:nvPr/>
        </p:nvSpPr>
        <p:spPr>
          <a:xfrm>
            <a:off x="1371599" y="2318197"/>
            <a:ext cx="9724031" cy="368335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1400" b="1"/>
              <a:t>Marketing and Campaigns:</a:t>
            </a:r>
            <a:endParaRPr lang="en-US" sz="1400"/>
          </a:p>
          <a:p>
            <a:pPr marL="285750" indent="-228600">
              <a:lnSpc>
                <a:spcPct val="90000"/>
              </a:lnSpc>
              <a:spcAft>
                <a:spcPts val="600"/>
              </a:spcAft>
              <a:buFont typeface="Arial" panose="020B0604020202020204" pitchFamily="34" charset="0"/>
              <a:buChar char="•"/>
            </a:pPr>
            <a:r>
              <a:rPr lang="en-US" sz="1400" b="1"/>
              <a:t>Retargeting Campaigns:</a:t>
            </a:r>
            <a:r>
              <a:rPr lang="en-US" sz="1400"/>
              <a:t> Ads targeting users who previously interacted with the site but did not complete a purchase.</a:t>
            </a:r>
          </a:p>
          <a:p>
            <a:pPr marL="285750" indent="-228600">
              <a:lnSpc>
                <a:spcPct val="90000"/>
              </a:lnSpc>
              <a:spcAft>
                <a:spcPts val="600"/>
              </a:spcAft>
              <a:buFont typeface="Arial" panose="020B0604020202020204" pitchFamily="34" charset="0"/>
              <a:buChar char="•"/>
            </a:pPr>
            <a:r>
              <a:rPr lang="en-US" sz="1400" b="1"/>
              <a:t>Personalized Recommendations:</a:t>
            </a:r>
            <a:r>
              <a:rPr lang="en-US" sz="1400"/>
              <a:t> Data-driven suggestions of products tailored to individual user preferences.</a:t>
            </a:r>
          </a:p>
          <a:p>
            <a:pPr indent="-228600">
              <a:lnSpc>
                <a:spcPct val="90000"/>
              </a:lnSpc>
              <a:spcAft>
                <a:spcPts val="600"/>
              </a:spcAft>
              <a:buFont typeface="Arial" panose="020B0604020202020204" pitchFamily="34" charset="0"/>
              <a:buChar char="•"/>
            </a:pPr>
            <a:r>
              <a:rPr lang="en-US" sz="1400" b="1"/>
              <a:t>User Experience and Website Metrics:</a:t>
            </a:r>
            <a:endParaRPr lang="en-US" sz="1400"/>
          </a:p>
          <a:p>
            <a:pPr marL="285750" indent="-228600">
              <a:lnSpc>
                <a:spcPct val="90000"/>
              </a:lnSpc>
              <a:spcAft>
                <a:spcPts val="600"/>
              </a:spcAft>
              <a:buFont typeface="Arial" panose="020B0604020202020204" pitchFamily="34" charset="0"/>
              <a:buChar char="•"/>
            </a:pPr>
            <a:r>
              <a:rPr lang="en-US" sz="1400" b="1"/>
              <a:t>Bounce Rate:</a:t>
            </a:r>
            <a:r>
              <a:rPr lang="en-US" sz="1400"/>
              <a:t> The percentage of visitors who navigate away from the site after viewing only one page.</a:t>
            </a:r>
          </a:p>
          <a:p>
            <a:pPr marL="285750" indent="-228600">
              <a:lnSpc>
                <a:spcPct val="90000"/>
              </a:lnSpc>
              <a:spcAft>
                <a:spcPts val="600"/>
              </a:spcAft>
              <a:buFont typeface="Arial" panose="020B0604020202020204" pitchFamily="34" charset="0"/>
              <a:buChar char="•"/>
            </a:pPr>
            <a:r>
              <a:rPr lang="en-US" sz="1400" b="1"/>
              <a:t>Custom Landers:</a:t>
            </a:r>
            <a:r>
              <a:rPr lang="en-US" sz="1400"/>
              <a:t> Specific landing pages designed for marketing campaigns.</a:t>
            </a:r>
          </a:p>
          <a:p>
            <a:pPr marL="285750" indent="-228600">
              <a:lnSpc>
                <a:spcPct val="90000"/>
              </a:lnSpc>
              <a:spcAft>
                <a:spcPts val="600"/>
              </a:spcAft>
              <a:buFont typeface="Arial" panose="020B0604020202020204" pitchFamily="34" charset="0"/>
              <a:buChar char="•"/>
            </a:pPr>
            <a:r>
              <a:rPr lang="en-US" sz="1400" b="1"/>
              <a:t>A/B Testing:</a:t>
            </a:r>
            <a:r>
              <a:rPr lang="en-US" sz="1400"/>
              <a:t> Comparing two versions of a webpage to determine which one performs better.</a:t>
            </a:r>
          </a:p>
          <a:p>
            <a:pPr indent="-228600">
              <a:lnSpc>
                <a:spcPct val="90000"/>
              </a:lnSpc>
              <a:spcAft>
                <a:spcPts val="600"/>
              </a:spcAft>
              <a:buFont typeface="Arial" panose="020B0604020202020204" pitchFamily="34" charset="0"/>
              <a:buChar char="•"/>
            </a:pPr>
            <a:r>
              <a:rPr lang="en-US" sz="1400" b="1"/>
              <a:t>Product Development and Optimization:</a:t>
            </a:r>
            <a:endParaRPr lang="en-US" sz="1400"/>
          </a:p>
          <a:p>
            <a:pPr marL="285750" indent="-228600">
              <a:lnSpc>
                <a:spcPct val="90000"/>
              </a:lnSpc>
              <a:spcAft>
                <a:spcPts val="600"/>
              </a:spcAft>
              <a:buFont typeface="Arial" panose="020B0604020202020204" pitchFamily="34" charset="0"/>
              <a:buChar char="•"/>
            </a:pPr>
            <a:r>
              <a:rPr lang="en-US" sz="1400" b="1"/>
              <a:t>New Product Introduction:</a:t>
            </a:r>
            <a:r>
              <a:rPr lang="en-US" sz="1400"/>
              <a:t> Launching new products to diversify offerings and engage customers.</a:t>
            </a:r>
          </a:p>
          <a:p>
            <a:pPr marL="285750" indent="-228600">
              <a:lnSpc>
                <a:spcPct val="90000"/>
              </a:lnSpc>
              <a:spcAft>
                <a:spcPts val="600"/>
              </a:spcAft>
              <a:buFont typeface="Arial" panose="020B0604020202020204" pitchFamily="34" charset="0"/>
              <a:buChar char="•"/>
            </a:pPr>
            <a:r>
              <a:rPr lang="en-US" sz="1400" b="1"/>
              <a:t>Cost Optimization:</a:t>
            </a:r>
            <a:r>
              <a:rPr lang="en-US" sz="1400"/>
              <a:t> Improving production and supply chain processes to reduce costs and increase profitability.</a:t>
            </a:r>
          </a:p>
          <a:p>
            <a:pPr marL="285750" indent="-228600">
              <a:lnSpc>
                <a:spcPct val="90000"/>
              </a:lnSpc>
              <a:spcAft>
                <a:spcPts val="600"/>
              </a:spcAft>
              <a:buFont typeface="Arial" panose="020B0604020202020204" pitchFamily="34" charset="0"/>
              <a:buChar char="•"/>
            </a:pPr>
            <a:r>
              <a:rPr lang="en-US" sz="1400" b="1"/>
              <a:t>Customer Feedback:</a:t>
            </a:r>
            <a:r>
              <a:rPr lang="en-US" sz="1400"/>
              <a:t> Collecting input from customers to identify areas for improvement.</a:t>
            </a:r>
          </a:p>
          <a:p>
            <a:pPr indent="-228600">
              <a:lnSpc>
                <a:spcPct val="90000"/>
              </a:lnSpc>
              <a:spcAft>
                <a:spcPts val="600"/>
              </a:spcAft>
              <a:buFont typeface="Arial" panose="020B0604020202020204" pitchFamily="34" charset="0"/>
              <a:buChar char="•"/>
            </a:pPr>
            <a:r>
              <a:rPr lang="en-US" sz="1400" b="1"/>
              <a:t>Engagement and Retention:</a:t>
            </a:r>
            <a:endParaRPr lang="en-US" sz="1400"/>
          </a:p>
          <a:p>
            <a:pPr marL="285750" indent="-228600">
              <a:lnSpc>
                <a:spcPct val="90000"/>
              </a:lnSpc>
              <a:spcAft>
                <a:spcPts val="600"/>
              </a:spcAft>
              <a:buFont typeface="Arial" panose="020B0604020202020204" pitchFamily="34" charset="0"/>
              <a:buChar char="•"/>
            </a:pPr>
            <a:r>
              <a:rPr lang="en-US" sz="1400" b="1"/>
              <a:t>Customer Retention Programs:</a:t>
            </a:r>
            <a:r>
              <a:rPr lang="en-US" sz="1400"/>
              <a:t> Strategies to encourage repeat purchases and maintain a loyal customer base.</a:t>
            </a:r>
          </a:p>
          <a:p>
            <a:pPr marL="285750" indent="-228600">
              <a:lnSpc>
                <a:spcPct val="90000"/>
              </a:lnSpc>
              <a:spcAft>
                <a:spcPts val="600"/>
              </a:spcAft>
              <a:buFont typeface="Arial" panose="020B0604020202020204" pitchFamily="34" charset="0"/>
              <a:buChar char="•"/>
            </a:pPr>
            <a:r>
              <a:rPr lang="en-US" sz="1400" b="1"/>
              <a:t>Personalized Engagement:</a:t>
            </a:r>
            <a:r>
              <a:rPr lang="en-US" sz="1400"/>
              <a:t> Tailoring content and recommendations to individual users to increase engagement.</a:t>
            </a:r>
          </a:p>
          <a:p>
            <a:pPr marL="285750" indent="-228600">
              <a:lnSpc>
                <a:spcPct val="90000"/>
              </a:lnSpc>
              <a:spcAft>
                <a:spcPts val="600"/>
              </a:spcAft>
              <a:buFont typeface="Arial" panose="020B0604020202020204" pitchFamily="34" charset="0"/>
              <a:buChar char="•"/>
            </a:pPr>
            <a:r>
              <a:rPr lang="en-US" sz="1400" b="1"/>
              <a:t>Exclusive Incentives:</a:t>
            </a:r>
            <a:r>
              <a:rPr lang="en-US" sz="1400"/>
              <a:t> Special offers and early access to products for targeted user groups to boost engagement.</a:t>
            </a:r>
          </a:p>
          <a:p>
            <a:pPr indent="-228600">
              <a:lnSpc>
                <a:spcPct val="90000"/>
              </a:lnSpc>
              <a:spcAft>
                <a:spcPts val="600"/>
              </a:spcAft>
              <a:buFont typeface="Arial" panose="020B0604020202020204" pitchFamily="34" charset="0"/>
              <a:buChar char="•"/>
            </a:pPr>
            <a:endParaRPr lang="en-US" sz="1400" b="1"/>
          </a:p>
        </p:txBody>
      </p:sp>
    </p:spTree>
    <p:extLst>
      <p:ext uri="{BB962C8B-B14F-4D97-AF65-F5344CB8AC3E}">
        <p14:creationId xmlns:p14="http://schemas.microsoft.com/office/powerpoint/2010/main" val="1179405046"/>
      </p:ext>
    </p:extLst>
  </p:cSld>
  <p:clrMapOvr>
    <a:masterClrMapping/>
  </p:clrMapOvr>
  <p:transition spd="slow">
    <p:push dir="u"/>
  </p:transition>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EFF8FF"/>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74444C8-09E7-76CD-7E52-8382D9BEEE66}"/>
              </a:ext>
            </a:extLst>
          </p:cNvPr>
          <p:cNvSpPr txBox="1"/>
          <p:nvPr/>
        </p:nvSpPr>
        <p:spPr>
          <a:xfrm>
            <a:off x="1371599" y="294538"/>
            <a:ext cx="9895951" cy="103366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kern="1200">
                <a:solidFill>
                  <a:srgbClr val="FFFFFF"/>
                </a:solidFill>
                <a:latin typeface="+mj-lt"/>
                <a:ea typeface="+mj-ea"/>
                <a:cs typeface="+mj-cs"/>
              </a:rPr>
              <a:t>GLOSSARY</a:t>
            </a:r>
          </a:p>
        </p:txBody>
      </p:sp>
      <p:sp>
        <p:nvSpPr>
          <p:cNvPr id="4" name="TextBox 3">
            <a:extLst>
              <a:ext uri="{FF2B5EF4-FFF2-40B4-BE49-F238E27FC236}">
                <a16:creationId xmlns:a16="http://schemas.microsoft.com/office/drawing/2014/main" id="{CFB75365-1263-02AA-2561-6B390FD84C78}"/>
              </a:ext>
            </a:extLst>
          </p:cNvPr>
          <p:cNvSpPr txBox="1"/>
          <p:nvPr/>
        </p:nvSpPr>
        <p:spPr>
          <a:xfrm>
            <a:off x="1371599" y="2318197"/>
            <a:ext cx="9724031" cy="368335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1400" b="1"/>
              <a:t>Traffic Sources:</a:t>
            </a:r>
            <a:r>
              <a:rPr lang="en-US" sz="1400"/>
              <a:t> The primary channels through which visitors arrive at the website.</a:t>
            </a:r>
          </a:p>
          <a:p>
            <a:pPr indent="-228600">
              <a:lnSpc>
                <a:spcPct val="90000"/>
              </a:lnSpc>
              <a:spcAft>
                <a:spcPts val="600"/>
              </a:spcAft>
              <a:buFont typeface="Arial" panose="020B0604020202020204" pitchFamily="34" charset="0"/>
              <a:buChar char="•"/>
            </a:pPr>
            <a:r>
              <a:rPr lang="en-US" sz="1400" b="1"/>
              <a:t>Traffic Conversion Rates:</a:t>
            </a:r>
            <a:r>
              <a:rPr lang="en-US" sz="1400"/>
              <a:t> The percentage of visitors who complete a desired action (e.g., making a purchase) out of the total number of visitors.</a:t>
            </a:r>
          </a:p>
          <a:p>
            <a:pPr indent="-228600">
              <a:lnSpc>
                <a:spcPct val="90000"/>
              </a:lnSpc>
              <a:spcAft>
                <a:spcPts val="600"/>
              </a:spcAft>
              <a:buFont typeface="Arial" panose="020B0604020202020204" pitchFamily="34" charset="0"/>
              <a:buChar char="•"/>
            </a:pPr>
            <a:r>
              <a:rPr lang="en-US" sz="1400" b="1"/>
              <a:t>Total Sessions:</a:t>
            </a:r>
            <a:r>
              <a:rPr lang="en-US" sz="1400"/>
              <a:t> The total number of individual sessions initiated by all users on the site.</a:t>
            </a:r>
          </a:p>
          <a:p>
            <a:pPr indent="-228600">
              <a:lnSpc>
                <a:spcPct val="90000"/>
              </a:lnSpc>
              <a:spcAft>
                <a:spcPts val="600"/>
              </a:spcAft>
              <a:buFont typeface="Arial" panose="020B0604020202020204" pitchFamily="34" charset="0"/>
              <a:buChar char="•"/>
            </a:pPr>
            <a:r>
              <a:rPr lang="en-US" sz="1400" b="1"/>
              <a:t>Conversion Rate:</a:t>
            </a:r>
            <a:r>
              <a:rPr lang="en-US" sz="1400"/>
              <a:t> The percentage of users who take a desired action (e.g., making a purchase) out of the total number of users.</a:t>
            </a:r>
          </a:p>
          <a:p>
            <a:pPr indent="-228600">
              <a:lnSpc>
                <a:spcPct val="90000"/>
              </a:lnSpc>
              <a:spcAft>
                <a:spcPts val="600"/>
              </a:spcAft>
              <a:buFont typeface="Arial" panose="020B0604020202020204" pitchFamily="34" charset="0"/>
              <a:buChar char="•"/>
            </a:pPr>
            <a:r>
              <a:rPr lang="en-US" sz="1400" b="1"/>
              <a:t>Traffic Source Bid Optimization:</a:t>
            </a:r>
            <a:r>
              <a:rPr lang="en-US" sz="1400"/>
              <a:t> The process of adjusting bids to improve the efficiency and effectiveness of traffic sources.</a:t>
            </a:r>
          </a:p>
          <a:p>
            <a:pPr indent="-228600">
              <a:lnSpc>
                <a:spcPct val="90000"/>
              </a:lnSpc>
              <a:spcAft>
                <a:spcPts val="600"/>
              </a:spcAft>
              <a:buFont typeface="Arial" panose="020B0604020202020204" pitchFamily="34" charset="0"/>
              <a:buChar char="•"/>
            </a:pPr>
            <a:r>
              <a:rPr lang="en-US" sz="1400" b="1"/>
              <a:t>Repeat Behavior:</a:t>
            </a:r>
            <a:r>
              <a:rPr lang="en-US" sz="1400"/>
              <a:t> The patterns and frequency of repeat visits by users.</a:t>
            </a:r>
          </a:p>
          <a:p>
            <a:pPr indent="-228600">
              <a:lnSpc>
                <a:spcPct val="90000"/>
              </a:lnSpc>
              <a:spcAft>
                <a:spcPts val="600"/>
              </a:spcAft>
              <a:buFont typeface="Arial" panose="020B0604020202020204" pitchFamily="34" charset="0"/>
              <a:buChar char="•"/>
            </a:pPr>
            <a:endParaRPr lang="en-US" sz="1400" b="1"/>
          </a:p>
          <a:p>
            <a:pPr indent="-228600">
              <a:lnSpc>
                <a:spcPct val="90000"/>
              </a:lnSpc>
              <a:spcAft>
                <a:spcPts val="600"/>
              </a:spcAft>
              <a:buFont typeface="Arial" panose="020B0604020202020204" pitchFamily="34" charset="0"/>
              <a:buChar char="•"/>
            </a:pPr>
            <a:r>
              <a:rPr lang="en-US" sz="1400" b="1"/>
              <a:t>Channel Pattern:</a:t>
            </a:r>
            <a:r>
              <a:rPr lang="en-US" sz="1400"/>
              <a:t> The different channels through which new visitors and repeat visitors arrive at the website.</a:t>
            </a:r>
          </a:p>
          <a:p>
            <a:pPr indent="-228600">
              <a:lnSpc>
                <a:spcPct val="90000"/>
              </a:lnSpc>
              <a:spcAft>
                <a:spcPts val="600"/>
              </a:spcAft>
              <a:buFont typeface="Arial" panose="020B0604020202020204" pitchFamily="34" charset="0"/>
              <a:buChar char="•"/>
            </a:pPr>
            <a:r>
              <a:rPr lang="en-US" sz="1400" b="1"/>
              <a:t>Channel Performance:</a:t>
            </a:r>
            <a:r>
              <a:rPr lang="en-US" sz="1400"/>
              <a:t> The effectiveness of different channels in driving conversions and revenue.</a:t>
            </a:r>
          </a:p>
          <a:p>
            <a:pPr indent="-228600">
              <a:lnSpc>
                <a:spcPct val="90000"/>
              </a:lnSpc>
              <a:spcAft>
                <a:spcPts val="600"/>
              </a:spcAft>
              <a:buFont typeface="Arial" panose="020B0604020202020204" pitchFamily="34" charset="0"/>
              <a:buChar char="•"/>
            </a:pPr>
            <a:r>
              <a:rPr lang="en-US" sz="1400" b="1" err="1"/>
              <a:t>Gsearch</a:t>
            </a:r>
            <a:r>
              <a:rPr lang="en-US" sz="1400" b="1"/>
              <a:t> Nonbrand:</a:t>
            </a:r>
            <a:r>
              <a:rPr lang="en-US" sz="1400"/>
              <a:t> A type of Google search traffic that does not include brand-specific keywords.</a:t>
            </a:r>
          </a:p>
          <a:p>
            <a:pPr indent="-228600">
              <a:lnSpc>
                <a:spcPct val="90000"/>
              </a:lnSpc>
              <a:spcAft>
                <a:spcPts val="600"/>
              </a:spcAft>
              <a:buFont typeface="Arial" panose="020B0604020202020204" pitchFamily="34" charset="0"/>
              <a:buChar char="•"/>
            </a:pPr>
            <a:r>
              <a:rPr lang="en-US" sz="1400" b="1"/>
              <a:t>Organic Search:</a:t>
            </a:r>
            <a:r>
              <a:rPr lang="en-US" sz="1400"/>
              <a:t> Traffic that comes from search engine results that are not paid for.</a:t>
            </a:r>
          </a:p>
          <a:p>
            <a:pPr indent="-228600">
              <a:lnSpc>
                <a:spcPct val="90000"/>
              </a:lnSpc>
              <a:spcAft>
                <a:spcPts val="600"/>
              </a:spcAft>
              <a:buFont typeface="Arial" panose="020B0604020202020204" pitchFamily="34" charset="0"/>
              <a:buChar char="•"/>
            </a:pPr>
            <a:r>
              <a:rPr lang="en-US" sz="1400" b="1"/>
              <a:t>Direct Type-In:</a:t>
            </a:r>
            <a:r>
              <a:rPr lang="en-US" sz="1400"/>
              <a:t> Traffic that comes from users typing the website URL directly into their browser.</a:t>
            </a:r>
          </a:p>
          <a:p>
            <a:pPr indent="-228600">
              <a:lnSpc>
                <a:spcPct val="90000"/>
              </a:lnSpc>
              <a:spcAft>
                <a:spcPts val="600"/>
              </a:spcAft>
              <a:buFont typeface="Arial" panose="020B0604020202020204" pitchFamily="34" charset="0"/>
              <a:buChar char="•"/>
            </a:pPr>
            <a:r>
              <a:rPr lang="en-US" sz="1400" b="1"/>
              <a:t>Paid Brand:</a:t>
            </a:r>
            <a:r>
              <a:rPr lang="en-US" sz="1400"/>
              <a:t> Traffic that comes from paid advertisements featuring the brand name.</a:t>
            </a:r>
          </a:p>
        </p:txBody>
      </p:sp>
    </p:spTree>
    <p:extLst>
      <p:ext uri="{BB962C8B-B14F-4D97-AF65-F5344CB8AC3E}">
        <p14:creationId xmlns:p14="http://schemas.microsoft.com/office/powerpoint/2010/main" val="240043473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A2D4E9-EF8C-394B-64FC-9B6972C10F91}"/>
              </a:ext>
            </a:extLst>
          </p:cNvPr>
          <p:cNvSpPr>
            <a:spLocks noGrp="1"/>
          </p:cNvSpPr>
          <p:nvPr>
            <p:ph type="title"/>
          </p:nvPr>
        </p:nvSpPr>
        <p:spPr>
          <a:xfrm>
            <a:off x="411480" y="991443"/>
            <a:ext cx="4745326" cy="1087819"/>
          </a:xfrm>
        </p:spPr>
        <p:txBody>
          <a:bodyPr vert="horz" lIns="91440" tIns="45720" rIns="91440" bIns="45720" rtlCol="0" anchor="b">
            <a:noAutofit/>
          </a:bodyPr>
          <a:lstStyle/>
          <a:p>
            <a:r>
              <a:rPr lang="en-US" sz="3200" b="1" kern="1200">
                <a:latin typeface="+mj-lt"/>
                <a:ea typeface="+mj-ea"/>
                <a:cs typeface="+mj-cs"/>
              </a:rPr>
              <a:t>Analyzing Seasonality (Monthly Volume Pattern)</a:t>
            </a:r>
            <a:endParaRPr lang="en-US" sz="3200" kern="1200">
              <a:latin typeface="+mj-lt"/>
            </a:endParaRPr>
          </a:p>
        </p:txBody>
      </p:sp>
      <p:sp>
        <p:nvSpPr>
          <p:cNvPr id="33" name="Rectangle 3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5" name="Rectangle 3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TextBox 5">
            <a:extLst>
              <a:ext uri="{FF2B5EF4-FFF2-40B4-BE49-F238E27FC236}">
                <a16:creationId xmlns:a16="http://schemas.microsoft.com/office/drawing/2014/main" id="{9CD4EED2-015B-6C0F-8762-740850B40AE5}"/>
              </a:ext>
            </a:extLst>
          </p:cNvPr>
          <p:cNvSpPr txBox="1"/>
          <p:nvPr/>
        </p:nvSpPr>
        <p:spPr>
          <a:xfrm>
            <a:off x="411480" y="2422157"/>
            <a:ext cx="4740810" cy="349286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1400" b="1" dirty="0"/>
              <a:t>Insights :</a:t>
            </a:r>
          </a:p>
          <a:p>
            <a:pPr marL="285750" indent="-228600">
              <a:lnSpc>
                <a:spcPct val="90000"/>
              </a:lnSpc>
              <a:spcAft>
                <a:spcPts val="600"/>
              </a:spcAft>
              <a:buFont typeface="Arial" panose="020B0604020202020204" pitchFamily="34" charset="0"/>
              <a:buChar char="•"/>
            </a:pPr>
            <a:r>
              <a:rPr lang="en-US" sz="1400" b="1" dirty="0"/>
              <a:t>Growth in Session Count</a:t>
            </a:r>
            <a:r>
              <a:rPr lang="en-US" sz="1400" dirty="0"/>
              <a:t>:</a:t>
            </a:r>
          </a:p>
          <a:p>
            <a:pPr marL="742950" lvl="1" indent="-228600">
              <a:lnSpc>
                <a:spcPct val="90000"/>
              </a:lnSpc>
              <a:spcAft>
                <a:spcPts val="600"/>
              </a:spcAft>
              <a:buFont typeface="Arial" panose="020B0604020202020204" pitchFamily="34" charset="0"/>
              <a:buChar char="•"/>
            </a:pPr>
            <a:r>
              <a:rPr lang="en-US" sz="1400" dirty="0"/>
              <a:t>Sessions increased from 1,879 in March 2012 to 10,072 in December 2012, indicating growing website traffic.</a:t>
            </a:r>
          </a:p>
          <a:p>
            <a:pPr marL="285750" indent="-228600">
              <a:lnSpc>
                <a:spcPct val="90000"/>
              </a:lnSpc>
              <a:spcAft>
                <a:spcPts val="600"/>
              </a:spcAft>
              <a:buFont typeface="Arial" panose="020B0604020202020204" pitchFamily="34" charset="0"/>
              <a:buChar char="•"/>
            </a:pPr>
            <a:r>
              <a:rPr lang="en-US" sz="1400" b="1" dirty="0"/>
              <a:t>Order Count Trend</a:t>
            </a:r>
            <a:r>
              <a:rPr lang="en-US" sz="1400" dirty="0"/>
              <a:t>:</a:t>
            </a:r>
          </a:p>
          <a:p>
            <a:pPr marL="742950" lvl="1" indent="-228600">
              <a:lnSpc>
                <a:spcPct val="90000"/>
              </a:lnSpc>
              <a:spcAft>
                <a:spcPts val="600"/>
              </a:spcAft>
              <a:buFont typeface="Arial" panose="020B0604020202020204" pitchFamily="34" charset="0"/>
              <a:buChar char="•"/>
            </a:pPr>
            <a:r>
              <a:rPr lang="en-US" sz="1400" dirty="0"/>
              <a:t>Orders rose steadily from 60 in March to 506 in December, showing effective traffic conversion.</a:t>
            </a:r>
          </a:p>
          <a:p>
            <a:pPr marL="285750" indent="-228600">
              <a:lnSpc>
                <a:spcPct val="90000"/>
              </a:lnSpc>
              <a:spcAft>
                <a:spcPts val="600"/>
              </a:spcAft>
              <a:buFont typeface="Arial" panose="020B0604020202020204" pitchFamily="34" charset="0"/>
              <a:buChar char="•"/>
            </a:pPr>
            <a:r>
              <a:rPr lang="en-US" sz="1400" b="1" dirty="0"/>
              <a:t>Order Rate Fluctuation</a:t>
            </a:r>
            <a:r>
              <a:rPr lang="en-US" sz="1400" dirty="0"/>
              <a:t>:</a:t>
            </a:r>
          </a:p>
          <a:p>
            <a:pPr marL="742950" lvl="1" indent="-228600">
              <a:lnSpc>
                <a:spcPct val="90000"/>
              </a:lnSpc>
              <a:spcAft>
                <a:spcPts val="600"/>
              </a:spcAft>
              <a:buFont typeface="Arial" panose="020B0604020202020204" pitchFamily="34" charset="0"/>
              <a:buChar char="•"/>
            </a:pPr>
            <a:r>
              <a:rPr lang="en-US" sz="1400" dirty="0"/>
              <a:t>The order rate varied, starting at 0.0319 in March, peaking at 0.0502 in December, reflecting improving but fluctuating conversion efficiency.</a:t>
            </a:r>
          </a:p>
          <a:p>
            <a:pPr marL="285750" indent="-228600">
              <a:lnSpc>
                <a:spcPct val="90000"/>
              </a:lnSpc>
              <a:spcAft>
                <a:spcPts val="600"/>
              </a:spcAft>
              <a:buFont typeface="Arial" panose="020B0604020202020204" pitchFamily="34" charset="0"/>
              <a:buChar char="•"/>
            </a:pPr>
            <a:r>
              <a:rPr lang="en-US" sz="1400" b="1" dirty="0"/>
              <a:t>Seasonal Peaks</a:t>
            </a:r>
            <a:r>
              <a:rPr lang="en-US" sz="1400" dirty="0"/>
              <a:t>:</a:t>
            </a:r>
          </a:p>
          <a:p>
            <a:pPr marL="742950" lvl="1" indent="-228600">
              <a:lnSpc>
                <a:spcPct val="90000"/>
              </a:lnSpc>
              <a:spcAft>
                <a:spcPts val="600"/>
              </a:spcAft>
              <a:buFont typeface="Arial" panose="020B0604020202020204" pitchFamily="34" charset="0"/>
              <a:buChar char="•"/>
            </a:pPr>
            <a:r>
              <a:rPr lang="en-US" sz="1400" dirty="0"/>
              <a:t>Significant peaks in sessions (14,011) and orders (618) occurred in November, with December maintaining high traffic and the highest order rate of 0.0502.</a:t>
            </a:r>
          </a:p>
          <a:p>
            <a:pPr indent="-228600">
              <a:lnSpc>
                <a:spcPct val="90000"/>
              </a:lnSpc>
              <a:spcAft>
                <a:spcPts val="600"/>
              </a:spcAft>
              <a:buFont typeface="Arial" panose="020B0604020202020204" pitchFamily="34" charset="0"/>
              <a:buChar char="•"/>
            </a:pPr>
            <a:endParaRPr lang="en-US" sz="1400" b="1" dirty="0"/>
          </a:p>
          <a:p>
            <a:pPr marL="457200" indent="-228600">
              <a:lnSpc>
                <a:spcPct val="90000"/>
              </a:lnSpc>
              <a:spcAft>
                <a:spcPts val="600"/>
              </a:spcAft>
              <a:buFont typeface="Arial" panose="020B0604020202020204" pitchFamily="34" charset="0"/>
              <a:buChar char="•"/>
            </a:pPr>
            <a:endParaRPr lang="en-US" sz="1400" b="1" dirty="0"/>
          </a:p>
          <a:p>
            <a:pPr marL="742950" lvl="1"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p:txBody>
      </p:sp>
      <p:pic>
        <p:nvPicPr>
          <p:cNvPr id="4" name="Content Placeholder 3" descr="A graph with a line going up&#10;&#10;Description automatically generated">
            <a:extLst>
              <a:ext uri="{FF2B5EF4-FFF2-40B4-BE49-F238E27FC236}">
                <a16:creationId xmlns:a16="http://schemas.microsoft.com/office/drawing/2014/main" id="{98D637EE-00CB-36DE-DF9D-E25137623E44}"/>
              </a:ext>
            </a:extLst>
          </p:cNvPr>
          <p:cNvPicPr>
            <a:picLocks noGrp="1" noChangeAspect="1"/>
          </p:cNvPicPr>
          <p:nvPr>
            <p:ph idx="1"/>
          </p:nvPr>
        </p:nvPicPr>
        <p:blipFill>
          <a:blip r:embed="rId2"/>
          <a:srcRect l="-215" r="112" b="-239"/>
          <a:stretch/>
        </p:blipFill>
        <p:spPr>
          <a:xfrm>
            <a:off x="5149334" y="2082835"/>
            <a:ext cx="7044768" cy="3333285"/>
          </a:xfrm>
          <a:prstGeom prst="rect">
            <a:avLst/>
          </a:prstGeom>
        </p:spPr>
      </p:pic>
    </p:spTree>
    <p:extLst>
      <p:ext uri="{BB962C8B-B14F-4D97-AF65-F5344CB8AC3E}">
        <p14:creationId xmlns:p14="http://schemas.microsoft.com/office/powerpoint/2010/main" val="426695825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3FB0FE-90D0-75EF-0EDC-4A222A0997CC}"/>
              </a:ext>
            </a:extLst>
          </p:cNvPr>
          <p:cNvSpPr>
            <a:spLocks noGrp="1"/>
          </p:cNvSpPr>
          <p:nvPr>
            <p:ph type="title"/>
          </p:nvPr>
        </p:nvSpPr>
        <p:spPr>
          <a:xfrm>
            <a:off x="838200" y="365125"/>
            <a:ext cx="10515600" cy="1325563"/>
          </a:xfrm>
        </p:spPr>
        <p:txBody>
          <a:bodyPr>
            <a:normAutofit/>
          </a:bodyPr>
          <a:lstStyle/>
          <a:p>
            <a:r>
              <a:rPr lang="en-GB" sz="6000">
                <a:latin typeface="Times New Roman"/>
                <a:ea typeface="+mj-lt"/>
                <a:cs typeface="+mj-lt"/>
              </a:rPr>
              <a:t>Recommendations</a:t>
            </a:r>
            <a:endParaRPr lang="en-US" sz="6000">
              <a:latin typeface="Times New Roman"/>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068711-4F8F-C014-F5CC-7176E330EEFC}"/>
              </a:ext>
            </a:extLst>
          </p:cNvPr>
          <p:cNvSpPr>
            <a:spLocks noGrp="1"/>
          </p:cNvSpPr>
          <p:nvPr>
            <p:ph idx="1"/>
          </p:nvPr>
        </p:nvSpPr>
        <p:spPr>
          <a:xfrm>
            <a:off x="838200" y="1929384"/>
            <a:ext cx="10515600" cy="4251960"/>
          </a:xfrm>
        </p:spPr>
        <p:txBody>
          <a:bodyPr vert="horz" lIns="91440" tIns="45720" rIns="91440" bIns="45720" rtlCol="0">
            <a:normAutofit lnSpcReduction="10000"/>
          </a:bodyPr>
          <a:lstStyle/>
          <a:p>
            <a:r>
              <a:rPr lang="en-GB" sz="1600" b="1">
                <a:latin typeface="Times New Roman"/>
                <a:ea typeface="+mn-lt"/>
                <a:cs typeface="+mn-lt"/>
              </a:rPr>
              <a:t>Optimize for Peak Seasons</a:t>
            </a:r>
            <a:r>
              <a:rPr lang="en-GB" sz="1600">
                <a:latin typeface="Times New Roman"/>
                <a:ea typeface="+mn-lt"/>
                <a:cs typeface="+mn-lt"/>
              </a:rPr>
              <a:t>:</a:t>
            </a:r>
            <a:endParaRPr lang="en-GB" sz="1600">
              <a:latin typeface="Times New Roman"/>
              <a:cs typeface="Times New Roman"/>
            </a:endParaRPr>
          </a:p>
          <a:p>
            <a:pPr lvl="1">
              <a:buFont typeface="Courier New" panose="020B0604020202020204" pitchFamily="34" charset="0"/>
              <a:buChar char="o"/>
            </a:pPr>
            <a:r>
              <a:rPr lang="en-GB" sz="1600">
                <a:latin typeface="Times New Roman"/>
                <a:ea typeface="+mn-lt"/>
                <a:cs typeface="+mn-lt"/>
              </a:rPr>
              <a:t>Given the significant increase in sessions and orders during November and December, focus marketing efforts and inventory management to prepare for the holiday season. Consider special promotions, discounts, and ensuring sufficient stock levels.</a:t>
            </a:r>
            <a:endParaRPr lang="en-GB" sz="1600">
              <a:latin typeface="Times New Roman"/>
              <a:cs typeface="Times New Roman"/>
            </a:endParaRPr>
          </a:p>
          <a:p>
            <a:r>
              <a:rPr lang="en-GB" sz="1600" b="1">
                <a:latin typeface="Times New Roman"/>
                <a:ea typeface="+mn-lt"/>
                <a:cs typeface="+mn-lt"/>
              </a:rPr>
              <a:t>Conversion Rate Optimization</a:t>
            </a:r>
            <a:r>
              <a:rPr lang="en-GB" sz="1600">
                <a:latin typeface="Times New Roman"/>
                <a:ea typeface="+mn-lt"/>
                <a:cs typeface="+mn-lt"/>
              </a:rPr>
              <a:t>:</a:t>
            </a:r>
            <a:endParaRPr lang="en-GB" sz="1600">
              <a:latin typeface="Times New Roman"/>
              <a:cs typeface="Times New Roman"/>
            </a:endParaRPr>
          </a:p>
          <a:p>
            <a:pPr lvl="1">
              <a:buFont typeface="Courier New" panose="020B0604020202020204" pitchFamily="34" charset="0"/>
              <a:buChar char="o"/>
            </a:pPr>
            <a:r>
              <a:rPr lang="en-GB" sz="1600">
                <a:latin typeface="Times New Roman"/>
                <a:ea typeface="+mn-lt"/>
                <a:cs typeface="+mn-lt"/>
              </a:rPr>
              <a:t>While the order rate is generally increasing, there are fluctuations. Conduct A/B testing on landing pages, checkout processes, and call-to-action elements to identify what drives higher conversions during months with lower order rates.</a:t>
            </a:r>
            <a:endParaRPr lang="en-GB" sz="1600">
              <a:latin typeface="Times New Roman"/>
              <a:cs typeface="Times New Roman"/>
            </a:endParaRPr>
          </a:p>
          <a:p>
            <a:r>
              <a:rPr lang="en-GB" sz="1600" b="1">
                <a:latin typeface="Times New Roman"/>
                <a:ea typeface="+mn-lt"/>
                <a:cs typeface="+mn-lt"/>
              </a:rPr>
              <a:t>Sustain Traffic Growth</a:t>
            </a:r>
            <a:r>
              <a:rPr lang="en-GB" sz="1600">
                <a:latin typeface="Times New Roman"/>
                <a:ea typeface="+mn-lt"/>
                <a:cs typeface="+mn-lt"/>
              </a:rPr>
              <a:t>:</a:t>
            </a:r>
            <a:endParaRPr lang="en-GB" sz="1600">
              <a:latin typeface="Times New Roman"/>
              <a:cs typeface="Times New Roman"/>
            </a:endParaRPr>
          </a:p>
          <a:p>
            <a:pPr lvl="1">
              <a:buFont typeface="Courier New" panose="020B0604020202020204" pitchFamily="34" charset="0"/>
              <a:buChar char="o"/>
            </a:pPr>
            <a:r>
              <a:rPr lang="en-GB" sz="1600">
                <a:latin typeface="Times New Roman"/>
                <a:ea typeface="+mn-lt"/>
                <a:cs typeface="+mn-lt"/>
              </a:rPr>
              <a:t>Since there is consistent growth in session count, continue investing in successful traffic acquisition channels (e.g., SEO, PPC, social media marketing). Monitor which channels are most effective and allocate budget accordingly.</a:t>
            </a:r>
            <a:endParaRPr lang="en-GB" sz="1600">
              <a:latin typeface="Times New Roman"/>
              <a:cs typeface="Times New Roman"/>
            </a:endParaRPr>
          </a:p>
          <a:p>
            <a:r>
              <a:rPr lang="en-GB" sz="1600" b="1">
                <a:latin typeface="Times New Roman"/>
                <a:ea typeface="+mn-lt"/>
                <a:cs typeface="+mn-lt"/>
              </a:rPr>
              <a:t>Customer Retention</a:t>
            </a:r>
            <a:r>
              <a:rPr lang="en-GB" sz="1600">
                <a:latin typeface="Times New Roman"/>
                <a:ea typeface="+mn-lt"/>
                <a:cs typeface="+mn-lt"/>
              </a:rPr>
              <a:t>:</a:t>
            </a:r>
            <a:endParaRPr lang="en-GB" sz="1600">
              <a:latin typeface="Times New Roman"/>
              <a:cs typeface="Times New Roman"/>
            </a:endParaRPr>
          </a:p>
          <a:p>
            <a:pPr lvl="1">
              <a:buFont typeface="Courier New" panose="020B0604020202020204" pitchFamily="34" charset="0"/>
              <a:buChar char="o"/>
            </a:pPr>
            <a:r>
              <a:rPr lang="en-GB" sz="1600">
                <a:latin typeface="Times New Roman"/>
                <a:ea typeface="+mn-lt"/>
                <a:cs typeface="+mn-lt"/>
              </a:rPr>
              <a:t>With increasing orders, focus on retaining customers by implementing loyalty programs, personalized marketing, and post-purchase follow-ups to encourage repeat purchases.</a:t>
            </a:r>
            <a:endParaRPr lang="en-GB" sz="1600">
              <a:latin typeface="Times New Roman"/>
              <a:cs typeface="Times New Roman"/>
            </a:endParaRPr>
          </a:p>
          <a:p>
            <a:r>
              <a:rPr lang="en-GB" sz="1600" b="1">
                <a:latin typeface="Times New Roman"/>
                <a:ea typeface="+mn-lt"/>
                <a:cs typeface="+mn-lt"/>
              </a:rPr>
              <a:t>Analyze Order Patterns</a:t>
            </a:r>
            <a:r>
              <a:rPr lang="en-GB" sz="1600">
                <a:latin typeface="Times New Roman"/>
                <a:ea typeface="+mn-lt"/>
                <a:cs typeface="+mn-lt"/>
              </a:rPr>
              <a:t>:</a:t>
            </a:r>
            <a:endParaRPr lang="en-GB" sz="1600">
              <a:latin typeface="Times New Roman"/>
              <a:cs typeface="Times New Roman"/>
            </a:endParaRPr>
          </a:p>
          <a:p>
            <a:pPr lvl="1">
              <a:buFont typeface="Courier New" panose="020B0604020202020204" pitchFamily="34" charset="0"/>
              <a:buChar char="o"/>
            </a:pPr>
            <a:r>
              <a:rPr lang="en-GB" sz="1600">
                <a:latin typeface="Times New Roman"/>
                <a:ea typeface="+mn-lt"/>
                <a:cs typeface="+mn-lt"/>
              </a:rPr>
              <a:t>Investigate why certain months have higher order rates and apply those insights to other months. This could involve analyzing marketing campaigns, promotions, or external factors influencing consumer behavior.</a:t>
            </a:r>
            <a:endParaRPr lang="en-GB" sz="1600">
              <a:latin typeface="Times New Roman"/>
              <a:cs typeface="Times New Roman"/>
            </a:endParaRPr>
          </a:p>
          <a:p>
            <a:endParaRPr lang="en-GB" sz="1600">
              <a:latin typeface="Times New Roman"/>
              <a:cs typeface="Times New Roman"/>
            </a:endParaRPr>
          </a:p>
        </p:txBody>
      </p:sp>
    </p:spTree>
    <p:extLst>
      <p:ext uri="{BB962C8B-B14F-4D97-AF65-F5344CB8AC3E}">
        <p14:creationId xmlns:p14="http://schemas.microsoft.com/office/powerpoint/2010/main" val="168937561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90572-6F8E-9B44-E699-1B1422A65DF8}"/>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b="1" kern="1200">
                <a:solidFill>
                  <a:srgbClr val="FFFFFF"/>
                </a:solidFill>
                <a:latin typeface="+mj-lt"/>
                <a:ea typeface="+mj-ea"/>
                <a:cs typeface="+mj-cs"/>
              </a:rPr>
              <a:t>Analyzing Seasonality (Weekly Volume Pattern)</a:t>
            </a:r>
            <a:endParaRPr lang="en-US" sz="3700" kern="1200">
              <a:solidFill>
                <a:srgbClr val="FFFFFF"/>
              </a:solidFill>
              <a:latin typeface="+mj-lt"/>
              <a:ea typeface="+mj-ea"/>
              <a:cs typeface="+mj-cs"/>
            </a:endParaRPr>
          </a:p>
        </p:txBody>
      </p:sp>
      <p:pic>
        <p:nvPicPr>
          <p:cNvPr id="4" name="Content Placeholder 3" descr="A graph with blue and red lines&#10;&#10;Description automatically generated">
            <a:extLst>
              <a:ext uri="{FF2B5EF4-FFF2-40B4-BE49-F238E27FC236}">
                <a16:creationId xmlns:a16="http://schemas.microsoft.com/office/drawing/2014/main" id="{4557CBB8-05D3-68CC-C3F2-3467B8E2F90D}"/>
              </a:ext>
            </a:extLst>
          </p:cNvPr>
          <p:cNvPicPr>
            <a:picLocks noGrp="1" noChangeAspect="1"/>
          </p:cNvPicPr>
          <p:nvPr>
            <p:ph idx="1"/>
          </p:nvPr>
        </p:nvPicPr>
        <p:blipFill>
          <a:blip r:embed="rId2"/>
          <a:stretch>
            <a:fillRect/>
          </a:stretch>
        </p:blipFill>
        <p:spPr>
          <a:xfrm>
            <a:off x="1598869" y="1966293"/>
            <a:ext cx="8994260" cy="4452160"/>
          </a:xfrm>
          <a:prstGeom prst="rect">
            <a:avLst/>
          </a:prstGeom>
        </p:spPr>
      </p:pic>
    </p:spTree>
    <p:extLst>
      <p:ext uri="{BB962C8B-B14F-4D97-AF65-F5344CB8AC3E}">
        <p14:creationId xmlns:p14="http://schemas.microsoft.com/office/powerpoint/2010/main" val="16482351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4F0DD95-E4EC-8AA5-4D3D-EA93D960D58B}"/>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b="1" kern="1200">
                <a:solidFill>
                  <a:schemeClr val="tx1"/>
                </a:solidFill>
                <a:latin typeface="+mj-lt"/>
                <a:ea typeface="+mj-ea"/>
                <a:cs typeface="+mj-cs"/>
              </a:rPr>
              <a:t>Insights :</a:t>
            </a:r>
            <a:r>
              <a:rPr lang="en-US" sz="5400" kern="1200">
                <a:solidFill>
                  <a:schemeClr val="tx1"/>
                </a:solidFill>
                <a:latin typeface="+mj-lt"/>
                <a:ea typeface="+mj-ea"/>
                <a:cs typeface="+mj-cs"/>
              </a:rPr>
              <a:t>​</a:t>
            </a:r>
          </a:p>
        </p:txBody>
      </p:sp>
      <p:sp>
        <p:nvSpPr>
          <p:cNvPr id="1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B7E3E6B-9510-58ED-0568-D1E85F7FF045}"/>
              </a:ext>
            </a:extLst>
          </p:cNvPr>
          <p:cNvSpPr txBox="1"/>
          <p:nvPr/>
        </p:nvSpPr>
        <p:spPr>
          <a:xfrm>
            <a:off x="838200" y="1929384"/>
            <a:ext cx="10515600" cy="425196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900" b="1"/>
              <a:t>Growth in Session Count</a:t>
            </a:r>
            <a:r>
              <a:rPr lang="en-US" sz="1900"/>
              <a:t>:</a:t>
            </a:r>
          </a:p>
          <a:p>
            <a:pPr lvl="1" indent="-228600">
              <a:lnSpc>
                <a:spcPct val="90000"/>
              </a:lnSpc>
              <a:spcAft>
                <a:spcPts val="600"/>
              </a:spcAft>
              <a:buFont typeface="Arial" panose="020B0604020202020204" pitchFamily="34" charset="0"/>
              <a:buChar char="•"/>
            </a:pPr>
            <a:r>
              <a:rPr lang="en-US" sz="1900"/>
              <a:t>Sessions increased from 896 (week of March 18) to a peak of 5,130 (week of November 18).</a:t>
            </a:r>
          </a:p>
          <a:p>
            <a:pPr lvl="1" indent="-228600">
              <a:lnSpc>
                <a:spcPct val="90000"/>
              </a:lnSpc>
              <a:spcAft>
                <a:spcPts val="600"/>
              </a:spcAft>
              <a:buFont typeface="Arial" panose="020B0604020202020204" pitchFamily="34" charset="0"/>
              <a:buChar char="•"/>
            </a:pPr>
            <a:r>
              <a:rPr lang="en-US" sz="1900"/>
              <a:t>Significant spikes in sessions in November suggest high holiday traffic.</a:t>
            </a:r>
          </a:p>
          <a:p>
            <a:pPr indent="-228600">
              <a:lnSpc>
                <a:spcPct val="90000"/>
              </a:lnSpc>
              <a:spcAft>
                <a:spcPts val="600"/>
              </a:spcAft>
              <a:buFont typeface="Arial" panose="020B0604020202020204" pitchFamily="34" charset="0"/>
              <a:buChar char="•"/>
            </a:pPr>
            <a:r>
              <a:rPr lang="en-US" sz="1900" b="1"/>
              <a:t>Order Count Trend</a:t>
            </a:r>
            <a:r>
              <a:rPr lang="en-US" sz="1900"/>
              <a:t>:</a:t>
            </a:r>
          </a:p>
          <a:p>
            <a:pPr lvl="1" indent="-228600">
              <a:lnSpc>
                <a:spcPct val="90000"/>
              </a:lnSpc>
              <a:spcAft>
                <a:spcPts val="600"/>
              </a:spcAft>
              <a:buFont typeface="Arial" panose="020B0604020202020204" pitchFamily="34" charset="0"/>
              <a:buChar char="•"/>
            </a:pPr>
            <a:r>
              <a:rPr lang="en-US" sz="1900"/>
              <a:t>Orders rose from 25 (week of March 18) to 223 (week of November 18).</a:t>
            </a:r>
          </a:p>
          <a:p>
            <a:pPr lvl="1" indent="-228600">
              <a:lnSpc>
                <a:spcPct val="90000"/>
              </a:lnSpc>
              <a:spcAft>
                <a:spcPts val="600"/>
              </a:spcAft>
              <a:buFont typeface="Arial" panose="020B0604020202020204" pitchFamily="34" charset="0"/>
              <a:buChar char="•"/>
            </a:pPr>
            <a:r>
              <a:rPr lang="en-US" sz="1900"/>
              <a:t>Notable spikes in orders align with holiday season traffic in November and December.</a:t>
            </a:r>
          </a:p>
          <a:p>
            <a:pPr indent="-228600">
              <a:lnSpc>
                <a:spcPct val="90000"/>
              </a:lnSpc>
              <a:spcAft>
                <a:spcPts val="600"/>
              </a:spcAft>
              <a:buFont typeface="Arial" panose="020B0604020202020204" pitchFamily="34" charset="0"/>
              <a:buChar char="•"/>
            </a:pPr>
            <a:r>
              <a:rPr lang="en-US" sz="1900" b="1"/>
              <a:t>Order Rate Fluctuation</a:t>
            </a:r>
            <a:r>
              <a:rPr lang="en-US" sz="1900"/>
              <a:t>:</a:t>
            </a:r>
          </a:p>
          <a:p>
            <a:pPr lvl="1" indent="-228600">
              <a:lnSpc>
                <a:spcPct val="90000"/>
              </a:lnSpc>
              <a:spcAft>
                <a:spcPts val="600"/>
              </a:spcAft>
              <a:buFont typeface="Arial" panose="020B0604020202020204" pitchFamily="34" charset="0"/>
              <a:buChar char="•"/>
            </a:pPr>
            <a:r>
              <a:rPr lang="en-US" sz="1900"/>
              <a:t>Order rate grew from 0.0279 (week of March 18) to 0.0680 (week of December 30).</a:t>
            </a:r>
          </a:p>
          <a:p>
            <a:pPr lvl="1" indent="-228600">
              <a:lnSpc>
                <a:spcPct val="90000"/>
              </a:lnSpc>
              <a:spcAft>
                <a:spcPts val="600"/>
              </a:spcAft>
              <a:buFont typeface="Arial" panose="020B0604020202020204" pitchFamily="34" charset="0"/>
              <a:buChar char="•"/>
            </a:pPr>
            <a:r>
              <a:rPr lang="en-US" sz="1900"/>
              <a:t>Higher order rates observed during the holiday season, especially in early and late December.</a:t>
            </a:r>
          </a:p>
          <a:p>
            <a:pPr indent="-228600">
              <a:lnSpc>
                <a:spcPct val="90000"/>
              </a:lnSpc>
              <a:spcAft>
                <a:spcPts val="600"/>
              </a:spcAft>
              <a:buFont typeface="Arial" panose="020B0604020202020204" pitchFamily="34" charset="0"/>
              <a:buChar char="•"/>
            </a:pPr>
            <a:r>
              <a:rPr lang="en-US" sz="1900" b="1"/>
              <a:t>Seasonal Peaks</a:t>
            </a:r>
            <a:r>
              <a:rPr lang="en-US" sz="1900"/>
              <a:t>:</a:t>
            </a:r>
          </a:p>
          <a:p>
            <a:pPr lvl="1" indent="-228600">
              <a:lnSpc>
                <a:spcPct val="90000"/>
              </a:lnSpc>
              <a:spcAft>
                <a:spcPts val="600"/>
              </a:spcAft>
              <a:buFont typeface="Arial" panose="020B0604020202020204" pitchFamily="34" charset="0"/>
              <a:buChar char="•"/>
            </a:pPr>
            <a:r>
              <a:rPr lang="en-US" sz="1900"/>
              <a:t>Peaks in sessions and orders during November and December indicate higher engagement and conversions during holidays.</a:t>
            </a:r>
          </a:p>
          <a:p>
            <a:pPr marL="285750"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endParaRPr lang="en-US" sz="1900"/>
          </a:p>
        </p:txBody>
      </p:sp>
    </p:spTree>
    <p:extLst>
      <p:ext uri="{BB962C8B-B14F-4D97-AF65-F5344CB8AC3E}">
        <p14:creationId xmlns:p14="http://schemas.microsoft.com/office/powerpoint/2010/main" val="21906414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7DB8AE7-1243-C78D-F823-133E58C5DC87}"/>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b="1" kern="1200">
                <a:solidFill>
                  <a:schemeClr val="tx1"/>
                </a:solidFill>
                <a:latin typeface="+mj-lt"/>
                <a:ea typeface="+mj-ea"/>
                <a:cs typeface="+mj-cs"/>
              </a:rPr>
              <a:t>Recommendations :</a:t>
            </a:r>
            <a:endParaRPr lang="en-US" sz="5400" kern="1200">
              <a:solidFill>
                <a:schemeClr val="tx1"/>
              </a:solidFill>
              <a:latin typeface="+mj-lt"/>
              <a:ea typeface="+mj-ea"/>
              <a:cs typeface="+mj-cs"/>
            </a:endParaRPr>
          </a:p>
        </p:txBody>
      </p:sp>
      <p:sp>
        <p:nvSpPr>
          <p:cNvPr id="1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90EDF11-990E-23FB-C529-3B5D0E8080AF}"/>
              </a:ext>
            </a:extLst>
          </p:cNvPr>
          <p:cNvSpPr txBox="1"/>
          <p:nvPr/>
        </p:nvSpPr>
        <p:spPr>
          <a:xfrm>
            <a:off x="838200" y="1929384"/>
            <a:ext cx="10515600" cy="425196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900" b="1"/>
              <a:t>Holiday Season Campaigns</a:t>
            </a:r>
            <a:r>
              <a:rPr lang="en-US" sz="1900"/>
              <a:t>:</a:t>
            </a:r>
          </a:p>
          <a:p>
            <a:pPr lvl="1" indent="-228600">
              <a:lnSpc>
                <a:spcPct val="90000"/>
              </a:lnSpc>
              <a:spcAft>
                <a:spcPts val="600"/>
              </a:spcAft>
              <a:buFont typeface="Arial" panose="020B0604020202020204" pitchFamily="34" charset="0"/>
              <a:buChar char="•"/>
            </a:pPr>
            <a:r>
              <a:rPr lang="en-US" sz="1900"/>
              <a:t>Intensify marketing efforts during the holiday season to leverage traffic spikes. Ensure the website can handle increased traffic and provide a seamless shopping experience.</a:t>
            </a:r>
          </a:p>
          <a:p>
            <a:pPr indent="-228600">
              <a:lnSpc>
                <a:spcPct val="90000"/>
              </a:lnSpc>
              <a:spcAft>
                <a:spcPts val="600"/>
              </a:spcAft>
              <a:buFont typeface="Arial" panose="020B0604020202020204" pitchFamily="34" charset="0"/>
              <a:buChar char="•"/>
            </a:pPr>
            <a:r>
              <a:rPr lang="en-US" sz="1900" b="1"/>
              <a:t>Year-Round Engagement</a:t>
            </a:r>
            <a:r>
              <a:rPr lang="en-US" sz="1900"/>
              <a:t>:</a:t>
            </a:r>
          </a:p>
          <a:p>
            <a:pPr lvl="1" indent="-228600">
              <a:lnSpc>
                <a:spcPct val="90000"/>
              </a:lnSpc>
              <a:spcAft>
                <a:spcPts val="600"/>
              </a:spcAft>
              <a:buFont typeface="Arial" panose="020B0604020202020204" pitchFamily="34" charset="0"/>
              <a:buChar char="•"/>
            </a:pPr>
            <a:r>
              <a:rPr lang="en-US" sz="1900"/>
              <a:t>Maintain high engagement and conversion rates throughout the year with loyalty programs, regular promotions, and personalized marketing.</a:t>
            </a:r>
          </a:p>
          <a:p>
            <a:pPr indent="-228600">
              <a:lnSpc>
                <a:spcPct val="90000"/>
              </a:lnSpc>
              <a:spcAft>
                <a:spcPts val="600"/>
              </a:spcAft>
              <a:buFont typeface="Arial" panose="020B0604020202020204" pitchFamily="34" charset="0"/>
              <a:buChar char="•"/>
            </a:pPr>
            <a:r>
              <a:rPr lang="en-US" sz="1900" b="1"/>
              <a:t>Targeted Marketing</a:t>
            </a:r>
            <a:r>
              <a:rPr lang="en-US" sz="1900"/>
              <a:t>:</a:t>
            </a:r>
          </a:p>
          <a:p>
            <a:pPr lvl="1" indent="-228600">
              <a:lnSpc>
                <a:spcPct val="90000"/>
              </a:lnSpc>
              <a:spcAft>
                <a:spcPts val="600"/>
              </a:spcAft>
              <a:buFont typeface="Arial" panose="020B0604020202020204" pitchFamily="34" charset="0"/>
              <a:buChar char="•"/>
            </a:pPr>
            <a:r>
              <a:rPr lang="en-US" sz="1900"/>
              <a:t>Use session and order data to segment the audience and create focused marketing campaigns. Prioritize high-performing weeks and demographics to maximize ROI.</a:t>
            </a:r>
          </a:p>
          <a:p>
            <a:pPr indent="-228600">
              <a:lnSpc>
                <a:spcPct val="90000"/>
              </a:lnSpc>
              <a:spcAft>
                <a:spcPts val="600"/>
              </a:spcAft>
              <a:buFont typeface="Arial" panose="020B0604020202020204" pitchFamily="34" charset="0"/>
              <a:buChar char="•"/>
            </a:pPr>
            <a:r>
              <a:rPr lang="en-US" sz="1900" b="1"/>
              <a:t>Website Performance</a:t>
            </a:r>
            <a:r>
              <a:rPr lang="en-US" sz="1900"/>
              <a:t>:</a:t>
            </a:r>
          </a:p>
          <a:p>
            <a:pPr lvl="1" indent="-228600">
              <a:lnSpc>
                <a:spcPct val="90000"/>
              </a:lnSpc>
              <a:spcAft>
                <a:spcPts val="600"/>
              </a:spcAft>
              <a:buFont typeface="Arial" panose="020B0604020202020204" pitchFamily="34" charset="0"/>
              <a:buChar char="•"/>
            </a:pPr>
            <a:r>
              <a:rPr lang="en-US" sz="1900"/>
              <a:t>Optimize website performance, especially during high-traffic periods. Regularly test and improve site speed, mobile compatibility, and user interface to enhance user experience and reduce bounce rates.</a:t>
            </a:r>
          </a:p>
          <a:p>
            <a:pPr marL="285750"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endParaRPr lang="en-US" sz="1900"/>
          </a:p>
        </p:txBody>
      </p:sp>
    </p:spTree>
    <p:extLst>
      <p:ext uri="{BB962C8B-B14F-4D97-AF65-F5344CB8AC3E}">
        <p14:creationId xmlns:p14="http://schemas.microsoft.com/office/powerpoint/2010/main" val="410847162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7002D-159F-9077-4DB6-DB5BABECDABB}"/>
              </a:ext>
            </a:extLst>
          </p:cNvPr>
          <p:cNvSpPr>
            <a:spLocks noGrp="1"/>
          </p:cNvSpPr>
          <p:nvPr>
            <p:ph type="title"/>
          </p:nvPr>
        </p:nvSpPr>
        <p:spPr>
          <a:xfrm>
            <a:off x="1371597" y="348865"/>
            <a:ext cx="10044023" cy="877729"/>
          </a:xfrm>
        </p:spPr>
        <p:txBody>
          <a:bodyPr anchor="ctr">
            <a:normAutofit/>
          </a:bodyPr>
          <a:lstStyle/>
          <a:p>
            <a:r>
              <a:rPr lang="en-US" sz="4000" b="1">
                <a:solidFill>
                  <a:srgbClr val="FFFFFF"/>
                </a:solidFill>
                <a:latin typeface="Times New Roman"/>
                <a:cs typeface="Times New Roman"/>
              </a:rPr>
              <a:t>Analyzing Business Patterns</a:t>
            </a:r>
            <a:endParaRPr lang="en-US" sz="4000">
              <a:solidFill>
                <a:srgbClr val="FFFFFF"/>
              </a:solidFill>
            </a:endParaRPr>
          </a:p>
        </p:txBody>
      </p:sp>
      <p:pic>
        <p:nvPicPr>
          <p:cNvPr id="7" name="Content Placeholder 6" descr="A screenshot of a computer&#10;&#10;Description automatically generated">
            <a:extLst>
              <a:ext uri="{FF2B5EF4-FFF2-40B4-BE49-F238E27FC236}">
                <a16:creationId xmlns:a16="http://schemas.microsoft.com/office/drawing/2014/main" id="{5718102C-39AD-078D-FA65-07472ECEB296}"/>
              </a:ext>
            </a:extLst>
          </p:cNvPr>
          <p:cNvPicPr>
            <a:picLocks noChangeAspect="1"/>
          </p:cNvPicPr>
          <p:nvPr/>
        </p:nvPicPr>
        <p:blipFill>
          <a:blip r:embed="rId2"/>
          <a:stretch>
            <a:fillRect/>
          </a:stretch>
        </p:blipFill>
        <p:spPr>
          <a:xfrm>
            <a:off x="4598020" y="2270590"/>
            <a:ext cx="6811678" cy="2381575"/>
          </a:xfrm>
          <a:prstGeom prst="rect">
            <a:avLst/>
          </a:prstGeom>
        </p:spPr>
      </p:pic>
      <p:sp>
        <p:nvSpPr>
          <p:cNvPr id="9" name="TextBox 8">
            <a:extLst>
              <a:ext uri="{FF2B5EF4-FFF2-40B4-BE49-F238E27FC236}">
                <a16:creationId xmlns:a16="http://schemas.microsoft.com/office/drawing/2014/main" id="{8D3127EC-6A03-868F-FE27-382B93F46D98}"/>
              </a:ext>
            </a:extLst>
          </p:cNvPr>
          <p:cNvSpPr txBox="1"/>
          <p:nvPr/>
        </p:nvSpPr>
        <p:spPr>
          <a:xfrm>
            <a:off x="806244" y="2112579"/>
            <a:ext cx="3702759" cy="3499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50392">
              <a:spcAft>
                <a:spcPts val="600"/>
              </a:spcAft>
            </a:pPr>
            <a:r>
              <a:rPr lang="en-GB" sz="1674" b="1" kern="1200">
                <a:solidFill>
                  <a:schemeClr val="tx1"/>
                </a:solidFill>
                <a:latin typeface="Times New Roman"/>
                <a:ea typeface="+mn-lt"/>
                <a:cs typeface="Times New Roman"/>
              </a:rPr>
              <a:t>Highest and lowest performing weeks:</a:t>
            </a:r>
            <a:endParaRPr lang="en-US" b="1">
              <a:latin typeface="Times New Roman"/>
              <a:cs typeface="Times New Roman"/>
            </a:endParaRPr>
          </a:p>
        </p:txBody>
      </p:sp>
      <p:sp>
        <p:nvSpPr>
          <p:cNvPr id="11" name="TextBox 10">
            <a:extLst>
              <a:ext uri="{FF2B5EF4-FFF2-40B4-BE49-F238E27FC236}">
                <a16:creationId xmlns:a16="http://schemas.microsoft.com/office/drawing/2014/main" id="{71C26938-EAE1-496F-E894-CC0E3C8343D3}"/>
              </a:ext>
            </a:extLst>
          </p:cNvPr>
          <p:cNvSpPr txBox="1"/>
          <p:nvPr/>
        </p:nvSpPr>
        <p:spPr>
          <a:xfrm>
            <a:off x="806244" y="2568303"/>
            <a:ext cx="3702759" cy="16393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65748" indent="-265748" defTabSz="850392">
              <a:spcAft>
                <a:spcPts val="600"/>
              </a:spcAft>
              <a:buFont typeface="Arial"/>
              <a:buChar char="•"/>
            </a:pPr>
            <a:r>
              <a:rPr lang="en-GB" sz="1674" kern="1200">
                <a:solidFill>
                  <a:schemeClr val="tx1"/>
                </a:solidFill>
                <a:latin typeface="Times New Roman"/>
                <a:ea typeface="+mn-ea"/>
                <a:cs typeface="Times New Roman"/>
              </a:rPr>
              <a:t>While analysing it was observed that weekends and holidays have less visits compared to working days, as was requested by the CEO we have removed public holidays and weekends</a:t>
            </a:r>
            <a:endParaRPr lang="en-GB">
              <a:latin typeface="Times New Roman"/>
              <a:cs typeface="Times New Roman"/>
            </a:endParaRPr>
          </a:p>
        </p:txBody>
      </p:sp>
      <p:sp>
        <p:nvSpPr>
          <p:cNvPr id="13" name="TextBox 12">
            <a:extLst>
              <a:ext uri="{FF2B5EF4-FFF2-40B4-BE49-F238E27FC236}">
                <a16:creationId xmlns:a16="http://schemas.microsoft.com/office/drawing/2014/main" id="{5504164F-21CD-20DB-056B-890F8589C0EE}"/>
              </a:ext>
            </a:extLst>
          </p:cNvPr>
          <p:cNvSpPr txBox="1"/>
          <p:nvPr/>
        </p:nvSpPr>
        <p:spPr>
          <a:xfrm>
            <a:off x="806244" y="4201315"/>
            <a:ext cx="3702759" cy="3499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50392">
              <a:spcAft>
                <a:spcPts val="600"/>
              </a:spcAft>
            </a:pPr>
            <a:r>
              <a:rPr lang="en-GB" sz="1674" b="1" kern="1200">
                <a:solidFill>
                  <a:schemeClr val="tx1"/>
                </a:solidFill>
                <a:latin typeface="Times New Roman"/>
                <a:ea typeface="+mn-lt"/>
                <a:cs typeface="Times New Roman"/>
              </a:rPr>
              <a:t>Peak time for purchases:</a:t>
            </a:r>
            <a:endParaRPr lang="en-US" b="1">
              <a:latin typeface="Times New Roman"/>
              <a:cs typeface="Times New Roman"/>
            </a:endParaRPr>
          </a:p>
        </p:txBody>
      </p:sp>
      <p:sp>
        <p:nvSpPr>
          <p:cNvPr id="15" name="TextBox 14">
            <a:extLst>
              <a:ext uri="{FF2B5EF4-FFF2-40B4-BE49-F238E27FC236}">
                <a16:creationId xmlns:a16="http://schemas.microsoft.com/office/drawing/2014/main" id="{9841D12F-9B89-4D4B-E70E-9389D14D4721}"/>
              </a:ext>
            </a:extLst>
          </p:cNvPr>
          <p:cNvSpPr txBox="1"/>
          <p:nvPr/>
        </p:nvSpPr>
        <p:spPr>
          <a:xfrm>
            <a:off x="806243" y="4543107"/>
            <a:ext cx="3702759" cy="8628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65748" indent="-265748" defTabSz="850392">
              <a:spcAft>
                <a:spcPts val="600"/>
              </a:spcAft>
              <a:buFont typeface="Arial"/>
              <a:buChar char="•"/>
            </a:pPr>
            <a:r>
              <a:rPr lang="en-GB" sz="1674" kern="1200">
                <a:solidFill>
                  <a:schemeClr val="tx1"/>
                </a:solidFill>
                <a:latin typeface="Times New Roman"/>
                <a:ea typeface="+mn-lt"/>
                <a:cs typeface="Times New Roman"/>
              </a:rPr>
              <a:t>from the heat wave graph we can see that 9 am to 5pm is the time where most people buy products </a:t>
            </a:r>
            <a:endParaRPr lang="en-US">
              <a:latin typeface="Times New Roman"/>
              <a:cs typeface="Times New Roman"/>
            </a:endParaRPr>
          </a:p>
        </p:txBody>
      </p:sp>
      <p:sp>
        <p:nvSpPr>
          <p:cNvPr id="17" name="TextBox 16">
            <a:extLst>
              <a:ext uri="{FF2B5EF4-FFF2-40B4-BE49-F238E27FC236}">
                <a16:creationId xmlns:a16="http://schemas.microsoft.com/office/drawing/2014/main" id="{113DF347-CF71-4A49-CD37-3D09B1DBA55C}"/>
              </a:ext>
            </a:extLst>
          </p:cNvPr>
          <p:cNvSpPr txBox="1"/>
          <p:nvPr/>
        </p:nvSpPr>
        <p:spPr>
          <a:xfrm>
            <a:off x="806242" y="5701405"/>
            <a:ext cx="3702759" cy="603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65748" indent="-265748" defTabSz="850392">
              <a:spcAft>
                <a:spcPts val="600"/>
              </a:spcAft>
              <a:buFont typeface="Arial"/>
              <a:buChar char="•"/>
            </a:pPr>
            <a:r>
              <a:rPr lang="en-GB" sz="1674" kern="1200">
                <a:solidFill>
                  <a:schemeClr val="tx1"/>
                </a:solidFill>
                <a:latin typeface="Times New Roman"/>
                <a:ea typeface="+mn-lt"/>
                <a:cs typeface="Times New Roman"/>
              </a:rPr>
              <a:t>To increase purchases on weekends we can introduce weekend offers </a:t>
            </a:r>
            <a:endParaRPr lang="en-GB">
              <a:latin typeface="Times New Roman"/>
              <a:cs typeface="Times New Roman"/>
            </a:endParaRPr>
          </a:p>
        </p:txBody>
      </p:sp>
    </p:spTree>
    <p:extLst>
      <p:ext uri="{BB962C8B-B14F-4D97-AF65-F5344CB8AC3E}">
        <p14:creationId xmlns:p14="http://schemas.microsoft.com/office/powerpoint/2010/main" val="311336706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69BBB8B-72AE-2840-0846-7A791BB3D685}"/>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b="1" kern="1200">
                <a:solidFill>
                  <a:schemeClr val="tx1"/>
                </a:solidFill>
                <a:latin typeface="+mj-lt"/>
                <a:ea typeface="+mj-ea"/>
                <a:cs typeface="+mj-cs"/>
              </a:rPr>
              <a:t>Insights</a:t>
            </a:r>
            <a:endParaRPr lang="en-US" sz="5400" kern="1200">
              <a:solidFill>
                <a:schemeClr val="tx1"/>
              </a:solidFill>
              <a:latin typeface="+mj-lt"/>
              <a:ea typeface="+mj-ea"/>
              <a:cs typeface="+mj-cs"/>
            </a:endParaRPr>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925C38-9E87-8DF0-C046-66309B26AE9F}"/>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1700" b="1"/>
              <a:t>Peak Hours</a:t>
            </a:r>
            <a:r>
              <a:rPr lang="en-US" sz="1700"/>
              <a:t>:</a:t>
            </a:r>
          </a:p>
          <a:p>
            <a:pPr lvl="1"/>
            <a:r>
              <a:rPr lang="en-US" sz="1700"/>
              <a:t>Peak session volumes occur mid-morning to early afternoon (9 AM - 3 PM), with highest volumes between 10 AM and 3 PM.</a:t>
            </a:r>
          </a:p>
          <a:p>
            <a:r>
              <a:rPr lang="en-US" sz="1700" b="1"/>
              <a:t>Day-Specific Trends</a:t>
            </a:r>
            <a:r>
              <a:rPr lang="en-US" sz="1700"/>
              <a:t>:</a:t>
            </a:r>
          </a:p>
          <a:p>
            <a:pPr lvl="1"/>
            <a:r>
              <a:rPr lang="en-US" sz="1700" b="1"/>
              <a:t>Wednesday</a:t>
            </a:r>
            <a:r>
              <a:rPr lang="en-US" sz="1700"/>
              <a:t> has the highest session volumes, especially from 9 AM to 4 PM.</a:t>
            </a:r>
          </a:p>
          <a:p>
            <a:pPr lvl="1"/>
            <a:r>
              <a:rPr lang="en-US" sz="1700" b="1"/>
              <a:t>Thursday</a:t>
            </a:r>
            <a:r>
              <a:rPr lang="en-US" sz="1700"/>
              <a:t> and </a:t>
            </a:r>
            <a:r>
              <a:rPr lang="en-US" sz="1700" b="1"/>
              <a:t>Tuesday</a:t>
            </a:r>
            <a:r>
              <a:rPr lang="en-US" sz="1700"/>
              <a:t> also have high session volumes, particularly late morning to early afternoon.</a:t>
            </a:r>
          </a:p>
          <a:p>
            <a:pPr lvl="1"/>
            <a:r>
              <a:rPr lang="en-US" sz="1700" b="1"/>
              <a:t>Monday</a:t>
            </a:r>
            <a:r>
              <a:rPr lang="en-US" sz="1700"/>
              <a:t> and </a:t>
            </a:r>
            <a:r>
              <a:rPr lang="en-US" sz="1700" b="1"/>
              <a:t>Friday</a:t>
            </a:r>
            <a:r>
              <a:rPr lang="en-US" sz="1700"/>
              <a:t> show increased activity mid-morning to early afternoon but are lower than Wednesday and Thursday.</a:t>
            </a:r>
          </a:p>
          <a:p>
            <a:r>
              <a:rPr lang="en-US" sz="1700" b="1"/>
              <a:t>Low Traffic Periods</a:t>
            </a:r>
            <a:r>
              <a:rPr lang="en-US" sz="1700"/>
              <a:t>:</a:t>
            </a:r>
          </a:p>
          <a:p>
            <a:pPr lvl="1"/>
            <a:r>
              <a:rPr lang="en-US" sz="1700"/>
              <a:t>Early mornings (12 AM - 7 AM) and evenings after 6 PM show consistently low session volumes.</a:t>
            </a:r>
          </a:p>
          <a:p>
            <a:r>
              <a:rPr lang="en-US" sz="1700" b="1"/>
              <a:t>Hourly Trends</a:t>
            </a:r>
            <a:r>
              <a:rPr lang="en-US" sz="1700"/>
              <a:t>:</a:t>
            </a:r>
          </a:p>
          <a:p>
            <a:pPr lvl="1"/>
            <a:r>
              <a:rPr lang="en-US" sz="1700"/>
              <a:t>Session volumes peak from 10 AM to 1 PM, gradually decreasing after 3 PM.</a:t>
            </a:r>
          </a:p>
          <a:p>
            <a:endParaRPr lang="en-US" sz="1700"/>
          </a:p>
        </p:txBody>
      </p:sp>
    </p:spTree>
    <p:extLst>
      <p:ext uri="{BB962C8B-B14F-4D97-AF65-F5344CB8AC3E}">
        <p14:creationId xmlns:p14="http://schemas.microsoft.com/office/powerpoint/2010/main" val="2245784816"/>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1ED1F87-6662-331F-9642-E21D2BA91E53}"/>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b="1" kern="1200">
                <a:solidFill>
                  <a:schemeClr val="tx1"/>
                </a:solidFill>
                <a:latin typeface="+mj-lt"/>
                <a:ea typeface="+mj-ea"/>
                <a:cs typeface="+mj-cs"/>
              </a:rPr>
              <a:t>Recommendations</a:t>
            </a:r>
            <a:endParaRPr lang="en-US" sz="5400" kern="1200">
              <a:solidFill>
                <a:schemeClr val="tx1"/>
              </a:solidFill>
              <a:latin typeface="+mj-lt"/>
              <a:ea typeface="+mj-ea"/>
              <a:cs typeface="+mj-cs"/>
            </a:endParaRPr>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BA3CD50-C54A-D8BF-2E4B-AD8F8B95476D}"/>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1700" b="1"/>
              <a:t>Staffing for Peak Hours</a:t>
            </a:r>
            <a:r>
              <a:rPr lang="en-US" sz="1700"/>
              <a:t>:</a:t>
            </a:r>
          </a:p>
          <a:p>
            <a:pPr lvl="1"/>
            <a:r>
              <a:rPr lang="en-US" sz="1700"/>
              <a:t>Focus staffing live chat support from 9 AM to 3 PM, with highest staff levels during these hours.</a:t>
            </a:r>
          </a:p>
          <a:p>
            <a:r>
              <a:rPr lang="en-US" sz="1700" b="1"/>
              <a:t>Day-Specific Adjustments</a:t>
            </a:r>
            <a:r>
              <a:rPr lang="en-US" sz="1700"/>
              <a:t>:</a:t>
            </a:r>
          </a:p>
          <a:p>
            <a:pPr lvl="1"/>
            <a:r>
              <a:rPr lang="en-US" sz="1700"/>
              <a:t>Increase staffing slightly on </a:t>
            </a:r>
            <a:r>
              <a:rPr lang="en-US" sz="1700" b="1"/>
              <a:t>Wednesday</a:t>
            </a:r>
            <a:r>
              <a:rPr lang="en-US" sz="1700"/>
              <a:t>, </a:t>
            </a:r>
            <a:r>
              <a:rPr lang="en-US" sz="1700" b="1"/>
              <a:t>Thursday</a:t>
            </a:r>
            <a:r>
              <a:rPr lang="en-US" sz="1700"/>
              <a:t>, and </a:t>
            </a:r>
            <a:r>
              <a:rPr lang="en-US" sz="1700" b="1"/>
              <a:t>Tuesday</a:t>
            </a:r>
            <a:r>
              <a:rPr lang="en-US" sz="1700"/>
              <a:t>, especially during peak hours.</a:t>
            </a:r>
          </a:p>
          <a:p>
            <a:r>
              <a:rPr lang="en-US" sz="1700" b="1"/>
              <a:t>Minimal Staffing During Low Traffic Periods</a:t>
            </a:r>
            <a:r>
              <a:rPr lang="en-US" sz="1700"/>
              <a:t>:</a:t>
            </a:r>
          </a:p>
          <a:p>
            <a:pPr lvl="1"/>
            <a:r>
              <a:rPr lang="en-US" sz="1700"/>
              <a:t>Minimize staffing from 12 AM to 7 AM and after 6 PM, using automated support during these times.</a:t>
            </a:r>
          </a:p>
          <a:p>
            <a:r>
              <a:rPr lang="en-US" sz="1700" b="1"/>
              <a:t>Flexible Staffing Approach</a:t>
            </a:r>
            <a:r>
              <a:rPr lang="en-US" sz="1700"/>
              <a:t>:</a:t>
            </a:r>
          </a:p>
          <a:p>
            <a:pPr lvl="1"/>
            <a:r>
              <a:rPr lang="en-US" sz="1700"/>
              <a:t>Adjust staffing based on real-time traffic patterns and historical data insights.</a:t>
            </a:r>
          </a:p>
          <a:p>
            <a:r>
              <a:rPr lang="en-US" sz="1700" b="1"/>
              <a:t>Leverage Automated Support Tools</a:t>
            </a:r>
            <a:r>
              <a:rPr lang="en-US" sz="1700"/>
              <a:t>:</a:t>
            </a:r>
          </a:p>
          <a:p>
            <a:pPr lvl="1"/>
            <a:r>
              <a:rPr lang="en-US" sz="1700"/>
              <a:t>Use chatbots for basic queries during off-peak hours and to assist during peak hours, allowing live agents to handle complex issues.</a:t>
            </a:r>
          </a:p>
        </p:txBody>
      </p:sp>
    </p:spTree>
    <p:extLst>
      <p:ext uri="{BB962C8B-B14F-4D97-AF65-F5344CB8AC3E}">
        <p14:creationId xmlns:p14="http://schemas.microsoft.com/office/powerpoint/2010/main" val="70172276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07F11-1E07-574D-842F-93D91796AF57}"/>
              </a:ext>
            </a:extLst>
          </p:cNvPr>
          <p:cNvSpPr>
            <a:spLocks noGrp="1"/>
          </p:cNvSpPr>
          <p:nvPr>
            <p:ph type="title"/>
          </p:nvPr>
        </p:nvSpPr>
        <p:spPr>
          <a:xfrm>
            <a:off x="1371597" y="348865"/>
            <a:ext cx="10044023" cy="877729"/>
          </a:xfrm>
        </p:spPr>
        <p:txBody>
          <a:bodyPr anchor="ctr">
            <a:normAutofit/>
          </a:bodyPr>
          <a:lstStyle/>
          <a:p>
            <a:r>
              <a:rPr lang="en-GB" sz="4000">
                <a:solidFill>
                  <a:srgbClr val="FFFFFF"/>
                </a:solidFill>
                <a:latin typeface="Times New Roman"/>
                <a:ea typeface="+mj-lt"/>
                <a:cs typeface="+mj-lt"/>
              </a:rPr>
              <a:t>Product Level Sales Analysis</a:t>
            </a:r>
            <a:endParaRPr lang="en-US" sz="4000">
              <a:solidFill>
                <a:srgbClr val="FFFFFF"/>
              </a:solidFill>
              <a:latin typeface="Times New Roman"/>
            </a:endParaRPr>
          </a:p>
        </p:txBody>
      </p:sp>
      <p:pic>
        <p:nvPicPr>
          <p:cNvPr id="4" name="Content Placeholder 3">
            <a:extLst>
              <a:ext uri="{FF2B5EF4-FFF2-40B4-BE49-F238E27FC236}">
                <a16:creationId xmlns:a16="http://schemas.microsoft.com/office/drawing/2014/main" id="{42395EF6-2E68-A59B-D810-48E4175EF172}"/>
              </a:ext>
            </a:extLst>
          </p:cNvPr>
          <p:cNvPicPr>
            <a:picLocks noChangeAspect="1"/>
          </p:cNvPicPr>
          <p:nvPr/>
        </p:nvPicPr>
        <p:blipFill>
          <a:blip r:embed="rId2"/>
          <a:stretch>
            <a:fillRect/>
          </a:stretch>
        </p:blipFill>
        <p:spPr>
          <a:xfrm>
            <a:off x="4999578" y="2155199"/>
            <a:ext cx="6572307" cy="4107564"/>
          </a:xfrm>
          <a:prstGeom prst="rect">
            <a:avLst/>
          </a:prstGeom>
        </p:spPr>
      </p:pic>
      <p:sp>
        <p:nvSpPr>
          <p:cNvPr id="5" name="TextBox 4">
            <a:extLst>
              <a:ext uri="{FF2B5EF4-FFF2-40B4-BE49-F238E27FC236}">
                <a16:creationId xmlns:a16="http://schemas.microsoft.com/office/drawing/2014/main" id="{3E97BBB9-87BE-5BE7-0BFF-2C92ED59D69B}"/>
              </a:ext>
            </a:extLst>
          </p:cNvPr>
          <p:cNvSpPr txBox="1"/>
          <p:nvPr/>
        </p:nvSpPr>
        <p:spPr>
          <a:xfrm>
            <a:off x="644056" y="2428388"/>
            <a:ext cx="3987199" cy="12941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978408">
              <a:spcAft>
                <a:spcPts val="600"/>
              </a:spcAft>
            </a:pPr>
            <a:r>
              <a:rPr lang="en-GB" sz="1926" kern="1200">
                <a:solidFill>
                  <a:schemeClr val="tx1"/>
                </a:solidFill>
                <a:latin typeface="+mn-lt"/>
                <a:ea typeface="+mn-ea"/>
                <a:cs typeface="+mn-cs"/>
              </a:rPr>
              <a:t>This chart shows count of sales and total margin plotted against months starting from March 2012 to march 2015</a:t>
            </a:r>
            <a:endParaRPr lang="en-GB"/>
          </a:p>
        </p:txBody>
      </p:sp>
      <p:sp>
        <p:nvSpPr>
          <p:cNvPr id="7" name="TextBox 6">
            <a:extLst>
              <a:ext uri="{FF2B5EF4-FFF2-40B4-BE49-F238E27FC236}">
                <a16:creationId xmlns:a16="http://schemas.microsoft.com/office/drawing/2014/main" id="{708EAC95-7747-ACCF-8961-B277E45D10C1}"/>
              </a:ext>
            </a:extLst>
          </p:cNvPr>
          <p:cNvSpPr txBox="1"/>
          <p:nvPr/>
        </p:nvSpPr>
        <p:spPr>
          <a:xfrm>
            <a:off x="644056" y="4213864"/>
            <a:ext cx="3987199" cy="12941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978408">
              <a:spcAft>
                <a:spcPts val="600"/>
              </a:spcAft>
            </a:pPr>
            <a:r>
              <a:rPr lang="en-GB" sz="1926" kern="1200">
                <a:solidFill>
                  <a:schemeClr val="tx1"/>
                </a:solidFill>
                <a:latin typeface="+mn-lt"/>
                <a:ea typeface="+mn-lt"/>
                <a:cs typeface="+mn-lt"/>
              </a:rPr>
              <a:t>The data shows a consistent increase in the number of sales, total revenue, and total margin from 2012 to early 2015.</a:t>
            </a:r>
            <a:endParaRPr lang="en-US"/>
          </a:p>
        </p:txBody>
      </p:sp>
    </p:spTree>
    <p:extLst>
      <p:ext uri="{BB962C8B-B14F-4D97-AF65-F5344CB8AC3E}">
        <p14:creationId xmlns:p14="http://schemas.microsoft.com/office/powerpoint/2010/main" val="129888296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5CC95EE-2E20-5E16-2DB2-BE8AD2C1DEC1}"/>
              </a:ext>
            </a:extLst>
          </p:cNvPr>
          <p:cNvSpPr txBox="1"/>
          <p:nvPr/>
        </p:nvSpPr>
        <p:spPr>
          <a:xfrm>
            <a:off x="767641" y="841370"/>
            <a:ext cx="9444635" cy="5447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800" b="1">
                <a:latin typeface="Times New Roman"/>
                <a:cs typeface="Times New Roman"/>
              </a:rPr>
              <a:t>Table of content:</a:t>
            </a:r>
          </a:p>
          <a:p>
            <a:pPr marL="285750" indent="-285750">
              <a:buFont typeface="Arial" panose="020B0604020202020204" pitchFamily="34" charset="0"/>
              <a:buChar char="•"/>
            </a:pPr>
            <a:endParaRPr lang="en-US" sz="2000">
              <a:latin typeface="Times New Roman"/>
              <a:cs typeface="Times New Roman"/>
            </a:endParaRPr>
          </a:p>
          <a:p>
            <a:pPr marL="285750" indent="-285750">
              <a:buFont typeface="Arial" panose="020B0604020202020204" pitchFamily="34" charset="0"/>
              <a:buChar char="•"/>
            </a:pPr>
            <a:r>
              <a:rPr lang="en-US" sz="2000">
                <a:latin typeface="Times New Roman"/>
                <a:cs typeface="Times New Roman"/>
              </a:rPr>
              <a:t>Exploratory Data Analysis</a:t>
            </a:r>
          </a:p>
          <a:p>
            <a:pPr marL="285750" indent="-285750">
              <a:buFont typeface="Arial" panose="020B0604020202020204" pitchFamily="34" charset="0"/>
              <a:buChar char="•"/>
            </a:pPr>
            <a:r>
              <a:rPr lang="en-US" sz="2000">
                <a:latin typeface="Times New Roman"/>
                <a:cs typeface="Times New Roman"/>
              </a:rPr>
              <a:t>CEO Dashboard</a:t>
            </a:r>
          </a:p>
          <a:p>
            <a:pPr marL="285750" indent="-285750">
              <a:buFont typeface="Arial" panose="020B0604020202020204" pitchFamily="34" charset="0"/>
              <a:buChar char="•"/>
            </a:pPr>
            <a:r>
              <a:rPr lang="en-US" sz="2000">
                <a:latin typeface="Times New Roman"/>
                <a:cs typeface="Times New Roman"/>
              </a:rPr>
              <a:t>Product performance</a:t>
            </a:r>
          </a:p>
          <a:p>
            <a:pPr marL="285750" indent="-285750">
              <a:buFont typeface="Arial" panose="020B0604020202020204" pitchFamily="34" charset="0"/>
              <a:buChar char="•"/>
            </a:pPr>
            <a:r>
              <a:rPr lang="en-US" sz="2000">
                <a:latin typeface="Times New Roman"/>
                <a:cs typeface="Times New Roman"/>
              </a:rPr>
              <a:t>Product cross selling and revenue performance</a:t>
            </a:r>
          </a:p>
          <a:p>
            <a:pPr marL="285750" indent="-285750">
              <a:buFont typeface="Arial" panose="020B0604020202020204" pitchFamily="34" charset="0"/>
              <a:buChar char="•"/>
            </a:pPr>
            <a:r>
              <a:rPr lang="en-US" sz="2000">
                <a:latin typeface="Times New Roman"/>
                <a:cs typeface="Arial"/>
              </a:rPr>
              <a:t>Marketing manager dashboard</a:t>
            </a:r>
            <a:endParaRPr lang="en-US" sz="2000">
              <a:latin typeface="Times New Roman"/>
              <a:cs typeface="Times New Roman"/>
            </a:endParaRPr>
          </a:p>
          <a:p>
            <a:pPr marL="285750" indent="-285750">
              <a:buFont typeface="Arial" panose="020B0604020202020204" pitchFamily="34" charset="0"/>
              <a:buChar char="•"/>
            </a:pPr>
            <a:r>
              <a:rPr lang="en-US" sz="2000">
                <a:latin typeface="Times New Roman"/>
                <a:cs typeface="Times New Roman"/>
              </a:rPr>
              <a:t>Traffic analysis dashboard insights and recommendations</a:t>
            </a:r>
          </a:p>
          <a:p>
            <a:pPr marL="285750" indent="-285750">
              <a:buFont typeface="Arial,Sans-Serif" panose="020B0604020202020204" pitchFamily="34" charset="0"/>
              <a:buChar char="•"/>
            </a:pPr>
            <a:r>
              <a:rPr lang="en-US" sz="2000">
                <a:latin typeface="Times New Roman"/>
                <a:cs typeface="Arial"/>
              </a:rPr>
              <a:t>User analysis dashboard insights and recommendations</a:t>
            </a:r>
          </a:p>
          <a:p>
            <a:pPr marL="285750" indent="-285750">
              <a:buFont typeface="Arial,Sans-Serif" panose="020B0604020202020204" pitchFamily="34" charset="0"/>
              <a:buChar char="•"/>
            </a:pPr>
            <a:r>
              <a:rPr lang="en-US" sz="2000">
                <a:latin typeface="Times New Roman"/>
                <a:cs typeface="Arial"/>
              </a:rPr>
              <a:t>Channel portfolio management </a:t>
            </a:r>
          </a:p>
          <a:p>
            <a:pPr marL="285750" indent="-285750">
              <a:buFont typeface="Arial,Sans-Serif" panose="020B0604020202020204" pitchFamily="34" charset="0"/>
              <a:buChar char="•"/>
            </a:pPr>
            <a:r>
              <a:rPr lang="en-US" sz="2000">
                <a:latin typeface="Times New Roman"/>
                <a:cs typeface="Arial"/>
              </a:rPr>
              <a:t>Website performance dashboard </a:t>
            </a:r>
          </a:p>
          <a:p>
            <a:pPr marL="285750" indent="-285750">
              <a:buFont typeface="Arial,Sans-Serif" panose="020B0604020202020204" pitchFamily="34" charset="0"/>
              <a:buChar char="•"/>
            </a:pPr>
            <a:r>
              <a:rPr lang="en-US" sz="2000">
                <a:latin typeface="Times New Roman"/>
                <a:cs typeface="Arial"/>
              </a:rPr>
              <a:t>Bounce rate analysis dashboard </a:t>
            </a:r>
          </a:p>
          <a:p>
            <a:pPr marL="285750" indent="-285750">
              <a:buFont typeface="Arial,Sans-Serif" panose="020B0604020202020204" pitchFamily="34" charset="0"/>
              <a:buChar char="•"/>
            </a:pPr>
            <a:r>
              <a:rPr lang="en-US" sz="2000">
                <a:latin typeface="Times New Roman"/>
                <a:cs typeface="Arial"/>
              </a:rPr>
              <a:t>Conversion rate analysis dashboard </a:t>
            </a:r>
          </a:p>
          <a:p>
            <a:pPr marL="285750" indent="-285750">
              <a:buFont typeface="Arial,Sans-Serif" panose="020B0604020202020204" pitchFamily="34" charset="0"/>
              <a:buChar char="•"/>
            </a:pPr>
            <a:r>
              <a:rPr lang="en-US" sz="2000">
                <a:latin typeface="Times New Roman"/>
                <a:cs typeface="Arial"/>
              </a:rPr>
              <a:t>Product level analysis</a:t>
            </a:r>
          </a:p>
          <a:p>
            <a:pPr marL="285750" indent="-285750">
              <a:buFont typeface="Arial,Sans-Serif" panose="020B0604020202020204" pitchFamily="34" charset="0"/>
              <a:buChar char="•"/>
            </a:pPr>
            <a:r>
              <a:rPr lang="en-US" sz="2000">
                <a:latin typeface="Times New Roman"/>
                <a:cs typeface="Arial"/>
              </a:rPr>
              <a:t>Seasonality and pattern </a:t>
            </a:r>
          </a:p>
          <a:p>
            <a:pPr marL="285750" indent="-285750">
              <a:buFont typeface="Arial,Sans-Serif" panose="020B0604020202020204" pitchFamily="34" charset="0"/>
              <a:buChar char="•"/>
            </a:pPr>
            <a:r>
              <a:rPr lang="en-US" sz="2000">
                <a:latin typeface="Times New Roman"/>
                <a:cs typeface="Arial"/>
              </a:rPr>
              <a:t>Glossary</a:t>
            </a:r>
          </a:p>
          <a:p>
            <a:pPr marL="285750" indent="-285750">
              <a:buFont typeface="Arial" panose="020B0604020202020204" pitchFamily="34" charset="0"/>
              <a:buChar char="•"/>
            </a:pPr>
            <a:endParaRPr lang="en-US" sz="2000">
              <a:latin typeface="Times New Roman"/>
              <a:cs typeface="Times New Roman"/>
            </a:endParaRPr>
          </a:p>
        </p:txBody>
      </p:sp>
    </p:spTree>
    <p:extLst>
      <p:ext uri="{BB962C8B-B14F-4D97-AF65-F5344CB8AC3E}">
        <p14:creationId xmlns:p14="http://schemas.microsoft.com/office/powerpoint/2010/main" val="245857568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F669A12-93D9-A56C-48F1-E1B1BF02603C}"/>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b="1" kern="1200">
                <a:solidFill>
                  <a:schemeClr val="tx1"/>
                </a:solidFill>
                <a:latin typeface="+mj-lt"/>
                <a:ea typeface="+mj-ea"/>
                <a:cs typeface="+mj-cs"/>
              </a:rPr>
              <a:t>Insights</a:t>
            </a:r>
            <a:endParaRPr lang="en-US" sz="5400" kern="1200">
              <a:solidFill>
                <a:schemeClr val="tx1"/>
              </a:solidFill>
              <a:latin typeface="+mj-lt"/>
              <a:ea typeface="+mj-ea"/>
              <a:cs typeface="+mj-cs"/>
            </a:endParaRPr>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846F67-8493-44D7-0BA6-92FD2041F7F2}"/>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1500" b="1"/>
              <a:t>Overall Growth</a:t>
            </a:r>
            <a:r>
              <a:rPr lang="en-US" sz="1500"/>
              <a:t>:</a:t>
            </a:r>
          </a:p>
          <a:p>
            <a:pPr lvl="1"/>
            <a:r>
              <a:rPr lang="en-US" sz="1500"/>
              <a:t>There are significant spikes in sales and revenue during November and December, indicating strong holiday season performance.</a:t>
            </a:r>
          </a:p>
          <a:p>
            <a:r>
              <a:rPr lang="en-US" sz="1500" b="1"/>
              <a:t>Yearly Trends</a:t>
            </a:r>
            <a:r>
              <a:rPr lang="en-US" sz="1500"/>
              <a:t>:</a:t>
            </a:r>
          </a:p>
          <a:p>
            <a:pPr lvl="1"/>
            <a:r>
              <a:rPr lang="en-US" sz="1500"/>
              <a:t>Each year demonstrates growth over the previous year, particularly evident from 2013 onwards.</a:t>
            </a:r>
          </a:p>
          <a:p>
            <a:pPr lvl="1"/>
            <a:r>
              <a:rPr lang="en-US" sz="1500"/>
              <a:t>The number of sales, total revenue, and total margin see their highest values in November and December each year.</a:t>
            </a:r>
          </a:p>
          <a:p>
            <a:r>
              <a:rPr lang="en-US" sz="1500" b="1"/>
              <a:t>Seasonal Peaks</a:t>
            </a:r>
            <a:r>
              <a:rPr lang="en-US" sz="1500"/>
              <a:t>:</a:t>
            </a:r>
          </a:p>
          <a:p>
            <a:pPr lvl="1"/>
            <a:r>
              <a:rPr lang="en-US" sz="1500"/>
              <a:t>November and December are peak months for sales, revenue, and margin, suggesting successful holiday promotions and campaigns.</a:t>
            </a:r>
          </a:p>
          <a:p>
            <a:pPr lvl="1"/>
            <a:r>
              <a:rPr lang="en-US" sz="1500"/>
              <a:t>There is a noticeable dip in January and February, followed by a gradual increase starting from March.</a:t>
            </a:r>
          </a:p>
          <a:p>
            <a:r>
              <a:rPr lang="en-US" sz="1500" b="1"/>
              <a:t>Monthly Variations</a:t>
            </a:r>
            <a:r>
              <a:rPr lang="en-US" sz="1500"/>
              <a:t>:</a:t>
            </a:r>
          </a:p>
          <a:p>
            <a:pPr lvl="1"/>
            <a:r>
              <a:rPr lang="en-US" sz="1500"/>
              <a:t>The highest monthly sales were in December 2014 with 2,314 sales, generating a revenue of $144,823 and a margin of $91,857.</a:t>
            </a:r>
          </a:p>
          <a:p>
            <a:pPr lvl="1"/>
            <a:r>
              <a:rPr lang="en-US" sz="1500"/>
              <a:t>The lowest sales were in March 2012, with 60 sales, generating a revenue of $2,999 and a margin of $1,830.</a:t>
            </a:r>
          </a:p>
          <a:p>
            <a:endParaRPr lang="en-US" sz="1500"/>
          </a:p>
        </p:txBody>
      </p:sp>
    </p:spTree>
    <p:extLst>
      <p:ext uri="{BB962C8B-B14F-4D97-AF65-F5344CB8AC3E}">
        <p14:creationId xmlns:p14="http://schemas.microsoft.com/office/powerpoint/2010/main" val="2658338275"/>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615CB09-537A-E913-B53F-AF4DF48FCFC4}"/>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b="1" kern="1200">
                <a:solidFill>
                  <a:schemeClr val="tx1"/>
                </a:solidFill>
                <a:latin typeface="+mj-lt"/>
                <a:ea typeface="+mj-ea"/>
                <a:cs typeface="+mj-cs"/>
              </a:rPr>
              <a:t>Recommendations</a:t>
            </a:r>
            <a:r>
              <a:rPr lang="en-US" sz="5400" kern="1200">
                <a:solidFill>
                  <a:schemeClr val="tx1"/>
                </a:solidFill>
                <a:latin typeface="+mj-lt"/>
                <a:ea typeface="+mj-ea"/>
                <a:cs typeface="+mj-cs"/>
              </a:rPr>
              <a:t>​</a:t>
            </a:r>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188764D-3B13-44F2-4558-C7E8900E61EE}"/>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1500" b="1"/>
              <a:t>Leverage Peak Seasons</a:t>
            </a:r>
            <a:r>
              <a:rPr lang="en-US" sz="1500"/>
              <a:t>:</a:t>
            </a:r>
          </a:p>
          <a:p>
            <a:pPr lvl="1"/>
            <a:r>
              <a:rPr lang="en-US" sz="1500"/>
              <a:t>Continue to capitalize on the holiday season with targeted marketing campaigns, promotions, and inventory management.</a:t>
            </a:r>
          </a:p>
          <a:p>
            <a:pPr lvl="1"/>
            <a:r>
              <a:rPr lang="en-US" sz="1500"/>
              <a:t>Consider launching new products or special offers in November and December to maximize sales and revenue.</a:t>
            </a:r>
          </a:p>
          <a:p>
            <a:r>
              <a:rPr lang="en-US" sz="1500" b="1"/>
              <a:t>Year-Round Engagement</a:t>
            </a:r>
            <a:r>
              <a:rPr lang="en-US" sz="1500"/>
              <a:t>:</a:t>
            </a:r>
          </a:p>
          <a:p>
            <a:pPr lvl="1"/>
            <a:r>
              <a:rPr lang="en-US" sz="1500"/>
              <a:t>Develop strategies to sustain engagement and sales throughout the year. This can include loyalty programs, monthly promotions, and consistent marketing efforts.</a:t>
            </a:r>
          </a:p>
          <a:p>
            <a:pPr lvl="1"/>
            <a:r>
              <a:rPr lang="en-US" sz="1500"/>
              <a:t>Analyze the factors contributing to the lower sales in January and February and address these to reduce the seasonal dip.</a:t>
            </a:r>
          </a:p>
          <a:p>
            <a:r>
              <a:rPr lang="en-US" sz="1500" b="1"/>
              <a:t>Product Launch Timing</a:t>
            </a:r>
            <a:r>
              <a:rPr lang="en-US" sz="1500"/>
              <a:t>:</a:t>
            </a:r>
          </a:p>
          <a:p>
            <a:pPr lvl="1"/>
            <a:r>
              <a:rPr lang="en-US" sz="1500"/>
              <a:t>Plan new product launches around peak sales periods (e.g., early November) to take advantage of increased customer traffic and spending.</a:t>
            </a:r>
          </a:p>
          <a:p>
            <a:pPr lvl="1"/>
            <a:r>
              <a:rPr lang="en-US" sz="1500"/>
              <a:t>Ensure robust marketing and promotional strategies are in place to create buzz and drive sales.</a:t>
            </a:r>
          </a:p>
          <a:p>
            <a:r>
              <a:rPr lang="en-US" sz="1500" b="1"/>
              <a:t>Continuous Improvement</a:t>
            </a:r>
            <a:r>
              <a:rPr lang="en-US" sz="1500"/>
              <a:t>:</a:t>
            </a:r>
          </a:p>
          <a:p>
            <a:pPr lvl="1"/>
            <a:r>
              <a:rPr lang="en-US" sz="1500"/>
              <a:t>Regularly review sales data and trends to identify opportunities for growth and improvement.</a:t>
            </a:r>
          </a:p>
        </p:txBody>
      </p:sp>
    </p:spTree>
    <p:extLst>
      <p:ext uri="{BB962C8B-B14F-4D97-AF65-F5344CB8AC3E}">
        <p14:creationId xmlns:p14="http://schemas.microsoft.com/office/powerpoint/2010/main" val="698732244"/>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A8BA02-4870-4EA9-28D7-EB512FE28E6D}"/>
              </a:ext>
            </a:extLst>
          </p:cNvPr>
          <p:cNvSpPr>
            <a:spLocks noGrp="1"/>
          </p:cNvSpPr>
          <p:nvPr>
            <p:ph type="title"/>
          </p:nvPr>
        </p:nvSpPr>
        <p:spPr>
          <a:xfrm>
            <a:off x="1371597" y="348865"/>
            <a:ext cx="10044023" cy="877729"/>
          </a:xfrm>
        </p:spPr>
        <p:txBody>
          <a:bodyPr anchor="ctr">
            <a:normAutofit/>
          </a:bodyPr>
          <a:lstStyle/>
          <a:p>
            <a:r>
              <a:rPr lang="en-US" sz="4000" b="1">
                <a:solidFill>
                  <a:srgbClr val="FFFFFF"/>
                </a:solidFill>
                <a:latin typeface="Times New Roman"/>
                <a:cs typeface="Times New Roman"/>
              </a:rPr>
              <a:t>Product Launch Sales Analysis</a:t>
            </a:r>
            <a:endParaRPr lang="en-US" sz="4000">
              <a:solidFill>
                <a:srgbClr val="FFFFFF"/>
              </a:solidFill>
            </a:endParaRPr>
          </a:p>
        </p:txBody>
      </p:sp>
      <p:pic>
        <p:nvPicPr>
          <p:cNvPr id="4" name="Content Placeholder 3" descr="A graph with blue lines&#10;&#10;Description automatically generated">
            <a:extLst>
              <a:ext uri="{FF2B5EF4-FFF2-40B4-BE49-F238E27FC236}">
                <a16:creationId xmlns:a16="http://schemas.microsoft.com/office/drawing/2014/main" id="{52897ECD-A57E-60C4-2E9D-EF1E174F8A3C}"/>
              </a:ext>
            </a:extLst>
          </p:cNvPr>
          <p:cNvPicPr>
            <a:picLocks noChangeAspect="1"/>
          </p:cNvPicPr>
          <p:nvPr/>
        </p:nvPicPr>
        <p:blipFill>
          <a:blip r:embed="rId2"/>
          <a:stretch>
            <a:fillRect/>
          </a:stretch>
        </p:blipFill>
        <p:spPr>
          <a:xfrm>
            <a:off x="5445014" y="2112579"/>
            <a:ext cx="4720935" cy="1887050"/>
          </a:xfrm>
          <a:prstGeom prst="rect">
            <a:avLst/>
          </a:prstGeom>
        </p:spPr>
      </p:pic>
      <p:pic>
        <p:nvPicPr>
          <p:cNvPr id="5" name="Picture 4" descr="A graph with blue lines&#10;&#10;Description automatically generated">
            <a:extLst>
              <a:ext uri="{FF2B5EF4-FFF2-40B4-BE49-F238E27FC236}">
                <a16:creationId xmlns:a16="http://schemas.microsoft.com/office/drawing/2014/main" id="{33800D4C-9D53-F7E3-5908-496B7F1FBAF0}"/>
              </a:ext>
            </a:extLst>
          </p:cNvPr>
          <p:cNvPicPr>
            <a:picLocks noChangeAspect="1"/>
          </p:cNvPicPr>
          <p:nvPr/>
        </p:nvPicPr>
        <p:blipFill>
          <a:blip r:embed="rId3"/>
          <a:stretch>
            <a:fillRect/>
          </a:stretch>
        </p:blipFill>
        <p:spPr>
          <a:xfrm>
            <a:off x="5461245" y="4198912"/>
            <a:ext cx="4720935" cy="2106472"/>
          </a:xfrm>
          <a:prstGeom prst="rect">
            <a:avLst/>
          </a:prstGeom>
        </p:spPr>
      </p:pic>
      <p:sp>
        <p:nvSpPr>
          <p:cNvPr id="7" name="TextBox 6">
            <a:extLst>
              <a:ext uri="{FF2B5EF4-FFF2-40B4-BE49-F238E27FC236}">
                <a16:creationId xmlns:a16="http://schemas.microsoft.com/office/drawing/2014/main" id="{2C57317B-9392-C71E-79F7-D30F953C4DDA}"/>
              </a:ext>
            </a:extLst>
          </p:cNvPr>
          <p:cNvSpPr txBox="1"/>
          <p:nvPr/>
        </p:nvSpPr>
        <p:spPr>
          <a:xfrm>
            <a:off x="1736105" y="2111264"/>
            <a:ext cx="2864034"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04088">
              <a:spcAft>
                <a:spcPts val="600"/>
              </a:spcAft>
            </a:pPr>
            <a:r>
              <a:rPr lang="en-GB" sz="1600" kern="1200">
                <a:solidFill>
                  <a:schemeClr val="tx1"/>
                </a:solidFill>
                <a:latin typeface="+mn-lt"/>
                <a:ea typeface="+mn-ea"/>
                <a:cs typeface="+mn-cs"/>
              </a:rPr>
              <a:t>Revenue per session and session count is plotted against month of the year from April 2013 to March 2015</a:t>
            </a:r>
            <a:endParaRPr lang="en-GB" sz="2400"/>
          </a:p>
        </p:txBody>
      </p:sp>
      <p:sp>
        <p:nvSpPr>
          <p:cNvPr id="8" name="TextBox 7">
            <a:extLst>
              <a:ext uri="{FF2B5EF4-FFF2-40B4-BE49-F238E27FC236}">
                <a16:creationId xmlns:a16="http://schemas.microsoft.com/office/drawing/2014/main" id="{F2F3850A-161A-8F7E-2D01-CE96F245B2A3}"/>
              </a:ext>
            </a:extLst>
          </p:cNvPr>
          <p:cNvSpPr txBox="1"/>
          <p:nvPr/>
        </p:nvSpPr>
        <p:spPr>
          <a:xfrm>
            <a:off x="1736105" y="4549284"/>
            <a:ext cx="2864034"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04088">
              <a:spcAft>
                <a:spcPts val="600"/>
              </a:spcAft>
            </a:pPr>
            <a:r>
              <a:rPr lang="en-GB" sz="1600" kern="1200">
                <a:solidFill>
                  <a:schemeClr val="tx1"/>
                </a:solidFill>
                <a:latin typeface="+mn-lt"/>
                <a:ea typeface="+mn-ea"/>
                <a:cs typeface="+mn-cs"/>
              </a:rPr>
              <a:t>Revenue per session and session count is plotted against month of the year from April 2013 to March 2015</a:t>
            </a:r>
            <a:endParaRPr lang="en-GB" sz="2400"/>
          </a:p>
        </p:txBody>
      </p:sp>
      <p:sp>
        <p:nvSpPr>
          <p:cNvPr id="9" name="TextBox 8">
            <a:extLst>
              <a:ext uri="{FF2B5EF4-FFF2-40B4-BE49-F238E27FC236}">
                <a16:creationId xmlns:a16="http://schemas.microsoft.com/office/drawing/2014/main" id="{55111E77-4F22-BE23-15EE-F4855EBFBD5E}"/>
              </a:ext>
            </a:extLst>
          </p:cNvPr>
          <p:cNvSpPr txBox="1"/>
          <p:nvPr/>
        </p:nvSpPr>
        <p:spPr>
          <a:xfrm>
            <a:off x="1736105" y="3289744"/>
            <a:ext cx="2864034"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04088">
              <a:spcAft>
                <a:spcPts val="600"/>
              </a:spcAft>
            </a:pPr>
            <a:r>
              <a:rPr lang="en-GB" sz="1600" kern="1200">
                <a:solidFill>
                  <a:schemeClr val="tx1"/>
                </a:solidFill>
                <a:latin typeface="+mn-lt"/>
                <a:ea typeface="+mn-ea"/>
                <a:cs typeface="+mn-cs"/>
              </a:rPr>
              <a:t>Consistant growth in revenue per session with the growing session count indicates increased conversion rate</a:t>
            </a:r>
            <a:endParaRPr lang="en-GB" sz="2400"/>
          </a:p>
        </p:txBody>
      </p:sp>
    </p:spTree>
    <p:extLst>
      <p:ext uri="{BB962C8B-B14F-4D97-AF65-F5344CB8AC3E}">
        <p14:creationId xmlns:p14="http://schemas.microsoft.com/office/powerpoint/2010/main" val="1083737525"/>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547ED10-5FA7-27B4-8A7C-09A343B236C4}"/>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b="1" kern="1200">
                <a:solidFill>
                  <a:schemeClr val="tx1"/>
                </a:solidFill>
                <a:latin typeface="+mj-lt"/>
                <a:ea typeface="+mj-ea"/>
                <a:cs typeface="+mj-cs"/>
              </a:rPr>
              <a:t>Insights</a:t>
            </a:r>
            <a:r>
              <a:rPr lang="en-US" sz="5400" kern="1200">
                <a:solidFill>
                  <a:schemeClr val="tx1"/>
                </a:solidFill>
                <a:latin typeface="+mj-lt"/>
                <a:ea typeface="+mj-ea"/>
                <a:cs typeface="+mj-cs"/>
              </a:rPr>
              <a:t>​</a:t>
            </a:r>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62BBFF-92DA-7572-6400-6C85AF06D178}"/>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1500" b="1"/>
              <a:t>Revenue Growth</a:t>
            </a:r>
            <a:r>
              <a:rPr lang="en-US" sz="1500"/>
              <a:t>:</a:t>
            </a:r>
          </a:p>
          <a:p>
            <a:pPr lvl="1"/>
            <a:r>
              <a:rPr lang="en-US" sz="1500"/>
              <a:t>From April 2013 to March 2015, the total revenue has reached $1.74 million, indicating steady growth over the two-year period..</a:t>
            </a:r>
          </a:p>
          <a:p>
            <a:r>
              <a:rPr lang="en-US" sz="1500" b="1"/>
              <a:t>Conversion Rates</a:t>
            </a:r>
            <a:r>
              <a:rPr lang="en-US" sz="1500"/>
              <a:t>:</a:t>
            </a:r>
          </a:p>
          <a:p>
            <a:pPr lvl="1"/>
            <a:r>
              <a:rPr lang="en-US" sz="1500"/>
              <a:t>The conversion rate generally fluctuates between 6% and 8%, with notable peaks in the later months of the analysis. The highest conversion rate is observed in February 2015 at 8.69%.</a:t>
            </a:r>
          </a:p>
          <a:p>
            <a:r>
              <a:rPr lang="en-US" sz="1500" b="1"/>
              <a:t>Revenue Per Session</a:t>
            </a:r>
            <a:r>
              <a:rPr lang="en-US" sz="1500"/>
              <a:t>:</a:t>
            </a:r>
          </a:p>
          <a:p>
            <a:pPr lvl="1"/>
            <a:r>
              <a:rPr lang="en-US" sz="1500"/>
              <a:t>Revenue per session consistently increases over time, reaching its peak in February 2015 at $5.43. This indicates that customers are spending more per session as time progresses.</a:t>
            </a:r>
          </a:p>
          <a:p>
            <a:pPr lvl="1"/>
            <a:r>
              <a:rPr lang="en-US" sz="1500"/>
              <a:t>The increase in revenue per session suggests improved customer targeting and possibly better website optimization and user experience.</a:t>
            </a:r>
          </a:p>
          <a:p>
            <a:r>
              <a:rPr lang="en-US" sz="1500" b="1"/>
              <a:t>Monthly Session and Order Trends</a:t>
            </a:r>
            <a:r>
              <a:rPr lang="en-US" sz="1500"/>
              <a:t>:</a:t>
            </a:r>
          </a:p>
          <a:p>
            <a:pPr lvl="1"/>
            <a:r>
              <a:rPr lang="en-US" sz="1500"/>
              <a:t>Sessions and orders show a steady increase, with significant spikes during the holiday season in November and December.</a:t>
            </a:r>
          </a:p>
          <a:p>
            <a:pPr lvl="1"/>
            <a:r>
              <a:rPr lang="en-US" sz="1500"/>
              <a:t>Peak session counts are observed in December 2014 with 29,722 sessions, resulting in the highest monthly revenue of $144,823.</a:t>
            </a:r>
          </a:p>
          <a:p>
            <a:endParaRPr lang="en-US" sz="1500"/>
          </a:p>
        </p:txBody>
      </p:sp>
    </p:spTree>
    <p:extLst>
      <p:ext uri="{BB962C8B-B14F-4D97-AF65-F5344CB8AC3E}">
        <p14:creationId xmlns:p14="http://schemas.microsoft.com/office/powerpoint/2010/main" val="1965281402"/>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15FAB89-8AAE-2BD3-CFBD-2134EBF9D0D4}"/>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b="1" kern="1200">
                <a:solidFill>
                  <a:schemeClr val="tx1"/>
                </a:solidFill>
                <a:latin typeface="+mj-lt"/>
                <a:ea typeface="+mj-ea"/>
                <a:cs typeface="+mj-cs"/>
              </a:rPr>
              <a:t>Recommendations</a:t>
            </a:r>
            <a:endParaRPr lang="en-US" sz="5400" kern="1200">
              <a:solidFill>
                <a:schemeClr val="tx1"/>
              </a:solidFill>
              <a:latin typeface="+mj-lt"/>
              <a:ea typeface="+mj-ea"/>
              <a:cs typeface="+mj-cs"/>
            </a:endParaRPr>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74DD186-87D2-384B-7415-E5836A7FAA71}"/>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1400" b="1"/>
              <a:t>Maximize Holiday Campaigns</a:t>
            </a:r>
            <a:r>
              <a:rPr lang="en-US" sz="1400"/>
              <a:t>:</a:t>
            </a:r>
          </a:p>
          <a:p>
            <a:pPr lvl="1"/>
            <a:r>
              <a:rPr lang="en-US" sz="1400"/>
              <a:t>Given the substantial increase in revenue and sessions during November and December, continue to invest heavily in holiday marketing campaigns.</a:t>
            </a:r>
          </a:p>
          <a:p>
            <a:pPr lvl="1"/>
            <a:r>
              <a:rPr lang="en-US" sz="1400"/>
              <a:t>Consider launching new products or exclusive holiday offers to capitalize on the increased traffic and spending.</a:t>
            </a:r>
          </a:p>
          <a:p>
            <a:r>
              <a:rPr lang="en-US" sz="1400" b="1"/>
              <a:t>Enhance Conversion Strategies</a:t>
            </a:r>
            <a:r>
              <a:rPr lang="en-US" sz="1400"/>
              <a:t>:</a:t>
            </a:r>
          </a:p>
          <a:p>
            <a:pPr lvl="1"/>
            <a:r>
              <a:rPr lang="en-US" sz="1400"/>
              <a:t>Focus on strategies that have previously led to higher conversion rates, such as personalized marketing, targeted promotions, and improved user experience.</a:t>
            </a:r>
          </a:p>
          <a:p>
            <a:pPr lvl="1"/>
            <a:r>
              <a:rPr lang="en-US" sz="1400"/>
              <a:t>Use data analytics to identify and replicate successful tactics from months with peak conversion rates.</a:t>
            </a:r>
          </a:p>
          <a:p>
            <a:r>
              <a:rPr lang="en-US" sz="1400" b="1"/>
              <a:t>Year-Round Engagement</a:t>
            </a:r>
            <a:r>
              <a:rPr lang="en-US" sz="1400"/>
              <a:t>:</a:t>
            </a:r>
          </a:p>
          <a:p>
            <a:pPr lvl="1"/>
            <a:r>
              <a:rPr lang="en-US" sz="1400"/>
              <a:t>Develop year-round engagement strategies to maintain steady growth outside the holiday season. This can include loyalty programs, monthly promotions, and regular communication with customers.</a:t>
            </a:r>
          </a:p>
          <a:p>
            <a:pPr lvl="1"/>
            <a:r>
              <a:rPr lang="en-US" sz="1400"/>
              <a:t>Analyze the factors leading to lower engagement during certain months and address them proactively.</a:t>
            </a:r>
          </a:p>
          <a:p>
            <a:r>
              <a:rPr lang="en-US" sz="1400" b="1"/>
              <a:t>Leverage Data Insights</a:t>
            </a:r>
            <a:r>
              <a:rPr lang="en-US" sz="1400"/>
              <a:t>:</a:t>
            </a:r>
          </a:p>
          <a:p>
            <a:pPr lvl="1"/>
            <a:r>
              <a:rPr lang="en-US" sz="1400"/>
              <a:t>Use historical data to predict future trends and plan inventory, marketing, and staffing accordingly.</a:t>
            </a:r>
          </a:p>
          <a:p>
            <a:pPr lvl="1"/>
            <a:r>
              <a:rPr lang="en-US" sz="1400"/>
              <a:t>Implement a data-driven approach to identify high-performing channels and demographics, tailoring marketing efforts to maximize ROI.</a:t>
            </a:r>
          </a:p>
        </p:txBody>
      </p:sp>
    </p:spTree>
    <p:extLst>
      <p:ext uri="{BB962C8B-B14F-4D97-AF65-F5344CB8AC3E}">
        <p14:creationId xmlns:p14="http://schemas.microsoft.com/office/powerpoint/2010/main" val="2805628445"/>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CBBDAA-1B8E-B3DE-3B66-DDDA04BE3F04}"/>
              </a:ext>
            </a:extLst>
          </p:cNvPr>
          <p:cNvSpPr>
            <a:spLocks noGrp="1"/>
          </p:cNvSpPr>
          <p:nvPr>
            <p:ph type="title"/>
          </p:nvPr>
        </p:nvSpPr>
        <p:spPr>
          <a:xfrm>
            <a:off x="411480" y="662995"/>
            <a:ext cx="6913085" cy="1087819"/>
          </a:xfrm>
        </p:spPr>
        <p:txBody>
          <a:bodyPr vert="horz" lIns="91440" tIns="45720" rIns="91440" bIns="45720" rtlCol="0" anchor="b">
            <a:normAutofit/>
          </a:bodyPr>
          <a:lstStyle/>
          <a:p>
            <a:r>
              <a:rPr lang="en-US" sz="3400" b="1" kern="1200">
                <a:solidFill>
                  <a:schemeClr val="tx1"/>
                </a:solidFill>
                <a:latin typeface="+mj-lt"/>
                <a:ea typeface="+mj-ea"/>
                <a:cs typeface="+mj-cs"/>
              </a:rPr>
              <a:t>Portfolio Expansion Analysis</a:t>
            </a:r>
            <a:endParaRPr lang="en-US" sz="3400" kern="1200">
              <a:solidFill>
                <a:schemeClr val="tx1"/>
              </a:solidFill>
              <a:latin typeface="+mj-lt"/>
              <a:ea typeface="+mj-ea"/>
              <a:cs typeface="+mj-cs"/>
            </a:endParaRPr>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6" name="Content Placeholder 5">
            <a:extLst>
              <a:ext uri="{FF2B5EF4-FFF2-40B4-BE49-F238E27FC236}">
                <a16:creationId xmlns:a16="http://schemas.microsoft.com/office/drawing/2014/main" id="{1F1DE748-2124-4038-196D-032C783D7FF0}"/>
              </a:ext>
            </a:extLst>
          </p:cNvPr>
          <p:cNvGraphicFramePr>
            <a:graphicFrameLocks noGrp="1"/>
          </p:cNvGraphicFramePr>
          <p:nvPr>
            <p:ph idx="1"/>
            <p:extLst>
              <p:ext uri="{D42A27DB-BD31-4B8C-83A1-F6EECF244321}">
                <p14:modId xmlns:p14="http://schemas.microsoft.com/office/powerpoint/2010/main" val="469095571"/>
              </p:ext>
            </p:extLst>
          </p:nvPr>
        </p:nvGraphicFramePr>
        <p:xfrm>
          <a:off x="5333264" y="3053158"/>
          <a:ext cx="6440426" cy="1878745"/>
        </p:xfrm>
        <a:graphic>
          <a:graphicData uri="http://schemas.openxmlformats.org/drawingml/2006/table">
            <a:tbl>
              <a:tblPr firstRow="1" bandRow="1">
                <a:tableStyleId>{5C22544A-7EE6-4342-B048-85BDC9FD1C3A}</a:tableStyleId>
              </a:tblPr>
              <a:tblGrid>
                <a:gridCol w="858933">
                  <a:extLst>
                    <a:ext uri="{9D8B030D-6E8A-4147-A177-3AD203B41FA5}">
                      <a16:colId xmlns:a16="http://schemas.microsoft.com/office/drawing/2014/main" val="324579190"/>
                    </a:ext>
                  </a:extLst>
                </a:gridCol>
                <a:gridCol w="877378">
                  <a:extLst>
                    <a:ext uri="{9D8B030D-6E8A-4147-A177-3AD203B41FA5}">
                      <a16:colId xmlns:a16="http://schemas.microsoft.com/office/drawing/2014/main" val="386239498"/>
                    </a:ext>
                  </a:extLst>
                </a:gridCol>
                <a:gridCol w="723680">
                  <a:extLst>
                    <a:ext uri="{9D8B030D-6E8A-4147-A177-3AD203B41FA5}">
                      <a16:colId xmlns:a16="http://schemas.microsoft.com/office/drawing/2014/main" val="3219194714"/>
                    </a:ext>
                  </a:extLst>
                </a:gridCol>
                <a:gridCol w="1163868">
                  <a:extLst>
                    <a:ext uri="{9D8B030D-6E8A-4147-A177-3AD203B41FA5}">
                      <a16:colId xmlns:a16="http://schemas.microsoft.com/office/drawing/2014/main" val="1651906729"/>
                    </a:ext>
                  </a:extLst>
                </a:gridCol>
                <a:gridCol w="885984">
                  <a:extLst>
                    <a:ext uri="{9D8B030D-6E8A-4147-A177-3AD203B41FA5}">
                      <a16:colId xmlns:a16="http://schemas.microsoft.com/office/drawing/2014/main" val="2332500254"/>
                    </a:ext>
                  </a:extLst>
                </a:gridCol>
                <a:gridCol w="989268">
                  <a:extLst>
                    <a:ext uri="{9D8B030D-6E8A-4147-A177-3AD203B41FA5}">
                      <a16:colId xmlns:a16="http://schemas.microsoft.com/office/drawing/2014/main" val="2153669161"/>
                    </a:ext>
                  </a:extLst>
                </a:gridCol>
                <a:gridCol w="941315">
                  <a:extLst>
                    <a:ext uri="{9D8B030D-6E8A-4147-A177-3AD203B41FA5}">
                      <a16:colId xmlns:a16="http://schemas.microsoft.com/office/drawing/2014/main" val="1410156069"/>
                    </a:ext>
                  </a:extLst>
                </a:gridCol>
              </a:tblGrid>
              <a:tr h="775765">
                <a:tc>
                  <a:txBody>
                    <a:bodyPr/>
                    <a:lstStyle/>
                    <a:p>
                      <a:pPr lvl="0">
                        <a:buNone/>
                      </a:pPr>
                      <a:r>
                        <a:rPr lang="en-GB" sz="1500" b="0" i="0" u="none" strike="noStrike" noProof="0">
                          <a:solidFill>
                            <a:schemeClr val="bg1"/>
                          </a:solidFill>
                          <a:latin typeface="Aptos"/>
                        </a:rPr>
                        <a:t>period</a:t>
                      </a:r>
                      <a:endParaRPr lang="en-US" sz="1500">
                        <a:solidFill>
                          <a:schemeClr val="bg1"/>
                        </a:solidFill>
                      </a:endParaRPr>
                    </a:p>
                  </a:txBody>
                  <a:tcPr marL="74611" marR="74611" marT="37306" marB="37306"/>
                </a:tc>
                <a:tc>
                  <a:txBody>
                    <a:bodyPr/>
                    <a:lstStyle/>
                    <a:p>
                      <a:pPr lvl="0">
                        <a:buNone/>
                      </a:pPr>
                      <a:r>
                        <a:rPr lang="en-GB" sz="1500" b="0" i="0" u="none" strike="noStrike" noProof="0">
                          <a:solidFill>
                            <a:schemeClr val="bg1"/>
                          </a:solidFill>
                          <a:latin typeface="Aptos"/>
                        </a:rPr>
                        <a:t>Session count</a:t>
                      </a:r>
                      <a:endParaRPr lang="en-US" sz="1500">
                        <a:solidFill>
                          <a:schemeClr val="bg1"/>
                        </a:solidFill>
                      </a:endParaRPr>
                    </a:p>
                  </a:txBody>
                  <a:tcPr marL="74611" marR="74611" marT="37306" marB="37306"/>
                </a:tc>
                <a:tc>
                  <a:txBody>
                    <a:bodyPr/>
                    <a:lstStyle/>
                    <a:p>
                      <a:pPr lvl="0">
                        <a:buNone/>
                      </a:pPr>
                      <a:r>
                        <a:rPr lang="en-GB" sz="1500" b="0" i="0" u="none" strike="noStrike" noProof="0">
                          <a:solidFill>
                            <a:schemeClr val="bg1"/>
                          </a:solidFill>
                          <a:latin typeface="Aptos"/>
                        </a:rPr>
                        <a:t>Order count</a:t>
                      </a:r>
                      <a:endParaRPr lang="en-US" sz="1500">
                        <a:solidFill>
                          <a:schemeClr val="bg1"/>
                        </a:solidFill>
                      </a:endParaRPr>
                    </a:p>
                  </a:txBody>
                  <a:tcPr marL="74611" marR="74611" marT="37306" marB="37306"/>
                </a:tc>
                <a:tc>
                  <a:txBody>
                    <a:bodyPr/>
                    <a:lstStyle/>
                    <a:p>
                      <a:pPr lvl="0">
                        <a:buNone/>
                      </a:pPr>
                      <a:r>
                        <a:rPr lang="en-GB" sz="1500" b="0" i="0" u="none" strike="noStrike" noProof="0">
                          <a:solidFill>
                            <a:schemeClr val="bg1"/>
                          </a:solidFill>
                          <a:latin typeface="Aptos"/>
                        </a:rPr>
                        <a:t>Conversion rate</a:t>
                      </a:r>
                      <a:endParaRPr lang="en-US" sz="1500">
                        <a:solidFill>
                          <a:schemeClr val="bg1"/>
                        </a:solidFill>
                      </a:endParaRPr>
                    </a:p>
                  </a:txBody>
                  <a:tcPr marL="74611" marR="74611" marT="37306" marB="37306"/>
                </a:tc>
                <a:tc>
                  <a:txBody>
                    <a:bodyPr/>
                    <a:lstStyle/>
                    <a:p>
                      <a:pPr lvl="0">
                        <a:buNone/>
                      </a:pPr>
                      <a:r>
                        <a:rPr lang="en-GB" sz="1500" b="0" i="0" u="none" strike="noStrike" noProof="0">
                          <a:solidFill>
                            <a:schemeClr val="bg1"/>
                          </a:solidFill>
                          <a:latin typeface="Aptos"/>
                        </a:rPr>
                        <a:t>Average order value</a:t>
                      </a:r>
                      <a:endParaRPr lang="en-US" sz="1500">
                        <a:solidFill>
                          <a:schemeClr val="bg1"/>
                        </a:solidFill>
                      </a:endParaRPr>
                    </a:p>
                  </a:txBody>
                  <a:tcPr marL="74611" marR="74611" marT="37306" marB="37306"/>
                </a:tc>
                <a:tc>
                  <a:txBody>
                    <a:bodyPr/>
                    <a:lstStyle/>
                    <a:p>
                      <a:pPr lvl="0">
                        <a:buNone/>
                      </a:pPr>
                      <a:r>
                        <a:rPr lang="en-GB" sz="1500" b="0" i="0" u="none" strike="noStrike" noProof="0">
                          <a:solidFill>
                            <a:schemeClr val="bg1"/>
                          </a:solidFill>
                          <a:latin typeface="Aptos"/>
                        </a:rPr>
                        <a:t>Products per order</a:t>
                      </a:r>
                      <a:endParaRPr lang="en-US" sz="1500">
                        <a:solidFill>
                          <a:schemeClr val="bg1"/>
                        </a:solidFill>
                      </a:endParaRPr>
                    </a:p>
                  </a:txBody>
                  <a:tcPr marL="74611" marR="74611" marT="37306" marB="37306"/>
                </a:tc>
                <a:tc>
                  <a:txBody>
                    <a:bodyPr/>
                    <a:lstStyle/>
                    <a:p>
                      <a:pPr lvl="0">
                        <a:buNone/>
                      </a:pPr>
                      <a:r>
                        <a:rPr lang="en-GB" sz="1500" b="0" i="0" u="none" strike="noStrike" noProof="0">
                          <a:solidFill>
                            <a:schemeClr val="bg1"/>
                          </a:solidFill>
                          <a:latin typeface="Aptos"/>
                        </a:rPr>
                        <a:t>Revenue per session</a:t>
                      </a:r>
                      <a:endParaRPr lang="en-US" sz="1500">
                        <a:solidFill>
                          <a:schemeClr val="bg1"/>
                        </a:solidFill>
                      </a:endParaRPr>
                    </a:p>
                  </a:txBody>
                  <a:tcPr marL="74611" marR="74611" marT="37306" marB="37306"/>
                </a:tc>
                <a:extLst>
                  <a:ext uri="{0D108BD9-81ED-4DB2-BD59-A6C34878D82A}">
                    <a16:rowId xmlns:a16="http://schemas.microsoft.com/office/drawing/2014/main" val="2863480167"/>
                  </a:ext>
                </a:extLst>
              </a:tr>
              <a:tr h="551490">
                <a:tc>
                  <a:txBody>
                    <a:bodyPr/>
                    <a:lstStyle/>
                    <a:p>
                      <a:r>
                        <a:rPr lang="en-GB" sz="1500"/>
                        <a:t>Pre-launch </a:t>
                      </a:r>
                    </a:p>
                  </a:txBody>
                  <a:tcPr marL="74611" marR="74611" marT="37306" marB="37306"/>
                </a:tc>
                <a:tc>
                  <a:txBody>
                    <a:bodyPr/>
                    <a:lstStyle/>
                    <a:p>
                      <a:pPr lvl="0" algn="r">
                        <a:lnSpc>
                          <a:spcPct val="100000"/>
                        </a:lnSpc>
                        <a:spcBef>
                          <a:spcPts val="0"/>
                        </a:spcBef>
                        <a:spcAft>
                          <a:spcPts val="0"/>
                        </a:spcAft>
                        <a:buNone/>
                      </a:pPr>
                      <a:r>
                        <a:rPr lang="en-GB" sz="1500" b="0" i="0" u="none" strike="noStrike" noProof="0">
                          <a:solidFill>
                            <a:srgbClr val="000000"/>
                          </a:solidFill>
                          <a:latin typeface="Aptos"/>
                        </a:rPr>
                        <a:t>16774</a:t>
                      </a:r>
                    </a:p>
                  </a:txBody>
                  <a:tcPr marL="74611" marR="74611" marT="37306" marB="37306"/>
                </a:tc>
                <a:tc>
                  <a:txBody>
                    <a:bodyPr/>
                    <a:lstStyle/>
                    <a:p>
                      <a:r>
                        <a:rPr lang="en-GB" sz="1500"/>
                        <a:t>1014</a:t>
                      </a:r>
                    </a:p>
                  </a:txBody>
                  <a:tcPr marL="74611" marR="74611" marT="37306" marB="37306"/>
                </a:tc>
                <a:tc>
                  <a:txBody>
                    <a:bodyPr/>
                    <a:lstStyle/>
                    <a:p>
                      <a:pPr lvl="0">
                        <a:buNone/>
                      </a:pPr>
                      <a:r>
                        <a:rPr lang="en-GB" sz="1500" b="0" i="0" u="none" strike="noStrike" noProof="0">
                          <a:solidFill>
                            <a:srgbClr val="000000"/>
                          </a:solidFill>
                          <a:latin typeface="Aptos"/>
                        </a:rPr>
                        <a:t>6.05</a:t>
                      </a:r>
                    </a:p>
                  </a:txBody>
                  <a:tcPr marL="74611" marR="74611" marT="37306" marB="37306"/>
                </a:tc>
                <a:tc>
                  <a:txBody>
                    <a:bodyPr/>
                    <a:lstStyle/>
                    <a:p>
                      <a:r>
                        <a:rPr lang="en-GB" sz="1500"/>
                        <a:t>54.20</a:t>
                      </a:r>
                    </a:p>
                  </a:txBody>
                  <a:tcPr marL="74611" marR="74611" marT="37306" marB="37306"/>
                </a:tc>
                <a:tc>
                  <a:txBody>
                    <a:bodyPr/>
                    <a:lstStyle/>
                    <a:p>
                      <a:r>
                        <a:rPr lang="en-GB" sz="1500"/>
                        <a:t>1.04</a:t>
                      </a:r>
                    </a:p>
                  </a:txBody>
                  <a:tcPr marL="74611" marR="74611" marT="37306" marB="37306"/>
                </a:tc>
                <a:tc>
                  <a:txBody>
                    <a:bodyPr/>
                    <a:lstStyle/>
                    <a:p>
                      <a:r>
                        <a:rPr lang="en-GB" sz="1500"/>
                        <a:t>3.27</a:t>
                      </a:r>
                    </a:p>
                  </a:txBody>
                  <a:tcPr marL="74611" marR="74611" marT="37306" marB="37306"/>
                </a:tc>
                <a:extLst>
                  <a:ext uri="{0D108BD9-81ED-4DB2-BD59-A6C34878D82A}">
                    <a16:rowId xmlns:a16="http://schemas.microsoft.com/office/drawing/2014/main" val="1686665923"/>
                  </a:ext>
                </a:extLst>
              </a:tr>
              <a:tr h="551490">
                <a:tc>
                  <a:txBody>
                    <a:bodyPr/>
                    <a:lstStyle/>
                    <a:p>
                      <a:r>
                        <a:rPr lang="en-GB" sz="1500"/>
                        <a:t>Post-launch</a:t>
                      </a:r>
                      <a:endParaRPr lang="en-GB" sz="1500" err="1"/>
                    </a:p>
                  </a:txBody>
                  <a:tcPr marL="74611" marR="74611" marT="37306" marB="37306"/>
                </a:tc>
                <a:tc>
                  <a:txBody>
                    <a:bodyPr/>
                    <a:lstStyle/>
                    <a:p>
                      <a:pPr lvl="0">
                        <a:buNone/>
                      </a:pPr>
                      <a:r>
                        <a:rPr lang="en-GB" sz="1500" b="0" i="0" u="none" strike="noStrike" noProof="0">
                          <a:solidFill>
                            <a:srgbClr val="000000"/>
                          </a:solidFill>
                          <a:latin typeface="Aptos"/>
                        </a:rPr>
                        <a:t>13383</a:t>
                      </a:r>
                    </a:p>
                  </a:txBody>
                  <a:tcPr marL="74611" marR="74611" marT="37306" marB="37306"/>
                </a:tc>
                <a:tc>
                  <a:txBody>
                    <a:bodyPr/>
                    <a:lstStyle/>
                    <a:p>
                      <a:r>
                        <a:rPr lang="en-GB" sz="1500"/>
                        <a:t>940</a:t>
                      </a:r>
                    </a:p>
                  </a:txBody>
                  <a:tcPr marL="74611" marR="74611" marT="37306" marB="37306"/>
                </a:tc>
                <a:tc>
                  <a:txBody>
                    <a:bodyPr/>
                    <a:lstStyle/>
                    <a:p>
                      <a:r>
                        <a:rPr lang="en-GB" sz="1500"/>
                        <a:t>7.02</a:t>
                      </a:r>
                    </a:p>
                  </a:txBody>
                  <a:tcPr marL="74611" marR="74611" marT="37306" marB="37306"/>
                </a:tc>
                <a:tc>
                  <a:txBody>
                    <a:bodyPr/>
                    <a:lstStyle/>
                    <a:p>
                      <a:r>
                        <a:rPr lang="en-GB" sz="1500"/>
                        <a:t>57.00</a:t>
                      </a:r>
                    </a:p>
                  </a:txBody>
                  <a:tcPr marL="74611" marR="74611" marT="37306" marB="37306"/>
                </a:tc>
                <a:tc>
                  <a:txBody>
                    <a:bodyPr/>
                    <a:lstStyle/>
                    <a:p>
                      <a:r>
                        <a:rPr lang="en-GB" sz="1500"/>
                        <a:t>1.12</a:t>
                      </a:r>
                    </a:p>
                  </a:txBody>
                  <a:tcPr marL="74611" marR="74611" marT="37306" marB="37306"/>
                </a:tc>
                <a:tc>
                  <a:txBody>
                    <a:bodyPr/>
                    <a:lstStyle/>
                    <a:p>
                      <a:r>
                        <a:rPr lang="en-GB" sz="1500"/>
                        <a:t>4.00</a:t>
                      </a:r>
                    </a:p>
                  </a:txBody>
                  <a:tcPr marL="74611" marR="74611" marT="37306" marB="37306"/>
                </a:tc>
                <a:extLst>
                  <a:ext uri="{0D108BD9-81ED-4DB2-BD59-A6C34878D82A}">
                    <a16:rowId xmlns:a16="http://schemas.microsoft.com/office/drawing/2014/main" val="3498202874"/>
                  </a:ext>
                </a:extLst>
              </a:tr>
            </a:tbl>
          </a:graphicData>
        </a:graphic>
      </p:graphicFrame>
      <p:graphicFrame>
        <p:nvGraphicFramePr>
          <p:cNvPr id="33" name="TextBox 8">
            <a:extLst>
              <a:ext uri="{FF2B5EF4-FFF2-40B4-BE49-F238E27FC236}">
                <a16:creationId xmlns:a16="http://schemas.microsoft.com/office/drawing/2014/main" id="{80012F12-0DF8-E0C1-FAA6-75C7003837E2}"/>
              </a:ext>
            </a:extLst>
          </p:cNvPr>
          <p:cNvGraphicFramePr/>
          <p:nvPr/>
        </p:nvGraphicFramePr>
        <p:xfrm>
          <a:off x="411480" y="2263682"/>
          <a:ext cx="4732188" cy="3913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5587696"/>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9C0B66-107A-7635-0F1B-8105D964BA55}"/>
              </a:ext>
            </a:extLst>
          </p:cNvPr>
          <p:cNvSpPr>
            <a:spLocks noGrp="1"/>
          </p:cNvSpPr>
          <p:nvPr>
            <p:ph type="title"/>
          </p:nvPr>
        </p:nvSpPr>
        <p:spPr>
          <a:xfrm>
            <a:off x="1371597" y="348865"/>
            <a:ext cx="10044023" cy="877729"/>
          </a:xfrm>
        </p:spPr>
        <p:txBody>
          <a:bodyPr anchor="ctr">
            <a:normAutofit/>
          </a:bodyPr>
          <a:lstStyle/>
          <a:p>
            <a:r>
              <a:rPr lang="en-US" sz="4000" b="1">
                <a:solidFill>
                  <a:srgbClr val="FFFFFF"/>
                </a:solidFill>
                <a:latin typeface="Times New Roman"/>
                <a:cs typeface="Times New Roman"/>
              </a:rPr>
              <a:t>Average sessions by day of the week</a:t>
            </a:r>
          </a:p>
        </p:txBody>
      </p:sp>
      <p:pic>
        <p:nvPicPr>
          <p:cNvPr id="4" name="Content Placeholder 3" descr="A graph with numbers and a line&#10;&#10;Description automatically generated">
            <a:extLst>
              <a:ext uri="{FF2B5EF4-FFF2-40B4-BE49-F238E27FC236}">
                <a16:creationId xmlns:a16="http://schemas.microsoft.com/office/drawing/2014/main" id="{27B21D03-32C2-122E-FC42-C464372F08A2}"/>
              </a:ext>
            </a:extLst>
          </p:cNvPr>
          <p:cNvPicPr>
            <a:picLocks noChangeAspect="1"/>
          </p:cNvPicPr>
          <p:nvPr/>
        </p:nvPicPr>
        <p:blipFill>
          <a:blip r:embed="rId2"/>
          <a:stretch>
            <a:fillRect/>
          </a:stretch>
        </p:blipFill>
        <p:spPr>
          <a:xfrm>
            <a:off x="4382102" y="2810300"/>
            <a:ext cx="7189783" cy="3258282"/>
          </a:xfrm>
          <a:prstGeom prst="rect">
            <a:avLst/>
          </a:prstGeom>
        </p:spPr>
      </p:pic>
      <p:sp>
        <p:nvSpPr>
          <p:cNvPr id="6" name="TextBox 5">
            <a:extLst>
              <a:ext uri="{FF2B5EF4-FFF2-40B4-BE49-F238E27FC236}">
                <a16:creationId xmlns:a16="http://schemas.microsoft.com/office/drawing/2014/main" id="{FC44A2A9-59D5-66B5-CB06-81FE62E76545}"/>
              </a:ext>
            </a:extLst>
          </p:cNvPr>
          <p:cNvSpPr txBox="1"/>
          <p:nvPr/>
        </p:nvSpPr>
        <p:spPr>
          <a:xfrm>
            <a:off x="644056" y="2991624"/>
            <a:ext cx="3739454" cy="8713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68605" indent="-268605" defTabSz="859536">
              <a:spcAft>
                <a:spcPts val="600"/>
              </a:spcAft>
              <a:buFont typeface="Arial"/>
              <a:buChar char="•"/>
            </a:pPr>
            <a:r>
              <a:rPr lang="en-GB" sz="1692" kern="1200">
                <a:solidFill>
                  <a:schemeClr val="tx1"/>
                </a:solidFill>
                <a:latin typeface="Times New Roman"/>
                <a:ea typeface="+mn-ea"/>
                <a:cs typeface="Times New Roman"/>
              </a:rPr>
              <a:t>Sunday and Saturday are lowest performing weeks both in terms of session visits ad purchases </a:t>
            </a:r>
            <a:endParaRPr lang="en-US">
              <a:latin typeface="Times New Roman"/>
              <a:cs typeface="Times New Roman"/>
            </a:endParaRPr>
          </a:p>
        </p:txBody>
      </p:sp>
      <p:sp>
        <p:nvSpPr>
          <p:cNvPr id="7" name="TextBox 6">
            <a:extLst>
              <a:ext uri="{FF2B5EF4-FFF2-40B4-BE49-F238E27FC236}">
                <a16:creationId xmlns:a16="http://schemas.microsoft.com/office/drawing/2014/main" id="{01E5AC14-8A29-695A-C575-13DE84FC16A3}"/>
              </a:ext>
            </a:extLst>
          </p:cNvPr>
          <p:cNvSpPr txBox="1"/>
          <p:nvPr/>
        </p:nvSpPr>
        <p:spPr>
          <a:xfrm>
            <a:off x="646431" y="2348017"/>
            <a:ext cx="373945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59536">
              <a:spcAft>
                <a:spcPts val="600"/>
              </a:spcAft>
            </a:pPr>
            <a:r>
              <a:rPr lang="en-GB" b="1" kern="1200">
                <a:latin typeface="Times New Roman"/>
                <a:ea typeface="+mn-lt"/>
                <a:cs typeface="Times New Roman"/>
              </a:rPr>
              <a:t>Highest and lowest performing weeks:</a:t>
            </a:r>
            <a:endParaRPr lang="en-US" b="1">
              <a:latin typeface="Times New Roman"/>
              <a:cs typeface="Times New Roman"/>
            </a:endParaRPr>
          </a:p>
        </p:txBody>
      </p:sp>
      <p:sp>
        <p:nvSpPr>
          <p:cNvPr id="8" name="TextBox 7">
            <a:extLst>
              <a:ext uri="{FF2B5EF4-FFF2-40B4-BE49-F238E27FC236}">
                <a16:creationId xmlns:a16="http://schemas.microsoft.com/office/drawing/2014/main" id="{E4019BD2-5E9E-B21D-E7F5-CCD3863C3EAC}"/>
              </a:ext>
            </a:extLst>
          </p:cNvPr>
          <p:cNvSpPr txBox="1"/>
          <p:nvPr/>
        </p:nvSpPr>
        <p:spPr>
          <a:xfrm>
            <a:off x="660219" y="4441691"/>
            <a:ext cx="37298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59536">
              <a:spcAft>
                <a:spcPts val="600"/>
              </a:spcAft>
            </a:pPr>
            <a:r>
              <a:rPr lang="en-GB" b="1" kern="1200">
                <a:latin typeface="Times New Roman"/>
                <a:ea typeface="+mn-ea"/>
                <a:cs typeface="Times New Roman"/>
              </a:rPr>
              <a:t>Possible reason for low website visits on weekends:</a:t>
            </a:r>
            <a:endParaRPr lang="en-GB" b="1">
              <a:latin typeface="Times New Roman"/>
              <a:cs typeface="Times New Roman"/>
            </a:endParaRPr>
          </a:p>
        </p:txBody>
      </p:sp>
      <p:sp>
        <p:nvSpPr>
          <p:cNvPr id="10" name="TextBox 9">
            <a:extLst>
              <a:ext uri="{FF2B5EF4-FFF2-40B4-BE49-F238E27FC236}">
                <a16:creationId xmlns:a16="http://schemas.microsoft.com/office/drawing/2014/main" id="{D8587B6B-84D5-205E-E22F-2257EA8116E0}"/>
              </a:ext>
            </a:extLst>
          </p:cNvPr>
          <p:cNvSpPr txBox="1"/>
          <p:nvPr/>
        </p:nvSpPr>
        <p:spPr>
          <a:xfrm>
            <a:off x="684409" y="5198567"/>
            <a:ext cx="3720278" cy="8713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68605" indent="-268605" defTabSz="859536">
              <a:spcAft>
                <a:spcPts val="600"/>
              </a:spcAft>
              <a:buFont typeface="Arial"/>
              <a:buChar char="•"/>
            </a:pPr>
            <a:r>
              <a:rPr lang="en-GB" sz="1692" kern="1200">
                <a:solidFill>
                  <a:schemeClr val="tx1"/>
                </a:solidFill>
                <a:latin typeface="Times New Roman"/>
                <a:ea typeface="+mn-ea"/>
                <a:cs typeface="Times New Roman"/>
              </a:rPr>
              <a:t>In countries like USA most people would like to spend the time going outside during weekends </a:t>
            </a:r>
            <a:endParaRPr lang="en-US">
              <a:latin typeface="Times New Roman"/>
              <a:cs typeface="Times New Roman"/>
            </a:endParaRPr>
          </a:p>
        </p:txBody>
      </p:sp>
    </p:spTree>
    <p:extLst>
      <p:ext uri="{BB962C8B-B14F-4D97-AF65-F5344CB8AC3E}">
        <p14:creationId xmlns:p14="http://schemas.microsoft.com/office/powerpoint/2010/main" val="3459298073"/>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6DEA38-95CC-5ED5-5694-32D37AA744C5}"/>
              </a:ext>
            </a:extLst>
          </p:cNvPr>
          <p:cNvSpPr>
            <a:spLocks noGrp="1"/>
          </p:cNvSpPr>
          <p:nvPr>
            <p:ph type="title"/>
          </p:nvPr>
        </p:nvSpPr>
        <p:spPr>
          <a:xfrm>
            <a:off x="1383564" y="348865"/>
            <a:ext cx="9718111" cy="1576446"/>
          </a:xfrm>
        </p:spPr>
        <p:txBody>
          <a:bodyPr anchor="ctr">
            <a:normAutofit/>
          </a:bodyPr>
          <a:lstStyle/>
          <a:p>
            <a:r>
              <a:rPr lang="en-GB" sz="4000" b="1">
                <a:solidFill>
                  <a:srgbClr val="FFFFFF"/>
                </a:solidFill>
                <a:latin typeface="Times New Roman"/>
                <a:cs typeface="Times New Roman"/>
              </a:rPr>
              <a:t>Cross Selling </a:t>
            </a:r>
          </a:p>
        </p:txBody>
      </p:sp>
      <p:pic>
        <p:nvPicPr>
          <p:cNvPr id="8" name="Content Placeholder 7" descr="A graph with numbers and a bar chart&#10;&#10;Description automatically generated">
            <a:extLst>
              <a:ext uri="{FF2B5EF4-FFF2-40B4-BE49-F238E27FC236}">
                <a16:creationId xmlns:a16="http://schemas.microsoft.com/office/drawing/2014/main" id="{386553AC-B8FD-CF8E-60B3-B7573EFC3109}"/>
              </a:ext>
            </a:extLst>
          </p:cNvPr>
          <p:cNvPicPr>
            <a:picLocks noChangeAspect="1"/>
          </p:cNvPicPr>
          <p:nvPr/>
        </p:nvPicPr>
        <p:blipFill>
          <a:blip r:embed="rId2"/>
          <a:stretch>
            <a:fillRect/>
          </a:stretch>
        </p:blipFill>
        <p:spPr>
          <a:xfrm>
            <a:off x="6448673" y="2559486"/>
            <a:ext cx="4458910" cy="1877143"/>
          </a:xfrm>
          <a:prstGeom prst="rect">
            <a:avLst/>
          </a:prstGeom>
        </p:spPr>
      </p:pic>
      <p:pic>
        <p:nvPicPr>
          <p:cNvPr id="9" name="Picture 8" descr="A screenshot of a graph&#10;&#10;Description automatically generated">
            <a:extLst>
              <a:ext uri="{FF2B5EF4-FFF2-40B4-BE49-F238E27FC236}">
                <a16:creationId xmlns:a16="http://schemas.microsoft.com/office/drawing/2014/main" id="{40C4B1B0-2BEF-B63F-B59F-65D0934F2A9A}"/>
              </a:ext>
            </a:extLst>
          </p:cNvPr>
          <p:cNvPicPr>
            <a:picLocks noChangeAspect="1"/>
          </p:cNvPicPr>
          <p:nvPr/>
        </p:nvPicPr>
        <p:blipFill>
          <a:blip r:embed="rId3"/>
          <a:stretch>
            <a:fillRect/>
          </a:stretch>
        </p:blipFill>
        <p:spPr>
          <a:xfrm>
            <a:off x="6454896" y="4385041"/>
            <a:ext cx="3553147" cy="1418686"/>
          </a:xfrm>
          <a:prstGeom prst="rect">
            <a:avLst/>
          </a:prstGeom>
        </p:spPr>
      </p:pic>
      <p:sp>
        <p:nvSpPr>
          <p:cNvPr id="11" name="TextBox 10">
            <a:extLst>
              <a:ext uri="{FF2B5EF4-FFF2-40B4-BE49-F238E27FC236}">
                <a16:creationId xmlns:a16="http://schemas.microsoft.com/office/drawing/2014/main" id="{699A7E2E-D868-D4C3-F729-CC6E27CD7C3B}"/>
              </a:ext>
            </a:extLst>
          </p:cNvPr>
          <p:cNvSpPr txBox="1"/>
          <p:nvPr/>
        </p:nvSpPr>
        <p:spPr>
          <a:xfrm>
            <a:off x="2188600" y="2615979"/>
            <a:ext cx="305352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12648">
              <a:spcAft>
                <a:spcPts val="600"/>
              </a:spcAft>
            </a:pPr>
            <a:r>
              <a:rPr lang="en-GB" sz="1200" kern="1200">
                <a:solidFill>
                  <a:schemeClr val="tx1"/>
                </a:solidFill>
                <a:latin typeface="Times New Roman"/>
                <a:ea typeface="+mn-lt"/>
                <a:cs typeface="Times New Roman"/>
              </a:rPr>
              <a:t>Most frequently cross </a:t>
            </a:r>
            <a:r>
              <a:rPr lang="en-GB" sz="1200" kern="1200" err="1">
                <a:solidFill>
                  <a:schemeClr val="tx1"/>
                </a:solidFill>
                <a:latin typeface="Times New Roman"/>
                <a:ea typeface="+mn-lt"/>
                <a:cs typeface="Times New Roman"/>
              </a:rPr>
              <a:t>selled</a:t>
            </a:r>
            <a:r>
              <a:rPr lang="en-GB" sz="1200" kern="1200">
                <a:solidFill>
                  <a:schemeClr val="tx1"/>
                </a:solidFill>
                <a:latin typeface="Times New Roman"/>
                <a:ea typeface="+mn-lt"/>
                <a:cs typeface="Times New Roman"/>
              </a:rPr>
              <a:t> product with other products:</a:t>
            </a:r>
            <a:endParaRPr lang="en-US">
              <a:latin typeface="Times New Roman"/>
              <a:cs typeface="Times New Roman"/>
            </a:endParaRPr>
          </a:p>
        </p:txBody>
      </p:sp>
      <p:sp>
        <p:nvSpPr>
          <p:cNvPr id="13" name="TextBox 12">
            <a:extLst>
              <a:ext uri="{FF2B5EF4-FFF2-40B4-BE49-F238E27FC236}">
                <a16:creationId xmlns:a16="http://schemas.microsoft.com/office/drawing/2014/main" id="{BF32B119-6320-4916-EE55-DB57644580B1}"/>
              </a:ext>
            </a:extLst>
          </p:cNvPr>
          <p:cNvSpPr txBox="1"/>
          <p:nvPr/>
        </p:nvSpPr>
        <p:spPr>
          <a:xfrm>
            <a:off x="2188600" y="3048275"/>
            <a:ext cx="30603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12648">
              <a:spcAft>
                <a:spcPts val="600"/>
              </a:spcAft>
            </a:pPr>
            <a:r>
              <a:rPr lang="en-GB" sz="1200" kern="1200">
                <a:solidFill>
                  <a:schemeClr val="tx1"/>
                </a:solidFill>
                <a:latin typeface="Times New Roman"/>
                <a:ea typeface="+mn-lt"/>
                <a:cs typeface="Times New Roman"/>
              </a:rPr>
              <a:t>Product 4 stands out as most frequently bought secondary product with other 3 products</a:t>
            </a:r>
            <a:endParaRPr lang="en-GB">
              <a:latin typeface="Times New Roman"/>
              <a:cs typeface="Times New Roman"/>
            </a:endParaRPr>
          </a:p>
        </p:txBody>
      </p:sp>
      <p:sp>
        <p:nvSpPr>
          <p:cNvPr id="15" name="TextBox 14">
            <a:extLst>
              <a:ext uri="{FF2B5EF4-FFF2-40B4-BE49-F238E27FC236}">
                <a16:creationId xmlns:a16="http://schemas.microsoft.com/office/drawing/2014/main" id="{2BB89BF0-3275-828F-9E58-CAE0EC45A2D0}"/>
              </a:ext>
            </a:extLst>
          </p:cNvPr>
          <p:cNvSpPr txBox="1"/>
          <p:nvPr/>
        </p:nvSpPr>
        <p:spPr>
          <a:xfrm>
            <a:off x="2188600" y="3974624"/>
            <a:ext cx="319075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12648">
              <a:spcAft>
                <a:spcPts val="600"/>
              </a:spcAft>
            </a:pPr>
            <a:r>
              <a:rPr lang="en-GB" sz="1200" kern="1200">
                <a:solidFill>
                  <a:schemeClr val="tx1"/>
                </a:solidFill>
                <a:latin typeface="Times New Roman"/>
                <a:ea typeface="+mn-ea"/>
                <a:cs typeface="Times New Roman"/>
              </a:rPr>
              <a:t>In the matrix out of every 1000 product 1 purchases product 4 was cross sold 206.87 times</a:t>
            </a:r>
            <a:endParaRPr lang="en-GB">
              <a:latin typeface="Times New Roman"/>
              <a:cs typeface="Times New Roman"/>
            </a:endParaRPr>
          </a:p>
        </p:txBody>
      </p:sp>
      <p:sp>
        <p:nvSpPr>
          <p:cNvPr id="16" name="TextBox 15">
            <a:extLst>
              <a:ext uri="{FF2B5EF4-FFF2-40B4-BE49-F238E27FC236}">
                <a16:creationId xmlns:a16="http://schemas.microsoft.com/office/drawing/2014/main" id="{DD0B99DE-E81A-9C8E-C136-09A333EF2591}"/>
              </a:ext>
            </a:extLst>
          </p:cNvPr>
          <p:cNvSpPr txBox="1"/>
          <p:nvPr/>
        </p:nvSpPr>
        <p:spPr>
          <a:xfrm>
            <a:off x="2188600" y="4502985"/>
            <a:ext cx="319075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12648">
              <a:spcAft>
                <a:spcPts val="600"/>
              </a:spcAft>
            </a:pPr>
            <a:r>
              <a:rPr lang="en-GB" sz="1200" kern="1200">
                <a:solidFill>
                  <a:schemeClr val="tx1"/>
                </a:solidFill>
                <a:latin typeface="Times New Roman"/>
                <a:ea typeface="+mn-ea"/>
                <a:cs typeface="Times New Roman"/>
              </a:rPr>
              <a:t>Similarly product 4 shows high rate of cross selling capacity with product 2 and 3 as well</a:t>
            </a:r>
            <a:endParaRPr lang="en-GB">
              <a:latin typeface="Times New Roman"/>
              <a:cs typeface="Times New Roman"/>
            </a:endParaRPr>
          </a:p>
        </p:txBody>
      </p:sp>
      <p:sp>
        <p:nvSpPr>
          <p:cNvPr id="17" name="TextBox 16">
            <a:extLst>
              <a:ext uri="{FF2B5EF4-FFF2-40B4-BE49-F238E27FC236}">
                <a16:creationId xmlns:a16="http://schemas.microsoft.com/office/drawing/2014/main" id="{BC37A89F-0CC5-6DB8-E967-3FE528FF80D2}"/>
              </a:ext>
            </a:extLst>
          </p:cNvPr>
          <p:cNvSpPr txBox="1"/>
          <p:nvPr/>
        </p:nvSpPr>
        <p:spPr>
          <a:xfrm>
            <a:off x="2188599" y="5120551"/>
            <a:ext cx="319075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12648">
              <a:spcAft>
                <a:spcPts val="600"/>
              </a:spcAft>
            </a:pPr>
            <a:r>
              <a:rPr lang="en-GB" sz="1200" kern="1200">
                <a:solidFill>
                  <a:schemeClr val="tx1"/>
                </a:solidFill>
                <a:latin typeface="Times New Roman"/>
                <a:ea typeface="+mn-ea"/>
                <a:cs typeface="Times New Roman"/>
              </a:rPr>
              <a:t>Suggestions: </a:t>
            </a:r>
            <a:br>
              <a:rPr lang="en-GB" sz="1200" kern="1200">
                <a:solidFill>
                  <a:schemeClr val="tx1"/>
                </a:solidFill>
                <a:latin typeface="Times New Roman"/>
                <a:ea typeface="+mn-ea"/>
                <a:cs typeface="Times New Roman"/>
              </a:rPr>
            </a:br>
            <a:r>
              <a:rPr lang="en-GB" sz="1200" kern="1200">
                <a:solidFill>
                  <a:schemeClr val="tx1"/>
                </a:solidFill>
                <a:latin typeface="Times New Roman"/>
                <a:ea typeface="+mn-ea"/>
                <a:cs typeface="Times New Roman"/>
              </a:rPr>
              <a:t>through our website after a product was bought we can suggest most frequently bought products and give some discounts in that way more people would show interest in purchasing other products</a:t>
            </a:r>
            <a:endParaRPr lang="en-GB">
              <a:latin typeface="Times New Roman"/>
              <a:cs typeface="Times New Roman"/>
            </a:endParaRPr>
          </a:p>
        </p:txBody>
      </p:sp>
    </p:spTree>
    <p:extLst>
      <p:ext uri="{BB962C8B-B14F-4D97-AF65-F5344CB8AC3E}">
        <p14:creationId xmlns:p14="http://schemas.microsoft.com/office/powerpoint/2010/main" val="3630515598"/>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C1F4F1-398F-C84A-6745-6F9F821E6EDC}"/>
              </a:ext>
            </a:extLst>
          </p:cNvPr>
          <p:cNvSpPr>
            <a:spLocks noGrp="1"/>
          </p:cNvSpPr>
          <p:nvPr>
            <p:ph type="title"/>
          </p:nvPr>
        </p:nvSpPr>
        <p:spPr>
          <a:xfrm>
            <a:off x="1371597" y="348865"/>
            <a:ext cx="10044023" cy="877729"/>
          </a:xfrm>
        </p:spPr>
        <p:txBody>
          <a:bodyPr anchor="ctr">
            <a:normAutofit/>
          </a:bodyPr>
          <a:lstStyle/>
          <a:p>
            <a:r>
              <a:rPr lang="en-GB" sz="4000">
                <a:solidFill>
                  <a:srgbClr val="FFFFFF"/>
                </a:solidFill>
                <a:latin typeface="Times New Roman"/>
                <a:cs typeface="Times New Roman"/>
              </a:rPr>
              <a:t>New product performance</a:t>
            </a:r>
          </a:p>
        </p:txBody>
      </p:sp>
      <p:pic>
        <p:nvPicPr>
          <p:cNvPr id="4" name="Content Placeholder 3" descr="A graph with blue squares&#10;&#10;Description automatically generated">
            <a:extLst>
              <a:ext uri="{FF2B5EF4-FFF2-40B4-BE49-F238E27FC236}">
                <a16:creationId xmlns:a16="http://schemas.microsoft.com/office/drawing/2014/main" id="{F13CAEA2-D1C1-9972-BD31-7827F6C44C08}"/>
              </a:ext>
            </a:extLst>
          </p:cNvPr>
          <p:cNvPicPr>
            <a:picLocks noChangeAspect="1"/>
          </p:cNvPicPr>
          <p:nvPr/>
        </p:nvPicPr>
        <p:blipFill>
          <a:blip r:embed="rId2"/>
          <a:stretch>
            <a:fillRect/>
          </a:stretch>
        </p:blipFill>
        <p:spPr>
          <a:xfrm>
            <a:off x="6425485" y="2112579"/>
            <a:ext cx="3979531" cy="1947065"/>
          </a:xfrm>
          <a:prstGeom prst="rect">
            <a:avLst/>
          </a:prstGeom>
        </p:spPr>
      </p:pic>
      <p:pic>
        <p:nvPicPr>
          <p:cNvPr id="6" name="Picture 5" descr="A screenshot of a graph&#10;&#10;Description automatically generated">
            <a:extLst>
              <a:ext uri="{FF2B5EF4-FFF2-40B4-BE49-F238E27FC236}">
                <a16:creationId xmlns:a16="http://schemas.microsoft.com/office/drawing/2014/main" id="{E32AA81B-26EB-0E6D-CB9D-75129520513B}"/>
              </a:ext>
            </a:extLst>
          </p:cNvPr>
          <p:cNvPicPr>
            <a:picLocks noChangeAspect="1"/>
          </p:cNvPicPr>
          <p:nvPr/>
        </p:nvPicPr>
        <p:blipFill>
          <a:blip r:embed="rId3"/>
          <a:stretch>
            <a:fillRect/>
          </a:stretch>
        </p:blipFill>
        <p:spPr>
          <a:xfrm>
            <a:off x="6424127" y="4187197"/>
            <a:ext cx="3975299" cy="2118187"/>
          </a:xfrm>
          <a:prstGeom prst="rect">
            <a:avLst/>
          </a:prstGeom>
        </p:spPr>
      </p:pic>
      <p:sp>
        <p:nvSpPr>
          <p:cNvPr id="7" name="TextBox 6">
            <a:extLst>
              <a:ext uri="{FF2B5EF4-FFF2-40B4-BE49-F238E27FC236}">
                <a16:creationId xmlns:a16="http://schemas.microsoft.com/office/drawing/2014/main" id="{CA46EF4A-8221-7748-7621-B46E8FD8AC68}"/>
              </a:ext>
            </a:extLst>
          </p:cNvPr>
          <p:cNvSpPr txBox="1"/>
          <p:nvPr/>
        </p:nvSpPr>
        <p:spPr>
          <a:xfrm>
            <a:off x="1666410" y="2113901"/>
            <a:ext cx="326370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40664">
              <a:spcAft>
                <a:spcPts val="600"/>
              </a:spcAft>
            </a:pPr>
            <a:r>
              <a:rPr lang="en-GB" kern="1200">
                <a:solidFill>
                  <a:schemeClr val="tx1"/>
                </a:solidFill>
                <a:latin typeface="Times New Roman"/>
                <a:ea typeface="+mn-ea"/>
                <a:cs typeface="Times New Roman"/>
              </a:rPr>
              <a:t>These graphs represent new product performance with in first 3 months in sales volume and revenue</a:t>
            </a:r>
            <a:endParaRPr lang="en-GB" sz="2400">
              <a:latin typeface="Times New Roman"/>
              <a:cs typeface="Times New Roman"/>
            </a:endParaRPr>
          </a:p>
        </p:txBody>
      </p:sp>
      <p:sp>
        <p:nvSpPr>
          <p:cNvPr id="8" name="TextBox 7">
            <a:extLst>
              <a:ext uri="{FF2B5EF4-FFF2-40B4-BE49-F238E27FC236}">
                <a16:creationId xmlns:a16="http://schemas.microsoft.com/office/drawing/2014/main" id="{0DCF59E4-A17A-3CE1-2668-791A0A3D16B4}"/>
              </a:ext>
            </a:extLst>
          </p:cNvPr>
          <p:cNvSpPr txBox="1"/>
          <p:nvPr/>
        </p:nvSpPr>
        <p:spPr>
          <a:xfrm>
            <a:off x="1666409" y="3425760"/>
            <a:ext cx="326370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40664">
              <a:spcAft>
                <a:spcPts val="600"/>
              </a:spcAft>
            </a:pPr>
            <a:r>
              <a:rPr lang="en-GB" kern="1200">
                <a:solidFill>
                  <a:schemeClr val="tx1"/>
                </a:solidFill>
                <a:latin typeface="Times New Roman"/>
                <a:ea typeface="+mn-ea"/>
                <a:cs typeface="Times New Roman"/>
              </a:rPr>
              <a:t>Product 4 being the most easily cross selling product we can see huge no of sales volume for product 4 compared to other 3</a:t>
            </a:r>
            <a:endParaRPr lang="en-GB" sz="2400">
              <a:latin typeface="Times New Roman"/>
              <a:cs typeface="Times New Roman"/>
            </a:endParaRPr>
          </a:p>
        </p:txBody>
      </p:sp>
      <p:sp>
        <p:nvSpPr>
          <p:cNvPr id="9" name="TextBox 8">
            <a:extLst>
              <a:ext uri="{FF2B5EF4-FFF2-40B4-BE49-F238E27FC236}">
                <a16:creationId xmlns:a16="http://schemas.microsoft.com/office/drawing/2014/main" id="{4439967F-9A0B-FD32-D592-86FA6B460F3F}"/>
              </a:ext>
            </a:extLst>
          </p:cNvPr>
          <p:cNvSpPr txBox="1"/>
          <p:nvPr/>
        </p:nvSpPr>
        <p:spPr>
          <a:xfrm>
            <a:off x="1666408" y="4781999"/>
            <a:ext cx="326370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40664">
              <a:spcAft>
                <a:spcPts val="600"/>
              </a:spcAft>
            </a:pPr>
            <a:r>
              <a:rPr lang="en-GB" kern="1200">
                <a:solidFill>
                  <a:schemeClr val="tx1"/>
                </a:solidFill>
                <a:latin typeface="Times New Roman"/>
                <a:ea typeface="+mn-ea"/>
                <a:cs typeface="Times New Roman"/>
              </a:rPr>
              <a:t>When we come to the revenue generated, product 4 lags behind product 3 due to the product cost</a:t>
            </a:r>
            <a:endParaRPr lang="en-GB" sz="2400">
              <a:latin typeface="Times New Roman"/>
              <a:cs typeface="Times New Roman"/>
            </a:endParaRPr>
          </a:p>
        </p:txBody>
      </p:sp>
    </p:spTree>
    <p:extLst>
      <p:ext uri="{BB962C8B-B14F-4D97-AF65-F5344CB8AC3E}">
        <p14:creationId xmlns:p14="http://schemas.microsoft.com/office/powerpoint/2010/main" val="3214335302"/>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dashboard&#10;&#10;Description automatically generated">
            <a:extLst>
              <a:ext uri="{FF2B5EF4-FFF2-40B4-BE49-F238E27FC236}">
                <a16:creationId xmlns:a16="http://schemas.microsoft.com/office/drawing/2014/main" id="{5CBCEA1C-7565-FA71-DA2C-FDA0DD7508CC}"/>
              </a:ext>
            </a:extLst>
          </p:cNvPr>
          <p:cNvPicPr>
            <a:picLocks noChangeAspect="1"/>
          </p:cNvPicPr>
          <p:nvPr/>
        </p:nvPicPr>
        <p:blipFill>
          <a:blip r:embed="rId2"/>
          <a:stretch>
            <a:fillRect/>
          </a:stretch>
        </p:blipFill>
        <p:spPr>
          <a:xfrm>
            <a:off x="-15832" y="-3089"/>
            <a:ext cx="12203069" cy="6864178"/>
          </a:xfrm>
          <a:prstGeom prst="rect">
            <a:avLst/>
          </a:prstGeom>
        </p:spPr>
      </p:pic>
    </p:spTree>
    <p:extLst>
      <p:ext uri="{BB962C8B-B14F-4D97-AF65-F5344CB8AC3E}">
        <p14:creationId xmlns:p14="http://schemas.microsoft.com/office/powerpoint/2010/main" val="175425246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02" name="Rectangle 110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4" name="Rectangle 110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6" name="Rectangle 110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8" name="Rectangle 110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5CC95EE-2E20-5E16-2DB2-BE8AD2C1DEC1}"/>
              </a:ext>
            </a:extLst>
          </p:cNvPr>
          <p:cNvSpPr txBox="1"/>
          <p:nvPr/>
        </p:nvSpPr>
        <p:spPr>
          <a:xfrm>
            <a:off x="1371597" y="348865"/>
            <a:ext cx="10044023" cy="87772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b="1" kern="1200">
                <a:solidFill>
                  <a:srgbClr val="FFFFFF"/>
                </a:solidFill>
                <a:latin typeface="+mj-lt"/>
                <a:ea typeface="+mj-ea"/>
                <a:cs typeface="+mj-cs"/>
              </a:rPr>
              <a:t>Exploratory Data Analysis</a:t>
            </a:r>
          </a:p>
        </p:txBody>
      </p:sp>
      <p:sp>
        <p:nvSpPr>
          <p:cNvPr id="4" name="TextBox 3">
            <a:extLst>
              <a:ext uri="{FF2B5EF4-FFF2-40B4-BE49-F238E27FC236}">
                <a16:creationId xmlns:a16="http://schemas.microsoft.com/office/drawing/2014/main" id="{226C3CDE-1789-A3BF-09A4-BD57F11BB497}"/>
              </a:ext>
            </a:extLst>
          </p:cNvPr>
          <p:cNvSpPr txBox="1"/>
          <p:nvPr/>
        </p:nvSpPr>
        <p:spPr>
          <a:xfrm>
            <a:off x="3240128" y="2112579"/>
            <a:ext cx="2406644" cy="10655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832104">
              <a:spcAft>
                <a:spcPts val="600"/>
              </a:spcAft>
            </a:pPr>
            <a:r>
              <a:rPr lang="en-US" sz="2184" b="1" kern="1200">
                <a:solidFill>
                  <a:schemeClr val="tx1"/>
                </a:solidFill>
                <a:latin typeface="Times New Roman"/>
                <a:ea typeface="+mn-ea"/>
                <a:cs typeface="Times New Roman"/>
              </a:rPr>
              <a:t>Total Revenue</a:t>
            </a:r>
            <a:endParaRPr lang="en-US" sz="2184" b="1" kern="1200">
              <a:solidFill>
                <a:schemeClr val="tx1"/>
              </a:solidFill>
              <a:latin typeface="+mn-lt"/>
              <a:ea typeface="+mn-ea"/>
              <a:cs typeface="+mn-cs"/>
            </a:endParaRPr>
          </a:p>
          <a:p>
            <a:pPr algn="ctr" defTabSz="832104">
              <a:spcAft>
                <a:spcPts val="600"/>
              </a:spcAft>
            </a:pPr>
            <a:r>
              <a:rPr lang="en-US" sz="3640" b="1" kern="1200">
                <a:solidFill>
                  <a:schemeClr val="tx1"/>
                </a:solidFill>
                <a:latin typeface="Times New Roman"/>
                <a:ea typeface="+mn-ea"/>
                <a:cs typeface="Times New Roman"/>
              </a:rPr>
              <a:t>1.94M</a:t>
            </a:r>
            <a:endParaRPr lang="en-US" sz="4000" b="1">
              <a:latin typeface="Times New Roman"/>
              <a:cs typeface="Times New Roman"/>
            </a:endParaRPr>
          </a:p>
        </p:txBody>
      </p:sp>
      <p:sp>
        <p:nvSpPr>
          <p:cNvPr id="7" name="TextBox 6">
            <a:extLst>
              <a:ext uri="{FF2B5EF4-FFF2-40B4-BE49-F238E27FC236}">
                <a16:creationId xmlns:a16="http://schemas.microsoft.com/office/drawing/2014/main" id="{957876F4-BE0F-153D-6972-9D1D27010463}"/>
              </a:ext>
            </a:extLst>
          </p:cNvPr>
          <p:cNvSpPr txBox="1"/>
          <p:nvPr/>
        </p:nvSpPr>
        <p:spPr>
          <a:xfrm>
            <a:off x="1345139" y="2119992"/>
            <a:ext cx="1816027" cy="10655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832104">
              <a:spcAft>
                <a:spcPts val="600"/>
              </a:spcAft>
            </a:pPr>
            <a:r>
              <a:rPr lang="en-US" sz="2184" b="1" kern="1200">
                <a:solidFill>
                  <a:schemeClr val="tx1"/>
                </a:solidFill>
                <a:latin typeface="Times New Roman"/>
                <a:ea typeface="+mn-ea"/>
                <a:cs typeface="Times New Roman"/>
              </a:rPr>
              <a:t>Total Orders</a:t>
            </a:r>
            <a:endParaRPr lang="en-US" sz="1638" kern="1200">
              <a:solidFill>
                <a:schemeClr val="tx1"/>
              </a:solidFill>
              <a:latin typeface="+mn-lt"/>
              <a:ea typeface="+mn-ea"/>
              <a:cs typeface="+mn-cs"/>
            </a:endParaRPr>
          </a:p>
          <a:p>
            <a:pPr algn="ctr" defTabSz="832104">
              <a:spcAft>
                <a:spcPts val="600"/>
              </a:spcAft>
            </a:pPr>
            <a:r>
              <a:rPr lang="en-US" sz="3640" b="1" kern="1200">
                <a:solidFill>
                  <a:schemeClr val="tx1"/>
                </a:solidFill>
                <a:latin typeface="Times New Roman"/>
                <a:ea typeface="+mn-ea"/>
                <a:cs typeface="Times New Roman"/>
              </a:rPr>
              <a:t>32k</a:t>
            </a:r>
            <a:endParaRPr lang="en-US" sz="4000" b="1">
              <a:latin typeface="Times New Roman"/>
              <a:cs typeface="Times New Roman"/>
            </a:endParaRPr>
          </a:p>
        </p:txBody>
      </p:sp>
      <p:graphicFrame>
        <p:nvGraphicFramePr>
          <p:cNvPr id="3" name="Diagram 2">
            <a:extLst>
              <a:ext uri="{FF2B5EF4-FFF2-40B4-BE49-F238E27FC236}">
                <a16:creationId xmlns:a16="http://schemas.microsoft.com/office/drawing/2014/main" id="{54CDEFE3-63BB-9A2D-8257-7B4312697244}"/>
              </a:ext>
            </a:extLst>
          </p:cNvPr>
          <p:cNvGraphicFramePr/>
          <p:nvPr>
            <p:extLst>
              <p:ext uri="{D42A27DB-BD31-4B8C-83A1-F6EECF244321}">
                <p14:modId xmlns:p14="http://schemas.microsoft.com/office/powerpoint/2010/main" val="1503584306"/>
              </p:ext>
            </p:extLst>
          </p:nvPr>
        </p:nvGraphicFramePr>
        <p:xfrm>
          <a:off x="1259860" y="5441166"/>
          <a:ext cx="9806546" cy="8642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97" name="TextBox 1096">
            <a:extLst>
              <a:ext uri="{FF2B5EF4-FFF2-40B4-BE49-F238E27FC236}">
                <a16:creationId xmlns:a16="http://schemas.microsoft.com/office/drawing/2014/main" id="{297A3D26-5637-8E7F-FDEF-5C0678DBAF52}"/>
              </a:ext>
            </a:extLst>
          </p:cNvPr>
          <p:cNvSpPr txBox="1"/>
          <p:nvPr/>
        </p:nvSpPr>
        <p:spPr>
          <a:xfrm>
            <a:off x="1073070" y="4903779"/>
            <a:ext cx="4852812" cy="4284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832104">
              <a:spcAft>
                <a:spcPts val="600"/>
              </a:spcAft>
            </a:pPr>
            <a:r>
              <a:rPr lang="en-US" sz="2184" b="1" kern="1200">
                <a:solidFill>
                  <a:schemeClr val="tx1"/>
                </a:solidFill>
                <a:latin typeface="Times New Roman"/>
                <a:ea typeface="+mn-ea"/>
                <a:cs typeface="Times New Roman"/>
              </a:rPr>
              <a:t>Product Wise Distribution of Revenue</a:t>
            </a:r>
            <a:endParaRPr lang="en-US" sz="2400" b="1">
              <a:latin typeface="Times New Roman"/>
              <a:cs typeface="Times New Roman"/>
            </a:endParaRPr>
          </a:p>
        </p:txBody>
      </p:sp>
      <p:sp>
        <p:nvSpPr>
          <p:cNvPr id="2" name="TextBox 1">
            <a:extLst>
              <a:ext uri="{FF2B5EF4-FFF2-40B4-BE49-F238E27FC236}">
                <a16:creationId xmlns:a16="http://schemas.microsoft.com/office/drawing/2014/main" id="{DEEE4E39-6BDF-3AF9-A653-65778C3D0633}"/>
              </a:ext>
            </a:extLst>
          </p:cNvPr>
          <p:cNvSpPr txBox="1"/>
          <p:nvPr/>
        </p:nvSpPr>
        <p:spPr>
          <a:xfrm>
            <a:off x="6168063" y="2125387"/>
            <a:ext cx="1662608" cy="11215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832104">
              <a:spcAft>
                <a:spcPts val="600"/>
              </a:spcAft>
            </a:pPr>
            <a:r>
              <a:rPr lang="en-US" sz="2548" b="1" kern="1200">
                <a:solidFill>
                  <a:schemeClr val="tx1"/>
                </a:solidFill>
                <a:latin typeface="Times New Roman"/>
                <a:ea typeface="+mn-ea"/>
                <a:cs typeface="Times New Roman"/>
              </a:rPr>
              <a:t>Total Cost</a:t>
            </a:r>
          </a:p>
          <a:p>
            <a:pPr algn="ctr" defTabSz="832104">
              <a:spcAft>
                <a:spcPts val="600"/>
              </a:spcAft>
            </a:pPr>
            <a:r>
              <a:rPr lang="en-US" sz="3640" b="1" kern="1200">
                <a:solidFill>
                  <a:schemeClr val="tx1"/>
                </a:solidFill>
                <a:latin typeface="Times New Roman"/>
                <a:ea typeface="+mn-ea"/>
                <a:cs typeface="Times New Roman"/>
              </a:rPr>
              <a:t>969K</a:t>
            </a:r>
            <a:endParaRPr lang="en-US" sz="4000" b="1">
              <a:latin typeface="Times New Roman"/>
              <a:cs typeface="Times New Roman"/>
            </a:endParaRPr>
          </a:p>
        </p:txBody>
      </p:sp>
      <p:sp>
        <p:nvSpPr>
          <p:cNvPr id="5" name="TextBox 4">
            <a:extLst>
              <a:ext uri="{FF2B5EF4-FFF2-40B4-BE49-F238E27FC236}">
                <a16:creationId xmlns:a16="http://schemas.microsoft.com/office/drawing/2014/main" id="{4449AEB2-08AE-6E5F-106F-193D2B6B71CF}"/>
              </a:ext>
            </a:extLst>
          </p:cNvPr>
          <p:cNvSpPr txBox="1"/>
          <p:nvPr/>
        </p:nvSpPr>
        <p:spPr>
          <a:xfrm>
            <a:off x="7846242" y="2127658"/>
            <a:ext cx="3024498" cy="11215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832104">
              <a:spcAft>
                <a:spcPts val="600"/>
              </a:spcAft>
            </a:pPr>
            <a:r>
              <a:rPr lang="en-US" sz="2548" b="1" kern="1200">
                <a:solidFill>
                  <a:schemeClr val="tx1"/>
                </a:solidFill>
                <a:latin typeface="Times New Roman"/>
                <a:ea typeface="+mn-ea"/>
                <a:cs typeface="Times New Roman"/>
              </a:rPr>
              <a:t>Total Gross Profit</a:t>
            </a:r>
            <a:endParaRPr lang="en-US" sz="1638" kern="1200">
              <a:solidFill>
                <a:schemeClr val="tx1"/>
              </a:solidFill>
              <a:latin typeface="+mn-lt"/>
              <a:ea typeface="+mn-ea"/>
              <a:cs typeface="+mn-cs"/>
            </a:endParaRPr>
          </a:p>
          <a:p>
            <a:pPr algn="ctr" defTabSz="832104">
              <a:spcAft>
                <a:spcPts val="600"/>
              </a:spcAft>
            </a:pPr>
            <a:r>
              <a:rPr lang="en-US" sz="3640" b="1" kern="1200">
                <a:solidFill>
                  <a:schemeClr val="tx1"/>
                </a:solidFill>
                <a:latin typeface="Times New Roman"/>
                <a:ea typeface="+mn-ea"/>
                <a:cs typeface="Times New Roman"/>
              </a:rPr>
              <a:t>196%</a:t>
            </a:r>
            <a:endParaRPr lang="en-US" sz="4000" b="1">
              <a:latin typeface="Times New Roman"/>
              <a:cs typeface="Times New Roman"/>
            </a:endParaRPr>
          </a:p>
        </p:txBody>
      </p:sp>
      <p:sp>
        <p:nvSpPr>
          <p:cNvPr id="17" name="TextBox 16">
            <a:extLst>
              <a:ext uri="{FF2B5EF4-FFF2-40B4-BE49-F238E27FC236}">
                <a16:creationId xmlns:a16="http://schemas.microsoft.com/office/drawing/2014/main" id="{B163BC71-FBBF-54C4-2435-CA85AE2882C7}"/>
              </a:ext>
            </a:extLst>
          </p:cNvPr>
          <p:cNvSpPr txBox="1"/>
          <p:nvPr/>
        </p:nvSpPr>
        <p:spPr>
          <a:xfrm>
            <a:off x="1069801" y="3562259"/>
            <a:ext cx="2385342" cy="11215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832104">
              <a:spcAft>
                <a:spcPts val="600"/>
              </a:spcAft>
            </a:pPr>
            <a:r>
              <a:rPr lang="en-US" sz="2548" b="1" kern="1200">
                <a:solidFill>
                  <a:schemeClr val="tx1"/>
                </a:solidFill>
                <a:latin typeface="Times New Roman"/>
                <a:ea typeface="+mn-ea"/>
                <a:cs typeface="Times New Roman"/>
              </a:rPr>
              <a:t>Total Unit Sold</a:t>
            </a:r>
          </a:p>
          <a:p>
            <a:pPr algn="ctr" defTabSz="832104">
              <a:spcAft>
                <a:spcPts val="600"/>
              </a:spcAft>
            </a:pPr>
            <a:r>
              <a:rPr lang="en-US" sz="3640" b="1" kern="1200">
                <a:solidFill>
                  <a:schemeClr val="tx1"/>
                </a:solidFill>
                <a:latin typeface="Times New Roman"/>
                <a:ea typeface="+mn-ea"/>
                <a:cs typeface="Times New Roman"/>
              </a:rPr>
              <a:t>40K</a:t>
            </a:r>
            <a:endParaRPr lang="en-US" sz="4000" b="1">
              <a:latin typeface="Times New Roman"/>
              <a:cs typeface="Times New Roman"/>
            </a:endParaRPr>
          </a:p>
        </p:txBody>
      </p:sp>
      <p:sp>
        <p:nvSpPr>
          <p:cNvPr id="54" name="TextBox 53">
            <a:extLst>
              <a:ext uri="{FF2B5EF4-FFF2-40B4-BE49-F238E27FC236}">
                <a16:creationId xmlns:a16="http://schemas.microsoft.com/office/drawing/2014/main" id="{950FF847-8F93-240A-8B18-11B5F2AF679C}"/>
              </a:ext>
            </a:extLst>
          </p:cNvPr>
          <p:cNvSpPr txBox="1"/>
          <p:nvPr/>
        </p:nvSpPr>
        <p:spPr>
          <a:xfrm>
            <a:off x="4006307" y="3565846"/>
            <a:ext cx="3488133" cy="11215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832104">
              <a:spcAft>
                <a:spcPts val="600"/>
              </a:spcAft>
            </a:pPr>
            <a:r>
              <a:rPr lang="en-US" sz="2548" b="1" kern="1200">
                <a:solidFill>
                  <a:schemeClr val="tx1"/>
                </a:solidFill>
                <a:latin typeface="Times New Roman"/>
                <a:ea typeface="+mn-ea"/>
                <a:cs typeface="Times New Roman"/>
              </a:rPr>
              <a:t>Total Refunded orders</a:t>
            </a:r>
          </a:p>
          <a:p>
            <a:pPr algn="ctr" defTabSz="832104">
              <a:spcAft>
                <a:spcPts val="600"/>
              </a:spcAft>
            </a:pPr>
            <a:r>
              <a:rPr lang="en-US" sz="3640" b="1" kern="1200">
                <a:solidFill>
                  <a:schemeClr val="tx1"/>
                </a:solidFill>
                <a:latin typeface="Times New Roman"/>
                <a:ea typeface="+mn-ea"/>
                <a:cs typeface="Times New Roman"/>
              </a:rPr>
              <a:t>1.7K</a:t>
            </a:r>
            <a:endParaRPr lang="en-US" sz="4000" b="1">
              <a:latin typeface="Times New Roman"/>
              <a:cs typeface="Times New Roman"/>
            </a:endParaRPr>
          </a:p>
        </p:txBody>
      </p:sp>
      <p:sp>
        <p:nvSpPr>
          <p:cNvPr id="55" name="TextBox 54">
            <a:extLst>
              <a:ext uri="{FF2B5EF4-FFF2-40B4-BE49-F238E27FC236}">
                <a16:creationId xmlns:a16="http://schemas.microsoft.com/office/drawing/2014/main" id="{0978A822-9B5E-C13C-62DE-164822142B42}"/>
              </a:ext>
            </a:extLst>
          </p:cNvPr>
          <p:cNvSpPr txBox="1"/>
          <p:nvPr/>
        </p:nvSpPr>
        <p:spPr>
          <a:xfrm>
            <a:off x="7522098" y="3565698"/>
            <a:ext cx="3624041" cy="11215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832104">
              <a:spcAft>
                <a:spcPts val="600"/>
              </a:spcAft>
            </a:pPr>
            <a:r>
              <a:rPr lang="en-US" sz="2548" b="1" kern="1200">
                <a:solidFill>
                  <a:schemeClr val="tx1"/>
                </a:solidFill>
                <a:latin typeface="Times New Roman"/>
                <a:ea typeface="+mn-ea"/>
                <a:cs typeface="Times New Roman"/>
              </a:rPr>
              <a:t>Total Refunded Amount</a:t>
            </a:r>
          </a:p>
          <a:p>
            <a:pPr algn="ctr" defTabSz="832104">
              <a:spcAft>
                <a:spcPts val="600"/>
              </a:spcAft>
            </a:pPr>
            <a:r>
              <a:rPr lang="en-US" sz="3640" b="1" kern="1200">
                <a:solidFill>
                  <a:schemeClr val="tx1"/>
                </a:solidFill>
                <a:latin typeface="Times New Roman"/>
                <a:ea typeface="+mn-ea"/>
                <a:cs typeface="Times New Roman"/>
              </a:rPr>
              <a:t>85K</a:t>
            </a:r>
            <a:endParaRPr lang="en-US" sz="4000" b="1">
              <a:latin typeface="Times New Roman"/>
              <a:cs typeface="Times New Roman"/>
            </a:endParaRPr>
          </a:p>
        </p:txBody>
      </p:sp>
    </p:spTree>
    <p:extLst>
      <p:ext uri="{BB962C8B-B14F-4D97-AF65-F5344CB8AC3E}">
        <p14:creationId xmlns:p14="http://schemas.microsoft.com/office/powerpoint/2010/main" val="3483566090"/>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dashboard&#10;&#10;Description automatically generated">
            <a:extLst>
              <a:ext uri="{FF2B5EF4-FFF2-40B4-BE49-F238E27FC236}">
                <a16:creationId xmlns:a16="http://schemas.microsoft.com/office/drawing/2014/main" id="{50E76FBB-60CB-919B-F6E8-28C88FF05292}"/>
              </a:ext>
            </a:extLst>
          </p:cNvPr>
          <p:cNvPicPr>
            <a:picLocks noChangeAspect="1"/>
          </p:cNvPicPr>
          <p:nvPr/>
        </p:nvPicPr>
        <p:blipFill>
          <a:blip r:embed="rId2"/>
          <a:stretch>
            <a:fillRect/>
          </a:stretch>
        </p:blipFill>
        <p:spPr>
          <a:xfrm>
            <a:off x="2967" y="2109"/>
            <a:ext cx="12186066" cy="6853783"/>
          </a:xfrm>
          <a:prstGeom prst="rect">
            <a:avLst/>
          </a:prstGeom>
        </p:spPr>
      </p:pic>
    </p:spTree>
    <p:extLst>
      <p:ext uri="{BB962C8B-B14F-4D97-AF65-F5344CB8AC3E}">
        <p14:creationId xmlns:p14="http://schemas.microsoft.com/office/powerpoint/2010/main" val="2177248324"/>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8A678F-57BB-3E1D-7D53-25BFC40A9DED}"/>
              </a:ext>
            </a:extLst>
          </p:cNvPr>
          <p:cNvPicPr>
            <a:picLocks noChangeAspect="1"/>
          </p:cNvPicPr>
          <p:nvPr/>
        </p:nvPicPr>
        <p:blipFill>
          <a:blip r:embed="rId2"/>
          <a:stretch>
            <a:fillRect/>
          </a:stretch>
        </p:blipFill>
        <p:spPr>
          <a:xfrm>
            <a:off x="0" y="9181"/>
            <a:ext cx="12192000" cy="6839639"/>
          </a:xfrm>
          <a:prstGeom prst="rect">
            <a:avLst/>
          </a:prstGeom>
        </p:spPr>
      </p:pic>
    </p:spTree>
    <p:extLst>
      <p:ext uri="{BB962C8B-B14F-4D97-AF65-F5344CB8AC3E}">
        <p14:creationId xmlns:p14="http://schemas.microsoft.com/office/powerpoint/2010/main" val="39009634"/>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A9D3409-2C1B-9BFD-335A-0550F83D841B}"/>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200" b="1" kern="1200">
                <a:solidFill>
                  <a:schemeClr val="tx1"/>
                </a:solidFill>
                <a:latin typeface="+mj-lt"/>
                <a:ea typeface="+mj-ea"/>
                <a:cs typeface="+mj-cs"/>
              </a:rPr>
              <a:t>TRAFFIC  ANALYSIS</a:t>
            </a:r>
          </a:p>
          <a:p>
            <a:pPr>
              <a:lnSpc>
                <a:spcPct val="90000"/>
              </a:lnSpc>
              <a:spcBef>
                <a:spcPct val="0"/>
              </a:spcBef>
              <a:spcAft>
                <a:spcPts val="600"/>
              </a:spcAft>
            </a:pPr>
            <a:r>
              <a:rPr lang="en-US" sz="4200" kern="1200">
                <a:solidFill>
                  <a:schemeClr val="tx1"/>
                </a:solidFill>
                <a:latin typeface="+mj-lt"/>
                <a:ea typeface="+mj-ea"/>
                <a:cs typeface="+mj-cs"/>
              </a:rPr>
              <a:t>For gsearch nonbrand</a:t>
            </a:r>
          </a:p>
        </p:txBody>
      </p:sp>
      <p:sp>
        <p:nvSpPr>
          <p:cNvPr id="15"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web page&#10;&#10;Description automatically generated">
            <a:extLst>
              <a:ext uri="{FF2B5EF4-FFF2-40B4-BE49-F238E27FC236}">
                <a16:creationId xmlns:a16="http://schemas.microsoft.com/office/drawing/2014/main" id="{C7C0A7E6-2F2E-3E6B-53CF-739A665BC662}"/>
              </a:ext>
            </a:extLst>
          </p:cNvPr>
          <p:cNvPicPr>
            <a:picLocks noChangeAspect="1"/>
          </p:cNvPicPr>
          <p:nvPr/>
        </p:nvPicPr>
        <p:blipFill>
          <a:blip r:embed="rId2"/>
          <a:stretch>
            <a:fillRect/>
          </a:stretch>
        </p:blipFill>
        <p:spPr>
          <a:xfrm>
            <a:off x="6399758" y="2228087"/>
            <a:ext cx="5198820" cy="3816771"/>
          </a:xfrm>
          <a:prstGeom prst="rect">
            <a:avLst/>
          </a:prstGeom>
        </p:spPr>
      </p:pic>
      <p:sp>
        <p:nvSpPr>
          <p:cNvPr id="4" name="TextBox 3">
            <a:extLst>
              <a:ext uri="{FF2B5EF4-FFF2-40B4-BE49-F238E27FC236}">
                <a16:creationId xmlns:a16="http://schemas.microsoft.com/office/drawing/2014/main" id="{F8692486-032A-85AC-0E4C-B71F2BE53FC0}"/>
              </a:ext>
            </a:extLst>
          </p:cNvPr>
          <p:cNvSpPr txBox="1"/>
          <p:nvPr/>
        </p:nvSpPr>
        <p:spPr>
          <a:xfrm>
            <a:off x="1042331" y="2737347"/>
            <a:ext cx="3982663" cy="8217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31520">
              <a:spcAft>
                <a:spcPts val="600"/>
              </a:spcAft>
            </a:pPr>
            <a:r>
              <a:rPr lang="en-US" sz="1400" b="1" kern="1200">
                <a:latin typeface="Times New Roman"/>
                <a:ea typeface="+mn-ea"/>
                <a:cs typeface="Times New Roman"/>
              </a:rPr>
              <a:t>Insights:</a:t>
            </a:r>
            <a:endParaRPr lang="en-US" sz="1400" kern="1200">
              <a:latin typeface="Times New Roman"/>
              <a:ea typeface="+mn-ea"/>
              <a:cs typeface="Times New Roman"/>
            </a:endParaRPr>
          </a:p>
          <a:p>
            <a:pPr defTabSz="731520">
              <a:spcAft>
                <a:spcPts val="600"/>
              </a:spcAft>
            </a:pPr>
            <a:r>
              <a:rPr lang="en-US" sz="1400" kern="1200" err="1">
                <a:latin typeface="Aptos"/>
                <a:ea typeface="+mn-ea"/>
                <a:cs typeface="Times New Roman"/>
              </a:rPr>
              <a:t>Gsearch</a:t>
            </a:r>
            <a:r>
              <a:rPr lang="en-US" sz="1400" kern="1200">
                <a:latin typeface="Aptos"/>
                <a:ea typeface="+mn-ea"/>
                <a:cs typeface="Times New Roman"/>
              </a:rPr>
              <a:t> nonbrand is the main contributor of the traffic before April 2012</a:t>
            </a:r>
            <a:endParaRPr lang="en-US" sz="1400" kern="1200">
              <a:latin typeface="Aptos"/>
              <a:cs typeface="Times New Roman"/>
            </a:endParaRPr>
          </a:p>
        </p:txBody>
      </p:sp>
      <p:sp>
        <p:nvSpPr>
          <p:cNvPr id="5" name="TextBox 4">
            <a:extLst>
              <a:ext uri="{FF2B5EF4-FFF2-40B4-BE49-F238E27FC236}">
                <a16:creationId xmlns:a16="http://schemas.microsoft.com/office/drawing/2014/main" id="{ECA6C747-2F2A-2F94-53B3-EC7D3B4117F5}"/>
              </a:ext>
            </a:extLst>
          </p:cNvPr>
          <p:cNvSpPr txBox="1"/>
          <p:nvPr/>
        </p:nvSpPr>
        <p:spPr>
          <a:xfrm>
            <a:off x="1040111" y="2227867"/>
            <a:ext cx="4002570" cy="3877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31520">
              <a:spcAft>
                <a:spcPts val="600"/>
              </a:spcAft>
            </a:pPr>
            <a:r>
              <a:rPr lang="en-US" sz="1920" b="1" kern="1200">
                <a:solidFill>
                  <a:schemeClr val="tx1"/>
                </a:solidFill>
                <a:latin typeface="Times New Roman"/>
                <a:ea typeface="+mn-ea"/>
                <a:cs typeface="Times New Roman"/>
              </a:rPr>
              <a:t>Top Traffic Sources</a:t>
            </a:r>
            <a:endParaRPr lang="en-US" sz="2400" b="1">
              <a:latin typeface="Times New Roman"/>
              <a:cs typeface="Times New Roman"/>
            </a:endParaRPr>
          </a:p>
        </p:txBody>
      </p:sp>
      <p:sp>
        <p:nvSpPr>
          <p:cNvPr id="6" name="TextBox 5">
            <a:extLst>
              <a:ext uri="{FF2B5EF4-FFF2-40B4-BE49-F238E27FC236}">
                <a16:creationId xmlns:a16="http://schemas.microsoft.com/office/drawing/2014/main" id="{5B4611AC-10B7-4F17-EDBE-FAB3BAF4A9A4}"/>
              </a:ext>
            </a:extLst>
          </p:cNvPr>
          <p:cNvSpPr txBox="1"/>
          <p:nvPr/>
        </p:nvSpPr>
        <p:spPr>
          <a:xfrm>
            <a:off x="1040456" y="3936506"/>
            <a:ext cx="3017627" cy="3877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31520">
              <a:spcAft>
                <a:spcPts val="600"/>
              </a:spcAft>
            </a:pPr>
            <a:r>
              <a:rPr lang="en-US" sz="1920" b="1" kern="1200">
                <a:solidFill>
                  <a:schemeClr val="tx1"/>
                </a:solidFill>
                <a:latin typeface="Times New Roman"/>
                <a:ea typeface="+mn-lt"/>
                <a:cs typeface="Times New Roman"/>
              </a:rPr>
              <a:t>Traffic Conversion Rates</a:t>
            </a:r>
            <a:endParaRPr lang="en-US" b="1"/>
          </a:p>
        </p:txBody>
      </p:sp>
      <p:sp>
        <p:nvSpPr>
          <p:cNvPr id="7" name="TextBox 6">
            <a:extLst>
              <a:ext uri="{FF2B5EF4-FFF2-40B4-BE49-F238E27FC236}">
                <a16:creationId xmlns:a16="http://schemas.microsoft.com/office/drawing/2014/main" id="{52FB9D04-2A3D-0DCC-D7A4-DEEDEB3B4956}"/>
              </a:ext>
            </a:extLst>
          </p:cNvPr>
          <p:cNvSpPr txBox="1"/>
          <p:nvPr/>
        </p:nvSpPr>
        <p:spPr>
          <a:xfrm>
            <a:off x="1055814" y="4319905"/>
            <a:ext cx="3982663" cy="14311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31520">
              <a:spcAft>
                <a:spcPts val="600"/>
              </a:spcAft>
            </a:pPr>
            <a:r>
              <a:rPr lang="en-US" sz="1440" b="1" kern="1200">
                <a:solidFill>
                  <a:schemeClr val="tx1"/>
                </a:solidFill>
                <a:latin typeface="Times New Roman"/>
                <a:ea typeface="+mn-lt"/>
                <a:cs typeface="Times New Roman"/>
              </a:rPr>
              <a:t>Insights:</a:t>
            </a:r>
            <a:endParaRPr lang="en-US" sz="1440" kern="1200">
              <a:solidFill>
                <a:schemeClr val="tx1"/>
              </a:solidFill>
              <a:latin typeface="Times New Roman"/>
              <a:ea typeface="+mn-lt"/>
              <a:cs typeface="Times New Roman"/>
            </a:endParaRPr>
          </a:p>
          <a:p>
            <a:pPr defTabSz="731520">
              <a:spcAft>
                <a:spcPts val="600"/>
              </a:spcAft>
            </a:pPr>
            <a:r>
              <a:rPr lang="en-US" sz="1440" kern="1200">
                <a:solidFill>
                  <a:schemeClr val="tx1"/>
                </a:solidFill>
                <a:latin typeface="Aptos"/>
                <a:ea typeface="+mn-ea"/>
                <a:cs typeface="Times New Roman"/>
              </a:rPr>
              <a:t>Traffic conversion rate before April 2012 is 2.9%</a:t>
            </a:r>
          </a:p>
          <a:p>
            <a:pPr defTabSz="731520">
              <a:spcAft>
                <a:spcPts val="600"/>
              </a:spcAft>
            </a:pPr>
            <a:endParaRPr lang="en-US" sz="1440" kern="1200">
              <a:solidFill>
                <a:schemeClr val="tx1"/>
              </a:solidFill>
              <a:latin typeface="Aptos"/>
              <a:ea typeface="+mn-lt"/>
              <a:cs typeface="Times New Roman"/>
            </a:endParaRPr>
          </a:p>
          <a:p>
            <a:pPr defTabSz="731520">
              <a:spcAft>
                <a:spcPts val="600"/>
              </a:spcAft>
            </a:pPr>
            <a:r>
              <a:rPr lang="en-US" sz="1440" kern="1200">
                <a:solidFill>
                  <a:schemeClr val="tx1"/>
                </a:solidFill>
                <a:latin typeface="Aptos"/>
                <a:ea typeface="+mn-lt"/>
                <a:cs typeface="Times New Roman"/>
              </a:rPr>
              <a:t>Since, our conversion rate is below 4% hence we need to bid down</a:t>
            </a:r>
            <a:endParaRPr lang="en-US">
              <a:latin typeface="Aptos"/>
              <a:cs typeface="Times New Roman"/>
            </a:endParaRPr>
          </a:p>
        </p:txBody>
      </p:sp>
    </p:spTree>
    <p:extLst>
      <p:ext uri="{BB962C8B-B14F-4D97-AF65-F5344CB8AC3E}">
        <p14:creationId xmlns:p14="http://schemas.microsoft.com/office/powerpoint/2010/main" val="4144437103"/>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B65D88C-A615-6805-CF51-A03E94215084}"/>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200" b="1" kern="1200">
                <a:solidFill>
                  <a:schemeClr val="tx1"/>
                </a:solidFill>
                <a:latin typeface="+mj-lt"/>
                <a:ea typeface="+mj-ea"/>
                <a:cs typeface="+mj-cs"/>
              </a:rPr>
              <a:t>TRAFFIC  ANALYSIS</a:t>
            </a:r>
          </a:p>
          <a:p>
            <a:pPr>
              <a:lnSpc>
                <a:spcPct val="90000"/>
              </a:lnSpc>
              <a:spcBef>
                <a:spcPct val="0"/>
              </a:spcBef>
              <a:spcAft>
                <a:spcPts val="600"/>
              </a:spcAft>
            </a:pPr>
            <a:r>
              <a:rPr lang="en-US" sz="4200" kern="1200">
                <a:solidFill>
                  <a:schemeClr val="tx1"/>
                </a:solidFill>
                <a:latin typeface="+mj-lt"/>
                <a:ea typeface="+mj-ea"/>
                <a:cs typeface="+mj-cs"/>
              </a:rPr>
              <a:t>For gsearch nonbrand</a:t>
            </a:r>
          </a:p>
        </p:txBody>
      </p:sp>
      <p:sp>
        <p:nvSpPr>
          <p:cNvPr id="23"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C817C8A-52A1-A67D-1C5C-CC62B5EA973D}"/>
              </a:ext>
            </a:extLst>
          </p:cNvPr>
          <p:cNvSpPr txBox="1"/>
          <p:nvPr/>
        </p:nvSpPr>
        <p:spPr>
          <a:xfrm>
            <a:off x="834481" y="2619745"/>
            <a:ext cx="2856365" cy="12464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594360">
              <a:spcAft>
                <a:spcPts val="600"/>
              </a:spcAft>
            </a:pPr>
            <a:r>
              <a:rPr lang="en-US" sz="1400" b="1" kern="1200">
                <a:solidFill>
                  <a:schemeClr val="tx1"/>
                </a:solidFill>
                <a:latin typeface="Times New Roman"/>
                <a:ea typeface="+mn-lt"/>
                <a:cs typeface="Times New Roman"/>
              </a:rPr>
              <a:t>Insights:</a:t>
            </a:r>
            <a:endParaRPr lang="en-US" sz="1400" kern="1200">
              <a:solidFill>
                <a:schemeClr val="tx1"/>
              </a:solidFill>
              <a:latin typeface="Times New Roman"/>
              <a:ea typeface="+mn-lt"/>
              <a:cs typeface="Times New Roman"/>
            </a:endParaRPr>
          </a:p>
          <a:p>
            <a:pPr defTabSz="594360">
              <a:spcAft>
                <a:spcPts val="600"/>
              </a:spcAft>
            </a:pPr>
            <a:r>
              <a:rPr lang="en-US" sz="1400" kern="1200">
                <a:solidFill>
                  <a:schemeClr val="tx1"/>
                </a:solidFill>
                <a:latin typeface="Times New Roman"/>
                <a:ea typeface="+mn-lt"/>
                <a:cs typeface="+mn-lt"/>
              </a:rPr>
              <a:t>Bidding down on 4/15/2012 for </a:t>
            </a:r>
            <a:r>
              <a:rPr lang="en-US" sz="1400" kern="1200" err="1">
                <a:solidFill>
                  <a:schemeClr val="tx1"/>
                </a:solidFill>
                <a:latin typeface="Times New Roman"/>
                <a:ea typeface="+mn-lt"/>
                <a:cs typeface="+mn-lt"/>
              </a:rPr>
              <a:t>gsearch</a:t>
            </a:r>
            <a:r>
              <a:rPr lang="en-US" sz="1400" kern="1200">
                <a:solidFill>
                  <a:schemeClr val="tx1"/>
                </a:solidFill>
                <a:latin typeface="Times New Roman"/>
                <a:ea typeface="+mn-lt"/>
                <a:cs typeface="+mn-lt"/>
              </a:rPr>
              <a:t> nonbrand led to 40% decline in traffic, suggesting high sensitivity to bid adjustments.</a:t>
            </a:r>
            <a:endParaRPr lang="en-US" sz="2400">
              <a:latin typeface="Times New Roman"/>
              <a:cs typeface="Times New Roman"/>
            </a:endParaRPr>
          </a:p>
        </p:txBody>
      </p:sp>
      <p:sp>
        <p:nvSpPr>
          <p:cNvPr id="9" name="TextBox 8">
            <a:extLst>
              <a:ext uri="{FF2B5EF4-FFF2-40B4-BE49-F238E27FC236}">
                <a16:creationId xmlns:a16="http://schemas.microsoft.com/office/drawing/2014/main" id="{819A05B6-CAD4-EBE7-0E3D-5EA22E756684}"/>
              </a:ext>
            </a:extLst>
          </p:cNvPr>
          <p:cNvSpPr txBox="1"/>
          <p:nvPr/>
        </p:nvSpPr>
        <p:spPr>
          <a:xfrm>
            <a:off x="832671" y="2230269"/>
            <a:ext cx="246023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594360">
              <a:spcAft>
                <a:spcPts val="600"/>
              </a:spcAft>
            </a:pPr>
            <a:r>
              <a:rPr lang="en-US" b="1" kern="1200">
                <a:solidFill>
                  <a:schemeClr val="tx1"/>
                </a:solidFill>
                <a:latin typeface="Times New Roman"/>
                <a:ea typeface="+mn-ea"/>
                <a:cs typeface="Times New Roman"/>
              </a:rPr>
              <a:t>Traffic Source Trend</a:t>
            </a:r>
            <a:endParaRPr lang="en-US" sz="2400" b="1"/>
          </a:p>
        </p:txBody>
      </p:sp>
      <p:pic>
        <p:nvPicPr>
          <p:cNvPr id="10" name="Picture 9" descr="A graph with a line going up&#10;&#10;Description automatically generated">
            <a:extLst>
              <a:ext uri="{FF2B5EF4-FFF2-40B4-BE49-F238E27FC236}">
                <a16:creationId xmlns:a16="http://schemas.microsoft.com/office/drawing/2014/main" id="{905A751B-5391-07AD-5F19-9EE7EEEF4D1E}"/>
              </a:ext>
            </a:extLst>
          </p:cNvPr>
          <p:cNvPicPr>
            <a:picLocks noChangeAspect="1"/>
          </p:cNvPicPr>
          <p:nvPr/>
        </p:nvPicPr>
        <p:blipFill>
          <a:blip r:embed="rId2"/>
          <a:stretch>
            <a:fillRect/>
          </a:stretch>
        </p:blipFill>
        <p:spPr>
          <a:xfrm>
            <a:off x="5419352" y="2083570"/>
            <a:ext cx="5200541" cy="2200610"/>
          </a:xfrm>
          <a:prstGeom prst="rect">
            <a:avLst/>
          </a:prstGeom>
        </p:spPr>
      </p:pic>
      <p:sp>
        <p:nvSpPr>
          <p:cNvPr id="12" name="TextBox 11">
            <a:extLst>
              <a:ext uri="{FF2B5EF4-FFF2-40B4-BE49-F238E27FC236}">
                <a16:creationId xmlns:a16="http://schemas.microsoft.com/office/drawing/2014/main" id="{E92BC928-B9CB-A036-3D92-C3D63C57D56B}"/>
              </a:ext>
            </a:extLst>
          </p:cNvPr>
          <p:cNvSpPr txBox="1"/>
          <p:nvPr/>
        </p:nvSpPr>
        <p:spPr>
          <a:xfrm>
            <a:off x="832672" y="4096564"/>
            <a:ext cx="3535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594360">
              <a:spcAft>
                <a:spcPts val="600"/>
              </a:spcAft>
            </a:pPr>
            <a:r>
              <a:rPr lang="en-US" b="1" kern="1200">
                <a:solidFill>
                  <a:schemeClr val="tx1"/>
                </a:solidFill>
                <a:latin typeface="Times New Roman"/>
                <a:ea typeface="+mn-lt"/>
                <a:cs typeface="Times New Roman"/>
              </a:rPr>
              <a:t>Traffic Source Bid Optimization</a:t>
            </a:r>
            <a:endParaRPr lang="en-US" sz="2400" b="1"/>
          </a:p>
        </p:txBody>
      </p:sp>
      <p:sp>
        <p:nvSpPr>
          <p:cNvPr id="13" name="TextBox 12">
            <a:extLst>
              <a:ext uri="{FF2B5EF4-FFF2-40B4-BE49-F238E27FC236}">
                <a16:creationId xmlns:a16="http://schemas.microsoft.com/office/drawing/2014/main" id="{6E201A12-BFE2-8913-9371-301002D3455B}"/>
              </a:ext>
            </a:extLst>
          </p:cNvPr>
          <p:cNvSpPr txBox="1"/>
          <p:nvPr/>
        </p:nvSpPr>
        <p:spPr>
          <a:xfrm>
            <a:off x="834481" y="4520764"/>
            <a:ext cx="2856365"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594360">
              <a:spcAft>
                <a:spcPts val="600"/>
              </a:spcAft>
            </a:pPr>
            <a:r>
              <a:rPr lang="en-US" sz="1400" b="1" kern="1200">
                <a:solidFill>
                  <a:schemeClr val="tx1"/>
                </a:solidFill>
                <a:latin typeface="Times New Roman"/>
                <a:ea typeface="+mn-lt"/>
                <a:cs typeface="Times New Roman"/>
              </a:rPr>
              <a:t>Insights: </a:t>
            </a:r>
            <a:endParaRPr lang="en-US" sz="1400" kern="1200">
              <a:solidFill>
                <a:schemeClr val="tx1"/>
              </a:solidFill>
              <a:latin typeface="Times New Roman"/>
              <a:ea typeface="+mn-lt"/>
              <a:cs typeface="Times New Roman"/>
            </a:endParaRPr>
          </a:p>
          <a:p>
            <a:pPr defTabSz="594360">
              <a:spcAft>
                <a:spcPts val="600"/>
              </a:spcAft>
            </a:pPr>
            <a:r>
              <a:rPr lang="en-US" sz="1400" kern="1200">
                <a:solidFill>
                  <a:schemeClr val="tx1"/>
                </a:solidFill>
                <a:latin typeface="Times New Roman"/>
                <a:ea typeface="+mn-lt"/>
                <a:cs typeface="Times New Roman"/>
              </a:rPr>
              <a:t>Before May 2012 in </a:t>
            </a:r>
            <a:r>
              <a:rPr lang="en-US" sz="1400" kern="1200" err="1">
                <a:solidFill>
                  <a:schemeClr val="tx1"/>
                </a:solidFill>
                <a:latin typeface="Times New Roman"/>
                <a:ea typeface="+mn-lt"/>
                <a:cs typeface="Times New Roman"/>
              </a:rPr>
              <a:t>gsearch</a:t>
            </a:r>
            <a:r>
              <a:rPr lang="en-US" sz="1400" kern="1200">
                <a:solidFill>
                  <a:schemeClr val="tx1"/>
                </a:solidFill>
                <a:latin typeface="Times New Roman"/>
                <a:ea typeface="+mn-lt"/>
                <a:cs typeface="Times New Roman"/>
              </a:rPr>
              <a:t> nonbrand</a:t>
            </a:r>
            <a:endParaRPr lang="en-US" sz="1400" kern="1200">
              <a:solidFill>
                <a:schemeClr val="tx1"/>
              </a:solidFill>
              <a:latin typeface="+mn-lt"/>
              <a:ea typeface="+mn-ea"/>
              <a:cs typeface="+mn-cs"/>
            </a:endParaRPr>
          </a:p>
          <a:p>
            <a:pPr defTabSz="594360">
              <a:spcAft>
                <a:spcPts val="600"/>
              </a:spcAft>
            </a:pPr>
            <a:endParaRPr lang="en-US" sz="1400" kern="1200">
              <a:solidFill>
                <a:schemeClr val="tx1"/>
              </a:solidFill>
              <a:latin typeface="Times New Roman"/>
              <a:ea typeface="+mn-lt"/>
              <a:cs typeface="Times New Roman"/>
            </a:endParaRPr>
          </a:p>
          <a:p>
            <a:pPr defTabSz="594360">
              <a:spcAft>
                <a:spcPts val="600"/>
              </a:spcAft>
            </a:pPr>
            <a:r>
              <a:rPr lang="en-US" sz="1400" kern="1200">
                <a:solidFill>
                  <a:schemeClr val="tx1"/>
                </a:solidFill>
                <a:latin typeface="Times New Roman"/>
                <a:ea typeface="+mn-lt"/>
                <a:cs typeface="Times New Roman"/>
              </a:rPr>
              <a:t>Desktop traffic has the highest conversion rate (3.73%),</a:t>
            </a:r>
            <a:endParaRPr lang="en-US" sz="1400" kern="1200">
              <a:solidFill>
                <a:schemeClr val="tx1"/>
              </a:solidFill>
              <a:latin typeface="Aptos"/>
              <a:ea typeface="+mn-lt"/>
              <a:cs typeface="Times New Roman"/>
            </a:endParaRPr>
          </a:p>
          <a:p>
            <a:pPr defTabSz="594360">
              <a:spcAft>
                <a:spcPts val="600"/>
              </a:spcAft>
            </a:pPr>
            <a:r>
              <a:rPr lang="en-US" sz="1400" kern="1200">
                <a:solidFill>
                  <a:schemeClr val="tx1"/>
                </a:solidFill>
                <a:latin typeface="Times New Roman"/>
                <a:ea typeface="+mn-lt"/>
                <a:cs typeface="Times New Roman"/>
              </a:rPr>
              <a:t>while mobile sessions remain lower in comparison (0.96%).</a:t>
            </a:r>
            <a:endParaRPr lang="en-US" sz="2400">
              <a:latin typeface="Times New Roman"/>
              <a:cs typeface="Times New Roman"/>
            </a:endParaRPr>
          </a:p>
        </p:txBody>
      </p:sp>
      <p:pic>
        <p:nvPicPr>
          <p:cNvPr id="3" name="Picture 2" descr="A graph of a bar graph&#10;&#10;Description automatically generated">
            <a:extLst>
              <a:ext uri="{FF2B5EF4-FFF2-40B4-BE49-F238E27FC236}">
                <a16:creationId xmlns:a16="http://schemas.microsoft.com/office/drawing/2014/main" id="{F85B13C2-DC23-E193-0532-BF89ACB4EC17}"/>
              </a:ext>
            </a:extLst>
          </p:cNvPr>
          <p:cNvPicPr>
            <a:picLocks noChangeAspect="1"/>
          </p:cNvPicPr>
          <p:nvPr/>
        </p:nvPicPr>
        <p:blipFill>
          <a:blip r:embed="rId3"/>
          <a:stretch>
            <a:fillRect/>
          </a:stretch>
        </p:blipFill>
        <p:spPr>
          <a:xfrm>
            <a:off x="5413996" y="4271059"/>
            <a:ext cx="5196470" cy="2589076"/>
          </a:xfrm>
          <a:prstGeom prst="rect">
            <a:avLst/>
          </a:prstGeom>
        </p:spPr>
      </p:pic>
    </p:spTree>
    <p:extLst>
      <p:ext uri="{BB962C8B-B14F-4D97-AF65-F5344CB8AC3E}">
        <p14:creationId xmlns:p14="http://schemas.microsoft.com/office/powerpoint/2010/main" val="1641802934"/>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5D88C-A615-6805-CF51-A03E94215084}"/>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200" b="1" kern="1200">
                <a:solidFill>
                  <a:schemeClr val="tx1"/>
                </a:solidFill>
                <a:latin typeface="+mj-lt"/>
                <a:ea typeface="+mj-ea"/>
                <a:cs typeface="+mj-cs"/>
              </a:rPr>
              <a:t>TRAFFIC  ANALYSIS</a:t>
            </a:r>
          </a:p>
          <a:p>
            <a:pPr>
              <a:lnSpc>
                <a:spcPct val="90000"/>
              </a:lnSpc>
              <a:spcBef>
                <a:spcPct val="0"/>
              </a:spcBef>
              <a:spcAft>
                <a:spcPts val="600"/>
              </a:spcAft>
            </a:pPr>
            <a:r>
              <a:rPr lang="en-US" sz="4200" kern="1200">
                <a:solidFill>
                  <a:schemeClr val="tx1"/>
                </a:solidFill>
                <a:latin typeface="+mj-lt"/>
                <a:ea typeface="+mj-ea"/>
                <a:cs typeface="+mj-cs"/>
              </a:rPr>
              <a:t>For gsearch nonbrand</a:t>
            </a:r>
          </a:p>
        </p:txBody>
      </p:sp>
      <p:sp>
        <p:nvSpPr>
          <p:cNvPr id="23"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F088117-2DE4-17B8-A838-81D280333849}"/>
              </a:ext>
            </a:extLst>
          </p:cNvPr>
          <p:cNvSpPr txBox="1"/>
          <p:nvPr/>
        </p:nvSpPr>
        <p:spPr>
          <a:xfrm>
            <a:off x="696396" y="2727926"/>
            <a:ext cx="519071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Times New Roman"/>
                <a:cs typeface="Times New Roman"/>
              </a:rPr>
              <a:t>Traffic Source Segment  Trend</a:t>
            </a:r>
            <a:endParaRPr lang="en-US" sz="1600" b="1"/>
          </a:p>
        </p:txBody>
      </p:sp>
      <p:sp>
        <p:nvSpPr>
          <p:cNvPr id="8" name="TextBox 7">
            <a:extLst>
              <a:ext uri="{FF2B5EF4-FFF2-40B4-BE49-F238E27FC236}">
                <a16:creationId xmlns:a16="http://schemas.microsoft.com/office/drawing/2014/main" id="{0FD9A374-51EF-6962-12CF-80EA94610A93}"/>
              </a:ext>
            </a:extLst>
          </p:cNvPr>
          <p:cNvSpPr txBox="1"/>
          <p:nvPr/>
        </p:nvSpPr>
        <p:spPr>
          <a:xfrm>
            <a:off x="935642" y="3434114"/>
            <a:ext cx="4360334"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Times New Roman"/>
                <a:cs typeface="Times New Roman"/>
              </a:rPr>
              <a:t>Insights:</a:t>
            </a:r>
            <a:endParaRPr lang="en-US" sz="1600">
              <a:latin typeface="Times New Roman"/>
              <a:cs typeface="Times New Roman"/>
            </a:endParaRPr>
          </a:p>
          <a:p>
            <a:r>
              <a:rPr lang="en-US" sz="1600">
                <a:latin typeface="Times New Roman"/>
                <a:cs typeface="Times New Roman"/>
              </a:rPr>
              <a:t>After bidding up on desktop channel for </a:t>
            </a:r>
            <a:r>
              <a:rPr lang="en-US" sz="1600" err="1">
                <a:latin typeface="Times New Roman"/>
                <a:cs typeface="Times New Roman"/>
              </a:rPr>
              <a:t>gsearch</a:t>
            </a:r>
            <a:r>
              <a:rPr lang="en-US" sz="1600">
                <a:latin typeface="Times New Roman"/>
                <a:cs typeface="Times New Roman"/>
              </a:rPr>
              <a:t> nonbrand on  </a:t>
            </a:r>
            <a:r>
              <a:rPr lang="en-US" sz="1600">
                <a:latin typeface="Times New Roman"/>
                <a:ea typeface="+mn-lt"/>
                <a:cs typeface="+mn-lt"/>
              </a:rPr>
              <a:t>5/19/2012 we saw  (64%) jump </a:t>
            </a:r>
            <a:r>
              <a:rPr lang="en-US" sz="1600">
                <a:latin typeface="Times New Roman"/>
                <a:ea typeface="+mn-lt"/>
                <a:cs typeface="Times New Roman"/>
              </a:rPr>
              <a:t>in</a:t>
            </a:r>
            <a:r>
              <a:rPr lang="en-US" sz="1600">
                <a:latin typeface="Times New Roman"/>
                <a:cs typeface="Times New Roman"/>
              </a:rPr>
              <a:t> desktop sessions</a:t>
            </a:r>
            <a:endParaRPr lang="en-US" sz="1600">
              <a:latin typeface="Aptos" panose="020B0004020202020204"/>
              <a:cs typeface="Times New Roman"/>
            </a:endParaRPr>
          </a:p>
          <a:p>
            <a:endParaRPr lang="en-US" sz="1600">
              <a:latin typeface="Times New Roman"/>
              <a:cs typeface="Times New Roman"/>
            </a:endParaRPr>
          </a:p>
          <a:p>
            <a:r>
              <a:rPr lang="en-US" sz="1600">
                <a:latin typeface="Times New Roman"/>
                <a:cs typeface="Times New Roman"/>
              </a:rPr>
              <a:t>But mobile session are still low compared to desktop</a:t>
            </a:r>
          </a:p>
        </p:txBody>
      </p:sp>
      <p:pic>
        <p:nvPicPr>
          <p:cNvPr id="14" name="Picture 13">
            <a:extLst>
              <a:ext uri="{FF2B5EF4-FFF2-40B4-BE49-F238E27FC236}">
                <a16:creationId xmlns:a16="http://schemas.microsoft.com/office/drawing/2014/main" id="{FD2F21CB-7BCF-CA8D-EF22-FB8E47C3CF90}"/>
              </a:ext>
            </a:extLst>
          </p:cNvPr>
          <p:cNvPicPr>
            <a:picLocks noChangeAspect="1"/>
          </p:cNvPicPr>
          <p:nvPr/>
        </p:nvPicPr>
        <p:blipFill>
          <a:blip r:embed="rId2"/>
          <a:stretch>
            <a:fillRect/>
          </a:stretch>
        </p:blipFill>
        <p:spPr>
          <a:xfrm>
            <a:off x="6590418" y="2264516"/>
            <a:ext cx="4876800" cy="3714750"/>
          </a:xfrm>
          <a:prstGeom prst="rect">
            <a:avLst/>
          </a:prstGeom>
        </p:spPr>
      </p:pic>
    </p:spTree>
    <p:extLst>
      <p:ext uri="{BB962C8B-B14F-4D97-AF65-F5344CB8AC3E}">
        <p14:creationId xmlns:p14="http://schemas.microsoft.com/office/powerpoint/2010/main" val="1235962488"/>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5D88C-A615-6805-CF51-A03E94215084}"/>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200" b="1" kern="1200" dirty="0">
                <a:latin typeface="+mj-lt"/>
                <a:ea typeface="+mj-ea"/>
                <a:cs typeface="+mj-cs"/>
              </a:rPr>
              <a:t>TRAFFIC  ANALYSIS</a:t>
            </a:r>
          </a:p>
          <a:p>
            <a:pPr>
              <a:lnSpc>
                <a:spcPct val="90000"/>
              </a:lnSpc>
              <a:spcBef>
                <a:spcPct val="0"/>
              </a:spcBef>
              <a:spcAft>
                <a:spcPts val="600"/>
              </a:spcAft>
            </a:pPr>
            <a:r>
              <a:rPr lang="en-US" sz="4200" dirty="0">
                <a:latin typeface="+mj-lt"/>
                <a:ea typeface="+mj-ea"/>
                <a:cs typeface="+mj-cs"/>
              </a:rPr>
              <a:t>(RECOMMENDATION)</a:t>
            </a:r>
            <a:endParaRPr lang="en-US" sz="4200" kern="1200" dirty="0">
              <a:latin typeface="+mj-lt"/>
              <a:ea typeface="+mj-ea"/>
              <a:cs typeface="+mj-cs"/>
            </a:endParaRPr>
          </a:p>
        </p:txBody>
      </p:sp>
      <p:sp>
        <p:nvSpPr>
          <p:cNvPr id="23"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AC0DC58-19B7-42E5-4735-2A331B81C995}"/>
              </a:ext>
            </a:extLst>
          </p:cNvPr>
          <p:cNvSpPr txBox="1"/>
          <p:nvPr/>
        </p:nvSpPr>
        <p:spPr>
          <a:xfrm>
            <a:off x="835685" y="2195399"/>
            <a:ext cx="9426106"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
              <a:buChar char="•"/>
            </a:pPr>
            <a:r>
              <a:rPr lang="en-US" b="1">
                <a:latin typeface="Times New Roman"/>
                <a:cs typeface="Times New Roman"/>
              </a:rPr>
              <a:t>Optimize Bids:</a:t>
            </a:r>
            <a:r>
              <a:rPr lang="en-US">
                <a:latin typeface="Times New Roman"/>
                <a:cs typeface="Times New Roman"/>
              </a:rPr>
              <a:t> Given the decline in traffic post-bid changes, it is crucial to carefully monitor and adjust bids to maintain traffic levels.</a:t>
            </a:r>
          </a:p>
          <a:p>
            <a:endParaRPr lang="en-US">
              <a:latin typeface="Times New Roman"/>
              <a:cs typeface="Times New Roman"/>
            </a:endParaRPr>
          </a:p>
          <a:p>
            <a:pPr>
              <a:buFont typeface=""/>
              <a:buChar char="•"/>
            </a:pPr>
            <a:r>
              <a:rPr lang="en-US" b="1">
                <a:latin typeface="Times New Roman"/>
                <a:cs typeface="Times New Roman"/>
              </a:rPr>
              <a:t>Focus on Desktop:</a:t>
            </a:r>
            <a:r>
              <a:rPr lang="en-US">
                <a:latin typeface="Times New Roman"/>
                <a:cs typeface="Times New Roman"/>
              </a:rPr>
              <a:t> Increase bids for desktop traffic to leverage its higher conversion rate.</a:t>
            </a:r>
          </a:p>
          <a:p>
            <a:endParaRPr lang="en-US">
              <a:latin typeface="Times New Roman"/>
              <a:cs typeface="Times New Roman"/>
            </a:endParaRPr>
          </a:p>
          <a:p>
            <a:pPr>
              <a:buFont typeface=""/>
              <a:buChar char="•"/>
            </a:pPr>
            <a:r>
              <a:rPr lang="en-US" b="1">
                <a:latin typeface="Times New Roman"/>
                <a:cs typeface="Times New Roman"/>
              </a:rPr>
              <a:t>Improve Mobile Traffic :</a:t>
            </a:r>
            <a:r>
              <a:rPr lang="en-US">
                <a:latin typeface="Times New Roman"/>
                <a:cs typeface="Times New Roman"/>
              </a:rPr>
              <a:t> </a:t>
            </a:r>
          </a:p>
          <a:p>
            <a:pPr>
              <a:buFont typeface=""/>
              <a:buChar char="•"/>
            </a:pPr>
            <a:endParaRPr lang="en-US">
              <a:latin typeface="Times New Roman"/>
              <a:ea typeface="+mn-lt"/>
              <a:cs typeface="Times New Roman"/>
            </a:endParaRPr>
          </a:p>
          <a:p>
            <a:pPr lvl="1">
              <a:buFont typeface="Courier New"/>
              <a:buChar char="o"/>
            </a:pPr>
            <a:r>
              <a:rPr lang="en-US" b="1">
                <a:latin typeface="Times New Roman"/>
                <a:ea typeface="+mn-lt"/>
                <a:cs typeface="+mn-lt"/>
              </a:rPr>
              <a:t>Mobile-Friendly Design:</a:t>
            </a:r>
            <a:r>
              <a:rPr lang="en-US">
                <a:latin typeface="Times New Roman"/>
                <a:ea typeface="+mn-lt"/>
                <a:cs typeface="+mn-lt"/>
              </a:rPr>
              <a:t> Our website and app need to be fully responsive and optimized for mobile devices</a:t>
            </a:r>
          </a:p>
          <a:p>
            <a:pPr lvl="1"/>
            <a:endParaRPr lang="en-US">
              <a:latin typeface="Times New Roman"/>
              <a:ea typeface="+mn-lt"/>
              <a:cs typeface="+mn-lt"/>
            </a:endParaRPr>
          </a:p>
          <a:p>
            <a:pPr lvl="1">
              <a:buFont typeface="Courier New"/>
              <a:buChar char="o"/>
            </a:pPr>
            <a:r>
              <a:rPr lang="en-US" b="1">
                <a:latin typeface="Times New Roman"/>
                <a:ea typeface="+mn-lt"/>
                <a:cs typeface="+mn-lt"/>
              </a:rPr>
              <a:t>Social Media Ads:</a:t>
            </a:r>
            <a:r>
              <a:rPr lang="en-US">
                <a:latin typeface="Times New Roman"/>
                <a:ea typeface="+mn-lt"/>
                <a:cs typeface="+mn-lt"/>
              </a:rPr>
              <a:t> We need mobile-specific ads on platforms like Instagram, Facebook, and TikTok, which have high mobile user engagement.</a:t>
            </a:r>
          </a:p>
          <a:p>
            <a:pPr lvl="1"/>
            <a:endParaRPr lang="en-US">
              <a:latin typeface="Times New Roman"/>
              <a:ea typeface="+mn-lt"/>
              <a:cs typeface="+mn-lt"/>
            </a:endParaRPr>
          </a:p>
          <a:p>
            <a:pPr lvl="1">
              <a:buFont typeface="Courier New"/>
              <a:buChar char="o"/>
            </a:pPr>
            <a:r>
              <a:rPr lang="en-US" b="1">
                <a:latin typeface="Times New Roman"/>
                <a:ea typeface="+mn-lt"/>
                <a:cs typeface="+mn-lt"/>
              </a:rPr>
              <a:t>Mobile-Specific Promotions:</a:t>
            </a:r>
            <a:r>
              <a:rPr lang="en-US">
                <a:latin typeface="Times New Roman"/>
                <a:ea typeface="+mn-lt"/>
                <a:cs typeface="+mn-lt"/>
              </a:rPr>
              <a:t> Offer exclusive discounts or promotions for mobile users to incentivize mobile purchases.</a:t>
            </a:r>
          </a:p>
          <a:p>
            <a:pPr lvl="1">
              <a:buFont typeface="Courier New"/>
              <a:buChar char="o"/>
            </a:pPr>
            <a:endParaRPr lang="en-US">
              <a:latin typeface="Times New Roman"/>
              <a:cs typeface="Times New Roman"/>
            </a:endParaRPr>
          </a:p>
        </p:txBody>
      </p:sp>
    </p:spTree>
    <p:extLst>
      <p:ext uri="{BB962C8B-B14F-4D97-AF65-F5344CB8AC3E}">
        <p14:creationId xmlns:p14="http://schemas.microsoft.com/office/powerpoint/2010/main" val="1628972900"/>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0AAC93A6-010F-D2AE-D59A-12DB9019C8B8}"/>
              </a:ext>
            </a:extLst>
          </p:cNvPr>
          <p:cNvPicPr>
            <a:picLocks noChangeAspect="1"/>
          </p:cNvPicPr>
          <p:nvPr/>
        </p:nvPicPr>
        <p:blipFill>
          <a:blip r:embed="rId2"/>
          <a:stretch>
            <a:fillRect/>
          </a:stretch>
        </p:blipFill>
        <p:spPr>
          <a:xfrm>
            <a:off x="-1544" y="0"/>
            <a:ext cx="12112711" cy="6858000"/>
          </a:xfrm>
          <a:prstGeom prst="rect">
            <a:avLst/>
          </a:prstGeom>
        </p:spPr>
      </p:pic>
    </p:spTree>
    <p:extLst>
      <p:ext uri="{BB962C8B-B14F-4D97-AF65-F5344CB8AC3E}">
        <p14:creationId xmlns:p14="http://schemas.microsoft.com/office/powerpoint/2010/main" val="914672419"/>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21093CB-A0D6-0D6A-D53E-218BB6981032}"/>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200" b="1" kern="1200">
                <a:solidFill>
                  <a:schemeClr val="tx1"/>
                </a:solidFill>
                <a:latin typeface="+mj-lt"/>
                <a:ea typeface="+mj-ea"/>
                <a:cs typeface="+mj-cs"/>
              </a:rPr>
              <a:t>USER ANALYSIS</a:t>
            </a:r>
          </a:p>
          <a:p>
            <a:pPr>
              <a:lnSpc>
                <a:spcPct val="90000"/>
              </a:lnSpc>
              <a:spcBef>
                <a:spcPct val="0"/>
              </a:spcBef>
              <a:spcAft>
                <a:spcPts val="600"/>
              </a:spcAft>
            </a:pPr>
            <a:r>
              <a:rPr lang="en-US" sz="4200" kern="1200">
                <a:solidFill>
                  <a:schemeClr val="tx1"/>
                </a:solidFill>
                <a:latin typeface="+mj-lt"/>
                <a:ea typeface="+mj-ea"/>
                <a:cs typeface="+mj-cs"/>
              </a:rPr>
              <a:t>During Jan 2014 to Nov 2014</a:t>
            </a:r>
          </a:p>
        </p:txBody>
      </p:sp>
      <p:sp>
        <p:nvSpPr>
          <p:cNvPr id="19"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C4250C7-A1DB-BD1A-C074-D5BDCB962ADF}"/>
              </a:ext>
            </a:extLst>
          </p:cNvPr>
          <p:cNvSpPr txBox="1"/>
          <p:nvPr/>
        </p:nvSpPr>
        <p:spPr>
          <a:xfrm>
            <a:off x="1640910" y="2412804"/>
            <a:ext cx="283152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85800">
              <a:spcAft>
                <a:spcPts val="600"/>
              </a:spcAft>
            </a:pPr>
            <a:r>
              <a:rPr lang="en-US" sz="2400" b="1" kern="1200">
                <a:solidFill>
                  <a:schemeClr val="tx1"/>
                </a:solidFill>
                <a:latin typeface="Times New Roman"/>
                <a:ea typeface="+mn-ea"/>
                <a:cs typeface="Times New Roman"/>
              </a:rPr>
              <a:t>Repeat Visitors</a:t>
            </a:r>
            <a:endParaRPr lang="en-US" sz="3200" b="1">
              <a:latin typeface="Times New Roman"/>
              <a:cs typeface="Times New Roman"/>
            </a:endParaRPr>
          </a:p>
        </p:txBody>
      </p:sp>
      <p:sp>
        <p:nvSpPr>
          <p:cNvPr id="9" name="TextBox 8">
            <a:extLst>
              <a:ext uri="{FF2B5EF4-FFF2-40B4-BE49-F238E27FC236}">
                <a16:creationId xmlns:a16="http://schemas.microsoft.com/office/drawing/2014/main" id="{5482883C-70D5-477D-1225-39484CE757D7}"/>
              </a:ext>
            </a:extLst>
          </p:cNvPr>
          <p:cNvSpPr txBox="1"/>
          <p:nvPr/>
        </p:nvSpPr>
        <p:spPr>
          <a:xfrm>
            <a:off x="1669269" y="2876977"/>
            <a:ext cx="3287440" cy="14003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85800">
              <a:spcAft>
                <a:spcPts val="600"/>
              </a:spcAft>
            </a:pPr>
            <a:r>
              <a:rPr lang="en-US" sz="1600" b="1" kern="1200">
                <a:solidFill>
                  <a:schemeClr val="tx1"/>
                </a:solidFill>
                <a:latin typeface="Times New Roman"/>
                <a:ea typeface="+mn-lt"/>
                <a:cs typeface="Times New Roman"/>
              </a:rPr>
              <a:t>Insights:</a:t>
            </a:r>
            <a:endParaRPr lang="en-US" sz="1600" kern="1200">
              <a:solidFill>
                <a:schemeClr val="tx1"/>
              </a:solidFill>
              <a:latin typeface="Times New Roman"/>
              <a:ea typeface="+mn-lt"/>
              <a:cs typeface="Times New Roman"/>
            </a:endParaRPr>
          </a:p>
          <a:p>
            <a:pPr defTabSz="685800">
              <a:spcAft>
                <a:spcPts val="600"/>
              </a:spcAft>
            </a:pPr>
            <a:r>
              <a:rPr lang="en-US" sz="1600" kern="1200">
                <a:solidFill>
                  <a:schemeClr val="tx1"/>
                </a:solidFill>
                <a:latin typeface="Aptos"/>
                <a:ea typeface="+mn-lt"/>
                <a:cs typeface="+mn-lt"/>
              </a:rPr>
              <a:t>A significant percentage 15% of visitors return after their first session , indicating strong repeat behavior.</a:t>
            </a:r>
            <a:endParaRPr lang="en-US" sz="2400">
              <a:latin typeface="Aptos"/>
              <a:cs typeface="Times New Roman"/>
            </a:endParaRPr>
          </a:p>
        </p:txBody>
      </p:sp>
      <p:sp>
        <p:nvSpPr>
          <p:cNvPr id="11" name="TextBox 10">
            <a:extLst>
              <a:ext uri="{FF2B5EF4-FFF2-40B4-BE49-F238E27FC236}">
                <a16:creationId xmlns:a16="http://schemas.microsoft.com/office/drawing/2014/main" id="{8221A58B-7FEF-3A5C-4C17-4FC9B0A841DC}"/>
              </a:ext>
            </a:extLst>
          </p:cNvPr>
          <p:cNvSpPr txBox="1"/>
          <p:nvPr/>
        </p:nvSpPr>
        <p:spPr>
          <a:xfrm>
            <a:off x="1664591" y="4473632"/>
            <a:ext cx="283152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85800">
              <a:spcAft>
                <a:spcPts val="600"/>
              </a:spcAft>
            </a:pPr>
            <a:r>
              <a:rPr lang="en-US" sz="2400" b="1" kern="1200">
                <a:solidFill>
                  <a:schemeClr val="tx1"/>
                </a:solidFill>
                <a:latin typeface="Times New Roman"/>
                <a:ea typeface="+mn-lt"/>
                <a:cs typeface="Times New Roman"/>
              </a:rPr>
              <a:t>Repeat Behavior</a:t>
            </a:r>
            <a:endParaRPr lang="en-US" sz="3200" b="1">
              <a:latin typeface="Times New Roman"/>
              <a:cs typeface="Times New Roman"/>
            </a:endParaRPr>
          </a:p>
        </p:txBody>
      </p:sp>
      <p:sp>
        <p:nvSpPr>
          <p:cNvPr id="12" name="TextBox 11">
            <a:extLst>
              <a:ext uri="{FF2B5EF4-FFF2-40B4-BE49-F238E27FC236}">
                <a16:creationId xmlns:a16="http://schemas.microsoft.com/office/drawing/2014/main" id="{02EB5238-BED6-367F-5E7D-FB0737E2D0CC}"/>
              </a:ext>
            </a:extLst>
          </p:cNvPr>
          <p:cNvSpPr txBox="1"/>
          <p:nvPr/>
        </p:nvSpPr>
        <p:spPr>
          <a:xfrm>
            <a:off x="1666674" y="5180018"/>
            <a:ext cx="3287440" cy="11541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85800">
              <a:spcAft>
                <a:spcPts val="600"/>
              </a:spcAft>
            </a:pPr>
            <a:r>
              <a:rPr lang="en-US" sz="1600" b="1" kern="1200">
                <a:solidFill>
                  <a:schemeClr val="tx1"/>
                </a:solidFill>
                <a:latin typeface="Times New Roman"/>
                <a:ea typeface="+mn-lt"/>
                <a:cs typeface="Times New Roman"/>
              </a:rPr>
              <a:t>Insights:</a:t>
            </a:r>
            <a:endParaRPr lang="en-US" sz="1600" kern="1200">
              <a:solidFill>
                <a:schemeClr val="tx1"/>
              </a:solidFill>
              <a:latin typeface="Aptos"/>
              <a:ea typeface="+mn-lt"/>
              <a:cs typeface="Times New Roman"/>
            </a:endParaRPr>
          </a:p>
          <a:p>
            <a:pPr defTabSz="685800">
              <a:spcAft>
                <a:spcPts val="600"/>
              </a:spcAft>
            </a:pPr>
            <a:r>
              <a:rPr lang="en-US" sz="1600" kern="1200">
                <a:solidFill>
                  <a:schemeClr val="tx1"/>
                </a:solidFill>
                <a:latin typeface="Aptos"/>
                <a:ea typeface="+mn-lt"/>
                <a:cs typeface="+mn-lt"/>
              </a:rPr>
              <a:t>On average, visitors return after 34 days, with a maximum gap of 69 days and a minimum of 1 day.</a:t>
            </a:r>
            <a:endParaRPr lang="en-US" sz="2400">
              <a:latin typeface="Aptos"/>
              <a:cs typeface="Times New Roman"/>
            </a:endParaRPr>
          </a:p>
        </p:txBody>
      </p:sp>
      <p:pic>
        <p:nvPicPr>
          <p:cNvPr id="2" name="Picture 1" descr="A screenshot of a graph&#10;&#10;Description automatically generated">
            <a:extLst>
              <a:ext uri="{FF2B5EF4-FFF2-40B4-BE49-F238E27FC236}">
                <a16:creationId xmlns:a16="http://schemas.microsoft.com/office/drawing/2014/main" id="{C7C31548-94FF-55C2-3411-0465CE3CFDCB}"/>
              </a:ext>
            </a:extLst>
          </p:cNvPr>
          <p:cNvPicPr>
            <a:picLocks noChangeAspect="1"/>
          </p:cNvPicPr>
          <p:nvPr/>
        </p:nvPicPr>
        <p:blipFill>
          <a:blip r:embed="rId2"/>
          <a:stretch>
            <a:fillRect/>
          </a:stretch>
        </p:blipFill>
        <p:spPr>
          <a:xfrm>
            <a:off x="5469622" y="2543399"/>
            <a:ext cx="5869742" cy="3486885"/>
          </a:xfrm>
          <a:prstGeom prst="rect">
            <a:avLst/>
          </a:prstGeom>
        </p:spPr>
      </p:pic>
    </p:spTree>
    <p:extLst>
      <p:ext uri="{BB962C8B-B14F-4D97-AF65-F5344CB8AC3E}">
        <p14:creationId xmlns:p14="http://schemas.microsoft.com/office/powerpoint/2010/main" val="1932615400"/>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21093CB-A0D6-0D6A-D53E-218BB6981032}"/>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200" b="1" kern="1200">
                <a:solidFill>
                  <a:schemeClr val="tx1"/>
                </a:solidFill>
                <a:latin typeface="+mj-lt"/>
                <a:ea typeface="+mj-ea"/>
                <a:cs typeface="+mj-cs"/>
              </a:rPr>
              <a:t>USER ANALYSIS</a:t>
            </a:r>
          </a:p>
          <a:p>
            <a:pPr>
              <a:lnSpc>
                <a:spcPct val="90000"/>
              </a:lnSpc>
              <a:spcBef>
                <a:spcPct val="0"/>
              </a:spcBef>
              <a:spcAft>
                <a:spcPts val="600"/>
              </a:spcAft>
            </a:pPr>
            <a:r>
              <a:rPr lang="en-US" sz="4200" kern="1200">
                <a:solidFill>
                  <a:schemeClr val="tx1"/>
                </a:solidFill>
                <a:latin typeface="+mj-lt"/>
                <a:ea typeface="+mj-ea"/>
                <a:cs typeface="+mj-cs"/>
              </a:rPr>
              <a:t>During Jan 2014 to Nov 2014</a:t>
            </a:r>
          </a:p>
        </p:txBody>
      </p:sp>
      <p:sp>
        <p:nvSpPr>
          <p:cNvPr id="19"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C4B9AE3-B0DD-EF77-2CC2-56C8198FE9A0}"/>
              </a:ext>
            </a:extLst>
          </p:cNvPr>
          <p:cNvPicPr>
            <a:picLocks noChangeAspect="1"/>
          </p:cNvPicPr>
          <p:nvPr/>
        </p:nvPicPr>
        <p:blipFill>
          <a:blip r:embed="rId2"/>
          <a:stretch>
            <a:fillRect/>
          </a:stretch>
        </p:blipFill>
        <p:spPr>
          <a:xfrm>
            <a:off x="6246439" y="1952489"/>
            <a:ext cx="5950185" cy="2456935"/>
          </a:xfrm>
          <a:prstGeom prst="rect">
            <a:avLst/>
          </a:prstGeom>
        </p:spPr>
      </p:pic>
      <p:pic>
        <p:nvPicPr>
          <p:cNvPr id="8" name="Picture 7" descr="A graph with blue squares and a red line&#10;&#10;Description automatically generated">
            <a:extLst>
              <a:ext uri="{FF2B5EF4-FFF2-40B4-BE49-F238E27FC236}">
                <a16:creationId xmlns:a16="http://schemas.microsoft.com/office/drawing/2014/main" id="{38B5939A-30B1-23FA-FF33-44EE73248BDC}"/>
              </a:ext>
            </a:extLst>
          </p:cNvPr>
          <p:cNvPicPr>
            <a:picLocks noChangeAspect="1"/>
          </p:cNvPicPr>
          <p:nvPr/>
        </p:nvPicPr>
        <p:blipFill>
          <a:blip r:embed="rId3"/>
          <a:stretch>
            <a:fillRect/>
          </a:stretch>
        </p:blipFill>
        <p:spPr>
          <a:xfrm>
            <a:off x="6241678" y="4420068"/>
            <a:ext cx="5953654" cy="2441460"/>
          </a:xfrm>
          <a:prstGeom prst="rect">
            <a:avLst/>
          </a:prstGeom>
        </p:spPr>
      </p:pic>
      <p:sp>
        <p:nvSpPr>
          <p:cNvPr id="13" name="TextBox 12">
            <a:extLst>
              <a:ext uri="{FF2B5EF4-FFF2-40B4-BE49-F238E27FC236}">
                <a16:creationId xmlns:a16="http://schemas.microsoft.com/office/drawing/2014/main" id="{84DE3259-1B4B-F3FB-6FD7-3EF199ADBFE2}"/>
              </a:ext>
            </a:extLst>
          </p:cNvPr>
          <p:cNvSpPr txBox="1"/>
          <p:nvPr/>
        </p:nvSpPr>
        <p:spPr>
          <a:xfrm>
            <a:off x="919246" y="1958664"/>
            <a:ext cx="52575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Times New Roman"/>
                <a:ea typeface="+mn-lt"/>
                <a:cs typeface="Times New Roman"/>
              </a:rPr>
              <a:t>News vs Repeat Channel Pattern</a:t>
            </a:r>
            <a:endParaRPr lang="en-US" sz="2400" b="1">
              <a:latin typeface="Times New Roman"/>
              <a:cs typeface="Times New Roman"/>
            </a:endParaRPr>
          </a:p>
        </p:txBody>
      </p:sp>
      <p:sp>
        <p:nvSpPr>
          <p:cNvPr id="15" name="TextBox 14">
            <a:extLst>
              <a:ext uri="{FF2B5EF4-FFF2-40B4-BE49-F238E27FC236}">
                <a16:creationId xmlns:a16="http://schemas.microsoft.com/office/drawing/2014/main" id="{64A9E80B-2F8D-3CFA-BF17-86E2507CB9B3}"/>
              </a:ext>
            </a:extLst>
          </p:cNvPr>
          <p:cNvSpPr txBox="1"/>
          <p:nvPr/>
        </p:nvSpPr>
        <p:spPr>
          <a:xfrm>
            <a:off x="922009" y="2591479"/>
            <a:ext cx="436033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Times New Roman"/>
                <a:ea typeface="+mn-lt"/>
                <a:cs typeface="Times New Roman"/>
              </a:rPr>
              <a:t>Insights:</a:t>
            </a:r>
            <a:endParaRPr lang="en-US">
              <a:latin typeface="Times New Roman"/>
              <a:ea typeface="+mn-lt"/>
              <a:cs typeface="Times New Roman"/>
            </a:endParaRPr>
          </a:p>
          <a:p>
            <a:r>
              <a:rPr lang="en-US" b="1">
                <a:latin typeface="Times New Roman"/>
                <a:ea typeface="+mn-lt"/>
                <a:cs typeface="+mn-lt"/>
              </a:rPr>
              <a:t>New Visitors:</a:t>
            </a:r>
            <a:r>
              <a:rPr lang="en-US">
                <a:latin typeface="Times New Roman"/>
                <a:ea typeface="+mn-lt"/>
                <a:cs typeface="+mn-lt"/>
              </a:rPr>
              <a:t> Mostly come through paid nonbrand channels.</a:t>
            </a:r>
            <a:endParaRPr lang="en-US">
              <a:latin typeface="Times New Roman"/>
              <a:cs typeface="Times New Roman"/>
            </a:endParaRPr>
          </a:p>
          <a:p>
            <a:r>
              <a:rPr lang="en-US" b="1">
                <a:latin typeface="Times New Roman"/>
                <a:ea typeface="+mn-lt"/>
                <a:cs typeface="+mn-lt"/>
              </a:rPr>
              <a:t>Repeat Visitors:</a:t>
            </a:r>
            <a:r>
              <a:rPr lang="en-US">
                <a:latin typeface="Times New Roman"/>
                <a:ea typeface="+mn-lt"/>
                <a:cs typeface="+mn-lt"/>
              </a:rPr>
              <a:t> Typically arrive via organic search, direct type-in, and paid brand channels.</a:t>
            </a:r>
            <a:endParaRPr lang="en-US">
              <a:latin typeface="Times New Roman"/>
              <a:cs typeface="Times New Roman"/>
            </a:endParaRPr>
          </a:p>
          <a:p>
            <a:endParaRPr lang="en-US">
              <a:latin typeface="Times New Roman"/>
              <a:cs typeface="Times New Roman"/>
            </a:endParaRPr>
          </a:p>
        </p:txBody>
      </p:sp>
      <p:sp>
        <p:nvSpPr>
          <p:cNvPr id="18" name="TextBox 17">
            <a:extLst>
              <a:ext uri="{FF2B5EF4-FFF2-40B4-BE49-F238E27FC236}">
                <a16:creationId xmlns:a16="http://schemas.microsoft.com/office/drawing/2014/main" id="{35DF4F0B-EA8B-C3DF-A0C1-7EDA87782192}"/>
              </a:ext>
            </a:extLst>
          </p:cNvPr>
          <p:cNvSpPr txBox="1"/>
          <p:nvPr/>
        </p:nvSpPr>
        <p:spPr>
          <a:xfrm>
            <a:off x="919246" y="4417550"/>
            <a:ext cx="495936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Times New Roman"/>
                <a:cs typeface="Times New Roman"/>
              </a:rPr>
              <a:t>News vs Repeat Performance</a:t>
            </a:r>
          </a:p>
        </p:txBody>
      </p:sp>
      <p:sp>
        <p:nvSpPr>
          <p:cNvPr id="21" name="TextBox 20">
            <a:extLst>
              <a:ext uri="{FF2B5EF4-FFF2-40B4-BE49-F238E27FC236}">
                <a16:creationId xmlns:a16="http://schemas.microsoft.com/office/drawing/2014/main" id="{6E9F9CF2-A3EE-FAE4-9540-0A3E1D0738D3}"/>
              </a:ext>
            </a:extLst>
          </p:cNvPr>
          <p:cNvSpPr txBox="1"/>
          <p:nvPr/>
        </p:nvSpPr>
        <p:spPr>
          <a:xfrm>
            <a:off x="922009" y="5331499"/>
            <a:ext cx="436033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Times New Roman"/>
                <a:ea typeface="+mn-lt"/>
                <a:cs typeface="+mn-lt"/>
              </a:rPr>
              <a:t>Insights:</a:t>
            </a:r>
            <a:endParaRPr lang="en-US">
              <a:latin typeface="Times New Roman"/>
              <a:ea typeface="+mn-lt"/>
              <a:cs typeface="Times New Roman"/>
            </a:endParaRPr>
          </a:p>
          <a:p>
            <a:r>
              <a:rPr lang="en-US" b="1">
                <a:latin typeface="Times New Roman"/>
                <a:ea typeface="+mn-lt"/>
                <a:cs typeface="+mn-lt"/>
              </a:rPr>
              <a:t>Repeat Visitors:</a:t>
            </a:r>
            <a:r>
              <a:rPr lang="en-US">
                <a:latin typeface="Times New Roman"/>
                <a:ea typeface="+mn-lt"/>
                <a:cs typeface="+mn-lt"/>
              </a:rPr>
              <a:t> Exhibit a higher conversion rate and generate more revenue per session compared to new visitors.</a:t>
            </a:r>
            <a:endParaRPr lang="en-US">
              <a:latin typeface="Times New Roman"/>
              <a:cs typeface="Times New Roman"/>
            </a:endParaRPr>
          </a:p>
        </p:txBody>
      </p:sp>
    </p:spTree>
    <p:extLst>
      <p:ext uri="{BB962C8B-B14F-4D97-AF65-F5344CB8AC3E}">
        <p14:creationId xmlns:p14="http://schemas.microsoft.com/office/powerpoint/2010/main" val="3422779879"/>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D99BE06-247C-631F-4D15-CA9FD2348E80}"/>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600" b="1" kern="1200">
                <a:solidFill>
                  <a:schemeClr val="tx1"/>
                </a:solidFill>
                <a:latin typeface="+mj-lt"/>
                <a:ea typeface="+mj-ea"/>
                <a:cs typeface="+mj-cs"/>
              </a:rPr>
              <a:t>USER ANALYSIS (RECOMMENDATION)</a:t>
            </a:r>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5659A86-8E04-FDBE-8C57-38B67E518ED2}"/>
              </a:ext>
            </a:extLst>
          </p:cNvPr>
          <p:cNvSpPr txBox="1"/>
          <p:nvPr/>
        </p:nvSpPr>
        <p:spPr>
          <a:xfrm>
            <a:off x="838200" y="1929384"/>
            <a:ext cx="10515600" cy="425196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500" b="1"/>
              <a:t>Enhance User Retention:</a:t>
            </a:r>
            <a:endParaRPr lang="en-US" sz="1500"/>
          </a:p>
          <a:p>
            <a:pPr indent="-228600">
              <a:lnSpc>
                <a:spcPct val="90000"/>
              </a:lnSpc>
              <a:spcAft>
                <a:spcPts val="600"/>
              </a:spcAft>
              <a:buFont typeface="Arial" panose="020B0604020202020204" pitchFamily="34" charset="0"/>
              <a:buChar char="•"/>
            </a:pPr>
            <a:endParaRPr lang="en-US" sz="1500" b="1"/>
          </a:p>
          <a:p>
            <a:pPr lvl="1" indent="-228600">
              <a:lnSpc>
                <a:spcPct val="90000"/>
              </a:lnSpc>
              <a:spcAft>
                <a:spcPts val="600"/>
              </a:spcAft>
              <a:buFont typeface="Arial" panose="020B0604020202020204" pitchFamily="34" charset="0"/>
              <a:buChar char="•"/>
            </a:pPr>
            <a:r>
              <a:rPr lang="en-US" sz="1500" b="1"/>
              <a:t>Points and Rewards:</a:t>
            </a:r>
            <a:r>
              <a:rPr lang="en-US" sz="1500"/>
              <a:t> Implementing a loyalty program where users earn points for every purchase, which can be redeemed for discounts, free products, or other rewards.</a:t>
            </a:r>
          </a:p>
          <a:p>
            <a:pPr lvl="1" indent="-228600">
              <a:lnSpc>
                <a:spcPct val="90000"/>
              </a:lnSpc>
              <a:spcAft>
                <a:spcPts val="600"/>
              </a:spcAft>
              <a:buFont typeface="Arial" panose="020B0604020202020204" pitchFamily="34" charset="0"/>
              <a:buChar char="•"/>
            </a:pPr>
            <a:endParaRPr lang="en-US" sz="1500"/>
          </a:p>
          <a:p>
            <a:pPr lvl="1" indent="-228600">
              <a:lnSpc>
                <a:spcPct val="90000"/>
              </a:lnSpc>
              <a:spcAft>
                <a:spcPts val="600"/>
              </a:spcAft>
              <a:buFont typeface="Arial" panose="020B0604020202020204" pitchFamily="34" charset="0"/>
              <a:buChar char="•"/>
            </a:pPr>
            <a:r>
              <a:rPr lang="en-US" sz="1500" b="1"/>
              <a:t>Re-Engagement Campaigns:</a:t>
            </a:r>
            <a:r>
              <a:rPr lang="en-US" sz="1500"/>
              <a:t> Identifying inactive users and send targeted re-engagement emails with special incentives to bring them back.</a:t>
            </a:r>
          </a:p>
          <a:p>
            <a:pPr lvl="1" indent="-228600">
              <a:lnSpc>
                <a:spcPct val="90000"/>
              </a:lnSpc>
              <a:spcAft>
                <a:spcPts val="600"/>
              </a:spcAft>
              <a:buFont typeface="Arial" panose="020B0604020202020204" pitchFamily="34" charset="0"/>
              <a:buChar char="•"/>
            </a:pPr>
            <a:endParaRPr lang="en-US" sz="1500"/>
          </a:p>
          <a:p>
            <a:pPr lvl="1" indent="-228600">
              <a:lnSpc>
                <a:spcPct val="90000"/>
              </a:lnSpc>
              <a:spcAft>
                <a:spcPts val="600"/>
              </a:spcAft>
              <a:buFont typeface="Arial" panose="020B0604020202020204" pitchFamily="34" charset="0"/>
              <a:buChar char="•"/>
            </a:pPr>
            <a:r>
              <a:rPr lang="en-US" sz="1500" b="1"/>
              <a:t>Regular Surveys:</a:t>
            </a:r>
            <a:r>
              <a:rPr lang="en-US" sz="1500"/>
              <a:t> Conducting regular surveys to gather feedback and understand user needs and preferences.</a:t>
            </a:r>
          </a:p>
          <a:p>
            <a:pPr lvl="1" indent="-228600">
              <a:lnSpc>
                <a:spcPct val="90000"/>
              </a:lnSpc>
              <a:spcAft>
                <a:spcPts val="600"/>
              </a:spcAft>
              <a:buFont typeface="Arial" panose="020B0604020202020204" pitchFamily="34" charset="0"/>
              <a:buChar char="•"/>
            </a:pPr>
            <a:endParaRPr lang="en-US" sz="1500"/>
          </a:p>
          <a:p>
            <a:pPr lvl="1" indent="-228600">
              <a:lnSpc>
                <a:spcPct val="90000"/>
              </a:lnSpc>
              <a:spcAft>
                <a:spcPts val="600"/>
              </a:spcAft>
              <a:buFont typeface="Arial" panose="020B0604020202020204" pitchFamily="34" charset="0"/>
              <a:buChar char="•"/>
            </a:pPr>
            <a:r>
              <a:rPr lang="en-US" sz="1500" b="1"/>
              <a:t>Act on Feedback:</a:t>
            </a:r>
            <a:r>
              <a:rPr lang="en-US" sz="1500"/>
              <a:t> We need to show users that their feedback is valued by implementing changes and improvements based on their suggestions.</a:t>
            </a:r>
          </a:p>
          <a:p>
            <a:pPr lvl="1" indent="-228600">
              <a:lnSpc>
                <a:spcPct val="90000"/>
              </a:lnSpc>
              <a:spcAft>
                <a:spcPts val="600"/>
              </a:spcAft>
              <a:buFont typeface="Arial" panose="020B0604020202020204" pitchFamily="34" charset="0"/>
              <a:buChar char="•"/>
            </a:pPr>
            <a:endParaRPr lang="en-US" sz="1500"/>
          </a:p>
          <a:p>
            <a:pPr lvl="1" indent="-228600">
              <a:lnSpc>
                <a:spcPct val="90000"/>
              </a:lnSpc>
              <a:spcAft>
                <a:spcPts val="600"/>
              </a:spcAft>
              <a:buFont typeface="Arial" panose="020B0604020202020204" pitchFamily="34" charset="0"/>
              <a:buChar char="•"/>
            </a:pPr>
            <a:r>
              <a:rPr lang="en-US" sz="1500" b="1"/>
              <a:t>Drop-off Points:</a:t>
            </a:r>
            <a:r>
              <a:rPr lang="en-US" sz="1500"/>
              <a:t> Analyzing user behavior to streamline the user journey and reduce drop-off points</a:t>
            </a:r>
          </a:p>
          <a:p>
            <a:pPr lvl="1" indent="-228600">
              <a:lnSpc>
                <a:spcPct val="90000"/>
              </a:lnSpc>
              <a:spcAft>
                <a:spcPts val="600"/>
              </a:spcAft>
              <a:buFont typeface="Arial" panose="020B0604020202020204" pitchFamily="34" charset="0"/>
              <a:buChar char="•"/>
            </a:pPr>
            <a:endParaRPr lang="en-US" sz="1500"/>
          </a:p>
        </p:txBody>
      </p:sp>
    </p:spTree>
    <p:extLst>
      <p:ext uri="{BB962C8B-B14F-4D97-AF65-F5344CB8AC3E}">
        <p14:creationId xmlns:p14="http://schemas.microsoft.com/office/powerpoint/2010/main" val="135053063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02" name="Rectangle 110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4" name="Rectangle 110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6" name="Rectangle 110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8" name="Rectangle 110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5CC95EE-2E20-5E16-2DB2-BE8AD2C1DEC1}"/>
              </a:ext>
            </a:extLst>
          </p:cNvPr>
          <p:cNvSpPr txBox="1"/>
          <p:nvPr/>
        </p:nvSpPr>
        <p:spPr>
          <a:xfrm>
            <a:off x="1371597" y="348865"/>
            <a:ext cx="10044023" cy="87772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4000" b="1" kern="1200">
                <a:solidFill>
                  <a:srgbClr val="FFFFFF"/>
                </a:solidFill>
                <a:latin typeface="+mj-lt"/>
                <a:ea typeface="+mj-ea"/>
                <a:cs typeface="+mj-cs"/>
              </a:rPr>
              <a:t>Exploratory Data Analysis</a:t>
            </a:r>
          </a:p>
        </p:txBody>
      </p:sp>
      <p:sp>
        <p:nvSpPr>
          <p:cNvPr id="1139" name="TextBox 1138">
            <a:extLst>
              <a:ext uri="{FF2B5EF4-FFF2-40B4-BE49-F238E27FC236}">
                <a16:creationId xmlns:a16="http://schemas.microsoft.com/office/drawing/2014/main" id="{4B24AC54-644E-4F23-FDE0-1D4E948B1750}"/>
              </a:ext>
            </a:extLst>
          </p:cNvPr>
          <p:cNvSpPr txBox="1"/>
          <p:nvPr/>
        </p:nvSpPr>
        <p:spPr>
          <a:xfrm>
            <a:off x="705856" y="1925842"/>
            <a:ext cx="285913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latin typeface="Times New Roman"/>
                <a:cs typeface="Times New Roman"/>
              </a:rPr>
              <a:t>Total Pageview Id</a:t>
            </a:r>
            <a:endParaRPr lang="en-US" b="1">
              <a:latin typeface="Times New Roman"/>
              <a:cs typeface="Times New Roman"/>
            </a:endParaRPr>
          </a:p>
          <a:p>
            <a:pPr algn="ctr"/>
            <a:r>
              <a:rPr lang="en-US" sz="4000" b="1">
                <a:latin typeface="Times New Roman"/>
                <a:cs typeface="Times New Roman"/>
              </a:rPr>
              <a:t>1.1M</a:t>
            </a:r>
          </a:p>
        </p:txBody>
      </p:sp>
      <p:sp>
        <p:nvSpPr>
          <p:cNvPr id="1140" name="TextBox 1139">
            <a:extLst>
              <a:ext uri="{FF2B5EF4-FFF2-40B4-BE49-F238E27FC236}">
                <a16:creationId xmlns:a16="http://schemas.microsoft.com/office/drawing/2014/main" id="{6045FDF8-E8C7-2A69-FB02-47400A12F883}"/>
              </a:ext>
            </a:extLst>
          </p:cNvPr>
          <p:cNvSpPr txBox="1"/>
          <p:nvPr/>
        </p:nvSpPr>
        <p:spPr>
          <a:xfrm>
            <a:off x="4003181" y="1896343"/>
            <a:ext cx="3878761"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latin typeface="Times New Roman"/>
                <a:ea typeface="+mn-lt"/>
                <a:cs typeface="Times New Roman"/>
              </a:rPr>
              <a:t>Total website session</a:t>
            </a:r>
            <a:endParaRPr lang="en-US" sz="2800" b="1" err="1">
              <a:latin typeface="Times New Roman"/>
              <a:ea typeface="+mn-lt"/>
              <a:cs typeface="Times New Roman"/>
            </a:endParaRPr>
          </a:p>
          <a:p>
            <a:pPr algn="ctr"/>
            <a:r>
              <a:rPr lang="en-US" sz="4000" b="1">
                <a:latin typeface="Times New Roman"/>
                <a:ea typeface="+mn-lt"/>
                <a:cs typeface="Times New Roman"/>
              </a:rPr>
              <a:t>473K</a:t>
            </a:r>
            <a:r>
              <a:rPr lang="en-US" sz="2800" b="1">
                <a:latin typeface="Times New Roman"/>
                <a:ea typeface="+mn-lt"/>
                <a:cs typeface="Times New Roman"/>
              </a:rPr>
              <a:t> </a:t>
            </a:r>
            <a:endParaRPr lang="en-US" sz="2800" b="1">
              <a:latin typeface="Times New Roman"/>
              <a:cs typeface="Times New Roman"/>
            </a:endParaRPr>
          </a:p>
        </p:txBody>
      </p:sp>
      <p:sp>
        <p:nvSpPr>
          <p:cNvPr id="1141" name="TextBox 1140">
            <a:extLst>
              <a:ext uri="{FF2B5EF4-FFF2-40B4-BE49-F238E27FC236}">
                <a16:creationId xmlns:a16="http://schemas.microsoft.com/office/drawing/2014/main" id="{8AAFA593-6CEC-9854-559F-F5C95008359A}"/>
              </a:ext>
            </a:extLst>
          </p:cNvPr>
          <p:cNvSpPr txBox="1"/>
          <p:nvPr/>
        </p:nvSpPr>
        <p:spPr>
          <a:xfrm>
            <a:off x="7881726" y="1931398"/>
            <a:ext cx="3685685"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latin typeface="Times New Roman"/>
                <a:cs typeface="Times New Roman"/>
              </a:rPr>
              <a:t>Total repeat session </a:t>
            </a:r>
          </a:p>
          <a:p>
            <a:pPr algn="ctr"/>
            <a:r>
              <a:rPr lang="en-US" sz="4000" b="1">
                <a:latin typeface="Times New Roman"/>
                <a:cs typeface="Times New Roman"/>
              </a:rPr>
              <a:t>78.5K</a:t>
            </a:r>
          </a:p>
        </p:txBody>
      </p:sp>
      <p:sp>
        <p:nvSpPr>
          <p:cNvPr id="1143" name="TextBox 1142">
            <a:extLst>
              <a:ext uri="{FF2B5EF4-FFF2-40B4-BE49-F238E27FC236}">
                <a16:creationId xmlns:a16="http://schemas.microsoft.com/office/drawing/2014/main" id="{62CC0106-714A-4C8D-D5C7-884CBEE9A5B1}"/>
              </a:ext>
            </a:extLst>
          </p:cNvPr>
          <p:cNvSpPr txBox="1"/>
          <p:nvPr/>
        </p:nvSpPr>
        <p:spPr>
          <a:xfrm>
            <a:off x="598296" y="4254979"/>
            <a:ext cx="3306277"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latin typeface="Times New Roman"/>
                <a:cs typeface="Times New Roman"/>
              </a:rPr>
              <a:t>Total </a:t>
            </a:r>
            <a:r>
              <a:rPr lang="en-US" sz="2400" b="1" err="1">
                <a:latin typeface="Times New Roman"/>
                <a:cs typeface="Times New Roman"/>
              </a:rPr>
              <a:t>G_search</a:t>
            </a:r>
            <a:r>
              <a:rPr lang="en-US" sz="2400" b="1">
                <a:latin typeface="Times New Roman"/>
                <a:cs typeface="Times New Roman"/>
              </a:rPr>
              <a:t> session</a:t>
            </a:r>
            <a:endParaRPr lang="en-US"/>
          </a:p>
          <a:p>
            <a:pPr algn="ctr"/>
            <a:r>
              <a:rPr lang="en-US" sz="4000" b="1">
                <a:latin typeface="Times New Roman"/>
                <a:cs typeface="Times New Roman"/>
              </a:rPr>
              <a:t>316.04K</a:t>
            </a:r>
          </a:p>
        </p:txBody>
      </p:sp>
      <p:sp>
        <p:nvSpPr>
          <p:cNvPr id="1144" name="TextBox 1143">
            <a:extLst>
              <a:ext uri="{FF2B5EF4-FFF2-40B4-BE49-F238E27FC236}">
                <a16:creationId xmlns:a16="http://schemas.microsoft.com/office/drawing/2014/main" id="{78A462EC-0FE3-E61A-F400-A967538FCB6A}"/>
              </a:ext>
            </a:extLst>
          </p:cNvPr>
          <p:cNvSpPr txBox="1"/>
          <p:nvPr/>
        </p:nvSpPr>
        <p:spPr>
          <a:xfrm>
            <a:off x="4655916" y="4254816"/>
            <a:ext cx="2565526"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err="1">
                <a:latin typeface="Times New Roman"/>
                <a:cs typeface="Times New Roman"/>
              </a:rPr>
              <a:t>G_search</a:t>
            </a:r>
            <a:r>
              <a:rPr lang="en-US" sz="2400" b="1">
                <a:latin typeface="Times New Roman"/>
                <a:cs typeface="Times New Roman"/>
              </a:rPr>
              <a:t> CVR</a:t>
            </a:r>
            <a:endParaRPr lang="en-US" sz="2400"/>
          </a:p>
          <a:p>
            <a:pPr algn="ctr"/>
            <a:r>
              <a:rPr lang="en-US" sz="4000" b="1">
                <a:latin typeface="Times New Roman"/>
                <a:cs typeface="Times New Roman"/>
              </a:rPr>
              <a:t>6.75%</a:t>
            </a:r>
          </a:p>
        </p:txBody>
      </p:sp>
      <p:sp>
        <p:nvSpPr>
          <p:cNvPr id="1148" name="TextBox 1147">
            <a:extLst>
              <a:ext uri="{FF2B5EF4-FFF2-40B4-BE49-F238E27FC236}">
                <a16:creationId xmlns:a16="http://schemas.microsoft.com/office/drawing/2014/main" id="{346555B0-1F8E-4330-9382-9D0B8A6641F0}"/>
              </a:ext>
            </a:extLst>
          </p:cNvPr>
          <p:cNvSpPr txBox="1"/>
          <p:nvPr/>
        </p:nvSpPr>
        <p:spPr>
          <a:xfrm>
            <a:off x="8362255" y="4259550"/>
            <a:ext cx="3053337"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latin typeface="Times New Roman"/>
                <a:cs typeface="Times New Roman"/>
              </a:rPr>
              <a:t>Repeat Session Rate</a:t>
            </a:r>
          </a:p>
          <a:p>
            <a:pPr algn="ctr"/>
            <a:r>
              <a:rPr lang="en-US" sz="4000" b="1">
                <a:latin typeface="Times New Roman"/>
                <a:cs typeface="Times New Roman"/>
              </a:rPr>
              <a:t>16.61%</a:t>
            </a:r>
          </a:p>
        </p:txBody>
      </p:sp>
    </p:spTree>
    <p:extLst>
      <p:ext uri="{BB962C8B-B14F-4D97-AF65-F5344CB8AC3E}">
        <p14:creationId xmlns:p14="http://schemas.microsoft.com/office/powerpoint/2010/main" val="1058383594"/>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6">
            <a:extLst>
              <a:ext uri="{FF2B5EF4-FFF2-40B4-BE49-F238E27FC236}">
                <a16:creationId xmlns:a16="http://schemas.microsoft.com/office/drawing/2014/main" id="{F6DB6D9C-5B4B-EACF-E1ED-78A96A274DF4}"/>
              </a:ext>
            </a:extLst>
          </p:cNvPr>
          <p:cNvPicPr>
            <a:picLocks noChangeAspect="1"/>
          </p:cNvPicPr>
          <p:nvPr/>
        </p:nvPicPr>
        <p:blipFill>
          <a:blip r:embed="rId2"/>
          <a:stretch>
            <a:fillRect/>
          </a:stretch>
        </p:blipFill>
        <p:spPr>
          <a:xfrm>
            <a:off x="7121" y="0"/>
            <a:ext cx="12177757" cy="6858000"/>
          </a:xfrm>
          <a:prstGeom prst="rect">
            <a:avLst/>
          </a:prstGeom>
        </p:spPr>
      </p:pic>
    </p:spTree>
    <p:extLst>
      <p:ext uri="{BB962C8B-B14F-4D97-AF65-F5344CB8AC3E}">
        <p14:creationId xmlns:p14="http://schemas.microsoft.com/office/powerpoint/2010/main" val="1512645525"/>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451222-97ED-DF89-E19B-4C6AA645C05C}"/>
              </a:ext>
            </a:extLst>
          </p:cNvPr>
          <p:cNvSpPr>
            <a:spLocks noGrp="1"/>
          </p:cNvSpPr>
          <p:nvPr>
            <p:ph type="title"/>
          </p:nvPr>
        </p:nvSpPr>
        <p:spPr>
          <a:xfrm>
            <a:off x="1371599" y="294538"/>
            <a:ext cx="9895951" cy="1033669"/>
          </a:xfrm>
        </p:spPr>
        <p:txBody>
          <a:bodyPr>
            <a:normAutofit/>
          </a:bodyPr>
          <a:lstStyle/>
          <a:p>
            <a:r>
              <a:rPr lang="en-US" sz="4000" b="1">
                <a:solidFill>
                  <a:srgbClr val="FFFFFF"/>
                </a:solidFill>
                <a:latin typeface="Times New Roman"/>
                <a:cs typeface="Times New Roman"/>
              </a:rPr>
              <a:t>Channel Portfolio: Paid vs. Free Traffic</a:t>
            </a:r>
            <a:endParaRPr lang="en-US" sz="4000">
              <a:solidFill>
                <a:srgbClr val="FFFFFF"/>
              </a:solidFill>
            </a:endParaRPr>
          </a:p>
        </p:txBody>
      </p:sp>
      <p:sp>
        <p:nvSpPr>
          <p:cNvPr id="3" name="Content Placeholder 2">
            <a:extLst>
              <a:ext uri="{FF2B5EF4-FFF2-40B4-BE49-F238E27FC236}">
                <a16:creationId xmlns:a16="http://schemas.microsoft.com/office/drawing/2014/main" id="{26C5C2EF-F18B-F443-7110-E55FC53E9945}"/>
              </a:ext>
            </a:extLst>
          </p:cNvPr>
          <p:cNvSpPr>
            <a:spLocks noGrp="1"/>
          </p:cNvSpPr>
          <p:nvPr>
            <p:ph idx="1"/>
          </p:nvPr>
        </p:nvSpPr>
        <p:spPr>
          <a:xfrm>
            <a:off x="1371599" y="2318197"/>
            <a:ext cx="9724031" cy="3683358"/>
          </a:xfrm>
        </p:spPr>
        <p:txBody>
          <a:bodyPr vert="horz" lIns="91440" tIns="45720" rIns="91440" bIns="45720" rtlCol="0" anchor="ctr">
            <a:normAutofit lnSpcReduction="10000"/>
          </a:bodyPr>
          <a:lstStyle/>
          <a:p>
            <a:pPr marL="0" indent="0">
              <a:buNone/>
            </a:pPr>
            <a:r>
              <a:rPr lang="en-US" sz="1800">
                <a:latin typeface="Times New Roman"/>
                <a:ea typeface="Verdana"/>
                <a:cs typeface="Times New Roman"/>
              </a:rPr>
              <a:t>Channel Portfolio: A collection of marketing channels used to drive traffic to the website. Includes:</a:t>
            </a:r>
          </a:p>
          <a:p>
            <a:pPr marL="0" indent="0">
              <a:buNone/>
            </a:pPr>
            <a:endParaRPr lang="en-US" sz="1800">
              <a:latin typeface="Times New Roman"/>
              <a:ea typeface="Verdana"/>
              <a:cs typeface="Times New Roman"/>
            </a:endParaRPr>
          </a:p>
          <a:p>
            <a:pPr marL="0" indent="0">
              <a:buNone/>
            </a:pPr>
            <a:r>
              <a:rPr lang="en-US" sz="1800">
                <a:latin typeface="Times New Roman"/>
                <a:ea typeface="Verdana"/>
                <a:cs typeface="Times New Roman"/>
              </a:rPr>
              <a:t>Paid Traffic:</a:t>
            </a:r>
            <a:r>
              <a:rPr lang="en-US" sz="1800" b="1">
                <a:latin typeface="Times New Roman"/>
                <a:ea typeface="Verdana"/>
                <a:cs typeface="Times New Roman"/>
              </a:rPr>
              <a:t> </a:t>
            </a:r>
            <a:r>
              <a:rPr lang="en-US" sz="1800">
                <a:latin typeface="Times New Roman"/>
                <a:ea typeface="Verdana"/>
                <a:cs typeface="Times New Roman"/>
              </a:rPr>
              <a:t>Traffic generated from paid advertising campaigns.</a:t>
            </a:r>
          </a:p>
          <a:p>
            <a:pPr lvl="1"/>
            <a:r>
              <a:rPr lang="en-US" sz="1800">
                <a:latin typeface="Times New Roman"/>
                <a:ea typeface="Verdana"/>
                <a:cs typeface="Times New Roman"/>
              </a:rPr>
              <a:t>gsearch: Traffic originating from Google search.</a:t>
            </a:r>
          </a:p>
          <a:p>
            <a:pPr lvl="1"/>
            <a:r>
              <a:rPr lang="en-US" sz="1800">
                <a:latin typeface="Times New Roman"/>
                <a:ea typeface="Verdana"/>
                <a:cs typeface="Times New Roman"/>
              </a:rPr>
              <a:t>bsearch: Traffic originating from Bing search.</a:t>
            </a:r>
          </a:p>
          <a:p>
            <a:pPr lvl="1"/>
            <a:r>
              <a:rPr lang="en-US" sz="1800">
                <a:latin typeface="Times New Roman"/>
                <a:ea typeface="Verdana"/>
                <a:cs typeface="Times New Roman"/>
              </a:rPr>
              <a:t>socialbook: Traffic originating from social media platforms.</a:t>
            </a:r>
          </a:p>
          <a:p>
            <a:pPr marL="0" indent="0">
              <a:buNone/>
            </a:pPr>
            <a:endParaRPr lang="en-US" sz="1800">
              <a:latin typeface="Times New Roman"/>
              <a:ea typeface="Verdana"/>
              <a:cs typeface="Times New Roman"/>
            </a:endParaRPr>
          </a:p>
          <a:p>
            <a:pPr marL="0" indent="0">
              <a:buNone/>
            </a:pPr>
            <a:r>
              <a:rPr lang="en-US" sz="1800">
                <a:latin typeface="Times New Roman"/>
                <a:ea typeface="Verdana"/>
                <a:cs typeface="Times New Roman"/>
              </a:rPr>
              <a:t>Free Traffic: Traffic that comes organically without any paid promotions.</a:t>
            </a:r>
            <a:endParaRPr lang="en-US" sz="1800">
              <a:latin typeface="Times New Roman"/>
              <a:cs typeface="Times New Roman"/>
            </a:endParaRPr>
          </a:p>
          <a:p>
            <a:pPr lvl="1"/>
            <a:r>
              <a:rPr lang="en-US" sz="1800">
                <a:latin typeface="Times New Roman"/>
                <a:ea typeface="Verdana"/>
                <a:cs typeface="Times New Roman"/>
              </a:rPr>
              <a:t>Direct Type-In: Traffic from users who type the URL directly into their browser, i.e </a:t>
            </a:r>
            <a:r>
              <a:rPr lang="en-US" sz="1800">
                <a:latin typeface="Times New Roman"/>
                <a:ea typeface="+mn-lt"/>
                <a:cs typeface="+mn-lt"/>
              </a:rPr>
              <a:t>users type in the website link in the browser's search bar.</a:t>
            </a:r>
          </a:p>
          <a:p>
            <a:pPr lvl="1"/>
            <a:r>
              <a:rPr lang="en-US" sz="1800">
                <a:latin typeface="Times New Roman"/>
                <a:ea typeface="Verdana"/>
                <a:cs typeface="Times New Roman"/>
              </a:rPr>
              <a:t>Organic: Traffic from users who find the website through unpaid search results, i.e </a:t>
            </a:r>
            <a:r>
              <a:rPr lang="en-US" sz="1800">
                <a:latin typeface="Times New Roman"/>
                <a:ea typeface="+mn-lt"/>
                <a:cs typeface="+mn-lt"/>
              </a:rPr>
              <a:t>coming from search engine and not tagged with paid parameters.</a:t>
            </a:r>
          </a:p>
          <a:p>
            <a:endParaRPr lang="en-US" sz="1800"/>
          </a:p>
        </p:txBody>
      </p:sp>
    </p:spTree>
    <p:extLst>
      <p:ext uri="{BB962C8B-B14F-4D97-AF65-F5344CB8AC3E}">
        <p14:creationId xmlns:p14="http://schemas.microsoft.com/office/powerpoint/2010/main" val="1853865192"/>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0A7460-20FA-A484-4B2A-1117B6FF95AF}"/>
              </a:ext>
            </a:extLst>
          </p:cNvPr>
          <p:cNvSpPr txBox="1"/>
          <p:nvPr/>
        </p:nvSpPr>
        <p:spPr>
          <a:xfrm>
            <a:off x="969876" y="798308"/>
            <a:ext cx="6510956" cy="57554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Aptos"/>
                <a:cs typeface="Times New Roman"/>
              </a:rPr>
              <a:t>Top Performer: </a:t>
            </a:r>
            <a:r>
              <a:rPr lang="en-US" sz="1600" b="1" err="1">
                <a:latin typeface="Aptos"/>
                <a:cs typeface="Times New Roman"/>
              </a:rPr>
              <a:t>gsearch</a:t>
            </a:r>
            <a:endParaRPr lang="en-US" sz="1600" err="1">
              <a:latin typeface="Aptos"/>
              <a:cs typeface="Times New Roman"/>
            </a:endParaRPr>
          </a:p>
          <a:p>
            <a:pPr marL="285750" indent="-285750">
              <a:buFont typeface="Arial"/>
              <a:buChar char="•"/>
            </a:pPr>
            <a:r>
              <a:rPr lang="en-US" sz="1600">
                <a:latin typeface="Aptos"/>
                <a:cs typeface="Times New Roman"/>
              </a:rPr>
              <a:t>Dominates with 316,035 sessions and 21,333 orders.</a:t>
            </a:r>
          </a:p>
          <a:p>
            <a:pPr marL="285750" indent="-285750">
              <a:buFont typeface="Arial"/>
              <a:buChar char="•"/>
            </a:pPr>
            <a:r>
              <a:rPr lang="en-US" sz="1600">
                <a:latin typeface="Aptos"/>
                <a:cs typeface="Times New Roman"/>
              </a:rPr>
              <a:t>Shows steady growth with a peak towards the end of 2014 and 2015.</a:t>
            </a:r>
          </a:p>
          <a:p>
            <a:pPr marL="285750" indent="-285750">
              <a:buFont typeface="Arial"/>
              <a:buChar char="•"/>
            </a:pPr>
            <a:r>
              <a:rPr lang="en-US" sz="1600">
                <a:latin typeface="Aptos"/>
                <a:cs typeface="Times New Roman"/>
              </a:rPr>
              <a:t>High engagement with significant contribution from both mobile (31.95%) and desktop (69.03%) sessions.</a:t>
            </a:r>
          </a:p>
          <a:p>
            <a:pPr marL="285750" indent="-285750">
              <a:buFont typeface="Arial"/>
              <a:buChar char="•"/>
            </a:pPr>
            <a:r>
              <a:rPr lang="en-US" sz="1600">
                <a:latin typeface="Aptos"/>
                <a:cs typeface="Times New Roman"/>
              </a:rPr>
              <a:t>Revenue: $1.27M</a:t>
            </a:r>
          </a:p>
          <a:p>
            <a:pPr marL="285750" indent="-285750">
              <a:buFont typeface="Arial"/>
              <a:buChar char="•"/>
            </a:pPr>
            <a:r>
              <a:rPr lang="en-US" sz="1600">
                <a:latin typeface="Aptos"/>
                <a:cs typeface="Times New Roman"/>
              </a:rPr>
              <a:t>Conversion Rate: 6.65%</a:t>
            </a:r>
          </a:p>
          <a:p>
            <a:pPr marL="285750" indent="-285750">
              <a:buFont typeface="Arial"/>
              <a:buChar char="•"/>
            </a:pPr>
            <a:endParaRPr lang="en-US" sz="1600">
              <a:latin typeface="Aptos"/>
              <a:cs typeface="Times New Roman"/>
            </a:endParaRPr>
          </a:p>
          <a:p>
            <a:r>
              <a:rPr lang="en-US" sz="1600" b="1">
                <a:latin typeface="Aptos"/>
                <a:cs typeface="Times New Roman"/>
              </a:rPr>
              <a:t>High Conversion Rate: Free Traffic</a:t>
            </a:r>
            <a:endParaRPr lang="en-US" sz="1600">
              <a:latin typeface="Aptos"/>
              <a:cs typeface="Times New Roman"/>
            </a:endParaRPr>
          </a:p>
          <a:p>
            <a:pPr marL="285750" indent="-285750">
              <a:buFont typeface="Arial"/>
              <a:buChar char="•"/>
            </a:pPr>
            <a:r>
              <a:rPr lang="en-US" sz="1600">
                <a:ea typeface="+mn-lt"/>
                <a:cs typeface="+mn-lt"/>
              </a:rPr>
              <a:t>Revenue: $0.37M</a:t>
            </a:r>
            <a:endParaRPr lang="en-US" sz="1600">
              <a:latin typeface="Aptos"/>
              <a:cs typeface="Times New Roman"/>
            </a:endParaRPr>
          </a:p>
          <a:p>
            <a:pPr marL="285750" indent="-285750">
              <a:buFont typeface="Arial"/>
              <a:buChar char="•"/>
            </a:pPr>
            <a:r>
              <a:rPr lang="en-US" sz="1600">
                <a:latin typeface="Aptos"/>
                <a:cs typeface="Times New Roman"/>
              </a:rPr>
              <a:t>Conversion Rate: 7.34%</a:t>
            </a:r>
            <a:endParaRPr lang="en-US"/>
          </a:p>
          <a:p>
            <a:pPr marL="285750" indent="-285750">
              <a:buFont typeface="Arial"/>
              <a:buChar char="•"/>
            </a:pPr>
            <a:r>
              <a:rPr lang="en-US" sz="1600">
                <a:latin typeface="Aptos"/>
                <a:cs typeface="Times New Roman"/>
              </a:rPr>
              <a:t>Orders: 6118 from 83,328 sessions.</a:t>
            </a:r>
          </a:p>
          <a:p>
            <a:pPr marL="285750" indent="-285750">
              <a:buFont typeface="Arial"/>
              <a:buChar char="•"/>
            </a:pPr>
            <a:endParaRPr lang="en-US" sz="1600">
              <a:latin typeface="Aptos"/>
              <a:cs typeface="Times New Roman"/>
            </a:endParaRPr>
          </a:p>
          <a:p>
            <a:r>
              <a:rPr lang="en-US" sz="1600" b="1">
                <a:latin typeface="Aptos"/>
                <a:cs typeface="Times New Roman"/>
              </a:rPr>
              <a:t>Mid-Range Performer: </a:t>
            </a:r>
            <a:r>
              <a:rPr lang="en-US" sz="1600" b="1" err="1">
                <a:latin typeface="Aptos"/>
                <a:cs typeface="Times New Roman"/>
              </a:rPr>
              <a:t>bsearch</a:t>
            </a:r>
            <a:endParaRPr lang="en-US" sz="1600" b="1">
              <a:latin typeface="Aptos"/>
              <a:cs typeface="Times New Roman"/>
            </a:endParaRPr>
          </a:p>
          <a:p>
            <a:pPr marL="285750" indent="-285750">
              <a:buFont typeface="Arial"/>
              <a:buChar char="•"/>
            </a:pPr>
            <a:r>
              <a:rPr lang="en-US" sz="1600">
                <a:latin typeface="Aptos"/>
                <a:cs typeface="Times New Roman"/>
              </a:rPr>
              <a:t>62,823 sessions and 4519 orders.</a:t>
            </a:r>
          </a:p>
          <a:p>
            <a:pPr marL="285750" indent="-285750">
              <a:buFont typeface="Arial"/>
              <a:buChar char="•"/>
            </a:pPr>
            <a:r>
              <a:rPr lang="en-US" sz="1600">
                <a:latin typeface="Aptos"/>
                <a:cs typeface="Times New Roman"/>
              </a:rPr>
              <a:t>Mobile Sessions: 7514 (13.68%), Desktop Sessions: 47,395 (86.32%).</a:t>
            </a:r>
          </a:p>
          <a:p>
            <a:pPr marL="285750" indent="-285750">
              <a:buFont typeface="Arial"/>
              <a:buChar char="•"/>
            </a:pPr>
            <a:r>
              <a:rPr lang="en-US" sz="1600">
                <a:latin typeface="Aptos"/>
                <a:cs typeface="Times New Roman"/>
              </a:rPr>
              <a:t>Revenue: $0.27M</a:t>
            </a:r>
          </a:p>
          <a:p>
            <a:pPr marL="285750" indent="-285750">
              <a:buFont typeface="Arial"/>
              <a:buChar char="•"/>
            </a:pPr>
            <a:r>
              <a:rPr lang="en-US" sz="1600">
                <a:latin typeface="Aptos"/>
                <a:cs typeface="Times New Roman"/>
              </a:rPr>
              <a:t>Conversion Rate: 6.95%</a:t>
            </a:r>
          </a:p>
          <a:p>
            <a:pPr marL="285750" indent="-285750">
              <a:buFont typeface="Arial"/>
              <a:buChar char="•"/>
            </a:pPr>
            <a:endParaRPr lang="en-US" sz="1600">
              <a:latin typeface="Aptos"/>
              <a:cs typeface="Times New Roman"/>
            </a:endParaRPr>
          </a:p>
          <a:p>
            <a:r>
              <a:rPr lang="en-US" sz="1600" b="1">
                <a:latin typeface="Aptos"/>
                <a:cs typeface="Times New Roman"/>
              </a:rPr>
              <a:t>Low Performer with Potential: </a:t>
            </a:r>
            <a:r>
              <a:rPr lang="en-US" sz="1600" b="1" err="1">
                <a:latin typeface="Aptos"/>
                <a:cs typeface="Times New Roman"/>
              </a:rPr>
              <a:t>socialbook</a:t>
            </a:r>
            <a:endParaRPr lang="en-US" sz="1600" b="1">
              <a:latin typeface="Aptos"/>
              <a:cs typeface="Times New Roman"/>
            </a:endParaRPr>
          </a:p>
          <a:p>
            <a:pPr marL="285750" indent="-285750">
              <a:buFont typeface="Arial"/>
              <a:buChar char="•"/>
            </a:pPr>
            <a:r>
              <a:rPr lang="en-US" sz="1600">
                <a:latin typeface="Aptos"/>
                <a:cs typeface="Times New Roman"/>
              </a:rPr>
              <a:t>Lowest sessions (10,685) and orders (343).</a:t>
            </a:r>
          </a:p>
          <a:p>
            <a:pPr marL="285750" indent="-285750">
              <a:buFont typeface="Arial"/>
              <a:buChar char="•"/>
            </a:pPr>
            <a:r>
              <a:rPr lang="en-US" sz="1600">
                <a:latin typeface="Aptos"/>
                <a:cs typeface="Times New Roman"/>
              </a:rPr>
              <a:t>Only present from 2014 to 2015, indicating late entry but potential for growth.</a:t>
            </a:r>
            <a:endParaRPr lang="en-US" sz="1600">
              <a:latin typeface="Aptos"/>
            </a:endParaRPr>
          </a:p>
        </p:txBody>
      </p:sp>
      <p:sp>
        <p:nvSpPr>
          <p:cNvPr id="2" name="TextBox 1">
            <a:extLst>
              <a:ext uri="{FF2B5EF4-FFF2-40B4-BE49-F238E27FC236}">
                <a16:creationId xmlns:a16="http://schemas.microsoft.com/office/drawing/2014/main" id="{C8DAEB41-633C-AE7C-93D9-DA5504600F22}"/>
              </a:ext>
            </a:extLst>
          </p:cNvPr>
          <p:cNvSpPr txBox="1"/>
          <p:nvPr/>
        </p:nvSpPr>
        <p:spPr>
          <a:xfrm>
            <a:off x="966952" y="186608"/>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Insights:</a:t>
            </a:r>
            <a:endParaRPr lang="en-US" sz="2800"/>
          </a:p>
        </p:txBody>
      </p:sp>
      <p:pic>
        <p:nvPicPr>
          <p:cNvPr id="3" name="Picture 2">
            <a:extLst>
              <a:ext uri="{FF2B5EF4-FFF2-40B4-BE49-F238E27FC236}">
                <a16:creationId xmlns:a16="http://schemas.microsoft.com/office/drawing/2014/main" id="{20164089-772A-A2FA-DD4E-722F42765699}"/>
              </a:ext>
            </a:extLst>
          </p:cNvPr>
          <p:cNvPicPr>
            <a:picLocks noChangeAspect="1"/>
          </p:cNvPicPr>
          <p:nvPr/>
        </p:nvPicPr>
        <p:blipFill>
          <a:blip r:embed="rId2"/>
          <a:stretch>
            <a:fillRect/>
          </a:stretch>
        </p:blipFill>
        <p:spPr>
          <a:xfrm>
            <a:off x="7908896" y="983322"/>
            <a:ext cx="3764172" cy="2777885"/>
          </a:xfrm>
          <a:prstGeom prst="rect">
            <a:avLst/>
          </a:prstGeom>
        </p:spPr>
      </p:pic>
      <p:pic>
        <p:nvPicPr>
          <p:cNvPr id="5" name="Picture 4">
            <a:extLst>
              <a:ext uri="{FF2B5EF4-FFF2-40B4-BE49-F238E27FC236}">
                <a16:creationId xmlns:a16="http://schemas.microsoft.com/office/drawing/2014/main" id="{96F0EC65-99EE-C01C-EF11-F9D6DD8FE5D7}"/>
              </a:ext>
            </a:extLst>
          </p:cNvPr>
          <p:cNvPicPr>
            <a:picLocks noChangeAspect="1"/>
          </p:cNvPicPr>
          <p:nvPr/>
        </p:nvPicPr>
        <p:blipFill>
          <a:blip r:embed="rId3"/>
          <a:stretch>
            <a:fillRect/>
          </a:stretch>
        </p:blipFill>
        <p:spPr>
          <a:xfrm>
            <a:off x="7904672" y="3978395"/>
            <a:ext cx="3657600" cy="2495550"/>
          </a:xfrm>
          <a:prstGeom prst="rect">
            <a:avLst/>
          </a:prstGeom>
        </p:spPr>
      </p:pic>
    </p:spTree>
    <p:extLst>
      <p:ext uri="{BB962C8B-B14F-4D97-AF65-F5344CB8AC3E}">
        <p14:creationId xmlns:p14="http://schemas.microsoft.com/office/powerpoint/2010/main" val="711608987"/>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CF04E1-A1BD-67BF-8ED2-6EB6AC8F7A30}"/>
              </a:ext>
            </a:extLst>
          </p:cNvPr>
          <p:cNvSpPr txBox="1"/>
          <p:nvPr/>
        </p:nvSpPr>
        <p:spPr>
          <a:xfrm>
            <a:off x="959448" y="175403"/>
            <a:ext cx="10278533" cy="68634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ptos"/>
                <a:cs typeface="Times New Roman"/>
              </a:rPr>
              <a:t>Recommendations: </a:t>
            </a:r>
          </a:p>
          <a:p>
            <a:endParaRPr lang="en-US" b="1">
              <a:latin typeface="Aptos"/>
              <a:cs typeface="Times New Roman"/>
            </a:endParaRPr>
          </a:p>
          <a:p>
            <a:r>
              <a:rPr lang="en-US" sz="1600" b="1">
                <a:latin typeface="Aptos"/>
                <a:cs typeface="Times New Roman"/>
              </a:rPr>
              <a:t>Focus on Best Performing Channels:</a:t>
            </a:r>
            <a:endParaRPr lang="en-US" sz="1600">
              <a:latin typeface="Aptos"/>
              <a:cs typeface="Times New Roman"/>
            </a:endParaRPr>
          </a:p>
          <a:p>
            <a:pPr marL="742950" lvl="1" indent="-285750">
              <a:buFont typeface="Arial"/>
              <a:buChar char="•"/>
            </a:pPr>
            <a:r>
              <a:rPr lang="en-US" sz="1600">
                <a:latin typeface="Aptos"/>
                <a:cs typeface="Times New Roman"/>
              </a:rPr>
              <a:t>Continue investing in </a:t>
            </a:r>
            <a:r>
              <a:rPr lang="en-US" sz="1600" err="1">
                <a:latin typeface="Aptos"/>
                <a:cs typeface="Times New Roman"/>
              </a:rPr>
              <a:t>gsearch</a:t>
            </a:r>
            <a:r>
              <a:rPr lang="en-US" sz="1600">
                <a:latin typeface="Aptos"/>
                <a:cs typeface="Times New Roman"/>
              </a:rPr>
              <a:t> as it shows the highest engagement and revenue.</a:t>
            </a:r>
          </a:p>
          <a:p>
            <a:pPr marL="742950" lvl="1" indent="-285750">
              <a:buFont typeface="Arial"/>
              <a:buChar char="•"/>
            </a:pPr>
            <a:r>
              <a:rPr lang="en-US" sz="1600">
                <a:latin typeface="Aptos"/>
                <a:cs typeface="Times New Roman"/>
              </a:rPr>
              <a:t>Prioritize both mobile and desktop campaigns to maximize returns.</a:t>
            </a:r>
          </a:p>
          <a:p>
            <a:pPr marL="742950" lvl="1" indent="-285750">
              <a:buFont typeface="Arial"/>
              <a:buChar char="•"/>
            </a:pPr>
            <a:endParaRPr lang="en-US" sz="1600">
              <a:latin typeface="Aptos"/>
              <a:cs typeface="Times New Roman"/>
            </a:endParaRPr>
          </a:p>
          <a:p>
            <a:r>
              <a:rPr lang="en-US" sz="1600" b="1">
                <a:latin typeface="Aptos"/>
                <a:cs typeface="Times New Roman"/>
              </a:rPr>
              <a:t>Improve Paid Traffic Conversion Rates:</a:t>
            </a:r>
            <a:endParaRPr lang="en-US" sz="1600">
              <a:latin typeface="Aptos"/>
              <a:cs typeface="Times New Roman"/>
            </a:endParaRPr>
          </a:p>
          <a:p>
            <a:pPr marL="742950" lvl="1" indent="-285750">
              <a:buFont typeface="Arial"/>
              <a:buChar char="•"/>
            </a:pPr>
            <a:r>
              <a:rPr lang="en-US" sz="1600">
                <a:latin typeface="Aptos"/>
                <a:cs typeface="Times New Roman"/>
              </a:rPr>
              <a:t>Focus on optimizing paid traffic campaigns to increase conversion rates from 6.72%.</a:t>
            </a:r>
          </a:p>
          <a:p>
            <a:pPr marL="742950" lvl="1" indent="-285750">
              <a:buFont typeface="Arial"/>
              <a:buChar char="•"/>
            </a:pPr>
            <a:r>
              <a:rPr lang="en-US" sz="1600">
                <a:latin typeface="Aptos"/>
                <a:cs typeface="Times New Roman"/>
              </a:rPr>
              <a:t>Leverage high session volume (389,543) for potential conversion improvements.</a:t>
            </a:r>
          </a:p>
          <a:p>
            <a:pPr marL="742950" lvl="1" indent="-285750">
              <a:buFont typeface="Arial"/>
              <a:buChar char="•"/>
            </a:pPr>
            <a:endParaRPr lang="en-US" sz="1600">
              <a:latin typeface="Aptos"/>
              <a:cs typeface="Times New Roman"/>
            </a:endParaRPr>
          </a:p>
          <a:p>
            <a:r>
              <a:rPr lang="en-US" sz="1600" b="1">
                <a:latin typeface="Aptos"/>
                <a:cs typeface="Times New Roman"/>
              </a:rPr>
              <a:t>Enhance Mobile User Experience:</a:t>
            </a:r>
            <a:endParaRPr lang="en-US" sz="1600">
              <a:latin typeface="Aptos"/>
              <a:cs typeface="Times New Roman"/>
            </a:endParaRPr>
          </a:p>
          <a:p>
            <a:pPr marL="742950" lvl="1" indent="-285750">
              <a:buFont typeface="Arial"/>
              <a:buChar char="•"/>
            </a:pPr>
            <a:r>
              <a:rPr lang="en-US" sz="1600">
                <a:latin typeface="Aptos"/>
                <a:cs typeface="Times New Roman"/>
              </a:rPr>
              <a:t>Conversion Rate: 3.09%.</a:t>
            </a:r>
          </a:p>
          <a:p>
            <a:pPr marL="742950" lvl="1" indent="-285750">
              <a:buFont typeface="Arial"/>
              <a:buChar char="•"/>
            </a:pPr>
            <a:r>
              <a:rPr lang="en-US" sz="1600">
                <a:latin typeface="Aptos"/>
                <a:cs typeface="Times New Roman"/>
              </a:rPr>
              <a:t>Focus on enhancing mobile user experience to capitalize on significant mobile traffic volume.</a:t>
            </a:r>
          </a:p>
          <a:p>
            <a:pPr marL="285750" indent="-285750">
              <a:buFont typeface="Arial"/>
              <a:buChar char="•"/>
            </a:pPr>
            <a:endParaRPr lang="en-US" sz="1600">
              <a:latin typeface="Aptos"/>
              <a:cs typeface="Times New Roman"/>
            </a:endParaRPr>
          </a:p>
          <a:p>
            <a:r>
              <a:rPr lang="en-US" sz="1600" b="1">
                <a:latin typeface="Aptos"/>
                <a:cs typeface="Times New Roman"/>
              </a:rPr>
              <a:t>Optimize Campaigns for Mid-Range Performers: bsearch</a:t>
            </a:r>
            <a:endParaRPr lang="en-US" sz="1600">
              <a:latin typeface="Aptos"/>
              <a:cs typeface="Times New Roman"/>
            </a:endParaRPr>
          </a:p>
          <a:p>
            <a:pPr marL="742950" lvl="1" indent="-285750">
              <a:buFont typeface="Arial"/>
              <a:buChar char="•"/>
            </a:pPr>
            <a:r>
              <a:rPr lang="en-US" sz="1600">
                <a:latin typeface="Aptos"/>
                <a:cs typeface="Times New Roman"/>
              </a:rPr>
              <a:t>Evaluate and optimize campaigns to improve performance and conversion rates.</a:t>
            </a:r>
          </a:p>
          <a:p>
            <a:pPr marL="742950" lvl="1" indent="-285750">
              <a:buFont typeface="Arial"/>
              <a:buChar char="•"/>
            </a:pPr>
            <a:r>
              <a:rPr lang="en-US" sz="1600">
                <a:latin typeface="Aptos"/>
                <a:cs typeface="Times New Roman"/>
              </a:rPr>
              <a:t>Focus on increasing mobile traffic engagement.</a:t>
            </a:r>
          </a:p>
          <a:p>
            <a:pPr marL="742950" lvl="1" indent="-285750">
              <a:buFont typeface="Arial"/>
              <a:buChar char="•"/>
            </a:pPr>
            <a:endParaRPr lang="en-US" sz="1600">
              <a:latin typeface="Aptos"/>
              <a:cs typeface="Times New Roman"/>
            </a:endParaRPr>
          </a:p>
          <a:p>
            <a:r>
              <a:rPr lang="en-US" sz="1600" b="1">
                <a:latin typeface="Aptos"/>
                <a:cs typeface="Times New Roman"/>
              </a:rPr>
              <a:t>Explore High Potential Channels: </a:t>
            </a:r>
            <a:r>
              <a:rPr lang="en-US" sz="1600" b="1" err="1">
                <a:latin typeface="Aptos"/>
                <a:cs typeface="Times New Roman"/>
              </a:rPr>
              <a:t>socialbook</a:t>
            </a:r>
            <a:endParaRPr lang="en-US" sz="1600">
              <a:latin typeface="Aptos"/>
              <a:cs typeface="Times New Roman"/>
            </a:endParaRPr>
          </a:p>
          <a:p>
            <a:pPr marL="742950" lvl="1" indent="-285750">
              <a:buFont typeface="Arial"/>
              <a:buChar char="•"/>
            </a:pPr>
            <a:r>
              <a:rPr lang="en-US" sz="1600">
                <a:latin typeface="Aptos"/>
                <a:cs typeface="Times New Roman"/>
              </a:rPr>
              <a:t>Implement targeted campaigns to increase engagement and conversion rates.</a:t>
            </a:r>
          </a:p>
          <a:p>
            <a:pPr marL="742950" lvl="1" indent="-285750">
              <a:buFont typeface="Arial"/>
              <a:buChar char="•"/>
            </a:pPr>
            <a:r>
              <a:rPr lang="en-US" sz="1600">
                <a:latin typeface="Aptos"/>
                <a:cs typeface="Times New Roman"/>
              </a:rPr>
              <a:t>Explore opportunities to boost sessions and orders given its late entry but potential for growth.</a:t>
            </a:r>
          </a:p>
          <a:p>
            <a:pPr marL="742950" lvl="1" indent="-285750">
              <a:buFont typeface="Arial"/>
              <a:buChar char="•"/>
            </a:pPr>
            <a:endParaRPr lang="en-US" sz="1600">
              <a:latin typeface="Aptos"/>
              <a:cs typeface="Times New Roman"/>
            </a:endParaRPr>
          </a:p>
          <a:p>
            <a:r>
              <a:rPr lang="en-US" sz="1600" b="1">
                <a:latin typeface="Aptos"/>
                <a:cs typeface="Times New Roman"/>
              </a:rPr>
              <a:t>Leverage Free Traffic Effectively:</a:t>
            </a:r>
            <a:endParaRPr lang="en-US" sz="1600">
              <a:latin typeface="Aptos"/>
              <a:cs typeface="Times New Roman"/>
            </a:endParaRPr>
          </a:p>
          <a:p>
            <a:pPr marL="742950" lvl="1" indent="-285750">
              <a:buFont typeface="Arial"/>
              <a:buChar char="•"/>
            </a:pPr>
            <a:r>
              <a:rPr lang="en-US" sz="1600">
                <a:latin typeface="Aptos"/>
                <a:cs typeface="Times New Roman"/>
              </a:rPr>
              <a:t>Despite lower volume, free traffic has a higher conversion rate (7.34%).</a:t>
            </a:r>
          </a:p>
          <a:p>
            <a:pPr marL="742950" lvl="1" indent="-285750">
              <a:buFont typeface="Arial"/>
              <a:buChar char="•"/>
            </a:pPr>
            <a:r>
              <a:rPr lang="en-US" sz="1600">
                <a:latin typeface="Aptos"/>
                <a:cs typeface="Times New Roman"/>
              </a:rPr>
              <a:t>Consider strategies to increase free traffic sessions while maintaining high conversion rates.</a:t>
            </a:r>
            <a:endParaRPr lang="en-US" sz="1600">
              <a:latin typeface="Aptos"/>
            </a:endParaRPr>
          </a:p>
          <a:p>
            <a:endParaRPr lang="en-US" b="1">
              <a:latin typeface="Times New Roman"/>
              <a:cs typeface="Times New Roman"/>
            </a:endParaRPr>
          </a:p>
          <a:p>
            <a:endParaRPr lang="en-US"/>
          </a:p>
        </p:txBody>
      </p:sp>
    </p:spTree>
    <p:extLst>
      <p:ext uri="{BB962C8B-B14F-4D97-AF65-F5344CB8AC3E}">
        <p14:creationId xmlns:p14="http://schemas.microsoft.com/office/powerpoint/2010/main" val="2992172575"/>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37692-AE8C-8AE4-7B22-8A863A468D29}"/>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kern="1200">
                <a:solidFill>
                  <a:srgbClr val="FFFFFF"/>
                </a:solidFill>
                <a:latin typeface="+mj-lt"/>
                <a:ea typeface="+mj-ea"/>
                <a:cs typeface="+mj-cs"/>
              </a:rPr>
              <a:t>Analyzing Channel Portfolio</a:t>
            </a:r>
          </a:p>
        </p:txBody>
      </p:sp>
      <p:sp>
        <p:nvSpPr>
          <p:cNvPr id="3" name="TextBox 2">
            <a:extLst>
              <a:ext uri="{FF2B5EF4-FFF2-40B4-BE49-F238E27FC236}">
                <a16:creationId xmlns:a16="http://schemas.microsoft.com/office/drawing/2014/main" id="{D4D6584F-FF05-6322-9F2F-FE81A736819F}"/>
              </a:ext>
            </a:extLst>
          </p:cNvPr>
          <p:cNvSpPr txBox="1"/>
          <p:nvPr/>
        </p:nvSpPr>
        <p:spPr>
          <a:xfrm>
            <a:off x="8572499" y="390832"/>
            <a:ext cx="3233585" cy="87361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ts val="1000"/>
              </a:spcBef>
            </a:pPr>
            <a:r>
              <a:rPr lang="en-US" sz="1700" kern="1200">
                <a:solidFill>
                  <a:srgbClr val="FFFFFF"/>
                </a:solidFill>
                <a:latin typeface="+mn-lt"/>
                <a:ea typeface="+mn-ea"/>
                <a:cs typeface="+mn-cs"/>
              </a:rPr>
              <a:t>Weekly sessions data for both gsearch and bsearch from august 22nd to november 29th</a:t>
            </a:r>
          </a:p>
        </p:txBody>
      </p:sp>
      <p:pic>
        <p:nvPicPr>
          <p:cNvPr id="4" name="Content Placeholder 3">
            <a:extLst>
              <a:ext uri="{FF2B5EF4-FFF2-40B4-BE49-F238E27FC236}">
                <a16:creationId xmlns:a16="http://schemas.microsoft.com/office/drawing/2014/main" id="{9DBBAAC3-1AD9-2EBA-4B89-3A97A8539D2F}"/>
              </a:ext>
            </a:extLst>
          </p:cNvPr>
          <p:cNvPicPr>
            <a:picLocks noGrp="1" noChangeAspect="1"/>
          </p:cNvPicPr>
          <p:nvPr>
            <p:ph idx="1"/>
          </p:nvPr>
        </p:nvPicPr>
        <p:blipFill>
          <a:blip r:embed="rId2"/>
          <a:stretch>
            <a:fillRect/>
          </a:stretch>
        </p:blipFill>
        <p:spPr>
          <a:xfrm>
            <a:off x="1552980" y="1966293"/>
            <a:ext cx="9086039" cy="4452160"/>
          </a:xfrm>
          <a:prstGeom prst="rect">
            <a:avLst/>
          </a:prstGeom>
        </p:spPr>
      </p:pic>
    </p:spTree>
    <p:extLst>
      <p:ext uri="{BB962C8B-B14F-4D97-AF65-F5344CB8AC3E}">
        <p14:creationId xmlns:p14="http://schemas.microsoft.com/office/powerpoint/2010/main" val="1143528513"/>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3B4CF-3A26-CF67-9225-3833385AED6D}"/>
              </a:ext>
            </a:extLst>
          </p:cNvPr>
          <p:cNvSpPr>
            <a:spLocks noGrp="1"/>
          </p:cNvSpPr>
          <p:nvPr>
            <p:ph type="title"/>
          </p:nvPr>
        </p:nvSpPr>
        <p:spPr>
          <a:xfrm>
            <a:off x="838200" y="365125"/>
            <a:ext cx="10515600" cy="664205"/>
          </a:xfrm>
        </p:spPr>
        <p:txBody>
          <a:bodyPr>
            <a:normAutofit/>
          </a:bodyPr>
          <a:lstStyle/>
          <a:p>
            <a:r>
              <a:rPr lang="en-US" sz="2000" b="1">
                <a:latin typeface="Times New Roman"/>
                <a:cs typeface="Times New Roman"/>
              </a:rPr>
              <a:t>Insights</a:t>
            </a:r>
          </a:p>
        </p:txBody>
      </p:sp>
      <p:graphicFrame>
        <p:nvGraphicFramePr>
          <p:cNvPr id="5" name="Content Placeholder 2">
            <a:extLst>
              <a:ext uri="{FF2B5EF4-FFF2-40B4-BE49-F238E27FC236}">
                <a16:creationId xmlns:a16="http://schemas.microsoft.com/office/drawing/2014/main" id="{90CF0939-6111-2000-B281-E59381C153E0}"/>
              </a:ext>
            </a:extLst>
          </p:cNvPr>
          <p:cNvGraphicFramePr>
            <a:graphicFrameLocks noGrp="1"/>
          </p:cNvGraphicFramePr>
          <p:nvPr>
            <p:ph idx="1"/>
          </p:nvPr>
        </p:nvGraphicFramePr>
        <p:xfrm>
          <a:off x="838200" y="1049248"/>
          <a:ext cx="10515600" cy="54440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2323220"/>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3B4CF-3A26-CF67-9225-3833385AED6D}"/>
              </a:ext>
            </a:extLst>
          </p:cNvPr>
          <p:cNvSpPr>
            <a:spLocks noGrp="1"/>
          </p:cNvSpPr>
          <p:nvPr>
            <p:ph type="title"/>
          </p:nvPr>
        </p:nvSpPr>
        <p:spPr>
          <a:xfrm>
            <a:off x="838200" y="163842"/>
            <a:ext cx="10515600" cy="664205"/>
          </a:xfrm>
        </p:spPr>
        <p:txBody>
          <a:bodyPr>
            <a:normAutofit/>
          </a:bodyPr>
          <a:lstStyle/>
          <a:p>
            <a:r>
              <a:rPr lang="en-US" sz="2000" b="1">
                <a:latin typeface="Times New Roman"/>
                <a:cs typeface="Times New Roman"/>
              </a:rPr>
              <a:t>Recommendations</a:t>
            </a:r>
          </a:p>
        </p:txBody>
      </p:sp>
      <p:graphicFrame>
        <p:nvGraphicFramePr>
          <p:cNvPr id="5" name="Content Placeholder 2">
            <a:extLst>
              <a:ext uri="{FF2B5EF4-FFF2-40B4-BE49-F238E27FC236}">
                <a16:creationId xmlns:a16="http://schemas.microsoft.com/office/drawing/2014/main" id="{08985FC0-50C9-F8B8-BFC7-784877F2337A}"/>
              </a:ext>
            </a:extLst>
          </p:cNvPr>
          <p:cNvGraphicFramePr>
            <a:graphicFrameLocks noGrp="1"/>
          </p:cNvGraphicFramePr>
          <p:nvPr>
            <p:ph idx="1"/>
          </p:nvPr>
        </p:nvGraphicFramePr>
        <p:xfrm>
          <a:off x="838200" y="833588"/>
          <a:ext cx="10515600" cy="54440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2462337"/>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EFF8FF"/>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37692-AE8C-8AE4-7B22-8A863A468D29}"/>
              </a:ext>
            </a:extLst>
          </p:cNvPr>
          <p:cNvSpPr>
            <a:spLocks noGrp="1"/>
          </p:cNvSpPr>
          <p:nvPr>
            <p:ph type="title"/>
          </p:nvPr>
        </p:nvSpPr>
        <p:spPr>
          <a:xfrm>
            <a:off x="411480" y="991443"/>
            <a:ext cx="4443154" cy="1087819"/>
          </a:xfrm>
        </p:spPr>
        <p:txBody>
          <a:bodyPr vert="horz" lIns="91440" tIns="45720" rIns="91440" bIns="45720" rtlCol="0" anchor="b">
            <a:normAutofit/>
          </a:bodyPr>
          <a:lstStyle/>
          <a:p>
            <a:r>
              <a:rPr lang="en-US" sz="3400" b="1" kern="1200">
                <a:solidFill>
                  <a:schemeClr val="tx1"/>
                </a:solidFill>
                <a:latin typeface="+mj-lt"/>
                <a:ea typeface="+mj-ea"/>
                <a:cs typeface="+mj-cs"/>
              </a:rPr>
              <a:t>Comparing Channel Characteristics</a:t>
            </a:r>
          </a:p>
        </p:txBody>
      </p:sp>
      <p:sp>
        <p:nvSpPr>
          <p:cNvPr id="22" name="Rectangle 2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4C4EE04C-7E95-A877-3290-2EEC02C0894C}"/>
              </a:ext>
            </a:extLst>
          </p:cNvPr>
          <p:cNvSpPr txBox="1"/>
          <p:nvPr/>
        </p:nvSpPr>
        <p:spPr>
          <a:xfrm>
            <a:off x="411480" y="2684095"/>
            <a:ext cx="4443154" cy="349286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a:t>Mobile sessions data for non-brand campaigns of gsearch and bsearch from august 22nd to november 30th, including details such as utm_source, total sessions, mobile sessions, </a:t>
            </a:r>
          </a:p>
          <a:p>
            <a:pPr indent="-228600">
              <a:lnSpc>
                <a:spcPct val="90000"/>
              </a:lnSpc>
              <a:spcAft>
                <a:spcPts val="600"/>
              </a:spcAft>
              <a:buFont typeface="Arial" panose="020B0604020202020204" pitchFamily="34" charset="0"/>
              <a:buChar char="•"/>
            </a:pPr>
            <a:r>
              <a:rPr lang="en-US"/>
              <a:t>and the percentage of mobile sessions</a:t>
            </a:r>
          </a:p>
        </p:txBody>
      </p:sp>
      <p:pic>
        <p:nvPicPr>
          <p:cNvPr id="4" name="Content Placeholder 3">
            <a:extLst>
              <a:ext uri="{FF2B5EF4-FFF2-40B4-BE49-F238E27FC236}">
                <a16:creationId xmlns:a16="http://schemas.microsoft.com/office/drawing/2014/main" id="{F177BAF5-AF3E-4DAC-FDB8-E4893D94FCE6}"/>
              </a:ext>
            </a:extLst>
          </p:cNvPr>
          <p:cNvPicPr>
            <a:picLocks noGrp="1" noChangeAspect="1"/>
          </p:cNvPicPr>
          <p:nvPr>
            <p:ph idx="1"/>
          </p:nvPr>
        </p:nvPicPr>
        <p:blipFill>
          <a:blip r:embed="rId2"/>
          <a:stretch>
            <a:fillRect/>
          </a:stretch>
        </p:blipFill>
        <p:spPr>
          <a:xfrm>
            <a:off x="5385816" y="1092957"/>
            <a:ext cx="6440424" cy="4616732"/>
          </a:xfrm>
          <a:prstGeom prst="rect">
            <a:avLst/>
          </a:prstGeom>
        </p:spPr>
      </p:pic>
    </p:spTree>
    <p:extLst>
      <p:ext uri="{BB962C8B-B14F-4D97-AF65-F5344CB8AC3E}">
        <p14:creationId xmlns:p14="http://schemas.microsoft.com/office/powerpoint/2010/main" val="3934204339"/>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093B4CF-3A26-CF67-9225-3833385AED6D}"/>
              </a:ext>
            </a:extLst>
          </p:cNvPr>
          <p:cNvSpPr>
            <a:spLocks noGrp="1"/>
          </p:cNvSpPr>
          <p:nvPr>
            <p:ph type="title"/>
          </p:nvPr>
        </p:nvSpPr>
        <p:spPr>
          <a:xfrm>
            <a:off x="1115568" y="548640"/>
            <a:ext cx="10168128" cy="1179576"/>
          </a:xfrm>
        </p:spPr>
        <p:txBody>
          <a:bodyPr>
            <a:normAutofit/>
          </a:bodyPr>
          <a:lstStyle/>
          <a:p>
            <a:r>
              <a:rPr lang="en-US" sz="4000" b="1">
                <a:latin typeface="Times New Roman"/>
                <a:cs typeface="Times New Roman"/>
              </a:rPr>
              <a:t>Insights</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B629781-AEA8-FA83-8B47-E7E1030DA7B6}"/>
              </a:ext>
            </a:extLst>
          </p:cNvPr>
          <p:cNvSpPr>
            <a:spLocks noGrp="1"/>
          </p:cNvSpPr>
          <p:nvPr>
            <p:ph idx="1"/>
          </p:nvPr>
        </p:nvSpPr>
        <p:spPr>
          <a:xfrm>
            <a:off x="642603" y="2324288"/>
            <a:ext cx="10641093" cy="3852675"/>
          </a:xfrm>
        </p:spPr>
        <p:txBody>
          <a:bodyPr vert="horz" lIns="91440" tIns="45720" rIns="91440" bIns="45720" rtlCol="0">
            <a:normAutofit/>
          </a:bodyPr>
          <a:lstStyle/>
          <a:p>
            <a:r>
              <a:rPr lang="en-US" sz="1400" b="1">
                <a:latin typeface="Times New Roman"/>
                <a:cs typeface="Times New Roman"/>
              </a:rPr>
              <a:t>Device Distribution</a:t>
            </a:r>
            <a:r>
              <a:rPr lang="en-US" sz="1400">
                <a:latin typeface="Times New Roman"/>
                <a:cs typeface="Times New Roman"/>
              </a:rPr>
              <a:t>:</a:t>
            </a:r>
            <a:endParaRPr lang="en-US" sz="1400" b="1">
              <a:latin typeface="Times New Roman"/>
              <a:cs typeface="Times New Roman"/>
            </a:endParaRPr>
          </a:p>
          <a:p>
            <a:pPr lvl="1"/>
            <a:r>
              <a:rPr lang="en-US" sz="1400" b="1">
                <a:latin typeface="Times New Roman"/>
                <a:cs typeface="Times New Roman"/>
              </a:rPr>
              <a:t>gsearch Dominance on Mobile</a:t>
            </a:r>
            <a:r>
              <a:rPr lang="en-US" sz="1400">
                <a:latin typeface="Times New Roman"/>
                <a:cs typeface="Times New Roman"/>
              </a:rPr>
              <a:t>: gsearch has a significantly higher percentage of mobile sessions (24.52%) compared to bsearch (8.62%). This indicates a stronger mobile presence for gsearch.</a:t>
            </a:r>
          </a:p>
          <a:p>
            <a:pPr lvl="1"/>
            <a:r>
              <a:rPr lang="en-US" sz="1400" b="1">
                <a:latin typeface="Times New Roman"/>
                <a:cs typeface="Times New Roman"/>
              </a:rPr>
              <a:t>Desktop Preference for bsearch</a:t>
            </a:r>
            <a:r>
              <a:rPr lang="en-US" sz="1400">
                <a:latin typeface="Times New Roman"/>
                <a:cs typeface="Times New Roman"/>
              </a:rPr>
              <a:t>: The lower mobile session percentage for bsearch suggests that its audience predominantly accesses it via desktop, highlighting a device-specific user behavior.</a:t>
            </a:r>
          </a:p>
          <a:p>
            <a:r>
              <a:rPr lang="en-US" sz="1400" b="1">
                <a:latin typeface="Times New Roman"/>
                <a:cs typeface="Times New Roman"/>
              </a:rPr>
              <a:t>Traffic Volume</a:t>
            </a:r>
            <a:r>
              <a:rPr lang="en-US" sz="1400">
                <a:latin typeface="Times New Roman"/>
                <a:cs typeface="Times New Roman"/>
              </a:rPr>
              <a:t>:</a:t>
            </a:r>
          </a:p>
          <a:p>
            <a:pPr lvl="1"/>
            <a:r>
              <a:rPr lang="en-US" sz="1400" b="1">
                <a:latin typeface="Times New Roman"/>
                <a:cs typeface="Times New Roman"/>
              </a:rPr>
              <a:t>Higher Total Sessions for gsearch</a:t>
            </a:r>
            <a:r>
              <a:rPr lang="en-US" sz="1400">
                <a:latin typeface="Times New Roman"/>
                <a:cs typeface="Times New Roman"/>
              </a:rPr>
              <a:t>: gsearch nonbrand campaign has attracted a substantially larger total session volume (20,073) compared to bsearch (6,522). This shows gsearch's broader reach and higher user engagement.</a:t>
            </a:r>
          </a:p>
          <a:p>
            <a:pPr lvl="1"/>
            <a:r>
              <a:rPr lang="en-US" sz="1400" b="1">
                <a:latin typeface="Times New Roman"/>
                <a:cs typeface="Times New Roman"/>
              </a:rPr>
              <a:t>Mobile Session Volume</a:t>
            </a:r>
            <a:r>
              <a:rPr lang="en-US" sz="1400">
                <a:latin typeface="Times New Roman"/>
                <a:cs typeface="Times New Roman"/>
              </a:rPr>
              <a:t>: Despite bsearch’s lower percentage of mobile sessions, it still has a notable volume of mobile users (562 sessions), which presents opportunities for targeted mobile campaigns.</a:t>
            </a:r>
          </a:p>
          <a:p>
            <a:r>
              <a:rPr lang="en-US" sz="1400" b="1">
                <a:latin typeface="Times New Roman"/>
                <a:cs typeface="Times New Roman"/>
              </a:rPr>
              <a:t>User Behavior</a:t>
            </a:r>
            <a:r>
              <a:rPr lang="en-US" sz="1400">
                <a:latin typeface="Times New Roman"/>
                <a:cs typeface="Times New Roman"/>
              </a:rPr>
              <a:t>:</a:t>
            </a:r>
          </a:p>
          <a:p>
            <a:pPr lvl="1"/>
            <a:r>
              <a:rPr lang="en-US" sz="1400" b="1">
                <a:latin typeface="Times New Roman"/>
                <a:cs typeface="Times New Roman"/>
              </a:rPr>
              <a:t>Different User Segments</a:t>
            </a:r>
            <a:r>
              <a:rPr lang="en-US" sz="1400">
                <a:latin typeface="Times New Roman"/>
                <a:cs typeface="Times New Roman"/>
              </a:rPr>
              <a:t>: The distinct mobile vs. desktop split suggests that gsearch and bsearch cater to different user segments. gsearch might be appealing to a more mobile-centric audience, while bsearch is more desktop-oriented.</a:t>
            </a:r>
          </a:p>
          <a:p>
            <a:pPr lvl="1"/>
            <a:r>
              <a:rPr lang="en-US" sz="1400" b="1">
                <a:latin typeface="Times New Roman"/>
                <a:cs typeface="Times New Roman"/>
              </a:rPr>
              <a:t>Potential for Optimization</a:t>
            </a:r>
            <a:r>
              <a:rPr lang="en-US" sz="1400">
                <a:latin typeface="Times New Roman"/>
                <a:cs typeface="Times New Roman"/>
              </a:rPr>
              <a:t>: Understanding these user behavior patterns can inform targeted strategies to optimize bids and campaigns for each device type, ensuring better performance and user experience.</a:t>
            </a:r>
          </a:p>
          <a:p>
            <a:endParaRPr lang="en-US" sz="1400" b="1">
              <a:latin typeface="Times New Roman"/>
              <a:cs typeface="Times New Roman"/>
            </a:endParaRPr>
          </a:p>
          <a:p>
            <a:pPr>
              <a:buNone/>
            </a:pPr>
            <a:endParaRPr lang="en-US" sz="1400"/>
          </a:p>
        </p:txBody>
      </p:sp>
    </p:spTree>
    <p:extLst>
      <p:ext uri="{BB962C8B-B14F-4D97-AF65-F5344CB8AC3E}">
        <p14:creationId xmlns:p14="http://schemas.microsoft.com/office/powerpoint/2010/main" val="2631593734"/>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EFF8FF"/>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093B4CF-3A26-CF67-9225-3833385AED6D}"/>
              </a:ext>
            </a:extLst>
          </p:cNvPr>
          <p:cNvSpPr>
            <a:spLocks noGrp="1"/>
          </p:cNvSpPr>
          <p:nvPr>
            <p:ph type="title"/>
          </p:nvPr>
        </p:nvSpPr>
        <p:spPr>
          <a:xfrm>
            <a:off x="1115568" y="548640"/>
            <a:ext cx="10168128" cy="1179576"/>
          </a:xfrm>
        </p:spPr>
        <p:txBody>
          <a:bodyPr>
            <a:normAutofit/>
          </a:bodyPr>
          <a:lstStyle/>
          <a:p>
            <a:r>
              <a:rPr lang="en-US" sz="4000" b="1">
                <a:latin typeface="Times New Roman"/>
                <a:cs typeface="Times New Roman"/>
              </a:rPr>
              <a:t>Recommendations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B629781-AEA8-FA83-8B47-E7E1030DA7B6}"/>
              </a:ext>
            </a:extLst>
          </p:cNvPr>
          <p:cNvSpPr>
            <a:spLocks noGrp="1"/>
          </p:cNvSpPr>
          <p:nvPr>
            <p:ph idx="1"/>
          </p:nvPr>
        </p:nvSpPr>
        <p:spPr>
          <a:xfrm>
            <a:off x="1010465" y="2337426"/>
            <a:ext cx="10168128" cy="3695020"/>
          </a:xfrm>
        </p:spPr>
        <p:txBody>
          <a:bodyPr vert="horz" lIns="91440" tIns="45720" rIns="91440" bIns="45720" rtlCol="0" anchor="t">
            <a:noAutofit/>
          </a:bodyPr>
          <a:lstStyle/>
          <a:p>
            <a:r>
              <a:rPr lang="en-US" sz="1400" b="1">
                <a:latin typeface="Times New Roman"/>
                <a:cs typeface="Times New Roman"/>
              </a:rPr>
              <a:t>Device-Specific Campaigns &amp; Enhanced UX</a:t>
            </a:r>
            <a:r>
              <a:rPr lang="en-US" sz="1400">
                <a:latin typeface="Times New Roman"/>
                <a:cs typeface="Times New Roman"/>
              </a:rPr>
              <a:t>:</a:t>
            </a:r>
            <a:endParaRPr lang="en-US" sz="1400" b="1">
              <a:latin typeface="Times New Roman"/>
              <a:cs typeface="Times New Roman"/>
            </a:endParaRPr>
          </a:p>
          <a:p>
            <a:pPr lvl="1"/>
            <a:r>
              <a:rPr lang="en-US" sz="1400" b="1">
                <a:latin typeface="Times New Roman"/>
                <a:cs typeface="Times New Roman"/>
              </a:rPr>
              <a:t>Mobile Optimization for </a:t>
            </a:r>
            <a:r>
              <a:rPr lang="en-US" sz="1400" b="1" err="1">
                <a:latin typeface="Times New Roman"/>
                <a:cs typeface="Times New Roman"/>
              </a:rPr>
              <a:t>gsearch</a:t>
            </a:r>
            <a:r>
              <a:rPr lang="en-US" sz="1400">
                <a:latin typeface="Times New Roman"/>
                <a:cs typeface="Times New Roman"/>
              </a:rPr>
              <a:t>: Since </a:t>
            </a:r>
            <a:r>
              <a:rPr lang="en-US" sz="1400" err="1">
                <a:latin typeface="Times New Roman"/>
                <a:cs typeface="Times New Roman"/>
              </a:rPr>
              <a:t>gsearch</a:t>
            </a:r>
            <a:r>
              <a:rPr lang="en-US" sz="1400">
                <a:latin typeface="Times New Roman"/>
                <a:cs typeface="Times New Roman"/>
              </a:rPr>
              <a:t> has a higher mobile traffic percentage, optimize mobile-specific ads, landing pages, and focus on improving mobile site speed, navigation, and overall user experience to retain and convert mobile visitors to capitalize on this segment.</a:t>
            </a:r>
          </a:p>
          <a:p>
            <a:pPr lvl="1"/>
            <a:r>
              <a:rPr lang="en-US" sz="1400" b="1">
                <a:latin typeface="Times New Roman"/>
                <a:cs typeface="Times New Roman"/>
              </a:rPr>
              <a:t>Desktop Focus for </a:t>
            </a:r>
            <a:r>
              <a:rPr lang="en-US" sz="1400" b="1" err="1">
                <a:latin typeface="Times New Roman"/>
                <a:cs typeface="Times New Roman"/>
              </a:rPr>
              <a:t>bsearch</a:t>
            </a:r>
            <a:r>
              <a:rPr lang="en-US" sz="1400">
                <a:latin typeface="Times New Roman"/>
                <a:cs typeface="Times New Roman"/>
              </a:rPr>
              <a:t>: Enhance desktop-targeted campaigns for </a:t>
            </a:r>
            <a:r>
              <a:rPr lang="en-US" sz="1400" err="1">
                <a:latin typeface="Times New Roman"/>
                <a:cs typeface="Times New Roman"/>
              </a:rPr>
              <a:t>bsearch</a:t>
            </a:r>
            <a:r>
              <a:rPr lang="en-US" sz="1400">
                <a:latin typeface="Times New Roman"/>
                <a:cs typeface="Times New Roman"/>
              </a:rPr>
              <a:t>, ensuring that the user experience and ad creatives are tailored to desktop users. Ensure that desktop landing pages are optimized for engagement, with intuitive design, and fast load times.</a:t>
            </a:r>
          </a:p>
          <a:p>
            <a:r>
              <a:rPr lang="en-US" sz="1400" b="1">
                <a:latin typeface="Times New Roman"/>
                <a:cs typeface="Times New Roman"/>
              </a:rPr>
              <a:t>Bid Adjustments</a:t>
            </a:r>
            <a:r>
              <a:rPr lang="en-US" sz="1400">
                <a:latin typeface="Times New Roman"/>
                <a:cs typeface="Times New Roman"/>
              </a:rPr>
              <a:t>:</a:t>
            </a:r>
          </a:p>
          <a:p>
            <a:pPr lvl="1"/>
            <a:r>
              <a:rPr lang="en-US" sz="1400" b="1">
                <a:latin typeface="Times New Roman"/>
                <a:cs typeface="Times New Roman"/>
              </a:rPr>
              <a:t>Differentiated Bidding Strategies</a:t>
            </a:r>
            <a:r>
              <a:rPr lang="en-US" sz="1400">
                <a:latin typeface="Times New Roman"/>
                <a:cs typeface="Times New Roman"/>
              </a:rPr>
              <a:t>: Implement separate bidding strategies for mobile and desktop across both channels. Allocate higher bids for </a:t>
            </a:r>
            <a:r>
              <a:rPr lang="en-US" sz="1400" err="1">
                <a:latin typeface="Times New Roman"/>
                <a:cs typeface="Times New Roman"/>
              </a:rPr>
              <a:t>gsearch</a:t>
            </a:r>
            <a:r>
              <a:rPr lang="en-US" sz="1400">
                <a:latin typeface="Times New Roman"/>
                <a:cs typeface="Times New Roman"/>
              </a:rPr>
              <a:t> mobile campaigns and focus on competitive bids for </a:t>
            </a:r>
            <a:r>
              <a:rPr lang="en-US" sz="1400" err="1">
                <a:latin typeface="Times New Roman"/>
                <a:cs typeface="Times New Roman"/>
              </a:rPr>
              <a:t>bsearch</a:t>
            </a:r>
            <a:r>
              <a:rPr lang="en-US" sz="1400">
                <a:latin typeface="Times New Roman"/>
                <a:cs typeface="Times New Roman"/>
              </a:rPr>
              <a:t> desktop campaigns.</a:t>
            </a:r>
          </a:p>
          <a:p>
            <a:pPr lvl="1"/>
            <a:r>
              <a:rPr lang="en-US" sz="1400" b="1">
                <a:latin typeface="Times New Roman"/>
                <a:cs typeface="Times New Roman"/>
              </a:rPr>
              <a:t>Performance Monitoring</a:t>
            </a:r>
            <a:r>
              <a:rPr lang="en-US" sz="1400">
                <a:latin typeface="Times New Roman"/>
                <a:cs typeface="Times New Roman"/>
              </a:rPr>
              <a:t>: Continuously monitor and adjust bids based on device performance metrics to maximize ROI and improve conversion rates.</a:t>
            </a:r>
          </a:p>
          <a:p>
            <a:r>
              <a:rPr lang="en-US" sz="1400" b="1">
                <a:latin typeface="Times New Roman"/>
                <a:cs typeface="Times New Roman"/>
              </a:rPr>
              <a:t>Cross-Channel Insights</a:t>
            </a:r>
            <a:r>
              <a:rPr lang="en-US" sz="1400">
                <a:latin typeface="Times New Roman"/>
                <a:cs typeface="Times New Roman"/>
              </a:rPr>
              <a:t>:</a:t>
            </a:r>
          </a:p>
          <a:p>
            <a:pPr lvl="1"/>
            <a:r>
              <a:rPr lang="en-US" sz="1400" b="1">
                <a:latin typeface="Times New Roman"/>
                <a:cs typeface="Times New Roman"/>
              </a:rPr>
              <a:t>Leverage </a:t>
            </a:r>
            <a:r>
              <a:rPr lang="en-US" sz="1400" b="1" err="1">
                <a:latin typeface="Times New Roman"/>
                <a:cs typeface="Times New Roman"/>
              </a:rPr>
              <a:t>gsearch</a:t>
            </a:r>
            <a:r>
              <a:rPr lang="en-US" sz="1400" b="1">
                <a:latin typeface="Times New Roman"/>
                <a:cs typeface="Times New Roman"/>
              </a:rPr>
              <a:t> Mobile Insights for </a:t>
            </a:r>
            <a:r>
              <a:rPr lang="en-US" sz="1400" b="1" err="1">
                <a:latin typeface="Times New Roman"/>
                <a:cs typeface="Times New Roman"/>
              </a:rPr>
              <a:t>bsearch</a:t>
            </a:r>
            <a:r>
              <a:rPr lang="en-US" sz="1400">
                <a:latin typeface="Times New Roman"/>
                <a:cs typeface="Times New Roman"/>
              </a:rPr>
              <a:t>: Use insights from </a:t>
            </a:r>
            <a:r>
              <a:rPr lang="en-US" sz="1400" err="1">
                <a:latin typeface="Times New Roman"/>
                <a:cs typeface="Times New Roman"/>
              </a:rPr>
              <a:t>gsearch’s</a:t>
            </a:r>
            <a:r>
              <a:rPr lang="en-US" sz="1400">
                <a:latin typeface="Times New Roman"/>
                <a:cs typeface="Times New Roman"/>
              </a:rPr>
              <a:t> mobile performance to experiment with mobile campaigns on </a:t>
            </a:r>
            <a:r>
              <a:rPr lang="en-US" sz="1400" err="1">
                <a:latin typeface="Times New Roman"/>
                <a:cs typeface="Times New Roman"/>
              </a:rPr>
              <a:t>bsearch</a:t>
            </a:r>
            <a:r>
              <a:rPr lang="en-US" sz="1400">
                <a:latin typeface="Times New Roman"/>
                <a:cs typeface="Times New Roman"/>
              </a:rPr>
              <a:t>. Identify what works on </a:t>
            </a:r>
            <a:r>
              <a:rPr lang="en-US" sz="1400" err="1">
                <a:latin typeface="Times New Roman"/>
                <a:cs typeface="Times New Roman"/>
              </a:rPr>
              <a:t>gsearch</a:t>
            </a:r>
            <a:r>
              <a:rPr lang="en-US" sz="1400">
                <a:latin typeface="Times New Roman"/>
                <a:cs typeface="Times New Roman"/>
              </a:rPr>
              <a:t> and replicate successful strategies on </a:t>
            </a:r>
            <a:r>
              <a:rPr lang="en-US" sz="1400" err="1">
                <a:latin typeface="Times New Roman"/>
                <a:cs typeface="Times New Roman"/>
              </a:rPr>
              <a:t>bsearch</a:t>
            </a:r>
            <a:r>
              <a:rPr lang="en-US" sz="1400">
                <a:latin typeface="Times New Roman"/>
                <a:cs typeface="Times New Roman"/>
              </a:rPr>
              <a:t>.</a:t>
            </a:r>
          </a:p>
          <a:p>
            <a:pPr lvl="1"/>
            <a:r>
              <a:rPr lang="en-US" sz="1400" b="1">
                <a:latin typeface="Times New Roman"/>
                <a:cs typeface="Times New Roman"/>
              </a:rPr>
              <a:t>Audience Segmentation</a:t>
            </a:r>
            <a:r>
              <a:rPr lang="en-US" sz="1400">
                <a:latin typeface="Times New Roman"/>
                <a:cs typeface="Times New Roman"/>
              </a:rPr>
              <a:t>: Segment audiences based on device usage and tailor marketing messages accordingly. This can enhance relevance and engagement, driving better results.</a:t>
            </a:r>
          </a:p>
          <a:p>
            <a:endParaRPr lang="en-US" sz="1400">
              <a:latin typeface="Times New Roman"/>
              <a:cs typeface="Times New Roman"/>
            </a:endParaRPr>
          </a:p>
          <a:p>
            <a:endParaRPr lang="en-US" sz="1400" b="1">
              <a:latin typeface="Times New Roman"/>
              <a:cs typeface="Times New Roman"/>
            </a:endParaRPr>
          </a:p>
          <a:p>
            <a:pPr>
              <a:buNone/>
            </a:pPr>
            <a:endParaRPr lang="en-US" sz="1400"/>
          </a:p>
        </p:txBody>
      </p:sp>
    </p:spTree>
    <p:extLst>
      <p:ext uri="{BB962C8B-B14F-4D97-AF65-F5344CB8AC3E}">
        <p14:creationId xmlns:p14="http://schemas.microsoft.com/office/powerpoint/2010/main" val="236867871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dashboard&#10;&#10;Description automatically generated">
            <a:extLst>
              <a:ext uri="{FF2B5EF4-FFF2-40B4-BE49-F238E27FC236}">
                <a16:creationId xmlns:a16="http://schemas.microsoft.com/office/drawing/2014/main" id="{CD591204-5F17-65F9-4F7F-B6891B9325A1}"/>
              </a:ext>
            </a:extLst>
          </p:cNvPr>
          <p:cNvPicPr>
            <a:picLocks noGrp="1" noChangeAspect="1"/>
          </p:cNvPicPr>
          <p:nvPr>
            <p:ph idx="1"/>
          </p:nvPr>
        </p:nvPicPr>
        <p:blipFill>
          <a:blip r:embed="rId2"/>
          <a:srcRect t="19"/>
          <a:stretch/>
        </p:blipFill>
        <p:spPr>
          <a:xfrm>
            <a:off x="20" y="1282"/>
            <a:ext cx="12191980" cy="6856718"/>
          </a:xfrm>
          <a:prstGeom prst="rect">
            <a:avLst/>
          </a:prstGeom>
        </p:spPr>
      </p:pic>
    </p:spTree>
    <p:extLst>
      <p:ext uri="{BB962C8B-B14F-4D97-AF65-F5344CB8AC3E}">
        <p14:creationId xmlns:p14="http://schemas.microsoft.com/office/powerpoint/2010/main" val="4048724981"/>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EFF8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37692-AE8C-8AE4-7B22-8A863A468D29}"/>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b="1" kern="1200">
                <a:solidFill>
                  <a:schemeClr val="tx1"/>
                </a:solidFill>
                <a:latin typeface="+mj-lt"/>
                <a:ea typeface="+mj-ea"/>
                <a:cs typeface="+mj-cs"/>
              </a:rPr>
              <a:t>Cross-Channel bid Optimization</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3BC9EB9-8F8F-4217-EBC0-3E00EBFAE0B0}"/>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gsearch and bsearch nonbrand conversion rates from session </a:t>
            </a:r>
          </a:p>
          <a:p>
            <a:pPr indent="-228600">
              <a:lnSpc>
                <a:spcPct val="90000"/>
              </a:lnSpc>
              <a:spcAft>
                <a:spcPts val="600"/>
              </a:spcAft>
              <a:buFont typeface="Arial" panose="020B0604020202020204" pitchFamily="34" charset="0"/>
              <a:buChar char="•"/>
            </a:pPr>
            <a:r>
              <a:rPr lang="en-US" sz="2200"/>
              <a:t>to orders and slice by device type from 22 Aug - 18 Sep</a:t>
            </a:r>
          </a:p>
        </p:txBody>
      </p:sp>
      <p:pic>
        <p:nvPicPr>
          <p:cNvPr id="4" name="Content Placeholder 3">
            <a:extLst>
              <a:ext uri="{FF2B5EF4-FFF2-40B4-BE49-F238E27FC236}">
                <a16:creationId xmlns:a16="http://schemas.microsoft.com/office/drawing/2014/main" id="{F91E4F93-EF57-E375-6B9D-200F0221B104}"/>
              </a:ext>
            </a:extLst>
          </p:cNvPr>
          <p:cNvPicPr>
            <a:picLocks noGrp="1" noChangeAspect="1"/>
          </p:cNvPicPr>
          <p:nvPr>
            <p:ph idx="1"/>
          </p:nvPr>
        </p:nvPicPr>
        <p:blipFill>
          <a:blip r:embed="rId2"/>
          <a:stretch>
            <a:fillRect/>
          </a:stretch>
        </p:blipFill>
        <p:spPr>
          <a:xfrm>
            <a:off x="4654296" y="793709"/>
            <a:ext cx="6903720" cy="5270581"/>
          </a:xfrm>
          <a:prstGeom prst="rect">
            <a:avLst/>
          </a:prstGeom>
        </p:spPr>
      </p:pic>
    </p:spTree>
    <p:extLst>
      <p:ext uri="{BB962C8B-B14F-4D97-AF65-F5344CB8AC3E}">
        <p14:creationId xmlns:p14="http://schemas.microsoft.com/office/powerpoint/2010/main" val="4212025202"/>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EFF8FF"/>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093B4CF-3A26-CF67-9225-3833385AED6D}"/>
              </a:ext>
            </a:extLst>
          </p:cNvPr>
          <p:cNvSpPr>
            <a:spLocks noGrp="1"/>
          </p:cNvSpPr>
          <p:nvPr>
            <p:ph type="title"/>
          </p:nvPr>
        </p:nvSpPr>
        <p:spPr>
          <a:xfrm>
            <a:off x="1115568" y="548640"/>
            <a:ext cx="10168128" cy="1179576"/>
          </a:xfrm>
        </p:spPr>
        <p:txBody>
          <a:bodyPr>
            <a:normAutofit/>
          </a:bodyPr>
          <a:lstStyle/>
          <a:p>
            <a:r>
              <a:rPr lang="en-US" sz="4000" b="1">
                <a:latin typeface="Times New Roman"/>
                <a:cs typeface="Times New Roman"/>
              </a:rPr>
              <a:t>Insights</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B629781-AEA8-FA83-8B47-E7E1030DA7B6}"/>
              </a:ext>
            </a:extLst>
          </p:cNvPr>
          <p:cNvSpPr>
            <a:spLocks noGrp="1"/>
          </p:cNvSpPr>
          <p:nvPr>
            <p:ph idx="1"/>
          </p:nvPr>
        </p:nvSpPr>
        <p:spPr>
          <a:xfrm>
            <a:off x="1115568" y="2481943"/>
            <a:ext cx="10168128" cy="3695020"/>
          </a:xfrm>
        </p:spPr>
        <p:txBody>
          <a:bodyPr vert="horz" lIns="91440" tIns="45720" rIns="91440" bIns="45720" rtlCol="0" anchor="t">
            <a:noAutofit/>
          </a:bodyPr>
          <a:lstStyle/>
          <a:p>
            <a:r>
              <a:rPr lang="en-US" sz="1200" b="1">
                <a:latin typeface="Times New Roman"/>
                <a:cs typeface="Times New Roman"/>
              </a:rPr>
              <a:t>Conversion Performance Comparison</a:t>
            </a:r>
          </a:p>
          <a:p>
            <a:pPr lvl="1"/>
            <a:r>
              <a:rPr lang="en-US" sz="1200" b="1">
                <a:latin typeface="Times New Roman"/>
                <a:ea typeface="+mn-lt"/>
                <a:cs typeface="+mn-lt"/>
              </a:rPr>
              <a:t>Desktop Conversion Rates</a:t>
            </a:r>
            <a:r>
              <a:rPr lang="en-US" sz="1200">
                <a:latin typeface="Times New Roman"/>
                <a:ea typeface="+mn-lt"/>
                <a:cs typeface="+mn-lt"/>
              </a:rPr>
              <a:t>:</a:t>
            </a:r>
            <a:endParaRPr lang="en-US" sz="1200">
              <a:latin typeface="Times New Roman"/>
              <a:cs typeface="Times New Roman"/>
            </a:endParaRPr>
          </a:p>
          <a:p>
            <a:pPr lvl="2">
              <a:buFont typeface="Wingdings" panose="020B0604020202020204" pitchFamily="34" charset="0"/>
              <a:buChar char="§"/>
            </a:pPr>
            <a:r>
              <a:rPr lang="en-US" sz="1200" b="1" err="1">
                <a:latin typeface="Times New Roman"/>
                <a:ea typeface="+mn-lt"/>
                <a:cs typeface="+mn-lt"/>
              </a:rPr>
              <a:t>gsearch</a:t>
            </a:r>
            <a:r>
              <a:rPr lang="en-US" sz="1200">
                <a:latin typeface="Times New Roman"/>
                <a:cs typeface="Times New Roman"/>
              </a:rPr>
              <a:t>: Conversion rate is higher at 4.56% (130 orders out of 2850 sessions).</a:t>
            </a:r>
          </a:p>
          <a:p>
            <a:pPr lvl="2">
              <a:buFont typeface="Wingdings" panose="020B0604020202020204" pitchFamily="34" charset="0"/>
              <a:buChar char="§"/>
            </a:pPr>
            <a:r>
              <a:rPr lang="en-US" sz="1200" b="1" err="1">
                <a:latin typeface="Times New Roman"/>
                <a:ea typeface="+mn-lt"/>
                <a:cs typeface="+mn-lt"/>
              </a:rPr>
              <a:t>bsearch</a:t>
            </a:r>
            <a:r>
              <a:rPr lang="en-US" sz="1200">
                <a:latin typeface="Times New Roman"/>
                <a:cs typeface="Times New Roman"/>
              </a:rPr>
              <a:t>: Lower conversion rate at 3.85% (43 orders out of 1118 sessions).</a:t>
            </a:r>
          </a:p>
          <a:p>
            <a:pPr marL="914400" lvl="2" indent="0">
              <a:buNone/>
            </a:pPr>
            <a:r>
              <a:rPr lang="en-US" sz="1200">
                <a:latin typeface="Times New Roman"/>
                <a:ea typeface="+mn-lt"/>
                <a:cs typeface="+mn-lt"/>
              </a:rPr>
              <a:t>This indicates that </a:t>
            </a:r>
            <a:r>
              <a:rPr lang="en-US" sz="1200" err="1">
                <a:latin typeface="Times New Roman"/>
                <a:ea typeface="+mn-lt"/>
                <a:cs typeface="+mn-lt"/>
              </a:rPr>
              <a:t>gsearch</a:t>
            </a:r>
            <a:r>
              <a:rPr lang="en-US" sz="1200">
                <a:latin typeface="Times New Roman"/>
                <a:ea typeface="+mn-lt"/>
                <a:cs typeface="+mn-lt"/>
              </a:rPr>
              <a:t> performs better on desktop devices in converting sessions to orders.</a:t>
            </a:r>
            <a:endParaRPr lang="en-US" sz="1200">
              <a:latin typeface="Times New Roman"/>
              <a:cs typeface="Times New Roman"/>
            </a:endParaRPr>
          </a:p>
          <a:p>
            <a:pPr lvl="1"/>
            <a:r>
              <a:rPr lang="en-US" sz="1200" b="1">
                <a:latin typeface="Times New Roman"/>
                <a:ea typeface="+mn-lt"/>
                <a:cs typeface="+mn-lt"/>
              </a:rPr>
              <a:t>Mobile Conversion Rates</a:t>
            </a:r>
            <a:r>
              <a:rPr lang="en-US" sz="1200">
                <a:latin typeface="Times New Roman"/>
                <a:ea typeface="+mn-lt"/>
                <a:cs typeface="+mn-lt"/>
              </a:rPr>
              <a:t>:</a:t>
            </a:r>
            <a:endParaRPr lang="en-US" sz="1200">
              <a:latin typeface="Times New Roman"/>
              <a:cs typeface="Times New Roman"/>
            </a:endParaRPr>
          </a:p>
          <a:p>
            <a:pPr lvl="2">
              <a:buFont typeface="Wingdings" panose="020B0604020202020204" pitchFamily="34" charset="0"/>
              <a:buChar char="§"/>
            </a:pPr>
            <a:r>
              <a:rPr lang="en-US" sz="1200" b="1" err="1">
                <a:latin typeface="Times New Roman"/>
                <a:ea typeface="+mn-lt"/>
                <a:cs typeface="+mn-lt"/>
              </a:rPr>
              <a:t>gsearch</a:t>
            </a:r>
            <a:r>
              <a:rPr lang="en-US" sz="1200">
                <a:latin typeface="Times New Roman"/>
                <a:cs typeface="Times New Roman"/>
              </a:rPr>
              <a:t>: Conversion rate is higher at 1.14% (11 orders out of 962 sessions).</a:t>
            </a:r>
          </a:p>
          <a:p>
            <a:pPr lvl="2">
              <a:buFont typeface="Wingdings" panose="020B0604020202020204" pitchFamily="34" charset="0"/>
              <a:buChar char="§"/>
            </a:pPr>
            <a:r>
              <a:rPr lang="en-US" sz="1200" b="1" err="1">
                <a:latin typeface="Times New Roman"/>
                <a:ea typeface="+mn-lt"/>
                <a:cs typeface="+mn-lt"/>
              </a:rPr>
              <a:t>bsearch</a:t>
            </a:r>
            <a:r>
              <a:rPr lang="en-US" sz="1200">
                <a:latin typeface="Times New Roman"/>
                <a:cs typeface="Times New Roman"/>
              </a:rPr>
              <a:t>: Lower conversion rate at 0.8% (1 order out of 125 sessions).</a:t>
            </a:r>
          </a:p>
          <a:p>
            <a:pPr marL="914400" lvl="2" indent="0">
              <a:buNone/>
            </a:pPr>
            <a:r>
              <a:rPr lang="en-US" sz="1200" err="1">
                <a:latin typeface="Times New Roman"/>
                <a:ea typeface="+mn-lt"/>
                <a:cs typeface="+mn-lt"/>
              </a:rPr>
              <a:t>gsearch</a:t>
            </a:r>
            <a:r>
              <a:rPr lang="en-US" sz="1200">
                <a:latin typeface="Times New Roman"/>
                <a:ea typeface="+mn-lt"/>
                <a:cs typeface="+mn-lt"/>
              </a:rPr>
              <a:t> also shows better performance on mobile devices compared to </a:t>
            </a:r>
            <a:r>
              <a:rPr lang="en-US" sz="1200" err="1">
                <a:latin typeface="Times New Roman"/>
                <a:ea typeface="+mn-lt"/>
                <a:cs typeface="+mn-lt"/>
              </a:rPr>
              <a:t>bsearch</a:t>
            </a:r>
            <a:r>
              <a:rPr lang="en-US" sz="1200">
                <a:latin typeface="Times New Roman"/>
                <a:ea typeface="+mn-lt"/>
                <a:cs typeface="+mn-lt"/>
              </a:rPr>
              <a:t> in terms of conversion rates.</a:t>
            </a:r>
            <a:endParaRPr lang="en-US" sz="1200">
              <a:latin typeface="Times New Roman"/>
              <a:cs typeface="Times New Roman"/>
            </a:endParaRPr>
          </a:p>
          <a:p>
            <a:r>
              <a:rPr lang="en-US" sz="1200" b="1">
                <a:latin typeface="Times New Roman"/>
                <a:cs typeface="Times New Roman"/>
              </a:rPr>
              <a:t>Device Type Analysis</a:t>
            </a:r>
          </a:p>
          <a:p>
            <a:pPr lvl="1"/>
            <a:r>
              <a:rPr lang="en-US" sz="1200" b="1">
                <a:latin typeface="Times New Roman"/>
                <a:ea typeface="+mn-lt"/>
                <a:cs typeface="+mn-lt"/>
              </a:rPr>
              <a:t>Desktop</a:t>
            </a:r>
            <a:r>
              <a:rPr lang="en-US" sz="1200">
                <a:latin typeface="Times New Roman"/>
                <a:ea typeface="+mn-lt"/>
                <a:cs typeface="+mn-lt"/>
              </a:rPr>
              <a:t>:</a:t>
            </a:r>
            <a:endParaRPr lang="en-US" sz="1200">
              <a:latin typeface="Times New Roman"/>
              <a:cs typeface="Times New Roman"/>
            </a:endParaRPr>
          </a:p>
          <a:p>
            <a:pPr lvl="2">
              <a:buFont typeface="Wingdings" panose="020B0604020202020204" pitchFamily="34" charset="0"/>
              <a:buChar char="§"/>
            </a:pPr>
            <a:r>
              <a:rPr lang="en-US" sz="1200" err="1">
                <a:latin typeface="Times New Roman"/>
                <a:cs typeface="Times New Roman"/>
              </a:rPr>
              <a:t>gsearch</a:t>
            </a:r>
            <a:r>
              <a:rPr lang="en-US" sz="1200">
                <a:latin typeface="Times New Roman"/>
                <a:cs typeface="Times New Roman"/>
              </a:rPr>
              <a:t> outperforms </a:t>
            </a:r>
            <a:r>
              <a:rPr lang="en-US" sz="1200" err="1">
                <a:latin typeface="Times New Roman"/>
                <a:cs typeface="Times New Roman"/>
              </a:rPr>
              <a:t>bsearch</a:t>
            </a:r>
            <a:r>
              <a:rPr lang="en-US" sz="1200">
                <a:latin typeface="Times New Roman"/>
                <a:cs typeface="Times New Roman"/>
              </a:rPr>
              <a:t> with a conversion rate of 4.56% compared to 3.85%.</a:t>
            </a:r>
          </a:p>
          <a:p>
            <a:pPr lvl="2">
              <a:buFont typeface="Wingdings" panose="020B0604020202020204" pitchFamily="34" charset="0"/>
              <a:buChar char="§"/>
            </a:pPr>
            <a:r>
              <a:rPr lang="en-US" sz="1200">
                <a:latin typeface="Times New Roman"/>
                <a:ea typeface="+mn-lt"/>
                <a:cs typeface="+mn-lt"/>
              </a:rPr>
              <a:t>This suggests that desktop traffic driven by </a:t>
            </a:r>
            <a:r>
              <a:rPr lang="en-US" sz="1200" err="1">
                <a:latin typeface="Times New Roman"/>
                <a:ea typeface="+mn-lt"/>
                <a:cs typeface="+mn-lt"/>
              </a:rPr>
              <a:t>gsearch</a:t>
            </a:r>
            <a:r>
              <a:rPr lang="en-US" sz="1200">
                <a:latin typeface="Times New Roman"/>
                <a:ea typeface="+mn-lt"/>
                <a:cs typeface="+mn-lt"/>
              </a:rPr>
              <a:t> is more likely to convert to orders.</a:t>
            </a:r>
            <a:endParaRPr lang="en-US" sz="1200">
              <a:latin typeface="Times New Roman"/>
              <a:cs typeface="Times New Roman"/>
            </a:endParaRPr>
          </a:p>
          <a:p>
            <a:pPr lvl="1"/>
            <a:r>
              <a:rPr lang="en-US" sz="1200" b="1">
                <a:latin typeface="Times New Roman"/>
                <a:ea typeface="+mn-lt"/>
                <a:cs typeface="+mn-lt"/>
              </a:rPr>
              <a:t>Mobile</a:t>
            </a:r>
            <a:r>
              <a:rPr lang="en-US" sz="1200">
                <a:latin typeface="Times New Roman"/>
                <a:ea typeface="+mn-lt"/>
                <a:cs typeface="+mn-lt"/>
              </a:rPr>
              <a:t>:</a:t>
            </a:r>
            <a:endParaRPr lang="en-US" sz="1200">
              <a:latin typeface="Times New Roman"/>
              <a:cs typeface="Times New Roman"/>
            </a:endParaRPr>
          </a:p>
          <a:p>
            <a:pPr lvl="2">
              <a:buFont typeface="Wingdings" panose="020B0604020202020204" pitchFamily="34" charset="0"/>
              <a:buChar char="§"/>
            </a:pPr>
            <a:r>
              <a:rPr lang="en-US" sz="1200" err="1">
                <a:latin typeface="Times New Roman"/>
                <a:cs typeface="Times New Roman"/>
              </a:rPr>
              <a:t>gsearch</a:t>
            </a:r>
            <a:r>
              <a:rPr lang="en-US" sz="1200">
                <a:latin typeface="Times New Roman"/>
                <a:cs typeface="Times New Roman"/>
              </a:rPr>
              <a:t> leads again with a conversion rate of 1.14%, while </a:t>
            </a:r>
            <a:r>
              <a:rPr lang="en-US" sz="1200" err="1">
                <a:latin typeface="Times New Roman"/>
                <a:cs typeface="Times New Roman"/>
              </a:rPr>
              <a:t>bsearch</a:t>
            </a:r>
            <a:r>
              <a:rPr lang="en-US" sz="1200">
                <a:latin typeface="Times New Roman"/>
                <a:cs typeface="Times New Roman"/>
              </a:rPr>
              <a:t> lags behind at 0.8%.</a:t>
            </a:r>
          </a:p>
          <a:p>
            <a:pPr marL="914400" lvl="2" indent="0">
              <a:buNone/>
            </a:pPr>
            <a:r>
              <a:rPr lang="en-US" sz="1200">
                <a:latin typeface="Times New Roman"/>
                <a:ea typeface="+mn-lt"/>
                <a:cs typeface="+mn-lt"/>
              </a:rPr>
              <a:t>Despite both having lower conversion rates on mobile, </a:t>
            </a:r>
            <a:r>
              <a:rPr lang="en-US" sz="1200" err="1">
                <a:latin typeface="Times New Roman"/>
                <a:ea typeface="+mn-lt"/>
                <a:cs typeface="+mn-lt"/>
              </a:rPr>
              <a:t>gsearch</a:t>
            </a:r>
            <a:r>
              <a:rPr lang="en-US" sz="1200">
                <a:latin typeface="Times New Roman"/>
                <a:ea typeface="+mn-lt"/>
                <a:cs typeface="+mn-lt"/>
              </a:rPr>
              <a:t> shows a relatively better performance.</a:t>
            </a:r>
            <a:endParaRPr lang="en-US" sz="1200">
              <a:latin typeface="Times New Roman"/>
              <a:cs typeface="Times New Roman"/>
            </a:endParaRPr>
          </a:p>
          <a:p>
            <a:endParaRPr lang="en-US" sz="1200" b="1">
              <a:latin typeface="Times New Roman"/>
              <a:cs typeface="Times New Roman"/>
            </a:endParaRPr>
          </a:p>
          <a:p>
            <a:pPr>
              <a:buNone/>
            </a:pPr>
            <a:endParaRPr lang="en-US" sz="1200"/>
          </a:p>
        </p:txBody>
      </p:sp>
    </p:spTree>
    <p:extLst>
      <p:ext uri="{BB962C8B-B14F-4D97-AF65-F5344CB8AC3E}">
        <p14:creationId xmlns:p14="http://schemas.microsoft.com/office/powerpoint/2010/main" val="3087471245"/>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EFF8FF"/>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093B4CF-3A26-CF67-9225-3833385AED6D}"/>
              </a:ext>
            </a:extLst>
          </p:cNvPr>
          <p:cNvSpPr>
            <a:spLocks noGrp="1"/>
          </p:cNvSpPr>
          <p:nvPr>
            <p:ph type="title"/>
          </p:nvPr>
        </p:nvSpPr>
        <p:spPr>
          <a:xfrm>
            <a:off x="1115568" y="548640"/>
            <a:ext cx="10168128" cy="1179576"/>
          </a:xfrm>
        </p:spPr>
        <p:txBody>
          <a:bodyPr>
            <a:normAutofit/>
          </a:bodyPr>
          <a:lstStyle/>
          <a:p>
            <a:r>
              <a:rPr lang="en-US" sz="4000" b="1">
                <a:latin typeface="Times New Roman"/>
                <a:cs typeface="Times New Roman"/>
              </a:rPr>
              <a:t>Recommendations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B629781-AEA8-FA83-8B47-E7E1030DA7B6}"/>
              </a:ext>
            </a:extLst>
          </p:cNvPr>
          <p:cNvSpPr>
            <a:spLocks noGrp="1"/>
          </p:cNvSpPr>
          <p:nvPr>
            <p:ph idx="1"/>
          </p:nvPr>
        </p:nvSpPr>
        <p:spPr>
          <a:xfrm>
            <a:off x="879086" y="2324288"/>
            <a:ext cx="10404610" cy="3852675"/>
          </a:xfrm>
        </p:spPr>
        <p:txBody>
          <a:bodyPr vert="horz" lIns="91440" tIns="45720" rIns="91440" bIns="45720" rtlCol="0" anchor="t">
            <a:normAutofit/>
          </a:bodyPr>
          <a:lstStyle/>
          <a:p>
            <a:r>
              <a:rPr lang="en-US" sz="1800" b="1">
                <a:latin typeface="Times New Roman"/>
                <a:cs typeface="Times New Roman"/>
              </a:rPr>
              <a:t>Adjust Bidding Strategy</a:t>
            </a:r>
          </a:p>
          <a:p>
            <a:pPr lvl="1"/>
            <a:r>
              <a:rPr lang="en-US" sz="1800" b="1">
                <a:latin typeface="Times New Roman"/>
                <a:ea typeface="+mn-lt"/>
                <a:cs typeface="+mn-lt"/>
              </a:rPr>
              <a:t>Bid Down on </a:t>
            </a:r>
            <a:r>
              <a:rPr lang="en-US" sz="1800" b="1" err="1">
                <a:latin typeface="Times New Roman"/>
                <a:ea typeface="+mn-lt"/>
                <a:cs typeface="+mn-lt"/>
              </a:rPr>
              <a:t>bsearch</a:t>
            </a:r>
            <a:r>
              <a:rPr lang="en-US" sz="1800">
                <a:latin typeface="Times New Roman"/>
                <a:cs typeface="Times New Roman"/>
              </a:rPr>
              <a:t>:</a:t>
            </a:r>
          </a:p>
          <a:p>
            <a:pPr lvl="2">
              <a:buFont typeface="Wingdings" panose="020B0604020202020204" pitchFamily="34" charset="0"/>
              <a:buChar char="§"/>
            </a:pPr>
            <a:r>
              <a:rPr lang="en-US" sz="1800">
                <a:latin typeface="Times New Roman"/>
                <a:cs typeface="Times New Roman"/>
              </a:rPr>
              <a:t>Given the lower conversion rates for </a:t>
            </a:r>
            <a:r>
              <a:rPr lang="en-US" sz="1800" err="1">
                <a:latin typeface="Times New Roman"/>
                <a:cs typeface="Times New Roman"/>
              </a:rPr>
              <a:t>bsearch</a:t>
            </a:r>
            <a:r>
              <a:rPr lang="en-US" sz="1800">
                <a:latin typeface="Times New Roman"/>
                <a:cs typeface="Times New Roman"/>
              </a:rPr>
              <a:t> on both desktop and mobile, consider reducing bids for </a:t>
            </a:r>
            <a:r>
              <a:rPr lang="en-US" sz="1800" err="1">
                <a:latin typeface="Times New Roman"/>
                <a:cs typeface="Times New Roman"/>
              </a:rPr>
              <a:t>bsearch</a:t>
            </a:r>
            <a:r>
              <a:rPr lang="en-US" sz="1800">
                <a:latin typeface="Times New Roman"/>
                <a:cs typeface="Times New Roman"/>
              </a:rPr>
              <a:t> campaigns. This will help optimize the budget allocation and ensure higher ROI.</a:t>
            </a:r>
          </a:p>
          <a:p>
            <a:pPr lvl="2">
              <a:buFont typeface="Wingdings" panose="020B0604020202020204" pitchFamily="34" charset="0"/>
              <a:buChar char="§"/>
            </a:pPr>
            <a:r>
              <a:rPr lang="en-US" sz="1800" b="1">
                <a:latin typeface="Times New Roman"/>
                <a:ea typeface="+mn-lt"/>
                <a:cs typeface="+mn-lt"/>
              </a:rPr>
              <a:t>Action</a:t>
            </a:r>
            <a:r>
              <a:rPr lang="en-US" sz="1800">
                <a:latin typeface="Times New Roman"/>
                <a:cs typeface="Times New Roman"/>
              </a:rPr>
              <a:t>: Lower bids on </a:t>
            </a:r>
            <a:r>
              <a:rPr lang="en-US" sz="1800" err="1">
                <a:latin typeface="Times New Roman"/>
                <a:cs typeface="Times New Roman"/>
              </a:rPr>
              <a:t>bsearch</a:t>
            </a:r>
            <a:r>
              <a:rPr lang="en-US" sz="1800">
                <a:latin typeface="Times New Roman"/>
                <a:cs typeface="Times New Roman"/>
              </a:rPr>
              <a:t> nonbrand campaigns to reflect their lower conversion efficiency.</a:t>
            </a:r>
          </a:p>
          <a:p>
            <a:r>
              <a:rPr lang="en-US" sz="1800" b="1">
                <a:latin typeface="Times New Roman"/>
                <a:cs typeface="Times New Roman"/>
              </a:rPr>
              <a:t>Focus on High Performing Channels</a:t>
            </a:r>
          </a:p>
          <a:p>
            <a:pPr lvl="1"/>
            <a:r>
              <a:rPr lang="en-US" sz="1800" b="1">
                <a:latin typeface="Times New Roman"/>
                <a:ea typeface="+mn-lt"/>
                <a:cs typeface="+mn-lt"/>
              </a:rPr>
              <a:t>Leverage </a:t>
            </a:r>
            <a:r>
              <a:rPr lang="en-US" sz="1800" b="1" err="1">
                <a:latin typeface="Times New Roman"/>
                <a:ea typeface="+mn-lt"/>
                <a:cs typeface="+mn-lt"/>
              </a:rPr>
              <a:t>gsearch</a:t>
            </a:r>
            <a:r>
              <a:rPr lang="en-US" sz="1800">
                <a:latin typeface="Times New Roman"/>
                <a:cs typeface="Times New Roman"/>
              </a:rPr>
              <a:t>:</a:t>
            </a:r>
          </a:p>
          <a:p>
            <a:pPr lvl="2">
              <a:buFont typeface="Wingdings" panose="020B0604020202020204" pitchFamily="34" charset="0"/>
              <a:buChar char="§"/>
            </a:pPr>
            <a:r>
              <a:rPr lang="en-US" sz="1800">
                <a:latin typeface="Times New Roman"/>
                <a:cs typeface="Times New Roman"/>
              </a:rPr>
              <a:t>With higher conversion rates on both desktop and mobile, increase bids or allocate more budget towards </a:t>
            </a:r>
            <a:r>
              <a:rPr lang="en-US" sz="1800" err="1">
                <a:latin typeface="Times New Roman"/>
                <a:cs typeface="Times New Roman"/>
              </a:rPr>
              <a:t>gsearch</a:t>
            </a:r>
            <a:r>
              <a:rPr lang="en-US" sz="1800">
                <a:latin typeface="Times New Roman"/>
                <a:cs typeface="Times New Roman"/>
              </a:rPr>
              <a:t> nonbrand campaigns to maximize conversions.</a:t>
            </a:r>
          </a:p>
          <a:p>
            <a:pPr lvl="2">
              <a:buFont typeface="Wingdings" panose="020B0604020202020204" pitchFamily="34" charset="0"/>
              <a:buChar char="§"/>
            </a:pPr>
            <a:r>
              <a:rPr lang="en-US" sz="1800" b="1">
                <a:latin typeface="Times New Roman"/>
                <a:ea typeface="+mn-lt"/>
                <a:cs typeface="+mn-lt"/>
              </a:rPr>
              <a:t>Action</a:t>
            </a:r>
            <a:r>
              <a:rPr lang="en-US" sz="1800">
                <a:latin typeface="Times New Roman"/>
                <a:cs typeface="Times New Roman"/>
              </a:rPr>
              <a:t>: Increase bids on </a:t>
            </a:r>
            <a:r>
              <a:rPr lang="en-US" sz="1800" err="1">
                <a:latin typeface="Times New Roman"/>
                <a:cs typeface="Times New Roman"/>
              </a:rPr>
              <a:t>gsearch</a:t>
            </a:r>
            <a:r>
              <a:rPr lang="en-US" sz="1800">
                <a:latin typeface="Times New Roman"/>
                <a:cs typeface="Times New Roman"/>
              </a:rPr>
              <a:t> nonbrand campaigns to capitalize on their higher conversion rates.</a:t>
            </a:r>
            <a:endParaRPr lang="en-US" sz="1800"/>
          </a:p>
          <a:p>
            <a:endParaRPr lang="en-US" sz="1800" b="1">
              <a:latin typeface="Times New Roman"/>
              <a:cs typeface="Times New Roman"/>
            </a:endParaRPr>
          </a:p>
          <a:p>
            <a:pPr>
              <a:buNone/>
            </a:pPr>
            <a:endParaRPr lang="en-US" sz="1800"/>
          </a:p>
        </p:txBody>
      </p:sp>
    </p:spTree>
    <p:extLst>
      <p:ext uri="{BB962C8B-B14F-4D97-AF65-F5344CB8AC3E}">
        <p14:creationId xmlns:p14="http://schemas.microsoft.com/office/powerpoint/2010/main" val="2288051470"/>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EFF8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37692-AE8C-8AE4-7B22-8A863A468D29}"/>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b="1" kern="1200">
                <a:solidFill>
                  <a:schemeClr val="tx1"/>
                </a:solidFill>
                <a:latin typeface="+mj-lt"/>
                <a:ea typeface="+mj-ea"/>
                <a:cs typeface="+mj-cs"/>
              </a:rPr>
              <a:t>Channel Portfolio Trends</a:t>
            </a: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2736AE8-8912-E70D-0719-320387E54153}"/>
              </a:ext>
            </a:extLst>
          </p:cNvPr>
          <p:cNvSpPr txBox="1"/>
          <p:nvPr/>
        </p:nvSpPr>
        <p:spPr>
          <a:xfrm>
            <a:off x="630936" y="2660904"/>
            <a:ext cx="4818888" cy="354787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Weekly sessions for gsearch and bsearch nonbrand traffic by device type</a:t>
            </a:r>
          </a:p>
        </p:txBody>
      </p:sp>
      <p:pic>
        <p:nvPicPr>
          <p:cNvPr id="4" name="Content Placeholder 3">
            <a:extLst>
              <a:ext uri="{FF2B5EF4-FFF2-40B4-BE49-F238E27FC236}">
                <a16:creationId xmlns:a16="http://schemas.microsoft.com/office/drawing/2014/main" id="{7A0AC875-7F49-7835-ECB6-CFC314BF7181}"/>
              </a:ext>
            </a:extLst>
          </p:cNvPr>
          <p:cNvPicPr>
            <a:picLocks noGrp="1" noChangeAspect="1"/>
          </p:cNvPicPr>
          <p:nvPr>
            <p:ph idx="1"/>
          </p:nvPr>
        </p:nvPicPr>
        <p:blipFill>
          <a:blip r:embed="rId2"/>
          <a:stretch>
            <a:fillRect/>
          </a:stretch>
        </p:blipFill>
        <p:spPr>
          <a:xfrm>
            <a:off x="5455290" y="1471213"/>
            <a:ext cx="6733347" cy="3915573"/>
          </a:xfrm>
          <a:prstGeom prst="rect">
            <a:avLst/>
          </a:prstGeom>
        </p:spPr>
      </p:pic>
    </p:spTree>
    <p:extLst>
      <p:ext uri="{BB962C8B-B14F-4D97-AF65-F5344CB8AC3E}">
        <p14:creationId xmlns:p14="http://schemas.microsoft.com/office/powerpoint/2010/main" val="238311069"/>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EFF8FF"/>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93B4CF-3A26-CF67-9225-3833385AED6D}"/>
              </a:ext>
            </a:extLst>
          </p:cNvPr>
          <p:cNvSpPr>
            <a:spLocks noGrp="1"/>
          </p:cNvSpPr>
          <p:nvPr>
            <p:ph type="title"/>
          </p:nvPr>
        </p:nvSpPr>
        <p:spPr>
          <a:xfrm>
            <a:off x="1371599" y="294538"/>
            <a:ext cx="9895951" cy="1033669"/>
          </a:xfrm>
        </p:spPr>
        <p:txBody>
          <a:bodyPr>
            <a:normAutofit/>
          </a:bodyPr>
          <a:lstStyle/>
          <a:p>
            <a:r>
              <a:rPr lang="en-US" sz="4000" b="1">
                <a:solidFill>
                  <a:srgbClr val="FFFFFF"/>
                </a:solidFill>
                <a:latin typeface="Times New Roman"/>
                <a:cs typeface="Times New Roman"/>
              </a:rPr>
              <a:t>Insights</a:t>
            </a:r>
            <a:endParaRPr lang="en-US" sz="4000">
              <a:solidFill>
                <a:srgbClr val="FFFFFF"/>
              </a:solidFill>
            </a:endParaRPr>
          </a:p>
        </p:txBody>
      </p:sp>
      <p:sp>
        <p:nvSpPr>
          <p:cNvPr id="3" name="Content Placeholder 2">
            <a:extLst>
              <a:ext uri="{FF2B5EF4-FFF2-40B4-BE49-F238E27FC236}">
                <a16:creationId xmlns:a16="http://schemas.microsoft.com/office/drawing/2014/main" id="{DB629781-AEA8-FA83-8B47-E7E1030DA7B6}"/>
              </a:ext>
            </a:extLst>
          </p:cNvPr>
          <p:cNvSpPr>
            <a:spLocks noGrp="1"/>
          </p:cNvSpPr>
          <p:nvPr>
            <p:ph idx="1"/>
          </p:nvPr>
        </p:nvSpPr>
        <p:spPr>
          <a:xfrm>
            <a:off x="1371599" y="2318197"/>
            <a:ext cx="9724031" cy="3683358"/>
          </a:xfrm>
        </p:spPr>
        <p:txBody>
          <a:bodyPr vert="horz" lIns="91440" tIns="45720" rIns="91440" bIns="45720" rtlCol="0" anchor="ctr">
            <a:normAutofit/>
          </a:bodyPr>
          <a:lstStyle/>
          <a:p>
            <a:pPr marL="0" indent="0">
              <a:buNone/>
            </a:pPr>
            <a:r>
              <a:rPr lang="en-US" sz="1700" b="1">
                <a:latin typeface="Times New Roman"/>
                <a:cs typeface="Times New Roman"/>
              </a:rPr>
              <a:t>Channel Performance Differentiation:</a:t>
            </a:r>
            <a:endParaRPr lang="en-US" sz="1700"/>
          </a:p>
          <a:p>
            <a:r>
              <a:rPr lang="en-US" sz="1700" b="1">
                <a:latin typeface="Times New Roman"/>
                <a:cs typeface="Times New Roman"/>
              </a:rPr>
              <a:t>Desktop Sessions:</a:t>
            </a:r>
            <a:endParaRPr lang="en-US" sz="1700">
              <a:latin typeface="Times New Roman"/>
              <a:cs typeface="Times New Roman"/>
            </a:endParaRPr>
          </a:p>
          <a:p>
            <a:pPr lvl="1"/>
            <a:r>
              <a:rPr lang="en-US" sz="1700" b="1">
                <a:latin typeface="Times New Roman"/>
                <a:cs typeface="Times New Roman"/>
              </a:rPr>
              <a:t>bsearch:</a:t>
            </a:r>
            <a:r>
              <a:rPr lang="en-US" sz="1700">
                <a:latin typeface="Times New Roman"/>
                <a:cs typeface="Times New Roman"/>
              </a:rPr>
              <a:t> From 4th November to 22nd December, bsearch desktop sessions consistently hovered around 38%-41% of gsearch sessions.</a:t>
            </a:r>
          </a:p>
          <a:p>
            <a:pPr lvl="1"/>
            <a:r>
              <a:rPr lang="en-US" sz="1700" b="1">
                <a:latin typeface="Times New Roman"/>
                <a:cs typeface="Times New Roman"/>
              </a:rPr>
              <a:t>Drop-off:</a:t>
            </a:r>
            <a:r>
              <a:rPr lang="en-US" sz="1700">
                <a:latin typeface="Times New Roman"/>
                <a:cs typeface="Times New Roman"/>
              </a:rPr>
              <a:t> There was a notable drop on 2nd December when bsearch desktop sessions fell to 22.94% of gsearch sessions. This drop aligns with the reduction in bids but might also be influenced by the post-Black Friday and Cyber Monday period.</a:t>
            </a:r>
          </a:p>
          <a:p>
            <a:r>
              <a:rPr lang="en-US" sz="1700" b="1">
                <a:latin typeface="Times New Roman"/>
                <a:cs typeface="Times New Roman"/>
              </a:rPr>
              <a:t>Mobile Sessions:</a:t>
            </a:r>
            <a:endParaRPr lang="en-US" sz="1700">
              <a:latin typeface="Times New Roman"/>
              <a:cs typeface="Times New Roman"/>
            </a:endParaRPr>
          </a:p>
          <a:p>
            <a:pPr lvl="1"/>
            <a:r>
              <a:rPr lang="en-US" sz="1700" b="1">
                <a:latin typeface="Times New Roman"/>
                <a:cs typeface="Times New Roman"/>
              </a:rPr>
              <a:t>bsearch:</a:t>
            </a:r>
            <a:r>
              <a:rPr lang="en-US" sz="1700">
                <a:latin typeface="Times New Roman"/>
                <a:cs typeface="Times New Roman"/>
              </a:rPr>
              <a:t> Mobile sessions consistently maintained lower percentages compared to desktop, around 8.97%-12.76%.</a:t>
            </a:r>
          </a:p>
          <a:p>
            <a:pPr lvl="1"/>
            <a:r>
              <a:rPr lang="en-US" sz="1700" b="1">
                <a:latin typeface="Times New Roman"/>
                <a:cs typeface="Times New Roman"/>
              </a:rPr>
              <a:t>Fluctuations:</a:t>
            </a:r>
            <a:r>
              <a:rPr lang="en-US" sz="1700">
                <a:latin typeface="Times New Roman"/>
                <a:cs typeface="Times New Roman"/>
              </a:rPr>
              <a:t> There was a sharp drop on 2nd December (7.83%) and noticeable fluctuations throughout December, suggesting multiple influencing factors beyond just bid adjustments.</a:t>
            </a:r>
            <a:endParaRPr lang="en-US" sz="1700"/>
          </a:p>
          <a:p>
            <a:endParaRPr lang="en-US" sz="1700" b="1">
              <a:latin typeface="Times New Roman"/>
              <a:cs typeface="Times New Roman"/>
            </a:endParaRPr>
          </a:p>
          <a:p>
            <a:pPr>
              <a:buNone/>
            </a:pPr>
            <a:endParaRPr lang="en-US" sz="1700"/>
          </a:p>
        </p:txBody>
      </p:sp>
    </p:spTree>
    <p:extLst>
      <p:ext uri="{BB962C8B-B14F-4D97-AF65-F5344CB8AC3E}">
        <p14:creationId xmlns:p14="http://schemas.microsoft.com/office/powerpoint/2010/main" val="2764868412"/>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EFF8FF"/>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93B4CF-3A26-CF67-9225-3833385AED6D}"/>
              </a:ext>
            </a:extLst>
          </p:cNvPr>
          <p:cNvSpPr>
            <a:spLocks noGrp="1"/>
          </p:cNvSpPr>
          <p:nvPr>
            <p:ph type="title"/>
          </p:nvPr>
        </p:nvSpPr>
        <p:spPr>
          <a:xfrm>
            <a:off x="1371599" y="294538"/>
            <a:ext cx="9895951" cy="1033669"/>
          </a:xfrm>
        </p:spPr>
        <p:txBody>
          <a:bodyPr>
            <a:normAutofit/>
          </a:bodyPr>
          <a:lstStyle/>
          <a:p>
            <a:r>
              <a:rPr lang="en-US" sz="4000" b="1">
                <a:solidFill>
                  <a:srgbClr val="FFFFFF"/>
                </a:solidFill>
                <a:latin typeface="Times New Roman"/>
                <a:cs typeface="Times New Roman"/>
              </a:rPr>
              <a:t>Recommendations</a:t>
            </a:r>
          </a:p>
        </p:txBody>
      </p:sp>
      <p:sp>
        <p:nvSpPr>
          <p:cNvPr id="3" name="Content Placeholder 2">
            <a:extLst>
              <a:ext uri="{FF2B5EF4-FFF2-40B4-BE49-F238E27FC236}">
                <a16:creationId xmlns:a16="http://schemas.microsoft.com/office/drawing/2014/main" id="{DB629781-AEA8-FA83-8B47-E7E1030DA7B6}"/>
              </a:ext>
            </a:extLst>
          </p:cNvPr>
          <p:cNvSpPr>
            <a:spLocks noGrp="1"/>
          </p:cNvSpPr>
          <p:nvPr>
            <p:ph idx="1"/>
          </p:nvPr>
        </p:nvSpPr>
        <p:spPr>
          <a:xfrm>
            <a:off x="1371599" y="2659783"/>
            <a:ext cx="9724031" cy="3683358"/>
          </a:xfrm>
        </p:spPr>
        <p:txBody>
          <a:bodyPr vert="horz" lIns="91440" tIns="45720" rIns="91440" bIns="45720" rtlCol="0" anchor="ctr">
            <a:noAutofit/>
          </a:bodyPr>
          <a:lstStyle/>
          <a:p>
            <a:r>
              <a:rPr lang="en-US" sz="1400" b="1">
                <a:latin typeface="Times New Roman"/>
                <a:cs typeface="Times New Roman"/>
              </a:rPr>
              <a:t>Adjusting Bids and Budgets:</a:t>
            </a:r>
          </a:p>
          <a:p>
            <a:pPr lvl="1"/>
            <a:r>
              <a:rPr lang="en-US" sz="1400" b="1">
                <a:latin typeface="Times New Roman"/>
                <a:cs typeface="Times New Roman"/>
              </a:rPr>
              <a:t>Desktop Bids Adjustment:</a:t>
            </a:r>
            <a:endParaRPr lang="en-US" sz="1400">
              <a:latin typeface="Times New Roman"/>
              <a:cs typeface="Times New Roman"/>
            </a:endParaRPr>
          </a:p>
          <a:p>
            <a:pPr lvl="2">
              <a:buFont typeface="Wingdings" panose="020B0604020202020204" pitchFamily="34" charset="0"/>
              <a:buChar char="§"/>
            </a:pPr>
            <a:r>
              <a:rPr lang="en-US" sz="1400" b="1">
                <a:latin typeface="Times New Roman"/>
                <a:cs typeface="Times New Roman"/>
              </a:rPr>
              <a:t>Stabilize:</a:t>
            </a:r>
            <a:r>
              <a:rPr lang="en-US" sz="1400">
                <a:latin typeface="Times New Roman"/>
                <a:cs typeface="Times New Roman"/>
              </a:rPr>
              <a:t> Given the consistency prior to the drop, consider maintaining a moderate bid level that reflects the initial performance (around 38%-41%).</a:t>
            </a:r>
          </a:p>
          <a:p>
            <a:pPr lvl="2">
              <a:buFont typeface="Wingdings" panose="020B0604020202020204" pitchFamily="34" charset="0"/>
              <a:buChar char="§"/>
            </a:pPr>
            <a:r>
              <a:rPr lang="en-US" sz="1400" b="1">
                <a:latin typeface="Times New Roman"/>
                <a:cs typeface="Times New Roman"/>
              </a:rPr>
              <a:t>Seasonal Strategy:</a:t>
            </a:r>
            <a:r>
              <a:rPr lang="en-US" sz="1400">
                <a:latin typeface="Times New Roman"/>
                <a:cs typeface="Times New Roman"/>
              </a:rPr>
              <a:t> Develop a seasonal bidding strategy that accounts for expected fluctuations around major shopping events (Black Friday, Cyber Monday) to prevent overreaction to natural dips.</a:t>
            </a:r>
          </a:p>
          <a:p>
            <a:pPr lvl="1"/>
            <a:r>
              <a:rPr lang="en-US" sz="1400" b="1">
                <a:latin typeface="Times New Roman"/>
                <a:cs typeface="Times New Roman"/>
              </a:rPr>
              <a:t>Mobile Strategy Enhancement:</a:t>
            </a:r>
            <a:endParaRPr lang="en-US" sz="1400">
              <a:latin typeface="Times New Roman"/>
              <a:cs typeface="Times New Roman"/>
            </a:endParaRPr>
          </a:p>
          <a:p>
            <a:pPr lvl="2">
              <a:buFont typeface="Wingdings" panose="020B0604020202020204" pitchFamily="34" charset="0"/>
              <a:buChar char="§"/>
            </a:pPr>
            <a:r>
              <a:rPr lang="en-US" sz="1400" b="1">
                <a:latin typeface="Times New Roman"/>
                <a:cs typeface="Times New Roman"/>
              </a:rPr>
              <a:t>Targeted Campaigns:</a:t>
            </a:r>
            <a:r>
              <a:rPr lang="en-US" sz="1400">
                <a:latin typeface="Times New Roman"/>
                <a:cs typeface="Times New Roman"/>
              </a:rPr>
              <a:t> Invest in targeted mobile campaigns during stable periods to test if focused efforts can stabilize performance.</a:t>
            </a:r>
          </a:p>
          <a:p>
            <a:r>
              <a:rPr lang="en-US" sz="1400" b="1">
                <a:latin typeface="Times New Roman"/>
                <a:cs typeface="Times New Roman"/>
              </a:rPr>
              <a:t>Bid Modifiers:</a:t>
            </a:r>
            <a:r>
              <a:rPr lang="en-US" sz="1400">
                <a:latin typeface="Times New Roman"/>
                <a:cs typeface="Times New Roman"/>
              </a:rPr>
              <a:t> Use bid modifiers to adjust bids based on device performance. Increase bids for devices showing higher conversion rates.</a:t>
            </a:r>
            <a:endParaRPr lang="en-US" sz="1400" b="1">
              <a:latin typeface="Times New Roman"/>
              <a:cs typeface="Times New Roman"/>
            </a:endParaRPr>
          </a:p>
          <a:p>
            <a:r>
              <a:rPr lang="en-US" sz="1400" b="1">
                <a:latin typeface="Times New Roman"/>
                <a:cs typeface="Times New Roman"/>
              </a:rPr>
              <a:t>A/B Testing:</a:t>
            </a:r>
            <a:r>
              <a:rPr lang="en-US" sz="1400">
                <a:latin typeface="Times New Roman"/>
                <a:cs typeface="Times New Roman"/>
              </a:rPr>
              <a:t> Implement A/B testing for different bid strategies on </a:t>
            </a:r>
            <a:r>
              <a:rPr lang="en-US" sz="1400" err="1">
                <a:latin typeface="Times New Roman"/>
                <a:cs typeface="Times New Roman"/>
              </a:rPr>
              <a:t>bsearch</a:t>
            </a:r>
            <a:r>
              <a:rPr lang="en-US" sz="1400">
                <a:latin typeface="Times New Roman"/>
                <a:cs typeface="Times New Roman"/>
              </a:rPr>
              <a:t> to identify the optimal bid levels for both desktop and mobile..</a:t>
            </a:r>
          </a:p>
          <a:p>
            <a:r>
              <a:rPr lang="en-US" sz="1400" b="1">
                <a:latin typeface="Times New Roman"/>
                <a:cs typeface="Times New Roman"/>
              </a:rPr>
              <a:t>Cross-Channel Synergy:</a:t>
            </a:r>
            <a:endParaRPr lang="en-US" sz="1400">
              <a:latin typeface="Times New Roman"/>
              <a:cs typeface="Times New Roman"/>
            </a:endParaRPr>
          </a:p>
          <a:p>
            <a:pPr lvl="1"/>
            <a:r>
              <a:rPr lang="en-US" sz="1400" b="1">
                <a:latin typeface="Times New Roman"/>
                <a:cs typeface="Times New Roman"/>
              </a:rPr>
              <a:t>Integrated Campaigns:</a:t>
            </a:r>
            <a:r>
              <a:rPr lang="en-US" sz="1400">
                <a:latin typeface="Times New Roman"/>
                <a:cs typeface="Times New Roman"/>
              </a:rPr>
              <a:t> Run integrated campaigns across both </a:t>
            </a:r>
            <a:r>
              <a:rPr lang="en-US" sz="1400" err="1">
                <a:latin typeface="Times New Roman"/>
                <a:cs typeface="Times New Roman"/>
              </a:rPr>
              <a:t>gsearch</a:t>
            </a:r>
            <a:r>
              <a:rPr lang="en-US" sz="1400">
                <a:latin typeface="Times New Roman"/>
                <a:cs typeface="Times New Roman"/>
              </a:rPr>
              <a:t> and </a:t>
            </a:r>
            <a:r>
              <a:rPr lang="en-US" sz="1400" err="1">
                <a:latin typeface="Times New Roman"/>
                <a:cs typeface="Times New Roman"/>
              </a:rPr>
              <a:t>bsearch</a:t>
            </a:r>
            <a:r>
              <a:rPr lang="en-US" sz="1400">
                <a:latin typeface="Times New Roman"/>
                <a:cs typeface="Times New Roman"/>
              </a:rPr>
              <a:t> to leverage the strengths of each channel.</a:t>
            </a:r>
          </a:p>
          <a:p>
            <a:pPr lvl="1"/>
            <a:r>
              <a:rPr lang="en-US" sz="1400" b="1">
                <a:latin typeface="Times New Roman"/>
                <a:cs typeface="Times New Roman"/>
              </a:rPr>
              <a:t>Retargeting:</a:t>
            </a:r>
            <a:r>
              <a:rPr lang="en-US" sz="1400">
                <a:latin typeface="Times New Roman"/>
                <a:cs typeface="Times New Roman"/>
              </a:rPr>
              <a:t> Utilize retargeting strategies to recapture </a:t>
            </a:r>
            <a:r>
              <a:rPr lang="en-US" sz="1400" err="1">
                <a:latin typeface="Times New Roman"/>
                <a:cs typeface="Times New Roman"/>
              </a:rPr>
              <a:t>bsearch</a:t>
            </a:r>
            <a:r>
              <a:rPr lang="en-US" sz="1400">
                <a:latin typeface="Times New Roman"/>
                <a:cs typeface="Times New Roman"/>
              </a:rPr>
              <a:t> users who did not convert initially, potentially increasing the overall effectiveness of </a:t>
            </a:r>
            <a:r>
              <a:rPr lang="en-US" sz="1400" err="1">
                <a:latin typeface="Times New Roman"/>
                <a:cs typeface="Times New Roman"/>
              </a:rPr>
              <a:t>bsearch</a:t>
            </a:r>
            <a:r>
              <a:rPr lang="en-US" sz="1400">
                <a:latin typeface="Times New Roman"/>
                <a:cs typeface="Times New Roman"/>
              </a:rPr>
              <a:t> campaigns.</a:t>
            </a:r>
            <a:endParaRPr lang="en-US" sz="1400"/>
          </a:p>
          <a:p>
            <a:endParaRPr lang="en-US" sz="1300" b="1">
              <a:latin typeface="Times New Roman"/>
              <a:cs typeface="Times New Roman"/>
            </a:endParaRPr>
          </a:p>
          <a:p>
            <a:pPr>
              <a:buNone/>
            </a:pPr>
            <a:endParaRPr lang="en-US" sz="1300"/>
          </a:p>
        </p:txBody>
      </p:sp>
    </p:spTree>
    <p:extLst>
      <p:ext uri="{BB962C8B-B14F-4D97-AF65-F5344CB8AC3E}">
        <p14:creationId xmlns:p14="http://schemas.microsoft.com/office/powerpoint/2010/main" val="3353904929"/>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graph&#10;&#10;Description automatically generated">
            <a:extLst>
              <a:ext uri="{FF2B5EF4-FFF2-40B4-BE49-F238E27FC236}">
                <a16:creationId xmlns:a16="http://schemas.microsoft.com/office/drawing/2014/main" id="{1ED516A9-6068-4844-83B5-9C70BF58869E}"/>
              </a:ext>
            </a:extLst>
          </p:cNvPr>
          <p:cNvPicPr>
            <a:picLocks noChangeAspect="1"/>
          </p:cNvPicPr>
          <p:nvPr/>
        </p:nvPicPr>
        <p:blipFill>
          <a:blip r:embed="rId2"/>
          <a:stretch>
            <a:fillRect/>
          </a:stretch>
        </p:blipFill>
        <p:spPr>
          <a:xfrm>
            <a:off x="0" y="12194"/>
            <a:ext cx="12192000" cy="6833611"/>
          </a:xfrm>
          <a:prstGeom prst="rect">
            <a:avLst/>
          </a:prstGeom>
        </p:spPr>
      </p:pic>
    </p:spTree>
    <p:extLst>
      <p:ext uri="{BB962C8B-B14F-4D97-AF65-F5344CB8AC3E}">
        <p14:creationId xmlns:p14="http://schemas.microsoft.com/office/powerpoint/2010/main" val="3046487070"/>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EFF8FF"/>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40B51F9-A8AF-38E0-B29C-294B010B9000}"/>
              </a:ext>
            </a:extLst>
          </p:cNvPr>
          <p:cNvSpPr txBox="1"/>
          <p:nvPr/>
        </p:nvSpPr>
        <p:spPr>
          <a:xfrm>
            <a:off x="1371599" y="294538"/>
            <a:ext cx="9895951" cy="103366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b="1" kern="1200">
                <a:solidFill>
                  <a:srgbClr val="FFFFFF"/>
                </a:solidFill>
                <a:latin typeface="+mj-lt"/>
                <a:ea typeface="+mj-ea"/>
                <a:cs typeface="+mj-cs"/>
              </a:rPr>
              <a:t>INSIGTHS</a:t>
            </a:r>
            <a:endParaRPr lang="en-US" sz="400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452EE8B3-14E8-5CBD-23F4-77EEBF55235F}"/>
              </a:ext>
            </a:extLst>
          </p:cNvPr>
          <p:cNvSpPr>
            <a:spLocks noGrp="1"/>
          </p:cNvSpPr>
          <p:nvPr>
            <p:ph idx="1"/>
          </p:nvPr>
        </p:nvSpPr>
        <p:spPr>
          <a:xfrm>
            <a:off x="1227082" y="3172163"/>
            <a:ext cx="9724031" cy="3683358"/>
          </a:xfrm>
        </p:spPr>
        <p:txBody>
          <a:bodyPr vert="horz" lIns="91440" tIns="45720" rIns="91440" bIns="45720" rtlCol="0" anchor="ctr">
            <a:normAutofit/>
          </a:bodyPr>
          <a:lstStyle/>
          <a:p>
            <a:r>
              <a:rPr lang="en-US" sz="2000"/>
              <a:t>The bounce rate of the above analysis is 45.8%.</a:t>
            </a:r>
          </a:p>
          <a:p>
            <a:r>
              <a:rPr lang="en-US" sz="2000"/>
              <a:t>The conversion rate is 6.42%.</a:t>
            </a:r>
          </a:p>
          <a:p>
            <a:r>
              <a:rPr lang="en-US" sz="2000"/>
              <a:t>Top five pages with respect to session volumes are product, the original Mr Fuzzy, home, lander,-2 and cart.</a:t>
            </a:r>
          </a:p>
          <a:p>
            <a:r>
              <a:rPr lang="en-US" sz="2000"/>
              <a:t>There are six landing pages home, lander-2, lander-3, lander-5, lander-1 and lander-4.</a:t>
            </a:r>
          </a:p>
          <a:p>
            <a:r>
              <a:rPr lang="en-US" sz="2000"/>
              <a:t>The average session duration is 237 sec which is approximately 3.95 minutes.</a:t>
            </a:r>
          </a:p>
          <a:p>
            <a:r>
              <a:rPr lang="en-US" sz="2000"/>
              <a:t>Most of the users are from G search website.</a:t>
            </a:r>
          </a:p>
          <a:p>
            <a:r>
              <a:rPr lang="en-US" sz="2000"/>
              <a:t> Maximum users exit from product page ,the original Mr fuzzy page, lander-2 page or cart.</a:t>
            </a:r>
          </a:p>
          <a:p>
            <a:endParaRPr lang="en-US" sz="2000"/>
          </a:p>
          <a:p>
            <a:pPr marL="0"/>
            <a:endParaRPr lang="en-US" sz="2000" b="1"/>
          </a:p>
          <a:p>
            <a:endParaRPr lang="en-US" sz="2000"/>
          </a:p>
          <a:p>
            <a:endParaRPr lang="en-US" sz="2000"/>
          </a:p>
          <a:p>
            <a:endParaRPr lang="en-US" sz="2000"/>
          </a:p>
          <a:p>
            <a:endParaRPr lang="en-US" sz="2000"/>
          </a:p>
        </p:txBody>
      </p:sp>
    </p:spTree>
    <p:extLst>
      <p:ext uri="{BB962C8B-B14F-4D97-AF65-F5344CB8AC3E}">
        <p14:creationId xmlns:p14="http://schemas.microsoft.com/office/powerpoint/2010/main" val="3801372042"/>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EFF8FF"/>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CECDA39-EC65-B9AE-AD52-4E0B3C738452}"/>
              </a:ext>
            </a:extLst>
          </p:cNvPr>
          <p:cNvSpPr txBox="1"/>
          <p:nvPr/>
        </p:nvSpPr>
        <p:spPr>
          <a:xfrm>
            <a:off x="1371599" y="294538"/>
            <a:ext cx="9895951" cy="103366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b="1" kern="1200">
                <a:solidFill>
                  <a:srgbClr val="FFFFFF"/>
                </a:solidFill>
                <a:latin typeface="+mj-lt"/>
                <a:ea typeface="+mj-ea"/>
                <a:cs typeface="+mj-cs"/>
              </a:rPr>
              <a:t>RECOMMENDATIONS</a:t>
            </a:r>
            <a:endParaRPr lang="en-US" sz="400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452EE8B3-14E8-5CBD-23F4-77EEBF55235F}"/>
              </a:ext>
            </a:extLst>
          </p:cNvPr>
          <p:cNvSpPr>
            <a:spLocks noGrp="1"/>
          </p:cNvSpPr>
          <p:nvPr>
            <p:ph idx="1"/>
          </p:nvPr>
        </p:nvSpPr>
        <p:spPr>
          <a:xfrm>
            <a:off x="1227082" y="2804300"/>
            <a:ext cx="9724031" cy="3683358"/>
          </a:xfrm>
        </p:spPr>
        <p:txBody>
          <a:bodyPr vert="horz" lIns="91440" tIns="45720" rIns="91440" bIns="45720" rtlCol="0" anchor="ctr">
            <a:normAutofit/>
          </a:bodyPr>
          <a:lstStyle/>
          <a:p>
            <a:r>
              <a:rPr lang="en-US" sz="1600" b="1"/>
              <a:t>Improve Page Load Speed:</a:t>
            </a:r>
            <a:r>
              <a:rPr lang="en-US" sz="1600"/>
              <a:t> Ensure pages load quickly, as slow-loading pages can lead to higher bounce rates.</a:t>
            </a:r>
            <a:endParaRPr lang="en-US" sz="1600" b="1"/>
          </a:p>
          <a:p>
            <a:r>
              <a:rPr lang="en-US" sz="1600" b="1"/>
              <a:t>Personalization:</a:t>
            </a:r>
            <a:r>
              <a:rPr lang="en-US" sz="1600"/>
              <a:t> Use personalized recommendations and offers based on user behavior and preferences.</a:t>
            </a:r>
          </a:p>
          <a:p>
            <a:r>
              <a:rPr lang="en-US" sz="1600" b="1"/>
              <a:t>Product Page Optimization:</a:t>
            </a:r>
            <a:r>
              <a:rPr lang="en-US" sz="1600"/>
              <a:t> Since the product page has high session volumes, ensure product descriptions, images, and reviews are of high quality. Consider adding videos or 360-degree views.</a:t>
            </a:r>
          </a:p>
          <a:p>
            <a:r>
              <a:rPr lang="en-US" sz="1600" b="1"/>
              <a:t>Consistency:</a:t>
            </a:r>
            <a:r>
              <a:rPr lang="en-US" sz="1600"/>
              <a:t> Ensure that landing pages are consistent with the ads or links that brought users to the site.</a:t>
            </a:r>
          </a:p>
          <a:p>
            <a:r>
              <a:rPr lang="en-US" sz="1600" b="1"/>
              <a:t>Google Search Optimization:</a:t>
            </a:r>
            <a:r>
              <a:rPr lang="en-US" sz="1600"/>
              <a:t> Since most users come from Google Search, focus on SEO strategies to maintain and improve search rankings.</a:t>
            </a:r>
          </a:p>
          <a:p>
            <a:r>
              <a:rPr lang="en-US" sz="1600" b="1"/>
              <a:t>Exit Intent Pop-ups:</a:t>
            </a:r>
            <a:r>
              <a:rPr lang="en-US" sz="1600"/>
              <a:t> Implement exit intent pop-ups on pages with high exit rates to capture users before they leave. These can offer discounts, ask for feedback, or suggest related products/content.</a:t>
            </a:r>
          </a:p>
          <a:p>
            <a:r>
              <a:rPr lang="en-US" sz="1600" b="1"/>
              <a:t>Improve Navigation:</a:t>
            </a:r>
            <a:r>
              <a:rPr lang="en-US" sz="1600"/>
              <a:t> Ensure easy navigation from high exit pages to other relevant pages on the site. For example, on the product page, provide links to similar products or product categories</a:t>
            </a:r>
          </a:p>
          <a:p>
            <a:endParaRPr lang="en-US" sz="1600"/>
          </a:p>
          <a:p>
            <a:endParaRPr lang="en-US" sz="1600"/>
          </a:p>
          <a:p>
            <a:endParaRPr lang="en-US" sz="1600"/>
          </a:p>
          <a:p>
            <a:endParaRPr lang="en-US" sz="1600"/>
          </a:p>
        </p:txBody>
      </p:sp>
    </p:spTree>
    <p:extLst>
      <p:ext uri="{BB962C8B-B14F-4D97-AF65-F5344CB8AC3E}">
        <p14:creationId xmlns:p14="http://schemas.microsoft.com/office/powerpoint/2010/main" val="4127223401"/>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graph&#10;&#10;Description automatically generated">
            <a:extLst>
              <a:ext uri="{FF2B5EF4-FFF2-40B4-BE49-F238E27FC236}">
                <a16:creationId xmlns:a16="http://schemas.microsoft.com/office/drawing/2014/main" id="{4423662C-29A0-A686-B531-51907CE9FF3B}"/>
              </a:ext>
            </a:extLst>
          </p:cNvPr>
          <p:cNvPicPr>
            <a:picLocks noChangeAspect="1"/>
          </p:cNvPicPr>
          <p:nvPr/>
        </p:nvPicPr>
        <p:blipFill>
          <a:blip r:embed="rId2"/>
          <a:stretch>
            <a:fillRect/>
          </a:stretch>
        </p:blipFill>
        <p:spPr>
          <a:xfrm>
            <a:off x="0" y="18086"/>
            <a:ext cx="12192000" cy="6821827"/>
          </a:xfrm>
          <a:prstGeom prst="rect">
            <a:avLst/>
          </a:prstGeom>
        </p:spPr>
      </p:pic>
    </p:spTree>
    <p:extLst>
      <p:ext uri="{BB962C8B-B14F-4D97-AF65-F5344CB8AC3E}">
        <p14:creationId xmlns:p14="http://schemas.microsoft.com/office/powerpoint/2010/main" val="358774424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Content Placeholder 3" descr="A screenshot of a graph&#10;&#10;Description automatically generated">
            <a:extLst>
              <a:ext uri="{FF2B5EF4-FFF2-40B4-BE49-F238E27FC236}">
                <a16:creationId xmlns:a16="http://schemas.microsoft.com/office/drawing/2014/main" id="{DD36259E-C66C-621C-D957-D0BCCB63BD89}"/>
              </a:ext>
            </a:extLst>
          </p:cNvPr>
          <p:cNvPicPr>
            <a:picLocks noGrp="1" noChangeAspect="1"/>
          </p:cNvPicPr>
          <p:nvPr>
            <p:ph idx="1"/>
          </p:nvPr>
        </p:nvPicPr>
        <p:blipFill>
          <a:blip r:embed="rId2"/>
          <a:srcRect l="1315"/>
          <a:stretch/>
        </p:blipFill>
        <p:spPr>
          <a:xfrm>
            <a:off x="20" y="1282"/>
            <a:ext cx="12191980" cy="6856718"/>
          </a:xfrm>
          <a:prstGeom prst="rect">
            <a:avLst/>
          </a:prstGeom>
        </p:spPr>
      </p:pic>
    </p:spTree>
    <p:extLst>
      <p:ext uri="{BB962C8B-B14F-4D97-AF65-F5344CB8AC3E}">
        <p14:creationId xmlns:p14="http://schemas.microsoft.com/office/powerpoint/2010/main" val="3484015139"/>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EFF8FF"/>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417748D-0367-6ED1-40F5-4F23DA5EC984}"/>
              </a:ext>
            </a:extLst>
          </p:cNvPr>
          <p:cNvSpPr txBox="1"/>
          <p:nvPr/>
        </p:nvSpPr>
        <p:spPr>
          <a:xfrm>
            <a:off x="1371599" y="294538"/>
            <a:ext cx="9895951" cy="103366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b="1" kern="1200">
                <a:solidFill>
                  <a:srgbClr val="FFFFFF"/>
                </a:solidFill>
                <a:latin typeface="+mj-lt"/>
                <a:ea typeface="+mj-ea"/>
                <a:cs typeface="+mj-cs"/>
              </a:rPr>
              <a:t>INSIGHTS</a:t>
            </a:r>
            <a:endParaRPr lang="en-US" sz="400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6BE4FF73-A64B-3467-2E95-AD98D9E9C5B1}"/>
              </a:ext>
            </a:extLst>
          </p:cNvPr>
          <p:cNvSpPr>
            <a:spLocks noGrp="1"/>
          </p:cNvSpPr>
          <p:nvPr>
            <p:ph idx="1"/>
          </p:nvPr>
        </p:nvSpPr>
        <p:spPr>
          <a:xfrm>
            <a:off x="1371599" y="2318197"/>
            <a:ext cx="9724031" cy="3683358"/>
          </a:xfrm>
        </p:spPr>
        <p:txBody>
          <a:bodyPr vert="horz" lIns="91440" tIns="45720" rIns="91440" bIns="45720" rtlCol="0" anchor="ctr">
            <a:noAutofit/>
          </a:bodyPr>
          <a:lstStyle/>
          <a:p>
            <a:r>
              <a:rPr lang="en-US" sz="1200" b="1"/>
              <a:t>Trend Analysis (Top Left Visual):</a:t>
            </a:r>
            <a:endParaRPr lang="en-US" sz="1200"/>
          </a:p>
          <a:p>
            <a:pPr lvl="1"/>
            <a:r>
              <a:rPr lang="en-US" sz="1200"/>
              <a:t>The bounce rate has been decreasing over the years from 2012 to 2015. There are notable peaks and troughs, with the highest bounce rates around mid-2013 and early 2014.</a:t>
            </a:r>
          </a:p>
          <a:p>
            <a:pPr lvl="1"/>
            <a:r>
              <a:rPr lang="en-US" sz="1200"/>
              <a:t>This indicates that its  improving user experience, targeting the right audience, and optimizing marketing strategies are yielding positive </a:t>
            </a:r>
            <a:r>
              <a:rPr lang="en-US" sz="1200" err="1"/>
              <a:t>results.which</a:t>
            </a:r>
            <a:r>
              <a:rPr lang="en-US" sz="1200"/>
              <a:t> likely translates to increased revenue and business growth.</a:t>
            </a:r>
          </a:p>
          <a:p>
            <a:r>
              <a:rPr lang="en-US" sz="1200" b="1"/>
              <a:t>Campaign Performance (Top Right Visual):</a:t>
            </a:r>
            <a:endParaRPr lang="en-US" sz="1200"/>
          </a:p>
          <a:p>
            <a:pPr lvl="1"/>
            <a:r>
              <a:rPr lang="en-US" sz="1200"/>
              <a:t>Different campaigns have varied bounce rates. The 'pilot' campaign has the highest bounce rate, while the 'brand' campaign has the lowest.</a:t>
            </a:r>
          </a:p>
          <a:p>
            <a:r>
              <a:rPr lang="en-US" sz="1200" b="1"/>
              <a:t>Device Type (Bottom Left Visual):</a:t>
            </a:r>
            <a:endParaRPr lang="en-US" sz="1200"/>
          </a:p>
          <a:p>
            <a:pPr lvl="1"/>
            <a:r>
              <a:rPr lang="en-US" sz="1200"/>
              <a:t>Desktop users have a higher bounce rate (53.12%) compared to mobile users (42.76%).</a:t>
            </a:r>
          </a:p>
          <a:p>
            <a:r>
              <a:rPr lang="en-US" sz="1200" b="1"/>
              <a:t>Source of Traffic (Bottom Center Visual):</a:t>
            </a:r>
            <a:endParaRPr lang="en-US" sz="1200"/>
          </a:p>
          <a:p>
            <a:pPr lvl="1"/>
            <a:r>
              <a:rPr lang="en-US" sz="1200"/>
              <a:t>The '</a:t>
            </a:r>
            <a:r>
              <a:rPr lang="en-US" sz="1200" err="1"/>
              <a:t>socialbook</a:t>
            </a:r>
            <a:r>
              <a:rPr lang="en-US" sz="1200"/>
              <a:t>' source has the highest bounce rate, indicating that users from this source are more likely to leave the site without interacting further.</a:t>
            </a:r>
          </a:p>
          <a:p>
            <a:pPr lvl="1"/>
            <a:r>
              <a:rPr lang="en-US" sz="1200"/>
              <a:t>'</a:t>
            </a:r>
            <a:r>
              <a:rPr lang="en-US" sz="1200" err="1"/>
              <a:t>gsearch</a:t>
            </a:r>
            <a:r>
              <a:rPr lang="en-US" sz="1200"/>
              <a:t>' has a comparatively lower bounce rate, suggesting users from this source are more engaged.</a:t>
            </a:r>
          </a:p>
          <a:p>
            <a:r>
              <a:rPr lang="en-US" sz="1200" b="1"/>
              <a:t>Content Performance (Bottom Right Visual):</a:t>
            </a:r>
            <a:endParaRPr lang="en-US" sz="1200"/>
          </a:p>
          <a:p>
            <a:pPr lvl="1"/>
            <a:r>
              <a:rPr lang="en-US" sz="1200"/>
              <a:t>Different content pieces have varied bounce rates. 'social_ad_1' has the highest bounce rate, indicating it may not be engaging or relevant to users.</a:t>
            </a:r>
          </a:p>
          <a:p>
            <a:pPr lvl="1"/>
            <a:r>
              <a:rPr lang="en-US" sz="1200"/>
              <a:t>'b_ad_2' has the lowest bounce rate, suggesting it is more effective in retaining users.</a:t>
            </a:r>
          </a:p>
          <a:p>
            <a:endParaRPr lang="en-US" sz="1200"/>
          </a:p>
        </p:txBody>
      </p:sp>
    </p:spTree>
    <p:extLst>
      <p:ext uri="{BB962C8B-B14F-4D97-AF65-F5344CB8AC3E}">
        <p14:creationId xmlns:p14="http://schemas.microsoft.com/office/powerpoint/2010/main" val="827965364"/>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EFF8FF"/>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8D09DC-221C-F1CC-37C4-696585983E45}"/>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1400">
                <a:latin typeface="Times New Roman"/>
                <a:ea typeface="+mn-lt"/>
                <a:cs typeface="+mn-lt"/>
              </a:rPr>
              <a:t>Improve High Bounce Rate Campaigns</a:t>
            </a:r>
            <a:r>
              <a:rPr lang="en-US" sz="1400" b="1">
                <a:latin typeface="Times New Roman"/>
                <a:ea typeface="+mn-lt"/>
                <a:cs typeface="+mn-lt"/>
              </a:rPr>
              <a:t>:</a:t>
            </a:r>
            <a:endParaRPr lang="en-US" sz="1400">
              <a:latin typeface="Times New Roman"/>
              <a:cs typeface="Times New Roman"/>
            </a:endParaRPr>
          </a:p>
          <a:p>
            <a:pPr lvl="1"/>
            <a:r>
              <a:rPr lang="en-US" sz="1400">
                <a:latin typeface="Times New Roman"/>
                <a:ea typeface="+mn-lt"/>
                <a:cs typeface="+mn-lt"/>
              </a:rPr>
              <a:t>Investigate why the 'pilot' campaign has such a high bounce rate. Review the landing pages, ad content, and target audience to identify areas for improvement.</a:t>
            </a:r>
            <a:endParaRPr lang="en-US" sz="1400">
              <a:latin typeface="Times New Roman"/>
              <a:cs typeface="Times New Roman"/>
            </a:endParaRPr>
          </a:p>
          <a:p>
            <a:r>
              <a:rPr lang="en-US" sz="1400">
                <a:latin typeface="Times New Roman"/>
                <a:ea typeface="+mn-lt"/>
                <a:cs typeface="+mn-lt"/>
              </a:rPr>
              <a:t>Device-Specific Optimization</a:t>
            </a:r>
            <a:r>
              <a:rPr lang="en-US" sz="1400" b="1">
                <a:latin typeface="Times New Roman"/>
                <a:ea typeface="+mn-lt"/>
                <a:cs typeface="+mn-lt"/>
              </a:rPr>
              <a:t>:</a:t>
            </a:r>
            <a:endParaRPr lang="en-US" sz="1400">
              <a:latin typeface="Times New Roman"/>
              <a:cs typeface="Times New Roman"/>
            </a:endParaRPr>
          </a:p>
          <a:p>
            <a:pPr lvl="1"/>
            <a:r>
              <a:rPr lang="en-US" sz="1400">
                <a:latin typeface="Times New Roman"/>
                <a:ea typeface="+mn-lt"/>
                <a:cs typeface="+mn-lt"/>
              </a:rPr>
              <a:t>Since desktop users have a higher bounce rate, ensure that the website is fully optimized for desktop use. This could involve improving the user interface, loading times, and overall user experience on desktop devices.</a:t>
            </a:r>
            <a:endParaRPr lang="en-US" sz="1400">
              <a:latin typeface="Times New Roman"/>
              <a:cs typeface="Times New Roman"/>
            </a:endParaRPr>
          </a:p>
          <a:p>
            <a:r>
              <a:rPr lang="en-US" sz="1400">
                <a:latin typeface="Times New Roman"/>
                <a:ea typeface="+mn-lt"/>
                <a:cs typeface="+mn-lt"/>
              </a:rPr>
              <a:t>Source Optimization</a:t>
            </a:r>
            <a:r>
              <a:rPr lang="en-US" sz="1400" b="1">
                <a:latin typeface="Times New Roman"/>
                <a:ea typeface="+mn-lt"/>
                <a:cs typeface="+mn-lt"/>
              </a:rPr>
              <a:t>:</a:t>
            </a:r>
            <a:endParaRPr lang="en-US" sz="1400">
              <a:latin typeface="Times New Roman"/>
              <a:cs typeface="Times New Roman"/>
            </a:endParaRPr>
          </a:p>
          <a:p>
            <a:pPr lvl="1"/>
            <a:r>
              <a:rPr lang="en-US" sz="1400">
                <a:latin typeface="Times New Roman"/>
                <a:ea typeface="+mn-lt"/>
                <a:cs typeface="+mn-lt"/>
              </a:rPr>
              <a:t>The high bounce rate from '</a:t>
            </a:r>
            <a:r>
              <a:rPr lang="en-US" sz="1400" err="1">
                <a:latin typeface="Times New Roman"/>
                <a:ea typeface="+mn-lt"/>
                <a:cs typeface="+mn-lt"/>
              </a:rPr>
              <a:t>socialbook</a:t>
            </a:r>
            <a:r>
              <a:rPr lang="en-US" sz="1400">
                <a:latin typeface="Times New Roman"/>
                <a:ea typeface="+mn-lt"/>
                <a:cs typeface="+mn-lt"/>
              </a:rPr>
              <a:t>' suggests that users from this source are not finding what they expect on the landing page. Consider tailoring landing pages or content specifically for users coming from this source.</a:t>
            </a:r>
            <a:endParaRPr lang="en-US" sz="1400">
              <a:latin typeface="Times New Roman"/>
              <a:cs typeface="Times New Roman"/>
            </a:endParaRPr>
          </a:p>
          <a:p>
            <a:r>
              <a:rPr lang="en-US" sz="1400">
                <a:latin typeface="Times New Roman"/>
                <a:ea typeface="+mn-lt"/>
                <a:cs typeface="+mn-lt"/>
              </a:rPr>
              <a:t>Content Review</a:t>
            </a:r>
            <a:r>
              <a:rPr lang="en-US" sz="1400" b="1">
                <a:latin typeface="Times New Roman"/>
                <a:ea typeface="+mn-lt"/>
                <a:cs typeface="+mn-lt"/>
              </a:rPr>
              <a:t>:</a:t>
            </a:r>
            <a:endParaRPr lang="en-US" sz="1400">
              <a:latin typeface="Times New Roman"/>
              <a:cs typeface="Times New Roman"/>
            </a:endParaRPr>
          </a:p>
          <a:p>
            <a:pPr lvl="1"/>
            <a:r>
              <a:rPr lang="en-US" sz="1400">
                <a:latin typeface="Times New Roman"/>
                <a:ea typeface="+mn-lt"/>
                <a:cs typeface="+mn-lt"/>
              </a:rPr>
              <a:t>Review the content pieces with high bounce rates, such as 'social_ad_1'. Analyze why users might be leaving quickly – whether it’s due to irrelevant content, poor layout, or misleading ads.</a:t>
            </a:r>
            <a:endParaRPr lang="en-US" sz="1400">
              <a:latin typeface="Times New Roman"/>
              <a:cs typeface="Times New Roman"/>
            </a:endParaRPr>
          </a:p>
          <a:p>
            <a:pPr lvl="1"/>
            <a:r>
              <a:rPr lang="en-US" sz="1400">
                <a:latin typeface="Times New Roman"/>
                <a:ea typeface="+mn-lt"/>
                <a:cs typeface="+mn-lt"/>
              </a:rPr>
              <a:t>Focus on replicating the strategies used in content pieces with lower bounce rates, such as 'b_ad_2', to improve user retention.</a:t>
            </a:r>
            <a:endParaRPr lang="en-US" sz="1400">
              <a:latin typeface="Times New Roman"/>
              <a:cs typeface="Times New Roman"/>
            </a:endParaRPr>
          </a:p>
          <a:p>
            <a:pPr marL="0" indent="0">
              <a:buNone/>
            </a:pPr>
            <a:endParaRPr lang="en-US" sz="1400" b="1">
              <a:latin typeface="Times New Roman"/>
              <a:ea typeface="+mn-lt"/>
              <a:cs typeface="+mn-lt"/>
            </a:endParaRPr>
          </a:p>
          <a:p>
            <a:endParaRPr lang="en-US" sz="1400">
              <a:latin typeface="Times New Roman"/>
              <a:cs typeface="Times New Roman"/>
            </a:endParaRPr>
          </a:p>
        </p:txBody>
      </p:sp>
      <p:sp>
        <p:nvSpPr>
          <p:cNvPr id="2" name="TextBox 1">
            <a:extLst>
              <a:ext uri="{FF2B5EF4-FFF2-40B4-BE49-F238E27FC236}">
                <a16:creationId xmlns:a16="http://schemas.microsoft.com/office/drawing/2014/main" id="{AD50CE8D-8426-2A57-2920-347FB580CBCC}"/>
              </a:ext>
            </a:extLst>
          </p:cNvPr>
          <p:cNvSpPr txBox="1"/>
          <p:nvPr/>
        </p:nvSpPr>
        <p:spPr>
          <a:xfrm>
            <a:off x="1190297" y="796159"/>
            <a:ext cx="573864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bg1"/>
                </a:solidFill>
                <a:latin typeface="Times New Roman"/>
              </a:rPr>
              <a:t>RECOMENDATIONS</a:t>
            </a:r>
            <a:r>
              <a:rPr lang="en-US" sz="2800">
                <a:solidFill>
                  <a:schemeClr val="bg1"/>
                </a:solidFill>
                <a:latin typeface="Times New Roman"/>
                <a:cs typeface="Times New Roman"/>
              </a:rPr>
              <a:t>​</a:t>
            </a:r>
            <a:endParaRPr lang="en-US" sz="2800">
              <a:solidFill>
                <a:schemeClr val="bg1"/>
              </a:solidFill>
            </a:endParaRPr>
          </a:p>
        </p:txBody>
      </p:sp>
    </p:spTree>
    <p:extLst>
      <p:ext uri="{BB962C8B-B14F-4D97-AF65-F5344CB8AC3E}">
        <p14:creationId xmlns:p14="http://schemas.microsoft.com/office/powerpoint/2010/main" val="1184308943"/>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A8123B-37F7-7D14-B2FC-C019A13ED956}"/>
              </a:ext>
            </a:extLst>
          </p:cNvPr>
          <p:cNvPicPr>
            <a:picLocks noChangeAspect="1"/>
          </p:cNvPicPr>
          <p:nvPr/>
        </p:nvPicPr>
        <p:blipFill>
          <a:blip r:embed="rId2"/>
          <a:stretch>
            <a:fillRect/>
          </a:stretch>
        </p:blipFill>
        <p:spPr>
          <a:xfrm>
            <a:off x="0" y="12975"/>
            <a:ext cx="12192000" cy="6832050"/>
          </a:xfrm>
          <a:prstGeom prst="rect">
            <a:avLst/>
          </a:prstGeom>
        </p:spPr>
      </p:pic>
    </p:spTree>
    <p:extLst>
      <p:ext uri="{BB962C8B-B14F-4D97-AF65-F5344CB8AC3E}">
        <p14:creationId xmlns:p14="http://schemas.microsoft.com/office/powerpoint/2010/main" val="496207960"/>
      </p:ext>
    </p:extLst>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EFF8FF"/>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2C327C6-E395-3660-8EBA-DE0FDB0D8E7B}"/>
              </a:ext>
            </a:extLst>
          </p:cNvPr>
          <p:cNvSpPr txBox="1"/>
          <p:nvPr/>
        </p:nvSpPr>
        <p:spPr>
          <a:xfrm>
            <a:off x="1371599" y="294538"/>
            <a:ext cx="9895951" cy="103366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b="1" kern="1200">
                <a:solidFill>
                  <a:srgbClr val="FFFFFF"/>
                </a:solidFill>
                <a:latin typeface="+mj-lt"/>
                <a:ea typeface="+mj-ea"/>
                <a:cs typeface="+mj-cs"/>
              </a:rPr>
              <a:t>INSIGHTS:</a:t>
            </a:r>
          </a:p>
        </p:txBody>
      </p:sp>
      <p:sp>
        <p:nvSpPr>
          <p:cNvPr id="3" name="Content Placeholder 2">
            <a:extLst>
              <a:ext uri="{FF2B5EF4-FFF2-40B4-BE49-F238E27FC236}">
                <a16:creationId xmlns:a16="http://schemas.microsoft.com/office/drawing/2014/main" id="{598D09DC-221C-F1CC-37C4-696585983E45}"/>
              </a:ext>
            </a:extLst>
          </p:cNvPr>
          <p:cNvSpPr>
            <a:spLocks noGrp="1"/>
          </p:cNvSpPr>
          <p:nvPr>
            <p:ph idx="1"/>
          </p:nvPr>
        </p:nvSpPr>
        <p:spPr>
          <a:xfrm>
            <a:off x="1371599" y="2318197"/>
            <a:ext cx="9724031" cy="3683358"/>
          </a:xfrm>
        </p:spPr>
        <p:txBody>
          <a:bodyPr vert="horz" lIns="91440" tIns="45720" rIns="91440" bIns="45720" rtlCol="0" anchor="ctr">
            <a:noAutofit/>
          </a:bodyPr>
          <a:lstStyle/>
          <a:p>
            <a:r>
              <a:rPr lang="en-US" sz="1400" b="1"/>
              <a:t>Conversion Rate by Device Type:</a:t>
            </a:r>
            <a:endParaRPr lang="en-US" sz="1400"/>
          </a:p>
          <a:p>
            <a:pPr marL="971550" lvl="1"/>
            <a:r>
              <a:rPr lang="en-US" sz="1400"/>
              <a:t>Desktop devices have a significantly higher conversion rate (72.92%) compared to mobile devices (27.08%).</a:t>
            </a:r>
          </a:p>
          <a:p>
            <a:pPr marL="971550" lvl="1"/>
            <a:r>
              <a:rPr lang="en-US" sz="1400"/>
              <a:t>This indicates that users on desktop devices are more likely to convert.</a:t>
            </a:r>
          </a:p>
          <a:p>
            <a:r>
              <a:rPr lang="en-US" sz="1400" b="1"/>
              <a:t>Conversion Rate by UTM Campaign:</a:t>
            </a:r>
            <a:endParaRPr lang="en-US" sz="1400"/>
          </a:p>
          <a:p>
            <a:pPr marL="971550" lvl="1"/>
            <a:r>
              <a:rPr lang="en-US" sz="1400"/>
              <a:t>The 'brand' campaign has the highest conversion rate, followed by 'nonbrand', 'desktop', and 'pilot'.</a:t>
            </a:r>
          </a:p>
          <a:p>
            <a:pPr marL="971550" lvl="1"/>
            <a:r>
              <a:rPr lang="en-US" sz="1400"/>
              <a:t>This suggests that the 'brand' campaign is particularly effective in driving conversions.</a:t>
            </a:r>
          </a:p>
          <a:p>
            <a:r>
              <a:rPr lang="en-US" sz="1400" b="1"/>
              <a:t>Conversion Rate by UTM Content:</a:t>
            </a:r>
            <a:endParaRPr lang="en-US" sz="1400"/>
          </a:p>
          <a:p>
            <a:pPr marL="971550" lvl="1"/>
            <a:r>
              <a:rPr lang="en-US" sz="1400"/>
              <a:t>The content labeled 'b_ad_2' has the highest conversion rate, followed by 'b_ad_1', 'b_ad_3', 'g_ad_1', and 'social_ad_1'.</a:t>
            </a:r>
          </a:p>
          <a:p>
            <a:pPr marL="971550" lvl="1"/>
            <a:r>
              <a:rPr lang="en-US" sz="1400"/>
              <a:t>Content variations for the '</a:t>
            </a:r>
            <a:r>
              <a:rPr lang="en-US" sz="1400" err="1"/>
              <a:t>b_ad</a:t>
            </a:r>
            <a:r>
              <a:rPr lang="en-US" sz="1400"/>
              <a:t>' series are performing better than others.</a:t>
            </a:r>
          </a:p>
          <a:p>
            <a:r>
              <a:rPr lang="en-US" sz="1400" b="1"/>
              <a:t>Conversion Rate by Pageview URL:</a:t>
            </a:r>
            <a:endParaRPr lang="en-US" sz="1400"/>
          </a:p>
          <a:p>
            <a:pPr marL="971550" lvl="1"/>
            <a:r>
              <a:rPr lang="en-US" sz="1400"/>
              <a:t>The page "/the-</a:t>
            </a:r>
            <a:r>
              <a:rPr lang="en-US" sz="1400" err="1"/>
              <a:t>hudson</a:t>
            </a:r>
            <a:r>
              <a:rPr lang="en-US" sz="1400"/>
              <a:t>-river-mini-bear" has a conversion rate of 100%, making it the highest performing page.</a:t>
            </a:r>
          </a:p>
          <a:p>
            <a:pPr marL="971550" lvl="1"/>
            <a:r>
              <a:rPr lang="en-US" sz="1400"/>
              <a:t>Other notable pages include "/lander/2", "/birthday-suggest", and "/thank-you-for-order".</a:t>
            </a:r>
          </a:p>
          <a:p>
            <a:r>
              <a:rPr lang="en-US" sz="1400" b="1"/>
              <a:t>Conversion Rate by Year, Quarter, and Month:</a:t>
            </a:r>
            <a:endParaRPr lang="en-US" sz="1400"/>
          </a:p>
          <a:p>
            <a:pPr marL="971550" lvl="1"/>
            <a:r>
              <a:rPr lang="en-US" sz="1400"/>
              <a:t>There is a visible upward trend in conversion rates from mid-2012 to the end of 2014.</a:t>
            </a:r>
          </a:p>
          <a:p>
            <a:pPr marL="971550" lvl="1"/>
            <a:r>
              <a:rPr lang="en-US" sz="1400"/>
              <a:t>This suggests an overall improvement in conversion optimization over time.</a:t>
            </a:r>
          </a:p>
          <a:p>
            <a:r>
              <a:rPr lang="en-US" sz="1400" b="1"/>
              <a:t>Conversion Rate by UTM Source:</a:t>
            </a:r>
            <a:endParaRPr lang="en-US" sz="1400"/>
          </a:p>
          <a:p>
            <a:pPr marL="971550" lvl="1"/>
            <a:r>
              <a:rPr lang="en-US" sz="1400"/>
              <a:t>'Search' sources have the highest conversion rate, followed by '</a:t>
            </a:r>
            <a:r>
              <a:rPr lang="en-US" sz="1400" err="1"/>
              <a:t>gsearch</a:t>
            </a:r>
            <a:r>
              <a:rPr lang="en-US" sz="1400"/>
              <a:t>','</a:t>
            </a:r>
            <a:r>
              <a:rPr lang="en-US" sz="1400" err="1"/>
              <a:t>bsearch</a:t>
            </a:r>
            <a:r>
              <a:rPr lang="en-US" sz="1400"/>
              <a:t>' and '</a:t>
            </a:r>
            <a:r>
              <a:rPr lang="en-US" sz="1400" err="1"/>
              <a:t>socialbook</a:t>
            </a:r>
            <a:r>
              <a:rPr lang="en-US" sz="1400"/>
              <a:t>'.</a:t>
            </a:r>
          </a:p>
          <a:p>
            <a:pPr marL="971550" lvl="1"/>
            <a:r>
              <a:rPr lang="en-US" sz="1400"/>
              <a:t>This indicates that search traffic is the most effective in converting users.</a:t>
            </a:r>
          </a:p>
          <a:p>
            <a:pPr marL="0"/>
            <a:endParaRPr lang="en-US" sz="1400" b="1"/>
          </a:p>
        </p:txBody>
      </p:sp>
    </p:spTree>
    <p:extLst>
      <p:ext uri="{BB962C8B-B14F-4D97-AF65-F5344CB8AC3E}">
        <p14:creationId xmlns:p14="http://schemas.microsoft.com/office/powerpoint/2010/main" val="893700137"/>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EFF8FF"/>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6475B70-691E-E510-C28F-4034D94FA59E}"/>
              </a:ext>
            </a:extLst>
          </p:cNvPr>
          <p:cNvSpPr txBox="1"/>
          <p:nvPr/>
        </p:nvSpPr>
        <p:spPr>
          <a:xfrm>
            <a:off x="1371599" y="294538"/>
            <a:ext cx="9895951" cy="103366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kern="1200">
                <a:solidFill>
                  <a:srgbClr val="FFFFFF"/>
                </a:solidFill>
                <a:latin typeface="+mj-lt"/>
                <a:ea typeface="+mj-ea"/>
                <a:cs typeface="+mj-cs"/>
              </a:rPr>
              <a:t>Recommendations:</a:t>
            </a:r>
          </a:p>
        </p:txBody>
      </p:sp>
      <p:sp>
        <p:nvSpPr>
          <p:cNvPr id="3" name="Content Placeholder 2">
            <a:extLst>
              <a:ext uri="{FF2B5EF4-FFF2-40B4-BE49-F238E27FC236}">
                <a16:creationId xmlns:a16="http://schemas.microsoft.com/office/drawing/2014/main" id="{598D09DC-221C-F1CC-37C4-696585983E45}"/>
              </a:ext>
            </a:extLst>
          </p:cNvPr>
          <p:cNvSpPr>
            <a:spLocks noGrp="1"/>
          </p:cNvSpPr>
          <p:nvPr>
            <p:ph idx="1"/>
          </p:nvPr>
        </p:nvSpPr>
        <p:spPr>
          <a:xfrm>
            <a:off x="1371599" y="2318197"/>
            <a:ext cx="9724031" cy="3683358"/>
          </a:xfrm>
        </p:spPr>
        <p:txBody>
          <a:bodyPr vert="horz" lIns="91440" tIns="45720" rIns="91440" bIns="45720" rtlCol="0" anchor="ctr">
            <a:noAutofit/>
          </a:bodyPr>
          <a:lstStyle/>
          <a:p>
            <a:r>
              <a:rPr lang="en-US" sz="1800" b="1"/>
              <a:t>Optimize Mobile Experience:</a:t>
            </a:r>
            <a:endParaRPr lang="en-US" sz="1800"/>
          </a:p>
          <a:p>
            <a:pPr marL="971550" lvl="1"/>
            <a:r>
              <a:rPr lang="en-US" sz="1800"/>
              <a:t>Given the lower conversion rate on mobile, consider optimizing the mobile user experience. This could include improving mobile site speed, enhancing mobile-friendly design, and simplifying the checkout process on mobile.</a:t>
            </a:r>
          </a:p>
          <a:p>
            <a:r>
              <a:rPr lang="en-US" sz="1800" b="1"/>
              <a:t>Enhance High-Performing Content:</a:t>
            </a:r>
            <a:endParaRPr lang="en-US" sz="1800"/>
          </a:p>
          <a:p>
            <a:pPr marL="971550" lvl="1"/>
            <a:r>
              <a:rPr lang="en-US" sz="1800"/>
              <a:t>Since 'b_ad_2' and other '</a:t>
            </a:r>
            <a:r>
              <a:rPr lang="en-US" sz="1800" err="1"/>
              <a:t>b_ad</a:t>
            </a:r>
            <a:r>
              <a:rPr lang="en-US" sz="1800"/>
              <a:t>' series content have high conversion rates, create more content following the same style or theme. </a:t>
            </a:r>
          </a:p>
          <a:p>
            <a:r>
              <a:rPr lang="en-US" sz="1800" b="1"/>
              <a:t>Monitor and Maintain Conversion Trends:</a:t>
            </a:r>
            <a:endParaRPr lang="en-US" sz="1800"/>
          </a:p>
          <a:p>
            <a:pPr marL="971550" lvl="1"/>
            <a:r>
              <a:rPr lang="en-US" sz="1800"/>
              <a:t>Given the upward trend in conversion rates over time, continue with the strategies that have contributed to this improvement. Regularly monitor and analyze trends to ensure continued growth.</a:t>
            </a:r>
          </a:p>
          <a:p>
            <a:r>
              <a:rPr lang="en-US" sz="1800" b="1"/>
              <a:t>Maximize High-Converting Traffic Sources:</a:t>
            </a:r>
            <a:endParaRPr lang="en-US" sz="1800"/>
          </a:p>
          <a:p>
            <a:pPr marL="971550" lvl="1"/>
            <a:r>
              <a:rPr lang="en-US" sz="1800"/>
              <a:t>Since 'search' sources have the highest conversion rate, invest in search engine optimization(SEO) and search engine marketing (SEM) to drive more traffic from these sources. </a:t>
            </a:r>
          </a:p>
        </p:txBody>
      </p:sp>
    </p:spTree>
    <p:extLst>
      <p:ext uri="{BB962C8B-B14F-4D97-AF65-F5344CB8AC3E}">
        <p14:creationId xmlns:p14="http://schemas.microsoft.com/office/powerpoint/2010/main" val="2122179872"/>
      </p:ext>
    </p:extLst>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EFF8FF"/>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3792490-4EA7-24C8-3E50-CE68A67541A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Identifying Top Website Pages</a:t>
            </a:r>
          </a:p>
        </p:txBody>
      </p:sp>
      <p:pic>
        <p:nvPicPr>
          <p:cNvPr id="6" name="Content Placeholder 5">
            <a:extLst>
              <a:ext uri="{FF2B5EF4-FFF2-40B4-BE49-F238E27FC236}">
                <a16:creationId xmlns:a16="http://schemas.microsoft.com/office/drawing/2014/main" id="{F8CF3B94-F2F2-B580-A978-9989290CB0A1}"/>
              </a:ext>
            </a:extLst>
          </p:cNvPr>
          <p:cNvPicPr>
            <a:picLocks noGrp="1" noChangeAspect="1"/>
          </p:cNvPicPr>
          <p:nvPr>
            <p:ph idx="1"/>
          </p:nvPr>
        </p:nvPicPr>
        <p:blipFill>
          <a:blip r:embed="rId2"/>
          <a:stretch>
            <a:fillRect/>
          </a:stretch>
        </p:blipFill>
        <p:spPr>
          <a:xfrm>
            <a:off x="4502428" y="1257432"/>
            <a:ext cx="7225748" cy="4343136"/>
          </a:xfrm>
          <a:prstGeom prst="rect">
            <a:avLst/>
          </a:prstGeom>
        </p:spPr>
      </p:pic>
    </p:spTree>
    <p:extLst>
      <p:ext uri="{BB962C8B-B14F-4D97-AF65-F5344CB8AC3E}">
        <p14:creationId xmlns:p14="http://schemas.microsoft.com/office/powerpoint/2010/main" val="1914878179"/>
      </p:ext>
    </p:extLst>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EFF8FF"/>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792490-4EA7-24C8-3E50-CE68A67541AA}"/>
              </a:ext>
            </a:extLst>
          </p:cNvPr>
          <p:cNvSpPr>
            <a:spLocks noGrp="1"/>
          </p:cNvSpPr>
          <p:nvPr>
            <p:ph type="title"/>
          </p:nvPr>
        </p:nvSpPr>
        <p:spPr>
          <a:xfrm>
            <a:off x="795528" y="386930"/>
            <a:ext cx="10141799" cy="1300554"/>
          </a:xfrm>
        </p:spPr>
        <p:txBody>
          <a:bodyPr vert="horz" lIns="91440" tIns="45720" rIns="91440" bIns="45720" rtlCol="0" anchor="b">
            <a:normAutofit/>
          </a:bodyPr>
          <a:lstStyle/>
          <a:p>
            <a:r>
              <a:rPr lang="en-US" sz="4100" kern="1200">
                <a:solidFill>
                  <a:schemeClr val="tx1"/>
                </a:solidFill>
                <a:latin typeface="+mj-lt"/>
                <a:ea typeface="+mj-ea"/>
                <a:cs typeface="+mj-cs"/>
              </a:rPr>
              <a:t>Identifying Top Entry Pages before '2012-06-12'</a:t>
            </a:r>
          </a:p>
        </p:txBody>
      </p:sp>
      <p:sp>
        <p:nvSpPr>
          <p:cNvPr id="15" name="Rectangle 14">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rgbClr val="EFF8FF"/>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A73A2F2-411E-8D9D-4EF8-C11886FE81CB}"/>
              </a:ext>
            </a:extLst>
          </p:cNvPr>
          <p:cNvSpPr txBox="1"/>
          <p:nvPr/>
        </p:nvSpPr>
        <p:spPr>
          <a:xfrm>
            <a:off x="6406429" y="2599509"/>
            <a:ext cx="4530898" cy="363945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100"/>
              <a:t>Insights</a:t>
            </a:r>
          </a:p>
          <a:p>
            <a:pPr marL="285750" indent="-228600">
              <a:lnSpc>
                <a:spcPct val="90000"/>
              </a:lnSpc>
              <a:spcAft>
                <a:spcPts val="600"/>
              </a:spcAft>
              <a:buFont typeface="Arial" panose="020B0604020202020204" pitchFamily="34" charset="0"/>
              <a:buChar char="•"/>
            </a:pPr>
            <a:r>
              <a:rPr lang="en-US" sz="1100" b="1"/>
              <a:t>High Traffic on Home Page</a:t>
            </a:r>
            <a:r>
              <a:rPr lang="en-US" sz="1100"/>
              <a:t>:</a:t>
            </a:r>
          </a:p>
          <a:p>
            <a:pPr marL="742950" lvl="1" indent="-228600">
              <a:lnSpc>
                <a:spcPct val="90000"/>
              </a:lnSpc>
              <a:spcAft>
                <a:spcPts val="600"/>
              </a:spcAft>
              <a:buFont typeface="Arial" panose="020B0604020202020204" pitchFamily="34" charset="0"/>
              <a:buChar char="•"/>
            </a:pPr>
            <a:r>
              <a:rPr lang="en-US" sz="1100"/>
              <a:t>The /home page has a significant number of page views, indicating it is a primary landing page for visitors. This is typical as the home page often serves as the entry point to a website.</a:t>
            </a:r>
          </a:p>
          <a:p>
            <a:pPr indent="-228600">
              <a:lnSpc>
                <a:spcPct val="90000"/>
              </a:lnSpc>
              <a:spcAft>
                <a:spcPts val="600"/>
              </a:spcAft>
              <a:buFont typeface="Arial" panose="020B0604020202020204" pitchFamily="34" charset="0"/>
              <a:buChar char="•"/>
            </a:pPr>
            <a:r>
              <a:rPr lang="en-US" sz="1100"/>
              <a:t>Recommendations</a:t>
            </a:r>
          </a:p>
          <a:p>
            <a:pPr marL="285750" indent="-228600">
              <a:lnSpc>
                <a:spcPct val="90000"/>
              </a:lnSpc>
              <a:spcAft>
                <a:spcPts val="600"/>
              </a:spcAft>
              <a:buFont typeface="Arial" panose="020B0604020202020204" pitchFamily="34" charset="0"/>
              <a:buChar char="•"/>
            </a:pPr>
            <a:r>
              <a:rPr lang="en-US" sz="1100" b="1"/>
              <a:t>Optimize Content Placement</a:t>
            </a:r>
            <a:r>
              <a:rPr lang="en-US" sz="1100"/>
              <a:t>:</a:t>
            </a:r>
          </a:p>
          <a:p>
            <a:pPr marL="742950" lvl="1" indent="-228600">
              <a:lnSpc>
                <a:spcPct val="90000"/>
              </a:lnSpc>
              <a:spcAft>
                <a:spcPts val="600"/>
              </a:spcAft>
              <a:buFont typeface="Arial" panose="020B0604020202020204" pitchFamily="34" charset="0"/>
              <a:buChar char="•"/>
            </a:pPr>
            <a:r>
              <a:rPr lang="en-US" sz="1100"/>
              <a:t>Ensure that the most important and frequently accessed content is prominently placed on the home page. This could include featured products, services, latest news, or important announcements.</a:t>
            </a:r>
          </a:p>
          <a:p>
            <a:pPr marL="285750" indent="-228600">
              <a:lnSpc>
                <a:spcPct val="90000"/>
              </a:lnSpc>
              <a:spcAft>
                <a:spcPts val="600"/>
              </a:spcAft>
              <a:buFont typeface="Arial" panose="020B0604020202020204" pitchFamily="34" charset="0"/>
              <a:buChar char="•"/>
            </a:pPr>
            <a:r>
              <a:rPr lang="en-US" sz="1100" b="1"/>
              <a:t>Improve User Experience</a:t>
            </a:r>
            <a:r>
              <a:rPr lang="en-US" sz="1100"/>
              <a:t>:</a:t>
            </a:r>
          </a:p>
          <a:p>
            <a:pPr marL="742950" lvl="1" indent="-228600">
              <a:lnSpc>
                <a:spcPct val="90000"/>
              </a:lnSpc>
              <a:spcAft>
                <a:spcPts val="600"/>
              </a:spcAft>
              <a:buFont typeface="Arial" panose="020B0604020202020204" pitchFamily="34" charset="0"/>
              <a:buChar char="•"/>
            </a:pPr>
            <a:r>
              <a:rPr lang="en-US" sz="1100"/>
              <a:t>Analyze the layout and design of the home page to ensure it provides a seamless user experience. This can involve A/B testing different designs to see which performs best in terms of engagement and conversions</a:t>
            </a:r>
          </a:p>
          <a:p>
            <a:pPr indent="-228600">
              <a:lnSpc>
                <a:spcPct val="90000"/>
              </a:lnSpc>
              <a:spcAft>
                <a:spcPts val="600"/>
              </a:spcAft>
              <a:buFont typeface="Arial" panose="020B0604020202020204" pitchFamily="34" charset="0"/>
              <a:buChar char="•"/>
            </a:pPr>
            <a:endParaRPr lang="en-US" sz="1100"/>
          </a:p>
        </p:txBody>
      </p:sp>
      <p:sp>
        <p:nvSpPr>
          <p:cNvPr id="19" name="Rectangle 18">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6">
            <a:extLst>
              <a:ext uri="{FF2B5EF4-FFF2-40B4-BE49-F238E27FC236}">
                <a16:creationId xmlns:a16="http://schemas.microsoft.com/office/drawing/2014/main" id="{6BC30B6E-FC3B-17EE-53CE-AC2041D17027}"/>
              </a:ext>
            </a:extLst>
          </p:cNvPr>
          <p:cNvGraphicFramePr>
            <a:graphicFrameLocks noGrp="1"/>
          </p:cNvGraphicFramePr>
          <p:nvPr>
            <p:ph idx="1"/>
            <p:extLst>
              <p:ext uri="{D42A27DB-BD31-4B8C-83A1-F6EECF244321}">
                <p14:modId xmlns:p14="http://schemas.microsoft.com/office/powerpoint/2010/main" val="911608206"/>
              </p:ext>
            </p:extLst>
          </p:nvPr>
        </p:nvGraphicFramePr>
        <p:xfrm>
          <a:off x="788166" y="3828625"/>
          <a:ext cx="4844536" cy="1106424"/>
        </p:xfrm>
        <a:graphic>
          <a:graphicData uri="http://schemas.openxmlformats.org/drawingml/2006/table">
            <a:tbl>
              <a:tblPr firstRow="1" bandRow="1">
                <a:tableStyleId>{5C22544A-7EE6-4342-B048-85BDC9FD1C3A}</a:tableStyleId>
              </a:tblPr>
              <a:tblGrid>
                <a:gridCol w="2595801">
                  <a:extLst>
                    <a:ext uri="{9D8B030D-6E8A-4147-A177-3AD203B41FA5}">
                      <a16:colId xmlns:a16="http://schemas.microsoft.com/office/drawing/2014/main" val="3904484617"/>
                    </a:ext>
                  </a:extLst>
                </a:gridCol>
                <a:gridCol w="2248735">
                  <a:extLst>
                    <a:ext uri="{9D8B030D-6E8A-4147-A177-3AD203B41FA5}">
                      <a16:colId xmlns:a16="http://schemas.microsoft.com/office/drawing/2014/main" val="2836795294"/>
                    </a:ext>
                  </a:extLst>
                </a:gridCol>
              </a:tblGrid>
              <a:tr h="553212">
                <a:tc>
                  <a:txBody>
                    <a:bodyPr/>
                    <a:lstStyle/>
                    <a:p>
                      <a:r>
                        <a:rPr lang="en-US" sz="3300" b="1" u="none" strike="noStrike" err="1">
                          <a:solidFill>
                            <a:srgbClr val="FFFFFF"/>
                          </a:solidFill>
                          <a:effectLst/>
                          <a:latin typeface="Times New Roman"/>
                        </a:rPr>
                        <a:t>pageview_url</a:t>
                      </a:r>
                    </a:p>
                  </a:txBody>
                  <a:tcPr marL="0" marR="0" marT="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r>
                        <a:rPr lang="en-US" sz="3300" b="1" u="none" strike="noStrike" err="1">
                          <a:solidFill>
                            <a:srgbClr val="FFFFFF"/>
                          </a:solidFill>
                          <a:effectLst/>
                          <a:latin typeface="Times New Roman"/>
                        </a:rPr>
                        <a:t>page_count</a:t>
                      </a:r>
                    </a:p>
                  </a:txBody>
                  <a:tcPr marL="0" marR="0" marT="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61994225"/>
                  </a:ext>
                </a:extLst>
              </a:tr>
              <a:tr h="553212">
                <a:tc>
                  <a:txBody>
                    <a:bodyPr/>
                    <a:lstStyle/>
                    <a:p>
                      <a:r>
                        <a:rPr lang="en-US" sz="3300" b="0" u="none" strike="noStrike">
                          <a:solidFill>
                            <a:srgbClr val="000000"/>
                          </a:solidFill>
                          <a:effectLst/>
                          <a:latin typeface="Times New Roman"/>
                        </a:rPr>
                        <a:t>/home</a:t>
                      </a:r>
                    </a:p>
                  </a:txBody>
                  <a:tcPr marL="0" marR="0" marT="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a:r>
                        <a:rPr lang="en-US" sz="3300" b="0" u="none" strike="noStrike">
                          <a:solidFill>
                            <a:srgbClr val="000000"/>
                          </a:solidFill>
                          <a:effectLst/>
                          <a:latin typeface="Times New Roman"/>
                        </a:rPr>
                        <a:t>10714</a:t>
                      </a:r>
                    </a:p>
                  </a:txBody>
                  <a:tcPr marL="0" marR="0" marT="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082257958"/>
                  </a:ext>
                </a:extLst>
              </a:tr>
            </a:tbl>
          </a:graphicData>
        </a:graphic>
      </p:graphicFrame>
    </p:spTree>
    <p:extLst>
      <p:ext uri="{BB962C8B-B14F-4D97-AF65-F5344CB8AC3E}">
        <p14:creationId xmlns:p14="http://schemas.microsoft.com/office/powerpoint/2010/main" val="2048618348"/>
      </p:ext>
    </p:extLst>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92490-4EA7-24C8-3E50-CE68A67541AA}"/>
              </a:ext>
            </a:extLst>
          </p:cNvPr>
          <p:cNvSpPr>
            <a:spLocks noGrp="1"/>
          </p:cNvSpPr>
          <p:nvPr>
            <p:ph type="title"/>
          </p:nvPr>
        </p:nvSpPr>
        <p:spPr/>
        <p:txBody>
          <a:bodyPr vert="horz" lIns="91440" tIns="45720" rIns="91440" bIns="45720" rtlCol="0" anchor="ctr">
            <a:noAutofit/>
          </a:bodyPr>
          <a:lstStyle/>
          <a:p>
            <a:r>
              <a:rPr lang="en-US" sz="2800">
                <a:latin typeface="Times New Roman"/>
                <a:ea typeface="+mj-lt"/>
                <a:cs typeface="+mj-lt"/>
              </a:rPr>
              <a:t>Calculating Bounce Rates</a:t>
            </a:r>
            <a:endParaRPr lang="en-US" sz="2800">
              <a:latin typeface="Times New Roman"/>
              <a:cs typeface="Times New Roman"/>
            </a:endParaRPr>
          </a:p>
          <a:p>
            <a:r>
              <a:rPr lang="en-US" sz="2800">
                <a:latin typeface="Times New Roman"/>
                <a:ea typeface="+mj-lt"/>
                <a:cs typeface="+mj-lt"/>
              </a:rPr>
              <a:t>-Pull out the bounce rates for traffic landing on home page by sessions, bounced sessions and bounce rate?</a:t>
            </a:r>
            <a:endParaRPr lang="en-US" sz="2800">
              <a:latin typeface="Times New Roman"/>
              <a:cs typeface="Times New Roman"/>
            </a:endParaRPr>
          </a:p>
          <a:p>
            <a:endParaRPr lang="en-US" sz="2800">
              <a:latin typeface="Times New Roman"/>
              <a:ea typeface="+mj-lt"/>
              <a:cs typeface="+mj-lt"/>
            </a:endParaRPr>
          </a:p>
        </p:txBody>
      </p:sp>
      <p:sp>
        <p:nvSpPr>
          <p:cNvPr id="8" name="TextBox 7">
            <a:extLst>
              <a:ext uri="{FF2B5EF4-FFF2-40B4-BE49-F238E27FC236}">
                <a16:creationId xmlns:a16="http://schemas.microsoft.com/office/drawing/2014/main" id="{2A73A2F2-411E-8D9D-4EF8-C11886FE81CB}"/>
              </a:ext>
            </a:extLst>
          </p:cNvPr>
          <p:cNvSpPr txBox="1"/>
          <p:nvPr/>
        </p:nvSpPr>
        <p:spPr>
          <a:xfrm>
            <a:off x="837281" y="2957329"/>
            <a:ext cx="1096774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cs typeface="Times New Roman"/>
              </a:rPr>
              <a:t>Insights</a:t>
            </a:r>
          </a:p>
          <a:p>
            <a:pPr marL="285750" indent="-285750">
              <a:buFont typeface="Arial"/>
              <a:buChar char="•"/>
            </a:pPr>
            <a:r>
              <a:rPr lang="en-US" b="1">
                <a:latin typeface="Times New Roman"/>
                <a:ea typeface="+mn-lt"/>
                <a:cs typeface="+mn-lt"/>
              </a:rPr>
              <a:t>High Bounce Rate</a:t>
            </a:r>
            <a:r>
              <a:rPr lang="en-US">
                <a:latin typeface="Times New Roman"/>
                <a:ea typeface="+mn-lt"/>
                <a:cs typeface="+mn-lt"/>
              </a:rPr>
              <a:t>:</a:t>
            </a:r>
          </a:p>
          <a:p>
            <a:pPr marL="742950" lvl="1" indent="-285750">
              <a:buFont typeface="Arial"/>
              <a:buChar char="•"/>
            </a:pPr>
            <a:r>
              <a:rPr lang="en-US">
                <a:latin typeface="Times New Roman"/>
                <a:ea typeface="+mn-lt"/>
                <a:cs typeface="+mn-lt"/>
              </a:rPr>
              <a:t>The home page has a bounce rate of 59.18%, meaning that 59.18% of visitors leave the site after viewing the home page without interacting </a:t>
            </a:r>
            <a:r>
              <a:rPr lang="en-US" err="1">
                <a:latin typeface="Times New Roman"/>
                <a:ea typeface="+mn-lt"/>
                <a:cs typeface="+mn-lt"/>
              </a:rPr>
              <a:t>further,traffic</a:t>
            </a:r>
            <a:r>
              <a:rPr lang="en-US">
                <a:latin typeface="Times New Roman"/>
                <a:ea typeface="+mn-lt"/>
                <a:cs typeface="+mn-lt"/>
              </a:rPr>
              <a:t> that isn't engaging beyond the initial page.</a:t>
            </a:r>
            <a:endParaRPr lang="en-US">
              <a:latin typeface="Times New Roman"/>
              <a:cs typeface="Times New Roman"/>
            </a:endParaRPr>
          </a:p>
          <a:p>
            <a:pPr lvl="1"/>
            <a:r>
              <a:rPr lang="en-US">
                <a:latin typeface="Times New Roman"/>
                <a:cs typeface="Times New Roman"/>
              </a:rPr>
              <a:t>Recommendations</a:t>
            </a:r>
          </a:p>
          <a:p>
            <a:pPr marL="285750" indent="-285750">
              <a:buFont typeface="Arial"/>
              <a:buChar char="•"/>
            </a:pPr>
            <a:r>
              <a:rPr lang="en-US" b="1">
                <a:latin typeface="Times New Roman"/>
                <a:ea typeface="+mn-lt"/>
                <a:cs typeface="+mn-lt"/>
              </a:rPr>
              <a:t>Content Review</a:t>
            </a:r>
            <a:r>
              <a:rPr lang="en-US">
                <a:latin typeface="Times New Roman"/>
                <a:ea typeface="+mn-lt"/>
                <a:cs typeface="+mn-lt"/>
              </a:rPr>
              <a:t>:</a:t>
            </a:r>
            <a:endParaRPr lang="en-US">
              <a:latin typeface="Times New Roman"/>
              <a:cs typeface="Times New Roman"/>
            </a:endParaRPr>
          </a:p>
          <a:p>
            <a:pPr marL="742950" lvl="1" indent="-285750">
              <a:buFont typeface="Arial"/>
              <a:buChar char="•"/>
            </a:pPr>
            <a:r>
              <a:rPr lang="en-US" b="1">
                <a:latin typeface="Times New Roman"/>
                <a:ea typeface="+mn-lt"/>
                <a:cs typeface="+mn-lt"/>
              </a:rPr>
              <a:t>Relevance</a:t>
            </a:r>
            <a:r>
              <a:rPr lang="en-US">
                <a:latin typeface="Times New Roman"/>
                <a:ea typeface="+mn-lt"/>
                <a:cs typeface="+mn-lt"/>
              </a:rPr>
              <a:t>: Ensure that the content on the home page is highly relevant to what users are likely seeking.</a:t>
            </a:r>
            <a:endParaRPr lang="en-US">
              <a:latin typeface="Times New Roman"/>
              <a:cs typeface="Times New Roman"/>
            </a:endParaRPr>
          </a:p>
          <a:p>
            <a:pPr marL="285750" indent="-285750">
              <a:buFont typeface="Arial"/>
              <a:buChar char="•"/>
            </a:pPr>
            <a:r>
              <a:rPr lang="en-US" b="1">
                <a:latin typeface="Times New Roman"/>
                <a:ea typeface="+mn-lt"/>
                <a:cs typeface="+mn-lt"/>
              </a:rPr>
              <a:t>Navigation Improvement</a:t>
            </a:r>
            <a:r>
              <a:rPr lang="en-US">
                <a:latin typeface="Times New Roman"/>
                <a:ea typeface="+mn-lt"/>
                <a:cs typeface="+mn-lt"/>
              </a:rPr>
              <a:t>:</a:t>
            </a:r>
            <a:endParaRPr lang="en-US">
              <a:latin typeface="Times New Roman"/>
              <a:cs typeface="Times New Roman"/>
            </a:endParaRPr>
          </a:p>
          <a:p>
            <a:pPr marL="742950" lvl="1" indent="-285750">
              <a:buFont typeface="Arial"/>
              <a:buChar char="•"/>
            </a:pPr>
            <a:r>
              <a:rPr lang="en-US" b="1">
                <a:latin typeface="Times New Roman"/>
                <a:ea typeface="+mn-lt"/>
                <a:cs typeface="+mn-lt"/>
              </a:rPr>
              <a:t>Clear Pathways</a:t>
            </a:r>
            <a:r>
              <a:rPr lang="en-US">
                <a:latin typeface="Times New Roman"/>
                <a:ea typeface="+mn-lt"/>
                <a:cs typeface="+mn-lt"/>
              </a:rPr>
              <a:t>: Provide clear and easy pathways to other parts of the site. Use prominent and intuitive navigation menus.</a:t>
            </a:r>
            <a:endParaRPr lang="en-US">
              <a:latin typeface="Times New Roman"/>
              <a:cs typeface="Times New Roman"/>
            </a:endParaRPr>
          </a:p>
          <a:p>
            <a:pPr lvl="1"/>
            <a:endParaRPr lang="en-US">
              <a:latin typeface="Times New Roman"/>
              <a:cs typeface="Times New Roman"/>
            </a:endParaRPr>
          </a:p>
          <a:p>
            <a:pPr algn="l"/>
            <a:endParaRPr lang="en-US">
              <a:latin typeface="Times New Roman"/>
              <a:cs typeface="Times New Roman"/>
            </a:endParaRPr>
          </a:p>
        </p:txBody>
      </p:sp>
      <p:graphicFrame>
        <p:nvGraphicFramePr>
          <p:cNvPr id="12" name="Content Placeholder 11">
            <a:extLst>
              <a:ext uri="{FF2B5EF4-FFF2-40B4-BE49-F238E27FC236}">
                <a16:creationId xmlns:a16="http://schemas.microsoft.com/office/drawing/2014/main" id="{8A758378-3FC1-C9AE-BDB9-89E41C69D372}"/>
              </a:ext>
            </a:extLst>
          </p:cNvPr>
          <p:cNvGraphicFramePr>
            <a:graphicFrameLocks noGrp="1"/>
          </p:cNvGraphicFramePr>
          <p:nvPr>
            <p:ph idx="1"/>
            <p:extLst>
              <p:ext uri="{D42A27DB-BD31-4B8C-83A1-F6EECF244321}">
                <p14:modId xmlns:p14="http://schemas.microsoft.com/office/powerpoint/2010/main" val="418629580"/>
              </p:ext>
            </p:extLst>
          </p:nvPr>
        </p:nvGraphicFramePr>
        <p:xfrm>
          <a:off x="838200" y="1825625"/>
          <a:ext cx="10515598" cy="1001318"/>
        </p:xfrm>
        <a:graphic>
          <a:graphicData uri="http://schemas.openxmlformats.org/drawingml/2006/table">
            <a:tbl>
              <a:tblPr bandRow="1">
                <a:tableStyleId>{5C22544A-7EE6-4342-B048-85BDC9FD1C3A}</a:tableStyleId>
              </a:tblPr>
              <a:tblGrid>
                <a:gridCol w="3416235">
                  <a:extLst>
                    <a:ext uri="{9D8B030D-6E8A-4147-A177-3AD203B41FA5}">
                      <a16:colId xmlns:a16="http://schemas.microsoft.com/office/drawing/2014/main" val="1615877193"/>
                    </a:ext>
                  </a:extLst>
                </a:gridCol>
                <a:gridCol w="2108457">
                  <a:extLst>
                    <a:ext uri="{9D8B030D-6E8A-4147-A177-3AD203B41FA5}">
                      <a16:colId xmlns:a16="http://schemas.microsoft.com/office/drawing/2014/main" val="690532136"/>
                    </a:ext>
                  </a:extLst>
                </a:gridCol>
                <a:gridCol w="2615555">
                  <a:extLst>
                    <a:ext uri="{9D8B030D-6E8A-4147-A177-3AD203B41FA5}">
                      <a16:colId xmlns:a16="http://schemas.microsoft.com/office/drawing/2014/main" val="1316038500"/>
                    </a:ext>
                  </a:extLst>
                </a:gridCol>
                <a:gridCol w="2375351">
                  <a:extLst>
                    <a:ext uri="{9D8B030D-6E8A-4147-A177-3AD203B41FA5}">
                      <a16:colId xmlns:a16="http://schemas.microsoft.com/office/drawing/2014/main" val="3945671530"/>
                    </a:ext>
                  </a:extLst>
                </a:gridCol>
              </a:tblGrid>
              <a:tr h="500659">
                <a:tc>
                  <a:txBody>
                    <a:bodyPr/>
                    <a:lstStyle/>
                    <a:p>
                      <a:r>
                        <a:rPr lang="en-US" sz="2000" b="1" u="none" strike="noStrike" err="1">
                          <a:solidFill>
                            <a:srgbClr val="FFFFFF"/>
                          </a:solidFill>
                          <a:effectLst/>
                          <a:latin typeface="Calibri"/>
                        </a:rPr>
                        <a:t>landing_page</a:t>
                      </a:r>
                    </a:p>
                  </a:txBody>
                  <a:tcPr marL="0" marR="0" marT="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r>
                        <a:rPr lang="en-US" sz="2000" b="1" u="none" strike="noStrike" err="1">
                          <a:solidFill>
                            <a:srgbClr val="FFFFFF"/>
                          </a:solidFill>
                          <a:effectLst/>
                          <a:latin typeface="Calibri"/>
                        </a:rPr>
                        <a:t>total_sessions</a:t>
                      </a:r>
                    </a:p>
                  </a:txBody>
                  <a:tcPr marL="0" marR="0" marT="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r>
                        <a:rPr lang="en-US" sz="2000" b="1" u="none" strike="noStrike" err="1">
                          <a:solidFill>
                            <a:srgbClr val="FFFFFF"/>
                          </a:solidFill>
                          <a:effectLst/>
                          <a:latin typeface="Calibri"/>
                        </a:rPr>
                        <a:t>bounced_sessions</a:t>
                      </a:r>
                    </a:p>
                  </a:txBody>
                  <a:tcPr marL="0" marR="0" marT="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r>
                        <a:rPr lang="en-US" sz="2000" b="1" u="none" strike="noStrike" err="1">
                          <a:solidFill>
                            <a:srgbClr val="FFFFFF"/>
                          </a:solidFill>
                          <a:effectLst/>
                          <a:latin typeface="Calibri"/>
                        </a:rPr>
                        <a:t>bounce_rate</a:t>
                      </a:r>
                    </a:p>
                  </a:txBody>
                  <a:tcPr marL="0" marR="0" marT="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3188600769"/>
                  </a:ext>
                </a:extLst>
              </a:tr>
              <a:tr h="500659">
                <a:tc>
                  <a:txBody>
                    <a:bodyPr/>
                    <a:lstStyle/>
                    <a:p>
                      <a:r>
                        <a:rPr lang="en-US" sz="2000" b="0" u="none" strike="noStrike">
                          <a:solidFill>
                            <a:srgbClr val="000000"/>
                          </a:solidFill>
                          <a:effectLst/>
                          <a:latin typeface="Calibri"/>
                        </a:rPr>
                        <a:t>Home</a:t>
                      </a:r>
                    </a:p>
                  </a:txBody>
                  <a:tcPr marL="0" marR="0" marT="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a:r>
                        <a:rPr lang="en-US" sz="2000" b="0" u="none" strike="noStrike">
                          <a:solidFill>
                            <a:srgbClr val="000000"/>
                          </a:solidFill>
                          <a:effectLst/>
                          <a:latin typeface="Calibri"/>
                        </a:rPr>
                        <a:t>11048</a:t>
                      </a:r>
                    </a:p>
                  </a:txBody>
                  <a:tcPr marL="0" marR="0" marT="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a:r>
                        <a:rPr lang="en-US" sz="2000" b="0" u="none" strike="noStrike">
                          <a:solidFill>
                            <a:srgbClr val="000000"/>
                          </a:solidFill>
                          <a:effectLst/>
                          <a:latin typeface="Calibri"/>
                        </a:rPr>
                        <a:t>6538</a:t>
                      </a:r>
                    </a:p>
                  </a:txBody>
                  <a:tcPr marL="0" marR="0" marT="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a:r>
                        <a:rPr lang="en-US" sz="2000" b="0" u="none" strike="noStrike">
                          <a:solidFill>
                            <a:srgbClr val="000000"/>
                          </a:solidFill>
                          <a:effectLst/>
                          <a:latin typeface="Calibri"/>
                        </a:rPr>
                        <a:t>59%</a:t>
                      </a:r>
                    </a:p>
                  </a:txBody>
                  <a:tcPr marL="0" marR="0" marT="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01188178"/>
                  </a:ext>
                </a:extLst>
              </a:tr>
            </a:tbl>
          </a:graphicData>
        </a:graphic>
      </p:graphicFrame>
    </p:spTree>
    <p:extLst>
      <p:ext uri="{BB962C8B-B14F-4D97-AF65-F5344CB8AC3E}">
        <p14:creationId xmlns:p14="http://schemas.microsoft.com/office/powerpoint/2010/main" val="2083065013"/>
      </p:ext>
    </p:extLst>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EFF8FF"/>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F351180-BBFD-EB7C-374B-1E0004078C6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1900" kern="1200">
                <a:solidFill>
                  <a:srgbClr val="FFFFFF"/>
                </a:solidFill>
                <a:latin typeface="+mj-lt"/>
                <a:ea typeface="+mj-ea"/>
                <a:cs typeface="+mj-cs"/>
              </a:rPr>
              <a:t>Analyzing Landing Page Tests:</a:t>
            </a:r>
          </a:p>
          <a:p>
            <a:r>
              <a:rPr lang="en-US" sz="1900" kern="1200">
                <a:solidFill>
                  <a:srgbClr val="FFFFFF"/>
                </a:solidFill>
                <a:latin typeface="+mj-lt"/>
                <a:ea typeface="+mj-ea"/>
                <a:cs typeface="+mj-cs"/>
              </a:rPr>
              <a:t>What are the bounce rates for \lander-1 and \home in the A/B test conducted by ST for the gsearch nonbrand campaign, considering traffic received by \lander-1 and \home before</a:t>
            </a:r>
          </a:p>
        </p:txBody>
      </p:sp>
      <p:pic>
        <p:nvPicPr>
          <p:cNvPr id="4" name="Content Placeholder 3">
            <a:extLst>
              <a:ext uri="{FF2B5EF4-FFF2-40B4-BE49-F238E27FC236}">
                <a16:creationId xmlns:a16="http://schemas.microsoft.com/office/drawing/2014/main" id="{7E52D269-E631-0A38-98A1-1FBB63E2D1D0}"/>
              </a:ext>
            </a:extLst>
          </p:cNvPr>
          <p:cNvPicPr>
            <a:picLocks noGrp="1" noChangeAspect="1"/>
          </p:cNvPicPr>
          <p:nvPr>
            <p:ph idx="1"/>
          </p:nvPr>
        </p:nvPicPr>
        <p:blipFill>
          <a:blip r:embed="rId2"/>
          <a:stretch>
            <a:fillRect/>
          </a:stretch>
        </p:blipFill>
        <p:spPr>
          <a:xfrm>
            <a:off x="4502428" y="1257432"/>
            <a:ext cx="7225748" cy="4343136"/>
          </a:xfrm>
          <a:prstGeom prst="rect">
            <a:avLst/>
          </a:prstGeom>
        </p:spPr>
      </p:pic>
    </p:spTree>
    <p:extLst>
      <p:ext uri="{BB962C8B-B14F-4D97-AF65-F5344CB8AC3E}">
        <p14:creationId xmlns:p14="http://schemas.microsoft.com/office/powerpoint/2010/main" val="2831168163"/>
      </p:ext>
    </p:extLst>
  </p:cSld>
  <p:clrMapOvr>
    <a:masterClrMapping/>
  </p:clrMapOvr>
  <p:transition spd="slow">
    <p:push dir="u"/>
  </p:transition>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EFF8FF"/>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27F3442-3A25-5961-3B59-2512E99C2A04}"/>
              </a:ext>
            </a:extLst>
          </p:cNvPr>
          <p:cNvSpPr txBox="1"/>
          <p:nvPr/>
        </p:nvSpPr>
        <p:spPr>
          <a:xfrm>
            <a:off x="1371599" y="294538"/>
            <a:ext cx="9895951" cy="103366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kern="1200">
                <a:solidFill>
                  <a:srgbClr val="FFFFFF"/>
                </a:solidFill>
                <a:latin typeface="+mj-lt"/>
                <a:ea typeface="+mj-ea"/>
                <a:cs typeface="+mj-cs"/>
              </a:rPr>
              <a:t> Insights</a:t>
            </a:r>
          </a:p>
        </p:txBody>
      </p:sp>
      <p:sp>
        <p:nvSpPr>
          <p:cNvPr id="3" name="Content Placeholder 2">
            <a:extLst>
              <a:ext uri="{FF2B5EF4-FFF2-40B4-BE49-F238E27FC236}">
                <a16:creationId xmlns:a16="http://schemas.microsoft.com/office/drawing/2014/main" id="{262B7B54-E9E9-BE93-FC19-E7FE44BDDA7A}"/>
              </a:ext>
            </a:extLst>
          </p:cNvPr>
          <p:cNvSpPr>
            <a:spLocks noGrp="1"/>
          </p:cNvSpPr>
          <p:nvPr>
            <p:ph idx="1"/>
          </p:nvPr>
        </p:nvSpPr>
        <p:spPr>
          <a:xfrm>
            <a:off x="1371599" y="2318197"/>
            <a:ext cx="9724031" cy="3683358"/>
          </a:xfrm>
        </p:spPr>
        <p:txBody>
          <a:bodyPr vert="horz" lIns="91440" tIns="45720" rIns="91440" bIns="45720" rtlCol="0" anchor="ctr">
            <a:noAutofit/>
          </a:bodyPr>
          <a:lstStyle/>
          <a:p>
            <a:r>
              <a:rPr lang="en-US" sz="1600" b="1"/>
              <a:t>Bounce Rate Comparison</a:t>
            </a:r>
            <a:r>
              <a:rPr lang="en-US" sz="1600"/>
              <a:t>:</a:t>
            </a:r>
          </a:p>
          <a:p>
            <a:pPr lvl="1"/>
            <a:r>
              <a:rPr lang="en-US" sz="1600"/>
              <a:t>The home page has a bounce rate of 58%, while Lander-1 has a slightly lower bounce rate of 53%. This indicates that Lander-1 is performing marginally better in retaining visitors.</a:t>
            </a:r>
          </a:p>
          <a:p>
            <a:r>
              <a:rPr lang="en-US" sz="1600" b="1"/>
              <a:t>Total Sessions</a:t>
            </a:r>
            <a:r>
              <a:rPr lang="en-US" sz="1600"/>
              <a:t>:</a:t>
            </a:r>
          </a:p>
          <a:p>
            <a:pPr lvl="1"/>
            <a:r>
              <a:rPr lang="en-US" sz="1600"/>
              <a:t>The total sessions for both pages are relatively similar, with the home page at 2,261 sessions and Lander-1 at 2,316 sessions.</a:t>
            </a:r>
          </a:p>
          <a:p>
            <a:r>
              <a:rPr lang="en-US" sz="1600" b="1"/>
              <a:t>Bounced Sessions</a:t>
            </a:r>
            <a:r>
              <a:rPr lang="en-US" sz="1600"/>
              <a:t>:</a:t>
            </a:r>
          </a:p>
          <a:p>
            <a:pPr lvl="1"/>
            <a:r>
              <a:rPr lang="en-US" sz="1600"/>
              <a:t>The number of bounced sessions is close for both pages, with 1,319 for the home page and 1,233 for Lander-1.</a:t>
            </a:r>
          </a:p>
          <a:p>
            <a:pPr marL="457200" lvl="1"/>
            <a:r>
              <a:rPr lang="en-US" sz="1600"/>
              <a:t>Recommendations</a:t>
            </a:r>
          </a:p>
          <a:p>
            <a:r>
              <a:rPr lang="en-US" sz="1600" b="1"/>
              <a:t>Compare and Analyze Content</a:t>
            </a:r>
            <a:r>
              <a:rPr lang="en-US" sz="1600"/>
              <a:t>:</a:t>
            </a:r>
          </a:p>
          <a:p>
            <a:pPr lvl="1"/>
            <a:r>
              <a:rPr lang="en-US" sz="1600"/>
              <a:t>Review the content on both pages to identify what might be causing users to engage more with Lander-1. Analyze elements like content layout, multimedia usage, and calls to action (CTAs).</a:t>
            </a:r>
          </a:p>
          <a:p>
            <a:r>
              <a:rPr lang="en-US" sz="1600" b="1"/>
              <a:t>Enhance Home Page Engagement</a:t>
            </a:r>
            <a:r>
              <a:rPr lang="en-US" sz="1600"/>
              <a:t>:</a:t>
            </a:r>
          </a:p>
          <a:p>
            <a:pPr lvl="1"/>
            <a:r>
              <a:rPr lang="en-US" sz="1600" b="1"/>
              <a:t>Interactive Elements</a:t>
            </a:r>
            <a:r>
              <a:rPr lang="en-US" sz="1600"/>
              <a:t>: Incorporate more interactive elements such as videos, sliders, or infographics to capture user interest on the home page.</a:t>
            </a:r>
          </a:p>
          <a:p>
            <a:pPr>
              <a:spcBef>
                <a:spcPts val="0"/>
              </a:spcBef>
            </a:pPr>
            <a:endParaRPr lang="en-US" sz="1600" b="1"/>
          </a:p>
        </p:txBody>
      </p:sp>
    </p:spTree>
    <p:extLst>
      <p:ext uri="{BB962C8B-B14F-4D97-AF65-F5344CB8AC3E}">
        <p14:creationId xmlns:p14="http://schemas.microsoft.com/office/powerpoint/2010/main" val="17260706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CB838C-EBAC-93D4-187A-4FAA1203CE33}"/>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5400" b="1" kern="1200">
                <a:solidFill>
                  <a:schemeClr val="tx1"/>
                </a:solidFill>
                <a:latin typeface="+mj-lt"/>
                <a:ea typeface="+mj-ea"/>
                <a:cs typeface="+mj-cs"/>
              </a:rPr>
              <a:t>Finding Top Traffic Sources</a:t>
            </a:r>
            <a:endParaRPr lang="en-US" sz="5400" kern="1200">
              <a:solidFill>
                <a:schemeClr val="tx1"/>
              </a:solidFill>
              <a:latin typeface="+mj-lt"/>
              <a:ea typeface="+mj-ea"/>
              <a:cs typeface="+mj-cs"/>
            </a:endParaRPr>
          </a:p>
        </p:txBody>
      </p:sp>
      <p:sp>
        <p:nvSpPr>
          <p:cNvPr id="33"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9759B8E-F72E-05CA-CDD4-72E6B3263C25}"/>
              </a:ext>
            </a:extLst>
          </p:cNvPr>
          <p:cNvSpPr txBox="1"/>
          <p:nvPr/>
        </p:nvSpPr>
        <p:spPr>
          <a:xfrm>
            <a:off x="4654296" y="4798577"/>
            <a:ext cx="6894576" cy="142848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1000" b="1"/>
              <a:t>Insights :</a:t>
            </a:r>
            <a:br>
              <a:rPr lang="en-US" sz="1000"/>
            </a:br>
            <a:r>
              <a:rPr lang="en-US" sz="1000" b="1"/>
              <a:t>Dominant Traffic Source</a:t>
            </a:r>
            <a:r>
              <a:rPr lang="en-US" sz="1000"/>
              <a:t>: The majority of the sessions are driven by </a:t>
            </a:r>
            <a:r>
              <a:rPr lang="en-US" sz="1000" err="1"/>
              <a:t>gsearch</a:t>
            </a:r>
            <a:r>
              <a:rPr lang="en-US" sz="1000"/>
              <a:t> with a significant session count of 3,613 for the nonbrand</a:t>
            </a:r>
          </a:p>
          <a:p>
            <a:pPr indent="-228600">
              <a:lnSpc>
                <a:spcPct val="90000"/>
              </a:lnSpc>
              <a:spcAft>
                <a:spcPts val="600"/>
              </a:spcAft>
              <a:buFont typeface="Arial" panose="020B0604020202020204" pitchFamily="34" charset="0"/>
              <a:buChar char="•"/>
            </a:pPr>
            <a:r>
              <a:rPr lang="en-US" sz="1000" b="1"/>
              <a:t>Effectiveness of Campaigns</a:t>
            </a:r>
            <a:r>
              <a:rPr lang="en-US" sz="1000"/>
              <a:t>: For </a:t>
            </a:r>
            <a:r>
              <a:rPr lang="en-US" sz="1000" err="1"/>
              <a:t>gsearch</a:t>
            </a:r>
            <a:r>
              <a:rPr lang="en-US" sz="1000"/>
              <a:t>, the nonbrand campaign is significantly more effective than the brand campaign, with 3,613 sessions compared to 26 sessions. This highlights the importance of non-branded search terms for attracting traffic.</a:t>
            </a:r>
          </a:p>
          <a:p>
            <a:pPr indent="-228600">
              <a:lnSpc>
                <a:spcPct val="90000"/>
              </a:lnSpc>
              <a:spcAft>
                <a:spcPts val="600"/>
              </a:spcAft>
              <a:buFont typeface="Arial" panose="020B0604020202020204" pitchFamily="34" charset="0"/>
              <a:buChar char="•"/>
            </a:pPr>
            <a:r>
              <a:rPr lang="en-US" sz="1000" b="1"/>
              <a:t>Referral Traffic</a:t>
            </a:r>
            <a:r>
              <a:rPr lang="en-US" sz="1000"/>
              <a:t>: Most of the traffic from </a:t>
            </a:r>
            <a:r>
              <a:rPr lang="en-US" sz="1000" err="1"/>
              <a:t>gsearch</a:t>
            </a:r>
            <a:r>
              <a:rPr lang="en-US" sz="1000"/>
              <a:t> and </a:t>
            </a:r>
            <a:r>
              <a:rPr lang="en-US" sz="1000" err="1"/>
              <a:t>bsearch</a:t>
            </a:r>
            <a:r>
              <a:rPr lang="en-US" sz="1000"/>
              <a:t> comes through their respective referring domains (https://www.gsearch.com and https://www.bsearch.com).</a:t>
            </a:r>
          </a:p>
        </p:txBody>
      </p:sp>
      <p:graphicFrame>
        <p:nvGraphicFramePr>
          <p:cNvPr id="15" name="Content Placeholder 14">
            <a:extLst>
              <a:ext uri="{FF2B5EF4-FFF2-40B4-BE49-F238E27FC236}">
                <a16:creationId xmlns:a16="http://schemas.microsoft.com/office/drawing/2014/main" id="{316B676E-9DA8-FAA2-C14A-B178DFE6445B}"/>
              </a:ext>
            </a:extLst>
          </p:cNvPr>
          <p:cNvGraphicFramePr>
            <a:graphicFrameLocks noGrp="1"/>
          </p:cNvGraphicFramePr>
          <p:nvPr>
            <p:ph idx="1"/>
            <p:extLst>
              <p:ext uri="{D42A27DB-BD31-4B8C-83A1-F6EECF244321}">
                <p14:modId xmlns:p14="http://schemas.microsoft.com/office/powerpoint/2010/main" val="2180838858"/>
              </p:ext>
            </p:extLst>
          </p:nvPr>
        </p:nvGraphicFramePr>
        <p:xfrm>
          <a:off x="4654296" y="1248925"/>
          <a:ext cx="6894578" cy="2677657"/>
        </p:xfrm>
        <a:graphic>
          <a:graphicData uri="http://schemas.openxmlformats.org/drawingml/2006/table">
            <a:tbl>
              <a:tblPr firstRow="1" bandRow="1">
                <a:noFill/>
                <a:tableStyleId>{00A15C55-8517-42AA-B614-E9B94910E393}</a:tableStyleId>
              </a:tblPr>
              <a:tblGrid>
                <a:gridCol w="1477366">
                  <a:extLst>
                    <a:ext uri="{9D8B030D-6E8A-4147-A177-3AD203B41FA5}">
                      <a16:colId xmlns:a16="http://schemas.microsoft.com/office/drawing/2014/main" val="4194100663"/>
                    </a:ext>
                  </a:extLst>
                </a:gridCol>
                <a:gridCol w="1473918">
                  <a:extLst>
                    <a:ext uri="{9D8B030D-6E8A-4147-A177-3AD203B41FA5}">
                      <a16:colId xmlns:a16="http://schemas.microsoft.com/office/drawing/2014/main" val="244570995"/>
                    </a:ext>
                  </a:extLst>
                </a:gridCol>
                <a:gridCol w="2411273">
                  <a:extLst>
                    <a:ext uri="{9D8B030D-6E8A-4147-A177-3AD203B41FA5}">
                      <a16:colId xmlns:a16="http://schemas.microsoft.com/office/drawing/2014/main" val="3123467340"/>
                    </a:ext>
                  </a:extLst>
                </a:gridCol>
                <a:gridCol w="1532021">
                  <a:extLst>
                    <a:ext uri="{9D8B030D-6E8A-4147-A177-3AD203B41FA5}">
                      <a16:colId xmlns:a16="http://schemas.microsoft.com/office/drawing/2014/main" val="382876050"/>
                    </a:ext>
                  </a:extLst>
                </a:gridCol>
              </a:tblGrid>
              <a:tr h="363895">
                <a:tc>
                  <a:txBody>
                    <a:bodyPr/>
                    <a:lstStyle/>
                    <a:p>
                      <a:r>
                        <a:rPr lang="en-GB" sz="1100" b="1" cap="all" spc="60" err="1">
                          <a:solidFill>
                            <a:schemeClr val="tx1"/>
                          </a:solidFill>
                        </a:rPr>
                        <a:t>Utm_source</a:t>
                      </a:r>
                    </a:p>
                  </a:txBody>
                  <a:tcPr marL="83887" marR="83887" marT="83887" marB="83887" anchor="b">
                    <a:lnL w="12700" cmpd="sng">
                      <a:noFill/>
                    </a:lnL>
                    <a:lnR w="12700" cmpd="sng">
                      <a:noFill/>
                    </a:lnR>
                    <a:lnT w="12700" cmpd="sng">
                      <a:noFill/>
                    </a:lnT>
                    <a:lnB w="38100" cmpd="sng">
                      <a:noFill/>
                    </a:lnB>
                    <a:noFill/>
                  </a:tcPr>
                </a:tc>
                <a:tc>
                  <a:txBody>
                    <a:bodyPr/>
                    <a:lstStyle/>
                    <a:p>
                      <a:r>
                        <a:rPr lang="en-GB" sz="1100" b="1" cap="all" spc="60" err="1">
                          <a:solidFill>
                            <a:schemeClr val="tx1"/>
                          </a:solidFill>
                        </a:rPr>
                        <a:t>Utm_campaign</a:t>
                      </a:r>
                    </a:p>
                  </a:txBody>
                  <a:tcPr marL="83887" marR="83887" marT="83887" marB="83887" anchor="b">
                    <a:lnL w="12700" cmpd="sng">
                      <a:noFill/>
                    </a:lnL>
                    <a:lnR w="12700" cmpd="sng">
                      <a:noFill/>
                    </a:lnR>
                    <a:lnT w="12700" cmpd="sng">
                      <a:noFill/>
                    </a:lnT>
                    <a:lnB w="38100" cmpd="sng">
                      <a:noFill/>
                    </a:lnB>
                    <a:noFill/>
                  </a:tcPr>
                </a:tc>
                <a:tc>
                  <a:txBody>
                    <a:bodyPr/>
                    <a:lstStyle/>
                    <a:p>
                      <a:r>
                        <a:rPr lang="en-GB" sz="1100" b="1" cap="all" spc="60" err="1">
                          <a:solidFill>
                            <a:schemeClr val="tx1"/>
                          </a:solidFill>
                        </a:rPr>
                        <a:t>Http_referer</a:t>
                      </a:r>
                    </a:p>
                  </a:txBody>
                  <a:tcPr marL="83887" marR="83887" marT="83887" marB="83887" anchor="b">
                    <a:lnL w="12700" cmpd="sng">
                      <a:noFill/>
                    </a:lnL>
                    <a:lnR w="12700" cmpd="sng">
                      <a:noFill/>
                    </a:lnR>
                    <a:lnT w="12700" cmpd="sng">
                      <a:noFill/>
                    </a:lnT>
                    <a:lnB w="38100" cmpd="sng">
                      <a:noFill/>
                    </a:lnB>
                    <a:noFill/>
                  </a:tcPr>
                </a:tc>
                <a:tc>
                  <a:txBody>
                    <a:bodyPr/>
                    <a:lstStyle/>
                    <a:p>
                      <a:r>
                        <a:rPr lang="en-GB" sz="1100" b="1" cap="all" spc="60" err="1">
                          <a:solidFill>
                            <a:schemeClr val="tx1"/>
                          </a:solidFill>
                        </a:rPr>
                        <a:t>Session_count</a:t>
                      </a:r>
                    </a:p>
                  </a:txBody>
                  <a:tcPr marL="83887" marR="83887" marT="83887" marB="83887" anchor="b">
                    <a:lnL w="12700" cmpd="sng">
                      <a:noFill/>
                    </a:lnL>
                    <a:lnR w="12700" cmpd="sng">
                      <a:noFill/>
                    </a:lnR>
                    <a:lnT w="12700" cmpd="sng">
                      <a:noFill/>
                    </a:lnT>
                    <a:lnB w="38100" cmpd="sng">
                      <a:noFill/>
                    </a:lnB>
                    <a:noFill/>
                  </a:tcPr>
                </a:tc>
                <a:extLst>
                  <a:ext uri="{0D108BD9-81ED-4DB2-BD59-A6C34878D82A}">
                    <a16:rowId xmlns:a16="http://schemas.microsoft.com/office/drawing/2014/main" val="1127973242"/>
                  </a:ext>
                </a:extLst>
              </a:tr>
              <a:tr h="385627">
                <a:tc>
                  <a:txBody>
                    <a:bodyPr/>
                    <a:lstStyle/>
                    <a:p>
                      <a:pPr lvl="0">
                        <a:buNone/>
                      </a:pPr>
                      <a:r>
                        <a:rPr lang="en-GB" sz="1500" u="none" strike="noStrike" cap="none" spc="0" noProof="0" err="1">
                          <a:solidFill>
                            <a:schemeClr val="tx1"/>
                          </a:solidFill>
                        </a:rPr>
                        <a:t>gsearch</a:t>
                      </a:r>
                      <a:endParaRPr lang="en-US" sz="1500" cap="none" spc="0" err="1">
                        <a:solidFill>
                          <a:schemeClr val="tx1"/>
                        </a:solidFill>
                      </a:endParaRPr>
                    </a:p>
                  </a:txBody>
                  <a:tcPr marL="83887" marR="83887" marT="41944" marB="83887">
                    <a:lnL w="12700" cap="flat" cmpd="sng" algn="ctr">
                      <a:solidFill>
                        <a:schemeClr val="tx1"/>
                      </a:solidFill>
                      <a:prstDash val="solid"/>
                    </a:lnL>
                    <a:lnR w="12700" cmpd="sng">
                      <a:noFill/>
                      <a:prstDash val="solid"/>
                    </a:lnR>
                    <a:lnT w="38100" cmpd="sng">
                      <a:noFill/>
                    </a:lnT>
                    <a:lnB w="12700" cmpd="sng">
                      <a:noFill/>
                      <a:prstDash val="solid"/>
                    </a:lnB>
                    <a:noFill/>
                  </a:tcPr>
                </a:tc>
                <a:tc>
                  <a:txBody>
                    <a:bodyPr/>
                    <a:lstStyle/>
                    <a:p>
                      <a:r>
                        <a:rPr lang="en-GB" sz="1500" cap="none" spc="0">
                          <a:solidFill>
                            <a:schemeClr val="tx1"/>
                          </a:solidFill>
                        </a:rPr>
                        <a:t>nonbrand</a:t>
                      </a:r>
                    </a:p>
                  </a:txBody>
                  <a:tcPr marL="83887" marR="83887" marT="41944" marB="83887">
                    <a:lnL w="12700" cmpd="sng">
                      <a:noFill/>
                      <a:prstDash val="solid"/>
                    </a:lnL>
                    <a:lnR w="12700" cmpd="sng">
                      <a:noFill/>
                      <a:prstDash val="solid"/>
                    </a:lnR>
                    <a:lnT w="38100" cmpd="sng">
                      <a:noFill/>
                    </a:lnT>
                    <a:lnB w="12700" cmpd="sng">
                      <a:noFill/>
                      <a:prstDash val="solid"/>
                    </a:lnB>
                    <a:noFill/>
                  </a:tcPr>
                </a:tc>
                <a:tc>
                  <a:txBody>
                    <a:bodyPr/>
                    <a:lstStyle/>
                    <a:p>
                      <a:pPr lvl="0">
                        <a:buNone/>
                      </a:pPr>
                      <a:r>
                        <a:rPr lang="en-GB" sz="1500" u="none" strike="noStrike" cap="none" spc="0" noProof="0">
                          <a:solidFill>
                            <a:schemeClr val="tx1"/>
                          </a:solidFill>
                        </a:rPr>
                        <a:t>https://www.gsearch.com</a:t>
                      </a:r>
                      <a:endParaRPr lang="en-US" sz="1500" cap="none" spc="0">
                        <a:solidFill>
                          <a:schemeClr val="tx1"/>
                        </a:solidFill>
                      </a:endParaRPr>
                    </a:p>
                  </a:txBody>
                  <a:tcPr marL="83887" marR="83887" marT="41944" marB="83887">
                    <a:lnL w="12700" cmpd="sng">
                      <a:noFill/>
                      <a:prstDash val="solid"/>
                    </a:lnL>
                    <a:lnR w="12700" cmpd="sng">
                      <a:noFill/>
                      <a:prstDash val="solid"/>
                    </a:lnR>
                    <a:lnT w="38100" cmpd="sng">
                      <a:noFill/>
                    </a:lnT>
                    <a:lnB w="12700" cmpd="sng">
                      <a:noFill/>
                      <a:prstDash val="solid"/>
                    </a:lnB>
                    <a:noFill/>
                  </a:tcPr>
                </a:tc>
                <a:tc>
                  <a:txBody>
                    <a:bodyPr/>
                    <a:lstStyle/>
                    <a:p>
                      <a:r>
                        <a:rPr lang="en-GB" sz="1500" cap="none" spc="0">
                          <a:solidFill>
                            <a:schemeClr val="tx1"/>
                          </a:solidFill>
                        </a:rPr>
                        <a:t>3613</a:t>
                      </a:r>
                    </a:p>
                  </a:txBody>
                  <a:tcPr marL="83887" marR="83887" marT="41944" marB="83887">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4192308629"/>
                  </a:ext>
                </a:extLst>
              </a:tr>
              <a:tr h="385627">
                <a:tc>
                  <a:txBody>
                    <a:bodyPr/>
                    <a:lstStyle/>
                    <a:p>
                      <a:pPr lvl="0">
                        <a:buNone/>
                      </a:pPr>
                      <a:r>
                        <a:rPr lang="en-GB" sz="1500" u="none" strike="noStrike" cap="none" spc="0" noProof="0">
                          <a:solidFill>
                            <a:schemeClr val="tx1"/>
                          </a:solidFill>
                        </a:rPr>
                        <a:t>Direct Type-In</a:t>
                      </a:r>
                      <a:endParaRPr lang="en-US" sz="1500" cap="none" spc="0">
                        <a:solidFill>
                          <a:schemeClr val="tx1"/>
                        </a:solidFill>
                      </a:endParaRPr>
                    </a:p>
                  </a:txBody>
                  <a:tcPr marL="83887" marR="83887" marT="41944" marB="83887">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GB" sz="1500" cap="none" spc="0">
                          <a:solidFill>
                            <a:schemeClr val="tx1"/>
                          </a:solidFill>
                        </a:rPr>
                        <a:t>direct</a:t>
                      </a:r>
                    </a:p>
                  </a:txBody>
                  <a:tcPr marL="83887" marR="83887" marT="41944" marB="83887">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GB" sz="1500" cap="none" spc="0">
                          <a:solidFill>
                            <a:schemeClr val="tx1"/>
                          </a:solidFill>
                        </a:rPr>
                        <a:t>NULL</a:t>
                      </a:r>
                    </a:p>
                  </a:txBody>
                  <a:tcPr marL="83887" marR="83887" marT="41944" marB="83887">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GB" sz="1500" cap="none" spc="0">
                          <a:solidFill>
                            <a:schemeClr val="tx1"/>
                          </a:solidFill>
                        </a:rPr>
                        <a:t>28</a:t>
                      </a:r>
                    </a:p>
                  </a:txBody>
                  <a:tcPr marL="83887" marR="83887" marT="41944" marB="83887">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4050703642"/>
                  </a:ext>
                </a:extLst>
              </a:tr>
              <a:tr h="385627">
                <a:tc>
                  <a:txBody>
                    <a:bodyPr/>
                    <a:lstStyle/>
                    <a:p>
                      <a:pPr lvl="0">
                        <a:buNone/>
                      </a:pPr>
                      <a:r>
                        <a:rPr lang="en-GB" sz="1500" u="none" strike="noStrike" cap="none" spc="0" noProof="0">
                          <a:solidFill>
                            <a:schemeClr val="tx1"/>
                          </a:solidFill>
                        </a:rPr>
                        <a:t>Organic</a:t>
                      </a:r>
                      <a:endParaRPr lang="en-US" sz="1500" cap="none" spc="0">
                        <a:solidFill>
                          <a:schemeClr val="tx1"/>
                        </a:solidFill>
                      </a:endParaRPr>
                    </a:p>
                  </a:txBody>
                  <a:tcPr marL="83887" marR="83887" marT="41944" marB="83887">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lvl="0">
                        <a:buNone/>
                      </a:pPr>
                      <a:r>
                        <a:rPr lang="en-GB" sz="1500" u="none" strike="noStrike" cap="none" spc="0" noProof="0">
                          <a:solidFill>
                            <a:schemeClr val="tx1"/>
                          </a:solidFill>
                        </a:rPr>
                        <a:t>Organic</a:t>
                      </a:r>
                      <a:endParaRPr lang="en-US" sz="1500" cap="none" spc="0">
                        <a:solidFill>
                          <a:schemeClr val="tx1"/>
                        </a:solidFill>
                      </a:endParaRPr>
                    </a:p>
                  </a:txBody>
                  <a:tcPr marL="83887" marR="83887" marT="41944" marB="83887">
                    <a:lnL w="12700" cmpd="sng">
                      <a:noFill/>
                      <a:prstDash val="solid"/>
                    </a:lnL>
                    <a:lnR w="12700" cmpd="sng">
                      <a:noFill/>
                      <a:prstDash val="solid"/>
                    </a:lnR>
                    <a:lnT w="12700" cmpd="sng">
                      <a:noFill/>
                      <a:prstDash val="solid"/>
                    </a:lnT>
                    <a:lnB w="12700" cmpd="sng">
                      <a:noFill/>
                      <a:prstDash val="solid"/>
                    </a:lnB>
                    <a:noFill/>
                  </a:tcPr>
                </a:tc>
                <a:tc>
                  <a:txBody>
                    <a:bodyPr/>
                    <a:lstStyle/>
                    <a:p>
                      <a:pPr lvl="0">
                        <a:buNone/>
                      </a:pPr>
                      <a:r>
                        <a:rPr lang="en-GB" sz="1500" u="none" strike="noStrike" cap="none" spc="0" noProof="0">
                          <a:solidFill>
                            <a:schemeClr val="tx1"/>
                          </a:solidFill>
                        </a:rPr>
                        <a:t>https://www.gsearch.com</a:t>
                      </a:r>
                      <a:endParaRPr lang="en-US" sz="1500" cap="none" spc="0">
                        <a:solidFill>
                          <a:schemeClr val="tx1"/>
                        </a:solidFill>
                      </a:endParaRPr>
                    </a:p>
                  </a:txBody>
                  <a:tcPr marL="83887" marR="83887" marT="41944" marB="83887">
                    <a:lnL w="12700" cmpd="sng">
                      <a:noFill/>
                      <a:prstDash val="solid"/>
                    </a:lnL>
                    <a:lnR w="12700" cmpd="sng">
                      <a:noFill/>
                      <a:prstDash val="solid"/>
                    </a:lnR>
                    <a:lnT w="12700" cmpd="sng">
                      <a:noFill/>
                      <a:prstDash val="solid"/>
                    </a:lnT>
                    <a:lnB w="12700" cmpd="sng">
                      <a:noFill/>
                      <a:prstDash val="solid"/>
                    </a:lnB>
                    <a:noFill/>
                  </a:tcPr>
                </a:tc>
                <a:tc>
                  <a:txBody>
                    <a:bodyPr/>
                    <a:lstStyle/>
                    <a:p>
                      <a:r>
                        <a:rPr lang="en-GB" sz="1500" cap="none" spc="0">
                          <a:solidFill>
                            <a:schemeClr val="tx1"/>
                          </a:solidFill>
                        </a:rPr>
                        <a:t>27</a:t>
                      </a:r>
                    </a:p>
                  </a:txBody>
                  <a:tcPr marL="83887" marR="83887" marT="41944" marB="83887">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274271716"/>
                  </a:ext>
                </a:extLst>
              </a:tr>
              <a:tr h="385627">
                <a:tc>
                  <a:txBody>
                    <a:bodyPr/>
                    <a:lstStyle/>
                    <a:p>
                      <a:pPr lvl="0">
                        <a:buNone/>
                      </a:pPr>
                      <a:r>
                        <a:rPr lang="en-GB" sz="1500" u="none" strike="noStrike" cap="none" spc="0" noProof="0" err="1">
                          <a:solidFill>
                            <a:schemeClr val="tx1"/>
                          </a:solidFill>
                        </a:rPr>
                        <a:t>gsearch</a:t>
                      </a:r>
                      <a:endParaRPr lang="en-US" sz="1500" cap="none" spc="0" err="1">
                        <a:solidFill>
                          <a:schemeClr val="tx1"/>
                        </a:solidFill>
                      </a:endParaRPr>
                    </a:p>
                  </a:txBody>
                  <a:tcPr marL="83887" marR="83887" marT="41944" marB="83887">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GB" sz="1500" cap="none" spc="0">
                          <a:solidFill>
                            <a:schemeClr val="tx1"/>
                          </a:solidFill>
                        </a:rPr>
                        <a:t>brand</a:t>
                      </a:r>
                    </a:p>
                  </a:txBody>
                  <a:tcPr marL="83887" marR="83887" marT="41944" marB="83887">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lvl="0">
                        <a:buNone/>
                      </a:pPr>
                      <a:r>
                        <a:rPr lang="en-GB" sz="1500" u="none" strike="noStrike" cap="none" spc="0" noProof="0">
                          <a:solidFill>
                            <a:schemeClr val="tx1"/>
                          </a:solidFill>
                        </a:rPr>
                        <a:t>https://www.gsearch.com</a:t>
                      </a:r>
                      <a:endParaRPr lang="en-US" sz="1500" cap="none" spc="0">
                        <a:solidFill>
                          <a:schemeClr val="tx1"/>
                        </a:solidFill>
                      </a:endParaRPr>
                    </a:p>
                  </a:txBody>
                  <a:tcPr marL="83887" marR="83887" marT="41944" marB="83887">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GB" sz="1500" cap="none" spc="0">
                          <a:solidFill>
                            <a:schemeClr val="tx1"/>
                          </a:solidFill>
                        </a:rPr>
                        <a:t>26</a:t>
                      </a:r>
                    </a:p>
                  </a:txBody>
                  <a:tcPr marL="83887" marR="83887" marT="41944" marB="83887">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068635840"/>
                  </a:ext>
                </a:extLst>
              </a:tr>
              <a:tr h="385627">
                <a:tc>
                  <a:txBody>
                    <a:bodyPr/>
                    <a:lstStyle/>
                    <a:p>
                      <a:pPr lvl="0">
                        <a:buNone/>
                      </a:pPr>
                      <a:r>
                        <a:rPr lang="en-GB" sz="1500" u="none" strike="noStrike" cap="none" spc="0" noProof="0">
                          <a:solidFill>
                            <a:schemeClr val="tx1"/>
                          </a:solidFill>
                        </a:rPr>
                        <a:t>Organic</a:t>
                      </a:r>
                      <a:endParaRPr lang="en-US" sz="1500" cap="none" spc="0">
                        <a:solidFill>
                          <a:schemeClr val="tx1"/>
                        </a:solidFill>
                      </a:endParaRPr>
                    </a:p>
                  </a:txBody>
                  <a:tcPr marL="83887" marR="83887" marT="41944" marB="83887">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lvl="0">
                        <a:buNone/>
                      </a:pPr>
                      <a:r>
                        <a:rPr lang="en-GB" sz="1500" u="none" strike="noStrike" cap="none" spc="0" noProof="0">
                          <a:solidFill>
                            <a:schemeClr val="tx1"/>
                          </a:solidFill>
                        </a:rPr>
                        <a:t>Organic</a:t>
                      </a:r>
                      <a:endParaRPr lang="en-US" sz="1500" cap="none" spc="0">
                        <a:solidFill>
                          <a:schemeClr val="tx1"/>
                        </a:solidFill>
                      </a:endParaRPr>
                    </a:p>
                  </a:txBody>
                  <a:tcPr marL="83887" marR="83887" marT="41944" marB="83887">
                    <a:lnL w="12700" cmpd="sng">
                      <a:noFill/>
                      <a:prstDash val="solid"/>
                    </a:lnL>
                    <a:lnR w="12700" cmpd="sng">
                      <a:noFill/>
                      <a:prstDash val="solid"/>
                    </a:lnR>
                    <a:lnT w="12700" cmpd="sng">
                      <a:noFill/>
                      <a:prstDash val="solid"/>
                    </a:lnT>
                    <a:lnB w="12700" cmpd="sng">
                      <a:noFill/>
                      <a:prstDash val="solid"/>
                    </a:lnB>
                    <a:noFill/>
                  </a:tcPr>
                </a:tc>
                <a:tc>
                  <a:txBody>
                    <a:bodyPr/>
                    <a:lstStyle/>
                    <a:p>
                      <a:pPr lvl="0">
                        <a:buNone/>
                      </a:pPr>
                      <a:r>
                        <a:rPr lang="en-GB" sz="1500" u="none" strike="noStrike" cap="none" spc="0" noProof="0">
                          <a:solidFill>
                            <a:schemeClr val="tx1"/>
                          </a:solidFill>
                        </a:rPr>
                        <a:t>https://www.bsearch.com</a:t>
                      </a:r>
                      <a:endParaRPr lang="en-US" sz="1500" cap="none" spc="0">
                        <a:solidFill>
                          <a:schemeClr val="tx1"/>
                        </a:solidFill>
                      </a:endParaRPr>
                    </a:p>
                  </a:txBody>
                  <a:tcPr marL="83887" marR="83887" marT="41944" marB="83887">
                    <a:lnL w="12700" cmpd="sng">
                      <a:noFill/>
                      <a:prstDash val="solid"/>
                    </a:lnL>
                    <a:lnR w="12700" cmpd="sng">
                      <a:noFill/>
                      <a:prstDash val="solid"/>
                    </a:lnR>
                    <a:lnT w="12700" cmpd="sng">
                      <a:noFill/>
                      <a:prstDash val="solid"/>
                    </a:lnT>
                    <a:lnB w="12700" cmpd="sng">
                      <a:noFill/>
                      <a:prstDash val="solid"/>
                    </a:lnB>
                    <a:noFill/>
                  </a:tcPr>
                </a:tc>
                <a:tc>
                  <a:txBody>
                    <a:bodyPr/>
                    <a:lstStyle/>
                    <a:p>
                      <a:r>
                        <a:rPr lang="en-GB" sz="1500" cap="none" spc="0">
                          <a:solidFill>
                            <a:schemeClr val="tx1"/>
                          </a:solidFill>
                        </a:rPr>
                        <a:t>7</a:t>
                      </a:r>
                    </a:p>
                  </a:txBody>
                  <a:tcPr marL="83887" marR="83887" marT="41944" marB="83887">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802755092"/>
                  </a:ext>
                </a:extLst>
              </a:tr>
              <a:tr h="385627">
                <a:tc>
                  <a:txBody>
                    <a:bodyPr/>
                    <a:lstStyle/>
                    <a:p>
                      <a:pPr lvl="0">
                        <a:buNone/>
                      </a:pPr>
                      <a:r>
                        <a:rPr lang="en-GB" sz="1500" u="none" strike="noStrike" cap="none" spc="0" noProof="0" err="1">
                          <a:solidFill>
                            <a:schemeClr val="tx1"/>
                          </a:solidFill>
                        </a:rPr>
                        <a:t>bsearch</a:t>
                      </a:r>
                      <a:endParaRPr lang="en-US" sz="1500" cap="none" spc="0" err="1">
                        <a:solidFill>
                          <a:schemeClr val="tx1"/>
                        </a:solidFill>
                      </a:endParaRPr>
                    </a:p>
                  </a:txBody>
                  <a:tcPr marL="83887" marR="83887" marT="41944" marB="83887">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GB" sz="1500" cap="none" spc="0">
                          <a:solidFill>
                            <a:schemeClr val="tx1"/>
                          </a:solidFill>
                        </a:rPr>
                        <a:t>brand</a:t>
                      </a:r>
                    </a:p>
                  </a:txBody>
                  <a:tcPr marL="83887" marR="83887" marT="41944" marB="83887">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lvl="0">
                        <a:buNone/>
                      </a:pPr>
                      <a:r>
                        <a:rPr lang="en-GB" sz="1500" u="none" strike="noStrike" cap="none" spc="0" noProof="0">
                          <a:solidFill>
                            <a:schemeClr val="tx1"/>
                          </a:solidFill>
                        </a:rPr>
                        <a:t>https://www.bsearch.com</a:t>
                      </a:r>
                      <a:endParaRPr lang="en-US" sz="1500" cap="none" spc="0">
                        <a:solidFill>
                          <a:schemeClr val="tx1"/>
                        </a:solidFill>
                      </a:endParaRPr>
                    </a:p>
                  </a:txBody>
                  <a:tcPr marL="83887" marR="83887" marT="41944" marB="83887">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GB" sz="1500" cap="none" spc="0">
                          <a:solidFill>
                            <a:schemeClr val="tx1"/>
                          </a:solidFill>
                        </a:rPr>
                        <a:t>7</a:t>
                      </a:r>
                    </a:p>
                  </a:txBody>
                  <a:tcPr marL="83887" marR="83887" marT="41944" marB="83887">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4275313737"/>
                  </a:ext>
                </a:extLst>
              </a:tr>
            </a:tbl>
          </a:graphicData>
        </a:graphic>
      </p:graphicFrame>
    </p:spTree>
    <p:extLst>
      <p:ext uri="{BB962C8B-B14F-4D97-AF65-F5344CB8AC3E}">
        <p14:creationId xmlns:p14="http://schemas.microsoft.com/office/powerpoint/2010/main" val="2297733533"/>
      </p:ext>
    </p:extLst>
  </p:cSld>
  <p:clrMapOvr>
    <a:masterClrMapping/>
  </p:clrMapOvr>
  <p:transition spd="slow">
    <p:push di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Rectangle 1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B3CD4F-7F3E-E7BF-131D-D0AEB2D8B7E8}"/>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3600">
                <a:solidFill>
                  <a:srgbClr val="FFFFFF"/>
                </a:solidFill>
                <a:latin typeface="Times New Roman"/>
                <a:cs typeface="Times New Roman"/>
              </a:rPr>
              <a:t>Landing Page Trend Analysis</a:t>
            </a:r>
          </a:p>
        </p:txBody>
      </p:sp>
      <p:pic>
        <p:nvPicPr>
          <p:cNvPr id="7" name="Content Placeholder 6">
            <a:extLst>
              <a:ext uri="{FF2B5EF4-FFF2-40B4-BE49-F238E27FC236}">
                <a16:creationId xmlns:a16="http://schemas.microsoft.com/office/drawing/2014/main" id="{8609E737-9180-4240-7936-E29DF6AD44FA}"/>
              </a:ext>
            </a:extLst>
          </p:cNvPr>
          <p:cNvPicPr>
            <a:picLocks noGrp="1" noChangeAspect="1"/>
          </p:cNvPicPr>
          <p:nvPr>
            <p:ph idx="1"/>
          </p:nvPr>
        </p:nvPicPr>
        <p:blipFill>
          <a:blip r:embed="rId2"/>
          <a:stretch>
            <a:fillRect/>
          </a:stretch>
        </p:blipFill>
        <p:spPr>
          <a:xfrm>
            <a:off x="263715" y="2076677"/>
            <a:ext cx="5699357" cy="4284625"/>
          </a:xfrm>
          <a:prstGeom prst="rect">
            <a:avLst/>
          </a:prstGeom>
        </p:spPr>
      </p:pic>
      <p:pic>
        <p:nvPicPr>
          <p:cNvPr id="8" name="Picture 7">
            <a:extLst>
              <a:ext uri="{FF2B5EF4-FFF2-40B4-BE49-F238E27FC236}">
                <a16:creationId xmlns:a16="http://schemas.microsoft.com/office/drawing/2014/main" id="{91188402-B7D2-36B3-82B6-8C86D8FDB50E}"/>
              </a:ext>
            </a:extLst>
          </p:cNvPr>
          <p:cNvPicPr>
            <a:picLocks noChangeAspect="1"/>
          </p:cNvPicPr>
          <p:nvPr/>
        </p:nvPicPr>
        <p:blipFill>
          <a:blip r:embed="rId3"/>
          <a:stretch>
            <a:fillRect/>
          </a:stretch>
        </p:blipFill>
        <p:spPr>
          <a:xfrm>
            <a:off x="6345165" y="2083993"/>
            <a:ext cx="5570205" cy="4265475"/>
          </a:xfrm>
          <a:prstGeom prst="rect">
            <a:avLst/>
          </a:prstGeom>
        </p:spPr>
      </p:pic>
    </p:spTree>
    <p:extLst>
      <p:ext uri="{BB962C8B-B14F-4D97-AF65-F5344CB8AC3E}">
        <p14:creationId xmlns:p14="http://schemas.microsoft.com/office/powerpoint/2010/main" val="832741124"/>
      </p:ext>
    </p:extLst>
  </p:cSld>
  <p:clrMapOvr>
    <a:masterClrMapping/>
  </p:clrMapOvr>
  <p:transition spd="slow">
    <p:push dir="u"/>
  </p:transition>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525E60D-1EF4-D018-AA0F-0B23C7E1F85F}"/>
              </a:ext>
            </a:extLst>
          </p:cNvPr>
          <p:cNvSpPr txBox="1"/>
          <p:nvPr/>
        </p:nvSpPr>
        <p:spPr>
          <a:xfrm>
            <a:off x="1371599" y="294538"/>
            <a:ext cx="9895951" cy="103366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kern="1200">
                <a:solidFill>
                  <a:srgbClr val="FFFFFF"/>
                </a:solidFill>
                <a:latin typeface="+mj-lt"/>
                <a:ea typeface="+mj-ea"/>
                <a:cs typeface="+mj-cs"/>
              </a:rPr>
              <a:t>Insights</a:t>
            </a:r>
          </a:p>
        </p:txBody>
      </p:sp>
      <p:sp>
        <p:nvSpPr>
          <p:cNvPr id="3" name="Content Placeholder 2">
            <a:extLst>
              <a:ext uri="{FF2B5EF4-FFF2-40B4-BE49-F238E27FC236}">
                <a16:creationId xmlns:a16="http://schemas.microsoft.com/office/drawing/2014/main" id="{25409D6A-9323-776C-D950-0F05640C0FE4}"/>
              </a:ext>
            </a:extLst>
          </p:cNvPr>
          <p:cNvSpPr>
            <a:spLocks noGrp="1"/>
          </p:cNvSpPr>
          <p:nvPr>
            <p:ph idx="1"/>
          </p:nvPr>
        </p:nvSpPr>
        <p:spPr>
          <a:xfrm>
            <a:off x="1371599" y="2318197"/>
            <a:ext cx="9724031" cy="3683358"/>
          </a:xfrm>
        </p:spPr>
        <p:txBody>
          <a:bodyPr vert="horz" lIns="91440" tIns="45720" rIns="91440" bIns="45720" rtlCol="0" anchor="ctr">
            <a:noAutofit/>
          </a:bodyPr>
          <a:lstStyle/>
          <a:p>
            <a:r>
              <a:rPr lang="en-US" sz="1800" b="1"/>
              <a:t>Overall Performance</a:t>
            </a:r>
            <a:r>
              <a:rPr lang="en-US" sz="1800"/>
              <a:t>: The /lander-1 page generally has a lower bounce rate compared to the /home page throughout the observed period. This indicates that /lander-1 is more effective in engaging users.</a:t>
            </a:r>
          </a:p>
          <a:p>
            <a:r>
              <a:rPr lang="en-US" sz="1800" b="1"/>
              <a:t>Bounce Rate Peaks and Troughs</a:t>
            </a:r>
            <a:r>
              <a:rPr lang="en-US" sz="1800"/>
              <a:t>: Both pages show fluctuations in bounce rates, but /home exhibits higher variability with several peaks above 60%. The /lander-1 page shows a steady decline in bounce rate until late July, suggesting improved user engagement over time, before experiencing a slight increase in August.</a:t>
            </a:r>
          </a:p>
          <a:p>
            <a:r>
              <a:rPr lang="en-US" sz="1800" b="1"/>
              <a:t>Effectiveness of Landing Pages</a:t>
            </a:r>
            <a:r>
              <a:rPr lang="en-US" sz="1800"/>
              <a:t>: The /lander-1 page consistently performs better in terms of bounce rates compared to the /home page, making it a more effective landing page for retaining traffic from the </a:t>
            </a:r>
            <a:r>
              <a:rPr lang="en-US" sz="1800" err="1"/>
              <a:t>gsearch</a:t>
            </a:r>
            <a:r>
              <a:rPr lang="en-US" sz="1800"/>
              <a:t> nonbrand campaign.</a:t>
            </a:r>
          </a:p>
          <a:p>
            <a:pPr marL="0"/>
            <a:r>
              <a:rPr lang="en-US" sz="1800"/>
              <a:t>Recommendations</a:t>
            </a:r>
          </a:p>
          <a:p>
            <a:r>
              <a:rPr lang="en-US" sz="1800" b="1"/>
              <a:t>Focus on /lander-1</a:t>
            </a:r>
            <a:r>
              <a:rPr lang="en-US" sz="1800"/>
              <a:t>: Given the lower and more stable bounce rates, consider driving more of the </a:t>
            </a:r>
            <a:r>
              <a:rPr lang="en-US" sz="1800" err="1"/>
              <a:t>gsearch</a:t>
            </a:r>
            <a:r>
              <a:rPr lang="en-US" sz="1800"/>
              <a:t> nonbrand traffic to the /lander-1 page. This page appears to engage users more effectively.</a:t>
            </a:r>
          </a:p>
          <a:p>
            <a:r>
              <a:rPr lang="en-US" sz="1800" b="1"/>
              <a:t>Analyze Bounce Rate Increases</a:t>
            </a:r>
            <a:r>
              <a:rPr lang="en-US" sz="1800"/>
              <a:t>: Investigate the reasons behind the bounce rate peaks on the /home page, particularly in mid-June and late July. Factors such as changes in content, loading speeds, or external influences might be affecting user engagement.</a:t>
            </a:r>
          </a:p>
        </p:txBody>
      </p:sp>
    </p:spTree>
    <p:extLst>
      <p:ext uri="{BB962C8B-B14F-4D97-AF65-F5344CB8AC3E}">
        <p14:creationId xmlns:p14="http://schemas.microsoft.com/office/powerpoint/2010/main" val="4251082147"/>
      </p:ext>
    </p:extLst>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EFF8FF"/>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 name="Rectangle 3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20B656-B79D-E649-EE0F-120A41DCB9DF}"/>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2800">
                <a:solidFill>
                  <a:srgbClr val="FFFFFF"/>
                </a:solidFill>
              </a:rPr>
              <a:t>Conversion Funnels of click percentages for pageview_url and respective session count:</a:t>
            </a:r>
          </a:p>
        </p:txBody>
      </p:sp>
      <p:pic>
        <p:nvPicPr>
          <p:cNvPr id="7" name="Picture 6" descr="A graph with blue bars&#10;&#10;Description automatically generated">
            <a:extLst>
              <a:ext uri="{FF2B5EF4-FFF2-40B4-BE49-F238E27FC236}">
                <a16:creationId xmlns:a16="http://schemas.microsoft.com/office/drawing/2014/main" id="{AC850D75-44BF-9D5A-95BE-402111F4455A}"/>
              </a:ext>
            </a:extLst>
          </p:cNvPr>
          <p:cNvPicPr>
            <a:picLocks noChangeAspect="1"/>
          </p:cNvPicPr>
          <p:nvPr/>
        </p:nvPicPr>
        <p:blipFill>
          <a:blip r:embed="rId2"/>
          <a:stretch>
            <a:fillRect/>
          </a:stretch>
        </p:blipFill>
        <p:spPr>
          <a:xfrm>
            <a:off x="418092" y="2487980"/>
            <a:ext cx="5428744" cy="3265466"/>
          </a:xfrm>
          <a:prstGeom prst="rect">
            <a:avLst/>
          </a:prstGeom>
        </p:spPr>
      </p:pic>
      <p:pic>
        <p:nvPicPr>
          <p:cNvPr id="9" name="Picture 8">
            <a:extLst>
              <a:ext uri="{FF2B5EF4-FFF2-40B4-BE49-F238E27FC236}">
                <a16:creationId xmlns:a16="http://schemas.microsoft.com/office/drawing/2014/main" id="{C4240AF3-E65E-7B1B-1F08-17BEC1861181}"/>
              </a:ext>
            </a:extLst>
          </p:cNvPr>
          <p:cNvPicPr>
            <a:picLocks noChangeAspect="1"/>
          </p:cNvPicPr>
          <p:nvPr/>
        </p:nvPicPr>
        <p:blipFill>
          <a:blip r:embed="rId3"/>
          <a:srcRect l="608" r="-203" b="-251"/>
          <a:stretch/>
        </p:blipFill>
        <p:spPr>
          <a:xfrm>
            <a:off x="6345165" y="2380141"/>
            <a:ext cx="5595430" cy="3375523"/>
          </a:xfrm>
          <a:prstGeom prst="rect">
            <a:avLst/>
          </a:prstGeom>
        </p:spPr>
      </p:pic>
    </p:spTree>
    <p:extLst>
      <p:ext uri="{BB962C8B-B14F-4D97-AF65-F5344CB8AC3E}">
        <p14:creationId xmlns:p14="http://schemas.microsoft.com/office/powerpoint/2010/main" val="1525050348"/>
      </p:ext>
    </p:extLst>
  </p:cSld>
  <p:clrMapOvr>
    <a:masterClrMapping/>
  </p:clrMapOvr>
  <p:transition spd="slow">
    <p:push di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E3FD10-95A4-73BC-BE2A-4B0CD8CA7B0C}"/>
              </a:ext>
            </a:extLst>
          </p:cNvPr>
          <p:cNvSpPr>
            <a:spLocks noGrp="1"/>
          </p:cNvSpPr>
          <p:nvPr>
            <p:ph idx="1"/>
          </p:nvPr>
        </p:nvSpPr>
        <p:spPr>
          <a:xfrm>
            <a:off x="497006" y="301625"/>
            <a:ext cx="11197987" cy="5659248"/>
          </a:xfrm>
        </p:spPr>
        <p:txBody>
          <a:bodyPr vert="horz" lIns="91440" tIns="45720" rIns="91440" bIns="45720" rtlCol="0" anchor="t">
            <a:noAutofit/>
          </a:bodyPr>
          <a:lstStyle/>
          <a:p>
            <a:pPr>
              <a:buNone/>
            </a:pPr>
            <a:r>
              <a:rPr lang="en-US">
                <a:latin typeface="Times New Roman"/>
                <a:cs typeface="Times New Roman"/>
              </a:rPr>
              <a:t>Insights</a:t>
            </a:r>
          </a:p>
          <a:p>
            <a:pPr>
              <a:buFont typeface="Arial"/>
            </a:pPr>
            <a:r>
              <a:rPr lang="en-US" sz="2000" b="1">
                <a:latin typeface="Times New Roman"/>
                <a:ea typeface="+mn-lt"/>
                <a:cs typeface="+mn-lt"/>
              </a:rPr>
              <a:t>Drop-off Analysis</a:t>
            </a:r>
            <a:r>
              <a:rPr lang="en-US" sz="2000">
                <a:latin typeface="Times New Roman"/>
                <a:ea typeface="+mn-lt"/>
                <a:cs typeface="+mn-lt"/>
              </a:rPr>
              <a:t>:</a:t>
            </a:r>
          </a:p>
          <a:p>
            <a:pPr marL="971550" lvl="1" indent="-285750">
              <a:buFont typeface="Arial"/>
            </a:pPr>
            <a:r>
              <a:rPr lang="en-US" sz="2000">
                <a:latin typeface="Times New Roman"/>
                <a:ea typeface="+mn-lt"/>
                <a:cs typeface="+mn-lt"/>
              </a:rPr>
              <a:t>There's a significant drop-off from the product page (2,115 sessions) to the cart page (683 sessions).</a:t>
            </a:r>
            <a:endParaRPr lang="en-US">
              <a:latin typeface="Times New Roman"/>
              <a:cs typeface="Times New Roman"/>
            </a:endParaRPr>
          </a:p>
          <a:p>
            <a:pPr marL="971550" lvl="1" indent="-285750">
              <a:buFont typeface="Arial"/>
            </a:pPr>
            <a:r>
              <a:rPr lang="en-US" sz="2000">
                <a:latin typeface="Times New Roman"/>
                <a:ea typeface="+mn-lt"/>
                <a:cs typeface="+mn-lt"/>
              </a:rPr>
              <a:t>Further drop-offs are observed from the cart page to the shipping page (455 sessions), and from the shipping page to the billing page (361 sessions), ending with 158 sessions on the thank you page.</a:t>
            </a:r>
            <a:endParaRPr lang="en-US">
              <a:latin typeface="Times New Roman"/>
              <a:cs typeface="Times New Roman"/>
            </a:endParaRPr>
          </a:p>
          <a:p>
            <a:pPr>
              <a:buFont typeface="Arial"/>
            </a:pPr>
            <a:r>
              <a:rPr lang="en-US" sz="2000" b="1">
                <a:latin typeface="Times New Roman"/>
                <a:ea typeface="+mn-lt"/>
                <a:cs typeface="+mn-lt"/>
              </a:rPr>
              <a:t>Click Rates</a:t>
            </a:r>
            <a:r>
              <a:rPr lang="en-US" sz="2000">
                <a:latin typeface="Times New Roman"/>
                <a:ea typeface="+mn-lt"/>
                <a:cs typeface="+mn-lt"/>
              </a:rPr>
              <a:t>:</a:t>
            </a:r>
            <a:endParaRPr lang="en-US">
              <a:latin typeface="Times New Roman"/>
              <a:cs typeface="Times New Roman"/>
            </a:endParaRPr>
          </a:p>
          <a:p>
            <a:pPr marL="971550" lvl="1" indent="-285750">
              <a:buFont typeface="Arial"/>
            </a:pPr>
            <a:r>
              <a:rPr lang="en-US" sz="2000">
                <a:latin typeface="Times New Roman"/>
                <a:ea typeface="+mn-lt"/>
                <a:cs typeface="+mn-lt"/>
              </a:rPr>
              <a:t>The highest click rate is on the billing page (79.34%) and the fuzzy page (74.09%).</a:t>
            </a:r>
            <a:endParaRPr lang="en-US">
              <a:latin typeface="Times New Roman"/>
              <a:cs typeface="Times New Roman"/>
            </a:endParaRPr>
          </a:p>
          <a:p>
            <a:pPr marL="971550" lvl="1" indent="-285750">
              <a:buFont typeface="Arial"/>
            </a:pPr>
            <a:r>
              <a:rPr lang="en-US" sz="2000">
                <a:latin typeface="Times New Roman"/>
                <a:ea typeface="+mn-lt"/>
                <a:cs typeface="+mn-lt"/>
              </a:rPr>
              <a:t>The lowest click rates are for the thank you page (43.77%) and the cart page (43.59%).</a:t>
            </a:r>
            <a:endParaRPr lang="en-US" sz="2000">
              <a:latin typeface="Times New Roman"/>
              <a:cs typeface="Times New Roman"/>
            </a:endParaRPr>
          </a:p>
          <a:p>
            <a:pPr lvl="1" indent="0">
              <a:buNone/>
            </a:pPr>
            <a:r>
              <a:rPr lang="en-US">
                <a:latin typeface="Times New Roman"/>
                <a:cs typeface="Times New Roman"/>
              </a:rPr>
              <a:t>Recommendations:</a:t>
            </a:r>
          </a:p>
          <a:p>
            <a:pPr marL="971550" lvl="1" indent="-285750">
              <a:buFont typeface="Arial"/>
            </a:pPr>
            <a:r>
              <a:rPr lang="en-US" sz="2000" b="1">
                <a:latin typeface="Times New Roman"/>
                <a:ea typeface="+mn-lt"/>
                <a:cs typeface="+mn-lt"/>
              </a:rPr>
              <a:t>User Reviews</a:t>
            </a:r>
            <a:r>
              <a:rPr lang="en-US" sz="2000">
                <a:latin typeface="Times New Roman"/>
                <a:ea typeface="+mn-lt"/>
                <a:cs typeface="+mn-lt"/>
              </a:rPr>
              <a:t>: Highlight user reviews and ratings to build trust and encourage purchases.</a:t>
            </a:r>
          </a:p>
          <a:p>
            <a:pPr marL="971550" lvl="1" indent="-285750">
              <a:buFont typeface="Arial"/>
            </a:pPr>
            <a:r>
              <a:rPr lang="en-US" sz="2000" b="1">
                <a:latin typeface="Times New Roman"/>
                <a:ea typeface="+mn-lt"/>
                <a:cs typeface="+mn-lt"/>
              </a:rPr>
              <a:t>Save Cart Feature</a:t>
            </a:r>
            <a:r>
              <a:rPr lang="en-US" sz="2000">
                <a:latin typeface="Times New Roman"/>
                <a:ea typeface="+mn-lt"/>
                <a:cs typeface="+mn-lt"/>
              </a:rPr>
              <a:t>: Allow users to save their cart for later or email their cart contents to themselves.</a:t>
            </a:r>
            <a:endParaRPr lang="en-US">
              <a:latin typeface="Times New Roman"/>
              <a:cs typeface="Times New Roman"/>
            </a:endParaRPr>
          </a:p>
          <a:p>
            <a:pPr marL="971550" lvl="1" indent="-285750">
              <a:buFont typeface="Arial"/>
            </a:pPr>
            <a:r>
              <a:rPr lang="en-US" sz="2000" b="1">
                <a:latin typeface="Times New Roman"/>
                <a:ea typeface="+mn-lt"/>
                <a:cs typeface="+mn-lt"/>
              </a:rPr>
              <a:t>Prominent Checkout Button</a:t>
            </a:r>
            <a:r>
              <a:rPr lang="en-US" sz="2000">
                <a:latin typeface="Times New Roman"/>
                <a:ea typeface="+mn-lt"/>
                <a:cs typeface="+mn-lt"/>
              </a:rPr>
              <a:t>: Ensure the checkout button is easy to find and click.</a:t>
            </a:r>
            <a:endParaRPr lang="en-US">
              <a:latin typeface="Times New Roman"/>
              <a:cs typeface="Times New Roman"/>
            </a:endParaRPr>
          </a:p>
          <a:p>
            <a:pPr marL="971550" lvl="1" indent="-285750">
              <a:buFont typeface="Arial"/>
            </a:pPr>
            <a:r>
              <a:rPr lang="en-US" sz="2000" b="1">
                <a:latin typeface="Times New Roman"/>
                <a:ea typeface="+mn-lt"/>
                <a:cs typeface="+mn-lt"/>
              </a:rPr>
              <a:t>Multiple Shipping Options</a:t>
            </a:r>
            <a:r>
              <a:rPr lang="en-US" sz="2000">
                <a:latin typeface="Times New Roman"/>
                <a:ea typeface="+mn-lt"/>
                <a:cs typeface="+mn-lt"/>
              </a:rPr>
              <a:t>: Offer various shipping options to cater to different needs (e.g., standard, express).</a:t>
            </a:r>
            <a:endParaRPr lang="en-US">
              <a:latin typeface="Times New Roman"/>
              <a:ea typeface="+mn-lt"/>
              <a:cs typeface="+mn-lt"/>
            </a:endParaRPr>
          </a:p>
          <a:p>
            <a:pPr marL="971550" lvl="1" indent="-285750">
              <a:buFont typeface="Arial"/>
              <a:buChar char="•"/>
            </a:pPr>
            <a:r>
              <a:rPr lang="en-US" sz="2000" b="1">
                <a:latin typeface="Times New Roman"/>
                <a:ea typeface="+mn-lt"/>
                <a:cs typeface="+mn-lt"/>
              </a:rPr>
              <a:t>Payment Options</a:t>
            </a:r>
            <a:r>
              <a:rPr lang="en-US" sz="2000">
                <a:latin typeface="Times New Roman"/>
                <a:ea typeface="+mn-lt"/>
                <a:cs typeface="+mn-lt"/>
              </a:rPr>
              <a:t>: Offer multiple payment methods to accommodate different preferences.</a:t>
            </a:r>
            <a:endParaRPr lang="en-US">
              <a:latin typeface="Times New Roman"/>
              <a:cs typeface="Times New Roman"/>
            </a:endParaRPr>
          </a:p>
          <a:p>
            <a:pPr marL="971550" lvl="1" indent="-285750">
              <a:buFont typeface="Arial"/>
            </a:pPr>
            <a:endParaRPr lang="en-US" sz="2000">
              <a:latin typeface="Times New Roman"/>
              <a:cs typeface="Times New Roman"/>
            </a:endParaRPr>
          </a:p>
          <a:p>
            <a:pPr marL="971550" lvl="1" indent="-285750">
              <a:buFont typeface="Arial"/>
            </a:pPr>
            <a:endParaRPr lang="en-US" sz="2000">
              <a:latin typeface="Times New Roman"/>
              <a:ea typeface="+mn-lt"/>
              <a:cs typeface="+mn-lt"/>
            </a:endParaRPr>
          </a:p>
          <a:p>
            <a:pPr marL="0" indent="0">
              <a:buNone/>
            </a:pPr>
            <a:endParaRPr lang="en-US" sz="2000">
              <a:latin typeface="Times New Roman"/>
              <a:cs typeface="Times New Roman"/>
            </a:endParaRPr>
          </a:p>
          <a:p>
            <a:pPr>
              <a:buFont typeface="Arial"/>
            </a:pPr>
            <a:endParaRPr lang="en-US" sz="2000">
              <a:latin typeface="Times New Roman"/>
              <a:cs typeface="Times New Roman"/>
            </a:endParaRPr>
          </a:p>
          <a:p>
            <a:pPr marL="0" indent="0">
              <a:buNone/>
            </a:pPr>
            <a:endParaRPr lang="en-US" sz="2000" b="1">
              <a:latin typeface="Times New Roman"/>
              <a:cs typeface="Times New Roman"/>
            </a:endParaRPr>
          </a:p>
        </p:txBody>
      </p:sp>
    </p:spTree>
    <p:extLst>
      <p:ext uri="{BB962C8B-B14F-4D97-AF65-F5344CB8AC3E}">
        <p14:creationId xmlns:p14="http://schemas.microsoft.com/office/powerpoint/2010/main" val="1604305189"/>
      </p:ext>
    </p:extLst>
  </p:cSld>
  <p:clrMapOvr>
    <a:masterClrMapping/>
  </p:clrMapOvr>
  <p:transition spd="slow">
    <p:push di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167B6-BA35-F47A-13B3-0533F6C85FA7}"/>
              </a:ext>
            </a:extLst>
          </p:cNvPr>
          <p:cNvSpPr>
            <a:spLocks noGrp="1"/>
          </p:cNvSpPr>
          <p:nvPr>
            <p:ph type="title"/>
          </p:nvPr>
        </p:nvSpPr>
        <p:spPr/>
        <p:txBody>
          <a:bodyPr>
            <a:normAutofit/>
          </a:bodyPr>
          <a:lstStyle/>
          <a:p>
            <a:r>
              <a:rPr lang="en-US" sz="3600">
                <a:latin typeface="Times New Roman"/>
                <a:ea typeface="+mj-lt"/>
                <a:cs typeface="+mj-lt"/>
              </a:rPr>
              <a:t>Analyze,/billing vs. new /billing-2 pages </a:t>
            </a:r>
            <a:endParaRPr lang="en-US" sz="3600">
              <a:latin typeface="Times New Roman"/>
              <a:cs typeface="Times New Roman"/>
            </a:endParaRPr>
          </a:p>
        </p:txBody>
      </p:sp>
      <p:pic>
        <p:nvPicPr>
          <p:cNvPr id="5" name="Content Placeholder 4">
            <a:extLst>
              <a:ext uri="{FF2B5EF4-FFF2-40B4-BE49-F238E27FC236}">
                <a16:creationId xmlns:a16="http://schemas.microsoft.com/office/drawing/2014/main" id="{41FB1F66-B0FB-1863-A287-D7BBF4523437}"/>
              </a:ext>
            </a:extLst>
          </p:cNvPr>
          <p:cNvPicPr>
            <a:picLocks noGrp="1" noChangeAspect="1"/>
          </p:cNvPicPr>
          <p:nvPr>
            <p:ph idx="1"/>
          </p:nvPr>
        </p:nvPicPr>
        <p:blipFill>
          <a:blip r:embed="rId2"/>
          <a:stretch>
            <a:fillRect/>
          </a:stretch>
        </p:blipFill>
        <p:spPr>
          <a:xfrm>
            <a:off x="2514600" y="1848644"/>
            <a:ext cx="7162800" cy="4305300"/>
          </a:xfrm>
        </p:spPr>
      </p:pic>
    </p:spTree>
    <p:extLst>
      <p:ext uri="{BB962C8B-B14F-4D97-AF65-F5344CB8AC3E}">
        <p14:creationId xmlns:p14="http://schemas.microsoft.com/office/powerpoint/2010/main" val="1918191056"/>
      </p:ext>
    </p:extLst>
  </p:cSld>
  <p:clrMapOvr>
    <a:masterClrMapping/>
  </p:clrMapOvr>
  <p:transition spd="slow">
    <p:push dir="u"/>
  </p:transition>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EFF8FF"/>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8D518F8-9276-DDC7-8BDD-93B5A50A8335}"/>
              </a:ext>
            </a:extLst>
          </p:cNvPr>
          <p:cNvSpPr>
            <a:spLocks noGrp="1"/>
          </p:cNvSpPr>
          <p:nvPr>
            <p:ph idx="1"/>
          </p:nvPr>
        </p:nvSpPr>
        <p:spPr>
          <a:xfrm>
            <a:off x="954881" y="2484885"/>
            <a:ext cx="10724155" cy="3683358"/>
          </a:xfrm>
        </p:spPr>
        <p:txBody>
          <a:bodyPr vert="horz" lIns="91440" tIns="45720" rIns="91440" bIns="45720" rtlCol="0" anchor="ctr">
            <a:noAutofit/>
          </a:bodyPr>
          <a:lstStyle/>
          <a:p>
            <a:r>
              <a:rPr lang="en-US" sz="1800" b="1">
                <a:latin typeface="Times New Roman"/>
                <a:ea typeface="+mn-lt"/>
                <a:cs typeface="+mn-lt"/>
              </a:rPr>
              <a:t>Higher Traffic for </a:t>
            </a:r>
            <a:r>
              <a:rPr lang="en-US" sz="1800" b="1">
                <a:latin typeface="Times New Roman"/>
                <a:cs typeface="Times New Roman"/>
              </a:rPr>
              <a:t>/billing-2</a:t>
            </a:r>
            <a:r>
              <a:rPr lang="en-US" sz="1800">
                <a:latin typeface="Times New Roman"/>
                <a:ea typeface="+mn-lt"/>
                <a:cs typeface="+mn-lt"/>
              </a:rPr>
              <a:t>:</a:t>
            </a:r>
            <a:endParaRPr lang="en-US" sz="1800">
              <a:latin typeface="Times New Roman"/>
              <a:cs typeface="Times New Roman"/>
            </a:endParaRPr>
          </a:p>
          <a:p>
            <a:pPr lvl="1"/>
            <a:r>
              <a:rPr lang="en-US" sz="1800">
                <a:latin typeface="Times New Roman"/>
                <a:ea typeface="+mn-lt"/>
                <a:cs typeface="+mn-lt"/>
              </a:rPr>
              <a:t>The </a:t>
            </a:r>
            <a:r>
              <a:rPr lang="en-US" sz="1800">
                <a:latin typeface="Times New Roman"/>
                <a:cs typeface="Times New Roman"/>
              </a:rPr>
              <a:t>/billing-2</a:t>
            </a:r>
            <a:r>
              <a:rPr lang="en-US" sz="1800">
                <a:latin typeface="Times New Roman"/>
                <a:ea typeface="+mn-lt"/>
                <a:cs typeface="+mn-lt"/>
              </a:rPr>
              <a:t> page has significantly higher traffic with 48,441 total page views compared to 3,617 for the </a:t>
            </a:r>
            <a:r>
              <a:rPr lang="en-US" sz="1800">
                <a:latin typeface="Times New Roman"/>
                <a:cs typeface="Times New Roman"/>
              </a:rPr>
              <a:t>/billing</a:t>
            </a:r>
            <a:r>
              <a:rPr lang="en-US" sz="1800">
                <a:latin typeface="Times New Roman"/>
                <a:ea typeface="+mn-lt"/>
                <a:cs typeface="+mn-lt"/>
              </a:rPr>
              <a:t> page. This indicates a strong preference or higher traffic allocation towards the new billing page.</a:t>
            </a:r>
            <a:endParaRPr lang="en-US" sz="1800">
              <a:latin typeface="Times New Roman"/>
              <a:cs typeface="Times New Roman"/>
            </a:endParaRPr>
          </a:p>
          <a:p>
            <a:r>
              <a:rPr lang="en-US" sz="1800" b="1">
                <a:latin typeface="Times New Roman"/>
                <a:ea typeface="+mn-lt"/>
                <a:cs typeface="+mn-lt"/>
              </a:rPr>
              <a:t>Higher Conversion Rate for </a:t>
            </a:r>
            <a:r>
              <a:rPr lang="en-US" sz="1800" b="1">
                <a:latin typeface="Times New Roman"/>
                <a:cs typeface="Times New Roman"/>
              </a:rPr>
              <a:t>/billing-2</a:t>
            </a:r>
            <a:r>
              <a:rPr lang="en-US" sz="1800">
                <a:latin typeface="Times New Roman"/>
                <a:ea typeface="+mn-lt"/>
                <a:cs typeface="+mn-lt"/>
              </a:rPr>
              <a:t>:</a:t>
            </a:r>
            <a:endParaRPr lang="en-US" sz="1800">
              <a:latin typeface="Times New Roman"/>
              <a:cs typeface="Times New Roman"/>
            </a:endParaRPr>
          </a:p>
          <a:p>
            <a:pPr lvl="1"/>
            <a:r>
              <a:rPr lang="en-US" sz="1800">
                <a:latin typeface="Times New Roman"/>
                <a:ea typeface="+mn-lt"/>
                <a:cs typeface="+mn-lt"/>
              </a:rPr>
              <a:t>The conversion rate for </a:t>
            </a:r>
            <a:r>
              <a:rPr lang="en-US" sz="1800">
                <a:latin typeface="Times New Roman"/>
                <a:cs typeface="Times New Roman"/>
              </a:rPr>
              <a:t>/billing-2</a:t>
            </a:r>
            <a:r>
              <a:rPr lang="en-US" sz="1800">
                <a:latin typeface="Times New Roman"/>
                <a:ea typeface="+mn-lt"/>
                <a:cs typeface="+mn-lt"/>
              </a:rPr>
              <a:t> is substantially higher at 60% compared to 45% for the </a:t>
            </a:r>
            <a:r>
              <a:rPr lang="en-US" sz="1800">
                <a:latin typeface="Times New Roman"/>
                <a:cs typeface="Times New Roman"/>
              </a:rPr>
              <a:t>/billing</a:t>
            </a:r>
            <a:r>
              <a:rPr lang="en-US" sz="1800">
                <a:latin typeface="Times New Roman"/>
                <a:ea typeface="+mn-lt"/>
                <a:cs typeface="+mn-lt"/>
              </a:rPr>
              <a:t> page. This suggests that the new billing page is more effective at converting visitors into orders.</a:t>
            </a:r>
            <a:endParaRPr lang="en-US" sz="1800">
              <a:latin typeface="Times New Roman"/>
              <a:cs typeface="Times New Roman"/>
            </a:endParaRPr>
          </a:p>
          <a:p>
            <a:r>
              <a:rPr lang="en-US" sz="1800" b="1">
                <a:latin typeface="Times New Roman"/>
                <a:ea typeface="+mn-lt"/>
                <a:cs typeface="+mn-lt"/>
              </a:rPr>
              <a:t>Significant Increase in Total Orders</a:t>
            </a:r>
            <a:r>
              <a:rPr lang="en-US" sz="1800">
                <a:latin typeface="Times New Roman"/>
                <a:ea typeface="+mn-lt"/>
                <a:cs typeface="+mn-lt"/>
              </a:rPr>
              <a:t>:</a:t>
            </a:r>
            <a:endParaRPr lang="en-US" sz="1800">
              <a:latin typeface="Times New Roman"/>
              <a:cs typeface="Times New Roman"/>
            </a:endParaRPr>
          </a:p>
          <a:p>
            <a:pPr lvl="1"/>
            <a:r>
              <a:rPr lang="en-US" sz="1800">
                <a:latin typeface="Times New Roman"/>
                <a:ea typeface="+mn-lt"/>
                <a:cs typeface="+mn-lt"/>
              </a:rPr>
              <a:t>The total orders for </a:t>
            </a:r>
            <a:r>
              <a:rPr lang="en-US" sz="1800">
                <a:latin typeface="Times New Roman"/>
                <a:cs typeface="Times New Roman"/>
              </a:rPr>
              <a:t>/billing-2</a:t>
            </a:r>
            <a:r>
              <a:rPr lang="en-US" sz="1800">
                <a:latin typeface="Times New Roman"/>
                <a:ea typeface="+mn-lt"/>
                <a:cs typeface="+mn-lt"/>
              </a:rPr>
              <a:t> are 30,693, while </a:t>
            </a:r>
            <a:r>
              <a:rPr lang="en-US" sz="1800">
                <a:latin typeface="Times New Roman"/>
                <a:cs typeface="Times New Roman"/>
              </a:rPr>
              <a:t>/billing</a:t>
            </a:r>
            <a:r>
              <a:rPr lang="en-US" sz="1800">
                <a:latin typeface="Times New Roman"/>
                <a:ea typeface="+mn-lt"/>
                <a:cs typeface="+mn-lt"/>
              </a:rPr>
              <a:t> has only 1,620. This massive difference is a clear indicator that the new billing page performs better in driving conversions.</a:t>
            </a:r>
            <a:endParaRPr lang="en-US" sz="1800">
              <a:latin typeface="Times New Roman"/>
              <a:cs typeface="Times New Roman"/>
            </a:endParaRPr>
          </a:p>
          <a:p>
            <a:pPr marL="0" indent="0">
              <a:buNone/>
            </a:pPr>
            <a:r>
              <a:rPr lang="en-US" sz="1800" b="1">
                <a:latin typeface="Times New Roman"/>
                <a:cs typeface="Times New Roman"/>
              </a:rPr>
              <a:t>Recommendations</a:t>
            </a:r>
            <a:endParaRPr lang="en-US" sz="1800" b="1"/>
          </a:p>
          <a:p>
            <a:r>
              <a:rPr lang="en-US" sz="1800" b="1">
                <a:latin typeface="Times New Roman"/>
                <a:ea typeface="+mn-lt"/>
                <a:cs typeface="+mn-lt"/>
              </a:rPr>
              <a:t>Implement </a:t>
            </a:r>
            <a:r>
              <a:rPr lang="en-US" sz="1800" b="1">
                <a:latin typeface="Times New Roman"/>
                <a:cs typeface="Times New Roman"/>
              </a:rPr>
              <a:t>/billing-2</a:t>
            </a:r>
            <a:r>
              <a:rPr lang="en-US" sz="1800" b="1">
                <a:latin typeface="Times New Roman"/>
                <a:ea typeface="+mn-lt"/>
                <a:cs typeface="+mn-lt"/>
              </a:rPr>
              <a:t> as the Default Billing Page</a:t>
            </a:r>
            <a:r>
              <a:rPr lang="en-US" sz="1800">
                <a:latin typeface="Times New Roman"/>
                <a:ea typeface="+mn-lt"/>
                <a:cs typeface="+mn-lt"/>
              </a:rPr>
              <a:t>:</a:t>
            </a:r>
            <a:endParaRPr lang="en-US" sz="1800">
              <a:latin typeface="Times New Roman"/>
              <a:cs typeface="Times New Roman"/>
            </a:endParaRPr>
          </a:p>
          <a:p>
            <a:pPr lvl="1"/>
            <a:r>
              <a:rPr lang="en-US" sz="1800">
                <a:latin typeface="Times New Roman"/>
                <a:ea typeface="+mn-lt"/>
                <a:cs typeface="+mn-lt"/>
              </a:rPr>
              <a:t>Given the higher conversion rate and total orders, it is advisable to make </a:t>
            </a:r>
            <a:r>
              <a:rPr lang="en-US" sz="1800">
                <a:latin typeface="Times New Roman"/>
                <a:cs typeface="Times New Roman"/>
              </a:rPr>
              <a:t>/billing-2</a:t>
            </a:r>
            <a:r>
              <a:rPr lang="en-US" sz="1800">
                <a:latin typeface="Times New Roman"/>
                <a:ea typeface="+mn-lt"/>
                <a:cs typeface="+mn-lt"/>
              </a:rPr>
              <a:t> the default billing page for all users. The improved performance indicates that users find it easier or more appealing to complete their purchases on this page</a:t>
            </a:r>
            <a:endParaRPr lang="en-US" sz="1800">
              <a:latin typeface="Times New Roman"/>
              <a:cs typeface="Times New Roman"/>
            </a:endParaRPr>
          </a:p>
          <a:p>
            <a:endParaRPr lang="en-US" sz="1800">
              <a:latin typeface="Times New Roman"/>
              <a:cs typeface="Times New Roman"/>
            </a:endParaRPr>
          </a:p>
        </p:txBody>
      </p:sp>
      <p:sp>
        <p:nvSpPr>
          <p:cNvPr id="2" name="TextBox 1">
            <a:extLst>
              <a:ext uri="{FF2B5EF4-FFF2-40B4-BE49-F238E27FC236}">
                <a16:creationId xmlns:a16="http://schemas.microsoft.com/office/drawing/2014/main" id="{BEAEE1F5-943D-42C0-F954-4DE3B7994809}"/>
              </a:ext>
            </a:extLst>
          </p:cNvPr>
          <p:cNvSpPr txBox="1"/>
          <p:nvPr/>
        </p:nvSpPr>
        <p:spPr>
          <a:xfrm>
            <a:off x="1319212" y="973931"/>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bg1"/>
                </a:solidFill>
                <a:latin typeface="Times New Roman"/>
              </a:rPr>
              <a:t>Insights</a:t>
            </a:r>
            <a:endParaRPr lang="en-US" sz="2800">
              <a:solidFill>
                <a:schemeClr val="bg1"/>
              </a:solidFill>
            </a:endParaRPr>
          </a:p>
        </p:txBody>
      </p:sp>
    </p:spTree>
    <p:extLst>
      <p:ext uri="{BB962C8B-B14F-4D97-AF65-F5344CB8AC3E}">
        <p14:creationId xmlns:p14="http://schemas.microsoft.com/office/powerpoint/2010/main" val="2739476488"/>
      </p:ext>
    </p:extLst>
  </p:cSld>
  <p:clrMapOvr>
    <a:masterClrMapping/>
  </p:clrMapOvr>
  <p:transition spd="slow">
    <p:push dir="u"/>
  </p:transition>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EFF8FF"/>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EC6F60F-04BF-5964-E9E0-021AF80EBB31}"/>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Product Pathing Analysis</a:t>
            </a:r>
          </a:p>
        </p:txBody>
      </p:sp>
      <p:pic>
        <p:nvPicPr>
          <p:cNvPr id="5" name="Content Placeholder 4">
            <a:extLst>
              <a:ext uri="{FF2B5EF4-FFF2-40B4-BE49-F238E27FC236}">
                <a16:creationId xmlns:a16="http://schemas.microsoft.com/office/drawing/2014/main" id="{EEE7C619-585D-F8AD-5229-287A652A0594}"/>
              </a:ext>
            </a:extLst>
          </p:cNvPr>
          <p:cNvPicPr>
            <a:picLocks noGrp="1" noChangeAspect="1"/>
          </p:cNvPicPr>
          <p:nvPr>
            <p:ph idx="1"/>
          </p:nvPr>
        </p:nvPicPr>
        <p:blipFill>
          <a:blip r:embed="rId2"/>
          <a:stretch>
            <a:fillRect/>
          </a:stretch>
        </p:blipFill>
        <p:spPr>
          <a:xfrm>
            <a:off x="4502428" y="1257432"/>
            <a:ext cx="7225748" cy="4343136"/>
          </a:xfrm>
          <a:prstGeom prst="rect">
            <a:avLst/>
          </a:prstGeom>
        </p:spPr>
      </p:pic>
    </p:spTree>
    <p:extLst>
      <p:ext uri="{BB962C8B-B14F-4D97-AF65-F5344CB8AC3E}">
        <p14:creationId xmlns:p14="http://schemas.microsoft.com/office/powerpoint/2010/main" val="3638442742"/>
      </p:ext>
    </p:extLst>
  </p:cSld>
  <p:clrMapOvr>
    <a:masterClrMapping/>
  </p:clrMapOvr>
  <p:transition spd="slow">
    <p:push dir="u"/>
  </p:transition>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EFF8FF"/>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7272352-AEA8-2176-C745-38DBDDDC03CA}"/>
              </a:ext>
            </a:extLst>
          </p:cNvPr>
          <p:cNvSpPr txBox="1"/>
          <p:nvPr/>
        </p:nvSpPr>
        <p:spPr>
          <a:xfrm>
            <a:off x="1371599" y="294538"/>
            <a:ext cx="9895951" cy="103366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b="1" kern="1200">
                <a:solidFill>
                  <a:srgbClr val="FFFFFF"/>
                </a:solidFill>
                <a:latin typeface="+mj-lt"/>
                <a:ea typeface="+mj-ea"/>
                <a:cs typeface="+mj-cs"/>
              </a:rPr>
              <a:t>Insights</a:t>
            </a:r>
          </a:p>
        </p:txBody>
      </p:sp>
      <p:sp>
        <p:nvSpPr>
          <p:cNvPr id="3" name="Content Placeholder 2">
            <a:extLst>
              <a:ext uri="{FF2B5EF4-FFF2-40B4-BE49-F238E27FC236}">
                <a16:creationId xmlns:a16="http://schemas.microsoft.com/office/drawing/2014/main" id="{E56F2212-97D8-4231-0972-2A9C87F6863A}"/>
              </a:ext>
            </a:extLst>
          </p:cNvPr>
          <p:cNvSpPr>
            <a:spLocks noGrp="1"/>
          </p:cNvSpPr>
          <p:nvPr>
            <p:ph idx="1"/>
          </p:nvPr>
        </p:nvSpPr>
        <p:spPr>
          <a:xfrm>
            <a:off x="1064974" y="2548281"/>
            <a:ext cx="10509843" cy="3683358"/>
          </a:xfrm>
        </p:spPr>
        <p:txBody>
          <a:bodyPr vert="horz" lIns="91440" tIns="45720" rIns="91440" bIns="45720" rtlCol="0" anchor="ctr">
            <a:noAutofit/>
          </a:bodyPr>
          <a:lstStyle/>
          <a:p>
            <a:r>
              <a:rPr lang="en-US" sz="1800" b="1"/>
              <a:t>Click Rate Comparison</a:t>
            </a:r>
            <a:r>
              <a:rPr lang="en-US" sz="1800"/>
              <a:t>:</a:t>
            </a:r>
          </a:p>
          <a:p>
            <a:pPr marL="971550" lvl="1"/>
            <a:r>
              <a:rPr lang="en-US" sz="1800"/>
              <a:t>The click rate for the "furry post" is significantly higher at 62.13% compared to the "bear post" at 14.44%.</a:t>
            </a:r>
          </a:p>
          <a:p>
            <a:r>
              <a:rPr lang="en-US" sz="1800" b="1"/>
              <a:t>Audience Engagement</a:t>
            </a:r>
            <a:r>
              <a:rPr lang="en-US" sz="1800"/>
              <a:t>:</a:t>
            </a:r>
          </a:p>
          <a:p>
            <a:pPr marL="971550" lvl="1"/>
            <a:r>
              <a:rPr lang="en-US" sz="1800"/>
              <a:t>The higher click rate for the "furry post" indicates that it is more engaging or relevant to the audience than the "bear post."</a:t>
            </a:r>
          </a:p>
          <a:p>
            <a:pPr lvl="1"/>
            <a:r>
              <a:rPr lang="en-US" sz="1800"/>
              <a:t>Recommendations</a:t>
            </a:r>
          </a:p>
          <a:p>
            <a:r>
              <a:rPr lang="en-US" sz="1800" b="1"/>
              <a:t>Analyze Content</a:t>
            </a:r>
            <a:r>
              <a:rPr lang="en-US" sz="1800"/>
              <a:t>:</a:t>
            </a:r>
          </a:p>
          <a:p>
            <a:pPr marL="971550" lvl="1"/>
            <a:r>
              <a:rPr lang="en-US" sz="1800" b="1"/>
              <a:t>Furry Post</a:t>
            </a:r>
            <a:r>
              <a:rPr lang="en-US" sz="1800"/>
              <a:t>: Identify the elements that contribute to the high click rate. This could include the topic, headlines, images, call to actions, or content format.</a:t>
            </a:r>
          </a:p>
          <a:p>
            <a:pPr marL="971550" lvl="1"/>
            <a:r>
              <a:rPr lang="en-US" sz="1800" b="1"/>
              <a:t>Bear Post</a:t>
            </a:r>
            <a:r>
              <a:rPr lang="en-US" sz="1800"/>
              <a:t>: Review the content to understand why it has a lower engagement. Consider the topic relevance, clarity, and appeal of the post.</a:t>
            </a:r>
          </a:p>
          <a:p>
            <a:r>
              <a:rPr lang="en-US" sz="1800" b="1"/>
              <a:t>Replicate Success Factors</a:t>
            </a:r>
            <a:r>
              <a:rPr lang="en-US" sz="1800"/>
              <a:t>:</a:t>
            </a:r>
          </a:p>
          <a:p>
            <a:pPr marL="971550" lvl="1"/>
            <a:r>
              <a:rPr lang="en-US" sz="1800"/>
              <a:t>Apply successful elements from the "furry post" to other posts. This might involve using similar headlines, visual styles, or content structures.</a:t>
            </a:r>
          </a:p>
          <a:p>
            <a:pPr marL="0"/>
            <a:endParaRPr lang="en-US" sz="1800" b="1"/>
          </a:p>
        </p:txBody>
      </p:sp>
    </p:spTree>
    <p:extLst>
      <p:ext uri="{BB962C8B-B14F-4D97-AF65-F5344CB8AC3E}">
        <p14:creationId xmlns:p14="http://schemas.microsoft.com/office/powerpoint/2010/main" val="1779495789"/>
      </p:ext>
    </p:extLst>
  </p:cSld>
  <p:clrMapOvr>
    <a:masterClrMapping/>
  </p:clrMapOvr>
  <p:transition spd="slow">
    <p:push dir="u"/>
  </p:transition>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EFF8FF"/>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8016853-7A22-7964-1D32-D2EBA3C9918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1900" kern="1200">
                <a:solidFill>
                  <a:srgbClr val="FFFFFF"/>
                </a:solidFill>
                <a:latin typeface="+mj-lt"/>
                <a:ea typeface="+mj-ea"/>
                <a:cs typeface="+mj-cs"/>
              </a:rPr>
              <a:t>Product Conversion Funnels:</a:t>
            </a:r>
          </a:p>
          <a:p>
            <a:r>
              <a:rPr lang="en-US" sz="1900" kern="1200">
                <a:solidFill>
                  <a:srgbClr val="FFFFFF"/>
                </a:solidFill>
                <a:latin typeface="+mj-lt"/>
                <a:ea typeface="+mj-ea"/>
                <a:cs typeface="+mj-cs"/>
              </a:rPr>
              <a:t>--provide a comparison of the conversion funnels from the product pages to conversion for two products since January 6th, analyzing all website traffic?</a:t>
            </a:r>
          </a:p>
        </p:txBody>
      </p:sp>
      <p:pic>
        <p:nvPicPr>
          <p:cNvPr id="6" name="Content Placeholder 5" descr="A graph of a product conversion&#10;&#10;Description automatically generated">
            <a:extLst>
              <a:ext uri="{FF2B5EF4-FFF2-40B4-BE49-F238E27FC236}">
                <a16:creationId xmlns:a16="http://schemas.microsoft.com/office/drawing/2014/main" id="{AECB3AA8-F580-1B47-2D86-359E07FB2A74}"/>
              </a:ext>
            </a:extLst>
          </p:cNvPr>
          <p:cNvPicPr>
            <a:picLocks noGrp="1" noChangeAspect="1"/>
          </p:cNvPicPr>
          <p:nvPr>
            <p:ph idx="1"/>
          </p:nvPr>
        </p:nvPicPr>
        <p:blipFill>
          <a:blip r:embed="rId2"/>
          <a:stretch>
            <a:fillRect/>
          </a:stretch>
        </p:blipFill>
        <p:spPr>
          <a:xfrm>
            <a:off x="4502428" y="1257432"/>
            <a:ext cx="7225748" cy="4343136"/>
          </a:xfrm>
          <a:prstGeom prst="rect">
            <a:avLst/>
          </a:prstGeom>
        </p:spPr>
      </p:pic>
    </p:spTree>
    <p:extLst>
      <p:ext uri="{BB962C8B-B14F-4D97-AF65-F5344CB8AC3E}">
        <p14:creationId xmlns:p14="http://schemas.microsoft.com/office/powerpoint/2010/main" val="1752387216"/>
      </p:ext>
    </p:extLst>
  </p:cSld>
  <p:clrMapOvr>
    <a:masterClrMapping/>
  </p:clrMapOvr>
  <p:transition spd="slow">
    <p:push dir="u"/>
  </p:transition>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EFF8FF"/>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9172C90-ACC8-C866-17D5-0D65E5A62D56}"/>
              </a:ext>
            </a:extLst>
          </p:cNvPr>
          <p:cNvSpPr txBox="1"/>
          <p:nvPr/>
        </p:nvSpPr>
        <p:spPr>
          <a:xfrm>
            <a:off x="1371599" y="294538"/>
            <a:ext cx="9895951" cy="103366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b="1" kern="1200">
                <a:solidFill>
                  <a:srgbClr val="FFFFFF"/>
                </a:solidFill>
                <a:latin typeface="+mj-lt"/>
                <a:ea typeface="+mj-ea"/>
                <a:cs typeface="+mj-cs"/>
              </a:rPr>
              <a:t>Insights</a:t>
            </a:r>
          </a:p>
        </p:txBody>
      </p:sp>
      <p:sp>
        <p:nvSpPr>
          <p:cNvPr id="3" name="Content Placeholder 2">
            <a:extLst>
              <a:ext uri="{FF2B5EF4-FFF2-40B4-BE49-F238E27FC236}">
                <a16:creationId xmlns:a16="http://schemas.microsoft.com/office/drawing/2014/main" id="{CC7840E6-B6A4-2E74-5F99-08D1E490A020}"/>
              </a:ext>
            </a:extLst>
          </p:cNvPr>
          <p:cNvSpPr>
            <a:spLocks noGrp="1"/>
          </p:cNvSpPr>
          <p:nvPr>
            <p:ph idx="1"/>
          </p:nvPr>
        </p:nvSpPr>
        <p:spPr>
          <a:xfrm>
            <a:off x="692943" y="2413447"/>
            <a:ext cx="10724155" cy="3683358"/>
          </a:xfrm>
        </p:spPr>
        <p:txBody>
          <a:bodyPr vert="horz" lIns="91440" tIns="45720" rIns="91440" bIns="45720" rtlCol="0" anchor="ctr">
            <a:noAutofit/>
          </a:bodyPr>
          <a:lstStyle/>
          <a:p>
            <a:r>
              <a:rPr lang="en-US" sz="1400" b="1"/>
              <a:t>High Initial Engagement</a:t>
            </a:r>
            <a:r>
              <a:rPr lang="en-US" sz="1400"/>
              <a:t>:</a:t>
            </a:r>
          </a:p>
          <a:p>
            <a:pPr lvl="1"/>
            <a:r>
              <a:rPr lang="en-US" sz="1400"/>
              <a:t>62.13% of users move from the start to the fuzzy search page, indicating strong initial engagement.</a:t>
            </a:r>
          </a:p>
          <a:p>
            <a:r>
              <a:rPr lang="en-US" sz="1400" b="1"/>
              <a:t>Low Transition to Bear Post</a:t>
            </a:r>
            <a:r>
              <a:rPr lang="en-US" sz="1400"/>
              <a:t>:</a:t>
            </a:r>
          </a:p>
          <a:p>
            <a:pPr lvl="1"/>
            <a:r>
              <a:rPr lang="en-US" sz="1400"/>
              <a:t>Only 14.44% of users proceed to the bear post, suggesting it has lower appeal or relevance compared to other options.</a:t>
            </a:r>
          </a:p>
          <a:p>
            <a:r>
              <a:rPr lang="en-US" sz="1400" b="1"/>
              <a:t>Moderate Checkout Progression</a:t>
            </a:r>
            <a:r>
              <a:rPr lang="en-US" sz="1400"/>
              <a:t>:</a:t>
            </a:r>
          </a:p>
          <a:p>
            <a:pPr lvl="1"/>
            <a:r>
              <a:rPr lang="en-US" sz="1400"/>
              <a:t>45.37% of users proceed to the checkout page, showing a significant drop-off from the start but still a considerable number.</a:t>
            </a:r>
          </a:p>
          <a:p>
            <a:pPr marL="457200" lvl="1"/>
            <a:r>
              <a:rPr lang="en-US" sz="1400"/>
              <a:t>Recommendations</a:t>
            </a:r>
          </a:p>
          <a:p>
            <a:r>
              <a:rPr lang="en-US" sz="1400" b="1"/>
              <a:t>Optimize Fuzzy Search Page</a:t>
            </a:r>
            <a:r>
              <a:rPr lang="en-US" sz="1400"/>
              <a:t>:</a:t>
            </a:r>
          </a:p>
          <a:p>
            <a:pPr lvl="1"/>
            <a:r>
              <a:rPr lang="en-US" sz="1400"/>
              <a:t>Given the high engagement (62.13%), ensure the fuzzy search page is highly functional, user-friendly, and relevant. Consider adding more intuitive search features and personalized suggestions.</a:t>
            </a:r>
          </a:p>
          <a:p>
            <a:r>
              <a:rPr lang="en-US" sz="1400" b="1"/>
              <a:t>Improve Bear Post Appeal</a:t>
            </a:r>
            <a:r>
              <a:rPr lang="en-US" sz="1400"/>
              <a:t>:</a:t>
            </a:r>
          </a:p>
          <a:p>
            <a:pPr lvl="1"/>
            <a:r>
              <a:rPr lang="en-US" sz="1400" b="1"/>
              <a:t>Content Quality</a:t>
            </a:r>
            <a:r>
              <a:rPr lang="en-US" sz="1400"/>
              <a:t>: Enhance the content quality of the bear post. Use engaging headlines, high-quality visuals, and compelling narratives to attract more users.</a:t>
            </a:r>
          </a:p>
          <a:p>
            <a:pPr lvl="1"/>
            <a:r>
              <a:rPr lang="en-US" sz="1400" b="1"/>
              <a:t>Relevance</a:t>
            </a:r>
            <a:r>
              <a:rPr lang="en-US" sz="1400"/>
              <a:t>: Ensure the content is highly relevant to your audience. Use data-driven insights to understand what topics or formats resonate most with your users.</a:t>
            </a:r>
          </a:p>
          <a:p>
            <a:pPr lvl="1"/>
            <a:r>
              <a:rPr lang="en-US" sz="1400" b="1"/>
              <a:t>Visibility</a:t>
            </a:r>
            <a:r>
              <a:rPr lang="en-US" sz="1400"/>
              <a:t>: Increase the visibility of the bear post through better placement on the site, promotional activities, and SEO optimization</a:t>
            </a:r>
          </a:p>
          <a:p>
            <a:endParaRPr lang="en-US" sz="1400"/>
          </a:p>
        </p:txBody>
      </p:sp>
    </p:spTree>
    <p:extLst>
      <p:ext uri="{BB962C8B-B14F-4D97-AF65-F5344CB8AC3E}">
        <p14:creationId xmlns:p14="http://schemas.microsoft.com/office/powerpoint/2010/main" val="55788113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F7ABCA-A68A-47DD-B732-76FF34C6F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D42E59-4756-1452-132C-78B8B23CA0AE}"/>
              </a:ext>
            </a:extLst>
          </p:cNvPr>
          <p:cNvSpPr>
            <a:spLocks noGrp="1"/>
          </p:cNvSpPr>
          <p:nvPr>
            <p:ph type="title"/>
          </p:nvPr>
        </p:nvSpPr>
        <p:spPr>
          <a:xfrm>
            <a:off x="643465" y="3505199"/>
            <a:ext cx="4809068" cy="2608143"/>
          </a:xfrm>
        </p:spPr>
        <p:txBody>
          <a:bodyPr anchor="t">
            <a:normAutofit/>
          </a:bodyPr>
          <a:lstStyle/>
          <a:p>
            <a:pPr algn="ctr"/>
            <a:r>
              <a:rPr lang="en-GB" sz="4000" b="1">
                <a:latin typeface="Times New Roman"/>
                <a:ea typeface="+mj-lt"/>
                <a:cs typeface="Times New Roman"/>
              </a:rPr>
              <a:t>Recommended Actions For Traffic Sources</a:t>
            </a:r>
            <a:endParaRPr lang="en-US" sz="4000" b="1">
              <a:latin typeface="Times New Roman"/>
              <a:cs typeface="Times New Roman"/>
            </a:endParaRPr>
          </a:p>
        </p:txBody>
      </p:sp>
      <p:pic>
        <p:nvPicPr>
          <p:cNvPr id="7" name="Graphic 6" descr="Advertising">
            <a:extLst>
              <a:ext uri="{FF2B5EF4-FFF2-40B4-BE49-F238E27FC236}">
                <a16:creationId xmlns:a16="http://schemas.microsoft.com/office/drawing/2014/main" id="{39782568-B4FD-5AA2-D555-73B44A2C96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0799" y="2519363"/>
            <a:ext cx="914400" cy="914400"/>
          </a:xfrm>
          <a:prstGeom prst="rect">
            <a:avLst/>
          </a:prstGeom>
        </p:spPr>
      </p:pic>
      <p:sp>
        <p:nvSpPr>
          <p:cNvPr id="3" name="Content Placeholder 2">
            <a:extLst>
              <a:ext uri="{FF2B5EF4-FFF2-40B4-BE49-F238E27FC236}">
                <a16:creationId xmlns:a16="http://schemas.microsoft.com/office/drawing/2014/main" id="{BB063B31-1CB4-7D5C-C6B6-2CB7A698EADB}"/>
              </a:ext>
            </a:extLst>
          </p:cNvPr>
          <p:cNvSpPr>
            <a:spLocks noGrp="1"/>
          </p:cNvSpPr>
          <p:nvPr>
            <p:ph idx="1"/>
          </p:nvPr>
        </p:nvSpPr>
        <p:spPr>
          <a:xfrm>
            <a:off x="6007100" y="643467"/>
            <a:ext cx="5668433" cy="5401733"/>
          </a:xfrm>
        </p:spPr>
        <p:txBody>
          <a:bodyPr vert="horz" lIns="91440" tIns="45720" rIns="91440" bIns="45720" rtlCol="0" anchor="ctr">
            <a:normAutofit/>
          </a:bodyPr>
          <a:lstStyle/>
          <a:p>
            <a:r>
              <a:rPr lang="en-GB" sz="1800" b="1">
                <a:latin typeface="Times New Roman"/>
                <a:ea typeface="+mn-lt"/>
                <a:cs typeface="Times New Roman"/>
              </a:rPr>
              <a:t>Enhance Nonbrand Campaigns</a:t>
            </a:r>
            <a:r>
              <a:rPr lang="en-GB" sz="1800">
                <a:latin typeface="Times New Roman"/>
                <a:ea typeface="+mn-lt"/>
                <a:cs typeface="Times New Roman"/>
              </a:rPr>
              <a:t>:</a:t>
            </a:r>
            <a:endParaRPr lang="en-GB" sz="1800">
              <a:latin typeface="Times New Roman"/>
              <a:cs typeface="Times New Roman"/>
            </a:endParaRPr>
          </a:p>
          <a:p>
            <a:pPr lvl="1">
              <a:buFont typeface="Courier New" panose="020B0604020202020204" pitchFamily="34" charset="0"/>
              <a:buChar char="o"/>
            </a:pPr>
            <a:r>
              <a:rPr lang="en-GB" sz="1800">
                <a:latin typeface="Times New Roman"/>
                <a:ea typeface="+mn-lt"/>
                <a:cs typeface="Times New Roman"/>
              </a:rPr>
              <a:t>Given the high performance of </a:t>
            </a:r>
            <a:r>
              <a:rPr lang="en-GB" sz="1800">
                <a:latin typeface="Times New Roman"/>
                <a:cs typeface="Times New Roman"/>
              </a:rPr>
              <a:t>gsearch nonbrand</a:t>
            </a:r>
            <a:r>
              <a:rPr lang="en-GB" sz="1800">
                <a:latin typeface="Times New Roman"/>
                <a:ea typeface="+mn-lt"/>
                <a:cs typeface="Times New Roman"/>
              </a:rPr>
              <a:t>, consider allocating more budget and resources to non-brand campaigns.</a:t>
            </a:r>
            <a:endParaRPr lang="en-GB" sz="1800">
              <a:latin typeface="Times New Roman"/>
              <a:cs typeface="Times New Roman"/>
            </a:endParaRPr>
          </a:p>
          <a:p>
            <a:r>
              <a:rPr lang="en-GB" sz="1800" b="1">
                <a:latin typeface="Times New Roman"/>
                <a:ea typeface="+mn-lt"/>
                <a:cs typeface="Times New Roman"/>
              </a:rPr>
              <a:t>Optimize Brand Campaigns</a:t>
            </a:r>
            <a:r>
              <a:rPr lang="en-GB" sz="1800">
                <a:latin typeface="Times New Roman"/>
                <a:ea typeface="+mn-lt"/>
                <a:cs typeface="Times New Roman"/>
              </a:rPr>
              <a:t>:</a:t>
            </a:r>
            <a:endParaRPr lang="en-GB" sz="1800">
              <a:latin typeface="Times New Roman"/>
              <a:cs typeface="Times New Roman"/>
            </a:endParaRPr>
          </a:p>
          <a:p>
            <a:pPr lvl="1">
              <a:buFont typeface="Courier New" panose="020B0604020202020204" pitchFamily="34" charset="0"/>
              <a:buChar char="o"/>
            </a:pPr>
            <a:r>
              <a:rPr lang="en-GB" sz="1800">
                <a:latin typeface="Times New Roman"/>
                <a:ea typeface="+mn-lt"/>
                <a:cs typeface="Times New Roman"/>
              </a:rPr>
              <a:t>Investigate why the brand campaigns for both </a:t>
            </a:r>
            <a:r>
              <a:rPr lang="en-GB" sz="1800">
                <a:latin typeface="Times New Roman"/>
                <a:cs typeface="Times New Roman"/>
              </a:rPr>
              <a:t>gsearch</a:t>
            </a:r>
            <a:r>
              <a:rPr lang="en-GB" sz="1800">
                <a:latin typeface="Times New Roman"/>
                <a:ea typeface="+mn-lt"/>
                <a:cs typeface="Times New Roman"/>
              </a:rPr>
              <a:t> and </a:t>
            </a:r>
            <a:r>
              <a:rPr lang="en-GB" sz="1800">
                <a:latin typeface="Times New Roman"/>
                <a:cs typeface="Times New Roman"/>
              </a:rPr>
              <a:t>bsearch</a:t>
            </a:r>
            <a:r>
              <a:rPr lang="en-GB" sz="1800">
                <a:latin typeface="Times New Roman"/>
                <a:ea typeface="+mn-lt"/>
                <a:cs typeface="Times New Roman"/>
              </a:rPr>
              <a:t> are underperforming. Adjust keywords, ad copy, and targeting to improve these campaigns.</a:t>
            </a:r>
            <a:endParaRPr lang="en-GB" sz="1800">
              <a:latin typeface="Times New Roman"/>
              <a:cs typeface="Times New Roman"/>
            </a:endParaRPr>
          </a:p>
          <a:p>
            <a:r>
              <a:rPr lang="en-GB" sz="1800" b="1">
                <a:latin typeface="Times New Roman"/>
                <a:ea typeface="+mn-lt"/>
                <a:cs typeface="Times New Roman"/>
              </a:rPr>
              <a:t>Improve Organic Traffic</a:t>
            </a:r>
            <a:r>
              <a:rPr lang="en-GB" sz="1800">
                <a:latin typeface="Times New Roman"/>
                <a:ea typeface="+mn-lt"/>
                <a:cs typeface="Times New Roman"/>
              </a:rPr>
              <a:t>:</a:t>
            </a:r>
            <a:endParaRPr lang="en-GB" sz="1800">
              <a:latin typeface="Times New Roman"/>
              <a:cs typeface="Times New Roman"/>
            </a:endParaRPr>
          </a:p>
          <a:p>
            <a:pPr lvl="1">
              <a:buFont typeface="Courier New" panose="020B0604020202020204" pitchFamily="34" charset="0"/>
              <a:buChar char="o"/>
            </a:pPr>
            <a:r>
              <a:rPr lang="en-GB" sz="1800">
                <a:latin typeface="Times New Roman"/>
                <a:ea typeface="+mn-lt"/>
                <a:cs typeface="Times New Roman"/>
              </a:rPr>
              <a:t>Work on SEO strategies to increase the organic traffic from both </a:t>
            </a:r>
            <a:r>
              <a:rPr lang="en-GB" sz="1800">
                <a:latin typeface="Times New Roman"/>
                <a:cs typeface="Times New Roman"/>
              </a:rPr>
              <a:t>gsearch</a:t>
            </a:r>
            <a:r>
              <a:rPr lang="en-GB" sz="1800">
                <a:latin typeface="Times New Roman"/>
                <a:ea typeface="+mn-lt"/>
                <a:cs typeface="Times New Roman"/>
              </a:rPr>
              <a:t> and </a:t>
            </a:r>
            <a:r>
              <a:rPr lang="en-GB" sz="1800">
                <a:latin typeface="Times New Roman"/>
                <a:cs typeface="Times New Roman"/>
              </a:rPr>
              <a:t>bsearch</a:t>
            </a:r>
            <a:r>
              <a:rPr lang="en-GB" sz="1800">
                <a:latin typeface="Times New Roman"/>
                <a:ea typeface="+mn-lt"/>
                <a:cs typeface="Times New Roman"/>
              </a:rPr>
              <a:t>.</a:t>
            </a:r>
            <a:endParaRPr lang="en-GB" sz="1800">
              <a:latin typeface="Times New Roman"/>
              <a:cs typeface="Times New Roman"/>
            </a:endParaRPr>
          </a:p>
          <a:p>
            <a:r>
              <a:rPr lang="en-GB" sz="1800" b="1">
                <a:latin typeface="Times New Roman"/>
                <a:ea typeface="+mn-lt"/>
                <a:cs typeface="Times New Roman"/>
              </a:rPr>
              <a:t>Increase Direct Traffic</a:t>
            </a:r>
            <a:r>
              <a:rPr lang="en-GB" sz="1800">
                <a:latin typeface="Times New Roman"/>
                <a:ea typeface="+mn-lt"/>
                <a:cs typeface="Times New Roman"/>
              </a:rPr>
              <a:t>:</a:t>
            </a:r>
            <a:endParaRPr lang="en-GB" sz="1800">
              <a:latin typeface="Times New Roman"/>
              <a:cs typeface="Times New Roman"/>
            </a:endParaRPr>
          </a:p>
          <a:p>
            <a:pPr lvl="1">
              <a:buFont typeface="Courier New" panose="020B0604020202020204" pitchFamily="34" charset="0"/>
              <a:buChar char="o"/>
            </a:pPr>
            <a:r>
              <a:rPr lang="en-GB" sz="1800">
                <a:latin typeface="Times New Roman"/>
                <a:ea typeface="+mn-lt"/>
                <a:cs typeface="Times New Roman"/>
              </a:rPr>
              <a:t>Implement brand awareness campaigns to encourage more direct visits. This could include offline marketing efforts and promotional campaigns that encourage users to visit the website directly.</a:t>
            </a:r>
            <a:endParaRPr lang="en-GB" sz="1800">
              <a:latin typeface="Times New Roman"/>
              <a:cs typeface="Times New Roman"/>
            </a:endParaRPr>
          </a:p>
          <a:p>
            <a:endParaRPr lang="en-GB" sz="1800">
              <a:latin typeface="Times New Roman"/>
              <a:cs typeface="Times New Roman"/>
            </a:endParaRPr>
          </a:p>
        </p:txBody>
      </p:sp>
    </p:spTree>
    <p:extLst>
      <p:ext uri="{BB962C8B-B14F-4D97-AF65-F5344CB8AC3E}">
        <p14:creationId xmlns:p14="http://schemas.microsoft.com/office/powerpoint/2010/main" val="972421634"/>
      </p:ext>
    </p:extLst>
  </p:cSld>
  <p:clrMapOvr>
    <a:masterClrMapping/>
  </p:clrMapOvr>
  <p:transition spd="slow">
    <p:push dir="u"/>
  </p:transition>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EFF8FF"/>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016853-7A22-7964-1D32-D2EBA3C9918A}"/>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1900">
                <a:solidFill>
                  <a:srgbClr val="FFFFFF"/>
                </a:solidFill>
                <a:latin typeface="Times New Roman"/>
                <a:ea typeface="+mj-lt"/>
                <a:cs typeface="+mj-lt"/>
              </a:rPr>
              <a:t>Product Conversion Funnels:</a:t>
            </a:r>
            <a:endParaRPr lang="en-US" sz="1900">
              <a:solidFill>
                <a:srgbClr val="FFFFFF"/>
              </a:solidFill>
              <a:latin typeface="Times New Roman"/>
              <a:cs typeface="Times New Roman"/>
            </a:endParaRPr>
          </a:p>
          <a:p>
            <a:r>
              <a:rPr lang="en-US" sz="1900">
                <a:solidFill>
                  <a:srgbClr val="FFFFFF"/>
                </a:solidFill>
                <a:latin typeface="Times New Roman"/>
                <a:ea typeface="+mj-lt"/>
                <a:cs typeface="+mj-lt"/>
              </a:rPr>
              <a:t>--provide a comparison of the conversion funnels from the product pages to conversion for two products since January 6th, analyzing all website traffic?</a:t>
            </a:r>
            <a:endParaRPr lang="en-US" sz="1900">
              <a:solidFill>
                <a:srgbClr val="FFFFFF"/>
              </a:solidFill>
              <a:latin typeface="Times New Roman"/>
              <a:cs typeface="Times New Roman"/>
            </a:endParaRPr>
          </a:p>
        </p:txBody>
      </p:sp>
      <p:pic>
        <p:nvPicPr>
          <p:cNvPr id="5" name="Content Placeholder 4" descr="A graph of a conversion rate&#10;&#10;Description automatically generated">
            <a:extLst>
              <a:ext uri="{FF2B5EF4-FFF2-40B4-BE49-F238E27FC236}">
                <a16:creationId xmlns:a16="http://schemas.microsoft.com/office/drawing/2014/main" id="{1ABAEC3F-1830-2665-D73A-C935F6A0CD5A}"/>
              </a:ext>
            </a:extLst>
          </p:cNvPr>
          <p:cNvPicPr>
            <a:picLocks noChangeAspect="1"/>
          </p:cNvPicPr>
          <p:nvPr/>
        </p:nvPicPr>
        <p:blipFill>
          <a:blip r:embed="rId2"/>
          <a:stretch>
            <a:fillRect/>
          </a:stretch>
        </p:blipFill>
        <p:spPr>
          <a:xfrm>
            <a:off x="786522" y="2112579"/>
            <a:ext cx="6066320" cy="4192805"/>
          </a:xfrm>
          <a:prstGeom prst="rect">
            <a:avLst/>
          </a:prstGeom>
        </p:spPr>
      </p:pic>
      <p:graphicFrame>
        <p:nvGraphicFramePr>
          <p:cNvPr id="8" name="Table 7">
            <a:extLst>
              <a:ext uri="{FF2B5EF4-FFF2-40B4-BE49-F238E27FC236}">
                <a16:creationId xmlns:a16="http://schemas.microsoft.com/office/drawing/2014/main" id="{15F5ED18-2FFE-1815-6BBF-B140E0ACA836}"/>
              </a:ext>
            </a:extLst>
          </p:cNvPr>
          <p:cNvGraphicFramePr>
            <a:graphicFrameLocks noGrp="1"/>
          </p:cNvGraphicFramePr>
          <p:nvPr>
            <p:extLst>
              <p:ext uri="{D42A27DB-BD31-4B8C-83A1-F6EECF244321}">
                <p14:modId xmlns:p14="http://schemas.microsoft.com/office/powerpoint/2010/main" val="2776555044"/>
              </p:ext>
            </p:extLst>
          </p:nvPr>
        </p:nvGraphicFramePr>
        <p:xfrm>
          <a:off x="7524902" y="2688220"/>
          <a:ext cx="4009276" cy="2464896"/>
        </p:xfrm>
        <a:graphic>
          <a:graphicData uri="http://schemas.openxmlformats.org/drawingml/2006/table">
            <a:tbl>
              <a:tblPr bandRow="1">
                <a:tableStyleId>{5C22544A-7EE6-4342-B048-85BDC9FD1C3A}</a:tableStyleId>
              </a:tblPr>
              <a:tblGrid>
                <a:gridCol w="1718261">
                  <a:extLst>
                    <a:ext uri="{9D8B030D-6E8A-4147-A177-3AD203B41FA5}">
                      <a16:colId xmlns:a16="http://schemas.microsoft.com/office/drawing/2014/main" val="3872771672"/>
                    </a:ext>
                  </a:extLst>
                </a:gridCol>
                <a:gridCol w="2291015">
                  <a:extLst>
                    <a:ext uri="{9D8B030D-6E8A-4147-A177-3AD203B41FA5}">
                      <a16:colId xmlns:a16="http://schemas.microsoft.com/office/drawing/2014/main" val="2213448070"/>
                    </a:ext>
                  </a:extLst>
                </a:gridCol>
              </a:tblGrid>
              <a:tr h="1128784">
                <a:tc>
                  <a:txBody>
                    <a:bodyPr/>
                    <a:lstStyle/>
                    <a:p>
                      <a:r>
                        <a:rPr lang="en-US" sz="1800" b="1">
                          <a:solidFill>
                            <a:srgbClr val="FFFFFF"/>
                          </a:solidFill>
                          <a:effectLst/>
                          <a:latin typeface="Calibri"/>
                        </a:rPr>
                        <a:t>user Type</a:t>
                      </a:r>
                    </a:p>
                  </a:txBody>
                  <a:tcPr marL="0" marR="0" marT="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r>
                        <a:rPr lang="en-US" sz="1800" b="1">
                          <a:solidFill>
                            <a:srgbClr val="FFFFFF"/>
                          </a:solidFill>
                          <a:effectLst/>
                          <a:latin typeface="Calibri"/>
                        </a:rPr>
                        <a:t>Revenue per Session</a:t>
                      </a:r>
                    </a:p>
                  </a:txBody>
                  <a:tcPr marL="0" marR="0" marT="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5976255"/>
                  </a:ext>
                </a:extLst>
              </a:tr>
              <a:tr h="668056">
                <a:tc>
                  <a:txBody>
                    <a:bodyPr/>
                    <a:lstStyle/>
                    <a:p>
                      <a:r>
                        <a:rPr lang="en-US" sz="1800">
                          <a:effectLst/>
                          <a:latin typeface="Calibri"/>
                        </a:rPr>
                        <a:t>Repeat User</a:t>
                      </a:r>
                    </a:p>
                  </a:txBody>
                  <a:tcPr marL="0" marR="0" marT="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r>
                        <a:rPr lang="en-US" sz="1800">
                          <a:effectLst/>
                          <a:latin typeface="Calibri"/>
                        </a:rPr>
                        <a:t>$5.17</a:t>
                      </a:r>
                    </a:p>
                  </a:txBody>
                  <a:tcPr marL="0" marR="0" marT="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261321359"/>
                  </a:ext>
                </a:extLst>
              </a:tr>
              <a:tr h="668056">
                <a:tc>
                  <a:txBody>
                    <a:bodyPr/>
                    <a:lstStyle/>
                    <a:p>
                      <a:r>
                        <a:rPr lang="en-US" sz="1800">
                          <a:effectLst/>
                          <a:latin typeface="Calibri"/>
                        </a:rPr>
                        <a:t>New User</a:t>
                      </a:r>
                    </a:p>
                  </a:txBody>
                  <a:tcPr marL="0" marR="0" marT="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r>
                        <a:rPr lang="en-US" sz="1800">
                          <a:effectLst/>
                          <a:latin typeface="Calibri"/>
                        </a:rPr>
                        <a:t>$4.34</a:t>
                      </a:r>
                    </a:p>
                  </a:txBody>
                  <a:tcPr marL="0" marR="0" marT="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978267279"/>
                  </a:ext>
                </a:extLst>
              </a:tr>
            </a:tbl>
          </a:graphicData>
        </a:graphic>
      </p:graphicFrame>
    </p:spTree>
    <p:extLst>
      <p:ext uri="{BB962C8B-B14F-4D97-AF65-F5344CB8AC3E}">
        <p14:creationId xmlns:p14="http://schemas.microsoft.com/office/powerpoint/2010/main" val="4103442044"/>
      </p:ext>
    </p:extLst>
  </p:cSld>
  <p:clrMapOvr>
    <a:masterClrMapping/>
  </p:clrMapOvr>
  <p:transition spd="slow">
    <p:push dir="u"/>
  </p:transition>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EFF8FF"/>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D64CE3F-4F9C-136B-58CB-4845F3F30135}"/>
              </a:ext>
            </a:extLst>
          </p:cNvPr>
          <p:cNvSpPr txBox="1"/>
          <p:nvPr/>
        </p:nvSpPr>
        <p:spPr>
          <a:xfrm>
            <a:off x="838200" y="638969"/>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b="1" kern="1200" dirty="0">
                <a:latin typeface="+mj-lt"/>
                <a:ea typeface="+mj-ea"/>
                <a:cs typeface="+mj-cs"/>
              </a:rPr>
              <a:t>Insights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C7840E6-B6A4-2E74-5F99-08D1E490A020}"/>
              </a:ext>
            </a:extLst>
          </p:cNvPr>
          <p:cNvSpPr>
            <a:spLocks noGrp="1"/>
          </p:cNvSpPr>
          <p:nvPr>
            <p:ph idx="1"/>
          </p:nvPr>
        </p:nvSpPr>
        <p:spPr>
          <a:xfrm>
            <a:off x="838200" y="1738884"/>
            <a:ext cx="10515600" cy="2406492"/>
          </a:xfrm>
        </p:spPr>
        <p:txBody>
          <a:bodyPr vert="horz" lIns="91440" tIns="45720" rIns="91440" bIns="45720" rtlCol="0" anchor="t">
            <a:noAutofit/>
          </a:bodyPr>
          <a:lstStyle/>
          <a:p>
            <a:r>
              <a:rPr lang="en-US" sz="1400" b="1" dirty="0"/>
              <a:t>Conversion Rate</a:t>
            </a:r>
            <a:r>
              <a:rPr lang="en-US" sz="1400" dirty="0"/>
              <a:t>:</a:t>
            </a:r>
          </a:p>
          <a:p>
            <a:pPr marL="971550" lvl="1"/>
            <a:r>
              <a:rPr lang="en-US" sz="1400" b="1" dirty="0"/>
              <a:t>Repeat Users</a:t>
            </a:r>
            <a:r>
              <a:rPr lang="en-US" sz="1400" dirty="0"/>
              <a:t> have a higher conversion rate (8.11%) compared to </a:t>
            </a:r>
            <a:r>
              <a:rPr lang="en-US" sz="1400" b="1" dirty="0"/>
              <a:t>New Users</a:t>
            </a:r>
            <a:r>
              <a:rPr lang="en-US" sz="1400" dirty="0"/>
              <a:t> (6.80%). This indicates that repeat users are more likely to make a purchase compared to new users.</a:t>
            </a:r>
          </a:p>
          <a:p>
            <a:r>
              <a:rPr lang="en-US" sz="1400" b="1" dirty="0"/>
              <a:t>Revenue Per Session</a:t>
            </a:r>
            <a:r>
              <a:rPr lang="en-US" sz="1400" dirty="0"/>
              <a:t>:</a:t>
            </a:r>
          </a:p>
          <a:p>
            <a:pPr marL="971550" lvl="1"/>
            <a:r>
              <a:rPr lang="en-US" sz="1400" b="1" dirty="0"/>
              <a:t>Repeat Users</a:t>
            </a:r>
            <a:r>
              <a:rPr lang="en-US" sz="1400" dirty="0"/>
              <a:t> generate more revenue per session ($5.17) compared to </a:t>
            </a:r>
            <a:r>
              <a:rPr lang="en-US" sz="1400" b="1" dirty="0"/>
              <a:t>New Users</a:t>
            </a:r>
            <a:r>
              <a:rPr lang="en-US" sz="1400" dirty="0"/>
              <a:t> ($4.34). This further emphasizes the value of repeat customers in driving higher revenue.</a:t>
            </a:r>
          </a:p>
          <a:p>
            <a:r>
              <a:rPr lang="en-US" sz="1400" b="1" dirty="0"/>
              <a:t>User Distribution</a:t>
            </a:r>
            <a:r>
              <a:rPr lang="en-US" sz="1400" dirty="0"/>
              <a:t>:</a:t>
            </a:r>
          </a:p>
          <a:p>
            <a:pPr marL="971550" lvl="1"/>
            <a:r>
              <a:rPr lang="en-US" sz="1400" dirty="0"/>
              <a:t>The number of sessions for </a:t>
            </a:r>
            <a:r>
              <a:rPr lang="en-US" sz="1400" b="1" dirty="0"/>
              <a:t>New Users</a:t>
            </a:r>
            <a:r>
              <a:rPr lang="en-US" sz="1400" dirty="0"/>
              <a:t> (149,787) is significantly higher than for </a:t>
            </a:r>
            <a:r>
              <a:rPr lang="en-US" sz="1400" b="1" dirty="0"/>
              <a:t>Repeat Users</a:t>
            </a:r>
            <a:r>
              <a:rPr lang="en-US" sz="1400" dirty="0"/>
              <a:t> (33,577). While the bulk of traffic comes from new users, the quality and conversion efficiency are higher for repeat users.</a:t>
            </a:r>
          </a:p>
        </p:txBody>
      </p:sp>
      <p:sp>
        <p:nvSpPr>
          <p:cNvPr id="4" name="TextBox 3">
            <a:extLst>
              <a:ext uri="{FF2B5EF4-FFF2-40B4-BE49-F238E27FC236}">
                <a16:creationId xmlns:a16="http://schemas.microsoft.com/office/drawing/2014/main" id="{B589F845-74F8-53B8-F08A-A247E7577E35}"/>
              </a:ext>
            </a:extLst>
          </p:cNvPr>
          <p:cNvSpPr txBox="1"/>
          <p:nvPr/>
        </p:nvSpPr>
        <p:spPr>
          <a:xfrm>
            <a:off x="938213" y="4605338"/>
            <a:ext cx="9970292"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sz="1400" b="1" dirty="0">
                <a:cs typeface="Arial"/>
              </a:rPr>
              <a:t>Retention Strategies</a:t>
            </a:r>
            <a:r>
              <a:rPr lang="en-US" sz="1400" dirty="0">
                <a:cs typeface="Arial"/>
              </a:rPr>
              <a:t>:​</a:t>
            </a:r>
            <a:endParaRPr lang="en-US" dirty="0"/>
          </a:p>
          <a:p>
            <a:pPr marL="971550" lvl="1" indent="-971550">
              <a:buFont typeface=""/>
              <a:buChar char="•"/>
            </a:pPr>
            <a:r>
              <a:rPr lang="en-US" sz="1400" dirty="0">
                <a:cs typeface="Arial"/>
              </a:rPr>
              <a:t>Focus on customer retention strategies to increase the number of repeat users. This can include loyalty programs, personalized marketing, and exceptional customer service. Since repeat users convert at a higher rate and generate more revenue per session, increasing their numbers can significantly boost overall revenue.​</a:t>
            </a:r>
          </a:p>
          <a:p>
            <a:pPr marL="228600" indent="-228600">
              <a:buFont typeface=""/>
              <a:buChar char="•"/>
            </a:pPr>
            <a:r>
              <a:rPr lang="en-US" sz="1400" b="1" dirty="0">
                <a:cs typeface="Arial"/>
              </a:rPr>
              <a:t>Targeted Marketing Campaigns</a:t>
            </a:r>
            <a:r>
              <a:rPr lang="en-US" sz="1400" dirty="0">
                <a:cs typeface="Arial"/>
              </a:rPr>
              <a:t>:​</a:t>
            </a:r>
          </a:p>
          <a:p>
            <a:pPr marL="228600" indent="-228600">
              <a:buFont typeface=""/>
              <a:buChar char="•"/>
            </a:pPr>
            <a:r>
              <a:rPr lang="en-US" sz="1400" dirty="0">
                <a:cs typeface="Arial"/>
              </a:rPr>
              <a:t>Run targeted marketing campaigns for both user groups:​</a:t>
            </a:r>
            <a:endParaRPr lang="en-US" dirty="0"/>
          </a:p>
          <a:p>
            <a:pPr marL="0" lvl="2"/>
            <a:r>
              <a:rPr lang="en-US" sz="1400" b="1" dirty="0">
                <a:cs typeface="Arial"/>
              </a:rPr>
              <a:t>     Repeat Users</a:t>
            </a:r>
            <a:r>
              <a:rPr lang="en-US" sz="1400" dirty="0">
                <a:cs typeface="Arial"/>
              </a:rPr>
              <a:t>: Offer exclusive deals, early access to new products, and loyalty rewards.​</a:t>
            </a:r>
          </a:p>
          <a:p>
            <a:pPr marL="0" lvl="2"/>
            <a:r>
              <a:rPr lang="en-US" sz="1400" b="1" dirty="0">
                <a:cs typeface="Arial"/>
              </a:rPr>
              <a:t>     New Users</a:t>
            </a:r>
            <a:r>
              <a:rPr lang="en-US" sz="1400" dirty="0">
                <a:cs typeface="Arial"/>
              </a:rPr>
              <a:t>: Provide welcome discounts, informative content to guide them through the purchase process, and          highlight unique selling points to encourage conversions​​</a:t>
            </a:r>
            <a:endParaRPr lang="en-US"/>
          </a:p>
        </p:txBody>
      </p:sp>
      <p:sp>
        <p:nvSpPr>
          <p:cNvPr id="5" name="TextBox 4">
            <a:extLst>
              <a:ext uri="{FF2B5EF4-FFF2-40B4-BE49-F238E27FC236}">
                <a16:creationId xmlns:a16="http://schemas.microsoft.com/office/drawing/2014/main" id="{9EF42394-7B56-7612-029E-993D0D53066A}"/>
              </a:ext>
            </a:extLst>
          </p:cNvPr>
          <p:cNvSpPr txBox="1"/>
          <p:nvPr/>
        </p:nvSpPr>
        <p:spPr>
          <a:xfrm>
            <a:off x="938213" y="4033838"/>
            <a:ext cx="451723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Recommendations​</a:t>
            </a:r>
            <a:endParaRPr lang="en-US"/>
          </a:p>
        </p:txBody>
      </p:sp>
    </p:spTree>
    <p:extLst>
      <p:ext uri="{BB962C8B-B14F-4D97-AF65-F5344CB8AC3E}">
        <p14:creationId xmlns:p14="http://schemas.microsoft.com/office/powerpoint/2010/main" val="2563833837"/>
      </p:ext>
    </p:extLst>
  </p:cSld>
  <p:clrMapOvr>
    <a:masterClrMapping/>
  </p:clrMapOvr>
  <p:transition spd="slow">
    <p:push di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e chart with numbers and a number on it&#10;&#10;Description automatically generated">
            <a:extLst>
              <a:ext uri="{FF2B5EF4-FFF2-40B4-BE49-F238E27FC236}">
                <a16:creationId xmlns:a16="http://schemas.microsoft.com/office/drawing/2014/main" id="{646BBCDE-9384-7819-C5BC-85FD7E34E8C1}"/>
              </a:ext>
            </a:extLst>
          </p:cNvPr>
          <p:cNvPicPr>
            <a:picLocks noChangeAspect="1"/>
          </p:cNvPicPr>
          <p:nvPr/>
        </p:nvPicPr>
        <p:blipFill>
          <a:blip r:embed="rId2"/>
          <a:stretch>
            <a:fillRect/>
          </a:stretch>
        </p:blipFill>
        <p:spPr>
          <a:xfrm>
            <a:off x="887219" y="863066"/>
            <a:ext cx="4344025" cy="2897006"/>
          </a:xfrm>
          <a:prstGeom prst="rect">
            <a:avLst/>
          </a:prstGeom>
        </p:spPr>
      </p:pic>
      <p:pic>
        <p:nvPicPr>
          <p:cNvPr id="3" name="Picture 2" descr="A pie chart with text&#10;&#10;Description automatically generated">
            <a:extLst>
              <a:ext uri="{FF2B5EF4-FFF2-40B4-BE49-F238E27FC236}">
                <a16:creationId xmlns:a16="http://schemas.microsoft.com/office/drawing/2014/main" id="{C4611283-5D54-0DFA-5A79-669F9A315D58}"/>
              </a:ext>
            </a:extLst>
          </p:cNvPr>
          <p:cNvPicPr>
            <a:picLocks noChangeAspect="1"/>
          </p:cNvPicPr>
          <p:nvPr/>
        </p:nvPicPr>
        <p:blipFill>
          <a:blip r:embed="rId3"/>
          <a:stretch>
            <a:fillRect/>
          </a:stretch>
        </p:blipFill>
        <p:spPr>
          <a:xfrm>
            <a:off x="871322" y="3773071"/>
            <a:ext cx="4347616" cy="2897006"/>
          </a:xfrm>
          <a:prstGeom prst="rect">
            <a:avLst/>
          </a:prstGeom>
        </p:spPr>
      </p:pic>
      <p:pic>
        <p:nvPicPr>
          <p:cNvPr id="4" name="Picture 3">
            <a:extLst>
              <a:ext uri="{FF2B5EF4-FFF2-40B4-BE49-F238E27FC236}">
                <a16:creationId xmlns:a16="http://schemas.microsoft.com/office/drawing/2014/main" id="{301E9D63-37FC-6322-7488-DE9E499142A3}"/>
              </a:ext>
            </a:extLst>
          </p:cNvPr>
          <p:cNvPicPr>
            <a:picLocks noChangeAspect="1"/>
          </p:cNvPicPr>
          <p:nvPr/>
        </p:nvPicPr>
        <p:blipFill>
          <a:blip r:embed="rId4"/>
          <a:stretch>
            <a:fillRect/>
          </a:stretch>
        </p:blipFill>
        <p:spPr>
          <a:xfrm>
            <a:off x="5044190" y="285594"/>
            <a:ext cx="6400800" cy="590550"/>
          </a:xfrm>
          <a:prstGeom prst="rect">
            <a:avLst/>
          </a:prstGeom>
        </p:spPr>
      </p:pic>
      <p:sp>
        <p:nvSpPr>
          <p:cNvPr id="5" name="TextBox 4">
            <a:extLst>
              <a:ext uri="{FF2B5EF4-FFF2-40B4-BE49-F238E27FC236}">
                <a16:creationId xmlns:a16="http://schemas.microsoft.com/office/drawing/2014/main" id="{60F043D5-F1DD-2007-47B2-10EC19D2640E}"/>
              </a:ext>
            </a:extLst>
          </p:cNvPr>
          <p:cNvSpPr txBox="1"/>
          <p:nvPr/>
        </p:nvSpPr>
        <p:spPr>
          <a:xfrm>
            <a:off x="5754069" y="1391254"/>
            <a:ext cx="5815697" cy="37240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1"/>
              <a:t>Insight:</a:t>
            </a:r>
          </a:p>
          <a:p>
            <a:r>
              <a:rPr lang="en-US"/>
              <a:t>Distribution of revenue by volume is  nearly similar except for </a:t>
            </a:r>
            <a:r>
              <a:rPr lang="en-US" b="1"/>
              <a:t>THE HUDSON RIVER MINI BEAR</a:t>
            </a:r>
            <a:r>
              <a:rPr lang="en-US"/>
              <a:t> which have share as 13% by volume and 8 % by revenue</a:t>
            </a:r>
          </a:p>
          <a:p>
            <a:r>
              <a:rPr lang="en-US"/>
              <a:t>And </a:t>
            </a:r>
            <a:r>
              <a:rPr lang="en-US" b="1"/>
              <a:t>THE BIRTHDAY SUGAR PANDA </a:t>
            </a:r>
            <a:r>
              <a:rPr lang="en-US"/>
              <a:t>which is 14% of volume and 18 % of sales</a:t>
            </a:r>
          </a:p>
          <a:p>
            <a:endParaRPr lang="en-US"/>
          </a:p>
          <a:p>
            <a:endParaRPr lang="en-US"/>
          </a:p>
          <a:p>
            <a:endParaRPr lang="en-US"/>
          </a:p>
          <a:p>
            <a:r>
              <a:rPr lang="en-US" b="1"/>
              <a:t>Recommendations:</a:t>
            </a:r>
          </a:p>
          <a:p>
            <a:r>
              <a:rPr lang="en-US"/>
              <a:t>For the product </a:t>
            </a:r>
            <a:r>
              <a:rPr lang="en-US" b="1"/>
              <a:t>THE HUDSON RIVER MINI BEAR  </a:t>
            </a:r>
            <a:r>
              <a:rPr lang="en-US"/>
              <a:t> there we can increase the margin to balance the distribution of those two parameters</a:t>
            </a:r>
          </a:p>
        </p:txBody>
      </p:sp>
    </p:spTree>
    <p:extLst>
      <p:ext uri="{BB962C8B-B14F-4D97-AF65-F5344CB8AC3E}">
        <p14:creationId xmlns:p14="http://schemas.microsoft.com/office/powerpoint/2010/main" val="3831362031"/>
      </p:ext>
    </p:extLst>
  </p:cSld>
  <p:clrMapOvr>
    <a:masterClrMapping/>
  </p:clrMapOvr>
  <p:transition spd="slow">
    <p:push dir="u"/>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075E4BF-3C33-21E4-50BA-41173D804547}"/>
              </a:ext>
            </a:extLst>
          </p:cNvPr>
          <p:cNvGraphicFramePr>
            <a:graphicFrameLocks noGrp="1"/>
          </p:cNvGraphicFramePr>
          <p:nvPr>
            <p:extLst>
              <p:ext uri="{D42A27DB-BD31-4B8C-83A1-F6EECF244321}">
                <p14:modId xmlns:p14="http://schemas.microsoft.com/office/powerpoint/2010/main" val="3676868023"/>
              </p:ext>
            </p:extLst>
          </p:nvPr>
        </p:nvGraphicFramePr>
        <p:xfrm>
          <a:off x="558800" y="730250"/>
          <a:ext cx="11179308" cy="5397500"/>
        </p:xfrm>
        <a:graphic>
          <a:graphicData uri="http://schemas.openxmlformats.org/drawingml/2006/table">
            <a:tbl>
              <a:tblPr firstRow="1" firstCol="1" bandRow="1">
                <a:tableStyleId>{616DA210-FB5B-4158-B5E0-FEB733F419BA}</a:tableStyleId>
              </a:tblPr>
              <a:tblGrid>
                <a:gridCol w="2935573">
                  <a:extLst>
                    <a:ext uri="{9D8B030D-6E8A-4147-A177-3AD203B41FA5}">
                      <a16:colId xmlns:a16="http://schemas.microsoft.com/office/drawing/2014/main" val="1228796343"/>
                    </a:ext>
                  </a:extLst>
                </a:gridCol>
                <a:gridCol w="1171105">
                  <a:extLst>
                    <a:ext uri="{9D8B030D-6E8A-4147-A177-3AD203B41FA5}">
                      <a16:colId xmlns:a16="http://schemas.microsoft.com/office/drawing/2014/main" val="1475704813"/>
                    </a:ext>
                  </a:extLst>
                </a:gridCol>
                <a:gridCol w="1280409">
                  <a:extLst>
                    <a:ext uri="{9D8B030D-6E8A-4147-A177-3AD203B41FA5}">
                      <a16:colId xmlns:a16="http://schemas.microsoft.com/office/drawing/2014/main" val="1012647322"/>
                    </a:ext>
                  </a:extLst>
                </a:gridCol>
                <a:gridCol w="2107040">
                  <a:extLst>
                    <a:ext uri="{9D8B030D-6E8A-4147-A177-3AD203B41FA5}">
                      <a16:colId xmlns:a16="http://schemas.microsoft.com/office/drawing/2014/main" val="2983899462"/>
                    </a:ext>
                  </a:extLst>
                </a:gridCol>
                <a:gridCol w="1936022">
                  <a:extLst>
                    <a:ext uri="{9D8B030D-6E8A-4147-A177-3AD203B41FA5}">
                      <a16:colId xmlns:a16="http://schemas.microsoft.com/office/drawing/2014/main" val="137243299"/>
                    </a:ext>
                  </a:extLst>
                </a:gridCol>
                <a:gridCol w="1749159">
                  <a:extLst>
                    <a:ext uri="{9D8B030D-6E8A-4147-A177-3AD203B41FA5}">
                      <a16:colId xmlns:a16="http://schemas.microsoft.com/office/drawing/2014/main" val="822787103"/>
                    </a:ext>
                  </a:extLst>
                </a:gridCol>
              </a:tblGrid>
              <a:tr h="1079500">
                <a:tc>
                  <a:txBody>
                    <a:bodyPr/>
                    <a:lstStyle/>
                    <a:p>
                      <a:pPr algn="ctr"/>
                      <a:r>
                        <a:rPr lang="en-US" sz="1800" err="1">
                          <a:solidFill>
                            <a:srgbClr val="FFFFFF"/>
                          </a:solidFill>
                          <a:effectLst/>
                        </a:rPr>
                        <a:t>Product_name</a:t>
                      </a:r>
                      <a:endParaRPr lang="en-US" sz="1800">
                        <a:solidFill>
                          <a:srgbClr val="FFFFFF"/>
                        </a:solidFill>
                        <a:effectLst/>
                      </a:endParaRPr>
                    </a:p>
                  </a:txBody>
                  <a:tcPr marL="0" marR="0" marT="0" marB="0" anchor="ctr">
                    <a:solidFill>
                      <a:schemeClr val="bg2">
                        <a:lumMod val="50000"/>
                      </a:schemeClr>
                    </a:solidFill>
                  </a:tcPr>
                </a:tc>
                <a:tc>
                  <a:txBody>
                    <a:bodyPr/>
                    <a:lstStyle/>
                    <a:p>
                      <a:pPr algn="ctr"/>
                      <a:r>
                        <a:rPr lang="en-US" sz="1800" err="1">
                          <a:solidFill>
                            <a:srgbClr val="FFFFFF"/>
                          </a:solidFill>
                          <a:effectLst/>
                        </a:rPr>
                        <a:t>Total_rev</a:t>
                      </a:r>
                      <a:endParaRPr lang="en-US" sz="1800">
                        <a:solidFill>
                          <a:srgbClr val="FFFFFF"/>
                        </a:solidFill>
                        <a:effectLst/>
                      </a:endParaRPr>
                    </a:p>
                  </a:txBody>
                  <a:tcPr marL="0" marR="0" marT="0" marB="0" anchor="ctr">
                    <a:solidFill>
                      <a:schemeClr val="bg2">
                        <a:lumMod val="50000"/>
                      </a:schemeClr>
                    </a:solidFill>
                  </a:tcPr>
                </a:tc>
                <a:tc>
                  <a:txBody>
                    <a:bodyPr/>
                    <a:lstStyle/>
                    <a:p>
                      <a:pPr algn="ctr"/>
                      <a:r>
                        <a:rPr lang="en-US" sz="1800" err="1">
                          <a:solidFill>
                            <a:srgbClr val="FFFFFF"/>
                          </a:solidFill>
                          <a:effectLst/>
                        </a:rPr>
                        <a:t>Total_cost</a:t>
                      </a:r>
                      <a:endParaRPr lang="en-US" sz="1800">
                        <a:solidFill>
                          <a:srgbClr val="FFFFFF"/>
                        </a:solidFill>
                        <a:effectLst/>
                      </a:endParaRPr>
                    </a:p>
                  </a:txBody>
                  <a:tcPr marL="0" marR="0" marT="0" marB="0" anchor="ctr">
                    <a:solidFill>
                      <a:schemeClr val="bg2">
                        <a:lumMod val="50000"/>
                      </a:schemeClr>
                    </a:solidFill>
                  </a:tcPr>
                </a:tc>
                <a:tc>
                  <a:txBody>
                    <a:bodyPr/>
                    <a:lstStyle/>
                    <a:p>
                      <a:pPr algn="ctr"/>
                      <a:r>
                        <a:rPr lang="en-US" sz="1800" err="1">
                          <a:solidFill>
                            <a:srgbClr val="FFFFFF"/>
                          </a:solidFill>
                          <a:effectLst/>
                        </a:rPr>
                        <a:t>Total_Sales_volume</a:t>
                      </a:r>
                      <a:endParaRPr lang="en-US" sz="1800">
                        <a:solidFill>
                          <a:srgbClr val="FFFFFF"/>
                        </a:solidFill>
                        <a:effectLst/>
                      </a:endParaRPr>
                    </a:p>
                  </a:txBody>
                  <a:tcPr marL="0" marR="0" marT="0" marB="0" anchor="ctr">
                    <a:solidFill>
                      <a:schemeClr val="bg2">
                        <a:lumMod val="50000"/>
                      </a:schemeClr>
                    </a:solidFill>
                  </a:tcPr>
                </a:tc>
                <a:tc>
                  <a:txBody>
                    <a:bodyPr/>
                    <a:lstStyle/>
                    <a:p>
                      <a:pPr algn="ctr"/>
                      <a:r>
                        <a:rPr lang="en-US" sz="1800" err="1">
                          <a:solidFill>
                            <a:srgbClr val="FFFFFF"/>
                          </a:solidFill>
                          <a:effectLst/>
                        </a:rPr>
                        <a:t>Profit_percentage</a:t>
                      </a:r>
                      <a:endParaRPr lang="en-US" sz="1800">
                        <a:solidFill>
                          <a:srgbClr val="FFFFFF"/>
                        </a:solidFill>
                        <a:effectLst/>
                      </a:endParaRPr>
                    </a:p>
                  </a:txBody>
                  <a:tcPr marL="0" marR="0" marT="0" marB="0" anchor="ctr">
                    <a:solidFill>
                      <a:schemeClr val="bg2">
                        <a:lumMod val="50000"/>
                      </a:schemeClr>
                    </a:solidFill>
                  </a:tcPr>
                </a:tc>
                <a:tc>
                  <a:txBody>
                    <a:bodyPr/>
                    <a:lstStyle/>
                    <a:p>
                      <a:pPr algn="ctr"/>
                      <a:r>
                        <a:rPr lang="en-US" sz="1800" err="1">
                          <a:solidFill>
                            <a:srgbClr val="FFFFFF"/>
                          </a:solidFill>
                          <a:effectLst/>
                        </a:rPr>
                        <a:t>Total_refunds</a:t>
                      </a:r>
                      <a:endParaRPr lang="en-US" sz="1800">
                        <a:solidFill>
                          <a:srgbClr val="FFFFFF"/>
                        </a:solidFill>
                        <a:effectLst/>
                      </a:endParaRPr>
                    </a:p>
                  </a:txBody>
                  <a:tcPr marL="0" marR="0" marT="0" marB="0" anchor="ctr">
                    <a:solidFill>
                      <a:schemeClr val="bg2">
                        <a:lumMod val="50000"/>
                      </a:schemeClr>
                    </a:solidFill>
                  </a:tcPr>
                </a:tc>
                <a:extLst>
                  <a:ext uri="{0D108BD9-81ED-4DB2-BD59-A6C34878D82A}">
                    <a16:rowId xmlns:a16="http://schemas.microsoft.com/office/drawing/2014/main" val="168889583"/>
                  </a:ext>
                </a:extLst>
              </a:tr>
              <a:tr h="1079500">
                <a:tc>
                  <a:txBody>
                    <a:bodyPr/>
                    <a:lstStyle/>
                    <a:p>
                      <a:pPr algn="ctr"/>
                      <a:r>
                        <a:rPr lang="en-US" sz="1800">
                          <a:solidFill>
                            <a:srgbClr val="FFFFFF"/>
                          </a:solidFill>
                          <a:effectLst/>
                        </a:rPr>
                        <a:t>The Original Mr. Fuzzy</a:t>
                      </a:r>
                    </a:p>
                  </a:txBody>
                  <a:tcPr marL="0" marR="0" marT="0" marB="0" anchor="ctr">
                    <a:solidFill>
                      <a:schemeClr val="bg2">
                        <a:lumMod val="50000"/>
                      </a:schemeClr>
                    </a:solidFill>
                  </a:tcPr>
                </a:tc>
                <a:tc>
                  <a:txBody>
                    <a:bodyPr/>
                    <a:lstStyle/>
                    <a:p>
                      <a:pPr algn="ctr"/>
                      <a:r>
                        <a:rPr lang="en-US" sz="1800">
                          <a:solidFill>
                            <a:srgbClr val="000000"/>
                          </a:solidFill>
                          <a:effectLst/>
                        </a:rPr>
                        <a:t>1419768 </a:t>
                      </a:r>
                    </a:p>
                  </a:txBody>
                  <a:tcPr marL="0" marR="0" marT="0" marB="0" anchor="ctr"/>
                </a:tc>
                <a:tc>
                  <a:txBody>
                    <a:bodyPr/>
                    <a:lstStyle/>
                    <a:p>
                      <a:pPr algn="ctr"/>
                      <a:r>
                        <a:rPr lang="en-US" sz="1800">
                          <a:solidFill>
                            <a:srgbClr val="000000"/>
                          </a:solidFill>
                          <a:effectLst/>
                        </a:rPr>
                        <a:t>539816 </a:t>
                      </a:r>
                    </a:p>
                  </a:txBody>
                  <a:tcPr marL="0" marR="0" marT="0" marB="0" anchor="ctr"/>
                </a:tc>
                <a:tc>
                  <a:txBody>
                    <a:bodyPr/>
                    <a:lstStyle/>
                    <a:p>
                      <a:pPr algn="ctr"/>
                      <a:r>
                        <a:rPr lang="en-US" sz="1800">
                          <a:solidFill>
                            <a:srgbClr val="000000"/>
                          </a:solidFill>
                          <a:effectLst/>
                        </a:rPr>
                        <a:t>23861</a:t>
                      </a:r>
                    </a:p>
                  </a:txBody>
                  <a:tcPr marL="0" marR="0" marT="0" marB="0" anchor="ctr"/>
                </a:tc>
                <a:tc>
                  <a:txBody>
                    <a:bodyPr/>
                    <a:lstStyle/>
                    <a:p>
                      <a:pPr algn="ctr"/>
                      <a:r>
                        <a:rPr lang="en-US" sz="1800">
                          <a:solidFill>
                            <a:srgbClr val="000000"/>
                          </a:solidFill>
                          <a:effectLst/>
                        </a:rPr>
                        <a:t>163%</a:t>
                      </a:r>
                    </a:p>
                  </a:txBody>
                  <a:tcPr marL="0" marR="0" marT="0" marB="0" anchor="ctr"/>
                </a:tc>
                <a:tc>
                  <a:txBody>
                    <a:bodyPr/>
                    <a:lstStyle/>
                    <a:p>
                      <a:pPr algn="ctr"/>
                      <a:r>
                        <a:rPr lang="en-US" sz="1800">
                          <a:solidFill>
                            <a:srgbClr val="000000"/>
                          </a:solidFill>
                          <a:effectLst/>
                        </a:rPr>
                        <a:t>61838 </a:t>
                      </a:r>
                    </a:p>
                  </a:txBody>
                  <a:tcPr marL="0" marR="0" marT="0" marB="0" anchor="ctr"/>
                </a:tc>
                <a:extLst>
                  <a:ext uri="{0D108BD9-81ED-4DB2-BD59-A6C34878D82A}">
                    <a16:rowId xmlns:a16="http://schemas.microsoft.com/office/drawing/2014/main" val="1381575399"/>
                  </a:ext>
                </a:extLst>
              </a:tr>
              <a:tr h="1079500">
                <a:tc>
                  <a:txBody>
                    <a:bodyPr/>
                    <a:lstStyle/>
                    <a:p>
                      <a:pPr algn="ctr"/>
                      <a:r>
                        <a:rPr lang="en-US" sz="1800">
                          <a:solidFill>
                            <a:srgbClr val="FFFFFF"/>
                          </a:solidFill>
                          <a:effectLst/>
                        </a:rPr>
                        <a:t>The Forever Love Bear</a:t>
                      </a:r>
                    </a:p>
                  </a:txBody>
                  <a:tcPr marL="0" marR="0" marT="0" marB="0" anchor="ctr">
                    <a:solidFill>
                      <a:schemeClr val="bg2">
                        <a:lumMod val="50000"/>
                      </a:schemeClr>
                    </a:solidFill>
                  </a:tcPr>
                </a:tc>
                <a:tc>
                  <a:txBody>
                    <a:bodyPr/>
                    <a:lstStyle/>
                    <a:p>
                      <a:pPr algn="ctr"/>
                      <a:r>
                        <a:rPr lang="en-US" sz="1800">
                          <a:solidFill>
                            <a:srgbClr val="000000"/>
                          </a:solidFill>
                          <a:effectLst/>
                        </a:rPr>
                        <a:t>318109 </a:t>
                      </a:r>
                    </a:p>
                  </a:txBody>
                  <a:tcPr marL="0" marR="0" marT="0" marB="0" anchor="ctr"/>
                </a:tc>
                <a:tc>
                  <a:txBody>
                    <a:bodyPr/>
                    <a:lstStyle/>
                    <a:p>
                      <a:pPr algn="ctr"/>
                      <a:r>
                        <a:rPr lang="en-US" sz="1800">
                          <a:solidFill>
                            <a:srgbClr val="000000"/>
                          </a:solidFill>
                          <a:effectLst/>
                        </a:rPr>
                        <a:t>117761 </a:t>
                      </a:r>
                    </a:p>
                  </a:txBody>
                  <a:tcPr marL="0" marR="0" marT="0" marB="0" anchor="ctr"/>
                </a:tc>
                <a:tc>
                  <a:txBody>
                    <a:bodyPr/>
                    <a:lstStyle/>
                    <a:p>
                      <a:pPr algn="ctr"/>
                      <a:r>
                        <a:rPr lang="en-US" sz="1800">
                          <a:solidFill>
                            <a:srgbClr val="000000"/>
                          </a:solidFill>
                          <a:effectLst/>
                        </a:rPr>
                        <a:t>4803</a:t>
                      </a:r>
                    </a:p>
                  </a:txBody>
                  <a:tcPr marL="0" marR="0" marT="0" marB="0" anchor="ctr"/>
                </a:tc>
                <a:tc>
                  <a:txBody>
                    <a:bodyPr/>
                    <a:lstStyle/>
                    <a:p>
                      <a:pPr algn="ctr"/>
                      <a:r>
                        <a:rPr lang="en-US" sz="1800">
                          <a:solidFill>
                            <a:srgbClr val="000000"/>
                          </a:solidFill>
                          <a:effectLst/>
                        </a:rPr>
                        <a:t>170%</a:t>
                      </a:r>
                    </a:p>
                  </a:txBody>
                  <a:tcPr marL="0" marR="0" marT="0" marB="0" anchor="ctr"/>
                </a:tc>
                <a:tc>
                  <a:txBody>
                    <a:bodyPr/>
                    <a:lstStyle/>
                    <a:p>
                      <a:pPr algn="ctr"/>
                      <a:r>
                        <a:rPr lang="en-US" sz="1800">
                          <a:solidFill>
                            <a:srgbClr val="000000"/>
                          </a:solidFill>
                          <a:effectLst/>
                        </a:rPr>
                        <a:t>13843 </a:t>
                      </a:r>
                    </a:p>
                  </a:txBody>
                  <a:tcPr marL="0" marR="0" marT="0" marB="0" anchor="ctr"/>
                </a:tc>
                <a:extLst>
                  <a:ext uri="{0D108BD9-81ED-4DB2-BD59-A6C34878D82A}">
                    <a16:rowId xmlns:a16="http://schemas.microsoft.com/office/drawing/2014/main" val="484532651"/>
                  </a:ext>
                </a:extLst>
              </a:tr>
              <a:tr h="1079500">
                <a:tc>
                  <a:txBody>
                    <a:bodyPr/>
                    <a:lstStyle/>
                    <a:p>
                      <a:pPr algn="ctr"/>
                      <a:r>
                        <a:rPr lang="en-US" sz="1800">
                          <a:solidFill>
                            <a:srgbClr val="FFFFFF"/>
                          </a:solidFill>
                          <a:effectLst/>
                        </a:rPr>
                        <a:t>The Birthday Sugar Panda</a:t>
                      </a:r>
                    </a:p>
                  </a:txBody>
                  <a:tcPr marL="0" marR="0" marT="0" marB="0" anchor="ctr">
                    <a:solidFill>
                      <a:schemeClr val="bg2">
                        <a:lumMod val="50000"/>
                      </a:schemeClr>
                    </a:solidFill>
                  </a:tcPr>
                </a:tc>
                <a:tc>
                  <a:txBody>
                    <a:bodyPr/>
                    <a:lstStyle/>
                    <a:p>
                      <a:pPr algn="ctr"/>
                      <a:r>
                        <a:rPr lang="en-US" sz="1800">
                          <a:solidFill>
                            <a:srgbClr val="000000"/>
                          </a:solidFill>
                          <a:effectLst/>
                        </a:rPr>
                        <a:t>180857 </a:t>
                      </a:r>
                    </a:p>
                  </a:txBody>
                  <a:tcPr marL="0" marR="0" marT="0" marB="0" anchor="ctr"/>
                </a:tc>
                <a:tc>
                  <a:txBody>
                    <a:bodyPr/>
                    <a:lstStyle/>
                    <a:p>
                      <a:pPr algn="ctr"/>
                      <a:r>
                        <a:rPr lang="en-US" sz="1800">
                          <a:solidFill>
                            <a:srgbClr val="000000"/>
                          </a:solidFill>
                          <a:effectLst/>
                        </a:rPr>
                        <a:t>58447 </a:t>
                      </a:r>
                    </a:p>
                  </a:txBody>
                  <a:tcPr marL="0" marR="0" marT="0" marB="0" anchor="ctr"/>
                </a:tc>
                <a:tc>
                  <a:txBody>
                    <a:bodyPr/>
                    <a:lstStyle/>
                    <a:p>
                      <a:pPr algn="ctr"/>
                      <a:r>
                        <a:rPr lang="en-US" sz="1800">
                          <a:solidFill>
                            <a:srgbClr val="000000"/>
                          </a:solidFill>
                          <a:effectLst/>
                        </a:rPr>
                        <a:t>3068</a:t>
                      </a:r>
                    </a:p>
                  </a:txBody>
                  <a:tcPr marL="0" marR="0" marT="0" marB="0" anchor="ctr"/>
                </a:tc>
                <a:tc>
                  <a:txBody>
                    <a:bodyPr/>
                    <a:lstStyle/>
                    <a:p>
                      <a:pPr algn="ctr"/>
                      <a:r>
                        <a:rPr lang="en-US" sz="1800">
                          <a:solidFill>
                            <a:srgbClr val="000000"/>
                          </a:solidFill>
                          <a:effectLst/>
                        </a:rPr>
                        <a:t>209%</a:t>
                      </a:r>
                    </a:p>
                  </a:txBody>
                  <a:tcPr marL="0" marR="0" marT="0" marB="0" anchor="ctr"/>
                </a:tc>
                <a:tc>
                  <a:txBody>
                    <a:bodyPr/>
                    <a:lstStyle/>
                    <a:p>
                      <a:pPr algn="ctr"/>
                      <a:r>
                        <a:rPr lang="en-US" sz="1800">
                          <a:solidFill>
                            <a:srgbClr val="000000"/>
                          </a:solidFill>
                          <a:effectLst/>
                        </a:rPr>
                        <a:t>7739 </a:t>
                      </a:r>
                    </a:p>
                  </a:txBody>
                  <a:tcPr marL="0" marR="0" marT="0" marB="0" anchor="ctr"/>
                </a:tc>
                <a:extLst>
                  <a:ext uri="{0D108BD9-81ED-4DB2-BD59-A6C34878D82A}">
                    <a16:rowId xmlns:a16="http://schemas.microsoft.com/office/drawing/2014/main" val="2290375470"/>
                  </a:ext>
                </a:extLst>
              </a:tr>
              <a:tr h="1079500">
                <a:tc>
                  <a:txBody>
                    <a:bodyPr/>
                    <a:lstStyle/>
                    <a:p>
                      <a:pPr algn="ctr"/>
                      <a:r>
                        <a:rPr lang="en-US" sz="1800">
                          <a:solidFill>
                            <a:srgbClr val="FFFFFF"/>
                          </a:solidFill>
                          <a:effectLst/>
                        </a:rPr>
                        <a:t>The Hudson River Mini bear</a:t>
                      </a:r>
                    </a:p>
                  </a:txBody>
                  <a:tcPr marL="0" marR="0" marT="0" marB="0" anchor="ctr">
                    <a:solidFill>
                      <a:schemeClr val="bg2">
                        <a:lumMod val="50000"/>
                      </a:schemeClr>
                    </a:solidFill>
                  </a:tcPr>
                </a:tc>
                <a:tc>
                  <a:txBody>
                    <a:bodyPr/>
                    <a:lstStyle/>
                    <a:p>
                      <a:pPr algn="ctr"/>
                      <a:r>
                        <a:rPr lang="en-US" sz="1800">
                          <a:solidFill>
                            <a:srgbClr val="000000"/>
                          </a:solidFill>
                          <a:effectLst/>
                        </a:rPr>
                        <a:t>19776 </a:t>
                      </a:r>
                    </a:p>
                  </a:txBody>
                  <a:tcPr marL="0" marR="0" marT="0" marB="0" anchor="ctr"/>
                </a:tc>
                <a:tc>
                  <a:txBody>
                    <a:bodyPr/>
                    <a:lstStyle/>
                    <a:p>
                      <a:pPr algn="ctr"/>
                      <a:r>
                        <a:rPr lang="en-US" sz="1800">
                          <a:solidFill>
                            <a:srgbClr val="000000"/>
                          </a:solidFill>
                          <a:effectLst/>
                        </a:rPr>
                        <a:t>6347 </a:t>
                      </a:r>
                    </a:p>
                  </a:txBody>
                  <a:tcPr marL="0" marR="0" marT="0" marB="0" anchor="ctr"/>
                </a:tc>
                <a:tc>
                  <a:txBody>
                    <a:bodyPr/>
                    <a:lstStyle/>
                    <a:p>
                      <a:pPr algn="ctr"/>
                      <a:r>
                        <a:rPr lang="en-US" sz="1800">
                          <a:solidFill>
                            <a:srgbClr val="000000"/>
                          </a:solidFill>
                          <a:effectLst/>
                        </a:rPr>
                        <a:t>581</a:t>
                      </a:r>
                    </a:p>
                  </a:txBody>
                  <a:tcPr marL="0" marR="0" marT="0" marB="0" anchor="ctr"/>
                </a:tc>
                <a:tc>
                  <a:txBody>
                    <a:bodyPr/>
                    <a:lstStyle/>
                    <a:p>
                      <a:pPr algn="ctr"/>
                      <a:r>
                        <a:rPr lang="en-US" sz="1800">
                          <a:solidFill>
                            <a:srgbClr val="000000"/>
                          </a:solidFill>
                          <a:effectLst/>
                        </a:rPr>
                        <a:t>212% </a:t>
                      </a:r>
                    </a:p>
                  </a:txBody>
                  <a:tcPr marL="0" marR="0" marT="0" marB="0" anchor="ctr"/>
                </a:tc>
                <a:tc>
                  <a:txBody>
                    <a:bodyPr/>
                    <a:lstStyle/>
                    <a:p>
                      <a:pPr algn="ctr"/>
                      <a:r>
                        <a:rPr lang="en-US" sz="1800">
                          <a:solidFill>
                            <a:srgbClr val="000000"/>
                          </a:solidFill>
                          <a:effectLst/>
                        </a:rPr>
                        <a:t>1919 </a:t>
                      </a:r>
                    </a:p>
                  </a:txBody>
                  <a:tcPr marL="0" marR="0" marT="0" marB="0" anchor="ctr"/>
                </a:tc>
                <a:extLst>
                  <a:ext uri="{0D108BD9-81ED-4DB2-BD59-A6C34878D82A}">
                    <a16:rowId xmlns:a16="http://schemas.microsoft.com/office/drawing/2014/main" val="2252785879"/>
                  </a:ext>
                </a:extLst>
              </a:tr>
            </a:tbl>
          </a:graphicData>
        </a:graphic>
      </p:graphicFrame>
    </p:spTree>
    <p:extLst>
      <p:ext uri="{BB962C8B-B14F-4D97-AF65-F5344CB8AC3E}">
        <p14:creationId xmlns:p14="http://schemas.microsoft.com/office/powerpoint/2010/main" val="145270275"/>
      </p:ext>
    </p:extLst>
  </p:cSld>
  <p:clrMapOvr>
    <a:masterClrMapping/>
  </p:clrMapOvr>
  <p:transition spd="slow">
    <p:push dir="u"/>
  </p:transition>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EFF8FF"/>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5B696CA-7628-4102-083B-3B82869DAED8}"/>
              </a:ext>
            </a:extLst>
          </p:cNvPr>
          <p:cNvSpPr txBox="1"/>
          <p:nvPr/>
        </p:nvSpPr>
        <p:spPr>
          <a:xfrm>
            <a:off x="1371597" y="348865"/>
            <a:ext cx="10044023" cy="87772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b="1" kern="1200">
                <a:solidFill>
                  <a:srgbClr val="FFFFFF"/>
                </a:solidFill>
                <a:latin typeface="+mj-lt"/>
                <a:ea typeface="+mj-ea"/>
                <a:cs typeface="+mj-cs"/>
              </a:rPr>
              <a:t>Insights:</a:t>
            </a:r>
            <a:endParaRPr lang="en-US" sz="4000" kern="1200">
              <a:solidFill>
                <a:srgbClr val="FFFFFF"/>
              </a:solidFill>
              <a:latin typeface="+mj-lt"/>
              <a:ea typeface="+mj-ea"/>
              <a:cs typeface="+mj-cs"/>
            </a:endParaRPr>
          </a:p>
        </p:txBody>
      </p:sp>
      <p:graphicFrame>
        <p:nvGraphicFramePr>
          <p:cNvPr id="6" name="TextBox 1">
            <a:extLst>
              <a:ext uri="{FF2B5EF4-FFF2-40B4-BE49-F238E27FC236}">
                <a16:creationId xmlns:a16="http://schemas.microsoft.com/office/drawing/2014/main" id="{62E9F2F5-6389-A318-5D22-9CF8F3A3776A}"/>
              </a:ext>
            </a:extLst>
          </p:cNvPr>
          <p:cNvGraphicFramePr/>
          <p:nvPr>
            <p:extLst>
              <p:ext uri="{D42A27DB-BD31-4B8C-83A1-F6EECF244321}">
                <p14:modId xmlns:p14="http://schemas.microsoft.com/office/powerpoint/2010/main" val="97117642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8632021"/>
      </p:ext>
    </p:extLst>
  </p:cSld>
  <p:clrMapOvr>
    <a:masterClrMapping/>
  </p:clrMapOvr>
  <p:transition spd="slow">
    <p:push dir="u"/>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B696CA-7628-4102-083B-3B82869DAED8}"/>
              </a:ext>
            </a:extLst>
          </p:cNvPr>
          <p:cNvSpPr txBox="1"/>
          <p:nvPr/>
        </p:nvSpPr>
        <p:spPr>
          <a:xfrm>
            <a:off x="439712" y="302302"/>
            <a:ext cx="499348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Recommendations :</a:t>
            </a:r>
            <a:endParaRPr lang="en-US" sz="2800"/>
          </a:p>
        </p:txBody>
      </p:sp>
      <p:graphicFrame>
        <p:nvGraphicFramePr>
          <p:cNvPr id="6" name="TextBox 1">
            <a:extLst>
              <a:ext uri="{FF2B5EF4-FFF2-40B4-BE49-F238E27FC236}">
                <a16:creationId xmlns:a16="http://schemas.microsoft.com/office/drawing/2014/main" id="{0F407249-597C-588A-FE6C-FE9B0CD30682}"/>
              </a:ext>
            </a:extLst>
          </p:cNvPr>
          <p:cNvGraphicFramePr/>
          <p:nvPr/>
        </p:nvGraphicFramePr>
        <p:xfrm>
          <a:off x="439712" y="677056"/>
          <a:ext cx="11757791" cy="5966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9103051"/>
      </p:ext>
    </p:extLst>
  </p:cSld>
  <p:clrMapOvr>
    <a:masterClrMapping/>
  </p:clrMapOvr>
  <p:transition spd="slow">
    <p:push dir="u"/>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E4160E78-1FDA-21A8-10B8-FAC4B1B556DA}"/>
              </a:ext>
            </a:extLst>
          </p:cNvPr>
          <p:cNvGraphicFramePr/>
          <p:nvPr>
            <p:extLst>
              <p:ext uri="{D42A27DB-BD31-4B8C-83A1-F6EECF244321}">
                <p14:modId xmlns:p14="http://schemas.microsoft.com/office/powerpoint/2010/main" val="3801402911"/>
              </p:ext>
            </p:extLst>
          </p:nvPr>
        </p:nvGraphicFramePr>
        <p:xfrm>
          <a:off x="487179" y="1720168"/>
          <a:ext cx="3166699" cy="4379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9" name="TextBox 238">
            <a:extLst>
              <a:ext uri="{FF2B5EF4-FFF2-40B4-BE49-F238E27FC236}">
                <a16:creationId xmlns:a16="http://schemas.microsoft.com/office/drawing/2014/main" id="{2ADDDC35-BD68-76C3-69CD-8076E03C1C1A}"/>
              </a:ext>
            </a:extLst>
          </p:cNvPr>
          <p:cNvSpPr txBox="1"/>
          <p:nvPr/>
        </p:nvSpPr>
        <p:spPr>
          <a:xfrm>
            <a:off x="1111099" y="561747"/>
            <a:ext cx="626245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Times New Roman"/>
                <a:cs typeface="Times New Roman"/>
              </a:rPr>
              <a:t>Funnel Chart and Conversion Pattern </a:t>
            </a:r>
          </a:p>
        </p:txBody>
      </p:sp>
      <p:sp>
        <p:nvSpPr>
          <p:cNvPr id="275" name="TextBox 274">
            <a:extLst>
              <a:ext uri="{FF2B5EF4-FFF2-40B4-BE49-F238E27FC236}">
                <a16:creationId xmlns:a16="http://schemas.microsoft.com/office/drawing/2014/main" id="{0D48BE1B-3B19-8AE1-0DEF-6B8DA7A3741E}"/>
              </a:ext>
            </a:extLst>
          </p:cNvPr>
          <p:cNvSpPr txBox="1"/>
          <p:nvPr/>
        </p:nvSpPr>
        <p:spPr>
          <a:xfrm>
            <a:off x="3650108" y="1289155"/>
            <a:ext cx="8539392" cy="52461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a:t>Insights:</a:t>
            </a:r>
            <a:endParaRPr lang="en-US"/>
          </a:p>
          <a:p>
            <a:pPr>
              <a:lnSpc>
                <a:spcPct val="250000"/>
              </a:lnSpc>
              <a:buFont typeface=""/>
              <a:buAutoNum type="arabicPeriod"/>
            </a:pPr>
            <a:r>
              <a:rPr lang="en-US" b="1"/>
              <a:t>Total Sessions</a:t>
            </a:r>
            <a:r>
              <a:rPr lang="en-US"/>
              <a:t>: There were 472,871 total sessions.</a:t>
            </a:r>
          </a:p>
          <a:p>
            <a:pPr>
              <a:lnSpc>
                <a:spcPct val="250000"/>
              </a:lnSpc>
              <a:buFont typeface=""/>
              <a:buAutoNum type="arabicPeriod"/>
            </a:pPr>
            <a:r>
              <a:rPr lang="en-US" b="1"/>
              <a:t>Product Page Views</a:t>
            </a:r>
            <a:r>
              <a:rPr lang="en-US"/>
              <a:t>: 55.2% of sessions (261,231) viewed product pages.</a:t>
            </a:r>
          </a:p>
          <a:p>
            <a:pPr>
              <a:lnSpc>
                <a:spcPct val="250000"/>
              </a:lnSpc>
              <a:buFont typeface=""/>
              <a:buAutoNum type="arabicPeriod"/>
            </a:pPr>
            <a:r>
              <a:rPr lang="en-US" b="1"/>
              <a:t>Cart Page Views</a:t>
            </a:r>
            <a:r>
              <a:rPr lang="en-US"/>
              <a:t>: 20.1% of sessions (94,953) reached the cart page.</a:t>
            </a:r>
          </a:p>
          <a:p>
            <a:pPr>
              <a:lnSpc>
                <a:spcPct val="250000"/>
              </a:lnSpc>
              <a:buFont typeface=""/>
              <a:buAutoNum type="arabicPeriod"/>
            </a:pPr>
            <a:r>
              <a:rPr lang="en-US" b="1"/>
              <a:t>Shipping Page Views</a:t>
            </a:r>
            <a:r>
              <a:rPr lang="en-US"/>
              <a:t>: 13.6% of sessions (64,484) proceeded to the shipping page.</a:t>
            </a:r>
          </a:p>
          <a:p>
            <a:pPr>
              <a:lnSpc>
                <a:spcPct val="250000"/>
              </a:lnSpc>
              <a:buFont typeface=""/>
              <a:buAutoNum type="arabicPeriod"/>
            </a:pPr>
            <a:r>
              <a:rPr lang="en-US" b="1"/>
              <a:t>Billing Page Views</a:t>
            </a:r>
            <a:r>
              <a:rPr lang="en-US"/>
              <a:t>: 10.2% of sessions (48,441) continued to the billing page.</a:t>
            </a:r>
          </a:p>
          <a:p>
            <a:pPr>
              <a:lnSpc>
                <a:spcPct val="250000"/>
              </a:lnSpc>
              <a:buFont typeface=""/>
              <a:buAutoNum type="arabicPeriod"/>
            </a:pPr>
            <a:r>
              <a:rPr lang="en-US" b="1"/>
              <a:t>Thank You Page Views</a:t>
            </a:r>
            <a:r>
              <a:rPr lang="en-US"/>
              <a:t>: 6.8% of sessions (32,313) completed the purchase process and viewed the thank you page..</a:t>
            </a:r>
          </a:p>
        </p:txBody>
      </p:sp>
      <p:sp>
        <p:nvSpPr>
          <p:cNvPr id="318" name="Arrow: Right 317">
            <a:extLst>
              <a:ext uri="{FF2B5EF4-FFF2-40B4-BE49-F238E27FC236}">
                <a16:creationId xmlns:a16="http://schemas.microsoft.com/office/drawing/2014/main" id="{BC85E935-F8EB-AA8B-09B4-8E90CD490018}"/>
              </a:ext>
            </a:extLst>
          </p:cNvPr>
          <p:cNvSpPr/>
          <p:nvPr/>
        </p:nvSpPr>
        <p:spPr>
          <a:xfrm>
            <a:off x="2557417" y="1993115"/>
            <a:ext cx="699540" cy="249836"/>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Arrow: Right 318">
            <a:extLst>
              <a:ext uri="{FF2B5EF4-FFF2-40B4-BE49-F238E27FC236}">
                <a16:creationId xmlns:a16="http://schemas.microsoft.com/office/drawing/2014/main" id="{543EAC82-9B39-30DE-A52C-D881B5D26BE3}"/>
              </a:ext>
            </a:extLst>
          </p:cNvPr>
          <p:cNvSpPr/>
          <p:nvPr/>
        </p:nvSpPr>
        <p:spPr>
          <a:xfrm>
            <a:off x="2557416" y="2742622"/>
            <a:ext cx="699540" cy="249836"/>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Arrow: Right 319">
            <a:extLst>
              <a:ext uri="{FF2B5EF4-FFF2-40B4-BE49-F238E27FC236}">
                <a16:creationId xmlns:a16="http://schemas.microsoft.com/office/drawing/2014/main" id="{0698C92B-B8AC-BC49-53EE-31348BB99B84}"/>
              </a:ext>
            </a:extLst>
          </p:cNvPr>
          <p:cNvSpPr/>
          <p:nvPr/>
        </p:nvSpPr>
        <p:spPr>
          <a:xfrm>
            <a:off x="2557416" y="3429672"/>
            <a:ext cx="699540" cy="249836"/>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Arrow: Right 320">
            <a:extLst>
              <a:ext uri="{FF2B5EF4-FFF2-40B4-BE49-F238E27FC236}">
                <a16:creationId xmlns:a16="http://schemas.microsoft.com/office/drawing/2014/main" id="{E21C5515-8321-2928-D1FB-B78B09A98A86}"/>
              </a:ext>
            </a:extLst>
          </p:cNvPr>
          <p:cNvSpPr/>
          <p:nvPr/>
        </p:nvSpPr>
        <p:spPr>
          <a:xfrm>
            <a:off x="2557417" y="4091737"/>
            <a:ext cx="699540" cy="249836"/>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Arrow: Right 321">
            <a:extLst>
              <a:ext uri="{FF2B5EF4-FFF2-40B4-BE49-F238E27FC236}">
                <a16:creationId xmlns:a16="http://schemas.microsoft.com/office/drawing/2014/main" id="{020A8D6A-F7C7-5266-695E-12D1C12ADFDA}"/>
              </a:ext>
            </a:extLst>
          </p:cNvPr>
          <p:cNvSpPr/>
          <p:nvPr/>
        </p:nvSpPr>
        <p:spPr>
          <a:xfrm>
            <a:off x="2557417" y="4878721"/>
            <a:ext cx="699540" cy="249836"/>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Arrow: Right 322">
            <a:extLst>
              <a:ext uri="{FF2B5EF4-FFF2-40B4-BE49-F238E27FC236}">
                <a16:creationId xmlns:a16="http://schemas.microsoft.com/office/drawing/2014/main" id="{914048E7-8E98-5C84-5702-57127654970C}"/>
              </a:ext>
            </a:extLst>
          </p:cNvPr>
          <p:cNvSpPr/>
          <p:nvPr/>
        </p:nvSpPr>
        <p:spPr>
          <a:xfrm>
            <a:off x="2557417" y="5590754"/>
            <a:ext cx="699540" cy="249836"/>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8171703"/>
      </p:ext>
    </p:extLst>
  </p:cSld>
  <p:clrMapOvr>
    <a:masterClrMapping/>
  </p:clrMapOvr>
  <p:transition spd="slow">
    <p:push dir="u"/>
  </p:transition>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5652724-C4C6-09DC-661A-E7793930A5B4}"/>
              </a:ext>
            </a:extLst>
          </p:cNvPr>
          <p:cNvSpPr txBox="1"/>
          <p:nvPr/>
        </p:nvSpPr>
        <p:spPr>
          <a:xfrm>
            <a:off x="1676400" y="1033462"/>
            <a:ext cx="443388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bg1"/>
                </a:solidFill>
              </a:rPr>
              <a:t>Recommendations:</a:t>
            </a:r>
            <a:r>
              <a:rPr lang="en-US" sz="3200">
                <a:solidFill>
                  <a:schemeClr val="bg1"/>
                </a:solidFill>
              </a:rPr>
              <a:t>​</a:t>
            </a:r>
          </a:p>
        </p:txBody>
      </p:sp>
      <p:graphicFrame>
        <p:nvGraphicFramePr>
          <p:cNvPr id="17" name="TextBox 1">
            <a:extLst>
              <a:ext uri="{FF2B5EF4-FFF2-40B4-BE49-F238E27FC236}">
                <a16:creationId xmlns:a16="http://schemas.microsoft.com/office/drawing/2014/main" id="{75C220BB-3AAB-8A8E-C9B2-D5514C5A0E98}"/>
              </a:ext>
            </a:extLst>
          </p:cNvPr>
          <p:cNvGraphicFramePr/>
          <p:nvPr/>
        </p:nvGraphicFramePr>
        <p:xfrm>
          <a:off x="1371599" y="2318197"/>
          <a:ext cx="9724031" cy="36833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1047850"/>
      </p:ext>
    </p:extLst>
  </p:cSld>
  <p:clrMapOvr>
    <a:masterClrMapping/>
  </p:clrMapOvr>
  <p:transition spd="slow">
    <p:push dir="u"/>
  </p:transition>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2D75726E-3452-F524-D3E2-77E2C3AA3965}"/>
              </a:ext>
            </a:extLst>
          </p:cNvPr>
          <p:cNvSpPr txBox="1"/>
          <p:nvPr/>
        </p:nvSpPr>
        <p:spPr>
          <a:xfrm>
            <a:off x="660041" y="2767106"/>
            <a:ext cx="2880828" cy="307190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4000" kern="1200">
                <a:solidFill>
                  <a:srgbClr val="FFFFFF"/>
                </a:solidFill>
                <a:latin typeface="+mj-lt"/>
                <a:ea typeface="+mj-ea"/>
                <a:cs typeface="+mj-cs"/>
              </a:rPr>
              <a:t>MONTHLY TREND OF SESSIONS</a:t>
            </a:r>
          </a:p>
        </p:txBody>
      </p:sp>
      <p:pic>
        <p:nvPicPr>
          <p:cNvPr id="2" name="Picture 1" descr="A graph with a line&#10;&#10;Description automatically generated">
            <a:extLst>
              <a:ext uri="{FF2B5EF4-FFF2-40B4-BE49-F238E27FC236}">
                <a16:creationId xmlns:a16="http://schemas.microsoft.com/office/drawing/2014/main" id="{3C8072A9-74ED-306E-02F0-B646C0322E01}"/>
              </a:ext>
            </a:extLst>
          </p:cNvPr>
          <p:cNvPicPr>
            <a:picLocks noChangeAspect="1"/>
          </p:cNvPicPr>
          <p:nvPr/>
        </p:nvPicPr>
        <p:blipFill>
          <a:blip r:embed="rId2"/>
          <a:stretch>
            <a:fillRect/>
          </a:stretch>
        </p:blipFill>
        <p:spPr>
          <a:xfrm>
            <a:off x="4502428" y="1667724"/>
            <a:ext cx="7225748" cy="3522552"/>
          </a:xfrm>
          <a:prstGeom prst="rect">
            <a:avLst/>
          </a:prstGeom>
        </p:spPr>
      </p:pic>
    </p:spTree>
    <p:extLst>
      <p:ext uri="{BB962C8B-B14F-4D97-AF65-F5344CB8AC3E}">
        <p14:creationId xmlns:p14="http://schemas.microsoft.com/office/powerpoint/2010/main" val="2421960610"/>
      </p:ext>
    </p:extLst>
  </p:cSld>
  <p:clrMapOvr>
    <a:masterClrMapping/>
  </p:clrMapOvr>
  <p:transition spd="slow">
    <p:push dir="u"/>
  </p:transition>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EFF8FF"/>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9D79428-0EE0-996C-826D-DC71C4485E1F}"/>
              </a:ext>
            </a:extLst>
          </p:cNvPr>
          <p:cNvSpPr txBox="1"/>
          <p:nvPr/>
        </p:nvSpPr>
        <p:spPr>
          <a:xfrm>
            <a:off x="1366837" y="795338"/>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solidFill>
                  <a:schemeClr val="bg1"/>
                </a:solidFill>
              </a:rPr>
              <a:t>Insights</a:t>
            </a:r>
            <a:endParaRPr lang="en-US" sz="3600">
              <a:solidFill>
                <a:schemeClr val="bg1"/>
              </a:solidFill>
            </a:endParaRPr>
          </a:p>
        </p:txBody>
      </p:sp>
      <p:graphicFrame>
        <p:nvGraphicFramePr>
          <p:cNvPr id="17" name="TextBox 1">
            <a:extLst>
              <a:ext uri="{FF2B5EF4-FFF2-40B4-BE49-F238E27FC236}">
                <a16:creationId xmlns:a16="http://schemas.microsoft.com/office/drawing/2014/main" id="{21409FDC-7B3C-72C9-6393-E48F986D45E4}"/>
              </a:ext>
            </a:extLst>
          </p:cNvPr>
          <p:cNvGraphicFramePr/>
          <p:nvPr>
            <p:extLst>
              <p:ext uri="{D42A27DB-BD31-4B8C-83A1-F6EECF244321}">
                <p14:modId xmlns:p14="http://schemas.microsoft.com/office/powerpoint/2010/main" val="1554808521"/>
              </p:ext>
            </p:extLst>
          </p:nvPr>
        </p:nvGraphicFramePr>
        <p:xfrm>
          <a:off x="823913" y="2056260"/>
          <a:ext cx="10533654" cy="43143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116963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A5594-88CA-35C6-3350-15088C8D453B}"/>
              </a:ext>
            </a:extLst>
          </p:cNvPr>
          <p:cNvSpPr>
            <a:spLocks noGrp="1"/>
          </p:cNvSpPr>
          <p:nvPr>
            <p:ph type="title"/>
          </p:nvPr>
        </p:nvSpPr>
        <p:spPr>
          <a:xfrm>
            <a:off x="838200" y="129012"/>
            <a:ext cx="10515600" cy="1325563"/>
          </a:xfrm>
        </p:spPr>
        <p:txBody>
          <a:bodyPr>
            <a:normAutofit/>
          </a:bodyPr>
          <a:lstStyle/>
          <a:p>
            <a:r>
              <a:rPr lang="en-US" sz="2800" b="1">
                <a:latin typeface="Times New Roman"/>
                <a:cs typeface="Times New Roman"/>
              </a:rPr>
              <a:t>Analyzing Free Channels</a:t>
            </a:r>
            <a:endParaRPr lang="en-US" sz="2800"/>
          </a:p>
        </p:txBody>
      </p:sp>
      <p:pic>
        <p:nvPicPr>
          <p:cNvPr id="4" name="Content Placeholder 3">
            <a:extLst>
              <a:ext uri="{FF2B5EF4-FFF2-40B4-BE49-F238E27FC236}">
                <a16:creationId xmlns:a16="http://schemas.microsoft.com/office/drawing/2014/main" id="{E48B9FCF-6B47-BB77-D624-1147C2275715}"/>
              </a:ext>
            </a:extLst>
          </p:cNvPr>
          <p:cNvPicPr>
            <a:picLocks noGrp="1" noChangeAspect="1"/>
          </p:cNvPicPr>
          <p:nvPr>
            <p:ph idx="1"/>
          </p:nvPr>
        </p:nvPicPr>
        <p:blipFill>
          <a:blip r:embed="rId2"/>
          <a:stretch>
            <a:fillRect/>
          </a:stretch>
        </p:blipFill>
        <p:spPr>
          <a:xfrm>
            <a:off x="4831063" y="1449662"/>
            <a:ext cx="7163567" cy="4309061"/>
          </a:xfrm>
        </p:spPr>
      </p:pic>
      <p:graphicFrame>
        <p:nvGraphicFramePr>
          <p:cNvPr id="7" name="TextBox 4">
            <a:extLst>
              <a:ext uri="{FF2B5EF4-FFF2-40B4-BE49-F238E27FC236}">
                <a16:creationId xmlns:a16="http://schemas.microsoft.com/office/drawing/2014/main" id="{B6B46AF4-B1E4-1EAB-A352-ADEB05B31949}"/>
              </a:ext>
            </a:extLst>
          </p:cNvPr>
          <p:cNvGraphicFramePr/>
          <p:nvPr>
            <p:extLst>
              <p:ext uri="{D42A27DB-BD31-4B8C-83A1-F6EECF244321}">
                <p14:modId xmlns:p14="http://schemas.microsoft.com/office/powerpoint/2010/main" val="9498295"/>
              </p:ext>
            </p:extLst>
          </p:nvPr>
        </p:nvGraphicFramePr>
        <p:xfrm>
          <a:off x="450412" y="787345"/>
          <a:ext cx="4185920" cy="59093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6908154"/>
      </p:ext>
    </p:extLst>
  </p:cSld>
  <p:clrMapOvr>
    <a:masterClrMapping/>
  </p:clrMapOvr>
  <p:transition spd="slow">
    <p:push dir="u"/>
  </p:transition>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EFF8FF"/>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0DDE224-2604-68E4-F2B1-5D2EEB3E53D2}"/>
              </a:ext>
            </a:extLst>
          </p:cNvPr>
          <p:cNvSpPr txBox="1"/>
          <p:nvPr/>
        </p:nvSpPr>
        <p:spPr>
          <a:xfrm>
            <a:off x="1371599" y="2318197"/>
            <a:ext cx="9724031" cy="368335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marL="228600" indent="-228600">
              <a:lnSpc>
                <a:spcPct val="90000"/>
              </a:lnSpc>
              <a:spcAft>
                <a:spcPts val="600"/>
              </a:spcAft>
              <a:buFont typeface="Arial" panose="020B0604020202020204" pitchFamily="34" charset="0"/>
              <a:buChar char="•"/>
            </a:pPr>
            <a:r>
              <a:rPr lang="en-US" sz="1400" b="1"/>
              <a:t>Leverage Seasonal Trends</a:t>
            </a:r>
            <a:r>
              <a:rPr lang="en-US" sz="1400"/>
              <a:t>:</a:t>
            </a:r>
          </a:p>
          <a:p>
            <a:pPr marL="685800" lvl="2" indent="-228600">
              <a:lnSpc>
                <a:spcPct val="90000"/>
              </a:lnSpc>
              <a:spcAft>
                <a:spcPts val="600"/>
              </a:spcAft>
              <a:buFont typeface="Arial" panose="020B0604020202020204" pitchFamily="34" charset="0"/>
              <a:buChar char="•"/>
            </a:pPr>
            <a:r>
              <a:rPr lang="en-US" sz="1400"/>
              <a:t>Increase marketing and promotional efforts during the holiday season (November and December) to capitalize on the natural increase in traffic. Offer special deals, discounts, and holiday-themed products to boost sales.</a:t>
            </a:r>
          </a:p>
          <a:p>
            <a:pPr marL="228600" indent="-228600">
              <a:lnSpc>
                <a:spcPct val="90000"/>
              </a:lnSpc>
              <a:spcAft>
                <a:spcPts val="600"/>
              </a:spcAft>
              <a:buFont typeface="Arial" panose="020B0604020202020204" pitchFamily="34" charset="0"/>
              <a:buChar char="•"/>
            </a:pPr>
            <a:r>
              <a:rPr lang="en-US" sz="1400" b="1"/>
              <a:t>Post-Holiday Campaigns</a:t>
            </a:r>
            <a:r>
              <a:rPr lang="en-US" sz="1400"/>
              <a:t>:</a:t>
            </a:r>
          </a:p>
          <a:p>
            <a:pPr marL="685800" lvl="2" indent="-228600">
              <a:lnSpc>
                <a:spcPct val="90000"/>
              </a:lnSpc>
              <a:spcAft>
                <a:spcPts val="600"/>
              </a:spcAft>
              <a:buFont typeface="Arial" panose="020B0604020202020204" pitchFamily="34" charset="0"/>
              <a:buChar char="•"/>
            </a:pPr>
            <a:r>
              <a:rPr lang="en-US" sz="1400"/>
              <a:t>Implement post-holiday marketing campaigns to sustain customer engagement and mitigate the drop in sessions seen in January and February. Consider loyalty programs, New Year promotions, and targeted email campaigns.</a:t>
            </a:r>
          </a:p>
          <a:p>
            <a:pPr marL="228600" indent="-228600">
              <a:lnSpc>
                <a:spcPct val="90000"/>
              </a:lnSpc>
              <a:spcAft>
                <a:spcPts val="600"/>
              </a:spcAft>
              <a:buFont typeface="Arial" panose="020B0604020202020204" pitchFamily="34" charset="0"/>
              <a:buChar char="•"/>
            </a:pPr>
            <a:r>
              <a:rPr lang="en-US" sz="1400" b="1"/>
              <a:t>Sustain Growth</a:t>
            </a:r>
            <a:r>
              <a:rPr lang="en-US" sz="1400"/>
              <a:t>:</a:t>
            </a:r>
          </a:p>
          <a:p>
            <a:pPr marL="685800" lvl="2" indent="-228600">
              <a:lnSpc>
                <a:spcPct val="90000"/>
              </a:lnSpc>
              <a:spcAft>
                <a:spcPts val="600"/>
              </a:spcAft>
              <a:buFont typeface="Arial" panose="020B0604020202020204" pitchFamily="34" charset="0"/>
              <a:buChar char="•"/>
            </a:pPr>
            <a:r>
              <a:rPr lang="en-US" sz="1400"/>
              <a:t>Maintain consistent marketing efforts throughout the year to sustain the growth trend. Use data-driven insights to identify effective marketing channels and optimize campaigns.</a:t>
            </a:r>
          </a:p>
          <a:p>
            <a:pPr marL="228600" indent="-228600">
              <a:lnSpc>
                <a:spcPct val="90000"/>
              </a:lnSpc>
              <a:spcAft>
                <a:spcPts val="600"/>
              </a:spcAft>
              <a:buFont typeface="Arial" panose="020B0604020202020204" pitchFamily="34" charset="0"/>
              <a:buChar char="•"/>
            </a:pPr>
            <a:r>
              <a:rPr lang="en-US" sz="1400" b="1"/>
              <a:t>Address Recent Decline</a:t>
            </a:r>
            <a:r>
              <a:rPr lang="en-US" sz="1400"/>
              <a:t>:</a:t>
            </a:r>
          </a:p>
          <a:p>
            <a:pPr marL="685800" lvl="2" indent="-228600">
              <a:lnSpc>
                <a:spcPct val="90000"/>
              </a:lnSpc>
              <a:spcAft>
                <a:spcPts val="600"/>
              </a:spcAft>
              <a:buFont typeface="Arial" panose="020B0604020202020204" pitchFamily="34" charset="0"/>
              <a:buChar char="•"/>
            </a:pPr>
            <a:r>
              <a:rPr lang="en-US" sz="1400"/>
              <a:t>Investigate the reasons for the decline in sessions starting January 2015. Analyze changes in marketing strategies, website updates, or external factors that might have impacted traffic. Adjust strategies accordingly to reverse the trend.</a:t>
            </a:r>
          </a:p>
          <a:p>
            <a:pPr marL="228600" indent="-228600">
              <a:lnSpc>
                <a:spcPct val="90000"/>
              </a:lnSpc>
              <a:spcAft>
                <a:spcPts val="600"/>
              </a:spcAft>
              <a:buFont typeface="Arial" panose="020B0604020202020204" pitchFamily="34" charset="0"/>
              <a:buChar char="•"/>
            </a:pPr>
            <a:r>
              <a:rPr lang="en-US" sz="1400" b="1"/>
              <a:t>Enhance User Experience</a:t>
            </a:r>
            <a:r>
              <a:rPr lang="en-US" sz="1400"/>
              <a:t>:</a:t>
            </a:r>
          </a:p>
          <a:p>
            <a:pPr marL="685800" lvl="2" indent="-228600">
              <a:lnSpc>
                <a:spcPct val="90000"/>
              </a:lnSpc>
              <a:spcAft>
                <a:spcPts val="600"/>
              </a:spcAft>
              <a:buFont typeface="Arial" panose="020B0604020202020204" pitchFamily="34" charset="0"/>
              <a:buChar char="•"/>
            </a:pPr>
            <a:r>
              <a:rPr lang="en-US" sz="1400"/>
              <a:t>Improve the website’s user experience to keep visitors engaged and encourage repeat visits. Optimize page load times, streamline navigation, and ensure mobile compatibility.</a:t>
            </a:r>
          </a:p>
        </p:txBody>
      </p:sp>
      <p:sp>
        <p:nvSpPr>
          <p:cNvPr id="3" name="TextBox 2">
            <a:extLst>
              <a:ext uri="{FF2B5EF4-FFF2-40B4-BE49-F238E27FC236}">
                <a16:creationId xmlns:a16="http://schemas.microsoft.com/office/drawing/2014/main" id="{D773E9BF-D0CD-B284-DA34-24484DF06B09}"/>
              </a:ext>
            </a:extLst>
          </p:cNvPr>
          <p:cNvSpPr txBox="1"/>
          <p:nvPr/>
        </p:nvSpPr>
        <p:spPr>
          <a:xfrm>
            <a:off x="1081087" y="902494"/>
            <a:ext cx="423148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Arial,Sans-Serif"/>
              <a:buChar char="•"/>
            </a:pPr>
            <a:r>
              <a:rPr lang="en-US" sz="2800" b="1">
                <a:solidFill>
                  <a:schemeClr val="bg1"/>
                </a:solidFill>
                <a:cs typeface="Arial"/>
              </a:rPr>
              <a:t>Recommendations:</a:t>
            </a:r>
            <a:r>
              <a:rPr lang="en-US" sz="2800">
                <a:solidFill>
                  <a:schemeClr val="bg1"/>
                </a:solidFill>
                <a:cs typeface="Arial"/>
              </a:rPr>
              <a:t>​</a:t>
            </a:r>
          </a:p>
        </p:txBody>
      </p:sp>
    </p:spTree>
    <p:extLst>
      <p:ext uri="{BB962C8B-B14F-4D97-AF65-F5344CB8AC3E}">
        <p14:creationId xmlns:p14="http://schemas.microsoft.com/office/powerpoint/2010/main" val="2960370714"/>
      </p:ext>
    </p:extLst>
  </p:cSld>
  <p:clrMapOvr>
    <a:masterClrMapping/>
  </p:clrMapOvr>
  <p:transition spd="slow">
    <p:push dir="u"/>
  </p:transition>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EABD8437-33E0-AFB7-29F8-1C37B8337721}"/>
              </a:ext>
            </a:extLst>
          </p:cNvPr>
          <p:cNvSpPr txBox="1"/>
          <p:nvPr/>
        </p:nvSpPr>
        <p:spPr>
          <a:xfrm>
            <a:off x="660041" y="2767106"/>
            <a:ext cx="2880828" cy="3071906"/>
          </a:xfrm>
          <a:prstGeom prst="ellipse">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3100" b="1" kern="1200">
                <a:solidFill>
                  <a:srgbClr val="FFFFFF"/>
                </a:solidFill>
                <a:latin typeface="+mj-lt"/>
                <a:ea typeface="+mj-ea"/>
                <a:cs typeface="+mj-cs"/>
              </a:rPr>
              <a:t>Lander test and its Distribution </a:t>
            </a:r>
          </a:p>
        </p:txBody>
      </p:sp>
      <p:pic>
        <p:nvPicPr>
          <p:cNvPr id="3" name="Picture 2">
            <a:extLst>
              <a:ext uri="{FF2B5EF4-FFF2-40B4-BE49-F238E27FC236}">
                <a16:creationId xmlns:a16="http://schemas.microsoft.com/office/drawing/2014/main" id="{44C9B110-10F7-537B-80F8-ABE9D82B04F7}"/>
              </a:ext>
            </a:extLst>
          </p:cNvPr>
          <p:cNvPicPr>
            <a:picLocks noChangeAspect="1"/>
          </p:cNvPicPr>
          <p:nvPr/>
        </p:nvPicPr>
        <p:blipFill>
          <a:blip r:embed="rId2"/>
          <a:stretch>
            <a:fillRect/>
          </a:stretch>
        </p:blipFill>
        <p:spPr>
          <a:xfrm>
            <a:off x="4502428" y="871063"/>
            <a:ext cx="7225748" cy="5115874"/>
          </a:xfrm>
          <a:prstGeom prst="rect">
            <a:avLst/>
          </a:prstGeom>
        </p:spPr>
      </p:pic>
    </p:spTree>
    <p:extLst>
      <p:ext uri="{BB962C8B-B14F-4D97-AF65-F5344CB8AC3E}">
        <p14:creationId xmlns:p14="http://schemas.microsoft.com/office/powerpoint/2010/main" val="1915543690"/>
      </p:ext>
    </p:extLst>
  </p:cSld>
  <p:clrMapOvr>
    <a:masterClrMapping/>
  </p:clrMapOvr>
  <p:transition spd="slow">
    <p:push dir="u"/>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5" name="Group 14">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6"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7"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extBox 1">
            <a:extLst>
              <a:ext uri="{FF2B5EF4-FFF2-40B4-BE49-F238E27FC236}">
                <a16:creationId xmlns:a16="http://schemas.microsoft.com/office/drawing/2014/main" id="{63BB3962-85BB-8158-466E-CDA6B2E9126D}"/>
              </a:ext>
            </a:extLst>
          </p:cNvPr>
          <p:cNvSpPr txBox="1"/>
          <p:nvPr/>
        </p:nvSpPr>
        <p:spPr>
          <a:xfrm>
            <a:off x="643467" y="2085828"/>
            <a:ext cx="3479842" cy="36471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39065" indent="-139065" defTabSz="557784">
              <a:spcAft>
                <a:spcPts val="600"/>
              </a:spcAft>
              <a:buAutoNum type="arabicPeriod"/>
            </a:pPr>
            <a:r>
              <a:rPr lang="en-US" sz="1400" b="1" kern="1200">
                <a:latin typeface="+mn-lt"/>
                <a:ea typeface="+mn-ea"/>
                <a:cs typeface="+mn-cs"/>
              </a:rPr>
              <a:t>High Bounce Rate on Custom Landers</a:t>
            </a:r>
            <a:r>
              <a:rPr lang="en-US" sz="1400" kern="1200">
                <a:latin typeface="+mn-lt"/>
                <a:ea typeface="+mn-ea"/>
                <a:cs typeface="+mn-cs"/>
              </a:rPr>
              <a:t>:</a:t>
            </a:r>
            <a:endParaRPr lang="en-US" sz="1400" kern="1200">
              <a:latin typeface="+mn-lt"/>
            </a:endParaRPr>
          </a:p>
          <a:p>
            <a:pPr marL="417830" lvl="2" indent="-139065" defTabSz="557784">
              <a:spcAft>
                <a:spcPts val="600"/>
              </a:spcAft>
              <a:buFont typeface="Wingdings"/>
              <a:buChar char="§"/>
            </a:pPr>
            <a:r>
              <a:rPr lang="en-US" sz="1100" kern="1200">
                <a:solidFill>
                  <a:schemeClr val="tx1"/>
                </a:solidFill>
                <a:latin typeface="+mn-lt"/>
                <a:ea typeface="+mn-ea"/>
                <a:cs typeface="+mn-cs"/>
              </a:rPr>
              <a:t>The custom landing pages (/lander-1, /lander-2, /lander-3, /lander-4) have higher bounce rates compared to the homepage. Specifically, /lander-1 has the highest bounce rate at 53%.</a:t>
            </a:r>
            <a:endParaRPr lang="en-US" sz="1100" kern="1200">
              <a:solidFill>
                <a:schemeClr val="tx1"/>
              </a:solidFill>
              <a:latin typeface="+mn-lt"/>
            </a:endParaRPr>
          </a:p>
          <a:p>
            <a:pPr marL="139065" lvl="1" indent="-139065" defTabSz="557784">
              <a:spcAft>
                <a:spcPts val="600"/>
              </a:spcAft>
              <a:buAutoNum type="arabicPeriod"/>
            </a:pPr>
            <a:endParaRPr lang="en-US" sz="1100" kern="1200">
              <a:solidFill>
                <a:schemeClr val="tx1"/>
              </a:solidFill>
              <a:latin typeface="+mn-lt"/>
            </a:endParaRPr>
          </a:p>
          <a:p>
            <a:pPr marL="139065" indent="-139065" defTabSz="557784">
              <a:spcAft>
                <a:spcPts val="600"/>
              </a:spcAft>
              <a:buFont typeface=""/>
              <a:buAutoNum type="arabicPeriod"/>
            </a:pPr>
            <a:r>
              <a:rPr lang="en-US" sz="1400" b="1" kern="1200">
                <a:latin typeface="+mn-lt"/>
                <a:ea typeface="+mn-ea"/>
                <a:cs typeface="+mn-cs"/>
              </a:rPr>
              <a:t>Traffic Concentration</a:t>
            </a:r>
            <a:r>
              <a:rPr lang="en-US" sz="1400" kern="1200">
                <a:latin typeface="+mn-lt"/>
                <a:ea typeface="+mn-ea"/>
                <a:cs typeface="+mn-cs"/>
              </a:rPr>
              <a:t>:</a:t>
            </a:r>
            <a:endParaRPr lang="en-US" sz="1400" kern="1200">
              <a:latin typeface="+mn-lt"/>
            </a:endParaRPr>
          </a:p>
          <a:p>
            <a:pPr marL="417830" lvl="2" indent="-139065" defTabSz="557784">
              <a:spcAft>
                <a:spcPts val="600"/>
              </a:spcAft>
              <a:buFont typeface="Wingdings"/>
              <a:buChar char="§"/>
            </a:pPr>
            <a:r>
              <a:rPr lang="en-US" sz="1100" kern="1200">
                <a:solidFill>
                  <a:schemeClr val="tx1"/>
                </a:solidFill>
                <a:latin typeface="+mn-lt"/>
                <a:ea typeface="+mn-ea"/>
                <a:cs typeface="+mn-cs"/>
              </a:rPr>
              <a:t>The homepage receives the highest total sessions, indicating it is the most visited entry point. Conversely, /lander-4 has the fewest sessions, suggesting it is the least effective in attracting visitors.</a:t>
            </a:r>
            <a:endParaRPr lang="en-US" sz="1100" kern="1200">
              <a:solidFill>
                <a:schemeClr val="tx1"/>
              </a:solidFill>
              <a:latin typeface="+mn-lt"/>
            </a:endParaRPr>
          </a:p>
          <a:p>
            <a:pPr marL="139065" lvl="1" indent="-139065" defTabSz="557784">
              <a:spcAft>
                <a:spcPts val="600"/>
              </a:spcAft>
              <a:buAutoNum type="arabicPeriod"/>
            </a:pPr>
            <a:endParaRPr lang="en-US" sz="1100" kern="1200">
              <a:solidFill>
                <a:schemeClr val="tx1"/>
              </a:solidFill>
              <a:latin typeface="+mn-lt"/>
            </a:endParaRPr>
          </a:p>
          <a:p>
            <a:pPr marL="139065" indent="-139065" defTabSz="557784">
              <a:spcAft>
                <a:spcPts val="600"/>
              </a:spcAft>
              <a:buFont typeface=""/>
              <a:buAutoNum type="arabicPeriod"/>
            </a:pPr>
            <a:r>
              <a:rPr lang="en-US" sz="1400" b="1" kern="1200">
                <a:solidFill>
                  <a:schemeClr val="tx1"/>
                </a:solidFill>
                <a:latin typeface="+mn-lt"/>
                <a:ea typeface="+mn-ea"/>
                <a:cs typeface="+mn-cs"/>
              </a:rPr>
              <a:t>Consistent Issues Across Landers</a:t>
            </a:r>
            <a:r>
              <a:rPr lang="en-US" sz="1400" kern="1200">
                <a:solidFill>
                  <a:schemeClr val="tx1"/>
                </a:solidFill>
                <a:latin typeface="+mn-lt"/>
                <a:ea typeface="+mn-ea"/>
                <a:cs typeface="+mn-cs"/>
              </a:rPr>
              <a:t>:</a:t>
            </a:r>
            <a:endParaRPr lang="en-US" sz="1400" kern="1200">
              <a:solidFill>
                <a:schemeClr val="tx1"/>
              </a:solidFill>
              <a:latin typeface="+mn-lt"/>
            </a:endParaRPr>
          </a:p>
          <a:p>
            <a:pPr marL="417830" lvl="2" indent="-139065" defTabSz="557784">
              <a:spcAft>
                <a:spcPts val="600"/>
              </a:spcAft>
              <a:buFont typeface="Wingdings"/>
              <a:buChar char="§"/>
            </a:pPr>
            <a:r>
              <a:rPr lang="en-US" sz="1100" kern="1200">
                <a:solidFill>
                  <a:schemeClr val="tx1"/>
                </a:solidFill>
                <a:latin typeface="+mn-lt"/>
                <a:ea typeface="+mn-ea"/>
                <a:cs typeface="+mn-cs"/>
              </a:rPr>
              <a:t>All custom landers have bounce rates above 50%, highlighting a common issue that may be related to their design or content.</a:t>
            </a:r>
            <a:endParaRPr lang="en-US" sz="2000"/>
          </a:p>
        </p:txBody>
      </p:sp>
      <p:sp>
        <p:nvSpPr>
          <p:cNvPr id="3" name="TextBox 2">
            <a:extLst>
              <a:ext uri="{FF2B5EF4-FFF2-40B4-BE49-F238E27FC236}">
                <a16:creationId xmlns:a16="http://schemas.microsoft.com/office/drawing/2014/main" id="{E9CFD940-FA26-ED40-EE4D-B9287ECC7508}"/>
              </a:ext>
            </a:extLst>
          </p:cNvPr>
          <p:cNvSpPr txBox="1"/>
          <p:nvPr/>
        </p:nvSpPr>
        <p:spPr>
          <a:xfrm>
            <a:off x="4128855" y="1998386"/>
            <a:ext cx="3387650"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39065" indent="-139065" defTabSz="557784">
              <a:spcAft>
                <a:spcPts val="600"/>
              </a:spcAft>
              <a:buFont typeface=""/>
              <a:buAutoNum type="arabicPeriod"/>
            </a:pPr>
            <a:r>
              <a:rPr lang="en-US" sz="1400" b="1" kern="1200">
                <a:latin typeface="+mn-lt"/>
                <a:ea typeface="+mn-ea"/>
                <a:cs typeface="Arial"/>
              </a:rPr>
              <a:t>Improve Custom Lander Content</a:t>
            </a:r>
            <a:r>
              <a:rPr lang="en-US" sz="1400" kern="1200">
                <a:latin typeface="+mn-lt"/>
                <a:ea typeface="+mn-ea"/>
                <a:cs typeface="Arial"/>
              </a:rPr>
              <a:t>:​</a:t>
            </a:r>
            <a:endParaRPr lang="en-US" sz="1400" kern="1200">
              <a:latin typeface="+mn-lt"/>
            </a:endParaRPr>
          </a:p>
          <a:p>
            <a:pPr marL="417830" lvl="2" indent="-139065" defTabSz="557784">
              <a:spcAft>
                <a:spcPts val="600"/>
              </a:spcAft>
              <a:buFont typeface="Wingdings"/>
              <a:buChar char="§"/>
            </a:pPr>
            <a:r>
              <a:rPr lang="en-US" sz="1100" kern="1200">
                <a:solidFill>
                  <a:schemeClr val="tx1"/>
                </a:solidFill>
                <a:latin typeface="+mn-lt"/>
                <a:ea typeface="+mn-ea"/>
                <a:cs typeface="Arial"/>
              </a:rPr>
              <a:t>Reevaluate and enhance the content, layout, and user experience on custom landers to make them more engaging and relevant to reduce the high bounce rates.​</a:t>
            </a:r>
            <a:endParaRPr lang="en-US" sz="1100" kern="1200">
              <a:solidFill>
                <a:schemeClr val="tx1"/>
              </a:solidFill>
              <a:latin typeface="+mn-lt"/>
              <a:cs typeface="Arial"/>
            </a:endParaRPr>
          </a:p>
          <a:p>
            <a:pPr marL="139065" lvl="1" indent="-139065" defTabSz="557784">
              <a:spcAft>
                <a:spcPts val="600"/>
              </a:spcAft>
              <a:buAutoNum type="arabicPeriod"/>
            </a:pPr>
            <a:endParaRPr lang="en-US" sz="1100" kern="1200">
              <a:solidFill>
                <a:schemeClr val="tx1"/>
              </a:solidFill>
              <a:latin typeface="+mn-lt"/>
              <a:cs typeface="Arial"/>
            </a:endParaRPr>
          </a:p>
          <a:p>
            <a:pPr marL="139065" indent="-139065" defTabSz="557784">
              <a:spcAft>
                <a:spcPts val="600"/>
              </a:spcAft>
              <a:buFont typeface=""/>
              <a:buAutoNum type="arabicPeriod" startAt="2"/>
            </a:pPr>
            <a:r>
              <a:rPr lang="en-US" sz="1400" b="1" kern="1200">
                <a:latin typeface="+mn-lt"/>
                <a:ea typeface="+mn-ea"/>
                <a:cs typeface="Arial"/>
              </a:rPr>
              <a:t>A/B Testing:​</a:t>
            </a:r>
            <a:endParaRPr lang="en-US" sz="1400" b="1" kern="1200">
              <a:latin typeface="+mn-lt"/>
              <a:cs typeface="Arial"/>
            </a:endParaRPr>
          </a:p>
          <a:p>
            <a:pPr marL="417830" lvl="2" indent="-139065" defTabSz="557784">
              <a:spcAft>
                <a:spcPts val="600"/>
              </a:spcAft>
              <a:buFont typeface="Wingdings"/>
              <a:buChar char="§"/>
            </a:pPr>
            <a:r>
              <a:rPr lang="en-US" sz="1100" kern="1200">
                <a:solidFill>
                  <a:schemeClr val="tx1"/>
                </a:solidFill>
                <a:latin typeface="+mn-lt"/>
                <a:ea typeface="+mn-ea"/>
                <a:cs typeface="Arial"/>
              </a:rPr>
              <a:t>Conduct A/B testing on the landing pages to identify specific elements that cause users to leave. Test different headlines, call-to-action buttons, and page layouts.​</a:t>
            </a:r>
            <a:endParaRPr lang="en-US" sz="1100" kern="1200">
              <a:solidFill>
                <a:schemeClr val="tx1"/>
              </a:solidFill>
              <a:latin typeface="+mn-lt"/>
              <a:cs typeface="Arial"/>
            </a:endParaRPr>
          </a:p>
          <a:p>
            <a:pPr marL="139065" lvl="1" indent="-139065" defTabSz="557784">
              <a:spcAft>
                <a:spcPts val="600"/>
              </a:spcAft>
              <a:buAutoNum type="arabicPeriod"/>
            </a:pPr>
            <a:endParaRPr lang="en-US" sz="1100" kern="1200">
              <a:solidFill>
                <a:schemeClr val="tx1"/>
              </a:solidFill>
              <a:latin typeface="+mn-lt"/>
              <a:cs typeface="Arial"/>
            </a:endParaRPr>
          </a:p>
          <a:p>
            <a:pPr marL="139065" lvl="1" indent="-139065" defTabSz="557784">
              <a:spcAft>
                <a:spcPts val="600"/>
              </a:spcAft>
              <a:buFontTx/>
              <a:buAutoNum type="arabicPeriod"/>
            </a:pPr>
            <a:endParaRPr lang="en-US" sz="1100">
              <a:cs typeface="Arial"/>
            </a:endParaRPr>
          </a:p>
          <a:p>
            <a:pPr marL="139065" indent="-139065" defTabSz="557784">
              <a:spcAft>
                <a:spcPts val="600"/>
              </a:spcAft>
              <a:buFont typeface=""/>
              <a:buAutoNum type="arabicPeriod" startAt="3"/>
            </a:pPr>
            <a:r>
              <a:rPr lang="en-US" sz="1400" b="1" kern="1200">
                <a:latin typeface="+mn-lt"/>
                <a:ea typeface="+mn-ea"/>
                <a:cs typeface="Arial"/>
              </a:rPr>
              <a:t>Targeted Traffic Analysis</a:t>
            </a:r>
            <a:r>
              <a:rPr lang="en-US" sz="1400" kern="1200">
                <a:latin typeface="+mn-lt"/>
                <a:ea typeface="+mn-ea"/>
                <a:cs typeface="Arial"/>
              </a:rPr>
              <a:t>:​</a:t>
            </a:r>
            <a:endParaRPr lang="en-US" sz="1400" kern="1200">
              <a:latin typeface="+mn-lt"/>
              <a:cs typeface="Arial"/>
            </a:endParaRPr>
          </a:p>
          <a:p>
            <a:pPr marL="417830" lvl="2" indent="-139065" defTabSz="557784">
              <a:spcAft>
                <a:spcPts val="600"/>
              </a:spcAft>
              <a:buFont typeface="Wingdings"/>
              <a:buChar char="§"/>
            </a:pPr>
            <a:r>
              <a:rPr lang="en-US" sz="1100" kern="1200">
                <a:solidFill>
                  <a:schemeClr val="tx1"/>
                </a:solidFill>
                <a:latin typeface="+mn-lt"/>
                <a:ea typeface="+mn-ea"/>
                <a:cs typeface="Arial"/>
              </a:rPr>
              <a:t>Analyze the sources of traffic to each landing page to understand if certain campaigns or traffic sources are leading to higher bounce rates. Tailor the landing pages to better meet the expectations of these visitors.​</a:t>
            </a:r>
            <a:endParaRPr lang="en-US" sz="2000">
              <a:cs typeface="Arial"/>
            </a:endParaRPr>
          </a:p>
        </p:txBody>
      </p:sp>
      <p:sp>
        <p:nvSpPr>
          <p:cNvPr id="4" name="TextBox 3">
            <a:extLst>
              <a:ext uri="{FF2B5EF4-FFF2-40B4-BE49-F238E27FC236}">
                <a16:creationId xmlns:a16="http://schemas.microsoft.com/office/drawing/2014/main" id="{3CE12D0D-80B8-C7A1-7769-AE479E40D9F4}"/>
              </a:ext>
            </a:extLst>
          </p:cNvPr>
          <p:cNvSpPr txBox="1"/>
          <p:nvPr/>
        </p:nvSpPr>
        <p:spPr>
          <a:xfrm>
            <a:off x="4203805" y="1621435"/>
            <a:ext cx="28916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557784">
              <a:spcAft>
                <a:spcPts val="600"/>
              </a:spcAft>
            </a:pPr>
            <a:r>
              <a:rPr lang="en-US" b="1" kern="1200">
                <a:latin typeface="+mn-lt"/>
                <a:ea typeface="+mn-ea"/>
                <a:cs typeface="Segoe UI"/>
              </a:rPr>
              <a:t>Recommendations:</a:t>
            </a:r>
            <a:r>
              <a:rPr lang="en-US" kern="1200">
                <a:latin typeface="+mn-lt"/>
                <a:ea typeface="+mn-ea"/>
                <a:cs typeface="Segoe UI"/>
              </a:rPr>
              <a:t>​​</a:t>
            </a:r>
            <a:endParaRPr lang="en-US" sz="3200">
              <a:cs typeface="Segoe UI"/>
            </a:endParaRPr>
          </a:p>
        </p:txBody>
      </p:sp>
      <p:sp>
        <p:nvSpPr>
          <p:cNvPr id="5" name="TextBox 4">
            <a:extLst>
              <a:ext uri="{FF2B5EF4-FFF2-40B4-BE49-F238E27FC236}">
                <a16:creationId xmlns:a16="http://schemas.microsoft.com/office/drawing/2014/main" id="{BC67238A-2921-E544-F8BA-5B36F3483923}"/>
              </a:ext>
            </a:extLst>
          </p:cNvPr>
          <p:cNvSpPr txBox="1"/>
          <p:nvPr/>
        </p:nvSpPr>
        <p:spPr>
          <a:xfrm>
            <a:off x="790523" y="1621435"/>
            <a:ext cx="15913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557784">
              <a:spcAft>
                <a:spcPts val="600"/>
              </a:spcAft>
            </a:pPr>
            <a:r>
              <a:rPr lang="en-US" b="1" kern="1200">
                <a:latin typeface="+mn-lt"/>
                <a:ea typeface="+mn-ea"/>
                <a:cs typeface="Segoe UI"/>
              </a:rPr>
              <a:t>Insights:</a:t>
            </a:r>
            <a:endParaRPr lang="en-US">
              <a:cs typeface="Segoe UI"/>
            </a:endParaRPr>
          </a:p>
        </p:txBody>
      </p:sp>
    </p:spTree>
    <p:extLst>
      <p:ext uri="{BB962C8B-B14F-4D97-AF65-F5344CB8AC3E}">
        <p14:creationId xmlns:p14="http://schemas.microsoft.com/office/powerpoint/2010/main" val="989782328"/>
      </p:ext>
    </p:extLst>
  </p:cSld>
  <p:clrMapOvr>
    <a:masterClrMapping/>
  </p:clrMapOvr>
  <p:transition spd="slow">
    <p:push dir="u"/>
  </p:transition>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EFF8FF"/>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45CCA42-CF46-0F09-00AC-5AB978FE045B}"/>
              </a:ext>
            </a:extLst>
          </p:cNvPr>
          <p:cNvSpPr txBox="1"/>
          <p:nvPr/>
        </p:nvSpPr>
        <p:spPr>
          <a:xfrm>
            <a:off x="699713" y="248038"/>
            <a:ext cx="7063721" cy="115920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400" kern="1200">
                <a:solidFill>
                  <a:srgbClr val="FFFFFF"/>
                </a:solidFill>
                <a:latin typeface="+mj-lt"/>
                <a:ea typeface="+mj-ea"/>
                <a:cs typeface="+mj-cs"/>
              </a:rPr>
              <a:t>COMPARING DESKTOP AND MOBILE USER ONVARIOUS MATRICS</a:t>
            </a:r>
          </a:p>
        </p:txBody>
      </p:sp>
      <p:pic>
        <p:nvPicPr>
          <p:cNvPr id="3" name="Picture 2" descr="A graph with numbers and a bar&#10;&#10;Description automatically generated">
            <a:extLst>
              <a:ext uri="{FF2B5EF4-FFF2-40B4-BE49-F238E27FC236}">
                <a16:creationId xmlns:a16="http://schemas.microsoft.com/office/drawing/2014/main" id="{7E532511-B639-2B9D-33BA-0E9A71E8547C}"/>
              </a:ext>
            </a:extLst>
          </p:cNvPr>
          <p:cNvPicPr>
            <a:picLocks noChangeAspect="1"/>
          </p:cNvPicPr>
          <p:nvPr/>
        </p:nvPicPr>
        <p:blipFill>
          <a:blip r:embed="rId2"/>
          <a:stretch>
            <a:fillRect/>
          </a:stretch>
        </p:blipFill>
        <p:spPr>
          <a:xfrm>
            <a:off x="432225" y="2096776"/>
            <a:ext cx="11327549" cy="4191194"/>
          </a:xfrm>
          <a:prstGeom prst="rect">
            <a:avLst/>
          </a:prstGeom>
        </p:spPr>
      </p:pic>
    </p:spTree>
    <p:extLst>
      <p:ext uri="{BB962C8B-B14F-4D97-AF65-F5344CB8AC3E}">
        <p14:creationId xmlns:p14="http://schemas.microsoft.com/office/powerpoint/2010/main" val="486754998"/>
      </p:ext>
    </p:extLst>
  </p:cSld>
  <p:clrMapOvr>
    <a:masterClrMapping/>
  </p:clrMapOvr>
  <p:transition spd="slow">
    <p:push dir="u"/>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185910-DEB7-E3D3-5F35-AC9424126098}"/>
              </a:ext>
            </a:extLst>
          </p:cNvPr>
          <p:cNvSpPr txBox="1"/>
          <p:nvPr/>
        </p:nvSpPr>
        <p:spPr>
          <a:xfrm>
            <a:off x="723900" y="604837"/>
            <a:ext cx="446960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Recommendations:</a:t>
            </a:r>
            <a:endParaRPr lang="en-US" sz="2800"/>
          </a:p>
        </p:txBody>
      </p:sp>
      <p:graphicFrame>
        <p:nvGraphicFramePr>
          <p:cNvPr id="7" name="TextBox 1">
            <a:extLst>
              <a:ext uri="{FF2B5EF4-FFF2-40B4-BE49-F238E27FC236}">
                <a16:creationId xmlns:a16="http://schemas.microsoft.com/office/drawing/2014/main" id="{2A887781-2F4D-14D8-0AB2-97337E61BCF9}"/>
              </a:ext>
            </a:extLst>
          </p:cNvPr>
          <p:cNvGraphicFramePr/>
          <p:nvPr/>
        </p:nvGraphicFramePr>
        <p:xfrm>
          <a:off x="714533" y="995598"/>
          <a:ext cx="10750443" cy="55968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424976"/>
      </p:ext>
    </p:extLst>
  </p:cSld>
  <p:clrMapOvr>
    <a:masterClrMapping/>
  </p:clrMapOvr>
  <p:transition spd="slow">
    <p:push dir="u"/>
  </p:transition>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EFF8FF"/>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84E4331-0752-6497-78F1-4BB58FDB9268}"/>
              </a:ext>
            </a:extLst>
          </p:cNvPr>
          <p:cNvSpPr txBox="1"/>
          <p:nvPr/>
        </p:nvSpPr>
        <p:spPr>
          <a:xfrm>
            <a:off x="699713" y="248038"/>
            <a:ext cx="7063721" cy="115920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700" kern="1200">
                <a:solidFill>
                  <a:srgbClr val="FFFFFF"/>
                </a:solidFill>
                <a:latin typeface="+mj-lt"/>
                <a:ea typeface="+mj-ea"/>
                <a:cs typeface="+mj-cs"/>
              </a:rPr>
              <a:t>Product Wise Monthly Sales  Trend</a:t>
            </a:r>
          </a:p>
        </p:txBody>
      </p:sp>
      <p:pic>
        <p:nvPicPr>
          <p:cNvPr id="2" name="Picture 1">
            <a:extLst>
              <a:ext uri="{FF2B5EF4-FFF2-40B4-BE49-F238E27FC236}">
                <a16:creationId xmlns:a16="http://schemas.microsoft.com/office/drawing/2014/main" id="{686C6E3B-5961-66B5-6198-8D57A470A67B}"/>
              </a:ext>
            </a:extLst>
          </p:cNvPr>
          <p:cNvPicPr>
            <a:picLocks noChangeAspect="1"/>
          </p:cNvPicPr>
          <p:nvPr/>
        </p:nvPicPr>
        <p:blipFill>
          <a:blip r:embed="rId2"/>
          <a:stretch>
            <a:fillRect/>
          </a:stretch>
        </p:blipFill>
        <p:spPr>
          <a:xfrm>
            <a:off x="1794397" y="1966293"/>
            <a:ext cx="8603205" cy="4452160"/>
          </a:xfrm>
          <a:prstGeom prst="rect">
            <a:avLst/>
          </a:prstGeom>
        </p:spPr>
      </p:pic>
    </p:spTree>
    <p:extLst>
      <p:ext uri="{BB962C8B-B14F-4D97-AF65-F5344CB8AC3E}">
        <p14:creationId xmlns:p14="http://schemas.microsoft.com/office/powerpoint/2010/main" val="3499954745"/>
      </p:ext>
    </p:extLst>
  </p:cSld>
  <p:clrMapOvr>
    <a:masterClrMapping/>
  </p:clrMapOvr>
  <p:transition spd="slow">
    <p:push dir="u"/>
  </p:transition>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EFF8FF"/>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9649947-2D5A-6CB8-8230-7D54E7A80D3E}"/>
              </a:ext>
            </a:extLst>
          </p:cNvPr>
          <p:cNvSpPr txBox="1"/>
          <p:nvPr/>
        </p:nvSpPr>
        <p:spPr>
          <a:xfrm>
            <a:off x="1371599" y="294538"/>
            <a:ext cx="9895951" cy="103366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b="1" kern="1200">
                <a:solidFill>
                  <a:srgbClr val="FFFFFF"/>
                </a:solidFill>
                <a:latin typeface="+mj-lt"/>
                <a:ea typeface="+mj-ea"/>
                <a:cs typeface="+mj-cs"/>
              </a:rPr>
              <a:t>Insights form the  Data</a:t>
            </a:r>
          </a:p>
        </p:txBody>
      </p:sp>
      <p:sp>
        <p:nvSpPr>
          <p:cNvPr id="3" name="TextBox 2">
            <a:extLst>
              <a:ext uri="{FF2B5EF4-FFF2-40B4-BE49-F238E27FC236}">
                <a16:creationId xmlns:a16="http://schemas.microsoft.com/office/drawing/2014/main" id="{7D4C84F9-2C83-8C52-89C3-8360AD2DDD04}"/>
              </a:ext>
            </a:extLst>
          </p:cNvPr>
          <p:cNvSpPr txBox="1"/>
          <p:nvPr/>
        </p:nvSpPr>
        <p:spPr>
          <a:xfrm>
            <a:off x="1371599" y="2318197"/>
            <a:ext cx="9724031" cy="368335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marL="285750" indent="-228600">
              <a:lnSpc>
                <a:spcPct val="90000"/>
              </a:lnSpc>
              <a:spcAft>
                <a:spcPts val="600"/>
              </a:spcAft>
              <a:buFont typeface="Arial" panose="020B0604020202020204" pitchFamily="34" charset="0"/>
              <a:buChar char="•"/>
            </a:pPr>
            <a:r>
              <a:rPr lang="en-US" sz="1600" b="1"/>
              <a:t>The Original Mr. Fuzzy Leads Sales:</a:t>
            </a:r>
            <a:endParaRPr lang="en-US" sz="1600"/>
          </a:p>
          <a:p>
            <a:pPr marL="742950" lvl="1" indent="-228600">
              <a:lnSpc>
                <a:spcPct val="90000"/>
              </a:lnSpc>
              <a:spcAft>
                <a:spcPts val="600"/>
              </a:spcAft>
              <a:buFont typeface="Arial" panose="020B0604020202020204" pitchFamily="34" charset="0"/>
              <a:buChar char="•"/>
            </a:pPr>
            <a:r>
              <a:rPr lang="en-US" sz="1600"/>
              <a:t>Consistently highest sales, and having a consistent overall growth peaking various times in between.</a:t>
            </a:r>
          </a:p>
          <a:p>
            <a:pPr marL="285750" indent="-228600">
              <a:lnSpc>
                <a:spcPct val="90000"/>
              </a:lnSpc>
              <a:spcAft>
                <a:spcPts val="600"/>
              </a:spcAft>
              <a:buFont typeface="Arial" panose="020B0604020202020204" pitchFamily="34" charset="0"/>
              <a:buChar char="•"/>
            </a:pPr>
            <a:endParaRPr lang="en-US" sz="1600" b="1"/>
          </a:p>
          <a:p>
            <a:pPr marL="285750" indent="-228600">
              <a:lnSpc>
                <a:spcPct val="90000"/>
              </a:lnSpc>
              <a:spcAft>
                <a:spcPts val="600"/>
              </a:spcAft>
              <a:buFont typeface="Arial" panose="020B0604020202020204" pitchFamily="34" charset="0"/>
              <a:buChar char="•"/>
            </a:pPr>
            <a:r>
              <a:rPr lang="en-US" sz="1600" b="1"/>
              <a:t>Sustainable growth:</a:t>
            </a:r>
          </a:p>
          <a:p>
            <a:pPr marL="742950" lvl="1" indent="-228600">
              <a:lnSpc>
                <a:spcPct val="90000"/>
              </a:lnSpc>
              <a:spcAft>
                <a:spcPts val="600"/>
              </a:spcAft>
              <a:buFont typeface="Arial" panose="020B0604020202020204" pitchFamily="34" charset="0"/>
              <a:buChar char="•"/>
            </a:pPr>
            <a:r>
              <a:rPr lang="en-US" sz="1600"/>
              <a:t>Each product is performing and maintain their growth making themself profitable</a:t>
            </a:r>
            <a:endParaRPr lang="en-US" sz="1600" b="1"/>
          </a:p>
          <a:p>
            <a:pPr marL="285750" indent="-228600">
              <a:lnSpc>
                <a:spcPct val="90000"/>
              </a:lnSpc>
              <a:spcAft>
                <a:spcPts val="600"/>
              </a:spcAft>
              <a:buFont typeface="Arial" panose="020B0604020202020204" pitchFamily="34" charset="0"/>
              <a:buChar char="•"/>
            </a:pPr>
            <a:endParaRPr lang="en-US" sz="1600" b="1"/>
          </a:p>
          <a:p>
            <a:pPr marL="285750" indent="-228600">
              <a:lnSpc>
                <a:spcPct val="90000"/>
              </a:lnSpc>
              <a:spcAft>
                <a:spcPts val="600"/>
              </a:spcAft>
              <a:buFont typeface="Arial" panose="020B0604020202020204" pitchFamily="34" charset="0"/>
              <a:buChar char="•"/>
            </a:pPr>
            <a:r>
              <a:rPr lang="en-US" sz="1600" b="1"/>
              <a:t>Introduction of new products:</a:t>
            </a:r>
          </a:p>
          <a:p>
            <a:pPr marL="742950" lvl="1" indent="-228600">
              <a:lnSpc>
                <a:spcPct val="90000"/>
              </a:lnSpc>
              <a:spcAft>
                <a:spcPts val="600"/>
              </a:spcAft>
              <a:buFont typeface="Arial" panose="020B0604020202020204" pitchFamily="34" charset="0"/>
              <a:buChar char="•"/>
            </a:pPr>
            <a:r>
              <a:rPr lang="en-US" sz="1600"/>
              <a:t>Introduction of new products making a great impact in the revenue and profit.</a:t>
            </a:r>
          </a:p>
          <a:p>
            <a:pPr marL="742950" lvl="1" indent="-228600">
              <a:lnSpc>
                <a:spcPct val="90000"/>
              </a:lnSpc>
              <a:spcAft>
                <a:spcPts val="600"/>
              </a:spcAft>
              <a:buFont typeface="Arial" panose="020B0604020202020204" pitchFamily="34" charset="0"/>
              <a:buChar char="•"/>
            </a:pPr>
            <a:r>
              <a:rPr lang="en-US" sz="1600"/>
              <a:t>It is also making a great engagement among the customers by increasing this range of product that they can have.</a:t>
            </a:r>
          </a:p>
          <a:p>
            <a:pPr marL="742950" lvl="1" indent="-228600">
              <a:lnSpc>
                <a:spcPct val="90000"/>
              </a:lnSpc>
              <a:spcAft>
                <a:spcPts val="600"/>
              </a:spcAft>
              <a:buFont typeface="Arial" panose="020B0604020202020204" pitchFamily="34" charset="0"/>
              <a:buChar char="•"/>
            </a:pPr>
            <a:endParaRPr lang="en-US" sz="1600" b="1"/>
          </a:p>
          <a:p>
            <a:pPr marL="285750" indent="-228600">
              <a:lnSpc>
                <a:spcPct val="90000"/>
              </a:lnSpc>
              <a:spcAft>
                <a:spcPts val="600"/>
              </a:spcAft>
              <a:buFont typeface="Arial" panose="020B0604020202020204" pitchFamily="34" charset="0"/>
              <a:buChar char="•"/>
            </a:pPr>
            <a:r>
              <a:rPr lang="en-US" sz="1600" b="1"/>
              <a:t>Marketing and strategies:</a:t>
            </a:r>
            <a:endParaRPr lang="en-US" sz="1600"/>
          </a:p>
          <a:p>
            <a:pPr marL="742950" lvl="1" indent="-228600">
              <a:lnSpc>
                <a:spcPct val="90000"/>
              </a:lnSpc>
              <a:spcAft>
                <a:spcPts val="600"/>
              </a:spcAft>
              <a:buFont typeface="Arial" panose="020B0604020202020204" pitchFamily="34" charset="0"/>
              <a:buChar char="•"/>
            </a:pPr>
            <a:r>
              <a:rPr lang="en-US" sz="1600"/>
              <a:t>The respective campaign and marketing strategies are seems to be perfectly fit for the products and making an impact in increase in the sales.</a:t>
            </a:r>
          </a:p>
          <a:p>
            <a:pPr marL="742950" lvl="1" indent="-228600">
              <a:lnSpc>
                <a:spcPct val="90000"/>
              </a:lnSpc>
              <a:spcAft>
                <a:spcPts val="600"/>
              </a:spcAft>
              <a:buFont typeface="Arial" panose="020B0604020202020204" pitchFamily="34" charset="0"/>
              <a:buChar char="•"/>
            </a:pPr>
            <a:endParaRPr lang="en-US" sz="1600"/>
          </a:p>
        </p:txBody>
      </p:sp>
    </p:spTree>
    <p:extLst>
      <p:ext uri="{BB962C8B-B14F-4D97-AF65-F5344CB8AC3E}">
        <p14:creationId xmlns:p14="http://schemas.microsoft.com/office/powerpoint/2010/main" val="3493139662"/>
      </p:ext>
    </p:extLst>
  </p:cSld>
  <p:clrMapOvr>
    <a:masterClrMapping/>
  </p:clrMapOvr>
  <p:transition spd="slow">
    <p:push dir="u"/>
  </p:transition>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EFF8FF"/>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625484B-91F0-A64C-36E2-9B9AFD445073}"/>
              </a:ext>
            </a:extLst>
          </p:cNvPr>
          <p:cNvSpPr txBox="1"/>
          <p:nvPr/>
        </p:nvSpPr>
        <p:spPr>
          <a:xfrm>
            <a:off x="1371599" y="294538"/>
            <a:ext cx="9895951" cy="103366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b="1" kern="1200">
                <a:solidFill>
                  <a:srgbClr val="FFFFFF"/>
                </a:solidFill>
                <a:latin typeface="+mj-lt"/>
                <a:ea typeface="+mj-ea"/>
                <a:cs typeface="+mj-cs"/>
              </a:rPr>
              <a:t>Recommendations :</a:t>
            </a:r>
          </a:p>
        </p:txBody>
      </p:sp>
      <p:sp>
        <p:nvSpPr>
          <p:cNvPr id="3" name="TextBox 2">
            <a:extLst>
              <a:ext uri="{FF2B5EF4-FFF2-40B4-BE49-F238E27FC236}">
                <a16:creationId xmlns:a16="http://schemas.microsoft.com/office/drawing/2014/main" id="{E5091E51-E4EB-82FC-6FDE-DE67AC66EFD0}"/>
              </a:ext>
            </a:extLst>
          </p:cNvPr>
          <p:cNvSpPr txBox="1"/>
          <p:nvPr/>
        </p:nvSpPr>
        <p:spPr>
          <a:xfrm>
            <a:off x="1228724" y="2401541"/>
            <a:ext cx="9724031" cy="368335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marL="285750" indent="-228600">
              <a:lnSpc>
                <a:spcPct val="90000"/>
              </a:lnSpc>
              <a:spcAft>
                <a:spcPts val="600"/>
              </a:spcAft>
              <a:buFont typeface="Arial" panose="020B0604020202020204" pitchFamily="34" charset="0"/>
              <a:buChar char="•"/>
            </a:pPr>
            <a:r>
              <a:rPr lang="en-US" sz="1600" b="1"/>
              <a:t>Seasonal decline in sale:</a:t>
            </a:r>
            <a:endParaRPr lang="en-US" sz="1600"/>
          </a:p>
          <a:p>
            <a:pPr marL="742950" lvl="1" indent="-228600">
              <a:lnSpc>
                <a:spcPct val="90000"/>
              </a:lnSpc>
              <a:spcAft>
                <a:spcPts val="600"/>
              </a:spcAft>
              <a:buFont typeface="Arial" panose="020B0604020202020204" pitchFamily="34" charset="0"/>
              <a:buChar char="•"/>
            </a:pPr>
            <a:r>
              <a:rPr lang="en-US" sz="1600" b="1"/>
              <a:t>Obstacle</a:t>
            </a:r>
            <a:r>
              <a:rPr lang="en-US" sz="1600"/>
              <a:t>: </a:t>
            </a:r>
          </a:p>
          <a:p>
            <a:pPr marL="1200150" lvl="2" indent="-228600">
              <a:lnSpc>
                <a:spcPct val="90000"/>
              </a:lnSpc>
              <a:spcAft>
                <a:spcPts val="600"/>
              </a:spcAft>
              <a:buFont typeface="Arial" panose="020B0604020202020204" pitchFamily="34" charset="0"/>
              <a:buChar char="•"/>
            </a:pPr>
            <a:r>
              <a:rPr lang="en-US" sz="1600"/>
              <a:t>As we can see there in product named </a:t>
            </a:r>
            <a:r>
              <a:rPr lang="en-US" sz="1600" b="1"/>
              <a:t>The Original Mr. Fuzzy we can clearly see a decline in sales </a:t>
            </a:r>
            <a:r>
              <a:rPr lang="en-US" sz="1600"/>
              <a:t>at the time of December to march at the same time we have seen a spike in the sales of</a:t>
            </a:r>
            <a:r>
              <a:rPr lang="en-US" sz="1600" b="1"/>
              <a:t> The Forever Love Bear. </a:t>
            </a:r>
            <a:endParaRPr lang="en-US" sz="1600"/>
          </a:p>
          <a:p>
            <a:pPr marL="742950" lvl="1" indent="-228600">
              <a:lnSpc>
                <a:spcPct val="90000"/>
              </a:lnSpc>
              <a:spcAft>
                <a:spcPts val="600"/>
              </a:spcAft>
              <a:buFont typeface="Arial" panose="020B0604020202020204" pitchFamily="34" charset="0"/>
              <a:buChar char="•"/>
            </a:pPr>
            <a:r>
              <a:rPr lang="en-US" sz="1600" b="1"/>
              <a:t>How to overcome :</a:t>
            </a:r>
            <a:endParaRPr lang="en-US" sz="1600"/>
          </a:p>
          <a:p>
            <a:pPr marL="1200150" lvl="2" indent="-228600">
              <a:lnSpc>
                <a:spcPct val="90000"/>
              </a:lnSpc>
              <a:spcAft>
                <a:spcPts val="600"/>
              </a:spcAft>
              <a:buFont typeface="Arial" panose="020B0604020202020204" pitchFamily="34" charset="0"/>
              <a:buChar char="•"/>
            </a:pPr>
            <a:r>
              <a:rPr lang="en-US" sz="1600" b="1"/>
              <a:t> </a:t>
            </a:r>
            <a:r>
              <a:rPr lang="en-US" sz="1600"/>
              <a:t>We need to find the reason behind the decline by the feedback and to find various reasons.</a:t>
            </a:r>
          </a:p>
          <a:p>
            <a:pPr marL="1200150" lvl="2" indent="-228600">
              <a:lnSpc>
                <a:spcPct val="90000"/>
              </a:lnSpc>
              <a:spcAft>
                <a:spcPts val="600"/>
              </a:spcAft>
              <a:buFont typeface="Arial" panose="020B0604020202020204" pitchFamily="34" charset="0"/>
              <a:buChar char="•"/>
            </a:pPr>
            <a:r>
              <a:rPr lang="en-US" sz="1600"/>
              <a:t>We can also adopt the strategies used by </a:t>
            </a:r>
            <a:r>
              <a:rPr lang="en-US" sz="1600" b="1"/>
              <a:t>The Forever Love Bear because of its spikes in respective time period.</a:t>
            </a:r>
            <a:endParaRPr lang="en-US" sz="1600"/>
          </a:p>
          <a:p>
            <a:pPr marL="285750" indent="-228600">
              <a:lnSpc>
                <a:spcPct val="90000"/>
              </a:lnSpc>
              <a:spcAft>
                <a:spcPts val="600"/>
              </a:spcAft>
              <a:buFont typeface="Arial" panose="020B0604020202020204" pitchFamily="34" charset="0"/>
              <a:buChar char="•"/>
            </a:pPr>
            <a:endParaRPr lang="en-US" sz="1600" b="1"/>
          </a:p>
          <a:p>
            <a:pPr marL="285750" indent="-228600">
              <a:lnSpc>
                <a:spcPct val="90000"/>
              </a:lnSpc>
              <a:spcAft>
                <a:spcPts val="600"/>
              </a:spcAft>
              <a:buFont typeface="Arial" panose="020B0604020202020204" pitchFamily="34" charset="0"/>
              <a:buChar char="•"/>
            </a:pPr>
            <a:r>
              <a:rPr lang="en-US" sz="1600" b="1"/>
              <a:t>Increasing the product:</a:t>
            </a:r>
            <a:endParaRPr lang="en-US" sz="1600"/>
          </a:p>
          <a:p>
            <a:pPr marL="742950" lvl="1" indent="-228600">
              <a:lnSpc>
                <a:spcPct val="90000"/>
              </a:lnSpc>
              <a:spcAft>
                <a:spcPts val="600"/>
              </a:spcAft>
              <a:buFont typeface="Arial" panose="020B0604020202020204" pitchFamily="34" charset="0"/>
              <a:buChar char="•"/>
            </a:pPr>
            <a:r>
              <a:rPr lang="en-US" sz="1600" b="1"/>
              <a:t>Obstacle: </a:t>
            </a:r>
            <a:endParaRPr lang="en-US" sz="1600"/>
          </a:p>
          <a:p>
            <a:pPr marL="1200150" lvl="2" indent="-228600">
              <a:lnSpc>
                <a:spcPct val="90000"/>
              </a:lnSpc>
              <a:spcAft>
                <a:spcPts val="600"/>
              </a:spcAft>
              <a:buFont typeface="Arial" panose="020B0604020202020204" pitchFamily="34" charset="0"/>
              <a:buChar char="•"/>
            </a:pPr>
            <a:r>
              <a:rPr lang="en-US" sz="1600"/>
              <a:t>Lesser number of products give a lesser variety of the products to the customer which may cause customer to change the platform and in search of new product</a:t>
            </a:r>
          </a:p>
          <a:p>
            <a:pPr marL="742950" lvl="1" indent="-228600">
              <a:lnSpc>
                <a:spcPct val="90000"/>
              </a:lnSpc>
              <a:spcAft>
                <a:spcPts val="600"/>
              </a:spcAft>
              <a:buFont typeface="Arial" panose="020B0604020202020204" pitchFamily="34" charset="0"/>
              <a:buChar char="•"/>
            </a:pPr>
            <a:r>
              <a:rPr lang="en-US" sz="1600" b="1"/>
              <a:t>How to overcome :</a:t>
            </a:r>
            <a:endParaRPr lang="en-US" sz="1600"/>
          </a:p>
          <a:p>
            <a:pPr marL="1200150" lvl="2" indent="-228600">
              <a:lnSpc>
                <a:spcPct val="90000"/>
              </a:lnSpc>
              <a:spcAft>
                <a:spcPts val="600"/>
              </a:spcAft>
              <a:buFont typeface="Arial" panose="020B0604020202020204" pitchFamily="34" charset="0"/>
              <a:buChar char="•"/>
            </a:pPr>
            <a:r>
              <a:rPr lang="en-US" sz="1600"/>
              <a:t> Increasing the products with market research and with timing may cause increase in sale and scalability of the company</a:t>
            </a:r>
          </a:p>
          <a:p>
            <a:pPr marL="285750" indent="-228600">
              <a:lnSpc>
                <a:spcPct val="90000"/>
              </a:lnSpc>
              <a:spcAft>
                <a:spcPts val="600"/>
              </a:spcAft>
              <a:buFont typeface="Arial" panose="020B0604020202020204" pitchFamily="34" charset="0"/>
              <a:buChar char="•"/>
            </a:pPr>
            <a:endParaRPr lang="en-US" sz="1600" b="1"/>
          </a:p>
        </p:txBody>
      </p:sp>
    </p:spTree>
    <p:extLst>
      <p:ext uri="{BB962C8B-B14F-4D97-AF65-F5344CB8AC3E}">
        <p14:creationId xmlns:p14="http://schemas.microsoft.com/office/powerpoint/2010/main" val="2213831142"/>
      </p:ext>
    </p:extLst>
  </p:cSld>
  <p:clrMapOvr>
    <a:masterClrMapping/>
  </p:clrMapOvr>
  <p:transition spd="slow">
    <p:push dir="u"/>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BF95D0-0EBB-32CB-52C3-FEDF7354AB0D}"/>
              </a:ext>
            </a:extLst>
          </p:cNvPr>
          <p:cNvPicPr>
            <a:picLocks noChangeAspect="1"/>
          </p:cNvPicPr>
          <p:nvPr/>
        </p:nvPicPr>
        <p:blipFill>
          <a:blip r:embed="rId2"/>
          <a:stretch>
            <a:fillRect/>
          </a:stretch>
        </p:blipFill>
        <p:spPr>
          <a:xfrm>
            <a:off x="6150705" y="2034488"/>
            <a:ext cx="6068969" cy="3437752"/>
          </a:xfrm>
          <a:prstGeom prst="rect">
            <a:avLst/>
          </a:prstGeom>
        </p:spPr>
      </p:pic>
      <p:pic>
        <p:nvPicPr>
          <p:cNvPr id="5" name="Picture 4">
            <a:extLst>
              <a:ext uri="{FF2B5EF4-FFF2-40B4-BE49-F238E27FC236}">
                <a16:creationId xmlns:a16="http://schemas.microsoft.com/office/drawing/2014/main" id="{DAD392CA-ABF8-6E04-8E91-8548F49B543A}"/>
              </a:ext>
            </a:extLst>
          </p:cNvPr>
          <p:cNvPicPr>
            <a:picLocks noChangeAspect="1"/>
          </p:cNvPicPr>
          <p:nvPr/>
        </p:nvPicPr>
        <p:blipFill>
          <a:blip r:embed="rId3"/>
          <a:stretch>
            <a:fillRect/>
          </a:stretch>
        </p:blipFill>
        <p:spPr>
          <a:xfrm>
            <a:off x="34110" y="2034487"/>
            <a:ext cx="6048375" cy="3448050"/>
          </a:xfrm>
          <a:prstGeom prst="rect">
            <a:avLst/>
          </a:prstGeom>
        </p:spPr>
      </p:pic>
      <p:sp>
        <p:nvSpPr>
          <p:cNvPr id="6" name="TextBox 5">
            <a:extLst>
              <a:ext uri="{FF2B5EF4-FFF2-40B4-BE49-F238E27FC236}">
                <a16:creationId xmlns:a16="http://schemas.microsoft.com/office/drawing/2014/main" id="{4A957621-076F-04FD-673C-59245356AB7B}"/>
              </a:ext>
            </a:extLst>
          </p:cNvPr>
          <p:cNvSpPr txBox="1"/>
          <p:nvPr/>
        </p:nvSpPr>
        <p:spPr>
          <a:xfrm>
            <a:off x="305795" y="1359504"/>
            <a:ext cx="535556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ea typeface="+mn-lt"/>
                <a:cs typeface="+mn-lt"/>
              </a:rPr>
              <a:t>   Quarterly </a:t>
            </a:r>
            <a:r>
              <a:rPr lang="en-US" sz="2000" b="1"/>
              <a:t>Sessions Distribution </a:t>
            </a:r>
          </a:p>
        </p:txBody>
      </p:sp>
      <p:sp>
        <p:nvSpPr>
          <p:cNvPr id="7" name="TextBox 6">
            <a:extLst>
              <a:ext uri="{FF2B5EF4-FFF2-40B4-BE49-F238E27FC236}">
                <a16:creationId xmlns:a16="http://schemas.microsoft.com/office/drawing/2014/main" id="{7C7EC756-D2D2-D4B3-9A1F-783C1D81DCDE}"/>
              </a:ext>
            </a:extLst>
          </p:cNvPr>
          <p:cNvSpPr txBox="1"/>
          <p:nvPr/>
        </p:nvSpPr>
        <p:spPr>
          <a:xfrm>
            <a:off x="6267930" y="1359504"/>
            <a:ext cx="587042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ea typeface="+mn-lt"/>
                <a:cs typeface="+mn-lt"/>
              </a:rPr>
              <a:t>Quarterly</a:t>
            </a:r>
            <a:r>
              <a:rPr lang="en-US" sz="2000" b="1"/>
              <a:t> Revenue Per Order </a:t>
            </a:r>
          </a:p>
        </p:txBody>
      </p:sp>
    </p:spTree>
    <p:extLst>
      <p:ext uri="{BB962C8B-B14F-4D97-AF65-F5344CB8AC3E}">
        <p14:creationId xmlns:p14="http://schemas.microsoft.com/office/powerpoint/2010/main" val="2914943046"/>
      </p:ext>
    </p:extLst>
  </p:cSld>
  <p:clrMapOvr>
    <a:masterClrMapping/>
  </p:clrMapOvr>
  <p:transition spd="slow">
    <p:push dir="u"/>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872E34-5E3B-573B-BA8B-783C8B2EAC80}"/>
              </a:ext>
            </a:extLst>
          </p:cNvPr>
          <p:cNvSpPr txBox="1"/>
          <p:nvPr/>
        </p:nvSpPr>
        <p:spPr>
          <a:xfrm>
            <a:off x="819150" y="604837"/>
            <a:ext cx="408860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Recommendations</a:t>
            </a:r>
            <a:endParaRPr lang="en-US" sz="2800"/>
          </a:p>
        </p:txBody>
      </p:sp>
      <p:graphicFrame>
        <p:nvGraphicFramePr>
          <p:cNvPr id="5" name="TextBox 1">
            <a:extLst>
              <a:ext uri="{FF2B5EF4-FFF2-40B4-BE49-F238E27FC236}">
                <a16:creationId xmlns:a16="http://schemas.microsoft.com/office/drawing/2014/main" id="{E9EDE7C2-944A-CB77-F4F1-B82B677509F9}"/>
              </a:ext>
            </a:extLst>
          </p:cNvPr>
          <p:cNvGraphicFramePr/>
          <p:nvPr>
            <p:extLst>
              <p:ext uri="{D42A27DB-BD31-4B8C-83A1-F6EECF244321}">
                <p14:modId xmlns:p14="http://schemas.microsoft.com/office/powerpoint/2010/main" val="3780085814"/>
              </p:ext>
            </p:extLst>
          </p:nvPr>
        </p:nvGraphicFramePr>
        <p:xfrm>
          <a:off x="558180" y="1236191"/>
          <a:ext cx="11073711" cy="5355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0339472"/>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106</Slides>
  <Notes>0</Notes>
  <HiddenSlides>0</HiddenSlides>
  <ScaleCrop>false</ScaleCrop>
  <HeadingPairs>
    <vt:vector size="4" baseType="variant">
      <vt:variant>
        <vt:lpstr>Theme</vt:lpstr>
      </vt:variant>
      <vt:variant>
        <vt:i4>1</vt:i4>
      </vt:variant>
      <vt:variant>
        <vt:lpstr>Slide Titles</vt:lpstr>
      </vt:variant>
      <vt:variant>
        <vt:i4>106</vt:i4>
      </vt:variant>
    </vt:vector>
  </HeadingPairs>
  <TitlesOfParts>
    <vt:vector size="107" baseType="lpstr">
      <vt:lpstr>office theme</vt:lpstr>
      <vt:lpstr>Dashboard and Report </vt:lpstr>
      <vt:lpstr>PowerPoint Presentation</vt:lpstr>
      <vt:lpstr>PowerPoint Presentation</vt:lpstr>
      <vt:lpstr>PowerPoint Presentation</vt:lpstr>
      <vt:lpstr>PowerPoint Presentation</vt:lpstr>
      <vt:lpstr>PowerPoint Presentation</vt:lpstr>
      <vt:lpstr>Finding Top Traffic Sources</vt:lpstr>
      <vt:lpstr>Recommended Actions For Traffic Sources</vt:lpstr>
      <vt:lpstr>Analyzing Free Channels</vt:lpstr>
      <vt:lpstr>Recommendations For Free Channel</vt:lpstr>
      <vt:lpstr>Analyzing Seasonality (Monthly Volume Pattern)</vt:lpstr>
      <vt:lpstr>Recommendations</vt:lpstr>
      <vt:lpstr>Analyzing Seasonality (Weekly Volume Pattern)</vt:lpstr>
      <vt:lpstr>PowerPoint Presentation</vt:lpstr>
      <vt:lpstr>PowerPoint Presentation</vt:lpstr>
      <vt:lpstr>Analyzing Business Patterns</vt:lpstr>
      <vt:lpstr>PowerPoint Presentation</vt:lpstr>
      <vt:lpstr>PowerPoint Presentation</vt:lpstr>
      <vt:lpstr>Product Level Sales Analysis</vt:lpstr>
      <vt:lpstr>PowerPoint Presentation</vt:lpstr>
      <vt:lpstr>PowerPoint Presentation</vt:lpstr>
      <vt:lpstr>Product Launch Sales Analysis</vt:lpstr>
      <vt:lpstr>PowerPoint Presentation</vt:lpstr>
      <vt:lpstr>PowerPoint Presentation</vt:lpstr>
      <vt:lpstr>Portfolio Expansion Analysis</vt:lpstr>
      <vt:lpstr>Average sessions by day of the week</vt:lpstr>
      <vt:lpstr>Cross Selling </vt:lpstr>
      <vt:lpstr>New product performance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Channel Portfolio: Paid vs. Free Traffic</vt:lpstr>
      <vt:lpstr>PowerPoint Presentation</vt:lpstr>
      <vt:lpstr>PowerPoint Presentation</vt:lpstr>
      <vt:lpstr>Analyzing Channel Portfolio</vt:lpstr>
      <vt:lpstr>Insights</vt:lpstr>
      <vt:lpstr>Recommendations</vt:lpstr>
      <vt:lpstr>Comparing Channel Characteristics</vt:lpstr>
      <vt:lpstr>Insights</vt:lpstr>
      <vt:lpstr>Recommendations</vt:lpstr>
      <vt:lpstr>Cross-Channel bid Optimization</vt:lpstr>
      <vt:lpstr>Insights</vt:lpstr>
      <vt:lpstr>Recommendations</vt:lpstr>
      <vt:lpstr>Channel Portfolio Trends</vt:lpstr>
      <vt:lpstr>Insights</vt:lpstr>
      <vt:lpstr>Recommendations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Identifying Top Website Pages</vt:lpstr>
      <vt:lpstr>Identifying Top Entry Pages before '2012-06-12'</vt:lpstr>
      <vt:lpstr>Calculating Bounce Rates -Pull out the bounce rates for traffic landing on home page by sessions, bounced sessions and bounce rate? </vt:lpstr>
      <vt:lpstr>Analyzing Landing Page Tests: What are the bounce rates for \lander-1 and \home in the A/B test conducted by ST for the gsearch nonbrand campaign, considering traffic received by \lander-1 and \home before</vt:lpstr>
      <vt:lpstr>PowerPoint Presentation</vt:lpstr>
      <vt:lpstr>Landing Page Trend Analysis</vt:lpstr>
      <vt:lpstr>PowerPoint Presentation</vt:lpstr>
      <vt:lpstr>Conversion Funnels of click percentages for pageview_url and respective session count:</vt:lpstr>
      <vt:lpstr>PowerPoint Presentation</vt:lpstr>
      <vt:lpstr>Analyze,/billing vs. new /billing-2 pages </vt:lpstr>
      <vt:lpstr>PowerPoint Presentation</vt:lpstr>
      <vt:lpstr>Product Pathing Analysis</vt:lpstr>
      <vt:lpstr>PowerPoint Presentation</vt:lpstr>
      <vt:lpstr>Product Conversion Funnels: --provide a comparison of the conversion funnels from the product pages to conversion for two products since January 6th, analyzing all website traffic?</vt:lpstr>
      <vt:lpstr>PowerPoint Presentation</vt:lpstr>
      <vt:lpstr>Product Conversion Funnels: --provide a comparison of the conversion funnels from the product pages to conversion for two products since January 6th, analyzing all website traffic?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28</cp:revision>
  <dcterms:created xsi:type="dcterms:W3CDTF">2024-07-21T18:54:16Z</dcterms:created>
  <dcterms:modified xsi:type="dcterms:W3CDTF">2024-08-09T03:04:05Z</dcterms:modified>
</cp:coreProperties>
</file>