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315" r:id="rId3"/>
    <p:sldId id="316" r:id="rId4"/>
    <p:sldId id="317" r:id="rId5"/>
    <p:sldId id="318" r:id="rId6"/>
    <p:sldId id="319" r:id="rId7"/>
    <p:sldId id="258" r:id="rId8"/>
    <p:sldId id="298" r:id="rId9"/>
    <p:sldId id="266" r:id="rId10"/>
    <p:sldId id="299" r:id="rId11"/>
    <p:sldId id="267" r:id="rId12"/>
    <p:sldId id="301" r:id="rId13"/>
    <p:sldId id="277" r:id="rId14"/>
    <p:sldId id="302" r:id="rId15"/>
    <p:sldId id="278" r:id="rId16"/>
    <p:sldId id="303" r:id="rId17"/>
    <p:sldId id="279" r:id="rId18"/>
    <p:sldId id="304" r:id="rId19"/>
    <p:sldId id="306" r:id="rId20"/>
    <p:sldId id="307" r:id="rId21"/>
    <p:sldId id="269" r:id="rId22"/>
    <p:sldId id="282" r:id="rId23"/>
    <p:sldId id="270" r:id="rId24"/>
    <p:sldId id="281" r:id="rId25"/>
    <p:sldId id="273" r:id="rId26"/>
    <p:sldId id="314" r:id="rId27"/>
    <p:sldId id="283" r:id="rId28"/>
    <p:sldId id="288" r:id="rId29"/>
    <p:sldId id="271" r:id="rId30"/>
    <p:sldId id="289" r:id="rId31"/>
    <p:sldId id="290" r:id="rId32"/>
    <p:sldId id="274" r:id="rId33"/>
    <p:sldId id="291" r:id="rId34"/>
    <p:sldId id="292" r:id="rId35"/>
    <p:sldId id="272" r:id="rId36"/>
    <p:sldId id="293" r:id="rId37"/>
    <p:sldId id="297" r:id="rId38"/>
    <p:sldId id="294" r:id="rId39"/>
    <p:sldId id="275" r:id="rId40"/>
    <p:sldId id="296" r:id="rId41"/>
    <p:sldId id="300" r:id="rId42"/>
    <p:sldId id="295" r:id="rId43"/>
    <p:sldId id="308" r:id="rId44"/>
    <p:sldId id="322" r:id="rId45"/>
    <p:sldId id="310" r:id="rId46"/>
    <p:sldId id="325" r:id="rId47"/>
    <p:sldId id="326" r:id="rId48"/>
    <p:sldId id="323" r:id="rId49"/>
    <p:sldId id="324" r:id="rId50"/>
    <p:sldId id="311" r:id="rId51"/>
    <p:sldId id="312" r:id="rId52"/>
    <p:sldId id="321" r:id="rId53"/>
    <p:sldId id="309" r:id="rId54"/>
    <p:sldId id="31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3F9"/>
    <a:srgbClr val="5556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A8AA7-A04A-47C8-8AB3-99C4A414FCEE}" v="1" dt="2024-08-08T12:44:06.579"/>
    <p1510:client id="{521816AE-784D-252E-5BA1-850DF0B4EA27}" v="490" dt="2024-08-08T14:23:31.679"/>
    <p1510:client id="{BCD7CB9F-8C37-7DF9-B71B-1F336004DE19}" v="1248" dt="2024-08-07T18:15:07.315"/>
    <p1510:client id="{CBD97125-329B-7FE4-08D7-8E73D4957F29}" v="820" dt="2024-08-08T04:32:32.084"/>
    <p1510:client id="{D522D299-7351-C70A-8206-F06190AB2A4D}" v="49" dt="2024-08-08T04:04:22.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5de401e978417caa/Book.xlsx" TargetMode="External"/><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de401e978417caa/Book.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5de401e978417caa/Book.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d.docs.live.net/5de401e978417caa/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Distribution by Session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'https://d.docs.live.net/5de401e978417caa/[Book.xlsx]Sheet1'!$G$8</c:f>
              <c:strCache>
                <c:ptCount val="1"/>
              </c:strCache>
            </c:strRef>
          </c:tx>
          <c:spPr>
            <a:solidFill>
              <a:schemeClr val="accent1"/>
            </a:solidFill>
            <a:ln>
              <a:noFill/>
            </a:ln>
            <a:effectLst/>
          </c:spPr>
          <c:invertIfNegative val="0"/>
          <c:cat>
            <c:strRef>
              <c:f>'https://d.docs.live.net/5de401e978417caa/[Book.xlsx]Sheet1'!$F$9:$F$13</c:f>
              <c:strCache>
                <c:ptCount val="5"/>
                <c:pt idx="0">
                  <c:v>pre period  (10july- 10sept) /billing</c:v>
                </c:pt>
                <c:pt idx="1">
                  <c:v>during period (10sept-10nov)  /billing</c:v>
                </c:pt>
                <c:pt idx="2">
                  <c:v>during period (10sept-10nov)  /billing-2</c:v>
                </c:pt>
                <c:pt idx="3">
                  <c:v>post period (10nov-10jan) /billing</c:v>
                </c:pt>
                <c:pt idx="4">
                  <c:v>post period (10nov-10jan) /billing-2</c:v>
                </c:pt>
              </c:strCache>
            </c:strRef>
          </c:cat>
          <c:val>
            <c:numRef>
              <c:f>'https://d.docs.live.net/5de401e978417caa/[Book.xlsx]Sheet1'!$G$9:$G$13</c:f>
              <c:numCache>
                <c:formatCode>General</c:formatCode>
                <c:ptCount val="5"/>
              </c:numCache>
            </c:numRef>
          </c:val>
          <c:extLst>
            <c:ext xmlns:c16="http://schemas.microsoft.com/office/drawing/2014/chart" uri="{C3380CC4-5D6E-409C-BE32-E72D297353CC}">
              <c16:uniqueId val="{00000000-4793-4C0B-A68F-05F56819195A}"/>
            </c:ext>
          </c:extLst>
        </c:ser>
        <c:ser>
          <c:idx val="1"/>
          <c:order val="1"/>
          <c:tx>
            <c:strRef>
              <c:f>'https://d.docs.live.net/5de401e978417caa/[Book.xlsx]Sheet1'!$H$8</c:f>
              <c:strCache>
                <c:ptCount val="1"/>
                <c:pt idx="0">
                  <c:v>sessions</c:v>
                </c:pt>
              </c:strCache>
            </c:strRef>
          </c:tx>
          <c:spPr>
            <a:solidFill>
              <a:schemeClr val="accent2"/>
            </a:solidFill>
            <a:ln>
              <a:noFill/>
            </a:ln>
            <a:effectLst/>
          </c:spPr>
          <c:invertIfNegative val="0"/>
          <c:cat>
            <c:strRef>
              <c:f>'https://d.docs.live.net/5de401e978417caa/[Book.xlsx]Sheet1'!$F$9:$F$13</c:f>
              <c:strCache>
                <c:ptCount val="5"/>
                <c:pt idx="0">
                  <c:v>pre period  (10july- 10sept) /billing</c:v>
                </c:pt>
                <c:pt idx="1">
                  <c:v>during period (10sept-10nov)  /billing</c:v>
                </c:pt>
                <c:pt idx="2">
                  <c:v>during period (10sept-10nov)  /billing-2</c:v>
                </c:pt>
                <c:pt idx="3">
                  <c:v>post period (10nov-10jan) /billing</c:v>
                </c:pt>
                <c:pt idx="4">
                  <c:v>post period (10nov-10jan) /billing-2</c:v>
                </c:pt>
              </c:strCache>
            </c:strRef>
          </c:cat>
          <c:val>
            <c:numRef>
              <c:f>'https://d.docs.live.net/5de401e978417caa/[Book.xlsx]Sheet1'!$H$9:$H$13</c:f>
              <c:numCache>
                <c:formatCode>General</c:formatCode>
                <c:ptCount val="5"/>
                <c:pt idx="0">
                  <c:v>928</c:v>
                </c:pt>
                <c:pt idx="1">
                  <c:v>657</c:v>
                </c:pt>
                <c:pt idx="2">
                  <c:v>654</c:v>
                </c:pt>
                <c:pt idx="3">
                  <c:v>1006</c:v>
                </c:pt>
                <c:pt idx="4">
                  <c:v>1094</c:v>
                </c:pt>
              </c:numCache>
            </c:numRef>
          </c:val>
          <c:extLst>
            <c:ext xmlns:c16="http://schemas.microsoft.com/office/drawing/2014/chart" uri="{C3380CC4-5D6E-409C-BE32-E72D297353CC}">
              <c16:uniqueId val="{00000001-4793-4C0B-A68F-05F56819195A}"/>
            </c:ext>
          </c:extLst>
        </c:ser>
        <c:dLbls>
          <c:showLegendKey val="0"/>
          <c:showVal val="0"/>
          <c:showCatName val="0"/>
          <c:showSerName val="0"/>
          <c:showPercent val="0"/>
          <c:showBubbleSize val="0"/>
        </c:dLbls>
        <c:gapWidth val="219"/>
        <c:overlap val="-27"/>
        <c:axId val="44582919"/>
        <c:axId val="44589063"/>
      </c:barChart>
      <c:catAx>
        <c:axId val="44582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89063"/>
        <c:crosses val="autoZero"/>
        <c:auto val="1"/>
        <c:lblAlgn val="ctr"/>
        <c:lblOffset val="100"/>
        <c:noMultiLvlLbl val="0"/>
      </c:catAx>
      <c:valAx>
        <c:axId val="44589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829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'https://d.docs.live.net/5de401e978417caa/[Book.xlsx]Sheet1'!$N$8</c:f>
              <c:strCache>
                <c:ptCount val="1"/>
                <c:pt idx="0">
                  <c:v>revenue_per_billing_page</c:v>
                </c:pt>
              </c:strCache>
            </c:strRef>
          </c:tx>
          <c:spPr>
            <a:solidFill>
              <a:schemeClr val="accent1"/>
            </a:solidFill>
            <a:ln>
              <a:noFill/>
            </a:ln>
            <a:effectLst/>
          </c:spPr>
          <c:invertIfNegative val="0"/>
          <c:cat>
            <c:strRef>
              <c:f>'https://d.docs.live.net/5de401e978417caa/[Book.xlsx]Sheet1'!$M$9:$M$13</c:f>
              <c:strCache>
                <c:ptCount val="5"/>
                <c:pt idx="0">
                  <c:v>pre period  (10july- 10sept) /billing</c:v>
                </c:pt>
                <c:pt idx="1">
                  <c:v>during period (10sept-10nov)  /billing</c:v>
                </c:pt>
                <c:pt idx="2">
                  <c:v>during period (10sept-10nov)  /billing-2</c:v>
                </c:pt>
                <c:pt idx="3">
                  <c:v>post period (10nov-10jan) /billing</c:v>
                </c:pt>
                <c:pt idx="4">
                  <c:v>post period (10nov-10jan) /billing-2</c:v>
                </c:pt>
              </c:strCache>
            </c:strRef>
          </c:cat>
          <c:val>
            <c:numRef>
              <c:f>'https://d.docs.live.net/5de401e978417caa/[Book.xlsx]Sheet1'!$N$9:$N$13</c:f>
              <c:numCache>
                <c:formatCode>General</c:formatCode>
                <c:ptCount val="5"/>
                <c:pt idx="0">
                  <c:v>22.840259387575301</c:v>
                </c:pt>
                <c:pt idx="1">
                  <c:v>22.826484784687999</c:v>
                </c:pt>
                <c:pt idx="2">
                  <c:v>31.339297688335499</c:v>
                </c:pt>
                <c:pt idx="3">
                  <c:v>22.361332758757499</c:v>
                </c:pt>
                <c:pt idx="4">
                  <c:v>31.246052234656599</c:v>
                </c:pt>
              </c:numCache>
            </c:numRef>
          </c:val>
          <c:extLst>
            <c:ext xmlns:c16="http://schemas.microsoft.com/office/drawing/2014/chart" uri="{C3380CC4-5D6E-409C-BE32-E72D297353CC}">
              <c16:uniqueId val="{00000000-9365-4969-B2C2-150EF95B2C4E}"/>
            </c:ext>
          </c:extLst>
        </c:ser>
        <c:dLbls>
          <c:showLegendKey val="0"/>
          <c:showVal val="0"/>
          <c:showCatName val="0"/>
          <c:showSerName val="0"/>
          <c:showPercent val="0"/>
          <c:showBubbleSize val="0"/>
        </c:dLbls>
        <c:gapWidth val="219"/>
        <c:overlap val="-27"/>
        <c:axId val="171228679"/>
        <c:axId val="188213255"/>
      </c:barChart>
      <c:catAx>
        <c:axId val="171228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213255"/>
        <c:crosses val="autoZero"/>
        <c:auto val="1"/>
        <c:lblAlgn val="ctr"/>
        <c:lblOffset val="100"/>
        <c:noMultiLvlLbl val="0"/>
      </c:catAx>
      <c:valAx>
        <c:axId val="188213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2286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'https://d.docs.live.net/5de401e978417caa/[Book.xlsx]Sheet1'!$B$1:$H$1</cx:f>
        <cx:lvl ptCount="7">
          <cx:pt idx="0">sessions</cx:pt>
          <cx:pt idx="1">product_click_rt</cx:pt>
          <cx:pt idx="2">mrfuzzy_click_rt</cx:pt>
          <cx:pt idx="3">cart_click_rt</cx:pt>
          <cx:pt idx="4">shipping_click_rt</cx:pt>
          <cx:pt idx="5">billing_click_rt</cx:pt>
          <cx:pt idx="6">thankyou_click_rt</cx:pt>
        </cx:lvl>
      </cx:strDim>
      <cx:numDim type="val">
        <cx:f dir="row">'https://d.docs.live.net/5de401e978417caa/[Book.xlsx]Sheet1'!$B$2:$H$2</cx:f>
        <cx:lvl ptCount="7" formatCode="0.00%">
          <cx:pt idx="0">1</cx:pt>
          <cx:pt idx="1">0.46759999999999996</cx:pt>
          <cx:pt idx="2">0.33329999999999999</cx:pt>
          <cx:pt idx="3">0.15029999999999999</cx:pt>
          <cx:pt idx="4">0.099700000000000011</cx:pt>
          <cx:pt idx="5">0.085099999999999995</cx:pt>
          <cx:pt idx="6">0.040599999999999997</cx:pt>
        </cx:lvl>
      </cx:numDim>
    </cx:data>
  </cx:chartData>
  <cx:chart>
    <cx:title pos="t" align="ctr" overlay="0">
      <cx:tx>
        <cx:txData>
          <cx:v>Custom Lender Page </cx:v>
        </cx:txData>
      </cx:tx>
      <cx:txPr>
        <a:bodyPr vertOverflow="overflow" horzOverflow="overflow" wrap="square" lIns="0" tIns="0" rIns="0" bIns="0"/>
        <a:lstStyle/>
        <a:p>
          <a:pPr algn="ctr" rtl="0">
            <a:defRPr sz="1400" b="0" i="0">
              <a:solidFill>
                <a:srgbClr val="7F7F7F"/>
              </a:solidFill>
              <a:latin typeface="Calibri" panose="020F0502020204030204" pitchFamily="34" charset="0"/>
              <a:ea typeface="Calibri" panose="020F0502020204030204" pitchFamily="34" charset="0"/>
              <a:cs typeface="Calibri" panose="020F0502020204030204" pitchFamily="34" charset="0"/>
            </a:defRPr>
          </a:pPr>
          <a:r>
            <a:t>Custom Lender Page </a:t>
          </a:r>
        </a:p>
      </cx:txPr>
    </cx:title>
    <cx:plotArea>
      <cx:plotAreaRegion>
        <cx:series layoutId="funnel" uniqueId="{FA6B50AD-8FA7-4CAC-82B7-21C57DAE7105}">
          <cx:tx>
            <cx:txData>
              <cx:f>'https://d.docs.live.net/5de401e978417caa/[Book.xlsx]Sheet1'!$A$2</cx:f>
              <cx:v>saw_custom_lander</cx:v>
            </cx:txData>
          </cx:tx>
          <cx:data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visibility seriesName="0" categoryName="0" value="1"/>
          </cx:dataLabels>
          <cx:dataId val="0"/>
        </cx:series>
      </cx:plotAreaRegion>
      <cx:axis id="0">
        <cx:catScaling gapWidth="0.0599999987"/>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'https://d.docs.live.net/5de401e978417caa/[Book.xlsx]Sheet1'!$B$6:$H$6</cx:f>
        <cx:lvl ptCount="7">
          <cx:pt idx="0">sessions</cx:pt>
          <cx:pt idx="1">product_click_rt</cx:pt>
          <cx:pt idx="2">mrfuzzy_click_rt</cx:pt>
          <cx:pt idx="3">cart_click_rt</cx:pt>
          <cx:pt idx="4">shipping_click_rt</cx:pt>
          <cx:pt idx="5">billing_click_rt</cx:pt>
          <cx:pt idx="6">thankyou_click_rt</cx:pt>
        </cx:lvl>
      </cx:strDim>
      <cx:numDim type="val">
        <cx:f dir="row">'https://d.docs.live.net/5de401e978417caa/[Book.xlsx]Sheet1'!$B$7:$H$7</cx:f>
        <cx:lvl ptCount="7" formatCode="0.00%">
          <cx:pt idx="0">1</cx:pt>
          <cx:pt idx="1">0.41659999999999997</cx:pt>
          <cx:pt idx="2">0.30249999999999999</cx:pt>
          <cx:pt idx="3">0.13089999999999999</cx:pt>
          <cx:pt idx="4">0.088499999999999995</cx:pt>
          <cx:pt idx="5">0.074299999999999991</cx:pt>
          <cx:pt idx="6">0.031800000000000002</cx:pt>
        </cx:lvl>
      </cx:numDim>
    </cx:data>
  </cx:chartData>
  <cx:chart>
    <cx:title pos="t" align="ctr" overlay="0">
      <cx:tx>
        <cx:txData>
          <cx:v>Home Page</cx:v>
        </cx:txData>
      </cx:tx>
      <cx:txPr>
        <a:bodyPr vertOverflow="overflow" horzOverflow="overflow" wrap="square" lIns="0" tIns="0" rIns="0" bIns="0"/>
        <a:lstStyle/>
        <a:p>
          <a:pPr algn="ctr" rtl="0">
            <a:defRPr sz="1400" b="0" i="0">
              <a:solidFill>
                <a:srgbClr val="7F7F7F"/>
              </a:solidFill>
              <a:latin typeface="Calibri" panose="020F0502020204030204" pitchFamily="34" charset="0"/>
              <a:ea typeface="Calibri" panose="020F0502020204030204" pitchFamily="34" charset="0"/>
              <a:cs typeface="Calibri" panose="020F0502020204030204" pitchFamily="34" charset="0"/>
            </a:defRPr>
          </a:pPr>
          <a:r>
            <a:t>Home Page</a:t>
          </a:r>
        </a:p>
      </cx:txPr>
    </cx:title>
    <cx:plotArea>
      <cx:plotAreaRegion>
        <cx:series layoutId="funnel" uniqueId="{6B038649-B561-4F4A-BA36-D1F68EA6AEB2}">
          <cx:tx>
            <cx:txData>
              <cx:f>'https://d.docs.live.net/5de401e978417caa/[Book.xlsx]Sheet1'!$A$7</cx:f>
              <cx:v>saw_homepage</cx:v>
            </cx:txData>
          </cx:tx>
          <cx:data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visibility seriesName="0" categoryName="0" value="1"/>
          </cx:dataLabels>
          <cx:dataId val="0"/>
        </cx:series>
      </cx:plotAreaRegion>
      <cx:axis id="0">
        <cx:catScaling gapWidth="0.0599999987"/>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EFA6F8-8075-4431-8297-D916A60F64DE}" type="doc">
      <dgm:prSet loTypeId="urn:microsoft.com/office/officeart/2005/8/layout/vList2" loCatId="list" qsTypeId="urn:microsoft.com/office/officeart/2005/8/quickstyle/3d1" qsCatId="3D" csTypeId="urn:microsoft.com/office/officeart/2005/8/colors/accent1_1" csCatId="accent1" phldr="1"/>
      <dgm:spPr/>
      <dgm:t>
        <a:bodyPr/>
        <a:lstStyle/>
        <a:p>
          <a:endParaRPr lang="en-US"/>
        </a:p>
      </dgm:t>
    </dgm:pt>
    <dgm:pt modelId="{66D44A69-12CA-4377-9C46-50132D4FC78B}">
      <dgm:prSet phldr="0"/>
      <dgm:spPr/>
      <dgm:t>
        <a:bodyPr/>
        <a:lstStyle/>
        <a:p>
          <a:pPr algn="l" rtl="0"/>
          <a:r>
            <a:rPr lang="en-US" b="1">
              <a:latin typeface="Arial"/>
              <a:cs typeface="Arial"/>
            </a:rPr>
            <a:t>Increasing Disposable Income</a:t>
          </a:r>
          <a:r>
            <a:rPr lang="en-US">
              <a:latin typeface="Arial"/>
              <a:cs typeface="Arial"/>
            </a:rPr>
            <a:t> </a:t>
          </a:r>
        </a:p>
      </dgm:t>
    </dgm:pt>
    <dgm:pt modelId="{0261ACE0-F073-4542-963A-7AD607AEBD71}" type="parTrans" cxnId="{5AC62BB4-EF38-4429-97E7-FBD62F922858}">
      <dgm:prSet/>
      <dgm:spPr/>
    </dgm:pt>
    <dgm:pt modelId="{C998567E-36BE-496C-BE70-7195E83426A2}" type="sibTrans" cxnId="{5AC62BB4-EF38-4429-97E7-FBD62F922858}">
      <dgm:prSet/>
      <dgm:spPr/>
      <dgm:t>
        <a:bodyPr/>
        <a:lstStyle/>
        <a:p>
          <a:endParaRPr lang="en-US"/>
        </a:p>
      </dgm:t>
    </dgm:pt>
    <dgm:pt modelId="{0A669857-332A-4E63-90B0-844FBFE7BE57}">
      <dgm:prSet phldr="0"/>
      <dgm:spPr/>
      <dgm:t>
        <a:bodyPr/>
        <a:lstStyle/>
        <a:p>
          <a:pPr algn="l" rtl="0"/>
          <a:r>
            <a:rPr lang="en-US" b="1">
              <a:latin typeface="Arial"/>
              <a:cs typeface="Arial"/>
            </a:rPr>
            <a:t>Growing Awareness of Developmental Benefits</a:t>
          </a:r>
          <a:endParaRPr lang="en-US" b="0">
            <a:latin typeface="Arial"/>
            <a:cs typeface="Arial"/>
          </a:endParaRPr>
        </a:p>
      </dgm:t>
    </dgm:pt>
    <dgm:pt modelId="{A42F34DB-846B-43F4-9EF7-48DF1FB1CF4A}" type="parTrans" cxnId="{D57C2CBE-1686-4170-860B-786090A1A05A}">
      <dgm:prSet/>
      <dgm:spPr/>
    </dgm:pt>
    <dgm:pt modelId="{1754C301-9454-434F-998A-00C9C20AC89A}" type="sibTrans" cxnId="{D57C2CBE-1686-4170-860B-786090A1A05A}">
      <dgm:prSet/>
      <dgm:spPr/>
      <dgm:t>
        <a:bodyPr/>
        <a:lstStyle/>
        <a:p>
          <a:endParaRPr lang="en-US"/>
        </a:p>
      </dgm:t>
    </dgm:pt>
    <dgm:pt modelId="{B2BC97CE-EABD-4C2F-B1D8-BA7E01F1EDD6}">
      <dgm:prSet phldr="0"/>
      <dgm:spPr/>
      <dgm:t>
        <a:bodyPr/>
        <a:lstStyle/>
        <a:p>
          <a:pPr algn="l"/>
          <a:r>
            <a:rPr lang="en-US" b="1">
              <a:latin typeface="Arial"/>
              <a:cs typeface="Arial"/>
            </a:rPr>
            <a:t>Expanding Gifting Culture</a:t>
          </a:r>
          <a:r>
            <a:rPr lang="en-US">
              <a:latin typeface="Arial"/>
              <a:cs typeface="Arial"/>
            </a:rPr>
            <a:t> </a:t>
          </a:r>
        </a:p>
      </dgm:t>
    </dgm:pt>
    <dgm:pt modelId="{12EDE4FF-B125-41DB-9ED5-1273F0FE4F59}" type="parTrans" cxnId="{095470A8-CD6E-40AC-B3D0-33C2E7CE8E47}">
      <dgm:prSet/>
      <dgm:spPr/>
    </dgm:pt>
    <dgm:pt modelId="{7A1CDC20-D14B-4949-99B1-BCCD98E32AB4}" type="sibTrans" cxnId="{095470A8-CD6E-40AC-B3D0-33C2E7CE8E47}">
      <dgm:prSet/>
      <dgm:spPr/>
      <dgm:t>
        <a:bodyPr/>
        <a:lstStyle/>
        <a:p>
          <a:endParaRPr lang="en-US"/>
        </a:p>
      </dgm:t>
    </dgm:pt>
    <dgm:pt modelId="{1AC6A7C0-566D-49B8-8663-E0F460B893C2}">
      <dgm:prSet phldr="0"/>
      <dgm:spPr/>
      <dgm:t>
        <a:bodyPr/>
        <a:lstStyle/>
        <a:p>
          <a:pPr algn="l"/>
          <a:r>
            <a:rPr lang="en-US" b="1">
              <a:latin typeface="Arial"/>
              <a:cs typeface="Arial"/>
            </a:rPr>
            <a:t>Customization and Personalization Trends</a:t>
          </a:r>
          <a:endParaRPr lang="en-US">
            <a:latin typeface="Arial"/>
            <a:cs typeface="Arial"/>
          </a:endParaRPr>
        </a:p>
      </dgm:t>
    </dgm:pt>
    <dgm:pt modelId="{3F7DE7D8-5FEF-4CC7-9330-B772EC2BE76E}" type="parTrans" cxnId="{B2ECFF80-01B5-4DF1-B88E-19591622B11B}">
      <dgm:prSet/>
      <dgm:spPr/>
    </dgm:pt>
    <dgm:pt modelId="{62526811-CC9B-44B7-B5AC-EFFC0122D515}" type="sibTrans" cxnId="{B2ECFF80-01B5-4DF1-B88E-19591622B11B}">
      <dgm:prSet/>
      <dgm:spPr/>
      <dgm:t>
        <a:bodyPr/>
        <a:lstStyle/>
        <a:p>
          <a:endParaRPr lang="en-US"/>
        </a:p>
      </dgm:t>
    </dgm:pt>
    <dgm:pt modelId="{9DA8F2E3-403A-40CA-986C-8C9B83E56A5C}">
      <dgm:prSet phldr="0"/>
      <dgm:spPr/>
      <dgm:t>
        <a:bodyPr/>
        <a:lstStyle/>
        <a:p>
          <a:pPr algn="l"/>
          <a:r>
            <a:rPr lang="en-US" b="1">
              <a:latin typeface="Arial"/>
              <a:cs typeface="Arial"/>
            </a:rPr>
            <a:t>Sustainability and Eco-Friendly Products</a:t>
          </a:r>
          <a:r>
            <a:rPr lang="en-US">
              <a:latin typeface="Arial"/>
              <a:cs typeface="Arial"/>
            </a:rPr>
            <a:t> </a:t>
          </a:r>
        </a:p>
      </dgm:t>
    </dgm:pt>
    <dgm:pt modelId="{ED025708-5B45-4817-A2BB-0AEF4290A6FD}" type="parTrans" cxnId="{5AA53E20-CEA6-444B-A8BF-BE7B9999E912}">
      <dgm:prSet/>
      <dgm:spPr/>
    </dgm:pt>
    <dgm:pt modelId="{F38FB4F4-7CEC-4D3A-9985-53741BBC03A7}" type="sibTrans" cxnId="{5AA53E20-CEA6-444B-A8BF-BE7B9999E912}">
      <dgm:prSet/>
      <dgm:spPr/>
      <dgm:t>
        <a:bodyPr/>
        <a:lstStyle/>
        <a:p>
          <a:endParaRPr lang="en-US"/>
        </a:p>
      </dgm:t>
    </dgm:pt>
    <dgm:pt modelId="{88FE0DD5-E8BE-4ADC-9EB8-1B0E866AE1B1}">
      <dgm:prSet phldr="0"/>
      <dgm:spPr/>
      <dgm:t>
        <a:bodyPr/>
        <a:lstStyle/>
        <a:p>
          <a:pPr algn="l"/>
          <a:r>
            <a:rPr lang="en-US" b="1">
              <a:latin typeface="Arial"/>
              <a:cs typeface="Arial"/>
            </a:rPr>
            <a:t>Technological Advancements:</a:t>
          </a:r>
          <a:r>
            <a:rPr lang="en-US">
              <a:latin typeface="Arial"/>
              <a:cs typeface="Arial"/>
            </a:rPr>
            <a:t> </a:t>
          </a:r>
        </a:p>
      </dgm:t>
    </dgm:pt>
    <dgm:pt modelId="{EF6C885F-33B7-41BF-90F9-389AF64D7210}" type="parTrans" cxnId="{D7B87F85-FB3C-483D-B30F-43C6FE8FF8AF}">
      <dgm:prSet/>
      <dgm:spPr/>
    </dgm:pt>
    <dgm:pt modelId="{4E701F6C-648F-4D35-A9D2-D9C69E0E0078}" type="sibTrans" cxnId="{D7B87F85-FB3C-483D-B30F-43C6FE8FF8AF}">
      <dgm:prSet/>
      <dgm:spPr/>
      <dgm:t>
        <a:bodyPr/>
        <a:lstStyle/>
        <a:p>
          <a:endParaRPr lang="en-US"/>
        </a:p>
      </dgm:t>
    </dgm:pt>
    <dgm:pt modelId="{566A21A1-5022-4C0F-879D-97371890CB92}">
      <dgm:prSet phldr="0"/>
      <dgm:spPr/>
      <dgm:t>
        <a:bodyPr/>
        <a:lstStyle/>
        <a:p>
          <a:pPr algn="l"/>
          <a:r>
            <a:rPr lang="en-US" b="1">
              <a:latin typeface="Arial"/>
              <a:cs typeface="Arial"/>
            </a:rPr>
            <a:t>Licensed and Character-Based Toys</a:t>
          </a:r>
          <a:endParaRPr lang="en-US">
            <a:latin typeface="Arial"/>
            <a:cs typeface="Arial"/>
          </a:endParaRPr>
        </a:p>
      </dgm:t>
    </dgm:pt>
    <dgm:pt modelId="{EE100CBA-4EFB-4C21-B1E4-40A764459F91}" type="parTrans" cxnId="{C5798BC5-DE63-4518-82B9-5B5A98D9D404}">
      <dgm:prSet/>
      <dgm:spPr/>
    </dgm:pt>
    <dgm:pt modelId="{7251A8C6-3C15-4C56-AC06-A0F9DF3B11B9}" type="sibTrans" cxnId="{C5798BC5-DE63-4518-82B9-5B5A98D9D404}">
      <dgm:prSet/>
      <dgm:spPr/>
      <dgm:t>
        <a:bodyPr/>
        <a:lstStyle/>
        <a:p>
          <a:endParaRPr lang="en-US"/>
        </a:p>
      </dgm:t>
    </dgm:pt>
    <dgm:pt modelId="{F790744B-0D10-40E6-BB69-A15AB0BFE34B}">
      <dgm:prSet phldr="0"/>
      <dgm:spPr/>
      <dgm:t>
        <a:bodyPr/>
        <a:lstStyle/>
        <a:p>
          <a:pPr algn="l"/>
          <a:r>
            <a:rPr lang="en-US" b="1">
              <a:latin typeface="Arial"/>
              <a:cs typeface="Arial"/>
            </a:rPr>
            <a:t>Emotional and Therapeutic Value</a:t>
          </a:r>
          <a:endParaRPr lang="en-US">
            <a:latin typeface="Arial"/>
            <a:cs typeface="Arial"/>
          </a:endParaRPr>
        </a:p>
      </dgm:t>
    </dgm:pt>
    <dgm:pt modelId="{EE28DCBF-9157-4D68-BE62-9870D8907BB8}" type="parTrans" cxnId="{EEE83D7F-B0B7-4636-BE22-DF36F5EA5AAA}">
      <dgm:prSet/>
      <dgm:spPr/>
    </dgm:pt>
    <dgm:pt modelId="{5089519E-9CFC-4F0E-A649-20193BCACE51}" type="sibTrans" cxnId="{EEE83D7F-B0B7-4636-BE22-DF36F5EA5AAA}">
      <dgm:prSet/>
      <dgm:spPr/>
      <dgm:t>
        <a:bodyPr/>
        <a:lstStyle/>
        <a:p>
          <a:endParaRPr lang="en-US"/>
        </a:p>
      </dgm:t>
    </dgm:pt>
    <dgm:pt modelId="{3C6AEB86-FB4B-4C86-8838-7213B88F13B0}">
      <dgm:prSet phldr="0"/>
      <dgm:spPr/>
      <dgm:t>
        <a:bodyPr/>
        <a:lstStyle/>
        <a:p>
          <a:pPr algn="l"/>
          <a:r>
            <a:rPr lang="en-US" b="1">
              <a:latin typeface="Arial"/>
              <a:cs typeface="Arial"/>
            </a:rPr>
            <a:t>Marketing and Brand Loyalty</a:t>
          </a:r>
          <a:r>
            <a:rPr lang="en-US">
              <a:latin typeface="Arial"/>
              <a:cs typeface="Arial"/>
            </a:rPr>
            <a:t> </a:t>
          </a:r>
        </a:p>
      </dgm:t>
    </dgm:pt>
    <dgm:pt modelId="{11C6A5DF-0426-4061-BBC0-60C3BF605364}" type="parTrans" cxnId="{BC122D09-17E9-4408-929B-2520A50AC5B5}">
      <dgm:prSet/>
      <dgm:spPr/>
    </dgm:pt>
    <dgm:pt modelId="{80C57BDC-A95F-44A4-9274-10686364EF31}" type="sibTrans" cxnId="{BC122D09-17E9-4408-929B-2520A50AC5B5}">
      <dgm:prSet/>
      <dgm:spPr/>
      <dgm:t>
        <a:bodyPr/>
        <a:lstStyle/>
        <a:p>
          <a:endParaRPr lang="en-US"/>
        </a:p>
      </dgm:t>
    </dgm:pt>
    <dgm:pt modelId="{E0A7A1EC-7DE8-4C82-8195-D42AEFA1DCD8}">
      <dgm:prSet phldr="0"/>
      <dgm:spPr/>
      <dgm:t>
        <a:bodyPr/>
        <a:lstStyle/>
        <a:p>
          <a:pPr algn="l"/>
          <a:r>
            <a:rPr lang="en-US" b="1">
              <a:latin typeface="Arial"/>
              <a:cs typeface="Arial"/>
            </a:rPr>
            <a:t>Globalization and Cultural Influence</a:t>
          </a:r>
          <a:endParaRPr lang="en-US">
            <a:latin typeface="Arial"/>
            <a:cs typeface="Arial"/>
          </a:endParaRPr>
        </a:p>
      </dgm:t>
    </dgm:pt>
    <dgm:pt modelId="{BB812A7A-0A92-44F5-A437-26E569196E3E}" type="parTrans" cxnId="{619BB352-8A44-4BF9-BE2F-887CAB4A8A76}">
      <dgm:prSet/>
      <dgm:spPr/>
    </dgm:pt>
    <dgm:pt modelId="{7C22558E-62F9-4908-8A6A-B73F2624F3FB}" type="sibTrans" cxnId="{619BB352-8A44-4BF9-BE2F-887CAB4A8A76}">
      <dgm:prSet/>
      <dgm:spPr/>
      <dgm:t>
        <a:bodyPr/>
        <a:lstStyle/>
        <a:p>
          <a:endParaRPr lang="en-US"/>
        </a:p>
      </dgm:t>
    </dgm:pt>
    <dgm:pt modelId="{E947D7CE-FD45-4D86-99D8-1A252799A9DA}">
      <dgm:prSet phldr="0"/>
      <dgm:spPr/>
      <dgm:t>
        <a:bodyPr/>
        <a:lstStyle/>
        <a:p>
          <a:pPr algn="l"/>
          <a:r>
            <a:rPr lang="en-US" b="1">
              <a:latin typeface="Arial"/>
              <a:cs typeface="Arial"/>
            </a:rPr>
            <a:t>Innovative Product Designs</a:t>
          </a:r>
        </a:p>
      </dgm:t>
    </dgm:pt>
    <dgm:pt modelId="{AC69D2E4-D46C-4AA5-8B7E-DFF696874D0F}" type="parTrans" cxnId="{8E32A2CA-3B22-4B85-A6B9-F0B476EB37F2}">
      <dgm:prSet/>
      <dgm:spPr/>
    </dgm:pt>
    <dgm:pt modelId="{37765AE7-0AC1-4404-BA2B-5B9FC99CA804}" type="sibTrans" cxnId="{8E32A2CA-3B22-4B85-A6B9-F0B476EB37F2}">
      <dgm:prSet/>
      <dgm:spPr/>
    </dgm:pt>
    <dgm:pt modelId="{B9603330-DBDE-4905-9CE7-AB9AE91F4199}" type="pres">
      <dgm:prSet presAssocID="{29EFA6F8-8075-4431-8297-D916A60F64DE}" presName="linear" presStyleCnt="0">
        <dgm:presLayoutVars>
          <dgm:animLvl val="lvl"/>
          <dgm:resizeHandles val="exact"/>
        </dgm:presLayoutVars>
      </dgm:prSet>
      <dgm:spPr/>
    </dgm:pt>
    <dgm:pt modelId="{293DA60E-C7FD-4C73-B9B6-3A5A688E7418}" type="pres">
      <dgm:prSet presAssocID="{66D44A69-12CA-4377-9C46-50132D4FC78B}" presName="parentText" presStyleLbl="node1" presStyleIdx="0" presStyleCnt="11">
        <dgm:presLayoutVars>
          <dgm:chMax val="0"/>
          <dgm:bulletEnabled val="1"/>
        </dgm:presLayoutVars>
      </dgm:prSet>
      <dgm:spPr/>
    </dgm:pt>
    <dgm:pt modelId="{BFB76F4F-63AA-47A9-BCD6-EB9B5457A71A}" type="pres">
      <dgm:prSet presAssocID="{C998567E-36BE-496C-BE70-7195E83426A2}" presName="spacer" presStyleCnt="0"/>
      <dgm:spPr/>
    </dgm:pt>
    <dgm:pt modelId="{61B6B4A1-23CD-4FD1-ABA8-C3C7274453B7}" type="pres">
      <dgm:prSet presAssocID="{0A669857-332A-4E63-90B0-844FBFE7BE57}" presName="parentText" presStyleLbl="node1" presStyleIdx="1" presStyleCnt="11">
        <dgm:presLayoutVars>
          <dgm:chMax val="0"/>
          <dgm:bulletEnabled val="1"/>
        </dgm:presLayoutVars>
      </dgm:prSet>
      <dgm:spPr/>
    </dgm:pt>
    <dgm:pt modelId="{7A8CDB00-92F5-432A-8ED6-F720DC49CF32}" type="pres">
      <dgm:prSet presAssocID="{1754C301-9454-434F-998A-00C9C20AC89A}" presName="spacer" presStyleCnt="0"/>
      <dgm:spPr/>
    </dgm:pt>
    <dgm:pt modelId="{C0B5CFD1-26B0-44BD-B083-4F79D0A7D26A}" type="pres">
      <dgm:prSet presAssocID="{B2BC97CE-EABD-4C2F-B1D8-BA7E01F1EDD6}" presName="parentText" presStyleLbl="node1" presStyleIdx="2" presStyleCnt="11">
        <dgm:presLayoutVars>
          <dgm:chMax val="0"/>
          <dgm:bulletEnabled val="1"/>
        </dgm:presLayoutVars>
      </dgm:prSet>
      <dgm:spPr/>
    </dgm:pt>
    <dgm:pt modelId="{F1216661-AB6D-4194-9EA4-74A9EADA182B}" type="pres">
      <dgm:prSet presAssocID="{7A1CDC20-D14B-4949-99B1-BCCD98E32AB4}" presName="spacer" presStyleCnt="0"/>
      <dgm:spPr/>
    </dgm:pt>
    <dgm:pt modelId="{5F02FE6E-1A03-4C52-92D4-E56EE69151C6}" type="pres">
      <dgm:prSet presAssocID="{1AC6A7C0-566D-49B8-8663-E0F460B893C2}" presName="parentText" presStyleLbl="node1" presStyleIdx="3" presStyleCnt="11">
        <dgm:presLayoutVars>
          <dgm:chMax val="0"/>
          <dgm:bulletEnabled val="1"/>
        </dgm:presLayoutVars>
      </dgm:prSet>
      <dgm:spPr/>
    </dgm:pt>
    <dgm:pt modelId="{9F4A4FE3-7F8E-4DF5-A744-74F007BA3CCF}" type="pres">
      <dgm:prSet presAssocID="{62526811-CC9B-44B7-B5AC-EFFC0122D515}" presName="spacer" presStyleCnt="0"/>
      <dgm:spPr/>
    </dgm:pt>
    <dgm:pt modelId="{FD96450D-2058-4F25-A793-260B0D52B4A6}" type="pres">
      <dgm:prSet presAssocID="{9DA8F2E3-403A-40CA-986C-8C9B83E56A5C}" presName="parentText" presStyleLbl="node1" presStyleIdx="4" presStyleCnt="11">
        <dgm:presLayoutVars>
          <dgm:chMax val="0"/>
          <dgm:bulletEnabled val="1"/>
        </dgm:presLayoutVars>
      </dgm:prSet>
      <dgm:spPr/>
    </dgm:pt>
    <dgm:pt modelId="{923AF074-F1EF-4587-9E17-6EB2357E0C27}" type="pres">
      <dgm:prSet presAssocID="{F38FB4F4-7CEC-4D3A-9985-53741BBC03A7}" presName="spacer" presStyleCnt="0"/>
      <dgm:spPr/>
    </dgm:pt>
    <dgm:pt modelId="{31563CBC-B3FB-4B4D-B056-AA81E4C51701}" type="pres">
      <dgm:prSet presAssocID="{88FE0DD5-E8BE-4ADC-9EB8-1B0E866AE1B1}" presName="parentText" presStyleLbl="node1" presStyleIdx="5" presStyleCnt="11">
        <dgm:presLayoutVars>
          <dgm:chMax val="0"/>
          <dgm:bulletEnabled val="1"/>
        </dgm:presLayoutVars>
      </dgm:prSet>
      <dgm:spPr/>
    </dgm:pt>
    <dgm:pt modelId="{FA84FBA0-EAD0-4567-82BA-D897F1537CCB}" type="pres">
      <dgm:prSet presAssocID="{4E701F6C-648F-4D35-A9D2-D9C69E0E0078}" presName="spacer" presStyleCnt="0"/>
      <dgm:spPr/>
    </dgm:pt>
    <dgm:pt modelId="{C49B5739-68F6-4EB6-9C3B-7E10AE134E78}" type="pres">
      <dgm:prSet presAssocID="{566A21A1-5022-4C0F-879D-97371890CB92}" presName="parentText" presStyleLbl="node1" presStyleIdx="6" presStyleCnt="11">
        <dgm:presLayoutVars>
          <dgm:chMax val="0"/>
          <dgm:bulletEnabled val="1"/>
        </dgm:presLayoutVars>
      </dgm:prSet>
      <dgm:spPr/>
    </dgm:pt>
    <dgm:pt modelId="{F4B7EEBD-D26F-45AF-8DB9-ED20C322AD57}" type="pres">
      <dgm:prSet presAssocID="{7251A8C6-3C15-4C56-AC06-A0F9DF3B11B9}" presName="spacer" presStyleCnt="0"/>
      <dgm:spPr/>
    </dgm:pt>
    <dgm:pt modelId="{6155A417-AD85-4008-9E71-7896C2052CEB}" type="pres">
      <dgm:prSet presAssocID="{F790744B-0D10-40E6-BB69-A15AB0BFE34B}" presName="parentText" presStyleLbl="node1" presStyleIdx="7" presStyleCnt="11">
        <dgm:presLayoutVars>
          <dgm:chMax val="0"/>
          <dgm:bulletEnabled val="1"/>
        </dgm:presLayoutVars>
      </dgm:prSet>
      <dgm:spPr/>
    </dgm:pt>
    <dgm:pt modelId="{B1832809-249F-47E8-BA6D-3503D4618E07}" type="pres">
      <dgm:prSet presAssocID="{5089519E-9CFC-4F0E-A649-20193BCACE51}" presName="spacer" presStyleCnt="0"/>
      <dgm:spPr/>
    </dgm:pt>
    <dgm:pt modelId="{516E2754-2E32-4DD1-B1DD-4DC3EFC15292}" type="pres">
      <dgm:prSet presAssocID="{3C6AEB86-FB4B-4C86-8838-7213B88F13B0}" presName="parentText" presStyleLbl="node1" presStyleIdx="8" presStyleCnt="11">
        <dgm:presLayoutVars>
          <dgm:chMax val="0"/>
          <dgm:bulletEnabled val="1"/>
        </dgm:presLayoutVars>
      </dgm:prSet>
      <dgm:spPr/>
    </dgm:pt>
    <dgm:pt modelId="{7E6B2FEA-BFCC-4C89-9C40-F93AE47EDF6F}" type="pres">
      <dgm:prSet presAssocID="{80C57BDC-A95F-44A4-9274-10686364EF31}" presName="spacer" presStyleCnt="0"/>
      <dgm:spPr/>
    </dgm:pt>
    <dgm:pt modelId="{0FCD03CC-2063-447D-B213-8F0E97275C13}" type="pres">
      <dgm:prSet presAssocID="{E0A7A1EC-7DE8-4C82-8195-D42AEFA1DCD8}" presName="parentText" presStyleLbl="node1" presStyleIdx="9" presStyleCnt="11">
        <dgm:presLayoutVars>
          <dgm:chMax val="0"/>
          <dgm:bulletEnabled val="1"/>
        </dgm:presLayoutVars>
      </dgm:prSet>
      <dgm:spPr/>
    </dgm:pt>
    <dgm:pt modelId="{A453BC1D-27EE-4613-91B0-74187EB577A1}" type="pres">
      <dgm:prSet presAssocID="{7C22558E-62F9-4908-8A6A-B73F2624F3FB}" presName="spacer" presStyleCnt="0"/>
      <dgm:spPr/>
    </dgm:pt>
    <dgm:pt modelId="{FBA0ED28-B533-4F24-871C-0E1F9AEF1C82}" type="pres">
      <dgm:prSet presAssocID="{E947D7CE-FD45-4D86-99D8-1A252799A9DA}" presName="parentText" presStyleLbl="node1" presStyleIdx="10" presStyleCnt="11">
        <dgm:presLayoutVars>
          <dgm:chMax val="0"/>
          <dgm:bulletEnabled val="1"/>
        </dgm:presLayoutVars>
      </dgm:prSet>
      <dgm:spPr/>
    </dgm:pt>
  </dgm:ptLst>
  <dgm:cxnLst>
    <dgm:cxn modelId="{BC122D09-17E9-4408-929B-2520A50AC5B5}" srcId="{29EFA6F8-8075-4431-8297-D916A60F64DE}" destId="{3C6AEB86-FB4B-4C86-8838-7213B88F13B0}" srcOrd="8" destOrd="0" parTransId="{11C6A5DF-0426-4061-BBC0-60C3BF605364}" sibTransId="{80C57BDC-A95F-44A4-9274-10686364EF31}"/>
    <dgm:cxn modelId="{5AA53E20-CEA6-444B-A8BF-BE7B9999E912}" srcId="{29EFA6F8-8075-4431-8297-D916A60F64DE}" destId="{9DA8F2E3-403A-40CA-986C-8C9B83E56A5C}" srcOrd="4" destOrd="0" parTransId="{ED025708-5B45-4817-A2BB-0AEF4290A6FD}" sibTransId="{F38FB4F4-7CEC-4D3A-9985-53741BBC03A7}"/>
    <dgm:cxn modelId="{21715421-12D4-43BC-BBCA-398FAE16DAB4}" type="presOf" srcId="{B2BC97CE-EABD-4C2F-B1D8-BA7E01F1EDD6}" destId="{C0B5CFD1-26B0-44BD-B083-4F79D0A7D26A}" srcOrd="0" destOrd="0" presId="urn:microsoft.com/office/officeart/2005/8/layout/vList2"/>
    <dgm:cxn modelId="{15489225-294F-4ABB-BDD6-556D477A36BF}" type="presOf" srcId="{66D44A69-12CA-4377-9C46-50132D4FC78B}" destId="{293DA60E-C7FD-4C73-B9B6-3A5A688E7418}" srcOrd="0" destOrd="0" presId="urn:microsoft.com/office/officeart/2005/8/layout/vList2"/>
    <dgm:cxn modelId="{1FDE852D-0FFC-4718-B6A4-0443F8B1D8B8}" type="presOf" srcId="{E0A7A1EC-7DE8-4C82-8195-D42AEFA1DCD8}" destId="{0FCD03CC-2063-447D-B213-8F0E97275C13}" srcOrd="0" destOrd="0" presId="urn:microsoft.com/office/officeart/2005/8/layout/vList2"/>
    <dgm:cxn modelId="{6C578640-7FCA-4CFC-A78B-EBE2EC3E2239}" type="presOf" srcId="{E947D7CE-FD45-4D86-99D8-1A252799A9DA}" destId="{FBA0ED28-B533-4F24-871C-0E1F9AEF1C82}" srcOrd="0" destOrd="0" presId="urn:microsoft.com/office/officeart/2005/8/layout/vList2"/>
    <dgm:cxn modelId="{619BB352-8A44-4BF9-BE2F-887CAB4A8A76}" srcId="{29EFA6F8-8075-4431-8297-D916A60F64DE}" destId="{E0A7A1EC-7DE8-4C82-8195-D42AEFA1DCD8}" srcOrd="9" destOrd="0" parTransId="{BB812A7A-0A92-44F5-A437-26E569196E3E}" sibTransId="{7C22558E-62F9-4908-8A6A-B73F2624F3FB}"/>
    <dgm:cxn modelId="{01561953-6C13-445C-A6A6-54BEDC23B46C}" type="presOf" srcId="{88FE0DD5-E8BE-4ADC-9EB8-1B0E866AE1B1}" destId="{31563CBC-B3FB-4B4D-B056-AA81E4C51701}" srcOrd="0" destOrd="0" presId="urn:microsoft.com/office/officeart/2005/8/layout/vList2"/>
    <dgm:cxn modelId="{9CB33374-3368-4F33-A09E-9625F587836A}" type="presOf" srcId="{1AC6A7C0-566D-49B8-8663-E0F460B893C2}" destId="{5F02FE6E-1A03-4C52-92D4-E56EE69151C6}" srcOrd="0" destOrd="0" presId="urn:microsoft.com/office/officeart/2005/8/layout/vList2"/>
    <dgm:cxn modelId="{61F12255-C59C-4891-B78E-127253E5E233}" type="presOf" srcId="{9DA8F2E3-403A-40CA-986C-8C9B83E56A5C}" destId="{FD96450D-2058-4F25-A793-260B0D52B4A6}" srcOrd="0" destOrd="0" presId="urn:microsoft.com/office/officeart/2005/8/layout/vList2"/>
    <dgm:cxn modelId="{EEE83D7F-B0B7-4636-BE22-DF36F5EA5AAA}" srcId="{29EFA6F8-8075-4431-8297-D916A60F64DE}" destId="{F790744B-0D10-40E6-BB69-A15AB0BFE34B}" srcOrd="7" destOrd="0" parTransId="{EE28DCBF-9157-4D68-BE62-9870D8907BB8}" sibTransId="{5089519E-9CFC-4F0E-A649-20193BCACE51}"/>
    <dgm:cxn modelId="{B2ECFF80-01B5-4DF1-B88E-19591622B11B}" srcId="{29EFA6F8-8075-4431-8297-D916A60F64DE}" destId="{1AC6A7C0-566D-49B8-8663-E0F460B893C2}" srcOrd="3" destOrd="0" parTransId="{3F7DE7D8-5FEF-4CC7-9330-B772EC2BE76E}" sibTransId="{62526811-CC9B-44B7-B5AC-EFFC0122D515}"/>
    <dgm:cxn modelId="{D7B87F85-FB3C-483D-B30F-43C6FE8FF8AF}" srcId="{29EFA6F8-8075-4431-8297-D916A60F64DE}" destId="{88FE0DD5-E8BE-4ADC-9EB8-1B0E866AE1B1}" srcOrd="5" destOrd="0" parTransId="{EF6C885F-33B7-41BF-90F9-389AF64D7210}" sibTransId="{4E701F6C-648F-4D35-A9D2-D9C69E0E0078}"/>
    <dgm:cxn modelId="{0AE1D98F-A83F-49D7-952B-62A233572B52}" type="presOf" srcId="{F790744B-0D10-40E6-BB69-A15AB0BFE34B}" destId="{6155A417-AD85-4008-9E71-7896C2052CEB}" srcOrd="0" destOrd="0" presId="urn:microsoft.com/office/officeart/2005/8/layout/vList2"/>
    <dgm:cxn modelId="{00870096-E63F-4060-930F-69541BCC6AD9}" type="presOf" srcId="{3C6AEB86-FB4B-4C86-8838-7213B88F13B0}" destId="{516E2754-2E32-4DD1-B1DD-4DC3EFC15292}" srcOrd="0" destOrd="0" presId="urn:microsoft.com/office/officeart/2005/8/layout/vList2"/>
    <dgm:cxn modelId="{91B7C49C-B927-4D46-9C3A-D61A41F85283}" type="presOf" srcId="{29EFA6F8-8075-4431-8297-D916A60F64DE}" destId="{B9603330-DBDE-4905-9CE7-AB9AE91F4199}" srcOrd="0" destOrd="0" presId="urn:microsoft.com/office/officeart/2005/8/layout/vList2"/>
    <dgm:cxn modelId="{095470A8-CD6E-40AC-B3D0-33C2E7CE8E47}" srcId="{29EFA6F8-8075-4431-8297-D916A60F64DE}" destId="{B2BC97CE-EABD-4C2F-B1D8-BA7E01F1EDD6}" srcOrd="2" destOrd="0" parTransId="{12EDE4FF-B125-41DB-9ED5-1273F0FE4F59}" sibTransId="{7A1CDC20-D14B-4949-99B1-BCCD98E32AB4}"/>
    <dgm:cxn modelId="{5AC62BB4-EF38-4429-97E7-FBD62F922858}" srcId="{29EFA6F8-8075-4431-8297-D916A60F64DE}" destId="{66D44A69-12CA-4377-9C46-50132D4FC78B}" srcOrd="0" destOrd="0" parTransId="{0261ACE0-F073-4542-963A-7AD607AEBD71}" sibTransId="{C998567E-36BE-496C-BE70-7195E83426A2}"/>
    <dgm:cxn modelId="{D57C2CBE-1686-4170-860B-786090A1A05A}" srcId="{29EFA6F8-8075-4431-8297-D916A60F64DE}" destId="{0A669857-332A-4E63-90B0-844FBFE7BE57}" srcOrd="1" destOrd="0" parTransId="{A42F34DB-846B-43F4-9EF7-48DF1FB1CF4A}" sibTransId="{1754C301-9454-434F-998A-00C9C20AC89A}"/>
    <dgm:cxn modelId="{9A8AB3C0-9F46-4990-8C39-8BE78D15A50A}" type="presOf" srcId="{0A669857-332A-4E63-90B0-844FBFE7BE57}" destId="{61B6B4A1-23CD-4FD1-ABA8-C3C7274453B7}" srcOrd="0" destOrd="0" presId="urn:microsoft.com/office/officeart/2005/8/layout/vList2"/>
    <dgm:cxn modelId="{C5798BC5-DE63-4518-82B9-5B5A98D9D404}" srcId="{29EFA6F8-8075-4431-8297-D916A60F64DE}" destId="{566A21A1-5022-4C0F-879D-97371890CB92}" srcOrd="6" destOrd="0" parTransId="{EE100CBA-4EFB-4C21-B1E4-40A764459F91}" sibTransId="{7251A8C6-3C15-4C56-AC06-A0F9DF3B11B9}"/>
    <dgm:cxn modelId="{8E32A2CA-3B22-4B85-A6B9-F0B476EB37F2}" srcId="{29EFA6F8-8075-4431-8297-D916A60F64DE}" destId="{E947D7CE-FD45-4D86-99D8-1A252799A9DA}" srcOrd="10" destOrd="0" parTransId="{AC69D2E4-D46C-4AA5-8B7E-DFF696874D0F}" sibTransId="{37765AE7-0AC1-4404-BA2B-5B9FC99CA804}"/>
    <dgm:cxn modelId="{BF464FF7-9733-4221-8D89-9183D9D01403}" type="presOf" srcId="{566A21A1-5022-4C0F-879D-97371890CB92}" destId="{C49B5739-68F6-4EB6-9C3B-7E10AE134E78}" srcOrd="0" destOrd="0" presId="urn:microsoft.com/office/officeart/2005/8/layout/vList2"/>
    <dgm:cxn modelId="{1B71AE9A-58A0-4759-8E48-917DB0E813E6}" type="presParOf" srcId="{B9603330-DBDE-4905-9CE7-AB9AE91F4199}" destId="{293DA60E-C7FD-4C73-B9B6-3A5A688E7418}" srcOrd="0" destOrd="0" presId="urn:microsoft.com/office/officeart/2005/8/layout/vList2"/>
    <dgm:cxn modelId="{FCA847BC-513E-4A89-BFBA-F897AB06E260}" type="presParOf" srcId="{B9603330-DBDE-4905-9CE7-AB9AE91F4199}" destId="{BFB76F4F-63AA-47A9-BCD6-EB9B5457A71A}" srcOrd="1" destOrd="0" presId="urn:microsoft.com/office/officeart/2005/8/layout/vList2"/>
    <dgm:cxn modelId="{BCDDF46F-DCA2-41A0-857F-6DA7DFA65698}" type="presParOf" srcId="{B9603330-DBDE-4905-9CE7-AB9AE91F4199}" destId="{61B6B4A1-23CD-4FD1-ABA8-C3C7274453B7}" srcOrd="2" destOrd="0" presId="urn:microsoft.com/office/officeart/2005/8/layout/vList2"/>
    <dgm:cxn modelId="{A916FED3-BD47-4E16-BE95-BFC777534EDA}" type="presParOf" srcId="{B9603330-DBDE-4905-9CE7-AB9AE91F4199}" destId="{7A8CDB00-92F5-432A-8ED6-F720DC49CF32}" srcOrd="3" destOrd="0" presId="urn:microsoft.com/office/officeart/2005/8/layout/vList2"/>
    <dgm:cxn modelId="{1F7EFD04-5743-4AD1-8BB2-CDF202796B73}" type="presParOf" srcId="{B9603330-DBDE-4905-9CE7-AB9AE91F4199}" destId="{C0B5CFD1-26B0-44BD-B083-4F79D0A7D26A}" srcOrd="4" destOrd="0" presId="urn:microsoft.com/office/officeart/2005/8/layout/vList2"/>
    <dgm:cxn modelId="{433BFD06-EE1F-45F7-B9E8-AE915A59F7A2}" type="presParOf" srcId="{B9603330-DBDE-4905-9CE7-AB9AE91F4199}" destId="{F1216661-AB6D-4194-9EA4-74A9EADA182B}" srcOrd="5" destOrd="0" presId="urn:microsoft.com/office/officeart/2005/8/layout/vList2"/>
    <dgm:cxn modelId="{963C92D1-CBED-4A52-8ED6-77CF8BD84F11}" type="presParOf" srcId="{B9603330-DBDE-4905-9CE7-AB9AE91F4199}" destId="{5F02FE6E-1A03-4C52-92D4-E56EE69151C6}" srcOrd="6" destOrd="0" presId="urn:microsoft.com/office/officeart/2005/8/layout/vList2"/>
    <dgm:cxn modelId="{E24342F7-B612-4E5B-B58C-5B95F1BBF230}" type="presParOf" srcId="{B9603330-DBDE-4905-9CE7-AB9AE91F4199}" destId="{9F4A4FE3-7F8E-4DF5-A744-74F007BA3CCF}" srcOrd="7" destOrd="0" presId="urn:microsoft.com/office/officeart/2005/8/layout/vList2"/>
    <dgm:cxn modelId="{F08A4616-DAD0-4510-8B79-4D8D1A70CB48}" type="presParOf" srcId="{B9603330-DBDE-4905-9CE7-AB9AE91F4199}" destId="{FD96450D-2058-4F25-A793-260B0D52B4A6}" srcOrd="8" destOrd="0" presId="urn:microsoft.com/office/officeart/2005/8/layout/vList2"/>
    <dgm:cxn modelId="{0EC43E05-DA7B-40D3-8708-F38D5CDA1814}" type="presParOf" srcId="{B9603330-DBDE-4905-9CE7-AB9AE91F4199}" destId="{923AF074-F1EF-4587-9E17-6EB2357E0C27}" srcOrd="9" destOrd="0" presId="urn:microsoft.com/office/officeart/2005/8/layout/vList2"/>
    <dgm:cxn modelId="{A61F01A0-2100-476D-801D-BD8F9775EEDB}" type="presParOf" srcId="{B9603330-DBDE-4905-9CE7-AB9AE91F4199}" destId="{31563CBC-B3FB-4B4D-B056-AA81E4C51701}" srcOrd="10" destOrd="0" presId="urn:microsoft.com/office/officeart/2005/8/layout/vList2"/>
    <dgm:cxn modelId="{52270CC3-BA1F-4321-95A2-4A9715E795A6}" type="presParOf" srcId="{B9603330-DBDE-4905-9CE7-AB9AE91F4199}" destId="{FA84FBA0-EAD0-4567-82BA-D897F1537CCB}" srcOrd="11" destOrd="0" presId="urn:microsoft.com/office/officeart/2005/8/layout/vList2"/>
    <dgm:cxn modelId="{B25AC357-6E0E-4BFC-A1B8-0C48FCF899CA}" type="presParOf" srcId="{B9603330-DBDE-4905-9CE7-AB9AE91F4199}" destId="{C49B5739-68F6-4EB6-9C3B-7E10AE134E78}" srcOrd="12" destOrd="0" presId="urn:microsoft.com/office/officeart/2005/8/layout/vList2"/>
    <dgm:cxn modelId="{20F71375-F1AE-4CC3-B789-45763822DB79}" type="presParOf" srcId="{B9603330-DBDE-4905-9CE7-AB9AE91F4199}" destId="{F4B7EEBD-D26F-45AF-8DB9-ED20C322AD57}" srcOrd="13" destOrd="0" presId="urn:microsoft.com/office/officeart/2005/8/layout/vList2"/>
    <dgm:cxn modelId="{E036035B-F85E-488D-B7D3-C0863D1C6094}" type="presParOf" srcId="{B9603330-DBDE-4905-9CE7-AB9AE91F4199}" destId="{6155A417-AD85-4008-9E71-7896C2052CEB}" srcOrd="14" destOrd="0" presId="urn:microsoft.com/office/officeart/2005/8/layout/vList2"/>
    <dgm:cxn modelId="{F99F3F80-E74F-4882-82A5-E6790D43CEC9}" type="presParOf" srcId="{B9603330-DBDE-4905-9CE7-AB9AE91F4199}" destId="{B1832809-249F-47E8-BA6D-3503D4618E07}" srcOrd="15" destOrd="0" presId="urn:microsoft.com/office/officeart/2005/8/layout/vList2"/>
    <dgm:cxn modelId="{2BA8C822-7C30-43C5-A739-1C1CC67BC790}" type="presParOf" srcId="{B9603330-DBDE-4905-9CE7-AB9AE91F4199}" destId="{516E2754-2E32-4DD1-B1DD-4DC3EFC15292}" srcOrd="16" destOrd="0" presId="urn:microsoft.com/office/officeart/2005/8/layout/vList2"/>
    <dgm:cxn modelId="{0BDD7EC3-0FC5-4F4F-A3E8-7ADC463E1826}" type="presParOf" srcId="{B9603330-DBDE-4905-9CE7-AB9AE91F4199}" destId="{7E6B2FEA-BFCC-4C89-9C40-F93AE47EDF6F}" srcOrd="17" destOrd="0" presId="urn:microsoft.com/office/officeart/2005/8/layout/vList2"/>
    <dgm:cxn modelId="{B311209B-5C54-47EC-BA54-5F53B2F52874}" type="presParOf" srcId="{B9603330-DBDE-4905-9CE7-AB9AE91F4199}" destId="{0FCD03CC-2063-447D-B213-8F0E97275C13}" srcOrd="18" destOrd="0" presId="urn:microsoft.com/office/officeart/2005/8/layout/vList2"/>
    <dgm:cxn modelId="{319A168F-B93B-4F35-B1DF-B432A3F37AC3}" type="presParOf" srcId="{B9603330-DBDE-4905-9CE7-AB9AE91F4199}" destId="{A453BC1D-27EE-4613-91B0-74187EB577A1}" srcOrd="19" destOrd="0" presId="urn:microsoft.com/office/officeart/2005/8/layout/vList2"/>
    <dgm:cxn modelId="{B5D926E9-A110-4FFE-910F-9C01EE728136}" type="presParOf" srcId="{B9603330-DBDE-4905-9CE7-AB9AE91F4199}" destId="{FBA0ED28-B533-4F24-871C-0E1F9AEF1C82}"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9B216A-EF59-4850-B236-2B7C0C837D6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309A719-86AD-47CB-9FC5-A0B86C42EF83}">
      <dgm:prSet phldr="0"/>
      <dgm:spPr/>
      <dgm:t>
        <a:bodyPr/>
        <a:lstStyle/>
        <a:p>
          <a:pPr algn="ctr"/>
          <a:r>
            <a:rPr lang="en-US" b="1">
              <a:latin typeface="Times New Roman"/>
              <a:cs typeface="Times New Roman"/>
            </a:rPr>
            <a:t>Higher Engagement on Custom Lander:</a:t>
          </a:r>
          <a:endParaRPr lang="en-US">
            <a:latin typeface="Times New Roman"/>
            <a:cs typeface="Times New Roman"/>
          </a:endParaRPr>
        </a:p>
      </dgm:t>
    </dgm:pt>
    <dgm:pt modelId="{BBA5A108-7630-411E-980C-DEFC7BD80DE1}" type="parTrans" cxnId="{84663AFA-9F95-4CE2-922D-CDC453A78AB5}">
      <dgm:prSet/>
      <dgm:spPr/>
    </dgm:pt>
    <dgm:pt modelId="{5E39C092-2AB3-43B8-9C6B-14D140ABC799}" type="sibTrans" cxnId="{84663AFA-9F95-4CE2-922D-CDC453A78AB5}">
      <dgm:prSet/>
      <dgm:spPr/>
    </dgm:pt>
    <dgm:pt modelId="{E76156FD-692D-4C82-9F5A-E76C0919FBDF}">
      <dgm:prSet phldr="0"/>
      <dgm:spPr/>
      <dgm:t>
        <a:bodyPr/>
        <a:lstStyle/>
        <a:p>
          <a:pPr algn="ctr"/>
          <a:r>
            <a:rPr lang="en-US">
              <a:latin typeface="Times New Roman"/>
              <a:cs typeface="Times New Roman"/>
            </a:rPr>
            <a:t>Users who saw the custom lander had higher engagement at every step of the funnel compared to those who saw the homepage. This indicates that the custom lander is more effective in driving users through the purchase process.</a:t>
          </a:r>
        </a:p>
      </dgm:t>
    </dgm:pt>
    <dgm:pt modelId="{65E5219A-8103-4F1C-82C4-52788BF25671}" type="parTrans" cxnId="{61C2DEA7-B1F1-4246-899F-4FB8DA74DDB1}">
      <dgm:prSet/>
      <dgm:spPr/>
    </dgm:pt>
    <dgm:pt modelId="{C3D6780E-8B06-4B8C-BD2F-CA1B57162B74}" type="sibTrans" cxnId="{61C2DEA7-B1F1-4246-899F-4FB8DA74DDB1}">
      <dgm:prSet/>
      <dgm:spPr/>
    </dgm:pt>
    <dgm:pt modelId="{8AAD4B0E-D56B-49C9-A695-CC5D4AE4FDB4}">
      <dgm:prSet phldr="0"/>
      <dgm:spPr/>
      <dgm:t>
        <a:bodyPr/>
        <a:lstStyle/>
        <a:p>
          <a:pPr algn="ctr"/>
          <a:r>
            <a:rPr lang="en-US" b="1">
              <a:latin typeface="Times New Roman"/>
              <a:cs typeface="Times New Roman"/>
            </a:rPr>
            <a:t>Conversion Rates:</a:t>
          </a:r>
          <a:endParaRPr lang="en-US">
            <a:latin typeface="Times New Roman"/>
            <a:cs typeface="Times New Roman"/>
          </a:endParaRPr>
        </a:p>
      </dgm:t>
    </dgm:pt>
    <dgm:pt modelId="{C03C88C1-7119-4DE5-AF04-F936F2B14D91}" type="parTrans" cxnId="{8E2A8874-ED2E-47A4-ADDA-46194EFFC601}">
      <dgm:prSet/>
      <dgm:spPr/>
    </dgm:pt>
    <dgm:pt modelId="{AA4ABF0B-6B1C-409B-B617-924537A98AFA}" type="sibTrans" cxnId="{8E2A8874-ED2E-47A4-ADDA-46194EFFC601}">
      <dgm:prSet/>
      <dgm:spPr/>
    </dgm:pt>
    <dgm:pt modelId="{DFAA74FB-C304-4F31-A003-499954EAD218}">
      <dgm:prSet phldr="0"/>
      <dgm:spPr/>
      <dgm:t>
        <a:bodyPr/>
        <a:lstStyle/>
        <a:p>
          <a:pPr algn="ctr"/>
          <a:r>
            <a:rPr lang="en-US">
              <a:latin typeface="Times New Roman"/>
              <a:cs typeface="Times New Roman"/>
            </a:rPr>
            <a:t>The custom lander led to a higher conversion rate to the thank you page (4.06%) compared to the homepage (3.18%). This suggests that users who land on the custom page are more likely to complete their purchases.</a:t>
          </a:r>
        </a:p>
      </dgm:t>
    </dgm:pt>
    <dgm:pt modelId="{9AC9FF40-275B-4EEB-9728-D54D191BD08F}" type="parTrans" cxnId="{6813A4EA-C099-4A7C-9E30-6A12306D48F2}">
      <dgm:prSet/>
      <dgm:spPr/>
    </dgm:pt>
    <dgm:pt modelId="{4A03DA03-710E-48E7-B306-D8CD5197D939}" type="sibTrans" cxnId="{6813A4EA-C099-4A7C-9E30-6A12306D48F2}">
      <dgm:prSet/>
      <dgm:spPr/>
    </dgm:pt>
    <dgm:pt modelId="{ABB4F839-265E-486F-A552-E48CBA00D355}">
      <dgm:prSet phldr="0"/>
      <dgm:spPr/>
      <dgm:t>
        <a:bodyPr/>
        <a:lstStyle/>
        <a:p>
          <a:pPr algn="ctr"/>
          <a:r>
            <a:rPr lang="en-US" b="1">
              <a:latin typeface="Times New Roman"/>
              <a:cs typeface="Times New Roman"/>
            </a:rPr>
            <a:t>Funnel Drop-off:</a:t>
          </a:r>
          <a:endParaRPr lang="en-US">
            <a:latin typeface="Times New Roman"/>
            <a:cs typeface="Times New Roman"/>
          </a:endParaRPr>
        </a:p>
      </dgm:t>
    </dgm:pt>
    <dgm:pt modelId="{BF558ACB-447B-4C8F-A668-681611C9C5E1}" type="parTrans" cxnId="{68425725-C505-4E0A-99CE-32FF5571284F}">
      <dgm:prSet/>
      <dgm:spPr/>
    </dgm:pt>
    <dgm:pt modelId="{14C17805-C1DA-4BD4-B257-3929825F318F}" type="sibTrans" cxnId="{68425725-C505-4E0A-99CE-32FF5571284F}">
      <dgm:prSet/>
      <dgm:spPr/>
    </dgm:pt>
    <dgm:pt modelId="{A036A046-F4B7-4922-8B6A-3263E06122A1}">
      <dgm:prSet phldr="0"/>
      <dgm:spPr/>
      <dgm:t>
        <a:bodyPr/>
        <a:lstStyle/>
        <a:p>
          <a:pPr algn="ctr"/>
          <a:r>
            <a:rPr lang="en-US">
              <a:latin typeface="Times New Roman"/>
              <a:cs typeface="Times New Roman"/>
            </a:rPr>
            <a:t>Both pages saw a significant drop-off from the cart page to the shipping page. This is a critical point to address for optimization.</a:t>
          </a:r>
        </a:p>
      </dgm:t>
    </dgm:pt>
    <dgm:pt modelId="{D2056132-2A27-4991-8771-748EC82D0823}" type="parTrans" cxnId="{F55CB095-FE42-4637-8928-AD0E72C3DB03}">
      <dgm:prSet/>
      <dgm:spPr/>
    </dgm:pt>
    <dgm:pt modelId="{C16E95B5-9CB5-42CE-A179-4921D970B567}" type="sibTrans" cxnId="{F55CB095-FE42-4637-8928-AD0E72C3DB03}">
      <dgm:prSet/>
      <dgm:spPr/>
    </dgm:pt>
    <dgm:pt modelId="{CFB4A298-CA67-4440-9752-9DE2CDBB75DD}" type="pres">
      <dgm:prSet presAssocID="{C29B216A-EF59-4850-B236-2B7C0C837D61}" presName="Name0" presStyleCnt="0">
        <dgm:presLayoutVars>
          <dgm:dir/>
          <dgm:animLvl val="lvl"/>
          <dgm:resizeHandles val="exact"/>
        </dgm:presLayoutVars>
      </dgm:prSet>
      <dgm:spPr/>
    </dgm:pt>
    <dgm:pt modelId="{E7632210-C619-45B7-A4E2-B35F1DFC7E87}" type="pres">
      <dgm:prSet presAssocID="{6309A719-86AD-47CB-9FC5-A0B86C42EF83}" presName="composite" presStyleCnt="0"/>
      <dgm:spPr/>
    </dgm:pt>
    <dgm:pt modelId="{4F7FE540-772E-4487-A433-67368B770429}" type="pres">
      <dgm:prSet presAssocID="{6309A719-86AD-47CB-9FC5-A0B86C42EF83}" presName="parTx" presStyleLbl="alignNode1" presStyleIdx="0" presStyleCnt="3">
        <dgm:presLayoutVars>
          <dgm:chMax val="0"/>
          <dgm:chPref val="0"/>
          <dgm:bulletEnabled val="1"/>
        </dgm:presLayoutVars>
      </dgm:prSet>
      <dgm:spPr/>
    </dgm:pt>
    <dgm:pt modelId="{010FEEA2-B86C-4738-8F66-E9AF8C6385F9}" type="pres">
      <dgm:prSet presAssocID="{6309A719-86AD-47CB-9FC5-A0B86C42EF83}" presName="desTx" presStyleLbl="alignAccFollowNode1" presStyleIdx="0" presStyleCnt="3">
        <dgm:presLayoutVars>
          <dgm:bulletEnabled val="1"/>
        </dgm:presLayoutVars>
      </dgm:prSet>
      <dgm:spPr/>
    </dgm:pt>
    <dgm:pt modelId="{EBE45AFC-3953-48A9-8FB5-F9AA766E0D2F}" type="pres">
      <dgm:prSet presAssocID="{5E39C092-2AB3-43B8-9C6B-14D140ABC799}" presName="space" presStyleCnt="0"/>
      <dgm:spPr/>
    </dgm:pt>
    <dgm:pt modelId="{1C72F77E-7208-4FCD-9DBD-B4285C59B2FD}" type="pres">
      <dgm:prSet presAssocID="{8AAD4B0E-D56B-49C9-A695-CC5D4AE4FDB4}" presName="composite" presStyleCnt="0"/>
      <dgm:spPr/>
    </dgm:pt>
    <dgm:pt modelId="{0CE7AFCC-3EE9-4571-8ADC-785785213126}" type="pres">
      <dgm:prSet presAssocID="{8AAD4B0E-D56B-49C9-A695-CC5D4AE4FDB4}" presName="parTx" presStyleLbl="alignNode1" presStyleIdx="1" presStyleCnt="3">
        <dgm:presLayoutVars>
          <dgm:chMax val="0"/>
          <dgm:chPref val="0"/>
          <dgm:bulletEnabled val="1"/>
        </dgm:presLayoutVars>
      </dgm:prSet>
      <dgm:spPr/>
    </dgm:pt>
    <dgm:pt modelId="{6FCFB775-6BBD-44A3-871B-AE916BB14E80}" type="pres">
      <dgm:prSet presAssocID="{8AAD4B0E-D56B-49C9-A695-CC5D4AE4FDB4}" presName="desTx" presStyleLbl="alignAccFollowNode1" presStyleIdx="1" presStyleCnt="3">
        <dgm:presLayoutVars>
          <dgm:bulletEnabled val="1"/>
        </dgm:presLayoutVars>
      </dgm:prSet>
      <dgm:spPr/>
    </dgm:pt>
    <dgm:pt modelId="{FABBAA63-A720-4599-922D-39409921C46C}" type="pres">
      <dgm:prSet presAssocID="{AA4ABF0B-6B1C-409B-B617-924537A98AFA}" presName="space" presStyleCnt="0"/>
      <dgm:spPr/>
    </dgm:pt>
    <dgm:pt modelId="{926F3596-1FD3-4068-8AF9-68A35C2CE752}" type="pres">
      <dgm:prSet presAssocID="{ABB4F839-265E-486F-A552-E48CBA00D355}" presName="composite" presStyleCnt="0"/>
      <dgm:spPr/>
    </dgm:pt>
    <dgm:pt modelId="{70A3B415-BF0F-4C39-98B3-96D22096A5E3}" type="pres">
      <dgm:prSet presAssocID="{ABB4F839-265E-486F-A552-E48CBA00D355}" presName="parTx" presStyleLbl="alignNode1" presStyleIdx="2" presStyleCnt="3">
        <dgm:presLayoutVars>
          <dgm:chMax val="0"/>
          <dgm:chPref val="0"/>
          <dgm:bulletEnabled val="1"/>
        </dgm:presLayoutVars>
      </dgm:prSet>
      <dgm:spPr/>
    </dgm:pt>
    <dgm:pt modelId="{742E72E0-34F3-43C7-820A-C7FC46B0E963}" type="pres">
      <dgm:prSet presAssocID="{ABB4F839-265E-486F-A552-E48CBA00D355}" presName="desTx" presStyleLbl="alignAccFollowNode1" presStyleIdx="2" presStyleCnt="3">
        <dgm:presLayoutVars>
          <dgm:bulletEnabled val="1"/>
        </dgm:presLayoutVars>
      </dgm:prSet>
      <dgm:spPr/>
    </dgm:pt>
  </dgm:ptLst>
  <dgm:cxnLst>
    <dgm:cxn modelId="{68425725-C505-4E0A-99CE-32FF5571284F}" srcId="{C29B216A-EF59-4850-B236-2B7C0C837D61}" destId="{ABB4F839-265E-486F-A552-E48CBA00D355}" srcOrd="2" destOrd="0" parTransId="{BF558ACB-447B-4C8F-A668-681611C9C5E1}" sibTransId="{14C17805-C1DA-4BD4-B257-3929825F318F}"/>
    <dgm:cxn modelId="{29417C47-17AE-44BF-A10E-FA167D53A289}" type="presOf" srcId="{A036A046-F4B7-4922-8B6A-3263E06122A1}" destId="{742E72E0-34F3-43C7-820A-C7FC46B0E963}" srcOrd="0" destOrd="0" presId="urn:microsoft.com/office/officeart/2005/8/layout/hList1"/>
    <dgm:cxn modelId="{901EF768-37EE-4A87-BE31-2D7FF3CBAB8E}" type="presOf" srcId="{E76156FD-692D-4C82-9F5A-E76C0919FBDF}" destId="{010FEEA2-B86C-4738-8F66-E9AF8C6385F9}" srcOrd="0" destOrd="0" presId="urn:microsoft.com/office/officeart/2005/8/layout/hList1"/>
    <dgm:cxn modelId="{8E2A8874-ED2E-47A4-ADDA-46194EFFC601}" srcId="{C29B216A-EF59-4850-B236-2B7C0C837D61}" destId="{8AAD4B0E-D56B-49C9-A695-CC5D4AE4FDB4}" srcOrd="1" destOrd="0" parTransId="{C03C88C1-7119-4DE5-AF04-F936F2B14D91}" sibTransId="{AA4ABF0B-6B1C-409B-B617-924537A98AFA}"/>
    <dgm:cxn modelId="{F59FB057-4CF9-4B2D-A27D-AECAF95C22F0}" type="presOf" srcId="{ABB4F839-265E-486F-A552-E48CBA00D355}" destId="{70A3B415-BF0F-4C39-98B3-96D22096A5E3}" srcOrd="0" destOrd="0" presId="urn:microsoft.com/office/officeart/2005/8/layout/hList1"/>
    <dgm:cxn modelId="{F55CB095-FE42-4637-8928-AD0E72C3DB03}" srcId="{ABB4F839-265E-486F-A552-E48CBA00D355}" destId="{A036A046-F4B7-4922-8B6A-3263E06122A1}" srcOrd="0" destOrd="0" parTransId="{D2056132-2A27-4991-8771-748EC82D0823}" sibTransId="{C16E95B5-9CB5-42CE-A179-4921D970B567}"/>
    <dgm:cxn modelId="{F9F00F9F-DCE0-432F-BE51-80AD2D66FA57}" type="presOf" srcId="{8AAD4B0E-D56B-49C9-A695-CC5D4AE4FDB4}" destId="{0CE7AFCC-3EE9-4571-8ADC-785785213126}" srcOrd="0" destOrd="0" presId="urn:microsoft.com/office/officeart/2005/8/layout/hList1"/>
    <dgm:cxn modelId="{61C2DEA7-B1F1-4246-899F-4FB8DA74DDB1}" srcId="{6309A719-86AD-47CB-9FC5-A0B86C42EF83}" destId="{E76156FD-692D-4C82-9F5A-E76C0919FBDF}" srcOrd="0" destOrd="0" parTransId="{65E5219A-8103-4F1C-82C4-52788BF25671}" sibTransId="{C3D6780E-8B06-4B8C-BD2F-CA1B57162B74}"/>
    <dgm:cxn modelId="{C243DDB7-2750-492F-9060-6801C95BF2F2}" type="presOf" srcId="{DFAA74FB-C304-4F31-A003-499954EAD218}" destId="{6FCFB775-6BBD-44A3-871B-AE916BB14E80}" srcOrd="0" destOrd="0" presId="urn:microsoft.com/office/officeart/2005/8/layout/hList1"/>
    <dgm:cxn modelId="{8C9DEBD7-F589-48E5-8014-3D6EC6B81D52}" type="presOf" srcId="{6309A719-86AD-47CB-9FC5-A0B86C42EF83}" destId="{4F7FE540-772E-4487-A433-67368B770429}" srcOrd="0" destOrd="0" presId="urn:microsoft.com/office/officeart/2005/8/layout/hList1"/>
    <dgm:cxn modelId="{6813A4EA-C099-4A7C-9E30-6A12306D48F2}" srcId="{8AAD4B0E-D56B-49C9-A695-CC5D4AE4FDB4}" destId="{DFAA74FB-C304-4F31-A003-499954EAD218}" srcOrd="0" destOrd="0" parTransId="{9AC9FF40-275B-4EEB-9728-D54D191BD08F}" sibTransId="{4A03DA03-710E-48E7-B306-D8CD5197D939}"/>
    <dgm:cxn modelId="{2C138DF1-1BF1-449F-A410-2A6C22F5AB2A}" type="presOf" srcId="{C29B216A-EF59-4850-B236-2B7C0C837D61}" destId="{CFB4A298-CA67-4440-9752-9DE2CDBB75DD}" srcOrd="0" destOrd="0" presId="urn:microsoft.com/office/officeart/2005/8/layout/hList1"/>
    <dgm:cxn modelId="{84663AFA-9F95-4CE2-922D-CDC453A78AB5}" srcId="{C29B216A-EF59-4850-B236-2B7C0C837D61}" destId="{6309A719-86AD-47CB-9FC5-A0B86C42EF83}" srcOrd="0" destOrd="0" parTransId="{BBA5A108-7630-411E-980C-DEFC7BD80DE1}" sibTransId="{5E39C092-2AB3-43B8-9C6B-14D140ABC799}"/>
    <dgm:cxn modelId="{E22AEA06-AC13-4330-B0EA-24A5CB22032F}" type="presParOf" srcId="{CFB4A298-CA67-4440-9752-9DE2CDBB75DD}" destId="{E7632210-C619-45B7-A4E2-B35F1DFC7E87}" srcOrd="0" destOrd="0" presId="urn:microsoft.com/office/officeart/2005/8/layout/hList1"/>
    <dgm:cxn modelId="{ECBC6154-5144-435A-BBD9-F34F39270057}" type="presParOf" srcId="{E7632210-C619-45B7-A4E2-B35F1DFC7E87}" destId="{4F7FE540-772E-4487-A433-67368B770429}" srcOrd="0" destOrd="0" presId="urn:microsoft.com/office/officeart/2005/8/layout/hList1"/>
    <dgm:cxn modelId="{106399EE-AAAF-4D4B-9B2B-B27CCE2B6A4C}" type="presParOf" srcId="{E7632210-C619-45B7-A4E2-B35F1DFC7E87}" destId="{010FEEA2-B86C-4738-8F66-E9AF8C6385F9}" srcOrd="1" destOrd="0" presId="urn:microsoft.com/office/officeart/2005/8/layout/hList1"/>
    <dgm:cxn modelId="{9C252687-75EB-4A00-89C7-5E40FD46237F}" type="presParOf" srcId="{CFB4A298-CA67-4440-9752-9DE2CDBB75DD}" destId="{EBE45AFC-3953-48A9-8FB5-F9AA766E0D2F}" srcOrd="1" destOrd="0" presId="urn:microsoft.com/office/officeart/2005/8/layout/hList1"/>
    <dgm:cxn modelId="{12887BF2-F9BA-409C-BC48-99FAEBA5F42B}" type="presParOf" srcId="{CFB4A298-CA67-4440-9752-9DE2CDBB75DD}" destId="{1C72F77E-7208-4FCD-9DBD-B4285C59B2FD}" srcOrd="2" destOrd="0" presId="urn:microsoft.com/office/officeart/2005/8/layout/hList1"/>
    <dgm:cxn modelId="{077DE5CB-EC1B-45F3-B022-1490FF93505E}" type="presParOf" srcId="{1C72F77E-7208-4FCD-9DBD-B4285C59B2FD}" destId="{0CE7AFCC-3EE9-4571-8ADC-785785213126}" srcOrd="0" destOrd="0" presId="urn:microsoft.com/office/officeart/2005/8/layout/hList1"/>
    <dgm:cxn modelId="{468C7E68-9697-43CE-BFF0-5E136D097101}" type="presParOf" srcId="{1C72F77E-7208-4FCD-9DBD-B4285C59B2FD}" destId="{6FCFB775-6BBD-44A3-871B-AE916BB14E80}" srcOrd="1" destOrd="0" presId="urn:microsoft.com/office/officeart/2005/8/layout/hList1"/>
    <dgm:cxn modelId="{42C0D2E0-9F2E-4D8D-A5BC-C8554E26137C}" type="presParOf" srcId="{CFB4A298-CA67-4440-9752-9DE2CDBB75DD}" destId="{FABBAA63-A720-4599-922D-39409921C46C}" srcOrd="3" destOrd="0" presId="urn:microsoft.com/office/officeart/2005/8/layout/hList1"/>
    <dgm:cxn modelId="{2BD9EAA1-8148-4749-914B-3FE9F02072A4}" type="presParOf" srcId="{CFB4A298-CA67-4440-9752-9DE2CDBB75DD}" destId="{926F3596-1FD3-4068-8AF9-68A35C2CE752}" srcOrd="4" destOrd="0" presId="urn:microsoft.com/office/officeart/2005/8/layout/hList1"/>
    <dgm:cxn modelId="{D5A3B499-9F06-4392-965A-48F6D40CEC94}" type="presParOf" srcId="{926F3596-1FD3-4068-8AF9-68A35C2CE752}" destId="{70A3B415-BF0F-4C39-98B3-96D22096A5E3}" srcOrd="0" destOrd="0" presId="urn:microsoft.com/office/officeart/2005/8/layout/hList1"/>
    <dgm:cxn modelId="{748CC2BF-BCC0-477C-BE43-405010970A9C}" type="presParOf" srcId="{926F3596-1FD3-4068-8AF9-68A35C2CE752}" destId="{742E72E0-34F3-43C7-820A-C7FC46B0E96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FF460A-FD56-406E-AA83-7800A9F1720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E982C02-4AD5-4FE8-95F1-DA39C0EB197E}">
      <dgm:prSet phldr="0"/>
      <dgm:spPr/>
      <dgm:t>
        <a:bodyPr/>
        <a:lstStyle/>
        <a:p>
          <a:pPr algn="ctr" rtl="0"/>
          <a:r>
            <a:rPr lang="en-US" b="1"/>
            <a:t>Adopt Custom Lander:</a:t>
          </a:r>
          <a:endParaRPr lang="en-US">
            <a:latin typeface="Neue Haas Grotesk Text Pro"/>
          </a:endParaRPr>
        </a:p>
      </dgm:t>
    </dgm:pt>
    <dgm:pt modelId="{392F2D9E-3EB9-467E-BC45-175E35FE28AE}" type="parTrans" cxnId="{E1ECF463-0513-474D-BAED-633EE8516FDB}">
      <dgm:prSet/>
      <dgm:spPr/>
    </dgm:pt>
    <dgm:pt modelId="{9EF3C912-F6A3-432F-9D73-32BE4ADFCFD3}" type="sibTrans" cxnId="{E1ECF463-0513-474D-BAED-633EE8516FDB}">
      <dgm:prSet/>
      <dgm:spPr/>
    </dgm:pt>
    <dgm:pt modelId="{EA379877-EDCD-4468-B100-63D491300630}">
      <dgm:prSet phldr="0"/>
      <dgm:spPr/>
      <dgm:t>
        <a:bodyPr/>
        <a:lstStyle/>
        <a:p>
          <a:pPr algn="ctr"/>
          <a:r>
            <a:rPr lang="en-US" b="1"/>
            <a:t>Optimize Cart to Shipping Transition:</a:t>
          </a:r>
          <a:endParaRPr lang="en-US"/>
        </a:p>
      </dgm:t>
    </dgm:pt>
    <dgm:pt modelId="{000AF0C8-422B-4250-AADC-F41B6788F052}" type="parTrans" cxnId="{59F64A4E-BCDB-4468-A826-4BA094FF0410}">
      <dgm:prSet/>
      <dgm:spPr/>
    </dgm:pt>
    <dgm:pt modelId="{C8D8A8AA-4224-47E3-BE89-FA7C9AA14CC4}" type="sibTrans" cxnId="{59F64A4E-BCDB-4468-A826-4BA094FF0410}">
      <dgm:prSet/>
      <dgm:spPr/>
    </dgm:pt>
    <dgm:pt modelId="{74635807-95D9-4094-BACF-8D9B7C5F749B}">
      <dgm:prSet phldr="0"/>
      <dgm:spPr/>
      <dgm:t>
        <a:bodyPr/>
        <a:lstStyle/>
        <a:p>
          <a:pPr algn="ctr"/>
          <a:r>
            <a:rPr lang="en-US"/>
            <a:t>Investigate and address potential friction points between the cart and shipping pages to reduce drop-off.</a:t>
          </a:r>
        </a:p>
      </dgm:t>
    </dgm:pt>
    <dgm:pt modelId="{747DB405-186F-498A-A66D-5A48D7401A0B}" type="parTrans" cxnId="{4BAF06E3-D176-4F03-804F-6B6D822B342F}">
      <dgm:prSet/>
      <dgm:spPr/>
    </dgm:pt>
    <dgm:pt modelId="{DE19DF34-0304-498A-A7BF-B8634E42404B}" type="sibTrans" cxnId="{4BAF06E3-D176-4F03-804F-6B6D822B342F}">
      <dgm:prSet/>
      <dgm:spPr/>
    </dgm:pt>
    <dgm:pt modelId="{8BB1F447-EC36-4030-9236-3083324C57FA}">
      <dgm:prSet phldr="0"/>
      <dgm:spPr/>
      <dgm:t>
        <a:bodyPr/>
        <a:lstStyle/>
        <a:p>
          <a:pPr algn="ctr"/>
          <a:r>
            <a:rPr lang="en-US" b="1"/>
            <a:t>Further Testing:</a:t>
          </a:r>
          <a:endParaRPr lang="en-US"/>
        </a:p>
      </dgm:t>
    </dgm:pt>
    <dgm:pt modelId="{C604AB27-5750-4F6B-B357-F810167737EB}" type="parTrans" cxnId="{9C67B75B-5307-45E1-A871-58189F7B8946}">
      <dgm:prSet/>
      <dgm:spPr/>
    </dgm:pt>
    <dgm:pt modelId="{587E8793-8F5B-43FE-8840-66F22AFFD187}" type="sibTrans" cxnId="{9C67B75B-5307-45E1-A871-58189F7B8946}">
      <dgm:prSet/>
      <dgm:spPr/>
    </dgm:pt>
    <dgm:pt modelId="{FBF47D8C-93FC-40E6-89B1-3DA25C7EE881}">
      <dgm:prSet phldr="0"/>
      <dgm:spPr/>
      <dgm:t>
        <a:bodyPr/>
        <a:lstStyle/>
        <a:p>
          <a:pPr algn="ctr"/>
          <a:r>
            <a:rPr lang="en-US"/>
            <a:t>Continue A/B testing with further variations of the custom lander to identify elements that can improve the conversion rates even further.</a:t>
          </a:r>
        </a:p>
      </dgm:t>
    </dgm:pt>
    <dgm:pt modelId="{A83F4318-801E-41C5-A8B4-1A4E464FDF3A}" type="parTrans" cxnId="{EDAF2DFA-BF2F-4F27-BE40-A98AE664DFBE}">
      <dgm:prSet/>
      <dgm:spPr/>
    </dgm:pt>
    <dgm:pt modelId="{47CE72BF-DB61-42D3-A11C-61A38888B866}" type="sibTrans" cxnId="{EDAF2DFA-BF2F-4F27-BE40-A98AE664DFBE}">
      <dgm:prSet/>
      <dgm:spPr/>
    </dgm:pt>
    <dgm:pt modelId="{E4EF7056-008E-4398-8A36-DD8B1CD08C84}">
      <dgm:prSet phldr="0"/>
      <dgm:spPr/>
      <dgm:t>
        <a:bodyPr/>
        <a:lstStyle/>
        <a:p>
          <a:pPr algn="ctr"/>
          <a:r>
            <a:rPr lang="en-US" b="1"/>
            <a:t>User Experience Analysis:</a:t>
          </a:r>
          <a:endParaRPr lang="en-US"/>
        </a:p>
      </dgm:t>
    </dgm:pt>
    <dgm:pt modelId="{6D7B90DC-169F-4AC6-9773-36E19FC03B6F}" type="parTrans" cxnId="{03B48530-66F6-4F44-BF77-03C8B6AFF758}">
      <dgm:prSet/>
      <dgm:spPr/>
    </dgm:pt>
    <dgm:pt modelId="{CD4534BD-8F86-4422-95FE-0D4B553292BB}" type="sibTrans" cxnId="{03B48530-66F6-4F44-BF77-03C8B6AFF758}">
      <dgm:prSet/>
      <dgm:spPr/>
    </dgm:pt>
    <dgm:pt modelId="{D62C3443-B403-40C7-98C2-5D9E42092D18}">
      <dgm:prSet phldr="0"/>
      <dgm:spPr/>
      <dgm:t>
        <a:bodyPr/>
        <a:lstStyle/>
        <a:p>
          <a:pPr algn="ctr"/>
          <a:r>
            <a:rPr lang="en-US"/>
            <a:t>Conduct qualitative user experience research to understand why users might be dropping off at the cart stage and implement changes accordingly.</a:t>
          </a:r>
        </a:p>
      </dgm:t>
    </dgm:pt>
    <dgm:pt modelId="{D090E6D4-324B-45DC-A349-03B545A262C4}" type="parTrans" cxnId="{A770C073-4514-42C9-BFE8-22A5F53419ED}">
      <dgm:prSet/>
      <dgm:spPr/>
    </dgm:pt>
    <dgm:pt modelId="{79B120C8-EBFB-4BC7-941E-ADAA5A8C82D2}" type="sibTrans" cxnId="{A770C073-4514-42C9-BFE8-22A5F53419ED}">
      <dgm:prSet/>
      <dgm:spPr/>
    </dgm:pt>
    <dgm:pt modelId="{62652EF9-3CDB-4AC2-B705-86075D5080E8}">
      <dgm:prSet phldr="0"/>
      <dgm:spPr/>
      <dgm:t>
        <a:bodyPr/>
        <a:lstStyle/>
        <a:p>
          <a:pPr algn="ctr"/>
          <a:r>
            <a:rPr lang="en-US"/>
            <a:t>Given the higher engagement and conversion rates, the custom lander should be adopted as the primary landing page for the campaign.</a:t>
          </a:r>
        </a:p>
      </dgm:t>
    </dgm:pt>
    <dgm:pt modelId="{6D0DE3C6-B428-4215-9649-9F5A498CB76D}" type="parTrans" cxnId="{35F2D648-D2DF-4015-AF9B-02966BF079FC}">
      <dgm:prSet/>
      <dgm:spPr/>
    </dgm:pt>
    <dgm:pt modelId="{5D4AB2F6-7078-4F2C-BB31-9A01FD65B8B5}" type="sibTrans" cxnId="{35F2D648-D2DF-4015-AF9B-02966BF079FC}">
      <dgm:prSet/>
      <dgm:spPr/>
    </dgm:pt>
    <dgm:pt modelId="{4E24DEDC-5DBF-4A14-A15D-4B887C100AC1}" type="pres">
      <dgm:prSet presAssocID="{78FF460A-FD56-406E-AA83-7800A9F1720D}" presName="Name0" presStyleCnt="0">
        <dgm:presLayoutVars>
          <dgm:dir/>
          <dgm:animLvl val="lvl"/>
          <dgm:resizeHandles val="exact"/>
        </dgm:presLayoutVars>
      </dgm:prSet>
      <dgm:spPr/>
    </dgm:pt>
    <dgm:pt modelId="{B0AFE524-D445-4953-86DF-6D6B4014B96E}" type="pres">
      <dgm:prSet presAssocID="{AE982C02-4AD5-4FE8-95F1-DA39C0EB197E}" presName="composite" presStyleCnt="0"/>
      <dgm:spPr/>
    </dgm:pt>
    <dgm:pt modelId="{773E7051-40B3-4A95-A5A3-775D5AF2F89C}" type="pres">
      <dgm:prSet presAssocID="{AE982C02-4AD5-4FE8-95F1-DA39C0EB197E}" presName="parTx" presStyleLbl="alignNode1" presStyleIdx="0" presStyleCnt="4">
        <dgm:presLayoutVars>
          <dgm:chMax val="0"/>
          <dgm:chPref val="0"/>
          <dgm:bulletEnabled val="1"/>
        </dgm:presLayoutVars>
      </dgm:prSet>
      <dgm:spPr/>
    </dgm:pt>
    <dgm:pt modelId="{85D948B3-E826-4C98-A343-8AFE553C7577}" type="pres">
      <dgm:prSet presAssocID="{AE982C02-4AD5-4FE8-95F1-DA39C0EB197E}" presName="desTx" presStyleLbl="alignAccFollowNode1" presStyleIdx="0" presStyleCnt="4">
        <dgm:presLayoutVars>
          <dgm:bulletEnabled val="1"/>
        </dgm:presLayoutVars>
      </dgm:prSet>
      <dgm:spPr/>
    </dgm:pt>
    <dgm:pt modelId="{3EE9459A-F3CF-43CB-8601-C69EABE5E064}" type="pres">
      <dgm:prSet presAssocID="{9EF3C912-F6A3-432F-9D73-32BE4ADFCFD3}" presName="space" presStyleCnt="0"/>
      <dgm:spPr/>
    </dgm:pt>
    <dgm:pt modelId="{FA22CDAA-6881-48DD-B5BB-CA5D7DC50F3A}" type="pres">
      <dgm:prSet presAssocID="{EA379877-EDCD-4468-B100-63D491300630}" presName="composite" presStyleCnt="0"/>
      <dgm:spPr/>
    </dgm:pt>
    <dgm:pt modelId="{A8030055-BB9E-4BFB-81D7-CA1F5EE0F4E6}" type="pres">
      <dgm:prSet presAssocID="{EA379877-EDCD-4468-B100-63D491300630}" presName="parTx" presStyleLbl="alignNode1" presStyleIdx="1" presStyleCnt="4">
        <dgm:presLayoutVars>
          <dgm:chMax val="0"/>
          <dgm:chPref val="0"/>
          <dgm:bulletEnabled val="1"/>
        </dgm:presLayoutVars>
      </dgm:prSet>
      <dgm:spPr/>
    </dgm:pt>
    <dgm:pt modelId="{889E6AB2-AFF8-4623-BB98-5F7EA4776A06}" type="pres">
      <dgm:prSet presAssocID="{EA379877-EDCD-4468-B100-63D491300630}" presName="desTx" presStyleLbl="alignAccFollowNode1" presStyleIdx="1" presStyleCnt="4">
        <dgm:presLayoutVars>
          <dgm:bulletEnabled val="1"/>
        </dgm:presLayoutVars>
      </dgm:prSet>
      <dgm:spPr/>
    </dgm:pt>
    <dgm:pt modelId="{D7E48C3A-6E7E-4BC6-AD9C-767B6472643D}" type="pres">
      <dgm:prSet presAssocID="{C8D8A8AA-4224-47E3-BE89-FA7C9AA14CC4}" presName="space" presStyleCnt="0"/>
      <dgm:spPr/>
    </dgm:pt>
    <dgm:pt modelId="{3C7B3680-FEBD-429E-B802-5559F434D864}" type="pres">
      <dgm:prSet presAssocID="{8BB1F447-EC36-4030-9236-3083324C57FA}" presName="composite" presStyleCnt="0"/>
      <dgm:spPr/>
    </dgm:pt>
    <dgm:pt modelId="{07A5981D-D165-4279-9805-1A2BFECB48AE}" type="pres">
      <dgm:prSet presAssocID="{8BB1F447-EC36-4030-9236-3083324C57FA}" presName="parTx" presStyleLbl="alignNode1" presStyleIdx="2" presStyleCnt="4">
        <dgm:presLayoutVars>
          <dgm:chMax val="0"/>
          <dgm:chPref val="0"/>
          <dgm:bulletEnabled val="1"/>
        </dgm:presLayoutVars>
      </dgm:prSet>
      <dgm:spPr/>
    </dgm:pt>
    <dgm:pt modelId="{B1D2C16F-AC06-424D-8EC2-B49B6FF860EF}" type="pres">
      <dgm:prSet presAssocID="{8BB1F447-EC36-4030-9236-3083324C57FA}" presName="desTx" presStyleLbl="alignAccFollowNode1" presStyleIdx="2" presStyleCnt="4">
        <dgm:presLayoutVars>
          <dgm:bulletEnabled val="1"/>
        </dgm:presLayoutVars>
      </dgm:prSet>
      <dgm:spPr/>
    </dgm:pt>
    <dgm:pt modelId="{FE6B582A-2157-4086-BBA8-0588BDAB472F}" type="pres">
      <dgm:prSet presAssocID="{587E8793-8F5B-43FE-8840-66F22AFFD187}" presName="space" presStyleCnt="0"/>
      <dgm:spPr/>
    </dgm:pt>
    <dgm:pt modelId="{E57FF575-22B9-4F46-AB38-A882D79D042C}" type="pres">
      <dgm:prSet presAssocID="{E4EF7056-008E-4398-8A36-DD8B1CD08C84}" presName="composite" presStyleCnt="0"/>
      <dgm:spPr/>
    </dgm:pt>
    <dgm:pt modelId="{5E33472F-B978-491E-AD5E-F93BDC669E79}" type="pres">
      <dgm:prSet presAssocID="{E4EF7056-008E-4398-8A36-DD8B1CD08C84}" presName="parTx" presStyleLbl="alignNode1" presStyleIdx="3" presStyleCnt="4">
        <dgm:presLayoutVars>
          <dgm:chMax val="0"/>
          <dgm:chPref val="0"/>
          <dgm:bulletEnabled val="1"/>
        </dgm:presLayoutVars>
      </dgm:prSet>
      <dgm:spPr/>
    </dgm:pt>
    <dgm:pt modelId="{9E555A34-C75E-4973-A21E-664A5F701385}" type="pres">
      <dgm:prSet presAssocID="{E4EF7056-008E-4398-8A36-DD8B1CD08C84}" presName="desTx" presStyleLbl="alignAccFollowNode1" presStyleIdx="3" presStyleCnt="4">
        <dgm:presLayoutVars>
          <dgm:bulletEnabled val="1"/>
        </dgm:presLayoutVars>
      </dgm:prSet>
      <dgm:spPr/>
    </dgm:pt>
  </dgm:ptLst>
  <dgm:cxnLst>
    <dgm:cxn modelId="{4A7DEF09-2396-493B-981D-55D027360BE5}" type="presOf" srcId="{74635807-95D9-4094-BACF-8D9B7C5F749B}" destId="{889E6AB2-AFF8-4623-BB98-5F7EA4776A06}" srcOrd="0" destOrd="0" presId="urn:microsoft.com/office/officeart/2005/8/layout/hList1"/>
    <dgm:cxn modelId="{D981E61D-81F7-49E4-A85C-8794FA790E8C}" type="presOf" srcId="{62652EF9-3CDB-4AC2-B705-86075D5080E8}" destId="{85D948B3-E826-4C98-A343-8AFE553C7577}" srcOrd="0" destOrd="0" presId="urn:microsoft.com/office/officeart/2005/8/layout/hList1"/>
    <dgm:cxn modelId="{03B48530-66F6-4F44-BF77-03C8B6AFF758}" srcId="{78FF460A-FD56-406E-AA83-7800A9F1720D}" destId="{E4EF7056-008E-4398-8A36-DD8B1CD08C84}" srcOrd="3" destOrd="0" parTransId="{6D7B90DC-169F-4AC6-9773-36E19FC03B6F}" sibTransId="{CD4534BD-8F86-4422-95FE-0D4B553292BB}"/>
    <dgm:cxn modelId="{9C67B75B-5307-45E1-A871-58189F7B8946}" srcId="{78FF460A-FD56-406E-AA83-7800A9F1720D}" destId="{8BB1F447-EC36-4030-9236-3083324C57FA}" srcOrd="2" destOrd="0" parTransId="{C604AB27-5750-4F6B-B357-F810167737EB}" sibTransId="{587E8793-8F5B-43FE-8840-66F22AFFD187}"/>
    <dgm:cxn modelId="{E1ECF463-0513-474D-BAED-633EE8516FDB}" srcId="{78FF460A-FD56-406E-AA83-7800A9F1720D}" destId="{AE982C02-4AD5-4FE8-95F1-DA39C0EB197E}" srcOrd="0" destOrd="0" parTransId="{392F2D9E-3EB9-467E-BC45-175E35FE28AE}" sibTransId="{9EF3C912-F6A3-432F-9D73-32BE4ADFCFD3}"/>
    <dgm:cxn modelId="{35F2D648-D2DF-4015-AF9B-02966BF079FC}" srcId="{AE982C02-4AD5-4FE8-95F1-DA39C0EB197E}" destId="{62652EF9-3CDB-4AC2-B705-86075D5080E8}" srcOrd="0" destOrd="0" parTransId="{6D0DE3C6-B428-4215-9649-9F5A498CB76D}" sibTransId="{5D4AB2F6-7078-4F2C-BB31-9A01FD65B8B5}"/>
    <dgm:cxn modelId="{59F64A4E-BCDB-4468-A826-4BA094FF0410}" srcId="{78FF460A-FD56-406E-AA83-7800A9F1720D}" destId="{EA379877-EDCD-4468-B100-63D491300630}" srcOrd="1" destOrd="0" parTransId="{000AF0C8-422B-4250-AADC-F41B6788F052}" sibTransId="{C8D8A8AA-4224-47E3-BE89-FA7C9AA14CC4}"/>
    <dgm:cxn modelId="{A770C073-4514-42C9-BFE8-22A5F53419ED}" srcId="{E4EF7056-008E-4398-8A36-DD8B1CD08C84}" destId="{D62C3443-B403-40C7-98C2-5D9E42092D18}" srcOrd="0" destOrd="0" parTransId="{D090E6D4-324B-45DC-A349-03B545A262C4}" sibTransId="{79B120C8-EBFB-4BC7-941E-ADAA5A8C82D2}"/>
    <dgm:cxn modelId="{0FF5EE54-DD21-4F35-91E2-133623C85F0D}" type="presOf" srcId="{78FF460A-FD56-406E-AA83-7800A9F1720D}" destId="{4E24DEDC-5DBF-4A14-A15D-4B887C100AC1}" srcOrd="0" destOrd="0" presId="urn:microsoft.com/office/officeart/2005/8/layout/hList1"/>
    <dgm:cxn modelId="{AD39A976-240C-49CF-8B2E-2519F4EAF123}" type="presOf" srcId="{8BB1F447-EC36-4030-9236-3083324C57FA}" destId="{07A5981D-D165-4279-9805-1A2BFECB48AE}" srcOrd="0" destOrd="0" presId="urn:microsoft.com/office/officeart/2005/8/layout/hList1"/>
    <dgm:cxn modelId="{FE9F958F-6462-494D-9A3E-3BA2C8B2083B}" type="presOf" srcId="{FBF47D8C-93FC-40E6-89B1-3DA25C7EE881}" destId="{B1D2C16F-AC06-424D-8EC2-B49B6FF860EF}" srcOrd="0" destOrd="0" presId="urn:microsoft.com/office/officeart/2005/8/layout/hList1"/>
    <dgm:cxn modelId="{95C04C99-7319-4295-AAEC-7384C56D5B1B}" type="presOf" srcId="{D62C3443-B403-40C7-98C2-5D9E42092D18}" destId="{9E555A34-C75E-4973-A21E-664A5F701385}" srcOrd="0" destOrd="0" presId="urn:microsoft.com/office/officeart/2005/8/layout/hList1"/>
    <dgm:cxn modelId="{7B7503A4-9E26-4D8C-AE15-7D6B47F0E26B}" type="presOf" srcId="{EA379877-EDCD-4468-B100-63D491300630}" destId="{A8030055-BB9E-4BFB-81D7-CA1F5EE0F4E6}" srcOrd="0" destOrd="0" presId="urn:microsoft.com/office/officeart/2005/8/layout/hList1"/>
    <dgm:cxn modelId="{23CD21C5-6C95-4E41-9C6C-1E151F4EC17C}" type="presOf" srcId="{AE982C02-4AD5-4FE8-95F1-DA39C0EB197E}" destId="{773E7051-40B3-4A95-A5A3-775D5AF2F89C}" srcOrd="0" destOrd="0" presId="urn:microsoft.com/office/officeart/2005/8/layout/hList1"/>
    <dgm:cxn modelId="{4BAF06E3-D176-4F03-804F-6B6D822B342F}" srcId="{EA379877-EDCD-4468-B100-63D491300630}" destId="{74635807-95D9-4094-BACF-8D9B7C5F749B}" srcOrd="0" destOrd="0" parTransId="{747DB405-186F-498A-A66D-5A48D7401A0B}" sibTransId="{DE19DF34-0304-498A-A7BF-B8634E42404B}"/>
    <dgm:cxn modelId="{DCD7C5E7-9857-4BF0-B0A1-B034FCC1AFB3}" type="presOf" srcId="{E4EF7056-008E-4398-8A36-DD8B1CD08C84}" destId="{5E33472F-B978-491E-AD5E-F93BDC669E79}" srcOrd="0" destOrd="0" presId="urn:microsoft.com/office/officeart/2005/8/layout/hList1"/>
    <dgm:cxn modelId="{EDAF2DFA-BF2F-4F27-BE40-A98AE664DFBE}" srcId="{8BB1F447-EC36-4030-9236-3083324C57FA}" destId="{FBF47D8C-93FC-40E6-89B1-3DA25C7EE881}" srcOrd="0" destOrd="0" parTransId="{A83F4318-801E-41C5-A8B4-1A4E464FDF3A}" sibTransId="{47CE72BF-DB61-42D3-A11C-61A38888B866}"/>
    <dgm:cxn modelId="{4734D15C-FA6C-4624-B1D1-27F42E165CC0}" type="presParOf" srcId="{4E24DEDC-5DBF-4A14-A15D-4B887C100AC1}" destId="{B0AFE524-D445-4953-86DF-6D6B4014B96E}" srcOrd="0" destOrd="0" presId="urn:microsoft.com/office/officeart/2005/8/layout/hList1"/>
    <dgm:cxn modelId="{E27B8338-7726-47F8-AC17-A502B1C7BFC2}" type="presParOf" srcId="{B0AFE524-D445-4953-86DF-6D6B4014B96E}" destId="{773E7051-40B3-4A95-A5A3-775D5AF2F89C}" srcOrd="0" destOrd="0" presId="urn:microsoft.com/office/officeart/2005/8/layout/hList1"/>
    <dgm:cxn modelId="{2FAADC17-51DA-4A2B-8796-E9394938BBE5}" type="presParOf" srcId="{B0AFE524-D445-4953-86DF-6D6B4014B96E}" destId="{85D948B3-E826-4C98-A343-8AFE553C7577}" srcOrd="1" destOrd="0" presId="urn:microsoft.com/office/officeart/2005/8/layout/hList1"/>
    <dgm:cxn modelId="{B6587A8E-36AC-49B2-A2CE-BCB118A0E03A}" type="presParOf" srcId="{4E24DEDC-5DBF-4A14-A15D-4B887C100AC1}" destId="{3EE9459A-F3CF-43CB-8601-C69EABE5E064}" srcOrd="1" destOrd="0" presId="urn:microsoft.com/office/officeart/2005/8/layout/hList1"/>
    <dgm:cxn modelId="{846E795A-9E01-423F-9D81-6805EA5BFDD0}" type="presParOf" srcId="{4E24DEDC-5DBF-4A14-A15D-4B887C100AC1}" destId="{FA22CDAA-6881-48DD-B5BB-CA5D7DC50F3A}" srcOrd="2" destOrd="0" presId="urn:microsoft.com/office/officeart/2005/8/layout/hList1"/>
    <dgm:cxn modelId="{74A57711-A5CE-4EBD-A9A8-483B41C822F8}" type="presParOf" srcId="{FA22CDAA-6881-48DD-B5BB-CA5D7DC50F3A}" destId="{A8030055-BB9E-4BFB-81D7-CA1F5EE0F4E6}" srcOrd="0" destOrd="0" presId="urn:microsoft.com/office/officeart/2005/8/layout/hList1"/>
    <dgm:cxn modelId="{B09D02FF-2EFD-4501-8B34-FE5A7C33DFEB}" type="presParOf" srcId="{FA22CDAA-6881-48DD-B5BB-CA5D7DC50F3A}" destId="{889E6AB2-AFF8-4623-BB98-5F7EA4776A06}" srcOrd="1" destOrd="0" presId="urn:microsoft.com/office/officeart/2005/8/layout/hList1"/>
    <dgm:cxn modelId="{72DE0748-E4E4-4AE7-9454-87D933D35A70}" type="presParOf" srcId="{4E24DEDC-5DBF-4A14-A15D-4B887C100AC1}" destId="{D7E48C3A-6E7E-4BC6-AD9C-767B6472643D}" srcOrd="3" destOrd="0" presId="urn:microsoft.com/office/officeart/2005/8/layout/hList1"/>
    <dgm:cxn modelId="{6665479B-4410-42AD-AC29-2E993D7DA660}" type="presParOf" srcId="{4E24DEDC-5DBF-4A14-A15D-4B887C100AC1}" destId="{3C7B3680-FEBD-429E-B802-5559F434D864}" srcOrd="4" destOrd="0" presId="urn:microsoft.com/office/officeart/2005/8/layout/hList1"/>
    <dgm:cxn modelId="{2EE0D446-26D0-4AFC-807E-4EBAE75800C8}" type="presParOf" srcId="{3C7B3680-FEBD-429E-B802-5559F434D864}" destId="{07A5981D-D165-4279-9805-1A2BFECB48AE}" srcOrd="0" destOrd="0" presId="urn:microsoft.com/office/officeart/2005/8/layout/hList1"/>
    <dgm:cxn modelId="{FB8BFA7B-2E87-4012-B9A7-4E25EABE7803}" type="presParOf" srcId="{3C7B3680-FEBD-429E-B802-5559F434D864}" destId="{B1D2C16F-AC06-424D-8EC2-B49B6FF860EF}" srcOrd="1" destOrd="0" presId="urn:microsoft.com/office/officeart/2005/8/layout/hList1"/>
    <dgm:cxn modelId="{520D1725-2998-46A0-B38D-447BFEE4063E}" type="presParOf" srcId="{4E24DEDC-5DBF-4A14-A15D-4B887C100AC1}" destId="{FE6B582A-2157-4086-BBA8-0588BDAB472F}" srcOrd="5" destOrd="0" presId="urn:microsoft.com/office/officeart/2005/8/layout/hList1"/>
    <dgm:cxn modelId="{DEBE7E8B-9726-4D2C-B2CC-3D6A4B468EB1}" type="presParOf" srcId="{4E24DEDC-5DBF-4A14-A15D-4B887C100AC1}" destId="{E57FF575-22B9-4F46-AB38-A882D79D042C}" srcOrd="6" destOrd="0" presId="urn:microsoft.com/office/officeart/2005/8/layout/hList1"/>
    <dgm:cxn modelId="{D7F212FD-66A3-4747-8CBF-384D3CFBE635}" type="presParOf" srcId="{E57FF575-22B9-4F46-AB38-A882D79D042C}" destId="{5E33472F-B978-491E-AD5E-F93BDC669E79}" srcOrd="0" destOrd="0" presId="urn:microsoft.com/office/officeart/2005/8/layout/hList1"/>
    <dgm:cxn modelId="{D762BC22-101D-4F30-9A44-90D3EC1D48A4}" type="presParOf" srcId="{E57FF575-22B9-4F46-AB38-A882D79D042C}" destId="{9E555A34-C75E-4973-A21E-664A5F701385}"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B3840B-3FA7-4C72-AA95-DAD97A8E497F}" type="doc">
      <dgm:prSet loTypeId="urn:microsoft.com/office/officeart/2005/8/layout/hList1" loCatId="list" qsTypeId="urn:microsoft.com/office/officeart/2005/8/quickstyle/simple1" qsCatId="simple" csTypeId="urn:microsoft.com/office/officeart/2005/8/colors/accent1_5" csCatId="accent1" phldr="1"/>
      <dgm:spPr/>
      <dgm:t>
        <a:bodyPr/>
        <a:lstStyle/>
        <a:p>
          <a:endParaRPr lang="en-US"/>
        </a:p>
      </dgm:t>
    </dgm:pt>
    <dgm:pt modelId="{639B13C5-4DD4-4671-A4D3-4948D1F8CB09}">
      <dgm:prSet phldr="0"/>
      <dgm:spPr/>
      <dgm:t>
        <a:bodyPr/>
        <a:lstStyle/>
        <a:p>
          <a:pPr algn="ctr"/>
          <a:r>
            <a:rPr lang="en-US" b="1">
              <a:latin typeface="Times New Roman"/>
              <a:cs typeface="Arial"/>
            </a:rPr>
            <a:t>Revenue Improvement:</a:t>
          </a:r>
          <a:endParaRPr lang="en-US">
            <a:latin typeface="Times New Roman"/>
            <a:cs typeface="Arial"/>
          </a:endParaRPr>
        </a:p>
      </dgm:t>
    </dgm:pt>
    <dgm:pt modelId="{6E2BC06A-4824-4CC5-BE4D-A19B3C4942C8}" type="parTrans" cxnId="{91FBCCD6-F334-4FA1-9BAC-C9939E107B3D}">
      <dgm:prSet/>
      <dgm:spPr/>
    </dgm:pt>
    <dgm:pt modelId="{0C10ED39-0CDC-4297-8A29-43C497B53286}" type="sibTrans" cxnId="{91FBCCD6-F334-4FA1-9BAC-C9939E107B3D}">
      <dgm:prSet/>
      <dgm:spPr/>
    </dgm:pt>
    <dgm:pt modelId="{AA05CD0C-C157-412A-A76B-F9FF3D37A931}">
      <dgm:prSet phldr="0"/>
      <dgm:spPr/>
      <dgm:t>
        <a:bodyPr/>
        <a:lstStyle/>
        <a:p>
          <a:pPr algn="ctr"/>
          <a:r>
            <a:rPr lang="en-US">
              <a:latin typeface="Times New Roman"/>
              <a:cs typeface="Arial"/>
            </a:rPr>
            <a:t>During the test period, </a:t>
          </a:r>
          <a:r>
            <a:rPr lang="en-US" b="1">
              <a:latin typeface="Times New Roman"/>
              <a:cs typeface="Arial"/>
            </a:rPr>
            <a:t>/billing-2</a:t>
          </a:r>
          <a:r>
            <a:rPr lang="en-US">
              <a:latin typeface="Times New Roman"/>
              <a:cs typeface="Arial"/>
            </a:rPr>
            <a:t> significantly outperformed the </a:t>
          </a:r>
          <a:r>
            <a:rPr lang="en-US" b="1">
              <a:latin typeface="Times New Roman"/>
              <a:cs typeface="Arial"/>
            </a:rPr>
            <a:t>/billing</a:t>
          </a:r>
          <a:r>
            <a:rPr lang="en-US">
              <a:latin typeface="Times New Roman"/>
              <a:cs typeface="Arial"/>
            </a:rPr>
            <a:t> page in terms of revenue per session ($31.34 vs. $22.83). This indicates that the new billing page was more effective in converting visitors into higher revenue orders.</a:t>
          </a:r>
        </a:p>
      </dgm:t>
    </dgm:pt>
    <dgm:pt modelId="{AF7F49EB-0F25-4B1F-B0C8-E78E55976F1A}" type="parTrans" cxnId="{B4A3A56E-9E23-40DB-83C0-6461A698BE5F}">
      <dgm:prSet/>
      <dgm:spPr/>
    </dgm:pt>
    <dgm:pt modelId="{CB6172F0-BE16-4F50-A7EE-5D0E4875C384}" type="sibTrans" cxnId="{B4A3A56E-9E23-40DB-83C0-6461A698BE5F}">
      <dgm:prSet/>
      <dgm:spPr/>
    </dgm:pt>
    <dgm:pt modelId="{8CEDE5A9-D801-4D00-A8E8-47CA012D5157}">
      <dgm:prSet phldr="0"/>
      <dgm:spPr/>
      <dgm:t>
        <a:bodyPr/>
        <a:lstStyle/>
        <a:p>
          <a:pPr algn="ctr"/>
          <a:r>
            <a:rPr lang="en-US" b="1">
              <a:latin typeface="Times New Roman"/>
              <a:cs typeface="Arial"/>
            </a:rPr>
            <a:t>Consistency Over Time:</a:t>
          </a:r>
          <a:endParaRPr lang="en-US">
            <a:latin typeface="Times New Roman"/>
            <a:cs typeface="Arial"/>
          </a:endParaRPr>
        </a:p>
      </dgm:t>
    </dgm:pt>
    <dgm:pt modelId="{919E6DED-3A2A-4C84-B8ED-AAF5CBF586B2}" type="parTrans" cxnId="{52370923-F620-46AB-B892-F417C0405EC1}">
      <dgm:prSet/>
      <dgm:spPr/>
    </dgm:pt>
    <dgm:pt modelId="{285B2F9D-FAF8-4E5F-B293-87F8D3C78167}" type="sibTrans" cxnId="{52370923-F620-46AB-B892-F417C0405EC1}">
      <dgm:prSet/>
      <dgm:spPr/>
    </dgm:pt>
    <dgm:pt modelId="{4C521859-7D36-4CFB-A7BB-CA029389F6F2}">
      <dgm:prSet phldr="0"/>
      <dgm:spPr/>
      <dgm:t>
        <a:bodyPr/>
        <a:lstStyle/>
        <a:p>
          <a:pPr algn="ctr"/>
          <a:r>
            <a:rPr lang="en-US">
              <a:latin typeface="Times New Roman"/>
              <a:cs typeface="Arial"/>
            </a:rPr>
            <a:t>The higher revenue per session for </a:t>
          </a:r>
          <a:r>
            <a:rPr lang="en-US" b="1">
              <a:latin typeface="Times New Roman"/>
              <a:cs typeface="Arial"/>
            </a:rPr>
            <a:t>/billing-2</a:t>
          </a:r>
          <a:r>
            <a:rPr lang="en-US">
              <a:latin typeface="Times New Roman"/>
              <a:cs typeface="Arial"/>
            </a:rPr>
            <a:t> remained consistent even in the post-period ($31.25), while the original </a:t>
          </a:r>
          <a:r>
            <a:rPr lang="en-US" b="1">
              <a:latin typeface="Times New Roman"/>
              <a:cs typeface="Arial"/>
            </a:rPr>
            <a:t>/billing</a:t>
          </a:r>
          <a:r>
            <a:rPr lang="en-US">
              <a:latin typeface="Times New Roman"/>
              <a:cs typeface="Arial"/>
            </a:rPr>
            <a:t> page's revenue per session slightly declined ($22.36).</a:t>
          </a:r>
        </a:p>
      </dgm:t>
    </dgm:pt>
    <dgm:pt modelId="{7ED3C928-B3FE-4BB5-8E3C-F1EA79E3CB8F}" type="parTrans" cxnId="{66A0B49B-3448-4BA2-831D-1AF8DE8D870B}">
      <dgm:prSet/>
      <dgm:spPr/>
    </dgm:pt>
    <dgm:pt modelId="{73FD7E71-10E8-46D8-A63B-B9C2E0D80726}" type="sibTrans" cxnId="{66A0B49B-3448-4BA2-831D-1AF8DE8D870B}">
      <dgm:prSet/>
      <dgm:spPr/>
    </dgm:pt>
    <dgm:pt modelId="{17771DEF-1941-4031-8276-726D79A30205}">
      <dgm:prSet phldr="0"/>
      <dgm:spPr/>
      <dgm:t>
        <a:bodyPr/>
        <a:lstStyle/>
        <a:p>
          <a:pPr algn="ctr"/>
          <a:r>
            <a:rPr lang="en-US" b="1">
              <a:latin typeface="Times New Roman"/>
              <a:cs typeface="Arial"/>
            </a:rPr>
            <a:t>Session Volume:</a:t>
          </a:r>
          <a:endParaRPr lang="en-US">
            <a:latin typeface="Times New Roman"/>
            <a:cs typeface="Arial"/>
          </a:endParaRPr>
        </a:p>
      </dgm:t>
    </dgm:pt>
    <dgm:pt modelId="{1C12B86F-1461-41CB-9683-21EF843DF8CE}" type="parTrans" cxnId="{E4EEE90B-CD9B-4894-99E9-223259692A02}">
      <dgm:prSet/>
      <dgm:spPr/>
    </dgm:pt>
    <dgm:pt modelId="{ED143123-2CB7-491A-8736-77C6E3C316CE}" type="sibTrans" cxnId="{E4EEE90B-CD9B-4894-99E9-223259692A02}">
      <dgm:prSet/>
      <dgm:spPr/>
    </dgm:pt>
    <dgm:pt modelId="{88210FDD-EB8B-441D-A799-E3D42667711D}">
      <dgm:prSet phldr="0"/>
      <dgm:spPr/>
      <dgm:t>
        <a:bodyPr/>
        <a:lstStyle/>
        <a:p>
          <a:pPr algn="ctr"/>
          <a:r>
            <a:rPr lang="en-US">
              <a:latin typeface="Times New Roman"/>
              <a:cs typeface="Arial"/>
            </a:rPr>
            <a:t>The number of sessions for both billing pages increased in the post-period, indicating overall growth in site traffic or better funnel performance, but the </a:t>
          </a:r>
          <a:r>
            <a:rPr lang="en-US" b="1">
              <a:latin typeface="Times New Roman"/>
              <a:cs typeface="Arial"/>
            </a:rPr>
            <a:t>/billing-2</a:t>
          </a:r>
          <a:r>
            <a:rPr lang="en-US">
              <a:latin typeface="Times New Roman"/>
              <a:cs typeface="Arial"/>
            </a:rPr>
            <a:t> page maintained its revenue efficiency despite higher traffic.</a:t>
          </a:r>
        </a:p>
      </dgm:t>
    </dgm:pt>
    <dgm:pt modelId="{C568DB42-5056-4F91-8FA4-62A7B2650AFF}" type="parTrans" cxnId="{B4308497-9CB4-4BA5-9BD5-8169CBBDAEE4}">
      <dgm:prSet/>
      <dgm:spPr/>
    </dgm:pt>
    <dgm:pt modelId="{2DC1082D-311D-4F91-AB70-5B8525E3CB64}" type="sibTrans" cxnId="{B4308497-9CB4-4BA5-9BD5-8169CBBDAEE4}">
      <dgm:prSet/>
      <dgm:spPr/>
    </dgm:pt>
    <dgm:pt modelId="{19257518-38DD-4368-9174-5D9D14A9A323}" type="pres">
      <dgm:prSet presAssocID="{54B3840B-3FA7-4C72-AA95-DAD97A8E497F}" presName="Name0" presStyleCnt="0">
        <dgm:presLayoutVars>
          <dgm:dir/>
          <dgm:animLvl val="lvl"/>
          <dgm:resizeHandles val="exact"/>
        </dgm:presLayoutVars>
      </dgm:prSet>
      <dgm:spPr/>
    </dgm:pt>
    <dgm:pt modelId="{EF39BD68-06FD-4AC7-85A2-7A9CB34938C4}" type="pres">
      <dgm:prSet presAssocID="{639B13C5-4DD4-4671-A4D3-4948D1F8CB09}" presName="composite" presStyleCnt="0"/>
      <dgm:spPr/>
    </dgm:pt>
    <dgm:pt modelId="{86CCE493-CAB4-43C9-AC0F-9DFE707579BD}" type="pres">
      <dgm:prSet presAssocID="{639B13C5-4DD4-4671-A4D3-4948D1F8CB09}" presName="parTx" presStyleLbl="alignNode1" presStyleIdx="0" presStyleCnt="3">
        <dgm:presLayoutVars>
          <dgm:chMax val="0"/>
          <dgm:chPref val="0"/>
          <dgm:bulletEnabled val="1"/>
        </dgm:presLayoutVars>
      </dgm:prSet>
      <dgm:spPr/>
    </dgm:pt>
    <dgm:pt modelId="{D59C7F6B-EB99-48FE-BCBD-45B22C55D2D0}" type="pres">
      <dgm:prSet presAssocID="{639B13C5-4DD4-4671-A4D3-4948D1F8CB09}" presName="desTx" presStyleLbl="alignAccFollowNode1" presStyleIdx="0" presStyleCnt="3">
        <dgm:presLayoutVars>
          <dgm:bulletEnabled val="1"/>
        </dgm:presLayoutVars>
      </dgm:prSet>
      <dgm:spPr/>
    </dgm:pt>
    <dgm:pt modelId="{87F27ACF-D7C8-4044-8445-17DEF0E15584}" type="pres">
      <dgm:prSet presAssocID="{0C10ED39-0CDC-4297-8A29-43C497B53286}" presName="space" presStyleCnt="0"/>
      <dgm:spPr/>
    </dgm:pt>
    <dgm:pt modelId="{B41B0D8F-32D6-4110-B7AD-C45A1B36B10E}" type="pres">
      <dgm:prSet presAssocID="{8CEDE5A9-D801-4D00-A8E8-47CA012D5157}" presName="composite" presStyleCnt="0"/>
      <dgm:spPr/>
    </dgm:pt>
    <dgm:pt modelId="{037E0B44-F85D-4AD8-8A6B-6B7F8E7E8FA9}" type="pres">
      <dgm:prSet presAssocID="{8CEDE5A9-D801-4D00-A8E8-47CA012D5157}" presName="parTx" presStyleLbl="alignNode1" presStyleIdx="1" presStyleCnt="3">
        <dgm:presLayoutVars>
          <dgm:chMax val="0"/>
          <dgm:chPref val="0"/>
          <dgm:bulletEnabled val="1"/>
        </dgm:presLayoutVars>
      </dgm:prSet>
      <dgm:spPr/>
    </dgm:pt>
    <dgm:pt modelId="{BA5414BA-23E9-40EA-AEF2-4D97200E05AA}" type="pres">
      <dgm:prSet presAssocID="{8CEDE5A9-D801-4D00-A8E8-47CA012D5157}" presName="desTx" presStyleLbl="alignAccFollowNode1" presStyleIdx="1" presStyleCnt="3">
        <dgm:presLayoutVars>
          <dgm:bulletEnabled val="1"/>
        </dgm:presLayoutVars>
      </dgm:prSet>
      <dgm:spPr/>
    </dgm:pt>
    <dgm:pt modelId="{D79B0F86-3A79-4916-8B3E-C5419CC9AD0D}" type="pres">
      <dgm:prSet presAssocID="{285B2F9D-FAF8-4E5F-B293-87F8D3C78167}" presName="space" presStyleCnt="0"/>
      <dgm:spPr/>
    </dgm:pt>
    <dgm:pt modelId="{B7706F60-1988-43F3-8256-90F9779D2A06}" type="pres">
      <dgm:prSet presAssocID="{17771DEF-1941-4031-8276-726D79A30205}" presName="composite" presStyleCnt="0"/>
      <dgm:spPr/>
    </dgm:pt>
    <dgm:pt modelId="{F9796713-1743-4790-B65B-569B17B8E7BB}" type="pres">
      <dgm:prSet presAssocID="{17771DEF-1941-4031-8276-726D79A30205}" presName="parTx" presStyleLbl="alignNode1" presStyleIdx="2" presStyleCnt="3">
        <dgm:presLayoutVars>
          <dgm:chMax val="0"/>
          <dgm:chPref val="0"/>
          <dgm:bulletEnabled val="1"/>
        </dgm:presLayoutVars>
      </dgm:prSet>
      <dgm:spPr/>
    </dgm:pt>
    <dgm:pt modelId="{A1219037-89F6-48E5-9DDD-582AB5013984}" type="pres">
      <dgm:prSet presAssocID="{17771DEF-1941-4031-8276-726D79A30205}" presName="desTx" presStyleLbl="alignAccFollowNode1" presStyleIdx="2" presStyleCnt="3">
        <dgm:presLayoutVars>
          <dgm:bulletEnabled val="1"/>
        </dgm:presLayoutVars>
      </dgm:prSet>
      <dgm:spPr/>
    </dgm:pt>
  </dgm:ptLst>
  <dgm:cxnLst>
    <dgm:cxn modelId="{A8C9850A-3EEB-4ADB-9E63-E0F40312FDB5}" type="presOf" srcId="{17771DEF-1941-4031-8276-726D79A30205}" destId="{F9796713-1743-4790-B65B-569B17B8E7BB}" srcOrd="0" destOrd="0" presId="urn:microsoft.com/office/officeart/2005/8/layout/hList1"/>
    <dgm:cxn modelId="{E4EEE90B-CD9B-4894-99E9-223259692A02}" srcId="{54B3840B-3FA7-4C72-AA95-DAD97A8E497F}" destId="{17771DEF-1941-4031-8276-726D79A30205}" srcOrd="2" destOrd="0" parTransId="{1C12B86F-1461-41CB-9683-21EF843DF8CE}" sibTransId="{ED143123-2CB7-491A-8736-77C6E3C316CE}"/>
    <dgm:cxn modelId="{E3941020-26B5-4B7B-8A64-4C4FF1646C9C}" type="presOf" srcId="{4C521859-7D36-4CFB-A7BB-CA029389F6F2}" destId="{BA5414BA-23E9-40EA-AEF2-4D97200E05AA}" srcOrd="0" destOrd="0" presId="urn:microsoft.com/office/officeart/2005/8/layout/hList1"/>
    <dgm:cxn modelId="{52370923-F620-46AB-B892-F417C0405EC1}" srcId="{54B3840B-3FA7-4C72-AA95-DAD97A8E497F}" destId="{8CEDE5A9-D801-4D00-A8E8-47CA012D5157}" srcOrd="1" destOrd="0" parTransId="{919E6DED-3A2A-4C84-B8ED-AAF5CBF586B2}" sibTransId="{285B2F9D-FAF8-4E5F-B293-87F8D3C78167}"/>
    <dgm:cxn modelId="{9554F341-D6F3-41AB-83D6-C1872F69CAAD}" type="presOf" srcId="{8CEDE5A9-D801-4D00-A8E8-47CA012D5157}" destId="{037E0B44-F85D-4AD8-8A6B-6B7F8E7E8FA9}" srcOrd="0" destOrd="0" presId="urn:microsoft.com/office/officeart/2005/8/layout/hList1"/>
    <dgm:cxn modelId="{B4A3A56E-9E23-40DB-83C0-6461A698BE5F}" srcId="{639B13C5-4DD4-4671-A4D3-4948D1F8CB09}" destId="{AA05CD0C-C157-412A-A76B-F9FF3D37A931}" srcOrd="0" destOrd="0" parTransId="{AF7F49EB-0F25-4B1F-B0C8-E78E55976F1A}" sibTransId="{CB6172F0-BE16-4F50-A7EE-5D0E4875C384}"/>
    <dgm:cxn modelId="{B4308497-9CB4-4BA5-9BD5-8169CBBDAEE4}" srcId="{17771DEF-1941-4031-8276-726D79A30205}" destId="{88210FDD-EB8B-441D-A799-E3D42667711D}" srcOrd="0" destOrd="0" parTransId="{C568DB42-5056-4F91-8FA4-62A7B2650AFF}" sibTransId="{2DC1082D-311D-4F91-AB70-5B8525E3CB64}"/>
    <dgm:cxn modelId="{97CE7299-4DCB-4C59-B761-99C11228EBBC}" type="presOf" srcId="{AA05CD0C-C157-412A-A76B-F9FF3D37A931}" destId="{D59C7F6B-EB99-48FE-BCBD-45B22C55D2D0}" srcOrd="0" destOrd="0" presId="urn:microsoft.com/office/officeart/2005/8/layout/hList1"/>
    <dgm:cxn modelId="{66A0B49B-3448-4BA2-831D-1AF8DE8D870B}" srcId="{8CEDE5A9-D801-4D00-A8E8-47CA012D5157}" destId="{4C521859-7D36-4CFB-A7BB-CA029389F6F2}" srcOrd="0" destOrd="0" parTransId="{7ED3C928-B3FE-4BB5-8E3C-F1EA79E3CB8F}" sibTransId="{73FD7E71-10E8-46D8-A63B-B9C2E0D80726}"/>
    <dgm:cxn modelId="{5E4B1CB4-F671-4E7D-A20F-7E2CAC40B167}" type="presOf" srcId="{54B3840B-3FA7-4C72-AA95-DAD97A8E497F}" destId="{19257518-38DD-4368-9174-5D9D14A9A323}" srcOrd="0" destOrd="0" presId="urn:microsoft.com/office/officeart/2005/8/layout/hList1"/>
    <dgm:cxn modelId="{89EB5FC9-26DE-48E3-9936-D35B771E088A}" type="presOf" srcId="{639B13C5-4DD4-4671-A4D3-4948D1F8CB09}" destId="{86CCE493-CAB4-43C9-AC0F-9DFE707579BD}" srcOrd="0" destOrd="0" presId="urn:microsoft.com/office/officeart/2005/8/layout/hList1"/>
    <dgm:cxn modelId="{91FBCCD6-F334-4FA1-9BAC-C9939E107B3D}" srcId="{54B3840B-3FA7-4C72-AA95-DAD97A8E497F}" destId="{639B13C5-4DD4-4671-A4D3-4948D1F8CB09}" srcOrd="0" destOrd="0" parTransId="{6E2BC06A-4824-4CC5-BE4D-A19B3C4942C8}" sibTransId="{0C10ED39-0CDC-4297-8A29-43C497B53286}"/>
    <dgm:cxn modelId="{2C5E19D7-3A86-4CDA-BFD9-3FBD7101D1E7}" type="presOf" srcId="{88210FDD-EB8B-441D-A799-E3D42667711D}" destId="{A1219037-89F6-48E5-9DDD-582AB5013984}" srcOrd="0" destOrd="0" presId="urn:microsoft.com/office/officeart/2005/8/layout/hList1"/>
    <dgm:cxn modelId="{B20E04DD-EC40-4E3C-9743-793C36A43378}" type="presParOf" srcId="{19257518-38DD-4368-9174-5D9D14A9A323}" destId="{EF39BD68-06FD-4AC7-85A2-7A9CB34938C4}" srcOrd="0" destOrd="0" presId="urn:microsoft.com/office/officeart/2005/8/layout/hList1"/>
    <dgm:cxn modelId="{8521F78C-72CD-4F4A-9448-2640B3966A3A}" type="presParOf" srcId="{EF39BD68-06FD-4AC7-85A2-7A9CB34938C4}" destId="{86CCE493-CAB4-43C9-AC0F-9DFE707579BD}" srcOrd="0" destOrd="0" presId="urn:microsoft.com/office/officeart/2005/8/layout/hList1"/>
    <dgm:cxn modelId="{27E38D7E-3EE1-43DB-A155-A4998C04A9F7}" type="presParOf" srcId="{EF39BD68-06FD-4AC7-85A2-7A9CB34938C4}" destId="{D59C7F6B-EB99-48FE-BCBD-45B22C55D2D0}" srcOrd="1" destOrd="0" presId="urn:microsoft.com/office/officeart/2005/8/layout/hList1"/>
    <dgm:cxn modelId="{819C571C-AEE6-4BAB-B24F-7924989269DB}" type="presParOf" srcId="{19257518-38DD-4368-9174-5D9D14A9A323}" destId="{87F27ACF-D7C8-4044-8445-17DEF0E15584}" srcOrd="1" destOrd="0" presId="urn:microsoft.com/office/officeart/2005/8/layout/hList1"/>
    <dgm:cxn modelId="{DDDB5221-D556-4698-A662-6A43460042BE}" type="presParOf" srcId="{19257518-38DD-4368-9174-5D9D14A9A323}" destId="{B41B0D8F-32D6-4110-B7AD-C45A1B36B10E}" srcOrd="2" destOrd="0" presId="urn:microsoft.com/office/officeart/2005/8/layout/hList1"/>
    <dgm:cxn modelId="{702F9556-2884-4071-A290-2C4A22906EF6}" type="presParOf" srcId="{B41B0D8F-32D6-4110-B7AD-C45A1B36B10E}" destId="{037E0B44-F85D-4AD8-8A6B-6B7F8E7E8FA9}" srcOrd="0" destOrd="0" presId="urn:microsoft.com/office/officeart/2005/8/layout/hList1"/>
    <dgm:cxn modelId="{BE929B22-82CC-45CE-8090-4575295C6464}" type="presParOf" srcId="{B41B0D8F-32D6-4110-B7AD-C45A1B36B10E}" destId="{BA5414BA-23E9-40EA-AEF2-4D97200E05AA}" srcOrd="1" destOrd="0" presId="urn:microsoft.com/office/officeart/2005/8/layout/hList1"/>
    <dgm:cxn modelId="{323E4B6E-072A-47AA-9CDB-7A59E483CB0A}" type="presParOf" srcId="{19257518-38DD-4368-9174-5D9D14A9A323}" destId="{D79B0F86-3A79-4916-8B3E-C5419CC9AD0D}" srcOrd="3" destOrd="0" presId="urn:microsoft.com/office/officeart/2005/8/layout/hList1"/>
    <dgm:cxn modelId="{592F8909-D613-486F-B96A-ADB5A5B54B64}" type="presParOf" srcId="{19257518-38DD-4368-9174-5D9D14A9A323}" destId="{B7706F60-1988-43F3-8256-90F9779D2A06}" srcOrd="4" destOrd="0" presId="urn:microsoft.com/office/officeart/2005/8/layout/hList1"/>
    <dgm:cxn modelId="{64F8AC8C-4BFC-4D3E-AA0F-0753D0FF39B1}" type="presParOf" srcId="{B7706F60-1988-43F3-8256-90F9779D2A06}" destId="{F9796713-1743-4790-B65B-569B17B8E7BB}" srcOrd="0" destOrd="0" presId="urn:microsoft.com/office/officeart/2005/8/layout/hList1"/>
    <dgm:cxn modelId="{49070AA4-555F-4629-939C-8FFBA2089BD6}" type="presParOf" srcId="{B7706F60-1988-43F3-8256-90F9779D2A06}" destId="{A1219037-89F6-48E5-9DDD-582AB501398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F270E4-ABF8-46B4-A97F-DF79A9451C72}" type="doc">
      <dgm:prSet loTypeId="urn:microsoft.com/office/officeart/2005/8/layout/hList1" loCatId="list" qsTypeId="urn:microsoft.com/office/officeart/2005/8/quickstyle/simple1" qsCatId="simple" csTypeId="urn:microsoft.com/office/officeart/2005/8/colors/accent1_5" csCatId="accent1" phldr="1"/>
      <dgm:spPr/>
      <dgm:t>
        <a:bodyPr/>
        <a:lstStyle/>
        <a:p>
          <a:endParaRPr lang="en-US"/>
        </a:p>
      </dgm:t>
    </dgm:pt>
    <dgm:pt modelId="{0E18C8B7-DE53-446E-B743-B4636C1974D0}">
      <dgm:prSet phldr="0"/>
      <dgm:spPr/>
      <dgm:t>
        <a:bodyPr/>
        <a:lstStyle/>
        <a:p>
          <a:pPr algn="ctr"/>
          <a:r>
            <a:rPr lang="en-US" b="1">
              <a:latin typeface="Times New Roman"/>
              <a:cs typeface="Arial"/>
            </a:rPr>
            <a:t>Adopt /billing-2 as Default:</a:t>
          </a:r>
          <a:r>
            <a:rPr lang="en-US">
              <a:latin typeface="Times New Roman"/>
              <a:cs typeface="Arial"/>
            </a:rPr>
            <a:t> </a:t>
          </a:r>
        </a:p>
      </dgm:t>
    </dgm:pt>
    <dgm:pt modelId="{E357806F-CADA-4DAD-BE7D-F425D8FB3EC2}" type="parTrans" cxnId="{315609B3-F64E-4F0D-B583-207039EE7281}">
      <dgm:prSet/>
      <dgm:spPr/>
    </dgm:pt>
    <dgm:pt modelId="{93868365-66C3-48CE-8B3D-CFF048EE0E9E}" type="sibTrans" cxnId="{315609B3-F64E-4F0D-B583-207039EE7281}">
      <dgm:prSet/>
      <dgm:spPr/>
    </dgm:pt>
    <dgm:pt modelId="{CAE24E06-95C5-4E11-A7E3-C2C704F783AE}">
      <dgm:prSet phldr="0"/>
      <dgm:spPr/>
      <dgm:t>
        <a:bodyPr/>
        <a:lstStyle/>
        <a:p>
          <a:pPr algn="ctr"/>
          <a:r>
            <a:rPr lang="en-US">
              <a:latin typeface="Times New Roman"/>
              <a:cs typeface="Arial"/>
            </a:rPr>
            <a:t>Given the consistent higher revenue per session, the </a:t>
          </a:r>
          <a:r>
            <a:rPr lang="en-US" b="1">
              <a:latin typeface="Times New Roman"/>
              <a:cs typeface="Arial"/>
            </a:rPr>
            <a:t>/billing-2</a:t>
          </a:r>
          <a:r>
            <a:rPr lang="en-US">
              <a:latin typeface="Times New Roman"/>
              <a:cs typeface="Arial"/>
            </a:rPr>
            <a:t> page should be adopted as the default billing page. </a:t>
          </a:r>
        </a:p>
      </dgm:t>
    </dgm:pt>
    <dgm:pt modelId="{C7B80068-8579-48C4-AEFF-B00B3F56A6AA}" type="parTrans" cxnId="{D0614D2B-FE6F-4747-936D-2623FB557B9E}">
      <dgm:prSet/>
      <dgm:spPr/>
    </dgm:pt>
    <dgm:pt modelId="{A09D6033-092F-439A-BC48-C760BF6209F6}" type="sibTrans" cxnId="{D0614D2B-FE6F-4747-936D-2623FB557B9E}">
      <dgm:prSet/>
      <dgm:spPr/>
    </dgm:pt>
    <dgm:pt modelId="{9DF9D53D-C62B-4034-9983-E1E20FB54E1D}">
      <dgm:prSet phldr="0"/>
      <dgm:spPr/>
      <dgm:t>
        <a:bodyPr/>
        <a:lstStyle/>
        <a:p>
          <a:pPr algn="ctr"/>
          <a:r>
            <a:rPr lang="en-US" b="1">
              <a:latin typeface="Times New Roman"/>
              <a:cs typeface="Arial"/>
            </a:rPr>
            <a:t>Further Testing and Optimization:</a:t>
          </a:r>
          <a:r>
            <a:rPr lang="en-US">
              <a:latin typeface="Times New Roman"/>
              <a:cs typeface="Arial"/>
            </a:rPr>
            <a:t> </a:t>
          </a:r>
        </a:p>
      </dgm:t>
    </dgm:pt>
    <dgm:pt modelId="{61B6FEA1-94FA-410D-95E8-06A2913C2B69}" type="parTrans" cxnId="{F80B3D5C-8DE5-4368-97E0-6458AE5A7207}">
      <dgm:prSet/>
      <dgm:spPr/>
    </dgm:pt>
    <dgm:pt modelId="{C2186219-22C3-4871-B09F-8780DD838B15}" type="sibTrans" cxnId="{F80B3D5C-8DE5-4368-97E0-6458AE5A7207}">
      <dgm:prSet/>
      <dgm:spPr/>
    </dgm:pt>
    <dgm:pt modelId="{62FAFD5F-9BE9-4364-AF79-425D5EAB95CF}">
      <dgm:prSet phldr="0"/>
      <dgm:spPr/>
      <dgm:t>
        <a:bodyPr/>
        <a:lstStyle/>
        <a:p>
          <a:pPr algn="ctr"/>
          <a:r>
            <a:rPr lang="en-US">
              <a:latin typeface="Times New Roman"/>
              <a:cs typeface="Arial"/>
            </a:rPr>
            <a:t>Continue A/B testing with other potential improvements on the </a:t>
          </a:r>
          <a:r>
            <a:rPr lang="en-US" b="1">
              <a:latin typeface="Times New Roman"/>
              <a:cs typeface="Arial"/>
            </a:rPr>
            <a:t>/billing-2</a:t>
          </a:r>
          <a:r>
            <a:rPr lang="en-US">
              <a:latin typeface="Times New Roman"/>
              <a:cs typeface="Arial"/>
            </a:rPr>
            <a:t> page to see if revenue per session can be further optimized. </a:t>
          </a:r>
        </a:p>
      </dgm:t>
    </dgm:pt>
    <dgm:pt modelId="{61BB3B72-25C3-4F83-8E7A-C9FEC8C1BA00}" type="parTrans" cxnId="{D92C7EE6-6B94-432B-9241-CF027685AAE0}">
      <dgm:prSet/>
      <dgm:spPr/>
    </dgm:pt>
    <dgm:pt modelId="{E3A2966D-B163-4E96-A9DA-272A97B3D08F}" type="sibTrans" cxnId="{D92C7EE6-6B94-432B-9241-CF027685AAE0}">
      <dgm:prSet/>
      <dgm:spPr/>
    </dgm:pt>
    <dgm:pt modelId="{68DFFA75-501B-45F0-83B9-D556716701A0}">
      <dgm:prSet phldr="0"/>
      <dgm:spPr/>
      <dgm:t>
        <a:bodyPr/>
        <a:lstStyle/>
        <a:p>
          <a:pPr algn="ctr"/>
          <a:r>
            <a:rPr lang="en-US" b="1">
              <a:latin typeface="Times New Roman"/>
              <a:cs typeface="Arial"/>
            </a:rPr>
            <a:t>Monitor Traffic Sources:</a:t>
          </a:r>
          <a:r>
            <a:rPr lang="en-US">
              <a:latin typeface="Times New Roman"/>
              <a:cs typeface="Arial"/>
            </a:rPr>
            <a:t> </a:t>
          </a:r>
        </a:p>
      </dgm:t>
    </dgm:pt>
    <dgm:pt modelId="{035B8A26-C356-4ECF-8E80-67C6546F1DAE}" type="parTrans" cxnId="{D13AE35C-2F72-4C34-9B93-2EAD8E57DBB9}">
      <dgm:prSet/>
      <dgm:spPr/>
    </dgm:pt>
    <dgm:pt modelId="{483B9892-8AF8-4C92-86DC-288EC2A4464E}" type="sibTrans" cxnId="{D13AE35C-2F72-4C34-9B93-2EAD8E57DBB9}">
      <dgm:prSet/>
      <dgm:spPr/>
    </dgm:pt>
    <dgm:pt modelId="{EE286C6D-3EF5-4B63-BDDD-67E802A08FDB}">
      <dgm:prSet phldr="0"/>
      <dgm:spPr/>
      <dgm:t>
        <a:bodyPr/>
        <a:lstStyle/>
        <a:p>
          <a:pPr algn="ctr"/>
          <a:r>
            <a:rPr lang="en-US">
              <a:latin typeface="Times New Roman"/>
              <a:cs typeface="Arial"/>
            </a:rPr>
            <a:t>Ensure that the increase in sessions does not lead to a drop in revenue efficiency by monitoring traffic quality and optimizing sources. </a:t>
          </a:r>
        </a:p>
      </dgm:t>
    </dgm:pt>
    <dgm:pt modelId="{6FC834E8-75CD-4FB8-9D22-62073BCE55F4}" type="parTrans" cxnId="{7233ACCC-F84C-444B-8A35-AAEA6B8E8FA2}">
      <dgm:prSet/>
      <dgm:spPr/>
    </dgm:pt>
    <dgm:pt modelId="{7684B047-A39D-49F8-B3CB-AD0881160322}" type="sibTrans" cxnId="{7233ACCC-F84C-444B-8A35-AAEA6B8E8FA2}">
      <dgm:prSet/>
      <dgm:spPr/>
    </dgm:pt>
    <dgm:pt modelId="{4E756CA5-BE87-44B6-BA76-88D17E2500CD}">
      <dgm:prSet phldr="0"/>
      <dgm:spPr/>
      <dgm:t>
        <a:bodyPr/>
        <a:lstStyle/>
        <a:p>
          <a:pPr algn="ctr"/>
          <a:r>
            <a:rPr lang="en-US" b="1">
              <a:latin typeface="Times New Roman"/>
              <a:cs typeface="Arial"/>
            </a:rPr>
            <a:t>Analyze User Behavior:</a:t>
          </a:r>
          <a:r>
            <a:rPr lang="en-US">
              <a:latin typeface="Times New Roman"/>
              <a:cs typeface="Arial"/>
            </a:rPr>
            <a:t> </a:t>
          </a:r>
        </a:p>
      </dgm:t>
    </dgm:pt>
    <dgm:pt modelId="{9D7014A4-716F-47BA-BD1F-BFD4FE358A33}" type="parTrans" cxnId="{84F6A40D-89C7-4640-84CB-BB3061B75B94}">
      <dgm:prSet/>
      <dgm:spPr/>
    </dgm:pt>
    <dgm:pt modelId="{8F859D61-C638-4E82-B343-B45D769FF8CF}" type="sibTrans" cxnId="{84F6A40D-89C7-4640-84CB-BB3061B75B94}">
      <dgm:prSet/>
      <dgm:spPr/>
    </dgm:pt>
    <dgm:pt modelId="{C41D6A8D-8B0F-4758-BD5A-F8CC4A096317}">
      <dgm:prSet phldr="0"/>
      <dgm:spPr/>
      <dgm:t>
        <a:bodyPr/>
        <a:lstStyle/>
        <a:p>
          <a:pPr algn="ctr"/>
          <a:r>
            <a:rPr lang="en-US">
              <a:latin typeface="Times New Roman"/>
              <a:cs typeface="Arial"/>
            </a:rPr>
            <a:t>Conduct further analysis on user behavior on both billing pages to understand what specific elements of </a:t>
          </a:r>
          <a:r>
            <a:rPr lang="en-US" b="1">
              <a:latin typeface="Times New Roman"/>
              <a:cs typeface="Arial"/>
            </a:rPr>
            <a:t>/billing-2</a:t>
          </a:r>
          <a:r>
            <a:rPr lang="en-US">
              <a:latin typeface="Times New Roman"/>
              <a:cs typeface="Arial"/>
            </a:rPr>
            <a:t> contribute to higher revenue. </a:t>
          </a:r>
        </a:p>
      </dgm:t>
    </dgm:pt>
    <dgm:pt modelId="{9FC3A3A0-E52D-48EF-AB30-4D49E6C0F9EE}" type="parTrans" cxnId="{90AB8B76-35CA-4C97-89FF-70253B4BBE57}">
      <dgm:prSet/>
      <dgm:spPr/>
    </dgm:pt>
    <dgm:pt modelId="{3F9D21E7-67C0-4CDB-89A5-1F60B10A3D93}" type="sibTrans" cxnId="{90AB8B76-35CA-4C97-89FF-70253B4BBE57}">
      <dgm:prSet/>
      <dgm:spPr/>
    </dgm:pt>
    <dgm:pt modelId="{1B1AD397-03CF-4CE7-841E-F662CB11F424}" type="pres">
      <dgm:prSet presAssocID="{5FF270E4-ABF8-46B4-A97F-DF79A9451C72}" presName="Name0" presStyleCnt="0">
        <dgm:presLayoutVars>
          <dgm:dir/>
          <dgm:animLvl val="lvl"/>
          <dgm:resizeHandles val="exact"/>
        </dgm:presLayoutVars>
      </dgm:prSet>
      <dgm:spPr/>
    </dgm:pt>
    <dgm:pt modelId="{14B62544-19B3-4DC0-9ED0-1C900A7CEE18}" type="pres">
      <dgm:prSet presAssocID="{0E18C8B7-DE53-446E-B743-B4636C1974D0}" presName="composite" presStyleCnt="0"/>
      <dgm:spPr/>
    </dgm:pt>
    <dgm:pt modelId="{4F40673D-032E-45C4-8CC4-5234FB4B4113}" type="pres">
      <dgm:prSet presAssocID="{0E18C8B7-DE53-446E-B743-B4636C1974D0}" presName="parTx" presStyleLbl="alignNode1" presStyleIdx="0" presStyleCnt="4">
        <dgm:presLayoutVars>
          <dgm:chMax val="0"/>
          <dgm:chPref val="0"/>
          <dgm:bulletEnabled val="1"/>
        </dgm:presLayoutVars>
      </dgm:prSet>
      <dgm:spPr/>
    </dgm:pt>
    <dgm:pt modelId="{D9C15E0D-0BE0-4F42-B602-A559420EE082}" type="pres">
      <dgm:prSet presAssocID="{0E18C8B7-DE53-446E-B743-B4636C1974D0}" presName="desTx" presStyleLbl="alignAccFollowNode1" presStyleIdx="0" presStyleCnt="4">
        <dgm:presLayoutVars>
          <dgm:bulletEnabled val="1"/>
        </dgm:presLayoutVars>
      </dgm:prSet>
      <dgm:spPr/>
    </dgm:pt>
    <dgm:pt modelId="{EFDAE11F-2BD4-48D3-A9C5-98A3B306212D}" type="pres">
      <dgm:prSet presAssocID="{93868365-66C3-48CE-8B3D-CFF048EE0E9E}" presName="space" presStyleCnt="0"/>
      <dgm:spPr/>
    </dgm:pt>
    <dgm:pt modelId="{47511BAE-5D13-4952-B867-0D9E77834D64}" type="pres">
      <dgm:prSet presAssocID="{9DF9D53D-C62B-4034-9983-E1E20FB54E1D}" presName="composite" presStyleCnt="0"/>
      <dgm:spPr/>
    </dgm:pt>
    <dgm:pt modelId="{2F4AD054-888C-49F8-822C-F156FE277C0F}" type="pres">
      <dgm:prSet presAssocID="{9DF9D53D-C62B-4034-9983-E1E20FB54E1D}" presName="parTx" presStyleLbl="alignNode1" presStyleIdx="1" presStyleCnt="4">
        <dgm:presLayoutVars>
          <dgm:chMax val="0"/>
          <dgm:chPref val="0"/>
          <dgm:bulletEnabled val="1"/>
        </dgm:presLayoutVars>
      </dgm:prSet>
      <dgm:spPr/>
    </dgm:pt>
    <dgm:pt modelId="{DB92572F-76E3-48EE-9BB3-0DAF7CA4D5BF}" type="pres">
      <dgm:prSet presAssocID="{9DF9D53D-C62B-4034-9983-E1E20FB54E1D}" presName="desTx" presStyleLbl="alignAccFollowNode1" presStyleIdx="1" presStyleCnt="4">
        <dgm:presLayoutVars>
          <dgm:bulletEnabled val="1"/>
        </dgm:presLayoutVars>
      </dgm:prSet>
      <dgm:spPr/>
    </dgm:pt>
    <dgm:pt modelId="{75BF3A2D-5DD2-44E9-BCDD-4E9AFC573A05}" type="pres">
      <dgm:prSet presAssocID="{C2186219-22C3-4871-B09F-8780DD838B15}" presName="space" presStyleCnt="0"/>
      <dgm:spPr/>
    </dgm:pt>
    <dgm:pt modelId="{9373A645-134F-484E-9ED8-83821531527C}" type="pres">
      <dgm:prSet presAssocID="{68DFFA75-501B-45F0-83B9-D556716701A0}" presName="composite" presStyleCnt="0"/>
      <dgm:spPr/>
    </dgm:pt>
    <dgm:pt modelId="{CC638EBD-9F5D-4A43-BA88-B27FDEAB37C7}" type="pres">
      <dgm:prSet presAssocID="{68DFFA75-501B-45F0-83B9-D556716701A0}" presName="parTx" presStyleLbl="alignNode1" presStyleIdx="2" presStyleCnt="4">
        <dgm:presLayoutVars>
          <dgm:chMax val="0"/>
          <dgm:chPref val="0"/>
          <dgm:bulletEnabled val="1"/>
        </dgm:presLayoutVars>
      </dgm:prSet>
      <dgm:spPr/>
    </dgm:pt>
    <dgm:pt modelId="{9B26DCCB-169D-455D-B655-4A3F5C69AC7C}" type="pres">
      <dgm:prSet presAssocID="{68DFFA75-501B-45F0-83B9-D556716701A0}" presName="desTx" presStyleLbl="alignAccFollowNode1" presStyleIdx="2" presStyleCnt="4">
        <dgm:presLayoutVars>
          <dgm:bulletEnabled val="1"/>
        </dgm:presLayoutVars>
      </dgm:prSet>
      <dgm:spPr/>
    </dgm:pt>
    <dgm:pt modelId="{DAEF48A9-A2A2-4983-BC02-B15626183F2B}" type="pres">
      <dgm:prSet presAssocID="{483B9892-8AF8-4C92-86DC-288EC2A4464E}" presName="space" presStyleCnt="0"/>
      <dgm:spPr/>
    </dgm:pt>
    <dgm:pt modelId="{CBB7748D-DAAE-44F0-809E-A5AC9535977B}" type="pres">
      <dgm:prSet presAssocID="{4E756CA5-BE87-44B6-BA76-88D17E2500CD}" presName="composite" presStyleCnt="0"/>
      <dgm:spPr/>
    </dgm:pt>
    <dgm:pt modelId="{350A54F6-7B69-4526-BABD-3D44911C94CB}" type="pres">
      <dgm:prSet presAssocID="{4E756CA5-BE87-44B6-BA76-88D17E2500CD}" presName="parTx" presStyleLbl="alignNode1" presStyleIdx="3" presStyleCnt="4">
        <dgm:presLayoutVars>
          <dgm:chMax val="0"/>
          <dgm:chPref val="0"/>
          <dgm:bulletEnabled val="1"/>
        </dgm:presLayoutVars>
      </dgm:prSet>
      <dgm:spPr/>
    </dgm:pt>
    <dgm:pt modelId="{0086EF5C-8AD0-4544-A596-A83C406C0ED2}" type="pres">
      <dgm:prSet presAssocID="{4E756CA5-BE87-44B6-BA76-88D17E2500CD}" presName="desTx" presStyleLbl="alignAccFollowNode1" presStyleIdx="3" presStyleCnt="4">
        <dgm:presLayoutVars>
          <dgm:bulletEnabled val="1"/>
        </dgm:presLayoutVars>
      </dgm:prSet>
      <dgm:spPr/>
    </dgm:pt>
  </dgm:ptLst>
  <dgm:cxnLst>
    <dgm:cxn modelId="{79D9D102-75E1-45C9-ADA6-C48504976F38}" type="presOf" srcId="{0E18C8B7-DE53-446E-B743-B4636C1974D0}" destId="{4F40673D-032E-45C4-8CC4-5234FB4B4113}" srcOrd="0" destOrd="0" presId="urn:microsoft.com/office/officeart/2005/8/layout/hList1"/>
    <dgm:cxn modelId="{84F6A40D-89C7-4640-84CB-BB3061B75B94}" srcId="{5FF270E4-ABF8-46B4-A97F-DF79A9451C72}" destId="{4E756CA5-BE87-44B6-BA76-88D17E2500CD}" srcOrd="3" destOrd="0" parTransId="{9D7014A4-716F-47BA-BD1F-BFD4FE358A33}" sibTransId="{8F859D61-C638-4E82-B343-B45D769FF8CF}"/>
    <dgm:cxn modelId="{D0614D2B-FE6F-4747-936D-2623FB557B9E}" srcId="{0E18C8B7-DE53-446E-B743-B4636C1974D0}" destId="{CAE24E06-95C5-4E11-A7E3-C2C704F783AE}" srcOrd="0" destOrd="0" parTransId="{C7B80068-8579-48C4-AEFF-B00B3F56A6AA}" sibTransId="{A09D6033-092F-439A-BC48-C760BF6209F6}"/>
    <dgm:cxn modelId="{AEC8362D-EF7D-4CDB-B486-4BF3066CF6D2}" type="presOf" srcId="{4E756CA5-BE87-44B6-BA76-88D17E2500CD}" destId="{350A54F6-7B69-4526-BABD-3D44911C94CB}" srcOrd="0" destOrd="0" presId="urn:microsoft.com/office/officeart/2005/8/layout/hList1"/>
    <dgm:cxn modelId="{F80B3D5C-8DE5-4368-97E0-6458AE5A7207}" srcId="{5FF270E4-ABF8-46B4-A97F-DF79A9451C72}" destId="{9DF9D53D-C62B-4034-9983-E1E20FB54E1D}" srcOrd="1" destOrd="0" parTransId="{61B6FEA1-94FA-410D-95E8-06A2913C2B69}" sibTransId="{C2186219-22C3-4871-B09F-8780DD838B15}"/>
    <dgm:cxn modelId="{D13AE35C-2F72-4C34-9B93-2EAD8E57DBB9}" srcId="{5FF270E4-ABF8-46B4-A97F-DF79A9451C72}" destId="{68DFFA75-501B-45F0-83B9-D556716701A0}" srcOrd="2" destOrd="0" parTransId="{035B8A26-C356-4ECF-8E80-67C6546F1DAE}" sibTransId="{483B9892-8AF8-4C92-86DC-288EC2A4464E}"/>
    <dgm:cxn modelId="{90AB8B76-35CA-4C97-89FF-70253B4BBE57}" srcId="{4E756CA5-BE87-44B6-BA76-88D17E2500CD}" destId="{C41D6A8D-8B0F-4758-BD5A-F8CC4A096317}" srcOrd="0" destOrd="0" parTransId="{9FC3A3A0-E52D-48EF-AB30-4D49E6C0F9EE}" sibTransId="{3F9D21E7-67C0-4CDB-89A5-1F60B10A3D93}"/>
    <dgm:cxn modelId="{0BD6E87B-6CB2-46DB-80B9-4C06904FC83C}" type="presOf" srcId="{5FF270E4-ABF8-46B4-A97F-DF79A9451C72}" destId="{1B1AD397-03CF-4CE7-841E-F662CB11F424}" srcOrd="0" destOrd="0" presId="urn:microsoft.com/office/officeart/2005/8/layout/hList1"/>
    <dgm:cxn modelId="{A9F01081-F49F-49A0-A1EC-73EAC5C80345}" type="presOf" srcId="{C41D6A8D-8B0F-4758-BD5A-F8CC4A096317}" destId="{0086EF5C-8AD0-4544-A596-A83C406C0ED2}" srcOrd="0" destOrd="0" presId="urn:microsoft.com/office/officeart/2005/8/layout/hList1"/>
    <dgm:cxn modelId="{791C8D9B-23FE-4031-AC66-5572B1391872}" type="presOf" srcId="{EE286C6D-3EF5-4B63-BDDD-67E802A08FDB}" destId="{9B26DCCB-169D-455D-B655-4A3F5C69AC7C}" srcOrd="0" destOrd="0" presId="urn:microsoft.com/office/officeart/2005/8/layout/hList1"/>
    <dgm:cxn modelId="{BD9D7DAC-B25A-4886-AD73-87B4EF4E7036}" type="presOf" srcId="{9DF9D53D-C62B-4034-9983-E1E20FB54E1D}" destId="{2F4AD054-888C-49F8-822C-F156FE277C0F}" srcOrd="0" destOrd="0" presId="urn:microsoft.com/office/officeart/2005/8/layout/hList1"/>
    <dgm:cxn modelId="{68F754B1-ED17-48B6-A561-6C85746EE045}" type="presOf" srcId="{62FAFD5F-9BE9-4364-AF79-425D5EAB95CF}" destId="{DB92572F-76E3-48EE-9BB3-0DAF7CA4D5BF}" srcOrd="0" destOrd="0" presId="urn:microsoft.com/office/officeart/2005/8/layout/hList1"/>
    <dgm:cxn modelId="{315609B3-F64E-4F0D-B583-207039EE7281}" srcId="{5FF270E4-ABF8-46B4-A97F-DF79A9451C72}" destId="{0E18C8B7-DE53-446E-B743-B4636C1974D0}" srcOrd="0" destOrd="0" parTransId="{E357806F-CADA-4DAD-BE7D-F425D8FB3EC2}" sibTransId="{93868365-66C3-48CE-8B3D-CFF048EE0E9E}"/>
    <dgm:cxn modelId="{FF8283B9-8849-4C91-A4C8-C7892FF5B6BF}" type="presOf" srcId="{CAE24E06-95C5-4E11-A7E3-C2C704F783AE}" destId="{D9C15E0D-0BE0-4F42-B602-A559420EE082}" srcOrd="0" destOrd="0" presId="urn:microsoft.com/office/officeart/2005/8/layout/hList1"/>
    <dgm:cxn modelId="{1D9814C3-EDC1-46F0-8057-DF679069A415}" type="presOf" srcId="{68DFFA75-501B-45F0-83B9-D556716701A0}" destId="{CC638EBD-9F5D-4A43-BA88-B27FDEAB37C7}" srcOrd="0" destOrd="0" presId="urn:microsoft.com/office/officeart/2005/8/layout/hList1"/>
    <dgm:cxn modelId="{7233ACCC-F84C-444B-8A35-AAEA6B8E8FA2}" srcId="{68DFFA75-501B-45F0-83B9-D556716701A0}" destId="{EE286C6D-3EF5-4B63-BDDD-67E802A08FDB}" srcOrd="0" destOrd="0" parTransId="{6FC834E8-75CD-4FB8-9D22-62073BCE55F4}" sibTransId="{7684B047-A39D-49F8-B3CB-AD0881160322}"/>
    <dgm:cxn modelId="{D92C7EE6-6B94-432B-9241-CF027685AAE0}" srcId="{9DF9D53D-C62B-4034-9983-E1E20FB54E1D}" destId="{62FAFD5F-9BE9-4364-AF79-425D5EAB95CF}" srcOrd="0" destOrd="0" parTransId="{61BB3B72-25C3-4F83-8E7A-C9FEC8C1BA00}" sibTransId="{E3A2966D-B163-4E96-A9DA-272A97B3D08F}"/>
    <dgm:cxn modelId="{A406BD37-6575-44C8-B0A6-2064DBD08D3F}" type="presParOf" srcId="{1B1AD397-03CF-4CE7-841E-F662CB11F424}" destId="{14B62544-19B3-4DC0-9ED0-1C900A7CEE18}" srcOrd="0" destOrd="0" presId="urn:microsoft.com/office/officeart/2005/8/layout/hList1"/>
    <dgm:cxn modelId="{D9E30D03-5671-411A-96C7-13A4E19ADEC9}" type="presParOf" srcId="{14B62544-19B3-4DC0-9ED0-1C900A7CEE18}" destId="{4F40673D-032E-45C4-8CC4-5234FB4B4113}" srcOrd="0" destOrd="0" presId="urn:microsoft.com/office/officeart/2005/8/layout/hList1"/>
    <dgm:cxn modelId="{D49057D0-49D4-4BE0-91BD-A9D2860261A9}" type="presParOf" srcId="{14B62544-19B3-4DC0-9ED0-1C900A7CEE18}" destId="{D9C15E0D-0BE0-4F42-B602-A559420EE082}" srcOrd="1" destOrd="0" presId="urn:microsoft.com/office/officeart/2005/8/layout/hList1"/>
    <dgm:cxn modelId="{3BB65DEB-09BB-4FC1-9F82-4F7C40034198}" type="presParOf" srcId="{1B1AD397-03CF-4CE7-841E-F662CB11F424}" destId="{EFDAE11F-2BD4-48D3-A9C5-98A3B306212D}" srcOrd="1" destOrd="0" presId="urn:microsoft.com/office/officeart/2005/8/layout/hList1"/>
    <dgm:cxn modelId="{D2AE4611-4206-4AE5-8BBE-8738EE5E0D10}" type="presParOf" srcId="{1B1AD397-03CF-4CE7-841E-F662CB11F424}" destId="{47511BAE-5D13-4952-B867-0D9E77834D64}" srcOrd="2" destOrd="0" presId="urn:microsoft.com/office/officeart/2005/8/layout/hList1"/>
    <dgm:cxn modelId="{0865A049-0064-45D7-B162-73D357C958E9}" type="presParOf" srcId="{47511BAE-5D13-4952-B867-0D9E77834D64}" destId="{2F4AD054-888C-49F8-822C-F156FE277C0F}" srcOrd="0" destOrd="0" presId="urn:microsoft.com/office/officeart/2005/8/layout/hList1"/>
    <dgm:cxn modelId="{145C317D-140D-4C6C-8FA8-DDC9CCDB8D3D}" type="presParOf" srcId="{47511BAE-5D13-4952-B867-0D9E77834D64}" destId="{DB92572F-76E3-48EE-9BB3-0DAF7CA4D5BF}" srcOrd="1" destOrd="0" presId="urn:microsoft.com/office/officeart/2005/8/layout/hList1"/>
    <dgm:cxn modelId="{BA2890F3-2BE2-43D3-9D72-0FB4EB09E4A7}" type="presParOf" srcId="{1B1AD397-03CF-4CE7-841E-F662CB11F424}" destId="{75BF3A2D-5DD2-44E9-BCDD-4E9AFC573A05}" srcOrd="3" destOrd="0" presId="urn:microsoft.com/office/officeart/2005/8/layout/hList1"/>
    <dgm:cxn modelId="{F9C2E504-D4FC-4F1F-9D90-6FA4A90B4BB3}" type="presParOf" srcId="{1B1AD397-03CF-4CE7-841E-F662CB11F424}" destId="{9373A645-134F-484E-9ED8-83821531527C}" srcOrd="4" destOrd="0" presId="urn:microsoft.com/office/officeart/2005/8/layout/hList1"/>
    <dgm:cxn modelId="{A8293640-8B6A-4215-846A-AC002BF4345F}" type="presParOf" srcId="{9373A645-134F-484E-9ED8-83821531527C}" destId="{CC638EBD-9F5D-4A43-BA88-B27FDEAB37C7}" srcOrd="0" destOrd="0" presId="urn:microsoft.com/office/officeart/2005/8/layout/hList1"/>
    <dgm:cxn modelId="{469C8BA8-AC29-4A86-9E90-9E049D77DE75}" type="presParOf" srcId="{9373A645-134F-484E-9ED8-83821531527C}" destId="{9B26DCCB-169D-455D-B655-4A3F5C69AC7C}" srcOrd="1" destOrd="0" presId="urn:microsoft.com/office/officeart/2005/8/layout/hList1"/>
    <dgm:cxn modelId="{21FE468F-E98D-4497-833E-E2BCE719F347}" type="presParOf" srcId="{1B1AD397-03CF-4CE7-841E-F662CB11F424}" destId="{DAEF48A9-A2A2-4983-BC02-B15626183F2B}" srcOrd="5" destOrd="0" presId="urn:microsoft.com/office/officeart/2005/8/layout/hList1"/>
    <dgm:cxn modelId="{DD08AF06-80F8-445F-91A1-F4F46657042C}" type="presParOf" srcId="{1B1AD397-03CF-4CE7-841E-F662CB11F424}" destId="{CBB7748D-DAAE-44F0-809E-A5AC9535977B}" srcOrd="6" destOrd="0" presId="urn:microsoft.com/office/officeart/2005/8/layout/hList1"/>
    <dgm:cxn modelId="{36C2B63F-2397-4DA3-A8BA-20E10958B5C7}" type="presParOf" srcId="{CBB7748D-DAAE-44F0-809E-A5AC9535977B}" destId="{350A54F6-7B69-4526-BABD-3D44911C94CB}" srcOrd="0" destOrd="0" presId="urn:microsoft.com/office/officeart/2005/8/layout/hList1"/>
    <dgm:cxn modelId="{874969E4-4C1C-4799-9626-A4F3D16EF9B4}" type="presParOf" srcId="{CBB7748D-DAAE-44F0-809E-A5AC9535977B}" destId="{0086EF5C-8AD0-4544-A596-A83C406C0ED2}"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489720-1E92-4A95-953E-5218CB80233C}"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4A6913DF-8C46-477C-B720-3BE0E96E8547}">
      <dgm:prSet phldr="0"/>
      <dgm:spPr/>
      <dgm:t>
        <a:bodyPr/>
        <a:lstStyle/>
        <a:p>
          <a:pPr algn="l" rtl="0"/>
          <a:r>
            <a:rPr lang="en-US" b="1">
              <a:latin typeface="Arial"/>
              <a:cs typeface="Arial"/>
            </a:rPr>
            <a:t>Enhanced Data Utilization for Targeted Marketing:</a:t>
          </a:r>
          <a:endParaRPr lang="en-US">
            <a:latin typeface="Arial"/>
            <a:cs typeface="Arial"/>
          </a:endParaRPr>
        </a:p>
      </dgm:t>
    </dgm:pt>
    <dgm:pt modelId="{B49D3859-B21C-47C4-8E74-BD77EB927053}" type="parTrans" cxnId="{298848CE-878F-4FFC-A6DB-BB66E90ADB95}">
      <dgm:prSet/>
      <dgm:spPr/>
    </dgm:pt>
    <dgm:pt modelId="{B49EF808-FD94-47A0-861F-FAFEF312271A}" type="sibTrans" cxnId="{298848CE-878F-4FFC-A6DB-BB66E90ADB95}">
      <dgm:prSet/>
      <dgm:spPr/>
    </dgm:pt>
    <dgm:pt modelId="{FCD4D438-9569-4B36-9D55-5D2D1604C8D4}">
      <dgm:prSet phldr="0"/>
      <dgm:spPr/>
      <dgm:t>
        <a:bodyPr/>
        <a:lstStyle/>
        <a:p>
          <a:pPr algn="l"/>
          <a:r>
            <a:rPr lang="en-US" b="1">
              <a:latin typeface="Arial"/>
              <a:cs typeface="Arial"/>
            </a:rPr>
            <a:t>Expand Product Range:</a:t>
          </a:r>
          <a:endParaRPr lang="en-US">
            <a:latin typeface="Arial"/>
            <a:cs typeface="Arial"/>
          </a:endParaRPr>
        </a:p>
      </dgm:t>
    </dgm:pt>
    <dgm:pt modelId="{ACFD1728-0D28-49D0-B243-41D5E14A967C}" type="parTrans" cxnId="{0500B4BD-FC9B-4321-A694-4FF37DF539FE}">
      <dgm:prSet/>
      <dgm:spPr/>
    </dgm:pt>
    <dgm:pt modelId="{06469A77-6368-4E1E-80AF-23773D8408D9}" type="sibTrans" cxnId="{0500B4BD-FC9B-4321-A694-4FF37DF539FE}">
      <dgm:prSet/>
      <dgm:spPr/>
    </dgm:pt>
    <dgm:pt modelId="{2A557458-E416-4774-A74E-98CB6F99BA57}">
      <dgm:prSet phldr="0"/>
      <dgm:spPr/>
      <dgm:t>
        <a:bodyPr/>
        <a:lstStyle/>
        <a:p>
          <a:pPr algn="l"/>
          <a:r>
            <a:rPr lang="en-US" b="1">
              <a:latin typeface="Arial"/>
              <a:cs typeface="Arial"/>
            </a:rPr>
            <a:t>Optimize Supply Chain Management:</a:t>
          </a:r>
          <a:endParaRPr lang="en-US">
            <a:latin typeface="Arial"/>
            <a:cs typeface="Arial"/>
          </a:endParaRPr>
        </a:p>
      </dgm:t>
    </dgm:pt>
    <dgm:pt modelId="{1FA1E0F2-B2D3-4F58-888C-05CCA8650837}" type="parTrans" cxnId="{DF637B97-0723-4C2D-A65E-C494F983B386}">
      <dgm:prSet/>
      <dgm:spPr/>
    </dgm:pt>
    <dgm:pt modelId="{E87FDAEA-EE53-4DE1-B016-B31BAD9C7CB2}" type="sibTrans" cxnId="{DF637B97-0723-4C2D-A65E-C494F983B386}">
      <dgm:prSet/>
      <dgm:spPr/>
    </dgm:pt>
    <dgm:pt modelId="{81CC3C9D-6BE6-4809-870A-FD7DC170589C}">
      <dgm:prSet phldr="0"/>
      <dgm:spPr/>
      <dgm:t>
        <a:bodyPr/>
        <a:lstStyle/>
        <a:p>
          <a:pPr algn="l"/>
          <a:r>
            <a:rPr lang="en-US" b="1">
              <a:latin typeface="Arial"/>
              <a:cs typeface="Arial"/>
            </a:rPr>
            <a:t>Improve Online User Experience:</a:t>
          </a:r>
          <a:endParaRPr lang="en-US">
            <a:latin typeface="Arial"/>
            <a:cs typeface="Arial"/>
          </a:endParaRPr>
        </a:p>
      </dgm:t>
    </dgm:pt>
    <dgm:pt modelId="{A10CCC66-AB7E-402E-9CFE-4253196344FB}" type="parTrans" cxnId="{71ACC5EC-F2C4-48A1-9C90-643EF4218F0C}">
      <dgm:prSet/>
      <dgm:spPr/>
    </dgm:pt>
    <dgm:pt modelId="{855BC49A-4107-49DD-9026-CF2D67E4472B}" type="sibTrans" cxnId="{71ACC5EC-F2C4-48A1-9C90-643EF4218F0C}">
      <dgm:prSet/>
      <dgm:spPr/>
    </dgm:pt>
    <dgm:pt modelId="{5469E575-BA8C-4E19-B827-92E55E952029}">
      <dgm:prSet phldr="0"/>
      <dgm:spPr/>
      <dgm:t>
        <a:bodyPr/>
        <a:lstStyle/>
        <a:p>
          <a:pPr algn="l"/>
          <a:r>
            <a:rPr lang="en-US" b="1">
              <a:latin typeface="Arial"/>
              <a:cs typeface="Arial"/>
            </a:rPr>
            <a:t>Strengthen Customer Service:</a:t>
          </a:r>
          <a:endParaRPr lang="en-US">
            <a:latin typeface="Arial"/>
            <a:cs typeface="Arial"/>
          </a:endParaRPr>
        </a:p>
      </dgm:t>
    </dgm:pt>
    <dgm:pt modelId="{9D27AB24-A61E-4A0B-8C8E-2050AA953471}" type="parTrans" cxnId="{A42B256F-9E85-4BA4-8222-FBBE2A833939}">
      <dgm:prSet/>
      <dgm:spPr/>
    </dgm:pt>
    <dgm:pt modelId="{13777840-DA4E-48B7-8899-9CF0E6644082}" type="sibTrans" cxnId="{A42B256F-9E85-4BA4-8222-FBBE2A833939}">
      <dgm:prSet/>
      <dgm:spPr/>
    </dgm:pt>
    <dgm:pt modelId="{9A41F680-D49F-4948-ACFD-722AE690538C}">
      <dgm:prSet phldr="0"/>
      <dgm:spPr/>
      <dgm:t>
        <a:bodyPr/>
        <a:lstStyle/>
        <a:p>
          <a:pPr algn="l"/>
          <a:r>
            <a:rPr lang="en-US" b="1">
              <a:latin typeface="Arial"/>
              <a:cs typeface="Arial"/>
            </a:rPr>
            <a:t>Increase Market Penetration:</a:t>
          </a:r>
          <a:endParaRPr lang="en-US">
            <a:latin typeface="Arial"/>
            <a:cs typeface="Arial"/>
          </a:endParaRPr>
        </a:p>
      </dgm:t>
    </dgm:pt>
    <dgm:pt modelId="{2A54F089-6F6B-4CE4-838D-812976D8E56B}" type="parTrans" cxnId="{4A199CD0-7FD9-4E63-9B6C-E616811AF0E2}">
      <dgm:prSet/>
      <dgm:spPr/>
    </dgm:pt>
    <dgm:pt modelId="{2589244B-3FB9-47A6-AD0F-DFB2B180881C}" type="sibTrans" cxnId="{4A199CD0-7FD9-4E63-9B6C-E616811AF0E2}">
      <dgm:prSet/>
      <dgm:spPr/>
    </dgm:pt>
    <dgm:pt modelId="{319789A1-BD88-45AF-A6AB-663BE02EE962}">
      <dgm:prSet phldr="0"/>
      <dgm:spPr/>
      <dgm:t>
        <a:bodyPr/>
        <a:lstStyle/>
        <a:p>
          <a:pPr algn="l"/>
          <a:r>
            <a:rPr lang="en-US" b="1">
              <a:latin typeface="Arial"/>
              <a:cs typeface="Arial"/>
            </a:rPr>
            <a:t>Enhance Brand Identity and Loyalty Programs:</a:t>
          </a:r>
          <a:endParaRPr lang="en-US">
            <a:latin typeface="Arial"/>
            <a:cs typeface="Arial"/>
          </a:endParaRPr>
        </a:p>
      </dgm:t>
    </dgm:pt>
    <dgm:pt modelId="{50A9E6F6-B58C-452D-9A55-6DE179B2905D}" type="parTrans" cxnId="{D5F4B6A4-B430-4C03-AEDC-72E238551A9F}">
      <dgm:prSet/>
      <dgm:spPr/>
    </dgm:pt>
    <dgm:pt modelId="{8BDD1289-E220-4E0F-B484-F90302BE77E7}" type="sibTrans" cxnId="{D5F4B6A4-B430-4C03-AEDC-72E238551A9F}">
      <dgm:prSet/>
      <dgm:spPr/>
    </dgm:pt>
    <dgm:pt modelId="{A3804057-E060-4940-9467-2B790680C5A3}">
      <dgm:prSet phldr="0"/>
      <dgm:spPr/>
      <dgm:t>
        <a:bodyPr/>
        <a:lstStyle/>
        <a:p>
          <a:pPr algn="l"/>
          <a:r>
            <a:rPr lang="en-US" b="1">
              <a:latin typeface="Arial"/>
              <a:cs typeface="Arial"/>
            </a:rPr>
            <a:t>Focus on Sustainability:</a:t>
          </a:r>
          <a:endParaRPr lang="en-US">
            <a:latin typeface="Arial"/>
            <a:cs typeface="Arial"/>
          </a:endParaRPr>
        </a:p>
      </dgm:t>
    </dgm:pt>
    <dgm:pt modelId="{0E3E4C89-9C13-41F0-8146-5E53F1109BB3}" type="parTrans" cxnId="{C5BF0E39-CC76-415C-90D9-F15716F164B4}">
      <dgm:prSet/>
      <dgm:spPr/>
    </dgm:pt>
    <dgm:pt modelId="{6DFF0D93-CA32-44A2-ACF4-F9F32061B1B5}" type="sibTrans" cxnId="{C5BF0E39-CC76-415C-90D9-F15716F164B4}">
      <dgm:prSet/>
      <dgm:spPr/>
    </dgm:pt>
    <dgm:pt modelId="{EFB2E4FB-251E-41AA-BC93-DD24D6C9E5D0}">
      <dgm:prSet phldr="0"/>
      <dgm:spPr/>
      <dgm:t>
        <a:bodyPr/>
        <a:lstStyle/>
        <a:p>
          <a:pPr algn="l"/>
          <a:r>
            <a:rPr lang="en-US" b="1">
              <a:latin typeface="Arial"/>
              <a:cs typeface="Arial"/>
            </a:rPr>
            <a:t>Utilize Customer Feedback:</a:t>
          </a:r>
          <a:endParaRPr lang="en-US">
            <a:latin typeface="Arial"/>
            <a:cs typeface="Arial"/>
          </a:endParaRPr>
        </a:p>
      </dgm:t>
    </dgm:pt>
    <dgm:pt modelId="{DCC2D146-E833-4318-9631-1B4E1C8ABFE3}" type="parTrans" cxnId="{8E3A0077-7A4B-4055-ACF4-D6C8D441C564}">
      <dgm:prSet/>
      <dgm:spPr/>
    </dgm:pt>
    <dgm:pt modelId="{FD3D3A2D-D27C-480A-9BB2-538376E9C2F2}" type="sibTrans" cxnId="{8E3A0077-7A4B-4055-ACF4-D6C8D441C564}">
      <dgm:prSet/>
      <dgm:spPr/>
    </dgm:pt>
    <dgm:pt modelId="{60FE9BB2-E5C2-470E-BABB-D0F616C65366}">
      <dgm:prSet phldr="0"/>
      <dgm:spPr/>
      <dgm:t>
        <a:bodyPr/>
        <a:lstStyle/>
        <a:p>
          <a:pPr algn="l"/>
          <a:r>
            <a:rPr lang="en-US" b="1">
              <a:latin typeface="Arial"/>
              <a:cs typeface="Arial"/>
            </a:rPr>
            <a:t>Monitor and Reduce Bounce Rates:</a:t>
          </a:r>
          <a:endParaRPr lang="en-US">
            <a:latin typeface="Arial"/>
            <a:cs typeface="Arial"/>
          </a:endParaRPr>
        </a:p>
      </dgm:t>
    </dgm:pt>
    <dgm:pt modelId="{C75770F5-0F1F-4B04-9FC3-8423AA34A835}" type="parTrans" cxnId="{1B4010F8-3860-4FFE-AB92-D8DEF03716DA}">
      <dgm:prSet/>
      <dgm:spPr/>
    </dgm:pt>
    <dgm:pt modelId="{C962A7EA-7FE7-4470-A073-0261F956149C}" type="sibTrans" cxnId="{1B4010F8-3860-4FFE-AB92-D8DEF03716DA}">
      <dgm:prSet/>
      <dgm:spPr/>
    </dgm:pt>
    <dgm:pt modelId="{8982D3A4-E4F1-40A3-84E1-198F6FFB527F}" type="pres">
      <dgm:prSet presAssocID="{67489720-1E92-4A95-953E-5218CB80233C}" presName="linear" presStyleCnt="0">
        <dgm:presLayoutVars>
          <dgm:animLvl val="lvl"/>
          <dgm:resizeHandles val="exact"/>
        </dgm:presLayoutVars>
      </dgm:prSet>
      <dgm:spPr/>
    </dgm:pt>
    <dgm:pt modelId="{CC340DE4-9E60-4D4B-BE02-7F888CCE3D60}" type="pres">
      <dgm:prSet presAssocID="{4A6913DF-8C46-477C-B720-3BE0E96E8547}" presName="parentText" presStyleLbl="node1" presStyleIdx="0" presStyleCnt="10">
        <dgm:presLayoutVars>
          <dgm:chMax val="0"/>
          <dgm:bulletEnabled val="1"/>
        </dgm:presLayoutVars>
      </dgm:prSet>
      <dgm:spPr/>
    </dgm:pt>
    <dgm:pt modelId="{828DB92D-1DED-4805-A11D-A8E0EB9BA9DD}" type="pres">
      <dgm:prSet presAssocID="{B49EF808-FD94-47A0-861F-FAFEF312271A}" presName="spacer" presStyleCnt="0"/>
      <dgm:spPr/>
    </dgm:pt>
    <dgm:pt modelId="{C2E6E103-8BAD-4F07-A9D9-6945419707B6}" type="pres">
      <dgm:prSet presAssocID="{FCD4D438-9569-4B36-9D55-5D2D1604C8D4}" presName="parentText" presStyleLbl="node1" presStyleIdx="1" presStyleCnt="10">
        <dgm:presLayoutVars>
          <dgm:chMax val="0"/>
          <dgm:bulletEnabled val="1"/>
        </dgm:presLayoutVars>
      </dgm:prSet>
      <dgm:spPr/>
    </dgm:pt>
    <dgm:pt modelId="{746FAF49-972B-43A9-AA05-529EE53439DE}" type="pres">
      <dgm:prSet presAssocID="{06469A77-6368-4E1E-80AF-23773D8408D9}" presName="spacer" presStyleCnt="0"/>
      <dgm:spPr/>
    </dgm:pt>
    <dgm:pt modelId="{5A707A41-EFA6-4873-A2EF-D51E2C9E87EA}" type="pres">
      <dgm:prSet presAssocID="{2A557458-E416-4774-A74E-98CB6F99BA57}" presName="parentText" presStyleLbl="node1" presStyleIdx="2" presStyleCnt="10">
        <dgm:presLayoutVars>
          <dgm:chMax val="0"/>
          <dgm:bulletEnabled val="1"/>
        </dgm:presLayoutVars>
      </dgm:prSet>
      <dgm:spPr/>
    </dgm:pt>
    <dgm:pt modelId="{E3DE29B8-07B4-432F-9219-2D180AA3BE9A}" type="pres">
      <dgm:prSet presAssocID="{E87FDAEA-EE53-4DE1-B016-B31BAD9C7CB2}" presName="spacer" presStyleCnt="0"/>
      <dgm:spPr/>
    </dgm:pt>
    <dgm:pt modelId="{0E77FD15-4C3B-4A12-B94E-FCD0FABB5845}" type="pres">
      <dgm:prSet presAssocID="{81CC3C9D-6BE6-4809-870A-FD7DC170589C}" presName="parentText" presStyleLbl="node1" presStyleIdx="3" presStyleCnt="10">
        <dgm:presLayoutVars>
          <dgm:chMax val="0"/>
          <dgm:bulletEnabled val="1"/>
        </dgm:presLayoutVars>
      </dgm:prSet>
      <dgm:spPr/>
    </dgm:pt>
    <dgm:pt modelId="{0C69F45B-6C3C-42BE-B48C-3961CE2ED204}" type="pres">
      <dgm:prSet presAssocID="{855BC49A-4107-49DD-9026-CF2D67E4472B}" presName="spacer" presStyleCnt="0"/>
      <dgm:spPr/>
    </dgm:pt>
    <dgm:pt modelId="{5D01A5B2-4A77-45A1-B8EF-B6FFBFCB8CE8}" type="pres">
      <dgm:prSet presAssocID="{5469E575-BA8C-4E19-B827-92E55E952029}" presName="parentText" presStyleLbl="node1" presStyleIdx="4" presStyleCnt="10">
        <dgm:presLayoutVars>
          <dgm:chMax val="0"/>
          <dgm:bulletEnabled val="1"/>
        </dgm:presLayoutVars>
      </dgm:prSet>
      <dgm:spPr/>
    </dgm:pt>
    <dgm:pt modelId="{79D8F1C8-54F2-4D40-9BCB-8B7DF956EC10}" type="pres">
      <dgm:prSet presAssocID="{13777840-DA4E-48B7-8899-9CF0E6644082}" presName="spacer" presStyleCnt="0"/>
      <dgm:spPr/>
    </dgm:pt>
    <dgm:pt modelId="{11A44A5B-A236-4CCF-AD69-FFF583605704}" type="pres">
      <dgm:prSet presAssocID="{9A41F680-D49F-4948-ACFD-722AE690538C}" presName="parentText" presStyleLbl="node1" presStyleIdx="5" presStyleCnt="10">
        <dgm:presLayoutVars>
          <dgm:chMax val="0"/>
          <dgm:bulletEnabled val="1"/>
        </dgm:presLayoutVars>
      </dgm:prSet>
      <dgm:spPr/>
    </dgm:pt>
    <dgm:pt modelId="{293A2858-9EE9-4F90-8E46-86037207B850}" type="pres">
      <dgm:prSet presAssocID="{2589244B-3FB9-47A6-AD0F-DFB2B180881C}" presName="spacer" presStyleCnt="0"/>
      <dgm:spPr/>
    </dgm:pt>
    <dgm:pt modelId="{4733E1D4-EF9C-4850-8098-E69AD90842F5}" type="pres">
      <dgm:prSet presAssocID="{319789A1-BD88-45AF-A6AB-663BE02EE962}" presName="parentText" presStyleLbl="node1" presStyleIdx="6" presStyleCnt="10">
        <dgm:presLayoutVars>
          <dgm:chMax val="0"/>
          <dgm:bulletEnabled val="1"/>
        </dgm:presLayoutVars>
      </dgm:prSet>
      <dgm:spPr/>
    </dgm:pt>
    <dgm:pt modelId="{58B42E90-B2CD-43D8-8B07-0B8D930FDA46}" type="pres">
      <dgm:prSet presAssocID="{8BDD1289-E220-4E0F-B484-F90302BE77E7}" presName="spacer" presStyleCnt="0"/>
      <dgm:spPr/>
    </dgm:pt>
    <dgm:pt modelId="{36D87125-8054-4B8C-AE99-1ECACDDCD05E}" type="pres">
      <dgm:prSet presAssocID="{A3804057-E060-4940-9467-2B790680C5A3}" presName="parentText" presStyleLbl="node1" presStyleIdx="7" presStyleCnt="10">
        <dgm:presLayoutVars>
          <dgm:chMax val="0"/>
          <dgm:bulletEnabled val="1"/>
        </dgm:presLayoutVars>
      </dgm:prSet>
      <dgm:spPr/>
    </dgm:pt>
    <dgm:pt modelId="{E4360B82-E830-4D09-9C3B-1528C19AA3C6}" type="pres">
      <dgm:prSet presAssocID="{6DFF0D93-CA32-44A2-ACF4-F9F32061B1B5}" presName="spacer" presStyleCnt="0"/>
      <dgm:spPr/>
    </dgm:pt>
    <dgm:pt modelId="{0226A701-7D28-4906-870A-F3601742FAD6}" type="pres">
      <dgm:prSet presAssocID="{EFB2E4FB-251E-41AA-BC93-DD24D6C9E5D0}" presName="parentText" presStyleLbl="node1" presStyleIdx="8" presStyleCnt="10">
        <dgm:presLayoutVars>
          <dgm:chMax val="0"/>
          <dgm:bulletEnabled val="1"/>
        </dgm:presLayoutVars>
      </dgm:prSet>
      <dgm:spPr/>
    </dgm:pt>
    <dgm:pt modelId="{C5BEB661-45C6-4881-9804-244B2A349C0F}" type="pres">
      <dgm:prSet presAssocID="{FD3D3A2D-D27C-480A-9BB2-538376E9C2F2}" presName="spacer" presStyleCnt="0"/>
      <dgm:spPr/>
    </dgm:pt>
    <dgm:pt modelId="{D6744151-B36B-4922-BC91-3FDBF3CDDE35}" type="pres">
      <dgm:prSet presAssocID="{60FE9BB2-E5C2-470E-BABB-D0F616C65366}" presName="parentText" presStyleLbl="node1" presStyleIdx="9" presStyleCnt="10">
        <dgm:presLayoutVars>
          <dgm:chMax val="0"/>
          <dgm:bulletEnabled val="1"/>
        </dgm:presLayoutVars>
      </dgm:prSet>
      <dgm:spPr/>
    </dgm:pt>
  </dgm:ptLst>
  <dgm:cxnLst>
    <dgm:cxn modelId="{A13C2624-BB3E-48E0-A78B-EB335558F7D8}" type="presOf" srcId="{FCD4D438-9569-4B36-9D55-5D2D1604C8D4}" destId="{C2E6E103-8BAD-4F07-A9D9-6945419707B6}" srcOrd="0" destOrd="0" presId="urn:microsoft.com/office/officeart/2005/8/layout/vList2"/>
    <dgm:cxn modelId="{CD44752A-68C4-4D28-BD21-1520A4F04C85}" type="presOf" srcId="{EFB2E4FB-251E-41AA-BC93-DD24D6C9E5D0}" destId="{0226A701-7D28-4906-870A-F3601742FAD6}" srcOrd="0" destOrd="0" presId="urn:microsoft.com/office/officeart/2005/8/layout/vList2"/>
    <dgm:cxn modelId="{C5BF0E39-CC76-415C-90D9-F15716F164B4}" srcId="{67489720-1E92-4A95-953E-5218CB80233C}" destId="{A3804057-E060-4940-9467-2B790680C5A3}" srcOrd="7" destOrd="0" parTransId="{0E3E4C89-9C13-41F0-8146-5E53F1109BB3}" sibTransId="{6DFF0D93-CA32-44A2-ACF4-F9F32061B1B5}"/>
    <dgm:cxn modelId="{23820647-43E5-4F48-A86E-02915B91AFD5}" type="presOf" srcId="{81CC3C9D-6BE6-4809-870A-FD7DC170589C}" destId="{0E77FD15-4C3B-4A12-B94E-FCD0FABB5845}" srcOrd="0" destOrd="0" presId="urn:microsoft.com/office/officeart/2005/8/layout/vList2"/>
    <dgm:cxn modelId="{A42B256F-9E85-4BA4-8222-FBBE2A833939}" srcId="{67489720-1E92-4A95-953E-5218CB80233C}" destId="{5469E575-BA8C-4E19-B827-92E55E952029}" srcOrd="4" destOrd="0" parTransId="{9D27AB24-A61E-4A0B-8C8E-2050AA953471}" sibTransId="{13777840-DA4E-48B7-8899-9CF0E6644082}"/>
    <dgm:cxn modelId="{8E3A0077-7A4B-4055-ACF4-D6C8D441C564}" srcId="{67489720-1E92-4A95-953E-5218CB80233C}" destId="{EFB2E4FB-251E-41AA-BC93-DD24D6C9E5D0}" srcOrd="8" destOrd="0" parTransId="{DCC2D146-E833-4318-9631-1B4E1C8ABFE3}" sibTransId="{FD3D3A2D-D27C-480A-9BB2-538376E9C2F2}"/>
    <dgm:cxn modelId="{DA8EB97B-59F9-48D8-883C-AD104C7B36A4}" type="presOf" srcId="{A3804057-E060-4940-9467-2B790680C5A3}" destId="{36D87125-8054-4B8C-AE99-1ECACDDCD05E}" srcOrd="0" destOrd="0" presId="urn:microsoft.com/office/officeart/2005/8/layout/vList2"/>
    <dgm:cxn modelId="{1693CE80-EB8F-4081-87BC-B0D87F7766FE}" type="presOf" srcId="{67489720-1E92-4A95-953E-5218CB80233C}" destId="{8982D3A4-E4F1-40A3-84E1-198F6FFB527F}" srcOrd="0" destOrd="0" presId="urn:microsoft.com/office/officeart/2005/8/layout/vList2"/>
    <dgm:cxn modelId="{10FAC296-54F1-4F57-BC89-145DE7C9558D}" type="presOf" srcId="{5469E575-BA8C-4E19-B827-92E55E952029}" destId="{5D01A5B2-4A77-45A1-B8EF-B6FFBFCB8CE8}" srcOrd="0" destOrd="0" presId="urn:microsoft.com/office/officeart/2005/8/layout/vList2"/>
    <dgm:cxn modelId="{DF637B97-0723-4C2D-A65E-C494F983B386}" srcId="{67489720-1E92-4A95-953E-5218CB80233C}" destId="{2A557458-E416-4774-A74E-98CB6F99BA57}" srcOrd="2" destOrd="0" parTransId="{1FA1E0F2-B2D3-4F58-888C-05CCA8650837}" sibTransId="{E87FDAEA-EE53-4DE1-B016-B31BAD9C7CB2}"/>
    <dgm:cxn modelId="{E0CABE98-59DB-4CA1-A9CE-CBC8D31C34E0}" type="presOf" srcId="{319789A1-BD88-45AF-A6AB-663BE02EE962}" destId="{4733E1D4-EF9C-4850-8098-E69AD90842F5}" srcOrd="0" destOrd="0" presId="urn:microsoft.com/office/officeart/2005/8/layout/vList2"/>
    <dgm:cxn modelId="{B3EE669C-BCF3-4EC3-8479-5A6359BFC2E5}" type="presOf" srcId="{4A6913DF-8C46-477C-B720-3BE0E96E8547}" destId="{CC340DE4-9E60-4D4B-BE02-7F888CCE3D60}" srcOrd="0" destOrd="0" presId="urn:microsoft.com/office/officeart/2005/8/layout/vList2"/>
    <dgm:cxn modelId="{D5F4B6A4-B430-4C03-AEDC-72E238551A9F}" srcId="{67489720-1E92-4A95-953E-5218CB80233C}" destId="{319789A1-BD88-45AF-A6AB-663BE02EE962}" srcOrd="6" destOrd="0" parTransId="{50A9E6F6-B58C-452D-9A55-6DE179B2905D}" sibTransId="{8BDD1289-E220-4E0F-B484-F90302BE77E7}"/>
    <dgm:cxn modelId="{0500B4BD-FC9B-4321-A694-4FF37DF539FE}" srcId="{67489720-1E92-4A95-953E-5218CB80233C}" destId="{FCD4D438-9569-4B36-9D55-5D2D1604C8D4}" srcOrd="1" destOrd="0" parTransId="{ACFD1728-0D28-49D0-B243-41D5E14A967C}" sibTransId="{06469A77-6368-4E1E-80AF-23773D8408D9}"/>
    <dgm:cxn modelId="{298848CE-878F-4FFC-A6DB-BB66E90ADB95}" srcId="{67489720-1E92-4A95-953E-5218CB80233C}" destId="{4A6913DF-8C46-477C-B720-3BE0E96E8547}" srcOrd="0" destOrd="0" parTransId="{B49D3859-B21C-47C4-8E74-BD77EB927053}" sibTransId="{B49EF808-FD94-47A0-861F-FAFEF312271A}"/>
    <dgm:cxn modelId="{1E0D18CF-44A0-4150-A5D5-4CE5E6C7F8E9}" type="presOf" srcId="{60FE9BB2-E5C2-470E-BABB-D0F616C65366}" destId="{D6744151-B36B-4922-BC91-3FDBF3CDDE35}" srcOrd="0" destOrd="0" presId="urn:microsoft.com/office/officeart/2005/8/layout/vList2"/>
    <dgm:cxn modelId="{4A199CD0-7FD9-4E63-9B6C-E616811AF0E2}" srcId="{67489720-1E92-4A95-953E-5218CB80233C}" destId="{9A41F680-D49F-4948-ACFD-722AE690538C}" srcOrd="5" destOrd="0" parTransId="{2A54F089-6F6B-4CE4-838D-812976D8E56B}" sibTransId="{2589244B-3FB9-47A6-AD0F-DFB2B180881C}"/>
    <dgm:cxn modelId="{692BB1E6-526A-4C19-ACA5-1CFF9B2E688D}" type="presOf" srcId="{2A557458-E416-4774-A74E-98CB6F99BA57}" destId="{5A707A41-EFA6-4873-A2EF-D51E2C9E87EA}" srcOrd="0" destOrd="0" presId="urn:microsoft.com/office/officeart/2005/8/layout/vList2"/>
    <dgm:cxn modelId="{71ACC5EC-F2C4-48A1-9C90-643EF4218F0C}" srcId="{67489720-1E92-4A95-953E-5218CB80233C}" destId="{81CC3C9D-6BE6-4809-870A-FD7DC170589C}" srcOrd="3" destOrd="0" parTransId="{A10CCC66-AB7E-402E-9CFE-4253196344FB}" sibTransId="{855BC49A-4107-49DD-9026-CF2D67E4472B}"/>
    <dgm:cxn modelId="{88D7BFEF-D6CD-4027-846D-61CECB805865}" type="presOf" srcId="{9A41F680-D49F-4948-ACFD-722AE690538C}" destId="{11A44A5B-A236-4CCF-AD69-FFF583605704}" srcOrd="0" destOrd="0" presId="urn:microsoft.com/office/officeart/2005/8/layout/vList2"/>
    <dgm:cxn modelId="{1B4010F8-3860-4FFE-AB92-D8DEF03716DA}" srcId="{67489720-1E92-4A95-953E-5218CB80233C}" destId="{60FE9BB2-E5C2-470E-BABB-D0F616C65366}" srcOrd="9" destOrd="0" parTransId="{C75770F5-0F1F-4B04-9FC3-8423AA34A835}" sibTransId="{C962A7EA-7FE7-4470-A073-0261F956149C}"/>
    <dgm:cxn modelId="{6B80D3A3-4F03-4EC3-B289-FCCA7CE559CC}" type="presParOf" srcId="{8982D3A4-E4F1-40A3-84E1-198F6FFB527F}" destId="{CC340DE4-9E60-4D4B-BE02-7F888CCE3D60}" srcOrd="0" destOrd="0" presId="urn:microsoft.com/office/officeart/2005/8/layout/vList2"/>
    <dgm:cxn modelId="{04F7D201-F274-4681-A806-7FAD15897279}" type="presParOf" srcId="{8982D3A4-E4F1-40A3-84E1-198F6FFB527F}" destId="{828DB92D-1DED-4805-A11D-A8E0EB9BA9DD}" srcOrd="1" destOrd="0" presId="urn:microsoft.com/office/officeart/2005/8/layout/vList2"/>
    <dgm:cxn modelId="{9A979125-E4DB-4370-A3CE-D99B5CA4F611}" type="presParOf" srcId="{8982D3A4-E4F1-40A3-84E1-198F6FFB527F}" destId="{C2E6E103-8BAD-4F07-A9D9-6945419707B6}" srcOrd="2" destOrd="0" presId="urn:microsoft.com/office/officeart/2005/8/layout/vList2"/>
    <dgm:cxn modelId="{C8A522C9-3CA0-4D1D-A9A7-726B1FC698A6}" type="presParOf" srcId="{8982D3A4-E4F1-40A3-84E1-198F6FFB527F}" destId="{746FAF49-972B-43A9-AA05-529EE53439DE}" srcOrd="3" destOrd="0" presId="urn:microsoft.com/office/officeart/2005/8/layout/vList2"/>
    <dgm:cxn modelId="{E30AA61C-29AA-4D85-BA1F-24A1B9B13AD7}" type="presParOf" srcId="{8982D3A4-E4F1-40A3-84E1-198F6FFB527F}" destId="{5A707A41-EFA6-4873-A2EF-D51E2C9E87EA}" srcOrd="4" destOrd="0" presId="urn:microsoft.com/office/officeart/2005/8/layout/vList2"/>
    <dgm:cxn modelId="{7BA23328-773F-4519-BECF-154AA515C4BE}" type="presParOf" srcId="{8982D3A4-E4F1-40A3-84E1-198F6FFB527F}" destId="{E3DE29B8-07B4-432F-9219-2D180AA3BE9A}" srcOrd="5" destOrd="0" presId="urn:microsoft.com/office/officeart/2005/8/layout/vList2"/>
    <dgm:cxn modelId="{4FFCE959-3C52-4EB7-92DB-2DB80884B3DB}" type="presParOf" srcId="{8982D3A4-E4F1-40A3-84E1-198F6FFB527F}" destId="{0E77FD15-4C3B-4A12-B94E-FCD0FABB5845}" srcOrd="6" destOrd="0" presId="urn:microsoft.com/office/officeart/2005/8/layout/vList2"/>
    <dgm:cxn modelId="{5170152C-24EA-46DA-9676-822B21E42B85}" type="presParOf" srcId="{8982D3A4-E4F1-40A3-84E1-198F6FFB527F}" destId="{0C69F45B-6C3C-42BE-B48C-3961CE2ED204}" srcOrd="7" destOrd="0" presId="urn:microsoft.com/office/officeart/2005/8/layout/vList2"/>
    <dgm:cxn modelId="{522DAEF8-D370-4350-B40E-4E55F9A748C0}" type="presParOf" srcId="{8982D3A4-E4F1-40A3-84E1-198F6FFB527F}" destId="{5D01A5B2-4A77-45A1-B8EF-B6FFBFCB8CE8}" srcOrd="8" destOrd="0" presId="urn:microsoft.com/office/officeart/2005/8/layout/vList2"/>
    <dgm:cxn modelId="{3B92D6E0-115E-41A2-8694-739AE23DCD9F}" type="presParOf" srcId="{8982D3A4-E4F1-40A3-84E1-198F6FFB527F}" destId="{79D8F1C8-54F2-4D40-9BCB-8B7DF956EC10}" srcOrd="9" destOrd="0" presId="urn:microsoft.com/office/officeart/2005/8/layout/vList2"/>
    <dgm:cxn modelId="{75DF582D-A6D7-4A7C-AA55-983AB615C17D}" type="presParOf" srcId="{8982D3A4-E4F1-40A3-84E1-198F6FFB527F}" destId="{11A44A5B-A236-4CCF-AD69-FFF583605704}" srcOrd="10" destOrd="0" presId="urn:microsoft.com/office/officeart/2005/8/layout/vList2"/>
    <dgm:cxn modelId="{4C09BC21-F8CC-4C44-AA27-9298FE4B4412}" type="presParOf" srcId="{8982D3A4-E4F1-40A3-84E1-198F6FFB527F}" destId="{293A2858-9EE9-4F90-8E46-86037207B850}" srcOrd="11" destOrd="0" presId="urn:microsoft.com/office/officeart/2005/8/layout/vList2"/>
    <dgm:cxn modelId="{6EE9C639-275E-49A8-9E73-E916D49B4A6B}" type="presParOf" srcId="{8982D3A4-E4F1-40A3-84E1-198F6FFB527F}" destId="{4733E1D4-EF9C-4850-8098-E69AD90842F5}" srcOrd="12" destOrd="0" presId="urn:microsoft.com/office/officeart/2005/8/layout/vList2"/>
    <dgm:cxn modelId="{986C5F8A-A90B-494A-8FFF-2A9DD00618ED}" type="presParOf" srcId="{8982D3A4-E4F1-40A3-84E1-198F6FFB527F}" destId="{58B42E90-B2CD-43D8-8B07-0B8D930FDA46}" srcOrd="13" destOrd="0" presId="urn:microsoft.com/office/officeart/2005/8/layout/vList2"/>
    <dgm:cxn modelId="{FDBF7061-D4BE-4A48-9828-9C303CB85F3D}" type="presParOf" srcId="{8982D3A4-E4F1-40A3-84E1-198F6FFB527F}" destId="{36D87125-8054-4B8C-AE99-1ECACDDCD05E}" srcOrd="14" destOrd="0" presId="urn:microsoft.com/office/officeart/2005/8/layout/vList2"/>
    <dgm:cxn modelId="{44974FCE-F3F8-4F5C-991C-006650B91A2B}" type="presParOf" srcId="{8982D3A4-E4F1-40A3-84E1-198F6FFB527F}" destId="{E4360B82-E830-4D09-9C3B-1528C19AA3C6}" srcOrd="15" destOrd="0" presId="urn:microsoft.com/office/officeart/2005/8/layout/vList2"/>
    <dgm:cxn modelId="{B25D87B2-37C9-4FCF-BAEF-7C700DAA866F}" type="presParOf" srcId="{8982D3A4-E4F1-40A3-84E1-198F6FFB527F}" destId="{0226A701-7D28-4906-870A-F3601742FAD6}" srcOrd="16" destOrd="0" presId="urn:microsoft.com/office/officeart/2005/8/layout/vList2"/>
    <dgm:cxn modelId="{E7EAE36F-DEBD-427A-80B1-4A18C32E04C4}" type="presParOf" srcId="{8982D3A4-E4F1-40A3-84E1-198F6FFB527F}" destId="{C5BEB661-45C6-4881-9804-244B2A349C0F}" srcOrd="17" destOrd="0" presId="urn:microsoft.com/office/officeart/2005/8/layout/vList2"/>
    <dgm:cxn modelId="{B4F1D7F9-BA74-41AB-BEBA-183D0D0D1529}" type="presParOf" srcId="{8982D3A4-E4F1-40A3-84E1-198F6FFB527F}" destId="{D6744151-B36B-4922-BC91-3FDBF3CDDE35}"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98C12C-3CC2-475E-9D66-73DD7BD61CF6}"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91390F56-DB7F-4840-BC39-0EA5323A3C9B}">
      <dgm:prSet phldr="0"/>
      <dgm:spPr/>
      <dgm:t>
        <a:bodyPr/>
        <a:lstStyle/>
        <a:p>
          <a:pPr algn="l" rtl="0"/>
          <a:r>
            <a:rPr lang="en-US" b="1">
              <a:latin typeface="Arial"/>
              <a:cs typeface="Arial"/>
            </a:rPr>
            <a:t>Expansion into New Markets</a:t>
          </a:r>
          <a:endParaRPr lang="en-US">
            <a:latin typeface="Arial"/>
            <a:cs typeface="Arial"/>
          </a:endParaRPr>
        </a:p>
      </dgm:t>
    </dgm:pt>
    <dgm:pt modelId="{24E287BB-B9A1-4A1D-AD8B-27504C8B3440}" type="parTrans" cxnId="{DB0F6E95-F2AC-45B1-8158-CB0A4BEA97BA}">
      <dgm:prSet/>
      <dgm:spPr/>
    </dgm:pt>
    <dgm:pt modelId="{0D11C09F-50A1-4F0B-935C-8A1D7AAFC5A8}" type="sibTrans" cxnId="{DB0F6E95-F2AC-45B1-8158-CB0A4BEA97BA}">
      <dgm:prSet/>
      <dgm:spPr/>
    </dgm:pt>
    <dgm:pt modelId="{E874F5F4-3994-4A85-B414-1039BB781D79}">
      <dgm:prSet phldr="0"/>
      <dgm:spPr/>
      <dgm:t>
        <a:bodyPr/>
        <a:lstStyle/>
        <a:p>
          <a:pPr algn="l"/>
          <a:r>
            <a:rPr lang="en-US" b="1">
              <a:latin typeface="Arial"/>
              <a:cs typeface="Arial"/>
            </a:rPr>
            <a:t>Opportunity</a:t>
          </a:r>
          <a:r>
            <a:rPr lang="en-US">
              <a:latin typeface="Arial"/>
              <a:cs typeface="Arial"/>
            </a:rPr>
            <a:t>: Explore international markets for potential growth.</a:t>
          </a:r>
        </a:p>
      </dgm:t>
    </dgm:pt>
    <dgm:pt modelId="{B4F08829-E8BA-4E0A-8705-E5028D609E2A}" type="parTrans" cxnId="{150845CB-C74B-4E2D-8F1A-41E773B8AD27}">
      <dgm:prSet/>
      <dgm:spPr/>
    </dgm:pt>
    <dgm:pt modelId="{8BF60218-4917-450A-B666-368F9C0BC59E}" type="sibTrans" cxnId="{150845CB-C74B-4E2D-8F1A-41E773B8AD27}">
      <dgm:prSet/>
      <dgm:spPr/>
    </dgm:pt>
    <dgm:pt modelId="{1949C385-CE8A-415A-8C12-B76DEA1E8EF3}">
      <dgm:prSet phldr="0"/>
      <dgm:spPr/>
      <dgm:t>
        <a:bodyPr/>
        <a:lstStyle/>
        <a:p>
          <a:pPr algn="l"/>
          <a:r>
            <a:rPr lang="en-US" b="1">
              <a:latin typeface="Arial"/>
              <a:cs typeface="Arial"/>
            </a:rPr>
            <a:t>Strategy</a:t>
          </a:r>
          <a:r>
            <a:rPr lang="en-US">
              <a:latin typeface="Arial"/>
              <a:cs typeface="Arial"/>
            </a:rPr>
            <a:t>: Conduct market research and adapt marketing strategies for new regions.</a:t>
          </a:r>
        </a:p>
      </dgm:t>
    </dgm:pt>
    <dgm:pt modelId="{264F816F-AC8D-4D06-9691-7B3FD7A881B3}" type="parTrans" cxnId="{328A5591-DF49-4263-871E-A7E8308CC661}">
      <dgm:prSet/>
      <dgm:spPr/>
    </dgm:pt>
    <dgm:pt modelId="{5694B5B9-27A0-4051-BD4D-FB6089146217}" type="sibTrans" cxnId="{328A5591-DF49-4263-871E-A7E8308CC661}">
      <dgm:prSet/>
      <dgm:spPr/>
    </dgm:pt>
    <dgm:pt modelId="{C0817BC3-5458-4AEE-8B89-70625F7CC840}">
      <dgm:prSet phldr="0"/>
      <dgm:spPr/>
      <dgm:t>
        <a:bodyPr/>
        <a:lstStyle/>
        <a:p>
          <a:pPr algn="l"/>
          <a:r>
            <a:rPr lang="en-US" b="1">
              <a:latin typeface="Arial"/>
              <a:cs typeface="Arial"/>
            </a:rPr>
            <a:t>Product Line Expansion</a:t>
          </a:r>
          <a:endParaRPr lang="en-US">
            <a:latin typeface="Arial"/>
            <a:cs typeface="Arial"/>
          </a:endParaRPr>
        </a:p>
      </dgm:t>
    </dgm:pt>
    <dgm:pt modelId="{8B71F765-7223-4DCE-BFE9-F6FD5BE25C92}" type="parTrans" cxnId="{7351A671-9029-4484-88DC-D9DCDD618B55}">
      <dgm:prSet/>
      <dgm:spPr/>
    </dgm:pt>
    <dgm:pt modelId="{ECEFDAAE-E733-4422-BEB9-01B465027E26}" type="sibTrans" cxnId="{7351A671-9029-4484-88DC-D9DCDD618B55}">
      <dgm:prSet/>
      <dgm:spPr/>
    </dgm:pt>
    <dgm:pt modelId="{DC5471BD-7579-4D97-A6C7-6F9FAA34ED2A}">
      <dgm:prSet phldr="0"/>
      <dgm:spPr/>
      <dgm:t>
        <a:bodyPr/>
        <a:lstStyle/>
        <a:p>
          <a:pPr algn="l"/>
          <a:r>
            <a:rPr lang="en-US" b="1">
              <a:latin typeface="Arial"/>
              <a:cs typeface="Arial"/>
            </a:rPr>
            <a:t>Opportunity</a:t>
          </a:r>
          <a:r>
            <a:rPr lang="en-US">
              <a:latin typeface="Arial"/>
              <a:cs typeface="Arial"/>
            </a:rPr>
            <a:t>: Introduce new products based on customer feedback and market trends.</a:t>
          </a:r>
        </a:p>
      </dgm:t>
    </dgm:pt>
    <dgm:pt modelId="{B6E844F1-A70F-45CF-AEEA-F51C3B2EB353}" type="parTrans" cxnId="{363FC3D3-CEAB-4240-A158-FD3525E59042}">
      <dgm:prSet/>
      <dgm:spPr/>
    </dgm:pt>
    <dgm:pt modelId="{922B8080-6FB6-4719-8F30-3B862E3A51B0}" type="sibTrans" cxnId="{363FC3D3-CEAB-4240-A158-FD3525E59042}">
      <dgm:prSet/>
      <dgm:spPr/>
    </dgm:pt>
    <dgm:pt modelId="{65D2FD0C-9DAB-439E-B3AD-6590144DE0E9}">
      <dgm:prSet phldr="0"/>
      <dgm:spPr/>
      <dgm:t>
        <a:bodyPr/>
        <a:lstStyle/>
        <a:p>
          <a:pPr algn="l"/>
          <a:r>
            <a:rPr lang="en-US" b="1">
              <a:latin typeface="Arial"/>
              <a:cs typeface="Arial"/>
            </a:rPr>
            <a:t>Strategy</a:t>
          </a:r>
          <a:r>
            <a:rPr lang="en-US">
              <a:latin typeface="Arial"/>
              <a:cs typeface="Arial"/>
            </a:rPr>
            <a:t>: Analyze sales data to identify popular product categories and gaps in the market.</a:t>
          </a:r>
        </a:p>
      </dgm:t>
    </dgm:pt>
    <dgm:pt modelId="{2D3403D9-0515-4CCA-A351-6D5348AE9F5B}" type="parTrans" cxnId="{A4378503-2951-4097-9112-2269D15B47E9}">
      <dgm:prSet/>
      <dgm:spPr/>
    </dgm:pt>
    <dgm:pt modelId="{B3517F22-C58A-4E17-AC88-310EB2A3C30D}" type="sibTrans" cxnId="{A4378503-2951-4097-9112-2269D15B47E9}">
      <dgm:prSet/>
      <dgm:spPr/>
    </dgm:pt>
    <dgm:pt modelId="{E48F1213-503B-4D35-854B-65B9F3CF0CD4}">
      <dgm:prSet phldr="0"/>
      <dgm:spPr/>
      <dgm:t>
        <a:bodyPr/>
        <a:lstStyle/>
        <a:p>
          <a:pPr algn="l"/>
          <a:r>
            <a:rPr lang="en-US" b="1">
              <a:latin typeface="Arial"/>
              <a:cs typeface="Arial"/>
            </a:rPr>
            <a:t>Enhanced Personalization</a:t>
          </a:r>
          <a:endParaRPr lang="en-US">
            <a:latin typeface="Arial"/>
            <a:cs typeface="Arial"/>
          </a:endParaRPr>
        </a:p>
      </dgm:t>
    </dgm:pt>
    <dgm:pt modelId="{7DA00856-5A28-4DD2-8C43-4234C706B181}" type="parTrans" cxnId="{B958E1C1-8F94-4208-8030-6B166D1193BA}">
      <dgm:prSet/>
      <dgm:spPr/>
    </dgm:pt>
    <dgm:pt modelId="{85093EF7-E95C-413A-A4F6-98B800A34DF0}" type="sibTrans" cxnId="{B958E1C1-8F94-4208-8030-6B166D1193BA}">
      <dgm:prSet/>
      <dgm:spPr/>
    </dgm:pt>
    <dgm:pt modelId="{330A91EA-D946-4E23-98EB-E6966B714431}">
      <dgm:prSet phldr="0"/>
      <dgm:spPr/>
      <dgm:t>
        <a:bodyPr/>
        <a:lstStyle/>
        <a:p>
          <a:pPr algn="l"/>
          <a:r>
            <a:rPr lang="en-US" b="1">
              <a:latin typeface="Arial"/>
              <a:cs typeface="Arial"/>
            </a:rPr>
            <a:t>Opportunity</a:t>
          </a:r>
          <a:r>
            <a:rPr lang="en-US">
              <a:latin typeface="Arial"/>
              <a:cs typeface="Arial"/>
            </a:rPr>
            <a:t>: Use AI and machine learning to personalize customer experiences.</a:t>
          </a:r>
        </a:p>
      </dgm:t>
    </dgm:pt>
    <dgm:pt modelId="{0C20F515-E7FE-47D9-83AF-63DB4971343E}" type="parTrans" cxnId="{6F743E0D-E590-43A5-A300-0E783720F554}">
      <dgm:prSet/>
      <dgm:spPr/>
    </dgm:pt>
    <dgm:pt modelId="{E7AF2193-7A8A-4A7F-9F01-CAC8465F16D8}" type="sibTrans" cxnId="{6F743E0D-E590-43A5-A300-0E783720F554}">
      <dgm:prSet/>
      <dgm:spPr/>
    </dgm:pt>
    <dgm:pt modelId="{31301595-6A6F-4CC3-A1A6-E8892C77112F}">
      <dgm:prSet phldr="0"/>
      <dgm:spPr/>
      <dgm:t>
        <a:bodyPr/>
        <a:lstStyle/>
        <a:p>
          <a:pPr algn="l"/>
          <a:r>
            <a:rPr lang="en-US" b="1">
              <a:latin typeface="Arial"/>
              <a:cs typeface="Arial"/>
            </a:rPr>
            <a:t>Strategy</a:t>
          </a:r>
          <a:r>
            <a:rPr lang="en-US">
              <a:latin typeface="Arial"/>
              <a:cs typeface="Arial"/>
            </a:rPr>
            <a:t>: Implement recommendation engines and personalized marketing messages.</a:t>
          </a:r>
        </a:p>
      </dgm:t>
    </dgm:pt>
    <dgm:pt modelId="{EB232DD9-005D-4C9E-BED7-8F524FDB11E6}" type="parTrans" cxnId="{1B9920D9-79AB-49BB-8F72-13918CCA339F}">
      <dgm:prSet/>
      <dgm:spPr/>
    </dgm:pt>
    <dgm:pt modelId="{7B5B86F8-A86D-4AFD-A1C5-7EC17C49419B}" type="sibTrans" cxnId="{1B9920D9-79AB-49BB-8F72-13918CCA339F}">
      <dgm:prSet/>
      <dgm:spPr/>
    </dgm:pt>
    <dgm:pt modelId="{8ACD4630-4FFF-4F43-8081-F93650C531C3}">
      <dgm:prSet phldr="0"/>
      <dgm:spPr/>
      <dgm:t>
        <a:bodyPr/>
        <a:lstStyle/>
        <a:p>
          <a:pPr algn="l"/>
          <a:r>
            <a:rPr lang="en-US" b="1">
              <a:latin typeface="Arial"/>
              <a:cs typeface="Arial"/>
            </a:rPr>
            <a:t>Sustainability Initiatives</a:t>
          </a:r>
          <a:endParaRPr lang="en-US">
            <a:latin typeface="Arial"/>
            <a:cs typeface="Arial"/>
          </a:endParaRPr>
        </a:p>
      </dgm:t>
    </dgm:pt>
    <dgm:pt modelId="{E6FF84C3-797D-4952-A2E2-42741B9ACBDF}" type="parTrans" cxnId="{080EA139-A16C-4032-A2CE-39A6DF8248F2}">
      <dgm:prSet/>
      <dgm:spPr/>
    </dgm:pt>
    <dgm:pt modelId="{2FF26E4E-2CA3-4DB0-ADD9-5A45AA4308F9}" type="sibTrans" cxnId="{080EA139-A16C-4032-A2CE-39A6DF8248F2}">
      <dgm:prSet/>
      <dgm:spPr/>
    </dgm:pt>
    <dgm:pt modelId="{1C2B0481-944D-4D62-954E-051ED35E5471}">
      <dgm:prSet phldr="0"/>
      <dgm:spPr/>
      <dgm:t>
        <a:bodyPr/>
        <a:lstStyle/>
        <a:p>
          <a:pPr algn="l"/>
          <a:r>
            <a:rPr lang="en-US" b="1">
              <a:latin typeface="Arial"/>
              <a:cs typeface="Arial"/>
            </a:rPr>
            <a:t>Opportunity</a:t>
          </a:r>
          <a:r>
            <a:rPr lang="en-US">
              <a:latin typeface="Arial"/>
              <a:cs typeface="Arial"/>
            </a:rPr>
            <a:t>: Appeal to environmentally conscious consumers by adopting sustainable practices.</a:t>
          </a:r>
        </a:p>
      </dgm:t>
    </dgm:pt>
    <dgm:pt modelId="{1AEDE5D9-F218-4CB7-AA43-0D087B369598}" type="parTrans" cxnId="{ABD1FCE7-9867-471F-B416-7246AC857FE5}">
      <dgm:prSet/>
      <dgm:spPr/>
    </dgm:pt>
    <dgm:pt modelId="{903B661F-4394-4B99-BB4E-74E8189F38D2}" type="sibTrans" cxnId="{ABD1FCE7-9867-471F-B416-7246AC857FE5}">
      <dgm:prSet/>
      <dgm:spPr/>
    </dgm:pt>
    <dgm:pt modelId="{A9CC495F-557B-4DFE-8AA8-48455069DE5B}">
      <dgm:prSet phldr="0"/>
      <dgm:spPr/>
      <dgm:t>
        <a:bodyPr/>
        <a:lstStyle/>
        <a:p>
          <a:pPr algn="l"/>
          <a:r>
            <a:rPr lang="en-US" b="1">
              <a:latin typeface="Arial"/>
              <a:cs typeface="Arial"/>
            </a:rPr>
            <a:t>Strategy</a:t>
          </a:r>
          <a:r>
            <a:rPr lang="en-US">
              <a:latin typeface="Arial"/>
              <a:cs typeface="Arial"/>
            </a:rPr>
            <a:t>: Highlight eco-friendly products and sustainable business practices in marketing campaigns.</a:t>
          </a:r>
        </a:p>
      </dgm:t>
    </dgm:pt>
    <dgm:pt modelId="{42A75322-63D4-498F-B383-BDE586AB0C02}" type="parTrans" cxnId="{2F3A23B8-8AE0-4A40-A2B8-A4993625FFD0}">
      <dgm:prSet/>
      <dgm:spPr/>
    </dgm:pt>
    <dgm:pt modelId="{9D7F0AB8-0BF1-4C5C-A2A4-5499EB502CE7}" type="sibTrans" cxnId="{2F3A23B8-8AE0-4A40-A2B8-A4993625FFD0}">
      <dgm:prSet/>
      <dgm:spPr/>
    </dgm:pt>
    <dgm:pt modelId="{BDC661C8-57D6-409D-9BEC-5CCEB32333E8}">
      <dgm:prSet phldr="0"/>
      <dgm:spPr/>
      <dgm:t>
        <a:bodyPr/>
        <a:lstStyle/>
        <a:p>
          <a:pPr algn="l"/>
          <a:r>
            <a:rPr lang="en-US" b="1">
              <a:latin typeface="Arial"/>
              <a:cs typeface="Arial"/>
            </a:rPr>
            <a:t>Partnerships and Collaborations</a:t>
          </a:r>
          <a:endParaRPr lang="en-US">
            <a:latin typeface="Arial"/>
            <a:cs typeface="Arial"/>
          </a:endParaRPr>
        </a:p>
      </dgm:t>
    </dgm:pt>
    <dgm:pt modelId="{2E091C22-CF9F-4234-8462-8D7769A2D0BA}" type="parTrans" cxnId="{B173C746-323F-4C12-B858-AE50770E27AC}">
      <dgm:prSet/>
      <dgm:spPr/>
    </dgm:pt>
    <dgm:pt modelId="{EACBCC4C-CE82-4B1C-8695-B245CFC45A7C}" type="sibTrans" cxnId="{B173C746-323F-4C12-B858-AE50770E27AC}">
      <dgm:prSet/>
      <dgm:spPr/>
    </dgm:pt>
    <dgm:pt modelId="{8953A0E1-E92F-4A51-8C29-DBF714BFF958}">
      <dgm:prSet phldr="0"/>
      <dgm:spPr/>
      <dgm:t>
        <a:bodyPr/>
        <a:lstStyle/>
        <a:p>
          <a:pPr algn="l"/>
          <a:r>
            <a:rPr lang="en-US" b="1">
              <a:latin typeface="Arial"/>
              <a:cs typeface="Arial"/>
            </a:rPr>
            <a:t>Opportunity</a:t>
          </a:r>
          <a:r>
            <a:rPr lang="en-US">
              <a:latin typeface="Arial"/>
              <a:cs typeface="Arial"/>
            </a:rPr>
            <a:t>: Partner with other brands or influencers to reach new audiences.</a:t>
          </a:r>
        </a:p>
      </dgm:t>
    </dgm:pt>
    <dgm:pt modelId="{8823FB23-4703-48A6-B5CC-946B60742A5C}" type="parTrans" cxnId="{4DE145B8-EB83-43B8-BF89-D7E02411C56A}">
      <dgm:prSet/>
      <dgm:spPr/>
    </dgm:pt>
    <dgm:pt modelId="{69BEF66A-B81F-4580-993B-4BE6395C439C}" type="sibTrans" cxnId="{4DE145B8-EB83-43B8-BF89-D7E02411C56A}">
      <dgm:prSet/>
      <dgm:spPr/>
    </dgm:pt>
    <dgm:pt modelId="{5CB2E05E-6672-4AA7-8E41-2F0C0092C03C}">
      <dgm:prSet phldr="0"/>
      <dgm:spPr/>
      <dgm:t>
        <a:bodyPr/>
        <a:lstStyle/>
        <a:p>
          <a:pPr algn="l"/>
          <a:r>
            <a:rPr lang="en-US" b="1">
              <a:latin typeface="Arial"/>
              <a:cs typeface="Arial"/>
            </a:rPr>
            <a:t>Strategy</a:t>
          </a:r>
          <a:r>
            <a:rPr lang="en-US">
              <a:latin typeface="Arial"/>
              <a:cs typeface="Arial"/>
            </a:rPr>
            <a:t>: Identify potential partners with aligned values and customer bases.</a:t>
          </a:r>
        </a:p>
      </dgm:t>
    </dgm:pt>
    <dgm:pt modelId="{2DC6A876-15A6-4F30-BD18-CB17E6A3EB8A}" type="parTrans" cxnId="{A82E09A2-8A8A-4798-80F6-6107C1EFE3B7}">
      <dgm:prSet/>
      <dgm:spPr/>
    </dgm:pt>
    <dgm:pt modelId="{E8C9BBD7-7DB2-4591-94D3-CA1D9BE804C9}" type="sibTrans" cxnId="{A82E09A2-8A8A-4798-80F6-6107C1EFE3B7}">
      <dgm:prSet/>
      <dgm:spPr/>
    </dgm:pt>
    <dgm:pt modelId="{9D8A8E84-7B6F-40F7-8A4F-25F1D4448654}">
      <dgm:prSet phldr="0"/>
      <dgm:spPr/>
      <dgm:t>
        <a:bodyPr/>
        <a:lstStyle/>
        <a:p>
          <a:pPr algn="l"/>
          <a:r>
            <a:rPr lang="en-US" b="1">
              <a:latin typeface="Arial"/>
              <a:cs typeface="Arial"/>
            </a:rPr>
            <a:t>Technological Advancements</a:t>
          </a:r>
          <a:endParaRPr lang="en-US">
            <a:latin typeface="Arial"/>
            <a:cs typeface="Arial"/>
          </a:endParaRPr>
        </a:p>
      </dgm:t>
    </dgm:pt>
    <dgm:pt modelId="{E8D18692-C825-4005-8C82-126F6F2504D0}" type="parTrans" cxnId="{849498AB-790F-47DE-B1B6-3E4DDB0F6265}">
      <dgm:prSet/>
      <dgm:spPr/>
    </dgm:pt>
    <dgm:pt modelId="{C687CE65-980D-4F01-B25D-661C0E3CA467}" type="sibTrans" cxnId="{849498AB-790F-47DE-B1B6-3E4DDB0F6265}">
      <dgm:prSet/>
      <dgm:spPr/>
    </dgm:pt>
    <dgm:pt modelId="{13CBCAEA-41BA-411D-8025-CC555B12ED0D}">
      <dgm:prSet phldr="0"/>
      <dgm:spPr/>
      <dgm:t>
        <a:bodyPr/>
        <a:lstStyle/>
        <a:p>
          <a:pPr algn="l"/>
          <a:r>
            <a:rPr lang="en-US" b="1">
              <a:latin typeface="Arial"/>
              <a:cs typeface="Arial"/>
            </a:rPr>
            <a:t>Opportunity</a:t>
          </a:r>
          <a:r>
            <a:rPr lang="en-US">
              <a:latin typeface="Arial"/>
              <a:cs typeface="Arial"/>
            </a:rPr>
            <a:t>: Stay ahead by adopting new technologies in e-commerce and logistics.</a:t>
          </a:r>
        </a:p>
      </dgm:t>
    </dgm:pt>
    <dgm:pt modelId="{D295CB76-5A54-4594-8DB0-CC9D5F546BEB}" type="parTrans" cxnId="{7DCC15A9-0688-443F-89E8-5415CCAB78B2}">
      <dgm:prSet/>
      <dgm:spPr/>
    </dgm:pt>
    <dgm:pt modelId="{53ADA223-9A72-42B2-A8D2-1D1CEEB4EC0F}" type="sibTrans" cxnId="{7DCC15A9-0688-443F-89E8-5415CCAB78B2}">
      <dgm:prSet/>
      <dgm:spPr/>
    </dgm:pt>
    <dgm:pt modelId="{30EDBE13-7CD7-404C-A8FD-9D8615D469A6}">
      <dgm:prSet phldr="0"/>
      <dgm:spPr/>
      <dgm:t>
        <a:bodyPr/>
        <a:lstStyle/>
        <a:p>
          <a:pPr algn="l"/>
          <a:r>
            <a:rPr lang="en-US" b="1">
              <a:latin typeface="Arial"/>
              <a:cs typeface="Arial"/>
            </a:rPr>
            <a:t>Strategy</a:t>
          </a:r>
          <a:r>
            <a:rPr lang="en-US">
              <a:latin typeface="Arial"/>
              <a:cs typeface="Arial"/>
            </a:rPr>
            <a:t>: Invest in technology that enhances the shopping experience and streamlines operations.</a:t>
          </a:r>
        </a:p>
      </dgm:t>
    </dgm:pt>
    <dgm:pt modelId="{215285FC-EF03-4762-8EC7-0142BFBE9253}" type="parTrans" cxnId="{287C5D5C-B30E-40BB-A5CA-B7EC858E16D8}">
      <dgm:prSet/>
      <dgm:spPr/>
    </dgm:pt>
    <dgm:pt modelId="{D09FC21B-329F-4198-8338-80F10E8E0F76}" type="sibTrans" cxnId="{287C5D5C-B30E-40BB-A5CA-B7EC858E16D8}">
      <dgm:prSet/>
      <dgm:spPr/>
    </dgm:pt>
    <dgm:pt modelId="{12A40757-8411-478A-8685-D9ABDB55D616}" type="pres">
      <dgm:prSet presAssocID="{AD98C12C-3CC2-475E-9D66-73DD7BD61CF6}" presName="linear" presStyleCnt="0">
        <dgm:presLayoutVars>
          <dgm:animLvl val="lvl"/>
          <dgm:resizeHandles val="exact"/>
        </dgm:presLayoutVars>
      </dgm:prSet>
      <dgm:spPr/>
    </dgm:pt>
    <dgm:pt modelId="{605E792E-1D59-4F8F-ACE1-B176C6AB1F36}" type="pres">
      <dgm:prSet presAssocID="{91390F56-DB7F-4840-BC39-0EA5323A3C9B}" presName="parentText" presStyleLbl="node1" presStyleIdx="0" presStyleCnt="6">
        <dgm:presLayoutVars>
          <dgm:chMax val="0"/>
          <dgm:bulletEnabled val="1"/>
        </dgm:presLayoutVars>
      </dgm:prSet>
      <dgm:spPr/>
    </dgm:pt>
    <dgm:pt modelId="{ABBF2571-5D47-4EC6-98CD-3E9A77106BE6}" type="pres">
      <dgm:prSet presAssocID="{91390F56-DB7F-4840-BC39-0EA5323A3C9B}" presName="childText" presStyleLbl="revTx" presStyleIdx="0" presStyleCnt="6">
        <dgm:presLayoutVars>
          <dgm:bulletEnabled val="1"/>
        </dgm:presLayoutVars>
      </dgm:prSet>
      <dgm:spPr/>
    </dgm:pt>
    <dgm:pt modelId="{79D5056F-DEAA-4FC3-BF1F-E18000845E4D}" type="pres">
      <dgm:prSet presAssocID="{C0817BC3-5458-4AEE-8B89-70625F7CC840}" presName="parentText" presStyleLbl="node1" presStyleIdx="1" presStyleCnt="6">
        <dgm:presLayoutVars>
          <dgm:chMax val="0"/>
          <dgm:bulletEnabled val="1"/>
        </dgm:presLayoutVars>
      </dgm:prSet>
      <dgm:spPr/>
    </dgm:pt>
    <dgm:pt modelId="{77E93CE3-AA92-4904-82C8-844BF19FF873}" type="pres">
      <dgm:prSet presAssocID="{C0817BC3-5458-4AEE-8B89-70625F7CC840}" presName="childText" presStyleLbl="revTx" presStyleIdx="1" presStyleCnt="6">
        <dgm:presLayoutVars>
          <dgm:bulletEnabled val="1"/>
        </dgm:presLayoutVars>
      </dgm:prSet>
      <dgm:spPr/>
    </dgm:pt>
    <dgm:pt modelId="{0C35A6F5-7ADA-4601-B89A-37A11DA5C81F}" type="pres">
      <dgm:prSet presAssocID="{E48F1213-503B-4D35-854B-65B9F3CF0CD4}" presName="parentText" presStyleLbl="node1" presStyleIdx="2" presStyleCnt="6">
        <dgm:presLayoutVars>
          <dgm:chMax val="0"/>
          <dgm:bulletEnabled val="1"/>
        </dgm:presLayoutVars>
      </dgm:prSet>
      <dgm:spPr/>
    </dgm:pt>
    <dgm:pt modelId="{27F3C8C0-A727-45D2-A79D-952331BCD094}" type="pres">
      <dgm:prSet presAssocID="{E48F1213-503B-4D35-854B-65B9F3CF0CD4}" presName="childText" presStyleLbl="revTx" presStyleIdx="2" presStyleCnt="6">
        <dgm:presLayoutVars>
          <dgm:bulletEnabled val="1"/>
        </dgm:presLayoutVars>
      </dgm:prSet>
      <dgm:spPr/>
    </dgm:pt>
    <dgm:pt modelId="{71047D70-3766-4825-A230-E03FC4C6BB7F}" type="pres">
      <dgm:prSet presAssocID="{8ACD4630-4FFF-4F43-8081-F93650C531C3}" presName="parentText" presStyleLbl="node1" presStyleIdx="3" presStyleCnt="6">
        <dgm:presLayoutVars>
          <dgm:chMax val="0"/>
          <dgm:bulletEnabled val="1"/>
        </dgm:presLayoutVars>
      </dgm:prSet>
      <dgm:spPr/>
    </dgm:pt>
    <dgm:pt modelId="{59EAB1B5-BBD4-4988-8728-136C517E12C6}" type="pres">
      <dgm:prSet presAssocID="{8ACD4630-4FFF-4F43-8081-F93650C531C3}" presName="childText" presStyleLbl="revTx" presStyleIdx="3" presStyleCnt="6">
        <dgm:presLayoutVars>
          <dgm:bulletEnabled val="1"/>
        </dgm:presLayoutVars>
      </dgm:prSet>
      <dgm:spPr/>
    </dgm:pt>
    <dgm:pt modelId="{97BDED69-EB7A-4A67-8926-D7064467E447}" type="pres">
      <dgm:prSet presAssocID="{BDC661C8-57D6-409D-9BEC-5CCEB32333E8}" presName="parentText" presStyleLbl="node1" presStyleIdx="4" presStyleCnt="6">
        <dgm:presLayoutVars>
          <dgm:chMax val="0"/>
          <dgm:bulletEnabled val="1"/>
        </dgm:presLayoutVars>
      </dgm:prSet>
      <dgm:spPr/>
    </dgm:pt>
    <dgm:pt modelId="{260A1B1B-3409-41E1-A3BD-FBAEB49DA5FD}" type="pres">
      <dgm:prSet presAssocID="{BDC661C8-57D6-409D-9BEC-5CCEB32333E8}" presName="childText" presStyleLbl="revTx" presStyleIdx="4" presStyleCnt="6">
        <dgm:presLayoutVars>
          <dgm:bulletEnabled val="1"/>
        </dgm:presLayoutVars>
      </dgm:prSet>
      <dgm:spPr/>
    </dgm:pt>
    <dgm:pt modelId="{2CB09465-8842-44CF-A6C5-056B168A2B9E}" type="pres">
      <dgm:prSet presAssocID="{9D8A8E84-7B6F-40F7-8A4F-25F1D4448654}" presName="parentText" presStyleLbl="node1" presStyleIdx="5" presStyleCnt="6">
        <dgm:presLayoutVars>
          <dgm:chMax val="0"/>
          <dgm:bulletEnabled val="1"/>
        </dgm:presLayoutVars>
      </dgm:prSet>
      <dgm:spPr/>
    </dgm:pt>
    <dgm:pt modelId="{33081CD2-2C3D-48EB-9BD1-DAD5027BBC71}" type="pres">
      <dgm:prSet presAssocID="{9D8A8E84-7B6F-40F7-8A4F-25F1D4448654}" presName="childText" presStyleLbl="revTx" presStyleIdx="5" presStyleCnt="6">
        <dgm:presLayoutVars>
          <dgm:bulletEnabled val="1"/>
        </dgm:presLayoutVars>
      </dgm:prSet>
      <dgm:spPr/>
    </dgm:pt>
  </dgm:ptLst>
  <dgm:cxnLst>
    <dgm:cxn modelId="{A4378503-2951-4097-9112-2269D15B47E9}" srcId="{DC5471BD-7579-4D97-A6C7-6F9FAA34ED2A}" destId="{65D2FD0C-9DAB-439E-B3AD-6590144DE0E9}" srcOrd="0" destOrd="0" parTransId="{2D3403D9-0515-4CCA-A351-6D5348AE9F5B}" sibTransId="{B3517F22-C58A-4E17-AC88-310EB2A3C30D}"/>
    <dgm:cxn modelId="{6F743E0D-E590-43A5-A300-0E783720F554}" srcId="{E48F1213-503B-4D35-854B-65B9F3CF0CD4}" destId="{330A91EA-D946-4E23-98EB-E6966B714431}" srcOrd="0" destOrd="0" parTransId="{0C20F515-E7FE-47D9-83AF-63DB4971343E}" sibTransId="{E7AF2193-7A8A-4A7F-9F01-CAC8465F16D8}"/>
    <dgm:cxn modelId="{6422EC15-DA28-4CB0-AADD-0EFDD8B08D10}" type="presOf" srcId="{330A91EA-D946-4E23-98EB-E6966B714431}" destId="{27F3C8C0-A727-45D2-A79D-952331BCD094}" srcOrd="0" destOrd="0" presId="urn:microsoft.com/office/officeart/2005/8/layout/vList2"/>
    <dgm:cxn modelId="{882EED31-7007-471E-A391-B1FB450DEAAC}" type="presOf" srcId="{AD98C12C-3CC2-475E-9D66-73DD7BD61CF6}" destId="{12A40757-8411-478A-8685-D9ABDB55D616}" srcOrd="0" destOrd="0" presId="urn:microsoft.com/office/officeart/2005/8/layout/vList2"/>
    <dgm:cxn modelId="{080EA139-A16C-4032-A2CE-39A6DF8248F2}" srcId="{AD98C12C-3CC2-475E-9D66-73DD7BD61CF6}" destId="{8ACD4630-4FFF-4F43-8081-F93650C531C3}" srcOrd="3" destOrd="0" parTransId="{E6FF84C3-797D-4952-A2E2-42741B9ACBDF}" sibTransId="{2FF26E4E-2CA3-4DB0-ADD9-5A45AA4308F9}"/>
    <dgm:cxn modelId="{287C5D5C-B30E-40BB-A5CA-B7EC858E16D8}" srcId="{13CBCAEA-41BA-411D-8025-CC555B12ED0D}" destId="{30EDBE13-7CD7-404C-A8FD-9D8615D469A6}" srcOrd="0" destOrd="0" parTransId="{215285FC-EF03-4762-8EC7-0142BFBE9253}" sibTransId="{D09FC21B-329F-4198-8338-80F10E8E0F76}"/>
    <dgm:cxn modelId="{B173C746-323F-4C12-B858-AE50770E27AC}" srcId="{AD98C12C-3CC2-475E-9D66-73DD7BD61CF6}" destId="{BDC661C8-57D6-409D-9BEC-5CCEB32333E8}" srcOrd="4" destOrd="0" parTransId="{2E091C22-CF9F-4234-8462-8D7769A2D0BA}" sibTransId="{EACBCC4C-CE82-4B1C-8695-B245CFC45A7C}"/>
    <dgm:cxn modelId="{9EBC5047-43D9-4969-9FCE-73A97DA69C8C}" type="presOf" srcId="{C0817BC3-5458-4AEE-8B89-70625F7CC840}" destId="{79D5056F-DEAA-4FC3-BF1F-E18000845E4D}" srcOrd="0" destOrd="0" presId="urn:microsoft.com/office/officeart/2005/8/layout/vList2"/>
    <dgm:cxn modelId="{13AF106C-88FF-4A92-8C4C-A40ABA85667A}" type="presOf" srcId="{65D2FD0C-9DAB-439E-B3AD-6590144DE0E9}" destId="{77E93CE3-AA92-4904-82C8-844BF19FF873}" srcOrd="0" destOrd="1" presId="urn:microsoft.com/office/officeart/2005/8/layout/vList2"/>
    <dgm:cxn modelId="{94D68151-7D37-41DD-9C6C-F33B7508FACE}" type="presOf" srcId="{9D8A8E84-7B6F-40F7-8A4F-25F1D4448654}" destId="{2CB09465-8842-44CF-A6C5-056B168A2B9E}" srcOrd="0" destOrd="0" presId="urn:microsoft.com/office/officeart/2005/8/layout/vList2"/>
    <dgm:cxn modelId="{7351A671-9029-4484-88DC-D9DCDD618B55}" srcId="{AD98C12C-3CC2-475E-9D66-73DD7BD61CF6}" destId="{C0817BC3-5458-4AEE-8B89-70625F7CC840}" srcOrd="1" destOrd="0" parTransId="{8B71F765-7223-4DCE-BFE9-F6FD5BE25C92}" sibTransId="{ECEFDAAE-E733-4422-BEB9-01B465027E26}"/>
    <dgm:cxn modelId="{B0CEBD7E-C2B1-40FB-9FF3-FCF83BA1DD84}" type="presOf" srcId="{E48F1213-503B-4D35-854B-65B9F3CF0CD4}" destId="{0C35A6F5-7ADA-4601-B89A-37A11DA5C81F}" srcOrd="0" destOrd="0" presId="urn:microsoft.com/office/officeart/2005/8/layout/vList2"/>
    <dgm:cxn modelId="{328A5591-DF49-4263-871E-A7E8308CC661}" srcId="{E874F5F4-3994-4A85-B414-1039BB781D79}" destId="{1949C385-CE8A-415A-8C12-B76DEA1E8EF3}" srcOrd="0" destOrd="0" parTransId="{264F816F-AC8D-4D06-9691-7B3FD7A881B3}" sibTransId="{5694B5B9-27A0-4051-BD4D-FB6089146217}"/>
    <dgm:cxn modelId="{DB0F6E95-F2AC-45B1-8158-CB0A4BEA97BA}" srcId="{AD98C12C-3CC2-475E-9D66-73DD7BD61CF6}" destId="{91390F56-DB7F-4840-BC39-0EA5323A3C9B}" srcOrd="0" destOrd="0" parTransId="{24E287BB-B9A1-4A1D-AD8B-27504C8B3440}" sibTransId="{0D11C09F-50A1-4F0B-935C-8A1D7AAFC5A8}"/>
    <dgm:cxn modelId="{F221FBA0-3B00-4E47-A23A-5ACFA43F5345}" type="presOf" srcId="{8ACD4630-4FFF-4F43-8081-F93650C531C3}" destId="{71047D70-3766-4825-A230-E03FC4C6BB7F}" srcOrd="0" destOrd="0" presId="urn:microsoft.com/office/officeart/2005/8/layout/vList2"/>
    <dgm:cxn modelId="{A82E09A2-8A8A-4798-80F6-6107C1EFE3B7}" srcId="{8953A0E1-E92F-4A51-8C29-DBF714BFF958}" destId="{5CB2E05E-6672-4AA7-8E41-2F0C0092C03C}" srcOrd="0" destOrd="0" parTransId="{2DC6A876-15A6-4F30-BD18-CB17E6A3EB8A}" sibTransId="{E8C9BBD7-7DB2-4591-94D3-CA1D9BE804C9}"/>
    <dgm:cxn modelId="{E021AEA2-F616-4065-8605-6DFFCCDDF675}" type="presOf" srcId="{E874F5F4-3994-4A85-B414-1039BB781D79}" destId="{ABBF2571-5D47-4EC6-98CD-3E9A77106BE6}" srcOrd="0" destOrd="0" presId="urn:microsoft.com/office/officeart/2005/8/layout/vList2"/>
    <dgm:cxn modelId="{FEA0D1A5-6196-4D88-BEA5-148842C4418D}" type="presOf" srcId="{1C2B0481-944D-4D62-954E-051ED35E5471}" destId="{59EAB1B5-BBD4-4988-8728-136C517E12C6}" srcOrd="0" destOrd="0" presId="urn:microsoft.com/office/officeart/2005/8/layout/vList2"/>
    <dgm:cxn modelId="{7DCC15A9-0688-443F-89E8-5415CCAB78B2}" srcId="{9D8A8E84-7B6F-40F7-8A4F-25F1D4448654}" destId="{13CBCAEA-41BA-411D-8025-CC555B12ED0D}" srcOrd="0" destOrd="0" parTransId="{D295CB76-5A54-4594-8DB0-CC9D5F546BEB}" sibTransId="{53ADA223-9A72-42B2-A8D2-1D1CEEB4EC0F}"/>
    <dgm:cxn modelId="{849498AB-790F-47DE-B1B6-3E4DDB0F6265}" srcId="{AD98C12C-3CC2-475E-9D66-73DD7BD61CF6}" destId="{9D8A8E84-7B6F-40F7-8A4F-25F1D4448654}" srcOrd="5" destOrd="0" parTransId="{E8D18692-C825-4005-8C82-126F6F2504D0}" sibTransId="{C687CE65-980D-4F01-B25D-661C0E3CA467}"/>
    <dgm:cxn modelId="{8E5678B5-CEC7-4CA5-8DF4-8677E9BA38A3}" type="presOf" srcId="{1949C385-CE8A-415A-8C12-B76DEA1E8EF3}" destId="{ABBF2571-5D47-4EC6-98CD-3E9A77106BE6}" srcOrd="0" destOrd="1" presId="urn:microsoft.com/office/officeart/2005/8/layout/vList2"/>
    <dgm:cxn modelId="{28AFC8B5-4877-41F6-9BFA-E82E7EC2560E}" type="presOf" srcId="{A9CC495F-557B-4DFE-8AA8-48455069DE5B}" destId="{59EAB1B5-BBD4-4988-8728-136C517E12C6}" srcOrd="0" destOrd="1" presId="urn:microsoft.com/office/officeart/2005/8/layout/vList2"/>
    <dgm:cxn modelId="{2F3A23B8-8AE0-4A40-A2B8-A4993625FFD0}" srcId="{1C2B0481-944D-4D62-954E-051ED35E5471}" destId="{A9CC495F-557B-4DFE-8AA8-48455069DE5B}" srcOrd="0" destOrd="0" parTransId="{42A75322-63D4-498F-B383-BDE586AB0C02}" sibTransId="{9D7F0AB8-0BF1-4C5C-A2A4-5499EB502CE7}"/>
    <dgm:cxn modelId="{4DE145B8-EB83-43B8-BF89-D7E02411C56A}" srcId="{BDC661C8-57D6-409D-9BEC-5CCEB32333E8}" destId="{8953A0E1-E92F-4A51-8C29-DBF714BFF958}" srcOrd="0" destOrd="0" parTransId="{8823FB23-4703-48A6-B5CC-946B60742A5C}" sibTransId="{69BEF66A-B81F-4580-993B-4BE6395C439C}"/>
    <dgm:cxn modelId="{C818B2B9-0BA7-4A96-8035-280A26827D11}" type="presOf" srcId="{31301595-6A6F-4CC3-A1A6-E8892C77112F}" destId="{27F3C8C0-A727-45D2-A79D-952331BCD094}" srcOrd="0" destOrd="1" presId="urn:microsoft.com/office/officeart/2005/8/layout/vList2"/>
    <dgm:cxn modelId="{B958E1C1-8F94-4208-8030-6B166D1193BA}" srcId="{AD98C12C-3CC2-475E-9D66-73DD7BD61CF6}" destId="{E48F1213-503B-4D35-854B-65B9F3CF0CD4}" srcOrd="2" destOrd="0" parTransId="{7DA00856-5A28-4DD2-8C43-4234C706B181}" sibTransId="{85093EF7-E95C-413A-A4F6-98B800A34DF0}"/>
    <dgm:cxn modelId="{1CC9ECC3-5236-4101-BC9C-24A50397A6E9}" type="presOf" srcId="{5CB2E05E-6672-4AA7-8E41-2F0C0092C03C}" destId="{260A1B1B-3409-41E1-A3BD-FBAEB49DA5FD}" srcOrd="0" destOrd="1" presId="urn:microsoft.com/office/officeart/2005/8/layout/vList2"/>
    <dgm:cxn modelId="{150845CB-C74B-4E2D-8F1A-41E773B8AD27}" srcId="{91390F56-DB7F-4840-BC39-0EA5323A3C9B}" destId="{E874F5F4-3994-4A85-B414-1039BB781D79}" srcOrd="0" destOrd="0" parTransId="{B4F08829-E8BA-4E0A-8705-E5028D609E2A}" sibTransId="{8BF60218-4917-450A-B666-368F9C0BC59E}"/>
    <dgm:cxn modelId="{00575BCE-0996-4988-8C03-D075402CDA51}" type="presOf" srcId="{91390F56-DB7F-4840-BC39-0EA5323A3C9B}" destId="{605E792E-1D59-4F8F-ACE1-B176C6AB1F36}" srcOrd="0" destOrd="0" presId="urn:microsoft.com/office/officeart/2005/8/layout/vList2"/>
    <dgm:cxn modelId="{363FC3D3-CEAB-4240-A158-FD3525E59042}" srcId="{C0817BC3-5458-4AEE-8B89-70625F7CC840}" destId="{DC5471BD-7579-4D97-A6C7-6F9FAA34ED2A}" srcOrd="0" destOrd="0" parTransId="{B6E844F1-A70F-45CF-AEEA-F51C3B2EB353}" sibTransId="{922B8080-6FB6-4719-8F30-3B862E3A51B0}"/>
    <dgm:cxn modelId="{1B9920D9-79AB-49BB-8F72-13918CCA339F}" srcId="{330A91EA-D946-4E23-98EB-E6966B714431}" destId="{31301595-6A6F-4CC3-A1A6-E8892C77112F}" srcOrd="0" destOrd="0" parTransId="{EB232DD9-005D-4C9E-BED7-8F524FDB11E6}" sibTransId="{7B5B86F8-A86D-4AFD-A1C5-7EC17C49419B}"/>
    <dgm:cxn modelId="{0621D9DB-A458-4A66-A3C0-72DBACB223B0}" type="presOf" srcId="{8953A0E1-E92F-4A51-8C29-DBF714BFF958}" destId="{260A1B1B-3409-41E1-A3BD-FBAEB49DA5FD}" srcOrd="0" destOrd="0" presId="urn:microsoft.com/office/officeart/2005/8/layout/vList2"/>
    <dgm:cxn modelId="{ABD1FCE7-9867-471F-B416-7246AC857FE5}" srcId="{8ACD4630-4FFF-4F43-8081-F93650C531C3}" destId="{1C2B0481-944D-4D62-954E-051ED35E5471}" srcOrd="0" destOrd="0" parTransId="{1AEDE5D9-F218-4CB7-AA43-0D087B369598}" sibTransId="{903B661F-4394-4B99-BB4E-74E8189F38D2}"/>
    <dgm:cxn modelId="{0102BDE8-A6B0-4CA8-8ADA-01C860CA5FCA}" type="presOf" srcId="{BDC661C8-57D6-409D-9BEC-5CCEB32333E8}" destId="{97BDED69-EB7A-4A67-8926-D7064467E447}" srcOrd="0" destOrd="0" presId="urn:microsoft.com/office/officeart/2005/8/layout/vList2"/>
    <dgm:cxn modelId="{F319EBEA-6001-4230-9EAA-A3CB930C78F7}" type="presOf" srcId="{13CBCAEA-41BA-411D-8025-CC555B12ED0D}" destId="{33081CD2-2C3D-48EB-9BD1-DAD5027BBC71}" srcOrd="0" destOrd="0" presId="urn:microsoft.com/office/officeart/2005/8/layout/vList2"/>
    <dgm:cxn modelId="{720B1CF1-875F-45C1-9FA8-0311CDF26911}" type="presOf" srcId="{30EDBE13-7CD7-404C-A8FD-9D8615D469A6}" destId="{33081CD2-2C3D-48EB-9BD1-DAD5027BBC71}" srcOrd="0" destOrd="1" presId="urn:microsoft.com/office/officeart/2005/8/layout/vList2"/>
    <dgm:cxn modelId="{C34EB0F6-BA02-481C-882A-7E5EAD71A10D}" type="presOf" srcId="{DC5471BD-7579-4D97-A6C7-6F9FAA34ED2A}" destId="{77E93CE3-AA92-4904-82C8-844BF19FF873}" srcOrd="0" destOrd="0" presId="urn:microsoft.com/office/officeart/2005/8/layout/vList2"/>
    <dgm:cxn modelId="{C7D78971-25A4-4ED7-99CB-9A811C13E86B}" type="presParOf" srcId="{12A40757-8411-478A-8685-D9ABDB55D616}" destId="{605E792E-1D59-4F8F-ACE1-B176C6AB1F36}" srcOrd="0" destOrd="0" presId="urn:microsoft.com/office/officeart/2005/8/layout/vList2"/>
    <dgm:cxn modelId="{4AB2A21F-4817-4C88-8FBB-FEE81A08F97C}" type="presParOf" srcId="{12A40757-8411-478A-8685-D9ABDB55D616}" destId="{ABBF2571-5D47-4EC6-98CD-3E9A77106BE6}" srcOrd="1" destOrd="0" presId="urn:microsoft.com/office/officeart/2005/8/layout/vList2"/>
    <dgm:cxn modelId="{2DAD7C5A-48B2-4758-9E8B-9D9D7ED5171B}" type="presParOf" srcId="{12A40757-8411-478A-8685-D9ABDB55D616}" destId="{79D5056F-DEAA-4FC3-BF1F-E18000845E4D}" srcOrd="2" destOrd="0" presId="urn:microsoft.com/office/officeart/2005/8/layout/vList2"/>
    <dgm:cxn modelId="{8EC5970C-0C7C-4FAB-9233-88AE0F05B902}" type="presParOf" srcId="{12A40757-8411-478A-8685-D9ABDB55D616}" destId="{77E93CE3-AA92-4904-82C8-844BF19FF873}" srcOrd="3" destOrd="0" presId="urn:microsoft.com/office/officeart/2005/8/layout/vList2"/>
    <dgm:cxn modelId="{9EF811FD-BB49-40D4-954B-4A5C070569CF}" type="presParOf" srcId="{12A40757-8411-478A-8685-D9ABDB55D616}" destId="{0C35A6F5-7ADA-4601-B89A-37A11DA5C81F}" srcOrd="4" destOrd="0" presId="urn:microsoft.com/office/officeart/2005/8/layout/vList2"/>
    <dgm:cxn modelId="{81DADCBD-52F4-45E4-9C4A-488058D28AD8}" type="presParOf" srcId="{12A40757-8411-478A-8685-D9ABDB55D616}" destId="{27F3C8C0-A727-45D2-A79D-952331BCD094}" srcOrd="5" destOrd="0" presId="urn:microsoft.com/office/officeart/2005/8/layout/vList2"/>
    <dgm:cxn modelId="{85D30B17-0442-452C-94F5-02297E15DD56}" type="presParOf" srcId="{12A40757-8411-478A-8685-D9ABDB55D616}" destId="{71047D70-3766-4825-A230-E03FC4C6BB7F}" srcOrd="6" destOrd="0" presId="urn:microsoft.com/office/officeart/2005/8/layout/vList2"/>
    <dgm:cxn modelId="{5D75A469-54AB-4F63-8530-DBCFF420C784}" type="presParOf" srcId="{12A40757-8411-478A-8685-D9ABDB55D616}" destId="{59EAB1B5-BBD4-4988-8728-136C517E12C6}" srcOrd="7" destOrd="0" presId="urn:microsoft.com/office/officeart/2005/8/layout/vList2"/>
    <dgm:cxn modelId="{27EABE9B-BBCD-4BF6-8DD2-92910680BCE7}" type="presParOf" srcId="{12A40757-8411-478A-8685-D9ABDB55D616}" destId="{97BDED69-EB7A-4A67-8926-D7064467E447}" srcOrd="8" destOrd="0" presId="urn:microsoft.com/office/officeart/2005/8/layout/vList2"/>
    <dgm:cxn modelId="{0F42BC79-E79C-4FDD-BD12-CFF55A2DB699}" type="presParOf" srcId="{12A40757-8411-478A-8685-D9ABDB55D616}" destId="{260A1B1B-3409-41E1-A3BD-FBAEB49DA5FD}" srcOrd="9" destOrd="0" presId="urn:microsoft.com/office/officeart/2005/8/layout/vList2"/>
    <dgm:cxn modelId="{3890B5B9-39AF-41A4-9F32-45A191BA9910}" type="presParOf" srcId="{12A40757-8411-478A-8685-D9ABDB55D616}" destId="{2CB09465-8842-44CF-A6C5-056B168A2B9E}" srcOrd="10" destOrd="0" presId="urn:microsoft.com/office/officeart/2005/8/layout/vList2"/>
    <dgm:cxn modelId="{6409AE02-5E10-4062-9EA2-7A986E21C1B7}" type="presParOf" srcId="{12A40757-8411-478A-8685-D9ABDB55D616}" destId="{33081CD2-2C3D-48EB-9BD1-DAD5027BBC71}"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DA60E-C7FD-4C73-B9B6-3A5A688E7418}">
      <dsp:nvSpPr>
        <dsp:cNvPr id="0" name=""/>
        <dsp:cNvSpPr/>
      </dsp:nvSpPr>
      <dsp:spPr>
        <a:xfrm>
          <a:off x="0" y="20681"/>
          <a:ext cx="8713535" cy="421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a:latin typeface="Arial"/>
              <a:cs typeface="Arial"/>
            </a:rPr>
            <a:t>Increasing Disposable Income</a:t>
          </a:r>
          <a:r>
            <a:rPr lang="en-US" sz="1800" kern="1200">
              <a:latin typeface="Arial"/>
              <a:cs typeface="Arial"/>
            </a:rPr>
            <a:t> </a:t>
          </a:r>
        </a:p>
      </dsp:txBody>
      <dsp:txXfrm>
        <a:off x="20561" y="41242"/>
        <a:ext cx="8672413" cy="380078"/>
      </dsp:txXfrm>
    </dsp:sp>
    <dsp:sp modelId="{61B6B4A1-23CD-4FD1-ABA8-C3C7274453B7}">
      <dsp:nvSpPr>
        <dsp:cNvPr id="0" name=""/>
        <dsp:cNvSpPr/>
      </dsp:nvSpPr>
      <dsp:spPr>
        <a:xfrm>
          <a:off x="0" y="493721"/>
          <a:ext cx="8713535" cy="421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a:latin typeface="Arial"/>
              <a:cs typeface="Arial"/>
            </a:rPr>
            <a:t>Growing Awareness of Developmental Benefits</a:t>
          </a:r>
          <a:endParaRPr lang="en-US" sz="1800" b="0" kern="1200">
            <a:latin typeface="Arial"/>
            <a:cs typeface="Arial"/>
          </a:endParaRPr>
        </a:p>
      </dsp:txBody>
      <dsp:txXfrm>
        <a:off x="20561" y="514282"/>
        <a:ext cx="8672413" cy="380078"/>
      </dsp:txXfrm>
    </dsp:sp>
    <dsp:sp modelId="{C0B5CFD1-26B0-44BD-B083-4F79D0A7D26A}">
      <dsp:nvSpPr>
        <dsp:cNvPr id="0" name=""/>
        <dsp:cNvSpPr/>
      </dsp:nvSpPr>
      <dsp:spPr>
        <a:xfrm>
          <a:off x="0" y="966761"/>
          <a:ext cx="8713535" cy="421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Expanding Gifting Culture</a:t>
          </a:r>
          <a:r>
            <a:rPr lang="en-US" sz="1800" kern="1200">
              <a:latin typeface="Arial"/>
              <a:cs typeface="Arial"/>
            </a:rPr>
            <a:t> </a:t>
          </a:r>
        </a:p>
      </dsp:txBody>
      <dsp:txXfrm>
        <a:off x="20561" y="987322"/>
        <a:ext cx="8672413" cy="380078"/>
      </dsp:txXfrm>
    </dsp:sp>
    <dsp:sp modelId="{5F02FE6E-1A03-4C52-92D4-E56EE69151C6}">
      <dsp:nvSpPr>
        <dsp:cNvPr id="0" name=""/>
        <dsp:cNvSpPr/>
      </dsp:nvSpPr>
      <dsp:spPr>
        <a:xfrm>
          <a:off x="0" y="1439801"/>
          <a:ext cx="8713535" cy="421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Customization and Personalization Trends</a:t>
          </a:r>
          <a:endParaRPr lang="en-US" sz="1800" kern="1200">
            <a:latin typeface="Arial"/>
            <a:cs typeface="Arial"/>
          </a:endParaRPr>
        </a:p>
      </dsp:txBody>
      <dsp:txXfrm>
        <a:off x="20561" y="1460362"/>
        <a:ext cx="8672413" cy="380078"/>
      </dsp:txXfrm>
    </dsp:sp>
    <dsp:sp modelId="{FD96450D-2058-4F25-A793-260B0D52B4A6}">
      <dsp:nvSpPr>
        <dsp:cNvPr id="0" name=""/>
        <dsp:cNvSpPr/>
      </dsp:nvSpPr>
      <dsp:spPr>
        <a:xfrm>
          <a:off x="0" y="1912841"/>
          <a:ext cx="8713535" cy="421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Sustainability and Eco-Friendly Products</a:t>
          </a:r>
          <a:r>
            <a:rPr lang="en-US" sz="1800" kern="1200">
              <a:latin typeface="Arial"/>
              <a:cs typeface="Arial"/>
            </a:rPr>
            <a:t> </a:t>
          </a:r>
        </a:p>
      </dsp:txBody>
      <dsp:txXfrm>
        <a:off x="20561" y="1933402"/>
        <a:ext cx="8672413" cy="380078"/>
      </dsp:txXfrm>
    </dsp:sp>
    <dsp:sp modelId="{31563CBC-B3FB-4B4D-B056-AA81E4C51701}">
      <dsp:nvSpPr>
        <dsp:cNvPr id="0" name=""/>
        <dsp:cNvSpPr/>
      </dsp:nvSpPr>
      <dsp:spPr>
        <a:xfrm>
          <a:off x="0" y="2385881"/>
          <a:ext cx="8713535" cy="421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Technological Advancements:</a:t>
          </a:r>
          <a:r>
            <a:rPr lang="en-US" sz="1800" kern="1200">
              <a:latin typeface="Arial"/>
              <a:cs typeface="Arial"/>
            </a:rPr>
            <a:t> </a:t>
          </a:r>
        </a:p>
      </dsp:txBody>
      <dsp:txXfrm>
        <a:off x="20561" y="2406442"/>
        <a:ext cx="8672413" cy="380078"/>
      </dsp:txXfrm>
    </dsp:sp>
    <dsp:sp modelId="{C49B5739-68F6-4EB6-9C3B-7E10AE134E78}">
      <dsp:nvSpPr>
        <dsp:cNvPr id="0" name=""/>
        <dsp:cNvSpPr/>
      </dsp:nvSpPr>
      <dsp:spPr>
        <a:xfrm>
          <a:off x="0" y="2858921"/>
          <a:ext cx="8713535" cy="421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Licensed and Character-Based Toys</a:t>
          </a:r>
          <a:endParaRPr lang="en-US" sz="1800" kern="1200">
            <a:latin typeface="Arial"/>
            <a:cs typeface="Arial"/>
          </a:endParaRPr>
        </a:p>
      </dsp:txBody>
      <dsp:txXfrm>
        <a:off x="20561" y="2879482"/>
        <a:ext cx="8672413" cy="380078"/>
      </dsp:txXfrm>
    </dsp:sp>
    <dsp:sp modelId="{6155A417-AD85-4008-9E71-7896C2052CEB}">
      <dsp:nvSpPr>
        <dsp:cNvPr id="0" name=""/>
        <dsp:cNvSpPr/>
      </dsp:nvSpPr>
      <dsp:spPr>
        <a:xfrm>
          <a:off x="0" y="3331961"/>
          <a:ext cx="8713535" cy="421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Emotional and Therapeutic Value</a:t>
          </a:r>
          <a:endParaRPr lang="en-US" sz="1800" kern="1200">
            <a:latin typeface="Arial"/>
            <a:cs typeface="Arial"/>
          </a:endParaRPr>
        </a:p>
      </dsp:txBody>
      <dsp:txXfrm>
        <a:off x="20561" y="3352522"/>
        <a:ext cx="8672413" cy="380078"/>
      </dsp:txXfrm>
    </dsp:sp>
    <dsp:sp modelId="{516E2754-2E32-4DD1-B1DD-4DC3EFC15292}">
      <dsp:nvSpPr>
        <dsp:cNvPr id="0" name=""/>
        <dsp:cNvSpPr/>
      </dsp:nvSpPr>
      <dsp:spPr>
        <a:xfrm>
          <a:off x="0" y="3805001"/>
          <a:ext cx="8713535" cy="421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Marketing and Brand Loyalty</a:t>
          </a:r>
          <a:r>
            <a:rPr lang="en-US" sz="1800" kern="1200">
              <a:latin typeface="Arial"/>
              <a:cs typeface="Arial"/>
            </a:rPr>
            <a:t> </a:t>
          </a:r>
        </a:p>
      </dsp:txBody>
      <dsp:txXfrm>
        <a:off x="20561" y="3825562"/>
        <a:ext cx="8672413" cy="380078"/>
      </dsp:txXfrm>
    </dsp:sp>
    <dsp:sp modelId="{0FCD03CC-2063-447D-B213-8F0E97275C13}">
      <dsp:nvSpPr>
        <dsp:cNvPr id="0" name=""/>
        <dsp:cNvSpPr/>
      </dsp:nvSpPr>
      <dsp:spPr>
        <a:xfrm>
          <a:off x="0" y="4278041"/>
          <a:ext cx="8713535" cy="421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Globalization and Cultural Influence</a:t>
          </a:r>
          <a:endParaRPr lang="en-US" sz="1800" kern="1200">
            <a:latin typeface="Arial"/>
            <a:cs typeface="Arial"/>
          </a:endParaRPr>
        </a:p>
      </dsp:txBody>
      <dsp:txXfrm>
        <a:off x="20561" y="4298602"/>
        <a:ext cx="8672413" cy="380078"/>
      </dsp:txXfrm>
    </dsp:sp>
    <dsp:sp modelId="{FBA0ED28-B533-4F24-871C-0E1F9AEF1C82}">
      <dsp:nvSpPr>
        <dsp:cNvPr id="0" name=""/>
        <dsp:cNvSpPr/>
      </dsp:nvSpPr>
      <dsp:spPr>
        <a:xfrm>
          <a:off x="0" y="4751081"/>
          <a:ext cx="8713535" cy="421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Innovative Product Designs</a:t>
          </a:r>
        </a:p>
      </dsp:txBody>
      <dsp:txXfrm>
        <a:off x="20561" y="4771642"/>
        <a:ext cx="8672413" cy="380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FE540-772E-4487-A433-67368B770429}">
      <dsp:nvSpPr>
        <dsp:cNvPr id="0" name=""/>
        <dsp:cNvSpPr/>
      </dsp:nvSpPr>
      <dsp:spPr>
        <a:xfrm>
          <a:off x="3317" y="65797"/>
          <a:ext cx="3234444" cy="5397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a:cs typeface="Times New Roman"/>
            </a:rPr>
            <a:t>Higher Engagement on Custom Lander:</a:t>
          </a:r>
          <a:endParaRPr lang="en-US" sz="1500" kern="1200">
            <a:latin typeface="Times New Roman"/>
            <a:cs typeface="Times New Roman"/>
          </a:endParaRPr>
        </a:p>
      </dsp:txBody>
      <dsp:txXfrm>
        <a:off x="3317" y="65797"/>
        <a:ext cx="3234444" cy="539722"/>
      </dsp:txXfrm>
    </dsp:sp>
    <dsp:sp modelId="{010FEEA2-B86C-4738-8F66-E9AF8C6385F9}">
      <dsp:nvSpPr>
        <dsp:cNvPr id="0" name=""/>
        <dsp:cNvSpPr/>
      </dsp:nvSpPr>
      <dsp:spPr>
        <a:xfrm>
          <a:off x="3317" y="605520"/>
          <a:ext cx="3234444" cy="16058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Char char="•"/>
          </a:pPr>
          <a:r>
            <a:rPr lang="en-US" sz="1500" kern="1200">
              <a:latin typeface="Times New Roman"/>
              <a:cs typeface="Times New Roman"/>
            </a:rPr>
            <a:t>Users who saw the custom lander had higher engagement at every step of the funnel compared to those who saw the homepage. This indicates that the custom lander is more effective in driving users through the purchase process.</a:t>
          </a:r>
        </a:p>
      </dsp:txBody>
      <dsp:txXfrm>
        <a:off x="3317" y="605520"/>
        <a:ext cx="3234444" cy="1605825"/>
      </dsp:txXfrm>
    </dsp:sp>
    <dsp:sp modelId="{0CE7AFCC-3EE9-4571-8ADC-785785213126}">
      <dsp:nvSpPr>
        <dsp:cNvPr id="0" name=""/>
        <dsp:cNvSpPr/>
      </dsp:nvSpPr>
      <dsp:spPr>
        <a:xfrm>
          <a:off x="3690584" y="65797"/>
          <a:ext cx="3234444" cy="5397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a:cs typeface="Times New Roman"/>
            </a:rPr>
            <a:t>Conversion Rates:</a:t>
          </a:r>
          <a:endParaRPr lang="en-US" sz="1500" kern="1200">
            <a:latin typeface="Times New Roman"/>
            <a:cs typeface="Times New Roman"/>
          </a:endParaRPr>
        </a:p>
      </dsp:txBody>
      <dsp:txXfrm>
        <a:off x="3690584" y="65797"/>
        <a:ext cx="3234444" cy="539722"/>
      </dsp:txXfrm>
    </dsp:sp>
    <dsp:sp modelId="{6FCFB775-6BBD-44A3-871B-AE916BB14E80}">
      <dsp:nvSpPr>
        <dsp:cNvPr id="0" name=""/>
        <dsp:cNvSpPr/>
      </dsp:nvSpPr>
      <dsp:spPr>
        <a:xfrm>
          <a:off x="3690584" y="605520"/>
          <a:ext cx="3234444" cy="16058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Char char="•"/>
          </a:pPr>
          <a:r>
            <a:rPr lang="en-US" sz="1500" kern="1200">
              <a:latin typeface="Times New Roman"/>
              <a:cs typeface="Times New Roman"/>
            </a:rPr>
            <a:t>The custom lander led to a higher conversion rate to the thank you page (4.06%) compared to the homepage (3.18%). This suggests that users who land on the custom page are more likely to complete their purchases.</a:t>
          </a:r>
        </a:p>
      </dsp:txBody>
      <dsp:txXfrm>
        <a:off x="3690584" y="605520"/>
        <a:ext cx="3234444" cy="1605825"/>
      </dsp:txXfrm>
    </dsp:sp>
    <dsp:sp modelId="{70A3B415-BF0F-4C39-98B3-96D22096A5E3}">
      <dsp:nvSpPr>
        <dsp:cNvPr id="0" name=""/>
        <dsp:cNvSpPr/>
      </dsp:nvSpPr>
      <dsp:spPr>
        <a:xfrm>
          <a:off x="7377851" y="65797"/>
          <a:ext cx="3234444" cy="5397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a:cs typeface="Times New Roman"/>
            </a:rPr>
            <a:t>Funnel Drop-off:</a:t>
          </a:r>
          <a:endParaRPr lang="en-US" sz="1500" kern="1200">
            <a:latin typeface="Times New Roman"/>
            <a:cs typeface="Times New Roman"/>
          </a:endParaRPr>
        </a:p>
      </dsp:txBody>
      <dsp:txXfrm>
        <a:off x="7377851" y="65797"/>
        <a:ext cx="3234444" cy="539722"/>
      </dsp:txXfrm>
    </dsp:sp>
    <dsp:sp modelId="{742E72E0-34F3-43C7-820A-C7FC46B0E963}">
      <dsp:nvSpPr>
        <dsp:cNvPr id="0" name=""/>
        <dsp:cNvSpPr/>
      </dsp:nvSpPr>
      <dsp:spPr>
        <a:xfrm>
          <a:off x="7377851" y="605520"/>
          <a:ext cx="3234444" cy="16058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Char char="•"/>
          </a:pPr>
          <a:r>
            <a:rPr lang="en-US" sz="1500" kern="1200">
              <a:latin typeface="Times New Roman"/>
              <a:cs typeface="Times New Roman"/>
            </a:rPr>
            <a:t>Both pages saw a significant drop-off from the cart page to the shipping page. This is a critical point to address for optimization.</a:t>
          </a:r>
        </a:p>
      </dsp:txBody>
      <dsp:txXfrm>
        <a:off x="7377851" y="605520"/>
        <a:ext cx="3234444" cy="1605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E7051-40B3-4A95-A5A3-775D5AF2F89C}">
      <dsp:nvSpPr>
        <dsp:cNvPr id="0" name=""/>
        <dsp:cNvSpPr/>
      </dsp:nvSpPr>
      <dsp:spPr>
        <a:xfrm>
          <a:off x="4122" y="128243"/>
          <a:ext cx="2478609" cy="4900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n-US" sz="1300" b="1" kern="1200"/>
            <a:t>Adopt Custom Lander:</a:t>
          </a:r>
          <a:endParaRPr lang="en-US" sz="1300" kern="1200">
            <a:latin typeface="Neue Haas Grotesk Text Pro"/>
          </a:endParaRPr>
        </a:p>
      </dsp:txBody>
      <dsp:txXfrm>
        <a:off x="4122" y="128243"/>
        <a:ext cx="2478609" cy="490095"/>
      </dsp:txXfrm>
    </dsp:sp>
    <dsp:sp modelId="{85D948B3-E826-4C98-A343-8AFE553C7577}">
      <dsp:nvSpPr>
        <dsp:cNvPr id="0" name=""/>
        <dsp:cNvSpPr/>
      </dsp:nvSpPr>
      <dsp:spPr>
        <a:xfrm>
          <a:off x="4122" y="618339"/>
          <a:ext cx="2478609" cy="12846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ctr" defTabSz="577850">
            <a:lnSpc>
              <a:spcPct val="90000"/>
            </a:lnSpc>
            <a:spcBef>
              <a:spcPct val="0"/>
            </a:spcBef>
            <a:spcAft>
              <a:spcPct val="15000"/>
            </a:spcAft>
            <a:buChar char="•"/>
          </a:pPr>
          <a:r>
            <a:rPr lang="en-US" sz="1300" kern="1200"/>
            <a:t>Given the higher engagement and conversion rates, the custom lander should be adopted as the primary landing page for the campaign.</a:t>
          </a:r>
        </a:p>
      </dsp:txBody>
      <dsp:txXfrm>
        <a:off x="4122" y="618339"/>
        <a:ext cx="2478609" cy="1284660"/>
      </dsp:txXfrm>
    </dsp:sp>
    <dsp:sp modelId="{A8030055-BB9E-4BFB-81D7-CA1F5EE0F4E6}">
      <dsp:nvSpPr>
        <dsp:cNvPr id="0" name=""/>
        <dsp:cNvSpPr/>
      </dsp:nvSpPr>
      <dsp:spPr>
        <a:xfrm>
          <a:off x="2829737" y="128243"/>
          <a:ext cx="2478609" cy="4900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kern="1200"/>
            <a:t>Optimize Cart to Shipping Transition:</a:t>
          </a:r>
          <a:endParaRPr lang="en-US" sz="1300" kern="1200"/>
        </a:p>
      </dsp:txBody>
      <dsp:txXfrm>
        <a:off x="2829737" y="128243"/>
        <a:ext cx="2478609" cy="490095"/>
      </dsp:txXfrm>
    </dsp:sp>
    <dsp:sp modelId="{889E6AB2-AFF8-4623-BB98-5F7EA4776A06}">
      <dsp:nvSpPr>
        <dsp:cNvPr id="0" name=""/>
        <dsp:cNvSpPr/>
      </dsp:nvSpPr>
      <dsp:spPr>
        <a:xfrm>
          <a:off x="2829737" y="618339"/>
          <a:ext cx="2478609" cy="12846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ctr" defTabSz="577850">
            <a:lnSpc>
              <a:spcPct val="90000"/>
            </a:lnSpc>
            <a:spcBef>
              <a:spcPct val="0"/>
            </a:spcBef>
            <a:spcAft>
              <a:spcPct val="15000"/>
            </a:spcAft>
            <a:buChar char="•"/>
          </a:pPr>
          <a:r>
            <a:rPr lang="en-US" sz="1300" kern="1200"/>
            <a:t>Investigate and address potential friction points between the cart and shipping pages to reduce drop-off.</a:t>
          </a:r>
        </a:p>
      </dsp:txBody>
      <dsp:txXfrm>
        <a:off x="2829737" y="618339"/>
        <a:ext cx="2478609" cy="1284660"/>
      </dsp:txXfrm>
    </dsp:sp>
    <dsp:sp modelId="{07A5981D-D165-4279-9805-1A2BFECB48AE}">
      <dsp:nvSpPr>
        <dsp:cNvPr id="0" name=""/>
        <dsp:cNvSpPr/>
      </dsp:nvSpPr>
      <dsp:spPr>
        <a:xfrm>
          <a:off x="5655352" y="128243"/>
          <a:ext cx="2478609" cy="4900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kern="1200"/>
            <a:t>Further Testing:</a:t>
          </a:r>
          <a:endParaRPr lang="en-US" sz="1300" kern="1200"/>
        </a:p>
      </dsp:txBody>
      <dsp:txXfrm>
        <a:off x="5655352" y="128243"/>
        <a:ext cx="2478609" cy="490095"/>
      </dsp:txXfrm>
    </dsp:sp>
    <dsp:sp modelId="{B1D2C16F-AC06-424D-8EC2-B49B6FF860EF}">
      <dsp:nvSpPr>
        <dsp:cNvPr id="0" name=""/>
        <dsp:cNvSpPr/>
      </dsp:nvSpPr>
      <dsp:spPr>
        <a:xfrm>
          <a:off x="5655352" y="618339"/>
          <a:ext cx="2478609" cy="12846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ctr" defTabSz="577850">
            <a:lnSpc>
              <a:spcPct val="90000"/>
            </a:lnSpc>
            <a:spcBef>
              <a:spcPct val="0"/>
            </a:spcBef>
            <a:spcAft>
              <a:spcPct val="15000"/>
            </a:spcAft>
            <a:buChar char="•"/>
          </a:pPr>
          <a:r>
            <a:rPr lang="en-US" sz="1300" kern="1200"/>
            <a:t>Continue A/B testing with further variations of the custom lander to identify elements that can improve the conversion rates even further.</a:t>
          </a:r>
        </a:p>
      </dsp:txBody>
      <dsp:txXfrm>
        <a:off x="5655352" y="618339"/>
        <a:ext cx="2478609" cy="1284660"/>
      </dsp:txXfrm>
    </dsp:sp>
    <dsp:sp modelId="{5E33472F-B978-491E-AD5E-F93BDC669E79}">
      <dsp:nvSpPr>
        <dsp:cNvPr id="0" name=""/>
        <dsp:cNvSpPr/>
      </dsp:nvSpPr>
      <dsp:spPr>
        <a:xfrm>
          <a:off x="8480967" y="128243"/>
          <a:ext cx="2478609" cy="4900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kern="1200"/>
            <a:t>User Experience Analysis:</a:t>
          </a:r>
          <a:endParaRPr lang="en-US" sz="1300" kern="1200"/>
        </a:p>
      </dsp:txBody>
      <dsp:txXfrm>
        <a:off x="8480967" y="128243"/>
        <a:ext cx="2478609" cy="490095"/>
      </dsp:txXfrm>
    </dsp:sp>
    <dsp:sp modelId="{9E555A34-C75E-4973-A21E-664A5F701385}">
      <dsp:nvSpPr>
        <dsp:cNvPr id="0" name=""/>
        <dsp:cNvSpPr/>
      </dsp:nvSpPr>
      <dsp:spPr>
        <a:xfrm>
          <a:off x="8480967" y="618339"/>
          <a:ext cx="2478609" cy="12846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ctr" defTabSz="577850">
            <a:lnSpc>
              <a:spcPct val="90000"/>
            </a:lnSpc>
            <a:spcBef>
              <a:spcPct val="0"/>
            </a:spcBef>
            <a:spcAft>
              <a:spcPct val="15000"/>
            </a:spcAft>
            <a:buChar char="•"/>
          </a:pPr>
          <a:r>
            <a:rPr lang="en-US" sz="1300" kern="1200"/>
            <a:t>Conduct qualitative user experience research to understand why users might be dropping off at the cart stage and implement changes accordingly.</a:t>
          </a:r>
        </a:p>
      </dsp:txBody>
      <dsp:txXfrm>
        <a:off x="8480967" y="618339"/>
        <a:ext cx="2478609" cy="1284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CE493-CAB4-43C9-AC0F-9DFE707579BD}">
      <dsp:nvSpPr>
        <dsp:cNvPr id="0" name=""/>
        <dsp:cNvSpPr/>
      </dsp:nvSpPr>
      <dsp:spPr>
        <a:xfrm>
          <a:off x="3110" y="14222"/>
          <a:ext cx="3032305" cy="432000"/>
        </a:xfrm>
        <a:prstGeom prst="rect">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a:cs typeface="Arial"/>
            </a:rPr>
            <a:t>Revenue Improvement:</a:t>
          </a:r>
          <a:endParaRPr lang="en-US" sz="1500" kern="1200">
            <a:latin typeface="Times New Roman"/>
            <a:cs typeface="Arial"/>
          </a:endParaRPr>
        </a:p>
      </dsp:txBody>
      <dsp:txXfrm>
        <a:off x="3110" y="14222"/>
        <a:ext cx="3032305" cy="432000"/>
      </dsp:txXfrm>
    </dsp:sp>
    <dsp:sp modelId="{D59C7F6B-EB99-48FE-BCBD-45B22C55D2D0}">
      <dsp:nvSpPr>
        <dsp:cNvPr id="0" name=""/>
        <dsp:cNvSpPr/>
      </dsp:nvSpPr>
      <dsp:spPr>
        <a:xfrm>
          <a:off x="3110" y="446222"/>
          <a:ext cx="3032305" cy="18117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Char char="•"/>
          </a:pPr>
          <a:r>
            <a:rPr lang="en-US" sz="1500" kern="1200">
              <a:latin typeface="Times New Roman"/>
              <a:cs typeface="Arial"/>
            </a:rPr>
            <a:t>During the test period, </a:t>
          </a:r>
          <a:r>
            <a:rPr lang="en-US" sz="1500" b="1" kern="1200">
              <a:latin typeface="Times New Roman"/>
              <a:cs typeface="Arial"/>
            </a:rPr>
            <a:t>/billing-2</a:t>
          </a:r>
          <a:r>
            <a:rPr lang="en-US" sz="1500" kern="1200">
              <a:latin typeface="Times New Roman"/>
              <a:cs typeface="Arial"/>
            </a:rPr>
            <a:t> significantly outperformed the </a:t>
          </a:r>
          <a:r>
            <a:rPr lang="en-US" sz="1500" b="1" kern="1200">
              <a:latin typeface="Times New Roman"/>
              <a:cs typeface="Arial"/>
            </a:rPr>
            <a:t>/billing</a:t>
          </a:r>
          <a:r>
            <a:rPr lang="en-US" sz="1500" kern="1200">
              <a:latin typeface="Times New Roman"/>
              <a:cs typeface="Arial"/>
            </a:rPr>
            <a:t> page in terms of revenue per session ($31.34 vs. $22.83). This indicates that the new billing page was more effective in converting visitors into higher revenue orders.</a:t>
          </a:r>
        </a:p>
      </dsp:txBody>
      <dsp:txXfrm>
        <a:off x="3110" y="446222"/>
        <a:ext cx="3032305" cy="1811700"/>
      </dsp:txXfrm>
    </dsp:sp>
    <dsp:sp modelId="{037E0B44-F85D-4AD8-8A6B-6B7F8E7E8FA9}">
      <dsp:nvSpPr>
        <dsp:cNvPr id="0" name=""/>
        <dsp:cNvSpPr/>
      </dsp:nvSpPr>
      <dsp:spPr>
        <a:xfrm>
          <a:off x="3459938" y="14222"/>
          <a:ext cx="3032305" cy="432000"/>
        </a:xfrm>
        <a:prstGeom prst="rect">
          <a:avLst/>
        </a:prstGeom>
        <a:solidFill>
          <a:schemeClr val="accent1">
            <a:alpha val="90000"/>
            <a:hueOff val="0"/>
            <a:satOff val="0"/>
            <a:lumOff val="0"/>
            <a:alphaOff val="-20000"/>
          </a:schemeClr>
        </a:solidFill>
        <a:ln w="1270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a:cs typeface="Arial"/>
            </a:rPr>
            <a:t>Consistency Over Time:</a:t>
          </a:r>
          <a:endParaRPr lang="en-US" sz="1500" kern="1200">
            <a:latin typeface="Times New Roman"/>
            <a:cs typeface="Arial"/>
          </a:endParaRPr>
        </a:p>
      </dsp:txBody>
      <dsp:txXfrm>
        <a:off x="3459938" y="14222"/>
        <a:ext cx="3032305" cy="432000"/>
      </dsp:txXfrm>
    </dsp:sp>
    <dsp:sp modelId="{BA5414BA-23E9-40EA-AEF2-4D97200E05AA}">
      <dsp:nvSpPr>
        <dsp:cNvPr id="0" name=""/>
        <dsp:cNvSpPr/>
      </dsp:nvSpPr>
      <dsp:spPr>
        <a:xfrm>
          <a:off x="3459938" y="446222"/>
          <a:ext cx="3032305" cy="18117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Char char="•"/>
          </a:pPr>
          <a:r>
            <a:rPr lang="en-US" sz="1500" kern="1200">
              <a:latin typeface="Times New Roman"/>
              <a:cs typeface="Arial"/>
            </a:rPr>
            <a:t>The higher revenue per session for </a:t>
          </a:r>
          <a:r>
            <a:rPr lang="en-US" sz="1500" b="1" kern="1200">
              <a:latin typeface="Times New Roman"/>
              <a:cs typeface="Arial"/>
            </a:rPr>
            <a:t>/billing-2</a:t>
          </a:r>
          <a:r>
            <a:rPr lang="en-US" sz="1500" kern="1200">
              <a:latin typeface="Times New Roman"/>
              <a:cs typeface="Arial"/>
            </a:rPr>
            <a:t> remained consistent even in the post-period ($31.25), while the original </a:t>
          </a:r>
          <a:r>
            <a:rPr lang="en-US" sz="1500" b="1" kern="1200">
              <a:latin typeface="Times New Roman"/>
              <a:cs typeface="Arial"/>
            </a:rPr>
            <a:t>/billing</a:t>
          </a:r>
          <a:r>
            <a:rPr lang="en-US" sz="1500" kern="1200">
              <a:latin typeface="Times New Roman"/>
              <a:cs typeface="Arial"/>
            </a:rPr>
            <a:t> page's revenue per session slightly declined ($22.36).</a:t>
          </a:r>
        </a:p>
      </dsp:txBody>
      <dsp:txXfrm>
        <a:off x="3459938" y="446222"/>
        <a:ext cx="3032305" cy="1811700"/>
      </dsp:txXfrm>
    </dsp:sp>
    <dsp:sp modelId="{F9796713-1743-4790-B65B-569B17B8E7BB}">
      <dsp:nvSpPr>
        <dsp:cNvPr id="0" name=""/>
        <dsp:cNvSpPr/>
      </dsp:nvSpPr>
      <dsp:spPr>
        <a:xfrm>
          <a:off x="6916766" y="14222"/>
          <a:ext cx="3032305" cy="432000"/>
        </a:xfrm>
        <a:prstGeom prst="rect">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a:cs typeface="Arial"/>
            </a:rPr>
            <a:t>Session Volume:</a:t>
          </a:r>
          <a:endParaRPr lang="en-US" sz="1500" kern="1200">
            <a:latin typeface="Times New Roman"/>
            <a:cs typeface="Arial"/>
          </a:endParaRPr>
        </a:p>
      </dsp:txBody>
      <dsp:txXfrm>
        <a:off x="6916766" y="14222"/>
        <a:ext cx="3032305" cy="432000"/>
      </dsp:txXfrm>
    </dsp:sp>
    <dsp:sp modelId="{A1219037-89F6-48E5-9DDD-582AB5013984}">
      <dsp:nvSpPr>
        <dsp:cNvPr id="0" name=""/>
        <dsp:cNvSpPr/>
      </dsp:nvSpPr>
      <dsp:spPr>
        <a:xfrm>
          <a:off x="6916766" y="446222"/>
          <a:ext cx="3032305" cy="18117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Char char="•"/>
          </a:pPr>
          <a:r>
            <a:rPr lang="en-US" sz="1500" kern="1200">
              <a:latin typeface="Times New Roman"/>
              <a:cs typeface="Arial"/>
            </a:rPr>
            <a:t>The number of sessions for both billing pages increased in the post-period, indicating overall growth in site traffic or better funnel performance, but the </a:t>
          </a:r>
          <a:r>
            <a:rPr lang="en-US" sz="1500" b="1" kern="1200">
              <a:latin typeface="Times New Roman"/>
              <a:cs typeface="Arial"/>
            </a:rPr>
            <a:t>/billing-2</a:t>
          </a:r>
          <a:r>
            <a:rPr lang="en-US" sz="1500" kern="1200">
              <a:latin typeface="Times New Roman"/>
              <a:cs typeface="Arial"/>
            </a:rPr>
            <a:t> page maintained its revenue efficiency despite higher traffic.</a:t>
          </a:r>
        </a:p>
      </dsp:txBody>
      <dsp:txXfrm>
        <a:off x="6916766" y="446222"/>
        <a:ext cx="3032305" cy="18117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0673D-032E-45C4-8CC4-5234FB4B4113}">
      <dsp:nvSpPr>
        <dsp:cNvPr id="0" name=""/>
        <dsp:cNvSpPr/>
      </dsp:nvSpPr>
      <dsp:spPr>
        <a:xfrm>
          <a:off x="3906" y="74876"/>
          <a:ext cx="2349116" cy="527183"/>
        </a:xfrm>
        <a:prstGeom prst="rect">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a:cs typeface="Arial"/>
            </a:rPr>
            <a:t>Adopt /billing-2 as Default:</a:t>
          </a:r>
          <a:r>
            <a:rPr lang="en-US" sz="1500" kern="1200">
              <a:latin typeface="Times New Roman"/>
              <a:cs typeface="Arial"/>
            </a:rPr>
            <a:t> </a:t>
          </a:r>
        </a:p>
      </dsp:txBody>
      <dsp:txXfrm>
        <a:off x="3906" y="74876"/>
        <a:ext cx="2349116" cy="527183"/>
      </dsp:txXfrm>
    </dsp:sp>
    <dsp:sp modelId="{D9C15E0D-0BE0-4F42-B602-A559420EE082}">
      <dsp:nvSpPr>
        <dsp:cNvPr id="0" name=""/>
        <dsp:cNvSpPr/>
      </dsp:nvSpPr>
      <dsp:spPr>
        <a:xfrm>
          <a:off x="3906" y="602060"/>
          <a:ext cx="2349116" cy="15952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Char char="•"/>
          </a:pPr>
          <a:r>
            <a:rPr lang="en-US" sz="1500" kern="1200">
              <a:latin typeface="Times New Roman"/>
              <a:cs typeface="Arial"/>
            </a:rPr>
            <a:t>Given the consistent higher revenue per session, the </a:t>
          </a:r>
          <a:r>
            <a:rPr lang="en-US" sz="1500" b="1" kern="1200">
              <a:latin typeface="Times New Roman"/>
              <a:cs typeface="Arial"/>
            </a:rPr>
            <a:t>/billing-2</a:t>
          </a:r>
          <a:r>
            <a:rPr lang="en-US" sz="1500" kern="1200">
              <a:latin typeface="Times New Roman"/>
              <a:cs typeface="Arial"/>
            </a:rPr>
            <a:t> page should be adopted as the default billing page. </a:t>
          </a:r>
        </a:p>
      </dsp:txBody>
      <dsp:txXfrm>
        <a:off x="3906" y="602060"/>
        <a:ext cx="2349116" cy="1595209"/>
      </dsp:txXfrm>
    </dsp:sp>
    <dsp:sp modelId="{2F4AD054-888C-49F8-822C-F156FE277C0F}">
      <dsp:nvSpPr>
        <dsp:cNvPr id="0" name=""/>
        <dsp:cNvSpPr/>
      </dsp:nvSpPr>
      <dsp:spPr>
        <a:xfrm>
          <a:off x="2681899" y="74876"/>
          <a:ext cx="2349116" cy="527183"/>
        </a:xfrm>
        <a:prstGeom prst="rect">
          <a:avLst/>
        </a:prstGeom>
        <a:solidFill>
          <a:schemeClr val="accent1">
            <a:alpha val="90000"/>
            <a:hueOff val="0"/>
            <a:satOff val="0"/>
            <a:lumOff val="0"/>
            <a:alphaOff val="-13333"/>
          </a:schemeClr>
        </a:solidFill>
        <a:ln w="12700" cap="flat" cmpd="sng" algn="ctr">
          <a:solidFill>
            <a:schemeClr val="accent1">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a:cs typeface="Arial"/>
            </a:rPr>
            <a:t>Further Testing and Optimization:</a:t>
          </a:r>
          <a:r>
            <a:rPr lang="en-US" sz="1500" kern="1200">
              <a:latin typeface="Times New Roman"/>
              <a:cs typeface="Arial"/>
            </a:rPr>
            <a:t> </a:t>
          </a:r>
        </a:p>
      </dsp:txBody>
      <dsp:txXfrm>
        <a:off x="2681899" y="74876"/>
        <a:ext cx="2349116" cy="527183"/>
      </dsp:txXfrm>
    </dsp:sp>
    <dsp:sp modelId="{DB92572F-76E3-48EE-9BB3-0DAF7CA4D5BF}">
      <dsp:nvSpPr>
        <dsp:cNvPr id="0" name=""/>
        <dsp:cNvSpPr/>
      </dsp:nvSpPr>
      <dsp:spPr>
        <a:xfrm>
          <a:off x="2681899" y="602060"/>
          <a:ext cx="2349116" cy="15952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Char char="•"/>
          </a:pPr>
          <a:r>
            <a:rPr lang="en-US" sz="1500" kern="1200">
              <a:latin typeface="Times New Roman"/>
              <a:cs typeface="Arial"/>
            </a:rPr>
            <a:t>Continue A/B testing with other potential improvements on the </a:t>
          </a:r>
          <a:r>
            <a:rPr lang="en-US" sz="1500" b="1" kern="1200">
              <a:latin typeface="Times New Roman"/>
              <a:cs typeface="Arial"/>
            </a:rPr>
            <a:t>/billing-2</a:t>
          </a:r>
          <a:r>
            <a:rPr lang="en-US" sz="1500" kern="1200">
              <a:latin typeface="Times New Roman"/>
              <a:cs typeface="Arial"/>
            </a:rPr>
            <a:t> page to see if revenue per session can be further optimized. </a:t>
          </a:r>
        </a:p>
      </dsp:txBody>
      <dsp:txXfrm>
        <a:off x="2681899" y="602060"/>
        <a:ext cx="2349116" cy="1595209"/>
      </dsp:txXfrm>
    </dsp:sp>
    <dsp:sp modelId="{CC638EBD-9F5D-4A43-BA88-B27FDEAB37C7}">
      <dsp:nvSpPr>
        <dsp:cNvPr id="0" name=""/>
        <dsp:cNvSpPr/>
      </dsp:nvSpPr>
      <dsp:spPr>
        <a:xfrm>
          <a:off x="5359892" y="74876"/>
          <a:ext cx="2349116" cy="527183"/>
        </a:xfrm>
        <a:prstGeom prst="rect">
          <a:avLst/>
        </a:prstGeom>
        <a:solidFill>
          <a:schemeClr val="accent1">
            <a:alpha val="90000"/>
            <a:hueOff val="0"/>
            <a:satOff val="0"/>
            <a:lumOff val="0"/>
            <a:alphaOff val="-26667"/>
          </a:schemeClr>
        </a:solidFill>
        <a:ln w="12700" cap="flat" cmpd="sng" algn="ctr">
          <a:solidFill>
            <a:schemeClr val="accent1">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a:cs typeface="Arial"/>
            </a:rPr>
            <a:t>Monitor Traffic Sources:</a:t>
          </a:r>
          <a:r>
            <a:rPr lang="en-US" sz="1500" kern="1200">
              <a:latin typeface="Times New Roman"/>
              <a:cs typeface="Arial"/>
            </a:rPr>
            <a:t> </a:t>
          </a:r>
        </a:p>
      </dsp:txBody>
      <dsp:txXfrm>
        <a:off x="5359892" y="74876"/>
        <a:ext cx="2349116" cy="527183"/>
      </dsp:txXfrm>
    </dsp:sp>
    <dsp:sp modelId="{9B26DCCB-169D-455D-B655-4A3F5C69AC7C}">
      <dsp:nvSpPr>
        <dsp:cNvPr id="0" name=""/>
        <dsp:cNvSpPr/>
      </dsp:nvSpPr>
      <dsp:spPr>
        <a:xfrm>
          <a:off x="5359892" y="602060"/>
          <a:ext cx="2349116" cy="15952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Char char="•"/>
          </a:pPr>
          <a:r>
            <a:rPr lang="en-US" sz="1500" kern="1200">
              <a:latin typeface="Times New Roman"/>
              <a:cs typeface="Arial"/>
            </a:rPr>
            <a:t>Ensure that the increase in sessions does not lead to a drop in revenue efficiency by monitoring traffic quality and optimizing sources. </a:t>
          </a:r>
        </a:p>
      </dsp:txBody>
      <dsp:txXfrm>
        <a:off x="5359892" y="602060"/>
        <a:ext cx="2349116" cy="1595209"/>
      </dsp:txXfrm>
    </dsp:sp>
    <dsp:sp modelId="{350A54F6-7B69-4526-BABD-3D44911C94CB}">
      <dsp:nvSpPr>
        <dsp:cNvPr id="0" name=""/>
        <dsp:cNvSpPr/>
      </dsp:nvSpPr>
      <dsp:spPr>
        <a:xfrm>
          <a:off x="8037884" y="74876"/>
          <a:ext cx="2349116" cy="527183"/>
        </a:xfrm>
        <a:prstGeom prst="rect">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a:cs typeface="Arial"/>
            </a:rPr>
            <a:t>Analyze User Behavior:</a:t>
          </a:r>
          <a:r>
            <a:rPr lang="en-US" sz="1500" kern="1200">
              <a:latin typeface="Times New Roman"/>
              <a:cs typeface="Arial"/>
            </a:rPr>
            <a:t> </a:t>
          </a:r>
        </a:p>
      </dsp:txBody>
      <dsp:txXfrm>
        <a:off x="8037884" y="74876"/>
        <a:ext cx="2349116" cy="527183"/>
      </dsp:txXfrm>
    </dsp:sp>
    <dsp:sp modelId="{0086EF5C-8AD0-4544-A596-A83C406C0ED2}">
      <dsp:nvSpPr>
        <dsp:cNvPr id="0" name=""/>
        <dsp:cNvSpPr/>
      </dsp:nvSpPr>
      <dsp:spPr>
        <a:xfrm>
          <a:off x="8037884" y="602060"/>
          <a:ext cx="2349116" cy="15952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Char char="•"/>
          </a:pPr>
          <a:r>
            <a:rPr lang="en-US" sz="1500" kern="1200">
              <a:latin typeface="Times New Roman"/>
              <a:cs typeface="Arial"/>
            </a:rPr>
            <a:t>Conduct further analysis on user behavior on both billing pages to understand what specific elements of </a:t>
          </a:r>
          <a:r>
            <a:rPr lang="en-US" sz="1500" b="1" kern="1200">
              <a:latin typeface="Times New Roman"/>
              <a:cs typeface="Arial"/>
            </a:rPr>
            <a:t>/billing-2</a:t>
          </a:r>
          <a:r>
            <a:rPr lang="en-US" sz="1500" kern="1200">
              <a:latin typeface="Times New Roman"/>
              <a:cs typeface="Arial"/>
            </a:rPr>
            <a:t> contribute to higher revenue. </a:t>
          </a:r>
        </a:p>
      </dsp:txBody>
      <dsp:txXfrm>
        <a:off x="8037884" y="602060"/>
        <a:ext cx="2349116" cy="15952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40DE4-9E60-4D4B-BE02-7F888CCE3D60}">
      <dsp:nvSpPr>
        <dsp:cNvPr id="0" name=""/>
        <dsp:cNvSpPr/>
      </dsp:nvSpPr>
      <dsp:spPr>
        <a:xfrm>
          <a:off x="0" y="77110"/>
          <a:ext cx="9042400" cy="4446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a:latin typeface="Arial"/>
              <a:cs typeface="Arial"/>
            </a:rPr>
            <a:t>Enhanced Data Utilization for Targeted Marketing:</a:t>
          </a:r>
          <a:endParaRPr lang="en-US" sz="1900" kern="1200">
            <a:latin typeface="Arial"/>
            <a:cs typeface="Arial"/>
          </a:endParaRPr>
        </a:p>
      </dsp:txBody>
      <dsp:txXfrm>
        <a:off x="21704" y="98814"/>
        <a:ext cx="8998992" cy="401192"/>
      </dsp:txXfrm>
    </dsp:sp>
    <dsp:sp modelId="{C2E6E103-8BAD-4F07-A9D9-6945419707B6}">
      <dsp:nvSpPr>
        <dsp:cNvPr id="0" name=""/>
        <dsp:cNvSpPr/>
      </dsp:nvSpPr>
      <dsp:spPr>
        <a:xfrm>
          <a:off x="0" y="576430"/>
          <a:ext cx="9042400" cy="4446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Arial"/>
              <a:cs typeface="Arial"/>
            </a:rPr>
            <a:t>Expand Product Range:</a:t>
          </a:r>
          <a:endParaRPr lang="en-US" sz="1900" kern="1200">
            <a:latin typeface="Arial"/>
            <a:cs typeface="Arial"/>
          </a:endParaRPr>
        </a:p>
      </dsp:txBody>
      <dsp:txXfrm>
        <a:off x="21704" y="598134"/>
        <a:ext cx="8998992" cy="401192"/>
      </dsp:txXfrm>
    </dsp:sp>
    <dsp:sp modelId="{5A707A41-EFA6-4873-A2EF-D51E2C9E87EA}">
      <dsp:nvSpPr>
        <dsp:cNvPr id="0" name=""/>
        <dsp:cNvSpPr/>
      </dsp:nvSpPr>
      <dsp:spPr>
        <a:xfrm>
          <a:off x="0" y="1075750"/>
          <a:ext cx="9042400" cy="4446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Arial"/>
              <a:cs typeface="Arial"/>
            </a:rPr>
            <a:t>Optimize Supply Chain Management:</a:t>
          </a:r>
          <a:endParaRPr lang="en-US" sz="1900" kern="1200">
            <a:latin typeface="Arial"/>
            <a:cs typeface="Arial"/>
          </a:endParaRPr>
        </a:p>
      </dsp:txBody>
      <dsp:txXfrm>
        <a:off x="21704" y="1097454"/>
        <a:ext cx="8998992" cy="401192"/>
      </dsp:txXfrm>
    </dsp:sp>
    <dsp:sp modelId="{0E77FD15-4C3B-4A12-B94E-FCD0FABB5845}">
      <dsp:nvSpPr>
        <dsp:cNvPr id="0" name=""/>
        <dsp:cNvSpPr/>
      </dsp:nvSpPr>
      <dsp:spPr>
        <a:xfrm>
          <a:off x="0" y="1575070"/>
          <a:ext cx="9042400" cy="4446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Arial"/>
              <a:cs typeface="Arial"/>
            </a:rPr>
            <a:t>Improve Online User Experience:</a:t>
          </a:r>
          <a:endParaRPr lang="en-US" sz="1900" kern="1200">
            <a:latin typeface="Arial"/>
            <a:cs typeface="Arial"/>
          </a:endParaRPr>
        </a:p>
      </dsp:txBody>
      <dsp:txXfrm>
        <a:off x="21704" y="1596774"/>
        <a:ext cx="8998992" cy="401192"/>
      </dsp:txXfrm>
    </dsp:sp>
    <dsp:sp modelId="{5D01A5B2-4A77-45A1-B8EF-B6FFBFCB8CE8}">
      <dsp:nvSpPr>
        <dsp:cNvPr id="0" name=""/>
        <dsp:cNvSpPr/>
      </dsp:nvSpPr>
      <dsp:spPr>
        <a:xfrm>
          <a:off x="0" y="2074390"/>
          <a:ext cx="9042400" cy="4446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Arial"/>
              <a:cs typeface="Arial"/>
            </a:rPr>
            <a:t>Strengthen Customer Service:</a:t>
          </a:r>
          <a:endParaRPr lang="en-US" sz="1900" kern="1200">
            <a:latin typeface="Arial"/>
            <a:cs typeface="Arial"/>
          </a:endParaRPr>
        </a:p>
      </dsp:txBody>
      <dsp:txXfrm>
        <a:off x="21704" y="2096094"/>
        <a:ext cx="8998992" cy="401192"/>
      </dsp:txXfrm>
    </dsp:sp>
    <dsp:sp modelId="{11A44A5B-A236-4CCF-AD69-FFF583605704}">
      <dsp:nvSpPr>
        <dsp:cNvPr id="0" name=""/>
        <dsp:cNvSpPr/>
      </dsp:nvSpPr>
      <dsp:spPr>
        <a:xfrm>
          <a:off x="0" y="2573710"/>
          <a:ext cx="9042400" cy="4446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Arial"/>
              <a:cs typeface="Arial"/>
            </a:rPr>
            <a:t>Increase Market Penetration:</a:t>
          </a:r>
          <a:endParaRPr lang="en-US" sz="1900" kern="1200">
            <a:latin typeface="Arial"/>
            <a:cs typeface="Arial"/>
          </a:endParaRPr>
        </a:p>
      </dsp:txBody>
      <dsp:txXfrm>
        <a:off x="21704" y="2595414"/>
        <a:ext cx="8998992" cy="401192"/>
      </dsp:txXfrm>
    </dsp:sp>
    <dsp:sp modelId="{4733E1D4-EF9C-4850-8098-E69AD90842F5}">
      <dsp:nvSpPr>
        <dsp:cNvPr id="0" name=""/>
        <dsp:cNvSpPr/>
      </dsp:nvSpPr>
      <dsp:spPr>
        <a:xfrm>
          <a:off x="0" y="3073030"/>
          <a:ext cx="9042400" cy="4446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Arial"/>
              <a:cs typeface="Arial"/>
            </a:rPr>
            <a:t>Enhance Brand Identity and Loyalty Programs:</a:t>
          </a:r>
          <a:endParaRPr lang="en-US" sz="1900" kern="1200">
            <a:latin typeface="Arial"/>
            <a:cs typeface="Arial"/>
          </a:endParaRPr>
        </a:p>
      </dsp:txBody>
      <dsp:txXfrm>
        <a:off x="21704" y="3094734"/>
        <a:ext cx="8998992" cy="401192"/>
      </dsp:txXfrm>
    </dsp:sp>
    <dsp:sp modelId="{36D87125-8054-4B8C-AE99-1ECACDDCD05E}">
      <dsp:nvSpPr>
        <dsp:cNvPr id="0" name=""/>
        <dsp:cNvSpPr/>
      </dsp:nvSpPr>
      <dsp:spPr>
        <a:xfrm>
          <a:off x="0" y="3572350"/>
          <a:ext cx="9042400" cy="4446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Arial"/>
              <a:cs typeface="Arial"/>
            </a:rPr>
            <a:t>Focus on Sustainability:</a:t>
          </a:r>
          <a:endParaRPr lang="en-US" sz="1900" kern="1200">
            <a:latin typeface="Arial"/>
            <a:cs typeface="Arial"/>
          </a:endParaRPr>
        </a:p>
      </dsp:txBody>
      <dsp:txXfrm>
        <a:off x="21704" y="3594054"/>
        <a:ext cx="8998992" cy="401192"/>
      </dsp:txXfrm>
    </dsp:sp>
    <dsp:sp modelId="{0226A701-7D28-4906-870A-F3601742FAD6}">
      <dsp:nvSpPr>
        <dsp:cNvPr id="0" name=""/>
        <dsp:cNvSpPr/>
      </dsp:nvSpPr>
      <dsp:spPr>
        <a:xfrm>
          <a:off x="0" y="4071670"/>
          <a:ext cx="9042400" cy="4446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Arial"/>
              <a:cs typeface="Arial"/>
            </a:rPr>
            <a:t>Utilize Customer Feedback:</a:t>
          </a:r>
          <a:endParaRPr lang="en-US" sz="1900" kern="1200">
            <a:latin typeface="Arial"/>
            <a:cs typeface="Arial"/>
          </a:endParaRPr>
        </a:p>
      </dsp:txBody>
      <dsp:txXfrm>
        <a:off x="21704" y="4093374"/>
        <a:ext cx="8998992" cy="401192"/>
      </dsp:txXfrm>
    </dsp:sp>
    <dsp:sp modelId="{D6744151-B36B-4922-BC91-3FDBF3CDDE35}">
      <dsp:nvSpPr>
        <dsp:cNvPr id="0" name=""/>
        <dsp:cNvSpPr/>
      </dsp:nvSpPr>
      <dsp:spPr>
        <a:xfrm>
          <a:off x="0" y="4570989"/>
          <a:ext cx="9042400" cy="4446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Arial"/>
              <a:cs typeface="Arial"/>
            </a:rPr>
            <a:t>Monitor and Reduce Bounce Rates:</a:t>
          </a:r>
          <a:endParaRPr lang="en-US" sz="1900" kern="1200">
            <a:latin typeface="Arial"/>
            <a:cs typeface="Arial"/>
          </a:endParaRPr>
        </a:p>
      </dsp:txBody>
      <dsp:txXfrm>
        <a:off x="21704" y="4592693"/>
        <a:ext cx="8998992" cy="4011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E792E-1D59-4F8F-ACE1-B176C6AB1F36}">
      <dsp:nvSpPr>
        <dsp:cNvPr id="0" name=""/>
        <dsp:cNvSpPr/>
      </dsp:nvSpPr>
      <dsp:spPr>
        <a:xfrm>
          <a:off x="0" y="116391"/>
          <a:ext cx="9626091" cy="4212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a:latin typeface="Arial"/>
              <a:cs typeface="Arial"/>
            </a:rPr>
            <a:t>Expansion into New Markets</a:t>
          </a:r>
          <a:endParaRPr lang="en-US" sz="1800" kern="1200">
            <a:latin typeface="Arial"/>
            <a:cs typeface="Arial"/>
          </a:endParaRPr>
        </a:p>
      </dsp:txBody>
      <dsp:txXfrm>
        <a:off x="20561" y="136952"/>
        <a:ext cx="9584969" cy="380078"/>
      </dsp:txXfrm>
    </dsp:sp>
    <dsp:sp modelId="{ABBF2571-5D47-4EC6-98CD-3E9A77106BE6}">
      <dsp:nvSpPr>
        <dsp:cNvPr id="0" name=""/>
        <dsp:cNvSpPr/>
      </dsp:nvSpPr>
      <dsp:spPr>
        <a:xfrm>
          <a:off x="0" y="537591"/>
          <a:ext cx="9626091" cy="45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62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latin typeface="Arial"/>
              <a:cs typeface="Arial"/>
            </a:rPr>
            <a:t>Opportunity</a:t>
          </a:r>
          <a:r>
            <a:rPr lang="en-US" sz="1400" kern="1200">
              <a:latin typeface="Arial"/>
              <a:cs typeface="Arial"/>
            </a:rPr>
            <a:t>: Explore international markets for potential growth.</a:t>
          </a:r>
        </a:p>
        <a:p>
          <a:pPr marL="228600" lvl="2" indent="-114300" algn="l" defTabSz="622300">
            <a:lnSpc>
              <a:spcPct val="90000"/>
            </a:lnSpc>
            <a:spcBef>
              <a:spcPct val="0"/>
            </a:spcBef>
            <a:spcAft>
              <a:spcPct val="20000"/>
            </a:spcAft>
            <a:buChar char="•"/>
          </a:pPr>
          <a:r>
            <a:rPr lang="en-US" sz="1400" b="1" kern="1200">
              <a:latin typeface="Arial"/>
              <a:cs typeface="Arial"/>
            </a:rPr>
            <a:t>Strategy</a:t>
          </a:r>
          <a:r>
            <a:rPr lang="en-US" sz="1400" kern="1200">
              <a:latin typeface="Arial"/>
              <a:cs typeface="Arial"/>
            </a:rPr>
            <a:t>: Conduct market research and adapt marketing strategies for new regions.</a:t>
          </a:r>
        </a:p>
      </dsp:txBody>
      <dsp:txXfrm>
        <a:off x="0" y="537591"/>
        <a:ext cx="9626091" cy="456435"/>
      </dsp:txXfrm>
    </dsp:sp>
    <dsp:sp modelId="{79D5056F-DEAA-4FC3-BF1F-E18000845E4D}">
      <dsp:nvSpPr>
        <dsp:cNvPr id="0" name=""/>
        <dsp:cNvSpPr/>
      </dsp:nvSpPr>
      <dsp:spPr>
        <a:xfrm>
          <a:off x="0" y="994026"/>
          <a:ext cx="9626091" cy="4212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Product Line Expansion</a:t>
          </a:r>
          <a:endParaRPr lang="en-US" sz="1800" kern="1200">
            <a:latin typeface="Arial"/>
            <a:cs typeface="Arial"/>
          </a:endParaRPr>
        </a:p>
      </dsp:txBody>
      <dsp:txXfrm>
        <a:off x="20561" y="1014587"/>
        <a:ext cx="9584969" cy="380078"/>
      </dsp:txXfrm>
    </dsp:sp>
    <dsp:sp modelId="{77E93CE3-AA92-4904-82C8-844BF19FF873}">
      <dsp:nvSpPr>
        <dsp:cNvPr id="0" name=""/>
        <dsp:cNvSpPr/>
      </dsp:nvSpPr>
      <dsp:spPr>
        <a:xfrm>
          <a:off x="0" y="1415226"/>
          <a:ext cx="9626091" cy="45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62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latin typeface="Arial"/>
              <a:cs typeface="Arial"/>
            </a:rPr>
            <a:t>Opportunity</a:t>
          </a:r>
          <a:r>
            <a:rPr lang="en-US" sz="1400" kern="1200">
              <a:latin typeface="Arial"/>
              <a:cs typeface="Arial"/>
            </a:rPr>
            <a:t>: Introduce new products based on customer feedback and market trends.</a:t>
          </a:r>
        </a:p>
        <a:p>
          <a:pPr marL="228600" lvl="2" indent="-114300" algn="l" defTabSz="622300">
            <a:lnSpc>
              <a:spcPct val="90000"/>
            </a:lnSpc>
            <a:spcBef>
              <a:spcPct val="0"/>
            </a:spcBef>
            <a:spcAft>
              <a:spcPct val="20000"/>
            </a:spcAft>
            <a:buChar char="•"/>
          </a:pPr>
          <a:r>
            <a:rPr lang="en-US" sz="1400" b="1" kern="1200">
              <a:latin typeface="Arial"/>
              <a:cs typeface="Arial"/>
            </a:rPr>
            <a:t>Strategy</a:t>
          </a:r>
          <a:r>
            <a:rPr lang="en-US" sz="1400" kern="1200">
              <a:latin typeface="Arial"/>
              <a:cs typeface="Arial"/>
            </a:rPr>
            <a:t>: Analyze sales data to identify popular product categories and gaps in the market.</a:t>
          </a:r>
        </a:p>
      </dsp:txBody>
      <dsp:txXfrm>
        <a:off x="0" y="1415226"/>
        <a:ext cx="9626091" cy="456435"/>
      </dsp:txXfrm>
    </dsp:sp>
    <dsp:sp modelId="{0C35A6F5-7ADA-4601-B89A-37A11DA5C81F}">
      <dsp:nvSpPr>
        <dsp:cNvPr id="0" name=""/>
        <dsp:cNvSpPr/>
      </dsp:nvSpPr>
      <dsp:spPr>
        <a:xfrm>
          <a:off x="0" y="1871661"/>
          <a:ext cx="9626091" cy="4212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Enhanced Personalization</a:t>
          </a:r>
          <a:endParaRPr lang="en-US" sz="1800" kern="1200">
            <a:latin typeface="Arial"/>
            <a:cs typeface="Arial"/>
          </a:endParaRPr>
        </a:p>
      </dsp:txBody>
      <dsp:txXfrm>
        <a:off x="20561" y="1892222"/>
        <a:ext cx="9584969" cy="380078"/>
      </dsp:txXfrm>
    </dsp:sp>
    <dsp:sp modelId="{27F3C8C0-A727-45D2-A79D-952331BCD094}">
      <dsp:nvSpPr>
        <dsp:cNvPr id="0" name=""/>
        <dsp:cNvSpPr/>
      </dsp:nvSpPr>
      <dsp:spPr>
        <a:xfrm>
          <a:off x="0" y="2292861"/>
          <a:ext cx="9626091" cy="45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62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latin typeface="Arial"/>
              <a:cs typeface="Arial"/>
            </a:rPr>
            <a:t>Opportunity</a:t>
          </a:r>
          <a:r>
            <a:rPr lang="en-US" sz="1400" kern="1200">
              <a:latin typeface="Arial"/>
              <a:cs typeface="Arial"/>
            </a:rPr>
            <a:t>: Use AI and machine learning to personalize customer experiences.</a:t>
          </a:r>
        </a:p>
        <a:p>
          <a:pPr marL="228600" lvl="2" indent="-114300" algn="l" defTabSz="622300">
            <a:lnSpc>
              <a:spcPct val="90000"/>
            </a:lnSpc>
            <a:spcBef>
              <a:spcPct val="0"/>
            </a:spcBef>
            <a:spcAft>
              <a:spcPct val="20000"/>
            </a:spcAft>
            <a:buChar char="•"/>
          </a:pPr>
          <a:r>
            <a:rPr lang="en-US" sz="1400" b="1" kern="1200">
              <a:latin typeface="Arial"/>
              <a:cs typeface="Arial"/>
            </a:rPr>
            <a:t>Strategy</a:t>
          </a:r>
          <a:r>
            <a:rPr lang="en-US" sz="1400" kern="1200">
              <a:latin typeface="Arial"/>
              <a:cs typeface="Arial"/>
            </a:rPr>
            <a:t>: Implement recommendation engines and personalized marketing messages.</a:t>
          </a:r>
        </a:p>
      </dsp:txBody>
      <dsp:txXfrm>
        <a:off x="0" y="2292861"/>
        <a:ext cx="9626091" cy="456435"/>
      </dsp:txXfrm>
    </dsp:sp>
    <dsp:sp modelId="{71047D70-3766-4825-A230-E03FC4C6BB7F}">
      <dsp:nvSpPr>
        <dsp:cNvPr id="0" name=""/>
        <dsp:cNvSpPr/>
      </dsp:nvSpPr>
      <dsp:spPr>
        <a:xfrm>
          <a:off x="0" y="2749296"/>
          <a:ext cx="9626091" cy="4212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Sustainability Initiatives</a:t>
          </a:r>
          <a:endParaRPr lang="en-US" sz="1800" kern="1200">
            <a:latin typeface="Arial"/>
            <a:cs typeface="Arial"/>
          </a:endParaRPr>
        </a:p>
      </dsp:txBody>
      <dsp:txXfrm>
        <a:off x="20561" y="2769857"/>
        <a:ext cx="9584969" cy="380078"/>
      </dsp:txXfrm>
    </dsp:sp>
    <dsp:sp modelId="{59EAB1B5-BBD4-4988-8728-136C517E12C6}">
      <dsp:nvSpPr>
        <dsp:cNvPr id="0" name=""/>
        <dsp:cNvSpPr/>
      </dsp:nvSpPr>
      <dsp:spPr>
        <a:xfrm>
          <a:off x="0" y="3170496"/>
          <a:ext cx="9626091" cy="45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62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latin typeface="Arial"/>
              <a:cs typeface="Arial"/>
            </a:rPr>
            <a:t>Opportunity</a:t>
          </a:r>
          <a:r>
            <a:rPr lang="en-US" sz="1400" kern="1200">
              <a:latin typeface="Arial"/>
              <a:cs typeface="Arial"/>
            </a:rPr>
            <a:t>: Appeal to environmentally conscious consumers by adopting sustainable practices.</a:t>
          </a:r>
        </a:p>
        <a:p>
          <a:pPr marL="228600" lvl="2" indent="-114300" algn="l" defTabSz="622300">
            <a:lnSpc>
              <a:spcPct val="90000"/>
            </a:lnSpc>
            <a:spcBef>
              <a:spcPct val="0"/>
            </a:spcBef>
            <a:spcAft>
              <a:spcPct val="20000"/>
            </a:spcAft>
            <a:buChar char="•"/>
          </a:pPr>
          <a:r>
            <a:rPr lang="en-US" sz="1400" b="1" kern="1200">
              <a:latin typeface="Arial"/>
              <a:cs typeface="Arial"/>
            </a:rPr>
            <a:t>Strategy</a:t>
          </a:r>
          <a:r>
            <a:rPr lang="en-US" sz="1400" kern="1200">
              <a:latin typeface="Arial"/>
              <a:cs typeface="Arial"/>
            </a:rPr>
            <a:t>: Highlight eco-friendly products and sustainable business practices in marketing campaigns.</a:t>
          </a:r>
        </a:p>
      </dsp:txBody>
      <dsp:txXfrm>
        <a:off x="0" y="3170496"/>
        <a:ext cx="9626091" cy="456435"/>
      </dsp:txXfrm>
    </dsp:sp>
    <dsp:sp modelId="{97BDED69-EB7A-4A67-8926-D7064467E447}">
      <dsp:nvSpPr>
        <dsp:cNvPr id="0" name=""/>
        <dsp:cNvSpPr/>
      </dsp:nvSpPr>
      <dsp:spPr>
        <a:xfrm>
          <a:off x="0" y="3626931"/>
          <a:ext cx="9626091" cy="4212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Partnerships and Collaborations</a:t>
          </a:r>
          <a:endParaRPr lang="en-US" sz="1800" kern="1200">
            <a:latin typeface="Arial"/>
            <a:cs typeface="Arial"/>
          </a:endParaRPr>
        </a:p>
      </dsp:txBody>
      <dsp:txXfrm>
        <a:off x="20561" y="3647492"/>
        <a:ext cx="9584969" cy="380078"/>
      </dsp:txXfrm>
    </dsp:sp>
    <dsp:sp modelId="{260A1B1B-3409-41E1-A3BD-FBAEB49DA5FD}">
      <dsp:nvSpPr>
        <dsp:cNvPr id="0" name=""/>
        <dsp:cNvSpPr/>
      </dsp:nvSpPr>
      <dsp:spPr>
        <a:xfrm>
          <a:off x="0" y="4048131"/>
          <a:ext cx="9626091" cy="45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62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latin typeface="Arial"/>
              <a:cs typeface="Arial"/>
            </a:rPr>
            <a:t>Opportunity</a:t>
          </a:r>
          <a:r>
            <a:rPr lang="en-US" sz="1400" kern="1200">
              <a:latin typeface="Arial"/>
              <a:cs typeface="Arial"/>
            </a:rPr>
            <a:t>: Partner with other brands or influencers to reach new audiences.</a:t>
          </a:r>
        </a:p>
        <a:p>
          <a:pPr marL="228600" lvl="2" indent="-114300" algn="l" defTabSz="622300">
            <a:lnSpc>
              <a:spcPct val="90000"/>
            </a:lnSpc>
            <a:spcBef>
              <a:spcPct val="0"/>
            </a:spcBef>
            <a:spcAft>
              <a:spcPct val="20000"/>
            </a:spcAft>
            <a:buChar char="•"/>
          </a:pPr>
          <a:r>
            <a:rPr lang="en-US" sz="1400" b="1" kern="1200">
              <a:latin typeface="Arial"/>
              <a:cs typeface="Arial"/>
            </a:rPr>
            <a:t>Strategy</a:t>
          </a:r>
          <a:r>
            <a:rPr lang="en-US" sz="1400" kern="1200">
              <a:latin typeface="Arial"/>
              <a:cs typeface="Arial"/>
            </a:rPr>
            <a:t>: Identify potential partners with aligned values and customer bases.</a:t>
          </a:r>
        </a:p>
      </dsp:txBody>
      <dsp:txXfrm>
        <a:off x="0" y="4048131"/>
        <a:ext cx="9626091" cy="456435"/>
      </dsp:txXfrm>
    </dsp:sp>
    <dsp:sp modelId="{2CB09465-8842-44CF-A6C5-056B168A2B9E}">
      <dsp:nvSpPr>
        <dsp:cNvPr id="0" name=""/>
        <dsp:cNvSpPr/>
      </dsp:nvSpPr>
      <dsp:spPr>
        <a:xfrm>
          <a:off x="0" y="4504566"/>
          <a:ext cx="9626091" cy="4212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Technological Advancements</a:t>
          </a:r>
          <a:endParaRPr lang="en-US" sz="1800" kern="1200">
            <a:latin typeface="Arial"/>
            <a:cs typeface="Arial"/>
          </a:endParaRPr>
        </a:p>
      </dsp:txBody>
      <dsp:txXfrm>
        <a:off x="20561" y="4525127"/>
        <a:ext cx="9584969" cy="380078"/>
      </dsp:txXfrm>
    </dsp:sp>
    <dsp:sp modelId="{33081CD2-2C3D-48EB-9BD1-DAD5027BBC71}">
      <dsp:nvSpPr>
        <dsp:cNvPr id="0" name=""/>
        <dsp:cNvSpPr/>
      </dsp:nvSpPr>
      <dsp:spPr>
        <a:xfrm>
          <a:off x="0" y="4925766"/>
          <a:ext cx="9626091" cy="45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62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latin typeface="Arial"/>
              <a:cs typeface="Arial"/>
            </a:rPr>
            <a:t>Opportunity</a:t>
          </a:r>
          <a:r>
            <a:rPr lang="en-US" sz="1400" kern="1200">
              <a:latin typeface="Arial"/>
              <a:cs typeface="Arial"/>
            </a:rPr>
            <a:t>: Stay ahead by adopting new technologies in e-commerce and logistics.</a:t>
          </a:r>
        </a:p>
        <a:p>
          <a:pPr marL="228600" lvl="2" indent="-114300" algn="l" defTabSz="622300">
            <a:lnSpc>
              <a:spcPct val="90000"/>
            </a:lnSpc>
            <a:spcBef>
              <a:spcPct val="0"/>
            </a:spcBef>
            <a:spcAft>
              <a:spcPct val="20000"/>
            </a:spcAft>
            <a:buChar char="•"/>
          </a:pPr>
          <a:r>
            <a:rPr lang="en-US" sz="1400" b="1" kern="1200">
              <a:latin typeface="Arial"/>
              <a:cs typeface="Arial"/>
            </a:rPr>
            <a:t>Strategy</a:t>
          </a:r>
          <a:r>
            <a:rPr lang="en-US" sz="1400" kern="1200">
              <a:latin typeface="Arial"/>
              <a:cs typeface="Arial"/>
            </a:rPr>
            <a:t>: Invest in technology that enhances the shopping experience and streamlines operations.</a:t>
          </a:r>
        </a:p>
      </dsp:txBody>
      <dsp:txXfrm>
        <a:off x="0" y="4925766"/>
        <a:ext cx="9626091" cy="4564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8/8/2024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52045015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8/8/2024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00488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8/8/2024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6036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8/8/2024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11615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8/8/2024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87487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8/8/2024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77898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8/8/2024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03972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8/8/2024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22381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8/8/2024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24309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8/8/2024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20472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8/8/2024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80085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8/8/2024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a:p>
        </p:txBody>
      </p:sp>
    </p:spTree>
    <p:extLst>
      <p:ext uri="{BB962C8B-B14F-4D97-AF65-F5344CB8AC3E}">
        <p14:creationId xmlns:p14="http://schemas.microsoft.com/office/powerpoint/2010/main" val="701085608"/>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4/relationships/chartEx" Target="../charts/chartEx1.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14/relationships/chartEx" Target="../charts/chartEx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76939" y="2927230"/>
            <a:ext cx="6838122" cy="2403895"/>
          </a:xfrm>
        </p:spPr>
        <p:txBody>
          <a:bodyPr vert="horz" lIns="91440" tIns="45720" rIns="91440" bIns="45720" rtlCol="0" anchor="ctr">
            <a:normAutofit/>
          </a:bodyPr>
          <a:lstStyle/>
          <a:p>
            <a:r>
              <a:rPr lang="en-US" sz="4000"/>
              <a:t>PITCH </a:t>
            </a:r>
            <a:r>
              <a:rPr lang="en-US"/>
              <a:t>SEGMENT</a:t>
            </a:r>
            <a:endParaRPr lang="en-US" sz="4000"/>
          </a:p>
        </p:txBody>
      </p:sp>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2D297-E8FB-F214-7FC1-EC74B94AB41F}"/>
              </a:ext>
            </a:extLst>
          </p:cNvPr>
          <p:cNvSpPr>
            <a:spLocks noGrp="1"/>
          </p:cNvSpPr>
          <p:nvPr>
            <p:ph idx="1"/>
          </p:nvPr>
        </p:nvSpPr>
        <p:spPr>
          <a:xfrm>
            <a:off x="612647" y="566673"/>
            <a:ext cx="10653579" cy="5742687"/>
          </a:xfrm>
        </p:spPr>
        <p:txBody>
          <a:bodyPr vert="horz" lIns="91440" tIns="45720" rIns="91440" bIns="45720" rtlCol="0" anchor="t">
            <a:normAutofit lnSpcReduction="10000"/>
          </a:bodyPr>
          <a:lstStyle/>
          <a:p>
            <a:pPr marL="0" indent="0">
              <a:buNone/>
            </a:pPr>
            <a:r>
              <a:rPr lang="en-GB" sz="3200" b="1">
                <a:latin typeface="Times New Roman"/>
                <a:cs typeface="Times New Roman"/>
              </a:rPr>
              <a:t>Insights</a:t>
            </a:r>
          </a:p>
          <a:p>
            <a:pPr marL="0" indent="0">
              <a:buNone/>
            </a:pPr>
            <a:r>
              <a:rPr lang="en-GB" sz="1800" b="1">
                <a:latin typeface="Times New Roman"/>
                <a:cs typeface="Times New Roman"/>
              </a:rPr>
              <a:t>1. Overall Growth in Session Volume</a:t>
            </a:r>
            <a:endParaRPr lang="en-US" sz="1800" b="1">
              <a:latin typeface="Times New Roman"/>
              <a:cs typeface="Times New Roman"/>
            </a:endParaRPr>
          </a:p>
          <a:p>
            <a:r>
              <a:rPr lang="en-GB" sz="1800" b="1">
                <a:latin typeface="Times New Roman"/>
                <a:ea typeface="+mn-lt"/>
                <a:cs typeface="Times New Roman"/>
              </a:rPr>
              <a:t>Steady Increase</a:t>
            </a:r>
            <a:r>
              <a:rPr lang="en-GB" sz="1800">
                <a:latin typeface="Times New Roman"/>
                <a:ea typeface="+mn-lt"/>
                <a:cs typeface="Times New Roman"/>
              </a:rPr>
              <a:t>: Total session volume has consistently grown from Q1 2012 to Q1 2015.</a:t>
            </a:r>
            <a:endParaRPr lang="en-GB" sz="1800">
              <a:latin typeface="Times New Roman"/>
              <a:cs typeface="Times New Roman"/>
            </a:endParaRPr>
          </a:p>
          <a:p>
            <a:r>
              <a:rPr lang="en-GB" sz="1800" b="1">
                <a:latin typeface="Times New Roman"/>
                <a:ea typeface="+mn-lt"/>
                <a:cs typeface="Times New Roman"/>
              </a:rPr>
              <a:t>Significant Growth</a:t>
            </a:r>
            <a:r>
              <a:rPr lang="en-GB" sz="1800">
                <a:latin typeface="Times New Roman"/>
                <a:ea typeface="+mn-lt"/>
                <a:cs typeface="Times New Roman"/>
              </a:rPr>
              <a:t>: Desktop sessions increased from 1,145 in Q1 2012 to 44,742 in Q1 2015. Mobile sessions grew from 734 to 19,456 in the same period.</a:t>
            </a:r>
            <a:endParaRPr lang="en-GB" sz="1800">
              <a:latin typeface="Times New Roman"/>
              <a:cs typeface="Times New Roman"/>
            </a:endParaRPr>
          </a:p>
          <a:p>
            <a:pPr marL="0" indent="0">
              <a:buNone/>
            </a:pPr>
            <a:r>
              <a:rPr lang="en-GB" sz="1800" b="1">
                <a:latin typeface="Times New Roman"/>
                <a:cs typeface="Times New Roman"/>
              </a:rPr>
              <a:t>2. Device Type Trends</a:t>
            </a:r>
          </a:p>
          <a:p>
            <a:r>
              <a:rPr lang="en-GB" sz="1800" b="1">
                <a:latin typeface="Times New Roman"/>
                <a:ea typeface="+mn-lt"/>
                <a:cs typeface="Times New Roman"/>
              </a:rPr>
              <a:t>Desktop Dominance</a:t>
            </a:r>
            <a:r>
              <a:rPr lang="en-GB" sz="1800">
                <a:latin typeface="Times New Roman"/>
                <a:ea typeface="+mn-lt"/>
                <a:cs typeface="Times New Roman"/>
              </a:rPr>
              <a:t>: Desktop sessions have consistently been higher, peaking at 53,375 in Q4 2014.</a:t>
            </a:r>
            <a:endParaRPr lang="en-GB" sz="1800">
              <a:latin typeface="Times New Roman"/>
              <a:cs typeface="Times New Roman"/>
            </a:endParaRPr>
          </a:p>
          <a:p>
            <a:r>
              <a:rPr lang="en-GB" sz="1800" b="1">
                <a:latin typeface="Times New Roman"/>
                <a:ea typeface="+mn-lt"/>
                <a:cs typeface="Times New Roman"/>
              </a:rPr>
              <a:t>Rapid Mobile Growth</a:t>
            </a:r>
            <a:r>
              <a:rPr lang="en-GB" sz="1800">
                <a:latin typeface="Times New Roman"/>
                <a:ea typeface="+mn-lt"/>
                <a:cs typeface="Times New Roman"/>
              </a:rPr>
              <a:t>: Mobile sessions showed a rapid increase, especially notable from 7,431 in Q4 2012 to 22,998 in Q4 2014.</a:t>
            </a:r>
            <a:endParaRPr lang="en-GB" sz="1800">
              <a:latin typeface="Times New Roman"/>
              <a:cs typeface="Times New Roman"/>
            </a:endParaRPr>
          </a:p>
          <a:p>
            <a:pPr marL="0" indent="0">
              <a:buNone/>
            </a:pPr>
            <a:r>
              <a:rPr lang="en-GB" sz="1800" b="1">
                <a:latin typeface="Times New Roman"/>
                <a:cs typeface="Times New Roman"/>
              </a:rPr>
              <a:t>3. Seasonal Peaks</a:t>
            </a:r>
          </a:p>
          <a:p>
            <a:r>
              <a:rPr lang="en-GB" sz="1800" b="1">
                <a:latin typeface="Times New Roman"/>
                <a:ea typeface="+mn-lt"/>
                <a:cs typeface="Times New Roman"/>
              </a:rPr>
              <a:t>Q4 Spikes</a:t>
            </a:r>
            <a:r>
              <a:rPr lang="en-GB" sz="1800">
                <a:latin typeface="Times New Roman"/>
                <a:ea typeface="+mn-lt"/>
                <a:cs typeface="Times New Roman"/>
              </a:rPr>
              <a:t>: Both desktop and mobile sessions peak in Q4 of each year, indicating strong seasonal engagement.</a:t>
            </a:r>
            <a:endParaRPr lang="en-GB" sz="1800">
              <a:latin typeface="Times New Roman"/>
              <a:cs typeface="Times New Roman"/>
            </a:endParaRPr>
          </a:p>
          <a:p>
            <a:r>
              <a:rPr lang="en-GB" sz="1800" b="1">
                <a:latin typeface="Times New Roman"/>
                <a:ea typeface="+mn-lt"/>
                <a:cs typeface="+mn-lt"/>
              </a:rPr>
              <a:t>Investment in Mobile Optimization</a:t>
            </a:r>
            <a:r>
              <a:rPr lang="en-GB" sz="1800">
                <a:latin typeface="Times New Roman"/>
                <a:ea typeface="+mn-lt"/>
                <a:cs typeface="+mn-lt"/>
              </a:rPr>
              <a:t>: Given the rapid growth in mobile sessions, invest in optimizing the mobile user experience.</a:t>
            </a:r>
            <a:endParaRPr lang="en-GB" sz="1800">
              <a:latin typeface="Times New Roman"/>
              <a:cs typeface="Times New Roman"/>
            </a:endParaRPr>
          </a:p>
          <a:p>
            <a:endParaRPr lang="en-GB" sz="1800">
              <a:latin typeface="Times New Roman"/>
              <a:cs typeface="Times New Roman"/>
            </a:endParaRPr>
          </a:p>
        </p:txBody>
      </p:sp>
      <p:sp>
        <p:nvSpPr>
          <p:cNvPr id="4" name="Date Placeholder 3">
            <a:extLst>
              <a:ext uri="{FF2B5EF4-FFF2-40B4-BE49-F238E27FC236}">
                <a16:creationId xmlns:a16="http://schemas.microsoft.com/office/drawing/2014/main" id="{237AB0CB-31A2-7830-B4BF-4D79343F9533}"/>
              </a:ext>
            </a:extLst>
          </p:cNvPr>
          <p:cNvSpPr>
            <a:spLocks noGrp="1"/>
          </p:cNvSpPr>
          <p:nvPr>
            <p:ph type="dt" sz="half" idx="10"/>
          </p:nvPr>
        </p:nvSpPr>
        <p:spPr/>
        <p:txBody>
          <a:bodyPr/>
          <a:lstStyle/>
          <a:p>
            <a:fld id="{FEC65C7E-7EBC-41E8-8710-E0B6EEBF33AC}" type="datetime1">
              <a:t>8/8/2024</a:t>
            </a:fld>
            <a:endParaRPr lang="en-US"/>
          </a:p>
        </p:txBody>
      </p:sp>
      <p:sp>
        <p:nvSpPr>
          <p:cNvPr id="5" name="Footer Placeholder 4">
            <a:extLst>
              <a:ext uri="{FF2B5EF4-FFF2-40B4-BE49-F238E27FC236}">
                <a16:creationId xmlns:a16="http://schemas.microsoft.com/office/drawing/2014/main" id="{1E20A459-0F3C-D538-26AD-B7D1E6340E3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19770AC-6592-19F8-DE5A-5F6F5B9E5D68}"/>
              </a:ext>
            </a:extLst>
          </p:cNvPr>
          <p:cNvSpPr>
            <a:spLocks noGrp="1"/>
          </p:cNvSpPr>
          <p:nvPr>
            <p:ph type="sldNum" sz="quarter" idx="12"/>
          </p:nvPr>
        </p:nvSpPr>
        <p:spPr/>
        <p:txBody>
          <a:bodyPr/>
          <a:lstStyle/>
          <a:p>
            <a:fld id="{CC057153-B650-4DEB-B370-79DDCFDCE934}" type="slidenum">
              <a:rPr lang="en-US" dirty="0"/>
              <a:t>10</a:t>
            </a:fld>
            <a:endParaRPr lang="en-US"/>
          </a:p>
        </p:txBody>
      </p:sp>
    </p:spTree>
    <p:extLst>
      <p:ext uri="{BB962C8B-B14F-4D97-AF65-F5344CB8AC3E}">
        <p14:creationId xmlns:p14="http://schemas.microsoft.com/office/powerpoint/2010/main" val="207706342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64F1-E88C-5785-104C-7A4E95C92D98}"/>
              </a:ext>
            </a:extLst>
          </p:cNvPr>
          <p:cNvSpPr>
            <a:spLocks noGrp="1"/>
          </p:cNvSpPr>
          <p:nvPr>
            <p:ph type="title"/>
          </p:nvPr>
        </p:nvSpPr>
        <p:spPr>
          <a:xfrm>
            <a:off x="871568" y="-2164"/>
            <a:ext cx="7680157" cy="1719072"/>
          </a:xfrm>
        </p:spPr>
        <p:txBody>
          <a:bodyPr vert="horz" lIns="91440" tIns="45720" rIns="91440" bIns="45720" rtlCol="0" anchor="b">
            <a:normAutofit/>
          </a:bodyPr>
          <a:lstStyle/>
          <a:p>
            <a:r>
              <a:rPr lang="en-US" sz="5400" kern="1200">
                <a:solidFill>
                  <a:schemeClr val="tx1"/>
                </a:solidFill>
                <a:latin typeface="+mj-lt"/>
                <a:ea typeface="+mj-ea"/>
                <a:cs typeface="+mj-cs"/>
              </a:rPr>
              <a:t>Session to order</a:t>
            </a:r>
          </a:p>
        </p:txBody>
      </p:sp>
      <p:pic>
        <p:nvPicPr>
          <p:cNvPr id="7" name="Content Placeholder 6" descr="A graph with numbers and a line&#10;&#10;Description automatically generated">
            <a:extLst>
              <a:ext uri="{FF2B5EF4-FFF2-40B4-BE49-F238E27FC236}">
                <a16:creationId xmlns:a16="http://schemas.microsoft.com/office/drawing/2014/main" id="{3D4D3247-558A-9256-05B8-2168F1376501}"/>
              </a:ext>
            </a:extLst>
          </p:cNvPr>
          <p:cNvPicPr>
            <a:picLocks noGrp="1" noChangeAspect="1"/>
          </p:cNvPicPr>
          <p:nvPr>
            <p:ph idx="1"/>
          </p:nvPr>
        </p:nvPicPr>
        <p:blipFill>
          <a:blip r:embed="rId2"/>
          <a:stretch>
            <a:fillRect/>
          </a:stretch>
        </p:blipFill>
        <p:spPr>
          <a:xfrm>
            <a:off x="4520612" y="1711548"/>
            <a:ext cx="7665720" cy="4370691"/>
          </a:xfrm>
          <a:prstGeom prst="rect">
            <a:avLst/>
          </a:prstGeom>
        </p:spPr>
      </p:pic>
      <p:sp>
        <p:nvSpPr>
          <p:cNvPr id="6" name="TextBox 5">
            <a:extLst>
              <a:ext uri="{FF2B5EF4-FFF2-40B4-BE49-F238E27FC236}">
                <a16:creationId xmlns:a16="http://schemas.microsoft.com/office/drawing/2014/main" id="{7A646793-7031-3548-2DFB-F01FD89637F8}"/>
              </a:ext>
            </a:extLst>
          </p:cNvPr>
          <p:cNvSpPr txBox="1"/>
          <p:nvPr/>
        </p:nvSpPr>
        <p:spPr>
          <a:xfrm>
            <a:off x="510621" y="1911524"/>
            <a:ext cx="400384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Orange line indicates that there is an increase in conversion rate every month significantly, light blue and dark blue bars indicate the growth of website traffic and purchases respectively</a:t>
            </a:r>
          </a:p>
        </p:txBody>
      </p:sp>
    </p:spTree>
    <p:extLst>
      <p:ext uri="{BB962C8B-B14F-4D97-AF65-F5344CB8AC3E}">
        <p14:creationId xmlns:p14="http://schemas.microsoft.com/office/powerpoint/2010/main" val="263692677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FE0A6-D750-4AE6-E23F-292C4E6AD817}"/>
              </a:ext>
            </a:extLst>
          </p:cNvPr>
          <p:cNvSpPr>
            <a:spLocks noGrp="1"/>
          </p:cNvSpPr>
          <p:nvPr>
            <p:ph idx="1"/>
          </p:nvPr>
        </p:nvSpPr>
        <p:spPr>
          <a:xfrm>
            <a:off x="612647" y="577612"/>
            <a:ext cx="10653579" cy="5731748"/>
          </a:xfrm>
        </p:spPr>
        <p:txBody>
          <a:bodyPr vert="horz" lIns="91440" tIns="45720" rIns="91440" bIns="45720" rtlCol="0" anchor="t">
            <a:normAutofit/>
          </a:bodyPr>
          <a:lstStyle/>
          <a:p>
            <a:pPr marL="0" indent="0">
              <a:buNone/>
            </a:pPr>
            <a:r>
              <a:rPr lang="en-GB" sz="3200" b="1">
                <a:latin typeface="Times New Roman"/>
                <a:cs typeface="Times New Roman"/>
              </a:rPr>
              <a:t>Insights</a:t>
            </a:r>
            <a:endParaRPr lang="en-US" sz="3200"/>
          </a:p>
          <a:p>
            <a:pPr marL="0" indent="0">
              <a:buNone/>
            </a:pPr>
            <a:r>
              <a:rPr lang="en-GB" sz="1800" b="1">
                <a:latin typeface="Times New Roman"/>
                <a:cs typeface="Times New Roman"/>
              </a:rPr>
              <a:t>1. Strong Growth in User Engagement</a:t>
            </a:r>
          </a:p>
          <a:p>
            <a:r>
              <a:rPr lang="en-GB" sz="1800" b="1">
                <a:latin typeface="Times New Roman"/>
                <a:ea typeface="+mn-lt"/>
                <a:cs typeface="+mn-lt"/>
              </a:rPr>
              <a:t>Rising Sessions</a:t>
            </a:r>
            <a:r>
              <a:rPr lang="en-GB" sz="1800">
                <a:latin typeface="Times New Roman"/>
                <a:ea typeface="+mn-lt"/>
                <a:cs typeface="+mn-lt"/>
              </a:rPr>
              <a:t>: Total sessions have significantly increased from 1,879 in Q1 2012 to 64,198 in Q1 2015, indicating growing user interest and engagement.</a:t>
            </a:r>
            <a:endParaRPr lang="en-GB" sz="1800">
              <a:latin typeface="Times New Roman"/>
              <a:cs typeface="Times New Roman"/>
            </a:endParaRPr>
          </a:p>
          <a:p>
            <a:pPr marL="0" indent="0">
              <a:buNone/>
            </a:pPr>
            <a:r>
              <a:rPr lang="en-GB" sz="1800" b="1">
                <a:latin typeface="Times New Roman"/>
                <a:cs typeface="Times New Roman"/>
              </a:rPr>
              <a:t>2. Increasing Purchase Conversion Rates</a:t>
            </a:r>
          </a:p>
          <a:p>
            <a:r>
              <a:rPr lang="en-GB" sz="1800" b="1">
                <a:latin typeface="Times New Roman"/>
                <a:ea typeface="+mn-lt"/>
                <a:cs typeface="+mn-lt"/>
              </a:rPr>
              <a:t>Higher Purchases per Session</a:t>
            </a:r>
            <a:r>
              <a:rPr lang="en-GB" sz="1800">
                <a:latin typeface="Times New Roman"/>
                <a:ea typeface="+mn-lt"/>
                <a:cs typeface="+mn-lt"/>
              </a:rPr>
              <a:t>: Purchases per 1,000 sessions rose from 31.93 in Q1 2012 to 84.43 in Q1 2015, showing improved conversion rates and effective marketing strategies.</a:t>
            </a:r>
            <a:endParaRPr lang="en-GB" sz="1800">
              <a:latin typeface="Times New Roman"/>
              <a:cs typeface="Times New Roman"/>
            </a:endParaRPr>
          </a:p>
          <a:p>
            <a:pPr marL="0" indent="0">
              <a:buNone/>
            </a:pPr>
            <a:r>
              <a:rPr lang="en-GB" sz="1800" b="1">
                <a:latin typeface="Times New Roman"/>
                <a:cs typeface="Times New Roman"/>
              </a:rPr>
              <a:t>3. Seasonal and Yearly Trends</a:t>
            </a:r>
          </a:p>
          <a:p>
            <a:r>
              <a:rPr lang="en-GB" sz="1800" b="1">
                <a:latin typeface="Times New Roman"/>
                <a:ea typeface="+mn-lt"/>
                <a:cs typeface="+mn-lt"/>
              </a:rPr>
              <a:t>Q4 Peaks</a:t>
            </a:r>
            <a:r>
              <a:rPr lang="en-GB" sz="1800">
                <a:latin typeface="Times New Roman"/>
                <a:ea typeface="+mn-lt"/>
                <a:cs typeface="+mn-lt"/>
              </a:rPr>
              <a:t>: Sessions and purchases consistently peak in Q4, with the highest purchase rate of 77.36 per 1,000 sessions in Q4 2014, reflecting successful holiday campaigns.</a:t>
            </a:r>
            <a:endParaRPr lang="en-GB" sz="1800">
              <a:latin typeface="Times New Roman"/>
              <a:cs typeface="Times New Roman"/>
            </a:endParaRPr>
          </a:p>
          <a:p>
            <a:r>
              <a:rPr lang="en-GB" sz="1800" b="1">
                <a:latin typeface="Times New Roman"/>
                <a:ea typeface="+mn-lt"/>
                <a:cs typeface="+mn-lt"/>
              </a:rPr>
              <a:t>Year-on-Year Improvement</a:t>
            </a:r>
            <a:r>
              <a:rPr lang="en-GB" sz="1800">
                <a:latin typeface="Times New Roman"/>
                <a:ea typeface="+mn-lt"/>
                <a:cs typeface="+mn-lt"/>
              </a:rPr>
              <a:t>: The purchase rate improved steadily each year, demonstrating the effectiveness of customer acquisition and retention strategies.</a:t>
            </a:r>
            <a:endParaRPr lang="en-GB" sz="1800">
              <a:latin typeface="Times New Roman"/>
            </a:endParaRPr>
          </a:p>
          <a:p>
            <a:endParaRPr lang="en-GB" sz="1800">
              <a:latin typeface="Times New Roman"/>
            </a:endParaRPr>
          </a:p>
          <a:p>
            <a:endParaRPr lang="en-GB"/>
          </a:p>
        </p:txBody>
      </p:sp>
      <p:sp>
        <p:nvSpPr>
          <p:cNvPr id="4" name="Date Placeholder 3">
            <a:extLst>
              <a:ext uri="{FF2B5EF4-FFF2-40B4-BE49-F238E27FC236}">
                <a16:creationId xmlns:a16="http://schemas.microsoft.com/office/drawing/2014/main" id="{12B6103A-42B6-20BA-9E9C-5CA89CE0B683}"/>
              </a:ext>
            </a:extLst>
          </p:cNvPr>
          <p:cNvSpPr>
            <a:spLocks noGrp="1"/>
          </p:cNvSpPr>
          <p:nvPr>
            <p:ph type="dt" sz="half" idx="10"/>
          </p:nvPr>
        </p:nvSpPr>
        <p:spPr/>
        <p:txBody>
          <a:bodyPr/>
          <a:lstStyle/>
          <a:p>
            <a:fld id="{363C83D1-D759-4F89-9A5C-EF2A7FBA3B51}" type="datetime1">
              <a:t>8/8/2024</a:t>
            </a:fld>
            <a:endParaRPr lang="en-US"/>
          </a:p>
        </p:txBody>
      </p:sp>
      <p:sp>
        <p:nvSpPr>
          <p:cNvPr id="5" name="Footer Placeholder 4">
            <a:extLst>
              <a:ext uri="{FF2B5EF4-FFF2-40B4-BE49-F238E27FC236}">
                <a16:creationId xmlns:a16="http://schemas.microsoft.com/office/drawing/2014/main" id="{24691E5E-4B91-833E-9A08-68766922E80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C2775CF-81E9-4970-1B74-E531417AAF88}"/>
              </a:ext>
            </a:extLst>
          </p:cNvPr>
          <p:cNvSpPr>
            <a:spLocks noGrp="1"/>
          </p:cNvSpPr>
          <p:nvPr>
            <p:ph type="sldNum" sz="quarter" idx="12"/>
          </p:nvPr>
        </p:nvSpPr>
        <p:spPr/>
        <p:txBody>
          <a:bodyPr/>
          <a:lstStyle/>
          <a:p>
            <a:fld id="{CC057153-B650-4DEB-B370-79DDCFDCE934}" type="slidenum">
              <a:rPr lang="en-US" dirty="0"/>
              <a:t>12</a:t>
            </a:fld>
            <a:endParaRPr lang="en-US"/>
          </a:p>
        </p:txBody>
      </p:sp>
    </p:spTree>
    <p:extLst>
      <p:ext uri="{BB962C8B-B14F-4D97-AF65-F5344CB8AC3E}">
        <p14:creationId xmlns:p14="http://schemas.microsoft.com/office/powerpoint/2010/main" val="14424644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B996-341D-CB16-4740-A9BFAD7D185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800" kern="1200">
                <a:latin typeface="+mj-lt"/>
                <a:ea typeface="+mj-ea"/>
                <a:cs typeface="+mj-cs"/>
              </a:rPr>
              <a:t>Session to purchase through device type</a:t>
            </a:r>
            <a:endParaRPr lang="en-US" sz="2800" kern="1200">
              <a:latin typeface="+mj-lt"/>
            </a:endParaRPr>
          </a:p>
        </p:txBody>
      </p:sp>
      <p:pic>
        <p:nvPicPr>
          <p:cNvPr id="7" name="Content Placeholder 6" descr="A graph with numbers and a line&#10;&#10;Description automatically generated">
            <a:extLst>
              <a:ext uri="{FF2B5EF4-FFF2-40B4-BE49-F238E27FC236}">
                <a16:creationId xmlns:a16="http://schemas.microsoft.com/office/drawing/2014/main" id="{0B30C84B-D5A5-B048-776A-B0EA07A1B34E}"/>
              </a:ext>
            </a:extLst>
          </p:cNvPr>
          <p:cNvPicPr>
            <a:picLocks noGrp="1" noChangeAspect="1"/>
          </p:cNvPicPr>
          <p:nvPr>
            <p:ph idx="1"/>
          </p:nvPr>
        </p:nvPicPr>
        <p:blipFill>
          <a:blip r:embed="rId2"/>
          <a:stretch>
            <a:fillRect/>
          </a:stretch>
        </p:blipFill>
        <p:spPr>
          <a:xfrm>
            <a:off x="4654296" y="1478699"/>
            <a:ext cx="6903720" cy="3900601"/>
          </a:xfrm>
          <a:prstGeom prst="rect">
            <a:avLst/>
          </a:prstGeom>
        </p:spPr>
      </p:pic>
      <p:sp>
        <p:nvSpPr>
          <p:cNvPr id="6" name="TextBox 5">
            <a:extLst>
              <a:ext uri="{FF2B5EF4-FFF2-40B4-BE49-F238E27FC236}">
                <a16:creationId xmlns:a16="http://schemas.microsoft.com/office/drawing/2014/main" id="{2B3E9238-CADC-B36E-F74F-29573733FB4D}"/>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shows that most people choose to purchase our products through desktop website so we are looking forward to increase our user experience of desktop website by taking people feedback</a:t>
            </a:r>
          </a:p>
        </p:txBody>
      </p:sp>
    </p:spTree>
    <p:extLst>
      <p:ext uri="{BB962C8B-B14F-4D97-AF65-F5344CB8AC3E}">
        <p14:creationId xmlns:p14="http://schemas.microsoft.com/office/powerpoint/2010/main" val="44830471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B7743-C24C-77B4-214A-4770EA6E0287}"/>
              </a:ext>
            </a:extLst>
          </p:cNvPr>
          <p:cNvSpPr>
            <a:spLocks noGrp="1"/>
          </p:cNvSpPr>
          <p:nvPr>
            <p:ph idx="1"/>
          </p:nvPr>
        </p:nvSpPr>
        <p:spPr>
          <a:xfrm>
            <a:off x="612647" y="637009"/>
            <a:ext cx="10653579" cy="5672351"/>
          </a:xfrm>
        </p:spPr>
        <p:txBody>
          <a:bodyPr vert="horz" lIns="91440" tIns="45720" rIns="91440" bIns="45720" rtlCol="0" anchor="t">
            <a:normAutofit/>
          </a:bodyPr>
          <a:lstStyle/>
          <a:p>
            <a:pPr marL="0" indent="0">
              <a:buNone/>
            </a:pPr>
            <a:r>
              <a:rPr lang="en-GB" sz="3200" b="1">
                <a:latin typeface="Times New Roman"/>
                <a:cs typeface="Times New Roman"/>
              </a:rPr>
              <a:t>Insights</a:t>
            </a:r>
          </a:p>
          <a:p>
            <a:pPr marL="0" indent="0">
              <a:buNone/>
            </a:pPr>
            <a:r>
              <a:rPr lang="en-GB" sz="1800" b="1">
                <a:latin typeface="Times New Roman"/>
                <a:cs typeface="Times New Roman"/>
              </a:rPr>
              <a:t>1. Significant Growth in Desktop Sessions and Conversions</a:t>
            </a:r>
          </a:p>
          <a:p>
            <a:r>
              <a:rPr lang="en-GB" sz="1800" b="1">
                <a:latin typeface="Times New Roman"/>
                <a:ea typeface="+mn-lt"/>
                <a:cs typeface="+mn-lt"/>
              </a:rPr>
              <a:t>Desktop Performance</a:t>
            </a:r>
            <a:r>
              <a:rPr lang="en-GB" sz="1800">
                <a:latin typeface="Times New Roman"/>
                <a:ea typeface="+mn-lt"/>
                <a:cs typeface="+mn-lt"/>
              </a:rPr>
              <a:t>: Desktop sessions increased from 1,145 in Q1 2012 to 44,742 in Q1 2015, with purchases per 1,000 sessions peaking at 105.94 in Q1 2015. This indicates a strong desktop user base and high conversion efficiency.</a:t>
            </a:r>
            <a:endParaRPr lang="en-GB" sz="1800">
              <a:latin typeface="Times New Roman"/>
              <a:cs typeface="Times New Roman"/>
            </a:endParaRPr>
          </a:p>
          <a:p>
            <a:pPr marL="0" indent="0">
              <a:buNone/>
            </a:pPr>
            <a:r>
              <a:rPr lang="en-GB" sz="1800" b="1">
                <a:latin typeface="Times New Roman"/>
                <a:cs typeface="Times New Roman"/>
              </a:rPr>
              <a:t>2. Mobile Engagement and Improvement</a:t>
            </a:r>
          </a:p>
          <a:p>
            <a:r>
              <a:rPr lang="en-GB" sz="1800" b="1">
                <a:latin typeface="Times New Roman"/>
                <a:ea typeface="+mn-lt"/>
                <a:cs typeface="+mn-lt"/>
              </a:rPr>
              <a:t>Mobile Growth</a:t>
            </a:r>
            <a:r>
              <a:rPr lang="en-GB" sz="1800">
                <a:latin typeface="Times New Roman"/>
                <a:ea typeface="+mn-lt"/>
                <a:cs typeface="+mn-lt"/>
              </a:rPr>
              <a:t>: Mobile sessions rose from 734 in Q1 2012 to 19,456 in Q1 2015, with purchases per 1,000 sessions improving from 13.62 to 34.95. While mobile conversions lag behind desktop, there's notable progress.</a:t>
            </a:r>
            <a:endParaRPr lang="en-GB" sz="1800">
              <a:latin typeface="Times New Roman"/>
              <a:cs typeface="Times New Roman"/>
            </a:endParaRPr>
          </a:p>
          <a:p>
            <a:pPr marL="0" indent="0">
              <a:buNone/>
            </a:pPr>
            <a:r>
              <a:rPr lang="en-GB" sz="1800" b="1">
                <a:latin typeface="Times New Roman"/>
                <a:cs typeface="Times New Roman"/>
              </a:rPr>
              <a:t>3. Quarterly Peaks and Trends</a:t>
            </a:r>
          </a:p>
          <a:p>
            <a:r>
              <a:rPr lang="en-GB" sz="1800" b="1">
                <a:latin typeface="Times New Roman"/>
                <a:ea typeface="+mn-lt"/>
                <a:cs typeface="+mn-lt"/>
              </a:rPr>
              <a:t>Q4 Performance</a:t>
            </a:r>
            <a:r>
              <a:rPr lang="en-GB" sz="1800">
                <a:latin typeface="Times New Roman"/>
                <a:ea typeface="+mn-lt"/>
                <a:cs typeface="+mn-lt"/>
              </a:rPr>
              <a:t>: Consistent peak in Q4, with desktop purchases per 1,000 sessions reaching 95.96 in Q4 2014. Mobile purchases also peak in Q4, reflecting successful holiday campaigns.</a:t>
            </a:r>
            <a:endParaRPr lang="en-GB" sz="1800">
              <a:latin typeface="Times New Roman"/>
            </a:endParaRPr>
          </a:p>
          <a:p>
            <a:endParaRPr lang="en-GB"/>
          </a:p>
        </p:txBody>
      </p:sp>
      <p:sp>
        <p:nvSpPr>
          <p:cNvPr id="4" name="Date Placeholder 3">
            <a:extLst>
              <a:ext uri="{FF2B5EF4-FFF2-40B4-BE49-F238E27FC236}">
                <a16:creationId xmlns:a16="http://schemas.microsoft.com/office/drawing/2014/main" id="{67DE4C54-6D7D-8B9A-CA88-B7B399EEE6D5}"/>
              </a:ext>
            </a:extLst>
          </p:cNvPr>
          <p:cNvSpPr>
            <a:spLocks noGrp="1"/>
          </p:cNvSpPr>
          <p:nvPr>
            <p:ph type="dt" sz="half" idx="10"/>
          </p:nvPr>
        </p:nvSpPr>
        <p:spPr/>
        <p:txBody>
          <a:bodyPr/>
          <a:lstStyle/>
          <a:p>
            <a:fld id="{F3275D6B-1214-4247-8C45-39BE8FA9C867}" type="datetime1">
              <a:t>8/8/2024</a:t>
            </a:fld>
            <a:endParaRPr lang="en-US"/>
          </a:p>
        </p:txBody>
      </p:sp>
      <p:sp>
        <p:nvSpPr>
          <p:cNvPr id="5" name="Footer Placeholder 4">
            <a:extLst>
              <a:ext uri="{FF2B5EF4-FFF2-40B4-BE49-F238E27FC236}">
                <a16:creationId xmlns:a16="http://schemas.microsoft.com/office/drawing/2014/main" id="{F625D647-848A-8D2C-AA7B-0492A353C6A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4205216-AFA9-95DF-C2A3-58B92D938528}"/>
              </a:ext>
            </a:extLst>
          </p:cNvPr>
          <p:cNvSpPr>
            <a:spLocks noGrp="1"/>
          </p:cNvSpPr>
          <p:nvPr>
            <p:ph type="sldNum" sz="quarter" idx="12"/>
          </p:nvPr>
        </p:nvSpPr>
        <p:spPr/>
        <p:txBody>
          <a:bodyPr/>
          <a:lstStyle/>
          <a:p>
            <a:fld id="{CC057153-B650-4DEB-B370-79DDCFDCE934}" type="slidenum">
              <a:rPr lang="en-US" dirty="0"/>
              <a:t>14</a:t>
            </a:fld>
            <a:endParaRPr lang="en-US"/>
          </a:p>
        </p:txBody>
      </p:sp>
    </p:spTree>
    <p:extLst>
      <p:ext uri="{BB962C8B-B14F-4D97-AF65-F5344CB8AC3E}">
        <p14:creationId xmlns:p14="http://schemas.microsoft.com/office/powerpoint/2010/main" val="74144387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63F7-F0E8-865A-0DAB-F686FAC41154}"/>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000" kern="1200">
                <a:solidFill>
                  <a:schemeClr val="tx1"/>
                </a:solidFill>
                <a:latin typeface="+mj-lt"/>
                <a:ea typeface="+mj-ea"/>
                <a:cs typeface="+mj-cs"/>
              </a:rPr>
              <a:t>Sum of total margin by each product</a:t>
            </a:r>
          </a:p>
        </p:txBody>
      </p:sp>
      <p:pic>
        <p:nvPicPr>
          <p:cNvPr id="3" name="Content Placeholder 2">
            <a:extLst>
              <a:ext uri="{FF2B5EF4-FFF2-40B4-BE49-F238E27FC236}">
                <a16:creationId xmlns:a16="http://schemas.microsoft.com/office/drawing/2014/main" id="{D3AD741D-E425-A09D-04B9-9B8A522DC2B5}"/>
              </a:ext>
            </a:extLst>
          </p:cNvPr>
          <p:cNvPicPr>
            <a:picLocks noGrp="1" noChangeAspect="1"/>
          </p:cNvPicPr>
          <p:nvPr>
            <p:ph idx="1"/>
          </p:nvPr>
        </p:nvPicPr>
        <p:blipFill>
          <a:blip r:embed="rId2"/>
          <a:stretch>
            <a:fillRect/>
          </a:stretch>
        </p:blipFill>
        <p:spPr>
          <a:xfrm>
            <a:off x="829978" y="2568291"/>
            <a:ext cx="10219306" cy="2888230"/>
          </a:xfrm>
          <a:prstGeom prst="rect">
            <a:avLst/>
          </a:prstGeom>
        </p:spPr>
      </p:pic>
      <p:sp>
        <p:nvSpPr>
          <p:cNvPr id="5" name="TextBox 4">
            <a:extLst>
              <a:ext uri="{FF2B5EF4-FFF2-40B4-BE49-F238E27FC236}">
                <a16:creationId xmlns:a16="http://schemas.microsoft.com/office/drawing/2014/main" id="{5672C97A-5594-95D2-D9EA-2FF3B5B5C832}"/>
              </a:ext>
            </a:extLst>
          </p:cNvPr>
          <p:cNvSpPr txBox="1"/>
          <p:nvPr/>
        </p:nvSpPr>
        <p:spPr>
          <a:xfrm>
            <a:off x="4654295" y="502920"/>
            <a:ext cx="6894576" cy="14630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shows that since the inception of the first product out company has not seen any loss on any product additionally our profit margins are growing every month on all products period</a:t>
            </a:r>
          </a:p>
        </p:txBody>
      </p:sp>
    </p:spTree>
    <p:extLst>
      <p:ext uri="{BB962C8B-B14F-4D97-AF65-F5344CB8AC3E}">
        <p14:creationId xmlns:p14="http://schemas.microsoft.com/office/powerpoint/2010/main" val="130515310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1880BE-16E2-1E1E-65FC-8755635F0A06}"/>
              </a:ext>
            </a:extLst>
          </p:cNvPr>
          <p:cNvSpPr>
            <a:spLocks noGrp="1"/>
          </p:cNvSpPr>
          <p:nvPr>
            <p:ph idx="1"/>
          </p:nvPr>
        </p:nvSpPr>
        <p:spPr>
          <a:xfrm>
            <a:off x="612647" y="648732"/>
            <a:ext cx="10653579" cy="5660628"/>
          </a:xfrm>
        </p:spPr>
        <p:txBody>
          <a:bodyPr vert="horz" lIns="91440" tIns="45720" rIns="91440" bIns="45720" rtlCol="0" anchor="t">
            <a:noAutofit/>
          </a:bodyPr>
          <a:lstStyle/>
          <a:p>
            <a:pPr marL="0" indent="0">
              <a:buNone/>
            </a:pPr>
            <a:r>
              <a:rPr lang="en-GB" sz="3200" b="1">
                <a:latin typeface="Times New Roman"/>
                <a:cs typeface="Times New Roman"/>
              </a:rPr>
              <a:t>Insights</a:t>
            </a:r>
          </a:p>
          <a:p>
            <a:pPr marL="0" indent="0">
              <a:buNone/>
            </a:pPr>
            <a:r>
              <a:rPr lang="en-GB" sz="1800" b="1">
                <a:latin typeface="Times New Roman"/>
                <a:cs typeface="Times New Roman"/>
              </a:rPr>
              <a:t>1. Consistent Growth in Sales and Revenue</a:t>
            </a:r>
            <a:endParaRPr lang="en-US" sz="1800" b="1">
              <a:latin typeface="Times New Roman"/>
              <a:cs typeface="Times New Roman"/>
            </a:endParaRPr>
          </a:p>
          <a:p>
            <a:r>
              <a:rPr lang="en-GB" sz="1800" b="1">
                <a:latin typeface="Times New Roman"/>
                <a:ea typeface="+mn-lt"/>
                <a:cs typeface="+mn-lt"/>
              </a:rPr>
              <a:t>Steady Increase</a:t>
            </a:r>
            <a:r>
              <a:rPr lang="en-GB" sz="1800">
                <a:latin typeface="Times New Roman"/>
                <a:ea typeface="+mn-lt"/>
                <a:cs typeface="+mn-lt"/>
              </a:rPr>
              <a:t>: Total sales, revenue, and margin have shown consistent growth from 2012 to 2015. For example, sales of Product 1 increased from 60 units in March 2012 to 1,392 units in January 2015.</a:t>
            </a:r>
            <a:endParaRPr lang="en-GB" sz="1800">
              <a:latin typeface="Times New Roman"/>
              <a:cs typeface="Times New Roman"/>
            </a:endParaRPr>
          </a:p>
          <a:p>
            <a:r>
              <a:rPr lang="en-GB" sz="1800" b="1">
                <a:latin typeface="Times New Roman"/>
                <a:ea typeface="+mn-lt"/>
                <a:cs typeface="+mn-lt"/>
              </a:rPr>
              <a:t>Revenue Growth</a:t>
            </a:r>
            <a:r>
              <a:rPr lang="en-GB" sz="1800">
                <a:latin typeface="Times New Roman"/>
                <a:ea typeface="+mn-lt"/>
                <a:cs typeface="+mn-lt"/>
              </a:rPr>
              <a:t>: Total revenue for Product 1 increased from $2,999 in March 2012 to $69,586 in January 2015, indicating strong demand and successful market penetration.</a:t>
            </a:r>
            <a:endParaRPr lang="en-GB" sz="1800">
              <a:latin typeface="Times New Roman"/>
              <a:cs typeface="Times New Roman"/>
            </a:endParaRPr>
          </a:p>
          <a:p>
            <a:pPr marL="0" indent="0">
              <a:buNone/>
            </a:pPr>
            <a:r>
              <a:rPr lang="en-GB" sz="1800" b="1">
                <a:latin typeface="Times New Roman"/>
                <a:cs typeface="Times New Roman"/>
              </a:rPr>
              <a:t>2. Introduction and Success of New Products</a:t>
            </a:r>
          </a:p>
          <a:p>
            <a:r>
              <a:rPr lang="en-GB" sz="1800" b="1">
                <a:latin typeface="Times New Roman"/>
                <a:ea typeface="+mn-lt"/>
                <a:cs typeface="+mn-lt"/>
              </a:rPr>
              <a:t>New Product Performance</a:t>
            </a:r>
            <a:r>
              <a:rPr lang="en-GB" sz="1800">
                <a:latin typeface="Times New Roman"/>
                <a:ea typeface="+mn-lt"/>
                <a:cs typeface="+mn-lt"/>
              </a:rPr>
              <a:t>: Products 2, 3, and 4 introduced between 2013 and 2014 have contributed significantly to overall sales and revenue. Product 2, for example, saw sales of 644 units in February 2015, generating $38,633 in revenue.</a:t>
            </a:r>
            <a:endParaRPr lang="en-GB" sz="1800">
              <a:latin typeface="Times New Roman"/>
              <a:cs typeface="Times New Roman"/>
            </a:endParaRPr>
          </a:p>
          <a:p>
            <a:pPr marL="0" indent="0">
              <a:buNone/>
            </a:pPr>
            <a:r>
              <a:rPr lang="en-GB" sz="1800" b="1">
                <a:latin typeface="Times New Roman"/>
                <a:cs typeface="Times New Roman"/>
              </a:rPr>
              <a:t>3. Seasonal and Monthly Trends</a:t>
            </a:r>
          </a:p>
          <a:p>
            <a:r>
              <a:rPr lang="en-GB" sz="1800" b="1">
                <a:latin typeface="Times New Roman"/>
                <a:ea typeface="+mn-lt"/>
                <a:cs typeface="+mn-lt"/>
              </a:rPr>
              <a:t>Peak Periods</a:t>
            </a:r>
            <a:r>
              <a:rPr lang="en-GB" sz="1800">
                <a:latin typeface="Times New Roman"/>
                <a:ea typeface="+mn-lt"/>
                <a:cs typeface="+mn-lt"/>
              </a:rPr>
              <a:t>: Sales and revenue peak during the last quarter of each year, particularly in November and December. For instance, Product 1 saw sales of 1,584 units in December 2014, generating $79,184 in revenue.</a:t>
            </a:r>
            <a:endParaRPr lang="en-GB" sz="1800">
              <a:latin typeface="Times New Roman"/>
              <a:cs typeface="Times New Roman"/>
            </a:endParaRPr>
          </a:p>
        </p:txBody>
      </p:sp>
      <p:sp>
        <p:nvSpPr>
          <p:cNvPr id="4" name="Date Placeholder 3">
            <a:extLst>
              <a:ext uri="{FF2B5EF4-FFF2-40B4-BE49-F238E27FC236}">
                <a16:creationId xmlns:a16="http://schemas.microsoft.com/office/drawing/2014/main" id="{8657FC77-CCA7-F52C-EC20-F3DF9F638754}"/>
              </a:ext>
            </a:extLst>
          </p:cNvPr>
          <p:cNvSpPr>
            <a:spLocks noGrp="1"/>
          </p:cNvSpPr>
          <p:nvPr>
            <p:ph type="dt" sz="half" idx="10"/>
          </p:nvPr>
        </p:nvSpPr>
        <p:spPr/>
        <p:txBody>
          <a:bodyPr/>
          <a:lstStyle/>
          <a:p>
            <a:fld id="{D430CE05-D0FA-4B9B-84F3-20090225D8FC}" type="datetime1">
              <a:t>8/8/2024</a:t>
            </a:fld>
            <a:endParaRPr lang="en-US"/>
          </a:p>
        </p:txBody>
      </p:sp>
      <p:sp>
        <p:nvSpPr>
          <p:cNvPr id="5" name="Footer Placeholder 4">
            <a:extLst>
              <a:ext uri="{FF2B5EF4-FFF2-40B4-BE49-F238E27FC236}">
                <a16:creationId xmlns:a16="http://schemas.microsoft.com/office/drawing/2014/main" id="{08EB948B-44AC-7A90-B98A-FE2E643FF7C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96A9219-85E8-EE27-5703-A3AD10C823F8}"/>
              </a:ext>
            </a:extLst>
          </p:cNvPr>
          <p:cNvSpPr>
            <a:spLocks noGrp="1"/>
          </p:cNvSpPr>
          <p:nvPr>
            <p:ph type="sldNum" sz="quarter" idx="12"/>
          </p:nvPr>
        </p:nvSpPr>
        <p:spPr/>
        <p:txBody>
          <a:bodyPr/>
          <a:lstStyle/>
          <a:p>
            <a:fld id="{CC057153-B650-4DEB-B370-79DDCFDCE934}" type="slidenum">
              <a:rPr lang="en-US" dirty="0"/>
              <a:t>16</a:t>
            </a:fld>
            <a:endParaRPr lang="en-US"/>
          </a:p>
        </p:txBody>
      </p:sp>
    </p:spTree>
    <p:extLst>
      <p:ext uri="{BB962C8B-B14F-4D97-AF65-F5344CB8AC3E}">
        <p14:creationId xmlns:p14="http://schemas.microsoft.com/office/powerpoint/2010/main" val="245464657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93F6-B529-C972-44BB-A4BE7120E746}"/>
              </a:ext>
            </a:extLst>
          </p:cNvPr>
          <p:cNvSpPr>
            <a:spLocks noGrp="1"/>
          </p:cNvSpPr>
          <p:nvPr>
            <p:ph type="title"/>
          </p:nvPr>
        </p:nvSpPr>
        <p:spPr>
          <a:xfrm>
            <a:off x="1028700" y="723900"/>
            <a:ext cx="10134600" cy="719529"/>
          </a:xfrm>
        </p:spPr>
        <p:txBody>
          <a:bodyPr/>
          <a:lstStyle/>
          <a:p>
            <a:r>
              <a:rPr lang="en-GB"/>
              <a:t>Cross selling performance</a:t>
            </a:r>
          </a:p>
        </p:txBody>
      </p:sp>
      <p:pic>
        <p:nvPicPr>
          <p:cNvPr id="8" name="Content Placeholder 7" descr="A graph with numbers and a bar&#10;&#10;Description automatically generated">
            <a:extLst>
              <a:ext uri="{FF2B5EF4-FFF2-40B4-BE49-F238E27FC236}">
                <a16:creationId xmlns:a16="http://schemas.microsoft.com/office/drawing/2014/main" id="{28D303DF-2472-AD4E-90B4-4FE86AFE40EC}"/>
              </a:ext>
            </a:extLst>
          </p:cNvPr>
          <p:cNvPicPr>
            <a:picLocks noGrp="1" noChangeAspect="1"/>
          </p:cNvPicPr>
          <p:nvPr>
            <p:ph idx="1"/>
          </p:nvPr>
        </p:nvPicPr>
        <p:blipFill>
          <a:blip r:embed="rId2"/>
          <a:stretch>
            <a:fillRect/>
          </a:stretch>
        </p:blipFill>
        <p:spPr>
          <a:xfrm>
            <a:off x="4382272" y="1654255"/>
            <a:ext cx="6664960" cy="3199283"/>
          </a:xfrm>
        </p:spPr>
      </p:pic>
      <p:sp>
        <p:nvSpPr>
          <p:cNvPr id="6" name="TextBox 5">
            <a:extLst>
              <a:ext uri="{FF2B5EF4-FFF2-40B4-BE49-F238E27FC236}">
                <a16:creationId xmlns:a16="http://schemas.microsoft.com/office/drawing/2014/main" id="{DAB8ECF6-6BC5-04CD-6956-B7100A446126}"/>
              </a:ext>
            </a:extLst>
          </p:cNvPr>
          <p:cNvSpPr txBox="1"/>
          <p:nvPr/>
        </p:nvSpPr>
        <p:spPr>
          <a:xfrm>
            <a:off x="1032757" y="1868792"/>
            <a:ext cx="277368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Through the graph we know that product 4 is the best cross selling product so we can come up with offers in order to promote cross selling, or develop our website algorithm to suggest product 4 with any other product</a:t>
            </a:r>
          </a:p>
        </p:txBody>
      </p:sp>
      <p:pic>
        <p:nvPicPr>
          <p:cNvPr id="7" name="Picture 6" descr="A screenshot of a graph&#10;&#10;Description automatically generated">
            <a:extLst>
              <a:ext uri="{FF2B5EF4-FFF2-40B4-BE49-F238E27FC236}">
                <a16:creationId xmlns:a16="http://schemas.microsoft.com/office/drawing/2014/main" id="{E719CE0A-5D51-B832-9494-466717D313FB}"/>
              </a:ext>
            </a:extLst>
          </p:cNvPr>
          <p:cNvPicPr>
            <a:picLocks noChangeAspect="1"/>
          </p:cNvPicPr>
          <p:nvPr/>
        </p:nvPicPr>
        <p:blipFill>
          <a:blip r:embed="rId3"/>
          <a:stretch>
            <a:fillRect/>
          </a:stretch>
        </p:blipFill>
        <p:spPr>
          <a:xfrm>
            <a:off x="4381818" y="4857115"/>
            <a:ext cx="4295775" cy="1450340"/>
          </a:xfrm>
          <a:prstGeom prst="rect">
            <a:avLst/>
          </a:prstGeom>
        </p:spPr>
      </p:pic>
    </p:spTree>
    <p:extLst>
      <p:ext uri="{BB962C8B-B14F-4D97-AF65-F5344CB8AC3E}">
        <p14:creationId xmlns:p14="http://schemas.microsoft.com/office/powerpoint/2010/main" val="156084303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335F-3CC2-4F1E-7B40-65BD60EE124E}"/>
              </a:ext>
            </a:extLst>
          </p:cNvPr>
          <p:cNvSpPr>
            <a:spLocks noGrp="1"/>
          </p:cNvSpPr>
          <p:nvPr>
            <p:ph type="title"/>
          </p:nvPr>
        </p:nvSpPr>
        <p:spPr>
          <a:xfrm>
            <a:off x="591183" y="956471"/>
            <a:ext cx="5506736" cy="757943"/>
          </a:xfrm>
        </p:spPr>
        <p:txBody>
          <a:bodyPr>
            <a:noAutofit/>
          </a:bodyPr>
          <a:lstStyle/>
          <a:p>
            <a:r>
              <a:rPr lang="en-US" sz="4400">
                <a:latin typeface="Times New Roman"/>
                <a:cs typeface="Times New Roman"/>
              </a:rPr>
              <a:t>Website Performance</a:t>
            </a:r>
          </a:p>
        </p:txBody>
      </p:sp>
      <p:pic>
        <p:nvPicPr>
          <p:cNvPr id="7" name="Content Placeholder 6">
            <a:extLst>
              <a:ext uri="{FF2B5EF4-FFF2-40B4-BE49-F238E27FC236}">
                <a16:creationId xmlns:a16="http://schemas.microsoft.com/office/drawing/2014/main" id="{A36EC7CC-6909-D9E7-CC13-9890629E0C7A}"/>
              </a:ext>
            </a:extLst>
          </p:cNvPr>
          <p:cNvPicPr>
            <a:picLocks noGrp="1" noChangeAspect="1"/>
          </p:cNvPicPr>
          <p:nvPr>
            <p:ph idx="1"/>
          </p:nvPr>
        </p:nvPicPr>
        <p:blipFill>
          <a:blip r:embed="rId2"/>
          <a:stretch>
            <a:fillRect/>
          </a:stretch>
        </p:blipFill>
        <p:spPr>
          <a:xfrm>
            <a:off x="4845655" y="1678535"/>
            <a:ext cx="7215870" cy="4327256"/>
          </a:xfrm>
        </p:spPr>
      </p:pic>
      <p:sp>
        <p:nvSpPr>
          <p:cNvPr id="4" name="Date Placeholder 3">
            <a:extLst>
              <a:ext uri="{FF2B5EF4-FFF2-40B4-BE49-F238E27FC236}">
                <a16:creationId xmlns:a16="http://schemas.microsoft.com/office/drawing/2014/main" id="{75346145-0C14-A00A-F265-66DE52B337EF}"/>
              </a:ext>
            </a:extLst>
          </p:cNvPr>
          <p:cNvSpPr>
            <a:spLocks noGrp="1"/>
          </p:cNvSpPr>
          <p:nvPr>
            <p:ph type="dt" sz="half" idx="10"/>
          </p:nvPr>
        </p:nvSpPr>
        <p:spPr/>
        <p:txBody>
          <a:bodyPr/>
          <a:lstStyle/>
          <a:p>
            <a:fld id="{65B081EA-C2B3-4B81-82E5-E9DB9A46908D}" type="datetime1">
              <a:t>8/8/2024</a:t>
            </a:fld>
            <a:endParaRPr lang="en-US"/>
          </a:p>
        </p:txBody>
      </p:sp>
      <p:sp>
        <p:nvSpPr>
          <p:cNvPr id="5" name="Footer Placeholder 4">
            <a:extLst>
              <a:ext uri="{FF2B5EF4-FFF2-40B4-BE49-F238E27FC236}">
                <a16:creationId xmlns:a16="http://schemas.microsoft.com/office/drawing/2014/main" id="{CD7C4B2A-5234-C51D-BDBF-20F1F1E1F6C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E66BFEA-1F83-AF5A-827F-C7BA956DB2A6}"/>
              </a:ext>
            </a:extLst>
          </p:cNvPr>
          <p:cNvSpPr>
            <a:spLocks noGrp="1"/>
          </p:cNvSpPr>
          <p:nvPr>
            <p:ph type="sldNum" sz="quarter" idx="12"/>
          </p:nvPr>
        </p:nvSpPr>
        <p:spPr/>
        <p:txBody>
          <a:bodyPr/>
          <a:lstStyle/>
          <a:p>
            <a:fld id="{CC057153-B650-4DEB-B370-79DDCFDCE934}" type="slidenum">
              <a:rPr lang="en-US" dirty="0"/>
              <a:t>18</a:t>
            </a:fld>
            <a:endParaRPr lang="en-US"/>
          </a:p>
        </p:txBody>
      </p:sp>
      <p:sp>
        <p:nvSpPr>
          <p:cNvPr id="3" name="TextBox 2">
            <a:extLst>
              <a:ext uri="{FF2B5EF4-FFF2-40B4-BE49-F238E27FC236}">
                <a16:creationId xmlns:a16="http://schemas.microsoft.com/office/drawing/2014/main" id="{32657F45-2276-2983-36D9-21A94015FF27}"/>
              </a:ext>
            </a:extLst>
          </p:cNvPr>
          <p:cNvSpPr txBox="1"/>
          <p:nvPr/>
        </p:nvSpPr>
        <p:spPr>
          <a:xfrm>
            <a:off x="593935" y="1676024"/>
            <a:ext cx="434740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Times New Roman"/>
              </a:rPr>
              <a:t>Session to Order Conversion rates,</a:t>
            </a:r>
            <a:endParaRPr lang="en-US" sz="3600">
              <a:latin typeface="Times New Roman"/>
              <a:cs typeface="Times New Roman"/>
            </a:endParaRPr>
          </a:p>
          <a:p>
            <a:r>
              <a:rPr lang="en-US" sz="3600">
                <a:latin typeface="Times New Roman"/>
              </a:rPr>
              <a:t>past 8 months</a:t>
            </a:r>
            <a:endParaRPr lang="en-US" sz="4000">
              <a:latin typeface="Times New Roman"/>
              <a:cs typeface="Times New Roman"/>
            </a:endParaRPr>
          </a:p>
        </p:txBody>
      </p:sp>
    </p:spTree>
    <p:extLst>
      <p:ext uri="{BB962C8B-B14F-4D97-AF65-F5344CB8AC3E}">
        <p14:creationId xmlns:p14="http://schemas.microsoft.com/office/powerpoint/2010/main" val="343548440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8D816-A8ED-BDE2-D4E8-FE7C02A0C7AC}"/>
              </a:ext>
            </a:extLst>
          </p:cNvPr>
          <p:cNvSpPr>
            <a:spLocks noGrp="1"/>
          </p:cNvSpPr>
          <p:nvPr>
            <p:ph idx="1"/>
          </p:nvPr>
        </p:nvSpPr>
        <p:spPr>
          <a:xfrm>
            <a:off x="612647" y="781814"/>
            <a:ext cx="10653579" cy="5527546"/>
          </a:xfrm>
        </p:spPr>
        <p:txBody>
          <a:bodyPr vert="horz" lIns="91440" tIns="45720" rIns="91440" bIns="45720" rtlCol="0" anchor="t">
            <a:noAutofit/>
          </a:bodyPr>
          <a:lstStyle/>
          <a:p>
            <a:r>
              <a:rPr lang="en-US" sz="3200">
                <a:latin typeface="Times New Roman"/>
                <a:cs typeface="Times New Roman"/>
              </a:rPr>
              <a:t>Insights</a:t>
            </a:r>
          </a:p>
          <a:p>
            <a:r>
              <a:rPr lang="en-US" sz="1800" b="1">
                <a:latin typeface="Times New Roman"/>
                <a:ea typeface="+mn-lt"/>
                <a:cs typeface="+mn-lt"/>
              </a:rPr>
              <a:t>Seasonal Trends</a:t>
            </a:r>
            <a:r>
              <a:rPr lang="en-US" sz="1800">
                <a:latin typeface="Times New Roman"/>
                <a:ea typeface="+mn-lt"/>
                <a:cs typeface="+mn-lt"/>
              </a:rPr>
              <a:t>:</a:t>
            </a:r>
            <a:endParaRPr lang="en-US" sz="1800">
              <a:latin typeface="Times New Roman"/>
              <a:cs typeface="Times New Roman"/>
            </a:endParaRPr>
          </a:p>
          <a:p>
            <a:pPr lvl="1"/>
            <a:r>
              <a:rPr lang="en-US">
                <a:latin typeface="Times New Roman"/>
                <a:ea typeface="+mn-lt"/>
                <a:cs typeface="+mn-lt"/>
              </a:rPr>
              <a:t>The conversion rate has shown an upward trend from April (2.65%) to September (4.20%), with the highest rates observed in the months of July, August, and September. This could indicate a seasonal effect, where users are more likely to convert during the later months.</a:t>
            </a:r>
            <a:endParaRPr lang="en-US">
              <a:latin typeface="Times New Roman"/>
              <a:cs typeface="Times New Roman"/>
            </a:endParaRPr>
          </a:p>
          <a:p>
            <a:r>
              <a:rPr lang="en-US" sz="1800" b="1">
                <a:latin typeface="Times New Roman"/>
                <a:ea typeface="+mn-lt"/>
                <a:cs typeface="+mn-lt"/>
              </a:rPr>
              <a:t>Steady Improvement</a:t>
            </a:r>
            <a:r>
              <a:rPr lang="en-US" sz="1800">
                <a:latin typeface="Times New Roman"/>
                <a:ea typeface="+mn-lt"/>
                <a:cs typeface="+mn-lt"/>
              </a:rPr>
              <a:t>:</a:t>
            </a:r>
            <a:endParaRPr lang="en-US" sz="1800">
              <a:latin typeface="Times New Roman"/>
              <a:cs typeface="Times New Roman"/>
            </a:endParaRPr>
          </a:p>
          <a:p>
            <a:pPr lvl="1"/>
            <a:r>
              <a:rPr lang="en-US">
                <a:latin typeface="Times New Roman"/>
                <a:ea typeface="+mn-lt"/>
                <a:cs typeface="+mn-lt"/>
              </a:rPr>
              <a:t>The steady increase in conversion rates from April to September indicates an overall improvement in the effectiveness of marketing strategies or site optimizations over this period.</a:t>
            </a:r>
            <a:endParaRPr lang="en-US">
              <a:latin typeface="Times New Roman"/>
              <a:cs typeface="Times New Roman"/>
            </a:endParaRPr>
          </a:p>
          <a:p>
            <a:r>
              <a:rPr lang="en-US" sz="1800" b="1">
                <a:latin typeface="Times New Roman"/>
                <a:ea typeface="+mn-lt"/>
                <a:cs typeface="+mn-lt"/>
              </a:rPr>
              <a:t>Exceptional Months</a:t>
            </a:r>
            <a:r>
              <a:rPr lang="en-US" sz="1800">
                <a:latin typeface="Times New Roman"/>
                <a:ea typeface="+mn-lt"/>
                <a:cs typeface="+mn-lt"/>
              </a:rPr>
              <a:t>:</a:t>
            </a:r>
            <a:endParaRPr lang="en-US" sz="1800">
              <a:latin typeface="Times New Roman"/>
              <a:cs typeface="Times New Roman"/>
            </a:endParaRPr>
          </a:p>
          <a:p>
            <a:pPr lvl="1"/>
            <a:r>
              <a:rPr lang="en-US" b="1">
                <a:latin typeface="Times New Roman"/>
                <a:ea typeface="+mn-lt"/>
                <a:cs typeface="+mn-lt"/>
              </a:rPr>
              <a:t>June</a:t>
            </a:r>
            <a:r>
              <a:rPr lang="en-US">
                <a:latin typeface="Times New Roman"/>
                <a:ea typeface="+mn-lt"/>
                <a:cs typeface="+mn-lt"/>
              </a:rPr>
              <a:t> and </a:t>
            </a:r>
            <a:r>
              <a:rPr lang="en-US" b="1">
                <a:latin typeface="Times New Roman"/>
                <a:ea typeface="+mn-lt"/>
                <a:cs typeface="+mn-lt"/>
              </a:rPr>
              <a:t>July</a:t>
            </a:r>
            <a:r>
              <a:rPr lang="en-US">
                <a:latin typeface="Times New Roman"/>
                <a:ea typeface="+mn-lt"/>
                <a:cs typeface="+mn-lt"/>
              </a:rPr>
              <a:t> showed significant jumps in conversion rates (3.53% and 3.98% respectively) compared to previous months, indicating possibly effective campaigns or site changes during these months.</a:t>
            </a:r>
            <a:endParaRPr lang="en-US">
              <a:latin typeface="Times New Roman"/>
              <a:cs typeface="Times New Roman"/>
            </a:endParaRPr>
          </a:p>
          <a:p>
            <a:pPr lvl="1"/>
            <a:r>
              <a:rPr lang="en-US" b="1">
                <a:latin typeface="Times New Roman"/>
                <a:ea typeface="+mn-lt"/>
                <a:cs typeface="+mn-lt"/>
              </a:rPr>
              <a:t>August</a:t>
            </a:r>
            <a:r>
              <a:rPr lang="en-US">
                <a:latin typeface="Times New Roman"/>
                <a:ea typeface="+mn-lt"/>
                <a:cs typeface="+mn-lt"/>
              </a:rPr>
              <a:t> saw a high number of total sessions (6097) with a strong conversion rate of 3.74%, indicating successful traffic generation and conversion strategies.</a:t>
            </a:r>
            <a:endParaRPr lang="en-US">
              <a:latin typeface="Times New Roman"/>
              <a:cs typeface="Times New Roman"/>
            </a:endParaRPr>
          </a:p>
          <a:p>
            <a:pPr marL="228600" lvl="1" indent="0">
              <a:buNone/>
            </a:pPr>
            <a:endParaRPr lang="en-US">
              <a:latin typeface="Times New Roman"/>
              <a:cs typeface="Times New Roman"/>
            </a:endParaRPr>
          </a:p>
        </p:txBody>
      </p:sp>
      <p:sp>
        <p:nvSpPr>
          <p:cNvPr id="4" name="Date Placeholder 3">
            <a:extLst>
              <a:ext uri="{FF2B5EF4-FFF2-40B4-BE49-F238E27FC236}">
                <a16:creationId xmlns:a16="http://schemas.microsoft.com/office/drawing/2014/main" id="{F7072962-DB3F-1730-2D88-8AF6167B3D62}"/>
              </a:ext>
            </a:extLst>
          </p:cNvPr>
          <p:cNvSpPr>
            <a:spLocks noGrp="1"/>
          </p:cNvSpPr>
          <p:nvPr>
            <p:ph type="dt" sz="half" idx="10"/>
          </p:nvPr>
        </p:nvSpPr>
        <p:spPr/>
        <p:txBody>
          <a:bodyPr/>
          <a:lstStyle/>
          <a:p>
            <a:fld id="{32FD6112-0D76-41B3-89D8-9BE63D0296A8}" type="datetime1">
              <a:t>8/8/2024</a:t>
            </a:fld>
            <a:endParaRPr lang="en-US"/>
          </a:p>
        </p:txBody>
      </p:sp>
      <p:sp>
        <p:nvSpPr>
          <p:cNvPr id="5" name="Footer Placeholder 4">
            <a:extLst>
              <a:ext uri="{FF2B5EF4-FFF2-40B4-BE49-F238E27FC236}">
                <a16:creationId xmlns:a16="http://schemas.microsoft.com/office/drawing/2014/main" id="{0C8022E4-2047-F111-DFC0-1679F845BA3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40A98AE-869A-4652-2FEF-7F645C42DCE1}"/>
              </a:ext>
            </a:extLst>
          </p:cNvPr>
          <p:cNvSpPr>
            <a:spLocks noGrp="1"/>
          </p:cNvSpPr>
          <p:nvPr>
            <p:ph type="sldNum" sz="quarter" idx="12"/>
          </p:nvPr>
        </p:nvSpPr>
        <p:spPr/>
        <p:txBody>
          <a:bodyPr/>
          <a:lstStyle/>
          <a:p>
            <a:fld id="{CC057153-B650-4DEB-B370-79DDCFDCE934}" type="slidenum">
              <a:rPr lang="en-US" dirty="0"/>
              <a:t>19</a:t>
            </a:fld>
            <a:endParaRPr lang="en-US"/>
          </a:p>
        </p:txBody>
      </p:sp>
    </p:spTree>
    <p:extLst>
      <p:ext uri="{BB962C8B-B14F-4D97-AF65-F5344CB8AC3E}">
        <p14:creationId xmlns:p14="http://schemas.microsoft.com/office/powerpoint/2010/main" val="16936436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027C2E-D31F-A170-FCE3-1F6B80A30C67}"/>
              </a:ext>
            </a:extLst>
          </p:cNvPr>
          <p:cNvSpPr txBox="1"/>
          <p:nvPr/>
        </p:nvSpPr>
        <p:spPr>
          <a:xfrm>
            <a:off x="721178" y="585107"/>
            <a:ext cx="96338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Company </a:t>
            </a:r>
            <a:r>
              <a:rPr lang="en-US" sz="3200"/>
              <a:t>Overview </a:t>
            </a:r>
            <a:endParaRPr lang="en-US"/>
          </a:p>
        </p:txBody>
      </p:sp>
      <p:sp>
        <p:nvSpPr>
          <p:cNvPr id="6" name="TextBox 5">
            <a:extLst>
              <a:ext uri="{FF2B5EF4-FFF2-40B4-BE49-F238E27FC236}">
                <a16:creationId xmlns:a16="http://schemas.microsoft.com/office/drawing/2014/main" id="{FF480B99-602D-E829-7505-60C4E34FCA23}"/>
              </a:ext>
            </a:extLst>
          </p:cNvPr>
          <p:cNvSpPr txBox="1"/>
          <p:nvPr/>
        </p:nvSpPr>
        <p:spPr>
          <a:xfrm>
            <a:off x="728600" y="2311977"/>
            <a:ext cx="76200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Times New Roman"/>
                <a:cs typeface="Times New Roman"/>
              </a:rPr>
              <a:t>Our vision is to become the leading global brand in the stuffed animal toys market by continuously innovating and expanding our product line to meet the evolving needs and preferences of our customers.</a:t>
            </a:r>
          </a:p>
        </p:txBody>
      </p:sp>
      <p:sp>
        <p:nvSpPr>
          <p:cNvPr id="7" name="TextBox 6">
            <a:extLst>
              <a:ext uri="{FF2B5EF4-FFF2-40B4-BE49-F238E27FC236}">
                <a16:creationId xmlns:a16="http://schemas.microsoft.com/office/drawing/2014/main" id="{A4BC6728-6741-8BDF-86D0-25FBEC2B7917}"/>
              </a:ext>
            </a:extLst>
          </p:cNvPr>
          <p:cNvSpPr txBox="1"/>
          <p:nvPr/>
        </p:nvSpPr>
        <p:spPr>
          <a:xfrm>
            <a:off x="723652" y="1714500"/>
            <a:ext cx="68307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t>Xyz</a:t>
            </a:r>
            <a:r>
              <a:rPr lang="en-US" sz="2800"/>
              <a:t> company</a:t>
            </a:r>
          </a:p>
        </p:txBody>
      </p:sp>
      <p:sp>
        <p:nvSpPr>
          <p:cNvPr id="2" name="TextBox 1">
            <a:extLst>
              <a:ext uri="{FF2B5EF4-FFF2-40B4-BE49-F238E27FC236}">
                <a16:creationId xmlns:a16="http://schemas.microsoft.com/office/drawing/2014/main" id="{9CBB23F0-00F0-DBB6-A98F-E9609BB50F12}"/>
              </a:ext>
            </a:extLst>
          </p:cNvPr>
          <p:cNvSpPr txBox="1"/>
          <p:nvPr/>
        </p:nvSpPr>
        <p:spPr>
          <a:xfrm>
            <a:off x="704661" y="4562505"/>
            <a:ext cx="779689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Niche: Teddy Bear segment</a:t>
            </a:r>
          </a:p>
          <a:p>
            <a:endParaRPr lang="en-US"/>
          </a:p>
          <a:p>
            <a:r>
              <a:rPr lang="en-US"/>
              <a:t>Launched  in March 2012</a:t>
            </a:r>
          </a:p>
          <a:p>
            <a:endParaRPr lang="en-US"/>
          </a:p>
          <a:p>
            <a:r>
              <a:rPr lang="en-US"/>
              <a:t>Region : USA</a:t>
            </a:r>
          </a:p>
          <a:p>
            <a:endParaRPr lang="en-US"/>
          </a:p>
        </p:txBody>
      </p:sp>
      <p:pic>
        <p:nvPicPr>
          <p:cNvPr id="3" name="Picture 2" descr="A stuffed teddy bear on a black background&#10;&#10;Description automatically generated">
            <a:extLst>
              <a:ext uri="{FF2B5EF4-FFF2-40B4-BE49-F238E27FC236}">
                <a16:creationId xmlns:a16="http://schemas.microsoft.com/office/drawing/2014/main" id="{D1EBF5F2-2BFC-6003-7FF4-8E028AE23A7D}"/>
              </a:ext>
            </a:extLst>
          </p:cNvPr>
          <p:cNvPicPr>
            <a:picLocks noChangeAspect="1"/>
          </p:cNvPicPr>
          <p:nvPr/>
        </p:nvPicPr>
        <p:blipFill>
          <a:blip r:embed="rId2"/>
          <a:stretch>
            <a:fillRect/>
          </a:stretch>
        </p:blipFill>
        <p:spPr>
          <a:xfrm>
            <a:off x="6214348" y="3233380"/>
            <a:ext cx="3267075" cy="3286125"/>
          </a:xfrm>
          <a:prstGeom prst="rect">
            <a:avLst/>
          </a:prstGeom>
        </p:spPr>
      </p:pic>
    </p:spTree>
    <p:extLst>
      <p:ext uri="{BB962C8B-B14F-4D97-AF65-F5344CB8AC3E}">
        <p14:creationId xmlns:p14="http://schemas.microsoft.com/office/powerpoint/2010/main" val="36270658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8D816-A8ED-BDE2-D4E8-FE7C02A0C7AC}"/>
              </a:ext>
            </a:extLst>
          </p:cNvPr>
          <p:cNvSpPr>
            <a:spLocks noGrp="1"/>
          </p:cNvSpPr>
          <p:nvPr>
            <p:ph idx="1"/>
          </p:nvPr>
        </p:nvSpPr>
        <p:spPr>
          <a:xfrm>
            <a:off x="612647" y="781814"/>
            <a:ext cx="10653579" cy="5527546"/>
          </a:xfrm>
        </p:spPr>
        <p:txBody>
          <a:bodyPr vert="horz" lIns="91440" tIns="45720" rIns="91440" bIns="45720" rtlCol="0" anchor="t">
            <a:noAutofit/>
          </a:bodyPr>
          <a:lstStyle/>
          <a:p>
            <a:pPr marL="0" indent="0">
              <a:buNone/>
            </a:pPr>
            <a:endParaRPr lang="en-US">
              <a:latin typeface="Times New Roman"/>
              <a:cs typeface="Times New Roman"/>
            </a:endParaRPr>
          </a:p>
          <a:p>
            <a:pPr marL="228600" lvl="1" indent="0">
              <a:buNone/>
            </a:pPr>
            <a:r>
              <a:rPr lang="en-US" sz="3200">
                <a:latin typeface="Times New Roman"/>
                <a:cs typeface="Times New Roman"/>
              </a:rPr>
              <a:t>Recommendations</a:t>
            </a:r>
            <a:endParaRPr lang="en-US" sz="3200"/>
          </a:p>
          <a:p>
            <a:r>
              <a:rPr lang="en-US" sz="1800" b="1">
                <a:latin typeface="Times New Roman"/>
                <a:ea typeface="+mn-lt"/>
                <a:cs typeface="+mn-lt"/>
              </a:rPr>
              <a:t>Analyze Successful Campaigns</a:t>
            </a:r>
            <a:r>
              <a:rPr lang="en-US" sz="1800">
                <a:latin typeface="Times New Roman"/>
                <a:ea typeface="+mn-lt"/>
                <a:cs typeface="+mn-lt"/>
              </a:rPr>
              <a:t>:</a:t>
            </a:r>
            <a:endParaRPr lang="en-US" sz="1800">
              <a:latin typeface="Times New Roman"/>
              <a:cs typeface="Times New Roman"/>
            </a:endParaRPr>
          </a:p>
          <a:p>
            <a:pPr lvl="1"/>
            <a:r>
              <a:rPr lang="en-US">
                <a:latin typeface="Times New Roman"/>
                <a:ea typeface="+mn-lt"/>
                <a:cs typeface="+mn-lt"/>
              </a:rPr>
              <a:t>Review the marketing campaigns and site changes implemented in June, July, and August to identify what contributed to the increased conversion rates. Replicate these strategies in future campaigns.</a:t>
            </a:r>
            <a:endParaRPr lang="en-US">
              <a:latin typeface="Times New Roman"/>
              <a:cs typeface="Times New Roman"/>
            </a:endParaRPr>
          </a:p>
          <a:p>
            <a:r>
              <a:rPr lang="en-US" sz="1800" b="1">
                <a:latin typeface="Times New Roman"/>
                <a:ea typeface="+mn-lt"/>
                <a:cs typeface="+mn-lt"/>
              </a:rPr>
              <a:t>Focus on High-Performing Periods</a:t>
            </a:r>
            <a:r>
              <a:rPr lang="en-US" sz="1800">
                <a:latin typeface="Times New Roman"/>
                <a:ea typeface="+mn-lt"/>
                <a:cs typeface="+mn-lt"/>
              </a:rPr>
              <a:t>:</a:t>
            </a:r>
            <a:endParaRPr lang="en-US" sz="1800">
              <a:latin typeface="Times New Roman"/>
              <a:cs typeface="Times New Roman"/>
            </a:endParaRPr>
          </a:p>
          <a:p>
            <a:pPr lvl="1"/>
            <a:r>
              <a:rPr lang="en-US">
                <a:latin typeface="Times New Roman"/>
                <a:ea typeface="+mn-lt"/>
                <a:cs typeface="+mn-lt"/>
              </a:rPr>
              <a:t>Plan major promotions and marketing efforts around July, August, and September, as these months have shown the highest conversion rates.</a:t>
            </a:r>
            <a:endParaRPr lang="en-US">
              <a:latin typeface="Times New Roman"/>
              <a:cs typeface="Times New Roman"/>
            </a:endParaRPr>
          </a:p>
          <a:p>
            <a:r>
              <a:rPr lang="en-US" sz="1800" b="1">
                <a:latin typeface="Times New Roman"/>
                <a:ea typeface="+mn-lt"/>
                <a:cs typeface="+mn-lt"/>
              </a:rPr>
              <a:t>Seasonal Promotions</a:t>
            </a:r>
            <a:r>
              <a:rPr lang="en-US" sz="1800">
                <a:latin typeface="Times New Roman"/>
                <a:ea typeface="+mn-lt"/>
                <a:cs typeface="+mn-lt"/>
              </a:rPr>
              <a:t>:</a:t>
            </a:r>
            <a:endParaRPr lang="en-US" sz="1800">
              <a:latin typeface="Times New Roman"/>
              <a:cs typeface="Times New Roman"/>
            </a:endParaRPr>
          </a:p>
          <a:p>
            <a:pPr lvl="1"/>
            <a:r>
              <a:rPr lang="en-US">
                <a:latin typeface="Times New Roman"/>
                <a:ea typeface="+mn-lt"/>
                <a:cs typeface="+mn-lt"/>
              </a:rPr>
              <a:t>Develop seasonal promotions or campaigns for the months showing high conversion rates to capitalize on the increased propensity of users to convert during these times.</a:t>
            </a:r>
            <a:endParaRPr lang="en-US">
              <a:latin typeface="Times New Roman"/>
              <a:cs typeface="Times New Roman"/>
            </a:endParaRPr>
          </a:p>
          <a:p>
            <a:endParaRPr lang="en-US" sz="1800">
              <a:latin typeface="Times New Roman"/>
              <a:cs typeface="Times New Roman"/>
            </a:endParaRPr>
          </a:p>
        </p:txBody>
      </p:sp>
      <p:sp>
        <p:nvSpPr>
          <p:cNvPr id="4" name="Date Placeholder 3">
            <a:extLst>
              <a:ext uri="{FF2B5EF4-FFF2-40B4-BE49-F238E27FC236}">
                <a16:creationId xmlns:a16="http://schemas.microsoft.com/office/drawing/2014/main" id="{F7072962-DB3F-1730-2D88-8AF6167B3D62}"/>
              </a:ext>
            </a:extLst>
          </p:cNvPr>
          <p:cNvSpPr>
            <a:spLocks noGrp="1"/>
          </p:cNvSpPr>
          <p:nvPr>
            <p:ph type="dt" sz="half" idx="10"/>
          </p:nvPr>
        </p:nvSpPr>
        <p:spPr/>
        <p:txBody>
          <a:bodyPr/>
          <a:lstStyle/>
          <a:p>
            <a:fld id="{32FD6112-0D76-41B3-89D8-9BE63D0296A8}" type="datetime1">
              <a:t>8/8/2024</a:t>
            </a:fld>
            <a:endParaRPr lang="en-US"/>
          </a:p>
        </p:txBody>
      </p:sp>
      <p:sp>
        <p:nvSpPr>
          <p:cNvPr id="5" name="Footer Placeholder 4">
            <a:extLst>
              <a:ext uri="{FF2B5EF4-FFF2-40B4-BE49-F238E27FC236}">
                <a16:creationId xmlns:a16="http://schemas.microsoft.com/office/drawing/2014/main" id="{0C8022E4-2047-F111-DFC0-1679F845BA3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40A98AE-869A-4652-2FEF-7F645C42DCE1}"/>
              </a:ext>
            </a:extLst>
          </p:cNvPr>
          <p:cNvSpPr>
            <a:spLocks noGrp="1"/>
          </p:cNvSpPr>
          <p:nvPr>
            <p:ph type="sldNum" sz="quarter" idx="12"/>
          </p:nvPr>
        </p:nvSpPr>
        <p:spPr/>
        <p:txBody>
          <a:bodyPr/>
          <a:lstStyle/>
          <a:p>
            <a:fld id="{CC057153-B650-4DEB-B370-79DDCFDCE934}" type="slidenum">
              <a:rPr lang="en-US" dirty="0"/>
              <a:t>20</a:t>
            </a:fld>
            <a:endParaRPr lang="en-US"/>
          </a:p>
        </p:txBody>
      </p:sp>
    </p:spTree>
    <p:extLst>
      <p:ext uri="{BB962C8B-B14F-4D97-AF65-F5344CB8AC3E}">
        <p14:creationId xmlns:p14="http://schemas.microsoft.com/office/powerpoint/2010/main" val="267714824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8AC6E3-D42F-A382-0079-ADF3F0D13909}"/>
              </a:ext>
            </a:extLst>
          </p:cNvPr>
          <p:cNvSpPr txBox="1"/>
          <p:nvPr/>
        </p:nvSpPr>
        <p:spPr>
          <a:xfrm>
            <a:off x="603161" y="495837"/>
            <a:ext cx="110393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Impact after introducing lander tests  </a:t>
            </a:r>
            <a:endParaRPr lang="en-US">
              <a:latin typeface="Times New Roman"/>
              <a:cs typeface="Times New Roman"/>
            </a:endParaRPr>
          </a:p>
        </p:txBody>
      </p:sp>
      <mc:AlternateContent xmlns:mc="http://schemas.openxmlformats.org/markup-compatibility/2006" xmlns:cx2="http://schemas.microsoft.com/office/drawing/2015/10/21/chartex">
        <mc:Choice Requires="cx2">
          <p:graphicFrame>
            <p:nvGraphicFramePr>
              <p:cNvPr id="2" name="Chart 1">
                <a:extLst>
                  <a:ext uri="{FF2B5EF4-FFF2-40B4-BE49-F238E27FC236}">
                    <a16:creationId xmlns:a16="http://schemas.microsoft.com/office/drawing/2014/main" id="{D82A4FC3-6B0F-295D-B517-14FB81A07C38}"/>
                  </a:ext>
                </a:extLst>
              </p:cNvPr>
              <p:cNvGraphicFramePr/>
              <p:nvPr>
                <p:extLst>
                  <p:ext uri="{D42A27DB-BD31-4B8C-83A1-F6EECF244321}">
                    <p14:modId xmlns:p14="http://schemas.microsoft.com/office/powerpoint/2010/main" val="1595101620"/>
                  </p:ext>
                </p:extLst>
              </p:nvPr>
            </p:nvGraphicFramePr>
            <p:xfrm>
              <a:off x="6116701" y="1507442"/>
              <a:ext cx="6026665" cy="444432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 name="Chart 1">
                <a:extLst>
                  <a:ext uri="{FF2B5EF4-FFF2-40B4-BE49-F238E27FC236}">
                    <a16:creationId xmlns:a16="http://schemas.microsoft.com/office/drawing/2014/main" id="{D82A4FC3-6B0F-295D-B517-14FB81A07C38}"/>
                  </a:ext>
                </a:extLst>
              </p:cNvPr>
              <p:cNvPicPr>
                <a:picLocks noGrp="1" noRot="1" noChangeAspect="1" noMove="1" noResize="1" noEditPoints="1" noAdjustHandles="1" noChangeArrowheads="1" noChangeShapeType="1"/>
              </p:cNvPicPr>
              <p:nvPr/>
            </p:nvPicPr>
            <p:blipFill>
              <a:blip r:embed="rId3"/>
              <a:stretch>
                <a:fillRect/>
              </a:stretch>
            </p:blipFill>
            <p:spPr>
              <a:xfrm>
                <a:off x="6116701" y="1507442"/>
                <a:ext cx="6026665" cy="4444326"/>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4" name="Chart 3">
                <a:extLst>
                  <a:ext uri="{FF2B5EF4-FFF2-40B4-BE49-F238E27FC236}">
                    <a16:creationId xmlns:a16="http://schemas.microsoft.com/office/drawing/2014/main" id="{7C585CA2-28B2-76F4-E9A3-3B9AF551EF34}"/>
                  </a:ext>
                  <a:ext uri="{147F2762-F138-4A5C-976F-8EAC2B608ADB}">
                    <a16:predDERef xmlns:a16="http://schemas.microsoft.com/office/drawing/2014/main" pred="{D82A4FC3-6B0F-295D-B517-14FB81A07C38}"/>
                  </a:ext>
                </a:extLst>
              </p:cNvPr>
              <p:cNvGraphicFramePr/>
              <p:nvPr>
                <p:extLst>
                  <p:ext uri="{D42A27DB-BD31-4B8C-83A1-F6EECF244321}">
                    <p14:modId xmlns:p14="http://schemas.microsoft.com/office/powerpoint/2010/main" val="667018220"/>
                  </p:ext>
                </p:extLst>
              </p:nvPr>
            </p:nvGraphicFramePr>
            <p:xfrm>
              <a:off x="153222" y="1507439"/>
              <a:ext cx="6047722" cy="444432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4" name="Chart 3">
                <a:extLst>
                  <a:ext uri="{FF2B5EF4-FFF2-40B4-BE49-F238E27FC236}">
                    <a16:creationId xmlns:a16="http://schemas.microsoft.com/office/drawing/2014/main" id="{7C585CA2-28B2-76F4-E9A3-3B9AF551EF34}"/>
                  </a:ext>
                  <a:ext uri="{147F2762-F138-4A5C-976F-8EAC2B608ADB}">
                    <a16:predDERef xmlns:a16="http://schemas.microsoft.com/office/drawing/2014/main" pred="{D82A4FC3-6B0F-295D-B517-14FB81A07C38}"/>
                  </a:ext>
                </a:extLst>
              </p:cNvPr>
              <p:cNvPicPr>
                <a:picLocks noGrp="1" noRot="1" noChangeAspect="1" noMove="1" noResize="1" noEditPoints="1" noAdjustHandles="1" noChangeArrowheads="1" noChangeShapeType="1"/>
              </p:cNvPicPr>
              <p:nvPr/>
            </p:nvPicPr>
            <p:blipFill>
              <a:blip r:embed="rId5"/>
              <a:stretch>
                <a:fillRect/>
              </a:stretch>
            </p:blipFill>
            <p:spPr>
              <a:xfrm>
                <a:off x="153222" y="1507439"/>
                <a:ext cx="6047722" cy="4444328"/>
              </a:xfrm>
              <a:prstGeom prst="rect">
                <a:avLst/>
              </a:prstGeom>
            </p:spPr>
          </p:pic>
        </mc:Fallback>
      </mc:AlternateContent>
      <p:sp>
        <p:nvSpPr>
          <p:cNvPr id="5" name="TextBox 4">
            <a:extLst>
              <a:ext uri="{FF2B5EF4-FFF2-40B4-BE49-F238E27FC236}">
                <a16:creationId xmlns:a16="http://schemas.microsoft.com/office/drawing/2014/main" id="{060C1C42-43F5-8CF0-260E-A5F918894A32}"/>
              </a:ext>
            </a:extLst>
          </p:cNvPr>
          <p:cNvSpPr txBox="1"/>
          <p:nvPr/>
        </p:nvSpPr>
        <p:spPr>
          <a:xfrm>
            <a:off x="3179944" y="5943994"/>
            <a:ext cx="17523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Times New Roman"/>
                <a:cs typeface="Times New Roman"/>
              </a:rPr>
              <a:t>3.18%  (72)</a:t>
            </a:r>
          </a:p>
        </p:txBody>
      </p:sp>
      <p:sp>
        <p:nvSpPr>
          <p:cNvPr id="6" name="TextBox 5">
            <a:extLst>
              <a:ext uri="{FF2B5EF4-FFF2-40B4-BE49-F238E27FC236}">
                <a16:creationId xmlns:a16="http://schemas.microsoft.com/office/drawing/2014/main" id="{0C278C24-92BE-493D-128F-33C88CA11FFB}"/>
              </a:ext>
            </a:extLst>
          </p:cNvPr>
          <p:cNvSpPr txBox="1"/>
          <p:nvPr/>
        </p:nvSpPr>
        <p:spPr>
          <a:xfrm>
            <a:off x="9105712" y="5936618"/>
            <a:ext cx="15656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Times New Roman"/>
                <a:cs typeface="Times New Roman"/>
              </a:rPr>
              <a:t>4.06% (94)</a:t>
            </a:r>
          </a:p>
        </p:txBody>
      </p:sp>
      <p:sp>
        <p:nvSpPr>
          <p:cNvPr id="7" name="TextBox 6">
            <a:extLst>
              <a:ext uri="{FF2B5EF4-FFF2-40B4-BE49-F238E27FC236}">
                <a16:creationId xmlns:a16="http://schemas.microsoft.com/office/drawing/2014/main" id="{586F9059-F49C-525C-B6DB-49D5307E8D64}"/>
              </a:ext>
            </a:extLst>
          </p:cNvPr>
          <p:cNvSpPr txBox="1"/>
          <p:nvPr/>
        </p:nvSpPr>
        <p:spPr>
          <a:xfrm>
            <a:off x="9887645" y="2028422"/>
            <a:ext cx="204643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latin typeface="Times New Roman"/>
                <a:cs typeface="Times New Roman"/>
              </a:rPr>
              <a:t>(2316 by count)</a:t>
            </a:r>
          </a:p>
        </p:txBody>
      </p:sp>
      <p:sp>
        <p:nvSpPr>
          <p:cNvPr id="8" name="TextBox 7">
            <a:extLst>
              <a:ext uri="{FF2B5EF4-FFF2-40B4-BE49-F238E27FC236}">
                <a16:creationId xmlns:a16="http://schemas.microsoft.com/office/drawing/2014/main" id="{03F63B10-848C-8EAE-4239-78AC218A239D}"/>
              </a:ext>
            </a:extLst>
          </p:cNvPr>
          <p:cNvSpPr txBox="1"/>
          <p:nvPr/>
        </p:nvSpPr>
        <p:spPr>
          <a:xfrm>
            <a:off x="3870472" y="2028423"/>
            <a:ext cx="145522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latin typeface="Times New Roman"/>
                <a:cs typeface="Times New Roman"/>
              </a:rPr>
              <a:t>(2261 by count)</a:t>
            </a:r>
          </a:p>
        </p:txBody>
      </p:sp>
    </p:spTree>
    <p:extLst>
      <p:ext uri="{BB962C8B-B14F-4D97-AF65-F5344CB8AC3E}">
        <p14:creationId xmlns:p14="http://schemas.microsoft.com/office/powerpoint/2010/main" val="366387994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8DC52AE-B301-F2FA-78B8-E8B986E05CFA}"/>
              </a:ext>
            </a:extLst>
          </p:cNvPr>
          <p:cNvGraphicFramePr/>
          <p:nvPr>
            <p:extLst>
              <p:ext uri="{D42A27DB-BD31-4B8C-83A1-F6EECF244321}">
                <p14:modId xmlns:p14="http://schemas.microsoft.com/office/powerpoint/2010/main" val="2674256081"/>
              </p:ext>
            </p:extLst>
          </p:nvPr>
        </p:nvGraphicFramePr>
        <p:xfrm>
          <a:off x="796638" y="1023101"/>
          <a:ext cx="10615614" cy="2277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6" name="TextBox 145">
            <a:extLst>
              <a:ext uri="{FF2B5EF4-FFF2-40B4-BE49-F238E27FC236}">
                <a16:creationId xmlns:a16="http://schemas.microsoft.com/office/drawing/2014/main" id="{D6F62ABA-0188-117B-977E-65574A63F62B}"/>
              </a:ext>
            </a:extLst>
          </p:cNvPr>
          <p:cNvSpPr txBox="1"/>
          <p:nvPr/>
        </p:nvSpPr>
        <p:spPr>
          <a:xfrm>
            <a:off x="3933967" y="498764"/>
            <a:ext cx="46993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Analysis and Insights</a:t>
            </a:r>
          </a:p>
        </p:txBody>
      </p:sp>
      <p:graphicFrame>
        <p:nvGraphicFramePr>
          <p:cNvPr id="189" name="Diagram 188">
            <a:extLst>
              <a:ext uri="{FF2B5EF4-FFF2-40B4-BE49-F238E27FC236}">
                <a16:creationId xmlns:a16="http://schemas.microsoft.com/office/drawing/2014/main" id="{1687C806-32B4-8D8C-9995-EF876E2C4609}"/>
              </a:ext>
            </a:extLst>
          </p:cNvPr>
          <p:cNvGraphicFramePr/>
          <p:nvPr>
            <p:extLst>
              <p:ext uri="{D42A27DB-BD31-4B8C-83A1-F6EECF244321}">
                <p14:modId xmlns:p14="http://schemas.microsoft.com/office/powerpoint/2010/main" val="1896369503"/>
              </p:ext>
            </p:extLst>
          </p:nvPr>
        </p:nvGraphicFramePr>
        <p:xfrm>
          <a:off x="796121" y="4363871"/>
          <a:ext cx="10963700" cy="20312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98" name="TextBox 597">
            <a:extLst>
              <a:ext uri="{FF2B5EF4-FFF2-40B4-BE49-F238E27FC236}">
                <a16:creationId xmlns:a16="http://schemas.microsoft.com/office/drawing/2014/main" id="{874078F1-7697-E5D7-DF48-ECB77921BFDD}"/>
              </a:ext>
            </a:extLst>
          </p:cNvPr>
          <p:cNvSpPr txBox="1"/>
          <p:nvPr/>
        </p:nvSpPr>
        <p:spPr>
          <a:xfrm>
            <a:off x="3587087" y="3814549"/>
            <a:ext cx="53817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Recommendations</a:t>
            </a:r>
            <a:endParaRPr lang="en-US"/>
          </a:p>
        </p:txBody>
      </p:sp>
    </p:spTree>
    <p:extLst>
      <p:ext uri="{BB962C8B-B14F-4D97-AF65-F5344CB8AC3E}">
        <p14:creationId xmlns:p14="http://schemas.microsoft.com/office/powerpoint/2010/main" val="218774073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8212E33-B4D3-5AB7-5196-4CD4D81CD613}"/>
              </a:ext>
            </a:extLst>
          </p:cNvPr>
          <p:cNvGraphicFramePr>
            <a:graphicFrameLocks/>
          </p:cNvGraphicFramePr>
          <p:nvPr>
            <p:extLst>
              <p:ext uri="{D42A27DB-BD31-4B8C-83A1-F6EECF244321}">
                <p14:modId xmlns:p14="http://schemas.microsoft.com/office/powerpoint/2010/main" val="1199521033"/>
              </p:ext>
            </p:extLst>
          </p:nvPr>
        </p:nvGraphicFramePr>
        <p:xfrm>
          <a:off x="366110" y="2101538"/>
          <a:ext cx="5798268" cy="3599385"/>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1E82DB56-C5FB-93B5-288F-1CB26C64EB95}"/>
              </a:ext>
            </a:extLst>
          </p:cNvPr>
          <p:cNvSpPr txBox="1"/>
          <p:nvPr/>
        </p:nvSpPr>
        <p:spPr>
          <a:xfrm>
            <a:off x="365354" y="786742"/>
            <a:ext cx="110071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latin typeface="Times New Roman"/>
              </a:rPr>
              <a:t>Impact of Billing Test</a:t>
            </a:r>
            <a:endParaRPr lang="en-US" sz="3600" b="1">
              <a:latin typeface="Times New Roman"/>
              <a:cs typeface="Times New Roman"/>
            </a:endParaRPr>
          </a:p>
        </p:txBody>
      </p:sp>
      <p:graphicFrame>
        <p:nvGraphicFramePr>
          <p:cNvPr id="4" name="Chart 3">
            <a:extLst>
              <a:ext uri="{FF2B5EF4-FFF2-40B4-BE49-F238E27FC236}">
                <a16:creationId xmlns:a16="http://schemas.microsoft.com/office/drawing/2014/main" id="{976AFFF1-FA59-C17A-C382-4BECD4ED4724}"/>
              </a:ext>
              <a:ext uri="{147F2762-F138-4A5C-976F-8EAC2B608ADB}">
                <a16:predDERef xmlns:a16="http://schemas.microsoft.com/office/drawing/2014/main" pred="{08212E33-B4D3-5AB7-5196-4CD4D81CD613}"/>
              </a:ext>
            </a:extLst>
          </p:cNvPr>
          <p:cNvGraphicFramePr>
            <a:graphicFrameLocks/>
          </p:cNvGraphicFramePr>
          <p:nvPr>
            <p:extLst>
              <p:ext uri="{D42A27DB-BD31-4B8C-83A1-F6EECF244321}">
                <p14:modId xmlns:p14="http://schemas.microsoft.com/office/powerpoint/2010/main" val="2403159639"/>
              </p:ext>
            </p:extLst>
          </p:nvPr>
        </p:nvGraphicFramePr>
        <p:xfrm>
          <a:off x="6092396" y="2101539"/>
          <a:ext cx="5430406" cy="36017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630163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015E5103-0431-786C-D34B-353AD679F58C}"/>
              </a:ext>
            </a:extLst>
          </p:cNvPr>
          <p:cNvGraphicFramePr/>
          <p:nvPr>
            <p:extLst>
              <p:ext uri="{D42A27DB-BD31-4B8C-83A1-F6EECF244321}">
                <p14:modId xmlns:p14="http://schemas.microsoft.com/office/powerpoint/2010/main" val="4036769922"/>
              </p:ext>
            </p:extLst>
          </p:nvPr>
        </p:nvGraphicFramePr>
        <p:xfrm>
          <a:off x="1055514" y="818037"/>
          <a:ext cx="9952182" cy="2272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2" name="Diagram 221">
            <a:extLst>
              <a:ext uri="{FF2B5EF4-FFF2-40B4-BE49-F238E27FC236}">
                <a16:creationId xmlns:a16="http://schemas.microsoft.com/office/drawing/2014/main" id="{9E582749-08B2-5B75-A152-5B07196F7AA4}"/>
              </a:ext>
            </a:extLst>
          </p:cNvPr>
          <p:cNvGraphicFramePr/>
          <p:nvPr>
            <p:extLst>
              <p:ext uri="{D42A27DB-BD31-4B8C-83A1-F6EECF244321}">
                <p14:modId xmlns:p14="http://schemas.microsoft.com/office/powerpoint/2010/main" val="1669153424"/>
              </p:ext>
            </p:extLst>
          </p:nvPr>
        </p:nvGraphicFramePr>
        <p:xfrm>
          <a:off x="1052263" y="3957424"/>
          <a:ext cx="10390908" cy="22721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90" name="TextBox 589">
            <a:extLst>
              <a:ext uri="{FF2B5EF4-FFF2-40B4-BE49-F238E27FC236}">
                <a16:creationId xmlns:a16="http://schemas.microsoft.com/office/drawing/2014/main" id="{DE651FB9-978C-A426-FA40-B252A6C90EF9}"/>
              </a:ext>
            </a:extLst>
          </p:cNvPr>
          <p:cNvSpPr txBox="1"/>
          <p:nvPr/>
        </p:nvSpPr>
        <p:spPr>
          <a:xfrm>
            <a:off x="2977778" y="288717"/>
            <a:ext cx="60968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Analysis and Impact:</a:t>
            </a:r>
          </a:p>
        </p:txBody>
      </p:sp>
      <p:sp>
        <p:nvSpPr>
          <p:cNvPr id="632" name="TextBox 631">
            <a:extLst>
              <a:ext uri="{FF2B5EF4-FFF2-40B4-BE49-F238E27FC236}">
                <a16:creationId xmlns:a16="http://schemas.microsoft.com/office/drawing/2014/main" id="{F48850C2-07D8-41A0-FFFB-54CD41D7A05F}"/>
              </a:ext>
            </a:extLst>
          </p:cNvPr>
          <p:cNvSpPr txBox="1"/>
          <p:nvPr/>
        </p:nvSpPr>
        <p:spPr>
          <a:xfrm>
            <a:off x="3953943" y="3427569"/>
            <a:ext cx="42787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Recommendations:</a:t>
            </a:r>
          </a:p>
        </p:txBody>
      </p:sp>
    </p:spTree>
    <p:extLst>
      <p:ext uri="{BB962C8B-B14F-4D97-AF65-F5344CB8AC3E}">
        <p14:creationId xmlns:p14="http://schemas.microsoft.com/office/powerpoint/2010/main" val="135044707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97A9A4-C2D8-8CB4-1800-072534439C1B}"/>
              </a:ext>
            </a:extLst>
          </p:cNvPr>
          <p:cNvSpPr txBox="1"/>
          <p:nvPr/>
        </p:nvSpPr>
        <p:spPr>
          <a:xfrm>
            <a:off x="836674" y="1133683"/>
            <a:ext cx="105266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cs typeface="Times New Roman"/>
              </a:rPr>
              <a:t>Impact of </a:t>
            </a:r>
            <a:r>
              <a:rPr lang="en-US" sz="3200" b="1" err="1">
                <a:latin typeface="Times New Roman"/>
                <a:cs typeface="Times New Roman"/>
              </a:rPr>
              <a:t>Gsearch</a:t>
            </a:r>
            <a:r>
              <a:rPr lang="en-US" sz="3200" b="1">
                <a:latin typeface="Times New Roman"/>
                <a:cs typeface="Times New Roman"/>
              </a:rPr>
              <a:t> and its Monthly Trend</a:t>
            </a:r>
          </a:p>
        </p:txBody>
      </p:sp>
      <p:pic>
        <p:nvPicPr>
          <p:cNvPr id="3" name="Picture 2" descr="A graph with a line going up&#10;&#10;Description automatically generated">
            <a:extLst>
              <a:ext uri="{FF2B5EF4-FFF2-40B4-BE49-F238E27FC236}">
                <a16:creationId xmlns:a16="http://schemas.microsoft.com/office/drawing/2014/main" id="{3FC4C6FB-82DC-86F3-FD12-2D86FA4852C0}"/>
              </a:ext>
            </a:extLst>
          </p:cNvPr>
          <p:cNvPicPr>
            <a:picLocks noChangeAspect="1"/>
          </p:cNvPicPr>
          <p:nvPr/>
        </p:nvPicPr>
        <p:blipFill>
          <a:blip r:embed="rId2"/>
          <a:stretch>
            <a:fillRect/>
          </a:stretch>
        </p:blipFill>
        <p:spPr>
          <a:xfrm>
            <a:off x="484735" y="2032688"/>
            <a:ext cx="5452755" cy="3459450"/>
          </a:xfrm>
          <a:prstGeom prst="rect">
            <a:avLst/>
          </a:prstGeom>
        </p:spPr>
      </p:pic>
      <p:pic>
        <p:nvPicPr>
          <p:cNvPr id="4" name="Picture 3" descr="A graph with a line going up&#10;&#10;Description automatically generated">
            <a:extLst>
              <a:ext uri="{FF2B5EF4-FFF2-40B4-BE49-F238E27FC236}">
                <a16:creationId xmlns:a16="http://schemas.microsoft.com/office/drawing/2014/main" id="{54973D80-DD5A-C08C-6ADE-B9B2827EA8EE}"/>
              </a:ext>
            </a:extLst>
          </p:cNvPr>
          <p:cNvPicPr>
            <a:picLocks noChangeAspect="1"/>
          </p:cNvPicPr>
          <p:nvPr/>
        </p:nvPicPr>
        <p:blipFill>
          <a:blip r:embed="rId3"/>
          <a:stretch>
            <a:fillRect/>
          </a:stretch>
        </p:blipFill>
        <p:spPr>
          <a:xfrm>
            <a:off x="5939019" y="2031431"/>
            <a:ext cx="6055794" cy="3461964"/>
          </a:xfrm>
          <a:prstGeom prst="rect">
            <a:avLst/>
          </a:prstGeom>
        </p:spPr>
      </p:pic>
    </p:spTree>
    <p:extLst>
      <p:ext uri="{BB962C8B-B14F-4D97-AF65-F5344CB8AC3E}">
        <p14:creationId xmlns:p14="http://schemas.microsoft.com/office/powerpoint/2010/main" val="162746287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97A9A4-C2D8-8CB4-1800-072534439C1B}"/>
              </a:ext>
            </a:extLst>
          </p:cNvPr>
          <p:cNvSpPr txBox="1"/>
          <p:nvPr/>
        </p:nvSpPr>
        <p:spPr>
          <a:xfrm>
            <a:off x="826836" y="770213"/>
            <a:ext cx="105266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cs typeface="Times New Roman"/>
              </a:rPr>
              <a:t>Conversion Rate from </a:t>
            </a:r>
            <a:r>
              <a:rPr lang="en-US" sz="3200" b="1" err="1">
                <a:latin typeface="Times New Roman"/>
                <a:cs typeface="Times New Roman"/>
              </a:rPr>
              <a:t>Gsearch</a:t>
            </a:r>
            <a:endParaRPr lang="en-US" sz="3200" b="1">
              <a:latin typeface="Times New Roman"/>
              <a:cs typeface="Times New Roman"/>
            </a:endParaRPr>
          </a:p>
        </p:txBody>
      </p:sp>
      <p:pic>
        <p:nvPicPr>
          <p:cNvPr id="5" name="Picture 4">
            <a:extLst>
              <a:ext uri="{FF2B5EF4-FFF2-40B4-BE49-F238E27FC236}">
                <a16:creationId xmlns:a16="http://schemas.microsoft.com/office/drawing/2014/main" id="{A72F9EE6-5187-82C8-3641-9E1A03C97251}"/>
              </a:ext>
            </a:extLst>
          </p:cNvPr>
          <p:cNvPicPr>
            <a:picLocks noChangeAspect="1"/>
          </p:cNvPicPr>
          <p:nvPr/>
        </p:nvPicPr>
        <p:blipFill>
          <a:blip r:embed="rId2"/>
          <a:stretch>
            <a:fillRect/>
          </a:stretch>
        </p:blipFill>
        <p:spPr>
          <a:xfrm>
            <a:off x="2142017" y="1598882"/>
            <a:ext cx="7908685" cy="4763458"/>
          </a:xfrm>
          <a:prstGeom prst="rect">
            <a:avLst/>
          </a:prstGeom>
        </p:spPr>
      </p:pic>
    </p:spTree>
    <p:extLst>
      <p:ext uri="{BB962C8B-B14F-4D97-AF65-F5344CB8AC3E}">
        <p14:creationId xmlns:p14="http://schemas.microsoft.com/office/powerpoint/2010/main" val="64267770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9021-6069-5637-67B3-E721BD0B953A}"/>
              </a:ext>
            </a:extLst>
          </p:cNvPr>
          <p:cNvSpPr>
            <a:spLocks noGrp="1"/>
          </p:cNvSpPr>
          <p:nvPr>
            <p:ph type="title"/>
          </p:nvPr>
        </p:nvSpPr>
        <p:spPr>
          <a:xfrm>
            <a:off x="612648" y="146074"/>
            <a:ext cx="10653578" cy="456523"/>
          </a:xfrm>
        </p:spPr>
        <p:txBody>
          <a:bodyPr>
            <a:normAutofit/>
          </a:bodyPr>
          <a:lstStyle/>
          <a:p>
            <a:r>
              <a:rPr lang="en-US" sz="2400"/>
              <a:t>Insights</a:t>
            </a:r>
          </a:p>
        </p:txBody>
      </p:sp>
      <p:sp>
        <p:nvSpPr>
          <p:cNvPr id="3" name="Content Placeholder 2">
            <a:extLst>
              <a:ext uri="{FF2B5EF4-FFF2-40B4-BE49-F238E27FC236}">
                <a16:creationId xmlns:a16="http://schemas.microsoft.com/office/drawing/2014/main" id="{E8FB6518-B991-7BA8-E4AE-691DF6B44482}"/>
              </a:ext>
            </a:extLst>
          </p:cNvPr>
          <p:cNvSpPr>
            <a:spLocks noGrp="1"/>
          </p:cNvSpPr>
          <p:nvPr>
            <p:ph idx="1"/>
          </p:nvPr>
        </p:nvSpPr>
        <p:spPr>
          <a:xfrm>
            <a:off x="612647" y="608476"/>
            <a:ext cx="10820266" cy="6089072"/>
          </a:xfrm>
        </p:spPr>
        <p:txBody>
          <a:bodyPr vert="horz" lIns="91440" tIns="45720" rIns="91440" bIns="45720" rtlCol="0" anchor="t">
            <a:noAutofit/>
          </a:bodyPr>
          <a:lstStyle/>
          <a:p>
            <a:pPr marL="0" indent="0">
              <a:buNone/>
            </a:pPr>
            <a:r>
              <a:rPr lang="en-US" sz="1600" b="1">
                <a:latin typeface="Times New Roman"/>
                <a:cs typeface="Times New Roman"/>
              </a:rPr>
              <a:t>1. Overview of </a:t>
            </a:r>
            <a:r>
              <a:rPr lang="en-US" sz="1600" b="1" err="1">
                <a:latin typeface="Times New Roman"/>
                <a:cs typeface="Times New Roman"/>
              </a:rPr>
              <a:t>Gsearch</a:t>
            </a:r>
            <a:r>
              <a:rPr lang="en-US" sz="1600" b="1">
                <a:latin typeface="Times New Roman"/>
                <a:cs typeface="Times New Roman"/>
              </a:rPr>
              <a:t> as a Major Growth Driver:</a:t>
            </a:r>
            <a:endParaRPr lang="en-US" sz="1600">
              <a:latin typeface="Times New Roman"/>
              <a:cs typeface="Times New Roman"/>
            </a:endParaRPr>
          </a:p>
          <a:p>
            <a:r>
              <a:rPr lang="en-US" sz="1600" b="1">
                <a:latin typeface="Times New Roman"/>
                <a:cs typeface="Times New Roman"/>
              </a:rPr>
              <a:t>Consistent Growth:</a:t>
            </a:r>
            <a:r>
              <a:rPr lang="en-US" sz="1600">
                <a:latin typeface="Times New Roman"/>
                <a:cs typeface="Times New Roman"/>
              </a:rPr>
              <a:t> </a:t>
            </a:r>
            <a:r>
              <a:rPr lang="en-US" sz="1600" err="1">
                <a:latin typeface="Times New Roman"/>
                <a:cs typeface="Times New Roman"/>
              </a:rPr>
              <a:t>Gsearch</a:t>
            </a:r>
            <a:r>
              <a:rPr lang="en-US" sz="1600">
                <a:latin typeface="Times New Roman"/>
                <a:cs typeface="Times New Roman"/>
              </a:rPr>
              <a:t> has shown robust and consistent growth in both sessions and orders over the analysis period, highlighting its critical role in driving our business forward.</a:t>
            </a:r>
          </a:p>
          <a:p>
            <a:pPr marL="0" indent="0">
              <a:buNone/>
            </a:pPr>
            <a:r>
              <a:rPr lang="en-US" sz="1600" b="1">
                <a:latin typeface="Times New Roman"/>
                <a:ea typeface="+mn-lt"/>
                <a:cs typeface="+mn-lt"/>
              </a:rPr>
              <a:t>2. Monthly Trends and Highlights:</a:t>
            </a:r>
            <a:endParaRPr lang="en-US" sz="1600" b="1">
              <a:latin typeface="Times New Roman"/>
              <a:cs typeface="Times New Roman"/>
            </a:endParaRPr>
          </a:p>
          <a:p>
            <a:r>
              <a:rPr lang="en-US" sz="1600" b="1">
                <a:latin typeface="Times New Roman"/>
                <a:cs typeface="Times New Roman"/>
              </a:rPr>
              <a:t>2012: Establishing Growth</a:t>
            </a:r>
            <a:endParaRPr lang="en-US" sz="1600">
              <a:latin typeface="Times New Roman"/>
              <a:cs typeface="Times New Roman"/>
            </a:endParaRPr>
          </a:p>
          <a:p>
            <a:pPr lvl="1"/>
            <a:r>
              <a:rPr lang="en-US" sz="1600" b="1">
                <a:latin typeface="Times New Roman"/>
                <a:cs typeface="Times New Roman"/>
              </a:rPr>
              <a:t>Q1 (Mar-Jun):</a:t>
            </a:r>
            <a:r>
              <a:rPr lang="en-US" sz="1600">
                <a:latin typeface="Times New Roman"/>
                <a:cs typeface="Times New Roman"/>
              </a:rPr>
              <a:t> Orders grew from 60 to 121, and sessions increased from 1,860 to 3,578.</a:t>
            </a:r>
          </a:p>
          <a:p>
            <a:pPr lvl="1"/>
            <a:r>
              <a:rPr lang="en-US" sz="1600" b="1">
                <a:latin typeface="Times New Roman"/>
                <a:cs typeface="Times New Roman"/>
              </a:rPr>
              <a:t>Q2 (Jul-Dec):</a:t>
            </a:r>
            <a:r>
              <a:rPr lang="en-US" sz="1600">
                <a:latin typeface="Times New Roman"/>
                <a:cs typeface="Times New Roman"/>
              </a:rPr>
              <a:t> Orders surged to 333, with sessions peaking at 9,715 in November.</a:t>
            </a:r>
          </a:p>
          <a:p>
            <a:r>
              <a:rPr lang="en-US" sz="1600" b="1">
                <a:latin typeface="Times New Roman"/>
                <a:cs typeface="Times New Roman"/>
              </a:rPr>
              <a:t>2013: Accelerated Growth</a:t>
            </a:r>
            <a:endParaRPr lang="en-US" sz="1600">
              <a:latin typeface="Times New Roman"/>
              <a:cs typeface="Times New Roman"/>
            </a:endParaRPr>
          </a:p>
          <a:p>
            <a:pPr lvl="1"/>
            <a:r>
              <a:rPr lang="en-US" sz="1600" b="1">
                <a:latin typeface="Times New Roman"/>
                <a:cs typeface="Times New Roman"/>
              </a:rPr>
              <a:t>Q1 (Jan-Jun):</a:t>
            </a:r>
            <a:r>
              <a:rPr lang="en-US" sz="1600">
                <a:latin typeface="Times New Roman"/>
                <a:cs typeface="Times New Roman"/>
              </a:rPr>
              <a:t> Orders climbed from 243 to 421, sessions rose from 4,207 to 5,873.</a:t>
            </a:r>
          </a:p>
          <a:p>
            <a:pPr lvl="1"/>
            <a:r>
              <a:rPr lang="en-US" sz="1600" b="1">
                <a:latin typeface="Times New Roman"/>
                <a:cs typeface="Times New Roman"/>
              </a:rPr>
              <a:t>Q2 (Jul-Dec):</a:t>
            </a:r>
            <a:r>
              <a:rPr lang="en-US" sz="1600">
                <a:latin typeface="Times New Roman"/>
                <a:cs typeface="Times New Roman"/>
              </a:rPr>
              <a:t> Orders reached 713 in December, sessions hit 11,060, highlighting holiday season impact.</a:t>
            </a:r>
          </a:p>
          <a:p>
            <a:r>
              <a:rPr lang="en-US" sz="1600" b="1">
                <a:latin typeface="Times New Roman"/>
                <a:cs typeface="Times New Roman"/>
              </a:rPr>
              <a:t>2014: Sustained High Performance</a:t>
            </a:r>
            <a:endParaRPr lang="en-US" sz="1600">
              <a:latin typeface="Times New Roman"/>
              <a:cs typeface="Times New Roman"/>
            </a:endParaRPr>
          </a:p>
          <a:p>
            <a:pPr lvl="1"/>
            <a:r>
              <a:rPr lang="en-US" sz="1600" b="1">
                <a:latin typeface="Times New Roman"/>
                <a:cs typeface="Times New Roman"/>
              </a:rPr>
              <a:t>Q1 (Jan-Jun):</a:t>
            </a:r>
            <a:r>
              <a:rPr lang="en-US" sz="1600">
                <a:latin typeface="Times New Roman"/>
                <a:cs typeface="Times New Roman"/>
              </a:rPr>
              <a:t> Orders increased from 634 to 802, sessions ranged from 8,607 to 11,859.</a:t>
            </a:r>
          </a:p>
          <a:p>
            <a:pPr lvl="1"/>
            <a:r>
              <a:rPr lang="en-US" sz="1600" b="1">
                <a:latin typeface="Times New Roman"/>
                <a:cs typeface="Times New Roman"/>
              </a:rPr>
              <a:t>Q2 (Jul-Dec):</a:t>
            </a:r>
            <a:r>
              <a:rPr lang="en-US" sz="1600">
                <a:latin typeface="Times New Roman"/>
                <a:cs typeface="Times New Roman"/>
              </a:rPr>
              <a:t> Orders peaked at 1,500 in December, sessions soared to 18,577.</a:t>
            </a:r>
          </a:p>
          <a:p>
            <a:r>
              <a:rPr lang="en-US" sz="1600" b="1">
                <a:latin typeface="Times New Roman"/>
                <a:cs typeface="Times New Roman"/>
              </a:rPr>
              <a:t>2015: Strong Start</a:t>
            </a:r>
            <a:endParaRPr lang="en-US" sz="1600">
              <a:latin typeface="Times New Roman"/>
              <a:cs typeface="Times New Roman"/>
            </a:endParaRPr>
          </a:p>
          <a:p>
            <a:pPr lvl="1"/>
            <a:r>
              <a:rPr lang="en-US" sz="1600" b="1">
                <a:latin typeface="Times New Roman"/>
                <a:cs typeface="Times New Roman"/>
              </a:rPr>
              <a:t>Q1 (Jan-Mar):</a:t>
            </a:r>
            <a:r>
              <a:rPr lang="en-US" sz="1600">
                <a:latin typeface="Times New Roman"/>
                <a:cs typeface="Times New Roman"/>
              </a:rPr>
              <a:t> Orders maintained at high levels with 822 in March, sessions remained robust at 9,798.</a:t>
            </a:r>
            <a:endParaRPr lang="en-US" sz="1600"/>
          </a:p>
          <a:p>
            <a:endParaRPr lang="en-US" sz="1100" b="1">
              <a:latin typeface="Times New Roman"/>
              <a:cs typeface="Times New Roman"/>
            </a:endParaRPr>
          </a:p>
          <a:p>
            <a:endParaRPr lang="en-US" sz="1800"/>
          </a:p>
        </p:txBody>
      </p:sp>
    </p:spTree>
    <p:extLst>
      <p:ext uri="{BB962C8B-B14F-4D97-AF65-F5344CB8AC3E}">
        <p14:creationId xmlns:p14="http://schemas.microsoft.com/office/powerpoint/2010/main" val="159210331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CA1E-813E-6E49-41B4-ED9BBD671207}"/>
              </a:ext>
            </a:extLst>
          </p:cNvPr>
          <p:cNvSpPr>
            <a:spLocks noGrp="1"/>
          </p:cNvSpPr>
          <p:nvPr>
            <p:ph type="title"/>
          </p:nvPr>
        </p:nvSpPr>
        <p:spPr>
          <a:xfrm>
            <a:off x="765048" y="601357"/>
            <a:ext cx="10653578" cy="571542"/>
          </a:xfrm>
        </p:spPr>
        <p:txBody>
          <a:bodyPr>
            <a:normAutofit/>
          </a:bodyPr>
          <a:lstStyle/>
          <a:p>
            <a:r>
              <a:rPr lang="en-US" sz="2400"/>
              <a:t>Key Takeaways for Investors</a:t>
            </a:r>
          </a:p>
        </p:txBody>
      </p:sp>
      <p:sp>
        <p:nvSpPr>
          <p:cNvPr id="3" name="Content Placeholder 2">
            <a:extLst>
              <a:ext uri="{FF2B5EF4-FFF2-40B4-BE49-F238E27FC236}">
                <a16:creationId xmlns:a16="http://schemas.microsoft.com/office/drawing/2014/main" id="{65E8760F-5B87-4CAF-83E9-B3A8148A8FFC}"/>
              </a:ext>
            </a:extLst>
          </p:cNvPr>
          <p:cNvSpPr>
            <a:spLocks noGrp="1"/>
          </p:cNvSpPr>
          <p:nvPr>
            <p:ph idx="1"/>
          </p:nvPr>
        </p:nvSpPr>
        <p:spPr>
          <a:xfrm>
            <a:off x="612647" y="1169193"/>
            <a:ext cx="10653579" cy="5140167"/>
          </a:xfrm>
        </p:spPr>
        <p:txBody>
          <a:bodyPr vert="horz" lIns="91440" tIns="45720" rIns="91440" bIns="45720" rtlCol="0" anchor="t">
            <a:normAutofit/>
          </a:bodyPr>
          <a:lstStyle/>
          <a:p>
            <a:r>
              <a:rPr lang="en-US" sz="1800" b="1">
                <a:latin typeface="Times New Roman"/>
                <a:cs typeface="Times New Roman"/>
              </a:rPr>
              <a:t>Scalable Growth:</a:t>
            </a:r>
            <a:r>
              <a:rPr lang="en-US" sz="1800">
                <a:latin typeface="Times New Roman"/>
                <a:cs typeface="Times New Roman"/>
              </a:rPr>
              <a:t> The data showcases a strong and scalable growth trajectory for </a:t>
            </a:r>
            <a:r>
              <a:rPr lang="en-US" sz="1800" err="1">
                <a:latin typeface="Times New Roman"/>
                <a:cs typeface="Times New Roman"/>
              </a:rPr>
              <a:t>Gsearch</a:t>
            </a:r>
            <a:r>
              <a:rPr lang="en-US" sz="1800">
                <a:latin typeface="Times New Roman"/>
                <a:cs typeface="Times New Roman"/>
              </a:rPr>
              <a:t>, affirming its position as the biggest driver of our business.</a:t>
            </a:r>
          </a:p>
          <a:p>
            <a:r>
              <a:rPr lang="en-US" sz="1800" b="1">
                <a:latin typeface="Times New Roman"/>
                <a:cs typeface="Times New Roman"/>
              </a:rPr>
              <a:t>Efficiency:</a:t>
            </a:r>
            <a:r>
              <a:rPr lang="en-US" sz="1800">
                <a:latin typeface="Times New Roman"/>
                <a:cs typeface="Times New Roman"/>
              </a:rPr>
              <a:t> The increasing conversion rate highlights the efficiency of our </a:t>
            </a:r>
            <a:r>
              <a:rPr lang="en-US" sz="1800" err="1">
                <a:latin typeface="Times New Roman"/>
                <a:cs typeface="Times New Roman"/>
              </a:rPr>
              <a:t>Gsearch</a:t>
            </a:r>
            <a:r>
              <a:rPr lang="en-US" sz="1800">
                <a:latin typeface="Times New Roman"/>
                <a:cs typeface="Times New Roman"/>
              </a:rPr>
              <a:t> campaigns, ensuring that traffic is effectively translated into sales.</a:t>
            </a:r>
          </a:p>
          <a:p>
            <a:r>
              <a:rPr lang="en-US" sz="1800" b="1">
                <a:latin typeface="Times New Roman"/>
                <a:cs typeface="Times New Roman"/>
              </a:rPr>
              <a:t>Future Potential:</a:t>
            </a:r>
            <a:r>
              <a:rPr lang="en-US" sz="1800">
                <a:latin typeface="Times New Roman"/>
                <a:cs typeface="Times New Roman"/>
              </a:rPr>
              <a:t> With consistent growth in both sessions and orders, </a:t>
            </a:r>
            <a:r>
              <a:rPr lang="en-US" sz="1800" err="1">
                <a:latin typeface="Times New Roman"/>
                <a:cs typeface="Times New Roman"/>
              </a:rPr>
              <a:t>Gsearch</a:t>
            </a:r>
            <a:r>
              <a:rPr lang="en-US" sz="1800">
                <a:latin typeface="Times New Roman"/>
                <a:cs typeface="Times New Roman"/>
              </a:rPr>
              <a:t> demonstrates substantial potential for future expansion and revenue generation.</a:t>
            </a:r>
          </a:p>
        </p:txBody>
      </p:sp>
      <p:sp>
        <p:nvSpPr>
          <p:cNvPr id="4" name="Date Placeholder 3">
            <a:extLst>
              <a:ext uri="{FF2B5EF4-FFF2-40B4-BE49-F238E27FC236}">
                <a16:creationId xmlns:a16="http://schemas.microsoft.com/office/drawing/2014/main" id="{A86F4813-86CA-5308-75CC-68A15FE48402}"/>
              </a:ext>
            </a:extLst>
          </p:cNvPr>
          <p:cNvSpPr>
            <a:spLocks noGrp="1"/>
          </p:cNvSpPr>
          <p:nvPr>
            <p:ph type="dt" sz="half" idx="10"/>
          </p:nvPr>
        </p:nvSpPr>
        <p:spPr/>
        <p:txBody>
          <a:bodyPr/>
          <a:lstStyle/>
          <a:p>
            <a:fld id="{6BE7B375-39F2-4400-B9E6-1931C897A80D}" type="datetime1">
              <a:t>8/8/2024</a:t>
            </a:fld>
            <a:endParaRPr lang="en-US"/>
          </a:p>
        </p:txBody>
      </p:sp>
      <p:sp>
        <p:nvSpPr>
          <p:cNvPr id="5" name="Footer Placeholder 4">
            <a:extLst>
              <a:ext uri="{FF2B5EF4-FFF2-40B4-BE49-F238E27FC236}">
                <a16:creationId xmlns:a16="http://schemas.microsoft.com/office/drawing/2014/main" id="{3BCCDBE9-721D-9859-374A-008EC41FE2E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7607753-EADC-6645-06F7-4F210862DDBF}"/>
              </a:ext>
            </a:extLst>
          </p:cNvPr>
          <p:cNvSpPr>
            <a:spLocks noGrp="1"/>
          </p:cNvSpPr>
          <p:nvPr>
            <p:ph type="sldNum" sz="quarter" idx="12"/>
          </p:nvPr>
        </p:nvSpPr>
        <p:spPr/>
        <p:txBody>
          <a:bodyPr/>
          <a:lstStyle/>
          <a:p>
            <a:fld id="{CC057153-B650-4DEB-B370-79DDCFDCE934}" type="slidenum">
              <a:rPr lang="en-US" dirty="0"/>
              <a:t>28</a:t>
            </a:fld>
            <a:endParaRPr lang="en-US"/>
          </a:p>
        </p:txBody>
      </p:sp>
    </p:spTree>
    <p:extLst>
      <p:ext uri="{BB962C8B-B14F-4D97-AF65-F5344CB8AC3E}">
        <p14:creationId xmlns:p14="http://schemas.microsoft.com/office/powerpoint/2010/main" val="281987311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8C44FA-E5D7-5931-28D8-BE139598921C}"/>
              </a:ext>
            </a:extLst>
          </p:cNvPr>
          <p:cNvSpPr txBox="1"/>
          <p:nvPr/>
        </p:nvSpPr>
        <p:spPr>
          <a:xfrm>
            <a:off x="794760" y="963273"/>
            <a:ext cx="105650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cs typeface="Times New Roman"/>
              </a:rPr>
              <a:t>Contribution of Brand and Non-Brand in </a:t>
            </a:r>
            <a:r>
              <a:rPr lang="en-US" sz="3200" b="1" err="1">
                <a:latin typeface="Times New Roman"/>
                <a:cs typeface="Times New Roman"/>
              </a:rPr>
              <a:t>Gsearch</a:t>
            </a:r>
            <a:endParaRPr lang="en-US" sz="2800" b="1" err="1"/>
          </a:p>
        </p:txBody>
      </p:sp>
      <p:pic>
        <p:nvPicPr>
          <p:cNvPr id="4" name="Picture 3" descr="A graph with a line and a line graph&#10;&#10;Description automatically generated">
            <a:extLst>
              <a:ext uri="{FF2B5EF4-FFF2-40B4-BE49-F238E27FC236}">
                <a16:creationId xmlns:a16="http://schemas.microsoft.com/office/drawing/2014/main" id="{8F03DCB4-1FA4-E481-8EE3-98BCBB44F810}"/>
              </a:ext>
            </a:extLst>
          </p:cNvPr>
          <p:cNvPicPr>
            <a:picLocks noChangeAspect="1"/>
          </p:cNvPicPr>
          <p:nvPr/>
        </p:nvPicPr>
        <p:blipFill>
          <a:blip r:embed="rId2"/>
          <a:stretch>
            <a:fillRect/>
          </a:stretch>
        </p:blipFill>
        <p:spPr>
          <a:xfrm>
            <a:off x="1827" y="1610384"/>
            <a:ext cx="6072937" cy="4040278"/>
          </a:xfrm>
          <a:prstGeom prst="rect">
            <a:avLst/>
          </a:prstGeom>
        </p:spPr>
      </p:pic>
      <p:pic>
        <p:nvPicPr>
          <p:cNvPr id="5" name="Picture 4" descr="A graph showing a number of orders&#10;&#10;Description automatically generated">
            <a:extLst>
              <a:ext uri="{FF2B5EF4-FFF2-40B4-BE49-F238E27FC236}">
                <a16:creationId xmlns:a16="http://schemas.microsoft.com/office/drawing/2014/main" id="{81E67D02-E1D6-9426-07A0-26ECC32891CC}"/>
              </a:ext>
            </a:extLst>
          </p:cNvPr>
          <p:cNvPicPr>
            <a:picLocks noChangeAspect="1"/>
          </p:cNvPicPr>
          <p:nvPr/>
        </p:nvPicPr>
        <p:blipFill>
          <a:blip r:embed="rId3"/>
          <a:stretch>
            <a:fillRect/>
          </a:stretch>
        </p:blipFill>
        <p:spPr>
          <a:xfrm>
            <a:off x="5951087" y="1610294"/>
            <a:ext cx="6246604" cy="4040458"/>
          </a:xfrm>
          <a:prstGeom prst="rect">
            <a:avLst/>
          </a:prstGeom>
        </p:spPr>
      </p:pic>
    </p:spTree>
    <p:extLst>
      <p:ext uri="{BB962C8B-B14F-4D97-AF65-F5344CB8AC3E}">
        <p14:creationId xmlns:p14="http://schemas.microsoft.com/office/powerpoint/2010/main" val="156700032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FE391-017B-0893-2A45-9E39E6DCEE88}"/>
              </a:ext>
            </a:extLst>
          </p:cNvPr>
          <p:cNvSpPr txBox="1"/>
          <p:nvPr/>
        </p:nvSpPr>
        <p:spPr>
          <a:xfrm>
            <a:off x="601187" y="498515"/>
            <a:ext cx="63953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Market Research</a:t>
            </a:r>
          </a:p>
        </p:txBody>
      </p:sp>
      <p:sp>
        <p:nvSpPr>
          <p:cNvPr id="3" name="TextBox 2">
            <a:extLst>
              <a:ext uri="{FF2B5EF4-FFF2-40B4-BE49-F238E27FC236}">
                <a16:creationId xmlns:a16="http://schemas.microsoft.com/office/drawing/2014/main" id="{0BD89661-5B4D-0FFC-CF10-57E82D88D242}"/>
              </a:ext>
            </a:extLst>
          </p:cNvPr>
          <p:cNvSpPr txBox="1"/>
          <p:nvPr/>
        </p:nvSpPr>
        <p:spPr>
          <a:xfrm>
            <a:off x="597477" y="1150421"/>
            <a:ext cx="1098316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Current status:</a:t>
            </a:r>
            <a:endParaRPr lang="en-US" sz="3200" b="1"/>
          </a:p>
          <a:p>
            <a:r>
              <a:rPr lang="en-US">
                <a:ea typeface="+mn-lt"/>
                <a:cs typeface="+mn-lt"/>
              </a:rPr>
              <a:t>   The Soft Toys Article Market size was valued at  22.9 USD Billion in 2023 and is projected to    reach 29.8 USD Billion by 2032, exhibiting a CAGR of 8.2 % during the forecast period.</a:t>
            </a:r>
            <a:endParaRPr lang="en-US" sz="2800"/>
          </a:p>
        </p:txBody>
      </p:sp>
      <p:pic>
        <p:nvPicPr>
          <p:cNvPr id="4" name="Picture 3" descr="Soft Toys Article Market Research Report - Market Size, Growth &amp; Forecast">
            <a:extLst>
              <a:ext uri="{FF2B5EF4-FFF2-40B4-BE49-F238E27FC236}">
                <a16:creationId xmlns:a16="http://schemas.microsoft.com/office/drawing/2014/main" id="{F3D31343-6F13-2B67-D5CF-B530FD161A66}"/>
              </a:ext>
            </a:extLst>
          </p:cNvPr>
          <p:cNvPicPr>
            <a:picLocks noChangeAspect="1"/>
          </p:cNvPicPr>
          <p:nvPr/>
        </p:nvPicPr>
        <p:blipFill>
          <a:blip r:embed="rId2"/>
          <a:stretch>
            <a:fillRect/>
          </a:stretch>
        </p:blipFill>
        <p:spPr>
          <a:xfrm>
            <a:off x="1587281" y="2405300"/>
            <a:ext cx="9032831" cy="4279465"/>
          </a:xfrm>
          <a:prstGeom prst="rect">
            <a:avLst/>
          </a:prstGeom>
        </p:spPr>
      </p:pic>
    </p:spTree>
    <p:extLst>
      <p:ext uri="{BB962C8B-B14F-4D97-AF65-F5344CB8AC3E}">
        <p14:creationId xmlns:p14="http://schemas.microsoft.com/office/powerpoint/2010/main" val="195922653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9021-6069-5637-67B3-E721BD0B953A}"/>
              </a:ext>
            </a:extLst>
          </p:cNvPr>
          <p:cNvSpPr>
            <a:spLocks noGrp="1"/>
          </p:cNvSpPr>
          <p:nvPr>
            <p:ph type="title"/>
          </p:nvPr>
        </p:nvSpPr>
        <p:spPr>
          <a:xfrm>
            <a:off x="612648" y="146074"/>
            <a:ext cx="10653578" cy="456523"/>
          </a:xfrm>
        </p:spPr>
        <p:txBody>
          <a:bodyPr>
            <a:normAutofit/>
          </a:bodyPr>
          <a:lstStyle/>
          <a:p>
            <a:r>
              <a:rPr lang="en-US" sz="2400">
                <a:latin typeface="Times New Roman"/>
                <a:cs typeface="Times New Roman"/>
              </a:rPr>
              <a:t>Insights</a:t>
            </a:r>
          </a:p>
        </p:txBody>
      </p:sp>
      <p:sp>
        <p:nvSpPr>
          <p:cNvPr id="3" name="Content Placeholder 2">
            <a:extLst>
              <a:ext uri="{FF2B5EF4-FFF2-40B4-BE49-F238E27FC236}">
                <a16:creationId xmlns:a16="http://schemas.microsoft.com/office/drawing/2014/main" id="{E8FB6518-B991-7BA8-E4AE-691DF6B44482}"/>
              </a:ext>
            </a:extLst>
          </p:cNvPr>
          <p:cNvSpPr>
            <a:spLocks noGrp="1"/>
          </p:cNvSpPr>
          <p:nvPr>
            <p:ph idx="1"/>
          </p:nvPr>
        </p:nvSpPr>
        <p:spPr>
          <a:xfrm>
            <a:off x="612647" y="595776"/>
            <a:ext cx="11225079" cy="6101772"/>
          </a:xfrm>
        </p:spPr>
        <p:txBody>
          <a:bodyPr vert="horz" lIns="91440" tIns="45720" rIns="91440" bIns="45720" rtlCol="0" anchor="t">
            <a:normAutofit fontScale="92500" lnSpcReduction="10000"/>
          </a:bodyPr>
          <a:lstStyle/>
          <a:p>
            <a:pPr>
              <a:buNone/>
            </a:pPr>
            <a:r>
              <a:rPr lang="en-US" sz="1800" b="1">
                <a:latin typeface="Times New Roman"/>
                <a:ea typeface="+mn-lt"/>
                <a:cs typeface="+mn-lt"/>
              </a:rPr>
              <a:t>1. Overview of </a:t>
            </a:r>
            <a:r>
              <a:rPr lang="en-US" sz="1800" b="1" err="1">
                <a:latin typeface="Times New Roman"/>
                <a:ea typeface="+mn-lt"/>
                <a:cs typeface="+mn-lt"/>
              </a:rPr>
              <a:t>Gsearch</a:t>
            </a:r>
            <a:r>
              <a:rPr lang="en-US" sz="1800" b="1">
                <a:latin typeface="Times New Roman"/>
                <a:ea typeface="+mn-lt"/>
                <a:cs typeface="+mn-lt"/>
              </a:rPr>
              <a:t> Brand and Nonbrand Campaigns:</a:t>
            </a:r>
            <a:endParaRPr lang="en-US" sz="1800">
              <a:latin typeface="Times New Roman"/>
              <a:cs typeface="Times New Roman"/>
            </a:endParaRPr>
          </a:p>
          <a:p>
            <a:pPr marL="285750" indent="-285750">
              <a:lnSpc>
                <a:spcPct val="100000"/>
              </a:lnSpc>
              <a:spcBef>
                <a:spcPts val="0"/>
              </a:spcBef>
              <a:buFont typeface="Arial,Sans-Serif"/>
              <a:buChar char="•"/>
            </a:pPr>
            <a:r>
              <a:rPr lang="en-US" sz="1900">
                <a:latin typeface="Times New Roman"/>
                <a:cs typeface="Times New Roman"/>
              </a:rPr>
              <a:t>These trends might show initial dominance as the company established its presence, followed by a steady or slightly increasing pattern.</a:t>
            </a:r>
          </a:p>
          <a:p>
            <a:pPr marL="285750" indent="-285750">
              <a:lnSpc>
                <a:spcPct val="100000"/>
              </a:lnSpc>
              <a:spcBef>
                <a:spcPts val="0"/>
              </a:spcBef>
              <a:buFont typeface="Arial,Sans-Serif"/>
              <a:buChar char="•"/>
            </a:pPr>
            <a:r>
              <a:rPr lang="en-US" sz="1900">
                <a:latin typeface="Times New Roman"/>
                <a:cs typeface="Times New Roman"/>
              </a:rPr>
              <a:t>An upward trend in brand campaigns over time would indicate growing brand recognition and customer loyalty.</a:t>
            </a:r>
            <a:endParaRPr lang="en-US"/>
          </a:p>
          <a:p>
            <a:pPr marL="0" indent="0">
              <a:buNone/>
            </a:pPr>
            <a:r>
              <a:rPr lang="en-US" sz="1800" b="1">
                <a:latin typeface="Times New Roman"/>
                <a:cs typeface="Times New Roman"/>
              </a:rPr>
              <a:t>2. Monthly Trends and Highlights:</a:t>
            </a:r>
            <a:endParaRPr lang="en-US" sz="1800">
              <a:latin typeface="Times New Roman"/>
              <a:cs typeface="Times New Roman"/>
            </a:endParaRPr>
          </a:p>
          <a:p>
            <a:r>
              <a:rPr lang="en-US" sz="1800" b="1">
                <a:latin typeface="Times New Roman"/>
                <a:cs typeface="Times New Roman"/>
              </a:rPr>
              <a:t>Initial Growth Phase (2012):</a:t>
            </a:r>
            <a:endParaRPr lang="en-US" sz="1800">
              <a:latin typeface="Times New Roman"/>
              <a:cs typeface="Times New Roman"/>
            </a:endParaRPr>
          </a:p>
          <a:p>
            <a:pPr lvl="1"/>
            <a:r>
              <a:rPr lang="en-US" b="1">
                <a:latin typeface="Times New Roman"/>
                <a:cs typeface="Times New Roman"/>
              </a:rPr>
              <a:t>Nonbrand Campaigns:</a:t>
            </a:r>
            <a:r>
              <a:rPr lang="en-US">
                <a:latin typeface="Times New Roman"/>
                <a:cs typeface="Times New Roman"/>
              </a:rPr>
              <a:t> Steady increase in sessions and orders.</a:t>
            </a:r>
          </a:p>
          <a:p>
            <a:pPr lvl="1"/>
            <a:r>
              <a:rPr lang="en-US" b="1">
                <a:latin typeface="Times New Roman"/>
                <a:cs typeface="Times New Roman"/>
              </a:rPr>
              <a:t>Brand Campaigns:</a:t>
            </a:r>
            <a:r>
              <a:rPr lang="en-US">
                <a:latin typeface="Times New Roman"/>
                <a:cs typeface="Times New Roman"/>
              </a:rPr>
              <a:t> Initial growth, establishing a presence.</a:t>
            </a:r>
          </a:p>
          <a:p>
            <a:r>
              <a:rPr lang="en-US" sz="1800" b="1">
                <a:latin typeface="Times New Roman"/>
                <a:cs typeface="Times New Roman"/>
              </a:rPr>
              <a:t>Acceleration Phase (2013):</a:t>
            </a:r>
            <a:endParaRPr lang="en-US" sz="1800">
              <a:latin typeface="Times New Roman"/>
              <a:cs typeface="Times New Roman"/>
            </a:endParaRPr>
          </a:p>
          <a:p>
            <a:pPr lvl="1"/>
            <a:r>
              <a:rPr lang="en-US" b="1">
                <a:latin typeface="Times New Roman"/>
                <a:cs typeface="Times New Roman"/>
              </a:rPr>
              <a:t>Nonbrand Campaigns:</a:t>
            </a:r>
            <a:r>
              <a:rPr lang="en-US">
                <a:latin typeface="Times New Roman"/>
                <a:cs typeface="Times New Roman"/>
              </a:rPr>
              <a:t> Significant growth, contributing to higher overall sessions and orders.</a:t>
            </a:r>
          </a:p>
          <a:p>
            <a:pPr lvl="1"/>
            <a:r>
              <a:rPr lang="en-US" b="1">
                <a:latin typeface="Times New Roman"/>
                <a:cs typeface="Times New Roman"/>
              </a:rPr>
              <a:t>Brand Campaigns:</a:t>
            </a:r>
            <a:r>
              <a:rPr lang="en-US">
                <a:latin typeface="Times New Roman"/>
                <a:cs typeface="Times New Roman"/>
              </a:rPr>
              <a:t> Notable increase in sessions and orders, indicating improved brand recognition.</a:t>
            </a:r>
          </a:p>
          <a:p>
            <a:r>
              <a:rPr lang="en-US" sz="1800" b="1">
                <a:latin typeface="Times New Roman"/>
                <a:cs typeface="Times New Roman"/>
              </a:rPr>
              <a:t>Maturation Phase (2014):</a:t>
            </a:r>
            <a:endParaRPr lang="en-US" sz="1800">
              <a:latin typeface="Times New Roman"/>
              <a:cs typeface="Times New Roman"/>
            </a:endParaRPr>
          </a:p>
          <a:p>
            <a:pPr lvl="1"/>
            <a:r>
              <a:rPr lang="en-US" b="1">
                <a:latin typeface="Times New Roman"/>
                <a:cs typeface="Times New Roman"/>
              </a:rPr>
              <a:t>Nonbrand Campaigns:</a:t>
            </a:r>
            <a:r>
              <a:rPr lang="en-US">
                <a:latin typeface="Times New Roman"/>
                <a:cs typeface="Times New Roman"/>
              </a:rPr>
              <a:t> Continued strong growth, peaking towards the end of the year.</a:t>
            </a:r>
          </a:p>
          <a:p>
            <a:pPr lvl="1"/>
            <a:r>
              <a:rPr lang="en-US" b="1">
                <a:latin typeface="Times New Roman"/>
                <a:cs typeface="Times New Roman"/>
              </a:rPr>
              <a:t>Brand Campaigns:</a:t>
            </a:r>
            <a:r>
              <a:rPr lang="en-US">
                <a:latin typeface="Times New Roman"/>
                <a:cs typeface="Times New Roman"/>
              </a:rPr>
              <a:t> Consistent growth with a noticeable impact on total sessions and orders.</a:t>
            </a:r>
          </a:p>
          <a:p>
            <a:r>
              <a:rPr lang="en-US" sz="1800" b="1">
                <a:latin typeface="Times New Roman"/>
                <a:cs typeface="Times New Roman"/>
              </a:rPr>
              <a:t>Recent Trends (2015 Q1):</a:t>
            </a:r>
            <a:endParaRPr lang="en-US" sz="1800">
              <a:latin typeface="Times New Roman"/>
              <a:cs typeface="Times New Roman"/>
            </a:endParaRPr>
          </a:p>
          <a:p>
            <a:pPr lvl="1"/>
            <a:r>
              <a:rPr lang="en-US" b="1">
                <a:latin typeface="Times New Roman"/>
                <a:cs typeface="Times New Roman"/>
              </a:rPr>
              <a:t>Nonbrand Campaigns:</a:t>
            </a:r>
            <a:r>
              <a:rPr lang="en-US">
                <a:latin typeface="Times New Roman"/>
                <a:cs typeface="Times New Roman"/>
              </a:rPr>
              <a:t> Sustained high performance, indicating robust marketing strategies.</a:t>
            </a:r>
          </a:p>
          <a:p>
            <a:pPr lvl="1"/>
            <a:r>
              <a:rPr lang="en-US" b="1">
                <a:latin typeface="Times New Roman"/>
                <a:cs typeface="Times New Roman"/>
              </a:rPr>
              <a:t>Brand Campaigns:</a:t>
            </a:r>
            <a:r>
              <a:rPr lang="en-US">
                <a:latin typeface="Times New Roman"/>
                <a:cs typeface="Times New Roman"/>
              </a:rPr>
              <a:t> High and stable performance, showcasing successful brand loyalty efforts.</a:t>
            </a:r>
            <a:endParaRPr lang="en-US"/>
          </a:p>
          <a:p>
            <a:endParaRPr lang="en-US"/>
          </a:p>
        </p:txBody>
      </p:sp>
    </p:spTree>
    <p:extLst>
      <p:ext uri="{BB962C8B-B14F-4D97-AF65-F5344CB8AC3E}">
        <p14:creationId xmlns:p14="http://schemas.microsoft.com/office/powerpoint/2010/main" val="213298763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B6518-B991-7BA8-E4AE-691DF6B44482}"/>
              </a:ext>
            </a:extLst>
          </p:cNvPr>
          <p:cNvSpPr>
            <a:spLocks noGrp="1"/>
          </p:cNvSpPr>
          <p:nvPr>
            <p:ph idx="1"/>
          </p:nvPr>
        </p:nvSpPr>
        <p:spPr>
          <a:xfrm>
            <a:off x="612647" y="292175"/>
            <a:ext cx="10653579" cy="6405373"/>
          </a:xfrm>
        </p:spPr>
        <p:txBody>
          <a:bodyPr vert="horz" lIns="91440" tIns="45720" rIns="91440" bIns="45720" rtlCol="0" anchor="t">
            <a:normAutofit/>
          </a:bodyPr>
          <a:lstStyle/>
          <a:p>
            <a:pPr>
              <a:buNone/>
            </a:pPr>
            <a:r>
              <a:rPr lang="en-US" sz="2400" b="1">
                <a:latin typeface="Times New Roman"/>
                <a:cs typeface="Times New Roman"/>
              </a:rPr>
              <a:t>Key Takeaways for Investors:</a:t>
            </a:r>
            <a:endParaRPr lang="en-US" sz="2400">
              <a:latin typeface="Times New Roman"/>
              <a:cs typeface="Times New Roman"/>
            </a:endParaRPr>
          </a:p>
          <a:p>
            <a:pPr>
              <a:buFont typeface="Arial"/>
              <a:buChar char="•"/>
            </a:pPr>
            <a:r>
              <a:rPr lang="en-US" sz="1800" b="1">
                <a:latin typeface="Times New Roman"/>
                <a:cs typeface="Times New Roman"/>
              </a:rPr>
              <a:t>Strong Growth in Both Campaigns:</a:t>
            </a:r>
            <a:r>
              <a:rPr lang="en-US" sz="1800">
                <a:latin typeface="Times New Roman"/>
                <a:cs typeface="Times New Roman"/>
              </a:rPr>
              <a:t> Both brand and nonbrand campaigns show significant growth in sessions and orders, indicating a well-rounded and effective marketing strategy.</a:t>
            </a:r>
          </a:p>
          <a:p>
            <a:pPr>
              <a:buFont typeface="Arial"/>
              <a:buChar char="•"/>
            </a:pPr>
            <a:r>
              <a:rPr lang="en-US" sz="1800" b="1">
                <a:latin typeface="Times New Roman"/>
                <a:cs typeface="Times New Roman"/>
              </a:rPr>
              <a:t>High Conversion Rates:</a:t>
            </a:r>
            <a:r>
              <a:rPr lang="en-US" sz="1800">
                <a:latin typeface="Times New Roman"/>
                <a:cs typeface="Times New Roman"/>
              </a:rPr>
              <a:t> The conversion rates for both campaigns have improved substantially, demonstrating efficient traffic conversion into sales.</a:t>
            </a:r>
          </a:p>
          <a:p>
            <a:pPr>
              <a:buFont typeface="Arial"/>
              <a:buChar char="•"/>
            </a:pPr>
            <a:r>
              <a:rPr lang="en-US" sz="1800" b="1">
                <a:latin typeface="Times New Roman"/>
                <a:cs typeface="Times New Roman"/>
              </a:rPr>
              <a:t>Brand Campaign Uplift:</a:t>
            </a:r>
            <a:r>
              <a:rPr lang="en-US" sz="1800">
                <a:latin typeface="Times New Roman"/>
                <a:cs typeface="Times New Roman"/>
              </a:rPr>
              <a:t> The brand campaign has shown remarkable growth, particularly in recent months, suggesting successful brand awareness and loyalty initiatives.</a:t>
            </a:r>
          </a:p>
          <a:p>
            <a:pPr>
              <a:buFont typeface="Arial"/>
              <a:buChar char="•"/>
            </a:pPr>
            <a:endParaRPr lang="en-US" sz="1800">
              <a:latin typeface="Times New Roman"/>
              <a:cs typeface="Times New Roman"/>
            </a:endParaRPr>
          </a:p>
          <a:p>
            <a:pPr marL="0" indent="0">
              <a:buNone/>
            </a:pPr>
            <a:r>
              <a:rPr lang="en-US" sz="2400" b="1">
                <a:latin typeface="Times New Roman"/>
                <a:cs typeface="Times New Roman"/>
              </a:rPr>
              <a:t>Recommendations:</a:t>
            </a:r>
            <a:endParaRPr lang="en-US" sz="2400">
              <a:latin typeface="Times New Roman"/>
              <a:cs typeface="Times New Roman"/>
            </a:endParaRPr>
          </a:p>
          <a:p>
            <a:pPr>
              <a:buFont typeface="Arial"/>
              <a:buChar char="•"/>
            </a:pPr>
            <a:r>
              <a:rPr lang="en-US" sz="1800" b="1">
                <a:latin typeface="Times New Roman"/>
                <a:cs typeface="Times New Roman"/>
              </a:rPr>
              <a:t>Optimize Budget Allocation:</a:t>
            </a:r>
            <a:r>
              <a:rPr lang="en-US" sz="1800">
                <a:latin typeface="Times New Roman"/>
                <a:cs typeface="Times New Roman"/>
              </a:rPr>
              <a:t> Given the strong performance of both brand and nonbrand campaigns, optimize the budget to balance between the two, leveraging the high conversion rates.</a:t>
            </a:r>
          </a:p>
          <a:p>
            <a:pPr>
              <a:buFont typeface="Arial"/>
              <a:buChar char="•"/>
            </a:pPr>
            <a:r>
              <a:rPr lang="en-US" sz="1800" b="1">
                <a:latin typeface="Times New Roman"/>
                <a:cs typeface="Times New Roman"/>
              </a:rPr>
              <a:t>Focus on Brand Campaigns:</a:t>
            </a:r>
            <a:r>
              <a:rPr lang="en-US" sz="1800">
                <a:latin typeface="Times New Roman"/>
                <a:cs typeface="Times New Roman"/>
              </a:rPr>
              <a:t> Continue to invest in brand campaigns to capitalize on the growing brand loyalty and recognition, which can drive long-term sustainable growth.</a:t>
            </a:r>
          </a:p>
          <a:p>
            <a:pPr>
              <a:buFont typeface="Arial"/>
              <a:buChar char="•"/>
            </a:pPr>
            <a:r>
              <a:rPr lang="en-US" sz="1800" b="1">
                <a:latin typeface="Times New Roman"/>
                <a:cs typeface="Times New Roman"/>
              </a:rPr>
              <a:t>Track Seasonal Trends:</a:t>
            </a:r>
            <a:r>
              <a:rPr lang="en-US" sz="1800">
                <a:latin typeface="Times New Roman"/>
                <a:cs typeface="Times New Roman"/>
              </a:rPr>
              <a:t> Monitor seasonal trends and adjust bids and budget allocation to maximize returns during peak periods.</a:t>
            </a:r>
            <a:endParaRPr lang="en-US" sz="1800"/>
          </a:p>
          <a:p>
            <a:pPr marL="0" indent="0">
              <a:buNone/>
            </a:pPr>
            <a:endParaRPr lang="en-US" sz="1200" b="1">
              <a:latin typeface="Times New Roman"/>
              <a:cs typeface="Times New Roman"/>
            </a:endParaRPr>
          </a:p>
          <a:p>
            <a:endParaRPr lang="en-US"/>
          </a:p>
        </p:txBody>
      </p:sp>
    </p:spTree>
    <p:extLst>
      <p:ext uri="{BB962C8B-B14F-4D97-AF65-F5344CB8AC3E}">
        <p14:creationId xmlns:p14="http://schemas.microsoft.com/office/powerpoint/2010/main" val="352328646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4BBD6-BE88-10F9-E1F0-290C4642FB0E}"/>
              </a:ext>
            </a:extLst>
          </p:cNvPr>
          <p:cNvSpPr txBox="1"/>
          <p:nvPr/>
        </p:nvSpPr>
        <p:spPr>
          <a:xfrm>
            <a:off x="854437" y="797685"/>
            <a:ext cx="106377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rPr>
              <a:t>Distribution of Non-Brand Session among Various Devices</a:t>
            </a:r>
            <a:endParaRPr lang="en-US" sz="3200" b="1">
              <a:latin typeface="Times New Roman"/>
              <a:cs typeface="Times New Roman"/>
            </a:endParaRPr>
          </a:p>
        </p:txBody>
      </p:sp>
      <p:pic>
        <p:nvPicPr>
          <p:cNvPr id="3" name="Picture 2" descr="A graph showing a line graph&#10;&#10;Description automatically generated">
            <a:extLst>
              <a:ext uri="{FF2B5EF4-FFF2-40B4-BE49-F238E27FC236}">
                <a16:creationId xmlns:a16="http://schemas.microsoft.com/office/drawing/2014/main" id="{22EF1DAB-6BE4-9F19-9240-3507F68AF978}"/>
              </a:ext>
            </a:extLst>
          </p:cNvPr>
          <p:cNvPicPr>
            <a:picLocks noChangeAspect="1"/>
          </p:cNvPicPr>
          <p:nvPr/>
        </p:nvPicPr>
        <p:blipFill>
          <a:blip r:embed="rId2"/>
          <a:stretch>
            <a:fillRect/>
          </a:stretch>
        </p:blipFill>
        <p:spPr>
          <a:xfrm>
            <a:off x="301870" y="1862587"/>
            <a:ext cx="5882643" cy="3685897"/>
          </a:xfrm>
          <a:prstGeom prst="rect">
            <a:avLst/>
          </a:prstGeom>
        </p:spPr>
      </p:pic>
      <p:pic>
        <p:nvPicPr>
          <p:cNvPr id="4" name="Picture 3" descr="A graph showing the number of orders&#10;&#10;Description automatically generated">
            <a:extLst>
              <a:ext uri="{FF2B5EF4-FFF2-40B4-BE49-F238E27FC236}">
                <a16:creationId xmlns:a16="http://schemas.microsoft.com/office/drawing/2014/main" id="{0440344E-439D-C00A-AC8E-40E06AA97922}"/>
              </a:ext>
            </a:extLst>
          </p:cNvPr>
          <p:cNvPicPr>
            <a:picLocks noChangeAspect="1"/>
          </p:cNvPicPr>
          <p:nvPr/>
        </p:nvPicPr>
        <p:blipFill>
          <a:blip r:embed="rId3"/>
          <a:stretch>
            <a:fillRect/>
          </a:stretch>
        </p:blipFill>
        <p:spPr>
          <a:xfrm>
            <a:off x="6098282" y="1857285"/>
            <a:ext cx="6000810" cy="3675392"/>
          </a:xfrm>
          <a:prstGeom prst="rect">
            <a:avLst/>
          </a:prstGeom>
        </p:spPr>
      </p:pic>
      <p:sp>
        <p:nvSpPr>
          <p:cNvPr id="5" name="TextBox 4">
            <a:extLst>
              <a:ext uri="{FF2B5EF4-FFF2-40B4-BE49-F238E27FC236}">
                <a16:creationId xmlns:a16="http://schemas.microsoft.com/office/drawing/2014/main" id="{0BAE7A91-371C-DE3C-53D9-988F5C4F87D9}"/>
              </a:ext>
            </a:extLst>
          </p:cNvPr>
          <p:cNvSpPr txBox="1"/>
          <p:nvPr/>
        </p:nvSpPr>
        <p:spPr>
          <a:xfrm>
            <a:off x="1032933" y="5672666"/>
            <a:ext cx="106341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This reveals how different devices contribute to sessions and orders. For example, mobile might show a higher number of sessions but a lower conversion rate compared to desktop.</a:t>
            </a:r>
            <a:endParaRPr lang="en-US"/>
          </a:p>
        </p:txBody>
      </p:sp>
    </p:spTree>
    <p:extLst>
      <p:ext uri="{BB962C8B-B14F-4D97-AF65-F5344CB8AC3E}">
        <p14:creationId xmlns:p14="http://schemas.microsoft.com/office/powerpoint/2010/main" val="362890006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9021-6069-5637-67B3-E721BD0B953A}"/>
              </a:ext>
            </a:extLst>
          </p:cNvPr>
          <p:cNvSpPr>
            <a:spLocks noGrp="1"/>
          </p:cNvSpPr>
          <p:nvPr>
            <p:ph type="title"/>
          </p:nvPr>
        </p:nvSpPr>
        <p:spPr>
          <a:xfrm>
            <a:off x="612648" y="146074"/>
            <a:ext cx="10653578" cy="456523"/>
          </a:xfrm>
        </p:spPr>
        <p:txBody>
          <a:bodyPr>
            <a:normAutofit/>
          </a:bodyPr>
          <a:lstStyle/>
          <a:p>
            <a:r>
              <a:rPr lang="en-US" sz="2400">
                <a:latin typeface="Times New Roman"/>
                <a:cs typeface="Times New Roman"/>
              </a:rPr>
              <a:t>Insights</a:t>
            </a:r>
          </a:p>
        </p:txBody>
      </p:sp>
      <p:sp>
        <p:nvSpPr>
          <p:cNvPr id="3" name="Content Placeholder 2">
            <a:extLst>
              <a:ext uri="{FF2B5EF4-FFF2-40B4-BE49-F238E27FC236}">
                <a16:creationId xmlns:a16="http://schemas.microsoft.com/office/drawing/2014/main" id="{E8FB6518-B991-7BA8-E4AE-691DF6B44482}"/>
              </a:ext>
            </a:extLst>
          </p:cNvPr>
          <p:cNvSpPr>
            <a:spLocks noGrp="1"/>
          </p:cNvSpPr>
          <p:nvPr>
            <p:ph idx="1"/>
          </p:nvPr>
        </p:nvSpPr>
        <p:spPr>
          <a:xfrm>
            <a:off x="612647" y="781004"/>
            <a:ext cx="10653579" cy="5916544"/>
          </a:xfrm>
        </p:spPr>
        <p:txBody>
          <a:bodyPr vert="horz" lIns="91440" tIns="45720" rIns="91440" bIns="45720" rtlCol="0" anchor="t">
            <a:normAutofit/>
          </a:bodyPr>
          <a:lstStyle/>
          <a:p>
            <a:pPr marL="0" indent="0">
              <a:buNone/>
            </a:pPr>
            <a:r>
              <a:rPr lang="en-US" sz="1800" b="1">
                <a:latin typeface="Times New Roman"/>
                <a:ea typeface="+mn-lt"/>
                <a:cs typeface="+mn-lt"/>
              </a:rPr>
              <a:t>Desktop Devices:</a:t>
            </a:r>
            <a:endParaRPr lang="en-US" sz="1800">
              <a:latin typeface="Times New Roman"/>
              <a:cs typeface="Times New Roman"/>
            </a:endParaRPr>
          </a:p>
          <a:p>
            <a:pPr>
              <a:buFont typeface="Arial"/>
              <a:buChar char="•"/>
            </a:pPr>
            <a:r>
              <a:rPr lang="en-US" sz="1800" b="1">
                <a:latin typeface="Times New Roman"/>
                <a:ea typeface="+mn-lt"/>
                <a:cs typeface="+mn-lt"/>
              </a:rPr>
              <a:t>Strong Growth:</a:t>
            </a:r>
            <a:r>
              <a:rPr lang="en-US" sz="1800">
                <a:latin typeface="Times New Roman"/>
                <a:ea typeface="+mn-lt"/>
                <a:cs typeface="+mn-lt"/>
              </a:rPr>
              <a:t> Desktop sessions and orders grew substantially, with conversion rates improving from 4.43% to 10.58%.</a:t>
            </a:r>
            <a:endParaRPr lang="en-US" sz="1800">
              <a:latin typeface="Times New Roman"/>
              <a:cs typeface="Times New Roman"/>
            </a:endParaRPr>
          </a:p>
          <a:p>
            <a:pPr>
              <a:buFont typeface="Arial"/>
              <a:buChar char="•"/>
            </a:pPr>
            <a:r>
              <a:rPr lang="en-US" sz="1800" b="1">
                <a:latin typeface="Times New Roman"/>
                <a:ea typeface="+mn-lt"/>
                <a:cs typeface="+mn-lt"/>
              </a:rPr>
              <a:t>Consistent Performance:</a:t>
            </a:r>
            <a:r>
              <a:rPr lang="en-US" sz="1800">
                <a:latin typeface="Times New Roman"/>
                <a:ea typeface="+mn-lt"/>
                <a:cs typeface="+mn-lt"/>
              </a:rPr>
              <a:t> Steady increase in both sessions and orders, highlighting desktop as a reliable and high-performing channel.</a:t>
            </a:r>
            <a:endParaRPr lang="en-US" sz="1800">
              <a:latin typeface="Times New Roman"/>
              <a:cs typeface="Times New Roman"/>
            </a:endParaRPr>
          </a:p>
          <a:p>
            <a:pPr>
              <a:buFont typeface="Arial"/>
              <a:buChar char="•"/>
            </a:pPr>
            <a:r>
              <a:rPr lang="en-US" sz="1800" b="1">
                <a:latin typeface="Times New Roman"/>
                <a:ea typeface="+mn-lt"/>
                <a:cs typeface="+mn-lt"/>
              </a:rPr>
              <a:t>Optimization Opportunity:</a:t>
            </a:r>
            <a:r>
              <a:rPr lang="en-US" sz="1800">
                <a:latin typeface="Times New Roman"/>
                <a:ea typeface="+mn-lt"/>
                <a:cs typeface="+mn-lt"/>
              </a:rPr>
              <a:t> With high conversion rates, focusing marketing spend on desktop users could yield better ROI.</a:t>
            </a:r>
            <a:endParaRPr lang="en-US" sz="1800">
              <a:latin typeface="Times New Roman"/>
              <a:cs typeface="Times New Roman"/>
            </a:endParaRPr>
          </a:p>
          <a:p>
            <a:pPr marL="0" indent="0">
              <a:buNone/>
            </a:pPr>
            <a:r>
              <a:rPr lang="en-US" sz="1800" b="1">
                <a:latin typeface="Times New Roman"/>
                <a:ea typeface="+mn-lt"/>
                <a:cs typeface="+mn-lt"/>
              </a:rPr>
              <a:t>Mobile Devices:</a:t>
            </a:r>
            <a:endParaRPr lang="en-US" sz="1800">
              <a:latin typeface="Times New Roman"/>
              <a:cs typeface="Times New Roman"/>
            </a:endParaRPr>
          </a:p>
          <a:p>
            <a:pPr>
              <a:buFont typeface="Arial"/>
              <a:buChar char="•"/>
            </a:pPr>
            <a:r>
              <a:rPr lang="en-US" sz="1800" b="1">
                <a:latin typeface="Times New Roman"/>
                <a:ea typeface="+mn-lt"/>
                <a:cs typeface="+mn-lt"/>
              </a:rPr>
              <a:t>Moderate Growth:</a:t>
            </a:r>
            <a:r>
              <a:rPr lang="en-US" sz="1800">
                <a:latin typeface="Times New Roman"/>
                <a:ea typeface="+mn-lt"/>
                <a:cs typeface="+mn-lt"/>
              </a:rPr>
              <a:t> Mobile sessions and orders also increased, but conversion rates remain lower, improving from 1.38% to 3.38%.</a:t>
            </a:r>
            <a:endParaRPr lang="en-US" sz="1800">
              <a:latin typeface="Times New Roman"/>
              <a:cs typeface="Times New Roman"/>
            </a:endParaRPr>
          </a:p>
          <a:p>
            <a:pPr>
              <a:buFont typeface="Arial"/>
              <a:buChar char="•"/>
            </a:pPr>
            <a:r>
              <a:rPr lang="en-US" sz="1800" b="1">
                <a:latin typeface="Times New Roman"/>
                <a:ea typeface="+mn-lt"/>
                <a:cs typeface="+mn-lt"/>
              </a:rPr>
              <a:t>Usability Concerns:</a:t>
            </a:r>
            <a:r>
              <a:rPr lang="en-US" sz="1800">
                <a:latin typeface="Times New Roman"/>
                <a:ea typeface="+mn-lt"/>
                <a:cs typeface="+mn-lt"/>
              </a:rPr>
              <a:t> The lower conversion rate suggests potential issues with mobile user experience, such as non-responsive design or slow load times.</a:t>
            </a:r>
            <a:endParaRPr lang="en-US" sz="1800">
              <a:latin typeface="Times New Roman"/>
              <a:cs typeface="Times New Roman"/>
            </a:endParaRPr>
          </a:p>
          <a:p>
            <a:pPr>
              <a:buFont typeface="Arial"/>
              <a:buChar char="•"/>
            </a:pPr>
            <a:r>
              <a:rPr lang="en-US" sz="1800" b="1">
                <a:latin typeface="Times New Roman"/>
                <a:ea typeface="+mn-lt"/>
                <a:cs typeface="+mn-lt"/>
              </a:rPr>
              <a:t>Potential for Improvement:</a:t>
            </a:r>
            <a:r>
              <a:rPr lang="en-US" sz="1800">
                <a:latin typeface="Times New Roman"/>
                <a:ea typeface="+mn-lt"/>
                <a:cs typeface="+mn-lt"/>
              </a:rPr>
              <a:t> Enhancing mobile site performance could capture more mobile traffic and increase conversions.</a:t>
            </a:r>
            <a:endParaRPr lang="en-US">
              <a:latin typeface="Times New Roman"/>
            </a:endParaRPr>
          </a:p>
          <a:p>
            <a:pPr marL="0" indent="0">
              <a:buNone/>
            </a:pPr>
            <a:endParaRPr lang="en-US" sz="1800" b="1">
              <a:latin typeface="Times New Roman"/>
            </a:endParaRPr>
          </a:p>
          <a:p>
            <a:pPr>
              <a:buNone/>
            </a:pPr>
            <a:endParaRPr lang="en-US" sz="1800" b="1">
              <a:latin typeface="Times New Roman"/>
            </a:endParaRPr>
          </a:p>
          <a:p>
            <a:endParaRPr lang="en-US"/>
          </a:p>
        </p:txBody>
      </p:sp>
    </p:spTree>
    <p:extLst>
      <p:ext uri="{BB962C8B-B14F-4D97-AF65-F5344CB8AC3E}">
        <p14:creationId xmlns:p14="http://schemas.microsoft.com/office/powerpoint/2010/main" val="394756266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B6518-B991-7BA8-E4AE-691DF6B44482}"/>
              </a:ext>
            </a:extLst>
          </p:cNvPr>
          <p:cNvSpPr>
            <a:spLocks noGrp="1"/>
          </p:cNvSpPr>
          <p:nvPr>
            <p:ph idx="1"/>
          </p:nvPr>
        </p:nvSpPr>
        <p:spPr>
          <a:xfrm>
            <a:off x="612647" y="292175"/>
            <a:ext cx="10653579" cy="6405373"/>
          </a:xfrm>
        </p:spPr>
        <p:txBody>
          <a:bodyPr vert="horz" lIns="91440" tIns="45720" rIns="91440" bIns="45720" rtlCol="0" anchor="t">
            <a:normAutofit/>
          </a:bodyPr>
          <a:lstStyle/>
          <a:p>
            <a:pPr>
              <a:buNone/>
            </a:pPr>
            <a:r>
              <a:rPr lang="en-US" sz="2400" b="1">
                <a:latin typeface="Times New Roman"/>
                <a:cs typeface="Times New Roman"/>
              </a:rPr>
              <a:t>Key Takeaways for Investors:</a:t>
            </a:r>
            <a:endParaRPr lang="en-US" sz="2400">
              <a:latin typeface="Times New Roman"/>
              <a:cs typeface="Times New Roman"/>
            </a:endParaRPr>
          </a:p>
          <a:p>
            <a:pPr>
              <a:buFont typeface="Arial"/>
              <a:buChar char="•"/>
            </a:pPr>
            <a:r>
              <a:rPr lang="en-US" sz="1800" b="1">
                <a:latin typeface="Times New Roman"/>
                <a:cs typeface="Arial"/>
              </a:rPr>
              <a:t>Desktop Dominance:</a:t>
            </a:r>
            <a:r>
              <a:rPr lang="en-US" sz="1800">
                <a:latin typeface="Times New Roman"/>
                <a:cs typeface="Arial"/>
              </a:rPr>
              <a:t> M</a:t>
            </a:r>
            <a:r>
              <a:rPr lang="en-US" sz="1800">
                <a:latin typeface="Times New Roman"/>
                <a:cs typeface="Times New Roman"/>
              </a:rPr>
              <a:t>obile might show a higher number of sessions but a lower conversion rate compared to desktop. Desktop devices consistently drive the majority of orders.</a:t>
            </a:r>
          </a:p>
          <a:p>
            <a:pPr>
              <a:buFont typeface="Arial"/>
              <a:buChar char="•"/>
            </a:pPr>
            <a:r>
              <a:rPr lang="en-US" sz="1800" b="1">
                <a:latin typeface="Times New Roman"/>
                <a:cs typeface="Arial"/>
              </a:rPr>
              <a:t>Mobile Growth:</a:t>
            </a:r>
            <a:r>
              <a:rPr lang="en-US" sz="1800">
                <a:latin typeface="Times New Roman"/>
                <a:cs typeface="Arial"/>
              </a:rPr>
              <a:t> Although mobile sessions have increased, the conversion rates remain lower, indicating potential usability issues or display problems on mobile devices. </a:t>
            </a:r>
          </a:p>
          <a:p>
            <a:pPr>
              <a:buFont typeface="Arial"/>
              <a:buChar char="•"/>
            </a:pPr>
            <a:r>
              <a:rPr lang="en-US" sz="1800" b="1">
                <a:latin typeface="Times New Roman"/>
                <a:cs typeface="Arial"/>
              </a:rPr>
              <a:t>Seasonal Impact:</a:t>
            </a:r>
            <a:r>
              <a:rPr lang="en-US" sz="1800">
                <a:latin typeface="Times New Roman"/>
                <a:cs typeface="Arial"/>
              </a:rPr>
              <a:t> Noticeable peaks in sessions and orders during the holiday seasons, especially on desktop devices, highlighting the importance of seasonal marketing efforts.</a:t>
            </a:r>
            <a:endParaRPr lang="en-US" sz="1800">
              <a:latin typeface="Times New Roman"/>
              <a:cs typeface="Times New Roman"/>
            </a:endParaRPr>
          </a:p>
          <a:p>
            <a:pPr>
              <a:buFont typeface="Arial"/>
              <a:buChar char="•"/>
            </a:pPr>
            <a:endParaRPr lang="en-US" sz="1800">
              <a:latin typeface="Times New Roman"/>
              <a:cs typeface="Times New Roman"/>
            </a:endParaRPr>
          </a:p>
          <a:p>
            <a:pPr marL="0" indent="0">
              <a:buNone/>
            </a:pPr>
            <a:r>
              <a:rPr lang="en-US" sz="2400" b="1">
                <a:latin typeface="Times New Roman"/>
                <a:cs typeface="Times New Roman"/>
              </a:rPr>
              <a:t>Recommendations:</a:t>
            </a:r>
            <a:endParaRPr lang="en-US" sz="2400">
              <a:latin typeface="Times New Roman"/>
              <a:cs typeface="Times New Roman"/>
            </a:endParaRPr>
          </a:p>
          <a:p>
            <a:r>
              <a:rPr lang="en-US" sz="1800" b="1">
                <a:latin typeface="Times New Roman"/>
                <a:ea typeface="+mn-lt"/>
                <a:cs typeface="+mn-lt"/>
              </a:rPr>
              <a:t>Optimize Marketing Spend:</a:t>
            </a:r>
            <a:r>
              <a:rPr lang="en-US" sz="1800">
                <a:latin typeface="Times New Roman"/>
                <a:ea typeface="+mn-lt"/>
                <a:cs typeface="+mn-lt"/>
              </a:rPr>
              <a:t> Focus on desktop campaigns due to their higher conversion rates, but continue to improve mobile site usability and performance.</a:t>
            </a:r>
            <a:endParaRPr lang="en-US" sz="1800">
              <a:latin typeface="Times New Roman"/>
              <a:cs typeface="Times New Roman"/>
            </a:endParaRPr>
          </a:p>
          <a:p>
            <a:r>
              <a:rPr lang="en-US" sz="1800" b="1">
                <a:latin typeface="Times New Roman"/>
                <a:ea typeface="+mn-lt"/>
                <a:cs typeface="+mn-lt"/>
              </a:rPr>
              <a:t>Improve Mobile Experience:</a:t>
            </a:r>
            <a:r>
              <a:rPr lang="en-US" sz="1800">
                <a:latin typeface="Times New Roman"/>
                <a:ea typeface="+mn-lt"/>
                <a:cs typeface="+mn-lt"/>
              </a:rPr>
              <a:t> Investigate and resolve potential usability issues on mobile devices to increase conversion rates.</a:t>
            </a:r>
            <a:endParaRPr lang="en-US" sz="1800">
              <a:latin typeface="Times New Roman"/>
              <a:cs typeface="Times New Roman"/>
            </a:endParaRPr>
          </a:p>
          <a:p>
            <a:r>
              <a:rPr lang="en-US" sz="1800" b="1">
                <a:latin typeface="Times New Roman"/>
                <a:ea typeface="+mn-lt"/>
                <a:cs typeface="+mn-lt"/>
              </a:rPr>
              <a:t>Leverage Seasonal Trends:</a:t>
            </a:r>
            <a:r>
              <a:rPr lang="en-US" sz="1800">
                <a:latin typeface="Times New Roman"/>
                <a:ea typeface="+mn-lt"/>
                <a:cs typeface="+mn-lt"/>
              </a:rPr>
              <a:t> Plan and execute targeted campaigns during peak seasons to maximize returns, particularly on desktop devices.</a:t>
            </a:r>
            <a:endParaRPr lang="en-US" sz="1800">
              <a:latin typeface="Times New Roman"/>
            </a:endParaRPr>
          </a:p>
          <a:p>
            <a:endParaRPr lang="en-US"/>
          </a:p>
        </p:txBody>
      </p:sp>
    </p:spTree>
    <p:extLst>
      <p:ext uri="{BB962C8B-B14F-4D97-AF65-F5344CB8AC3E}">
        <p14:creationId xmlns:p14="http://schemas.microsoft.com/office/powerpoint/2010/main" val="276150436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3F17FA-B19C-5048-118E-05C9C1E28FD0}"/>
              </a:ext>
            </a:extLst>
          </p:cNvPr>
          <p:cNvSpPr txBox="1"/>
          <p:nvPr/>
        </p:nvSpPr>
        <p:spPr>
          <a:xfrm>
            <a:off x="526774" y="586145"/>
            <a:ext cx="107663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rPr>
              <a:t>Traffic from Various Channels / Sources</a:t>
            </a:r>
            <a:endParaRPr lang="en-US" sz="3200" b="1">
              <a:latin typeface="Times New Roman"/>
              <a:cs typeface="Times New Roman"/>
            </a:endParaRPr>
          </a:p>
        </p:txBody>
      </p:sp>
      <p:pic>
        <p:nvPicPr>
          <p:cNvPr id="3" name="Picture 2">
            <a:extLst>
              <a:ext uri="{FF2B5EF4-FFF2-40B4-BE49-F238E27FC236}">
                <a16:creationId xmlns:a16="http://schemas.microsoft.com/office/drawing/2014/main" id="{147C6356-5B96-B8EC-4117-8DA779DB3328}"/>
              </a:ext>
            </a:extLst>
          </p:cNvPr>
          <p:cNvPicPr>
            <a:picLocks noChangeAspect="1"/>
          </p:cNvPicPr>
          <p:nvPr/>
        </p:nvPicPr>
        <p:blipFill>
          <a:blip r:embed="rId2"/>
          <a:stretch>
            <a:fillRect/>
          </a:stretch>
        </p:blipFill>
        <p:spPr>
          <a:xfrm>
            <a:off x="267722" y="1718478"/>
            <a:ext cx="5570478" cy="4322159"/>
          </a:xfrm>
          <a:prstGeom prst="rect">
            <a:avLst/>
          </a:prstGeom>
        </p:spPr>
      </p:pic>
      <p:pic>
        <p:nvPicPr>
          <p:cNvPr id="4" name="Picture 3">
            <a:extLst>
              <a:ext uri="{FF2B5EF4-FFF2-40B4-BE49-F238E27FC236}">
                <a16:creationId xmlns:a16="http://schemas.microsoft.com/office/drawing/2014/main" id="{376E84F4-34AD-EB27-27E9-6C0C1324A29E}"/>
              </a:ext>
            </a:extLst>
          </p:cNvPr>
          <p:cNvPicPr>
            <a:picLocks noChangeAspect="1"/>
          </p:cNvPicPr>
          <p:nvPr/>
        </p:nvPicPr>
        <p:blipFill>
          <a:blip r:embed="rId3"/>
          <a:stretch>
            <a:fillRect/>
          </a:stretch>
        </p:blipFill>
        <p:spPr>
          <a:xfrm>
            <a:off x="5959032" y="1712507"/>
            <a:ext cx="6230413" cy="4319924"/>
          </a:xfrm>
          <a:prstGeom prst="rect">
            <a:avLst/>
          </a:prstGeom>
        </p:spPr>
      </p:pic>
    </p:spTree>
    <p:extLst>
      <p:ext uri="{BB962C8B-B14F-4D97-AF65-F5344CB8AC3E}">
        <p14:creationId xmlns:p14="http://schemas.microsoft.com/office/powerpoint/2010/main" val="144189428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9021-6069-5637-67B3-E721BD0B953A}"/>
              </a:ext>
            </a:extLst>
          </p:cNvPr>
          <p:cNvSpPr>
            <a:spLocks noGrp="1"/>
          </p:cNvSpPr>
          <p:nvPr>
            <p:ph type="title"/>
          </p:nvPr>
        </p:nvSpPr>
        <p:spPr>
          <a:xfrm>
            <a:off x="365803" y="274863"/>
            <a:ext cx="10653578" cy="456523"/>
          </a:xfrm>
        </p:spPr>
        <p:txBody>
          <a:bodyPr>
            <a:normAutofit/>
          </a:bodyPr>
          <a:lstStyle/>
          <a:p>
            <a:r>
              <a:rPr lang="en-US" sz="2400">
                <a:latin typeface="Times New Roman"/>
                <a:cs typeface="Times New Roman"/>
              </a:rPr>
              <a:t>Insights</a:t>
            </a:r>
          </a:p>
        </p:txBody>
      </p:sp>
      <p:sp>
        <p:nvSpPr>
          <p:cNvPr id="3" name="Content Placeholder 2">
            <a:extLst>
              <a:ext uri="{FF2B5EF4-FFF2-40B4-BE49-F238E27FC236}">
                <a16:creationId xmlns:a16="http://schemas.microsoft.com/office/drawing/2014/main" id="{E8FB6518-B991-7BA8-E4AE-691DF6B44482}"/>
              </a:ext>
            </a:extLst>
          </p:cNvPr>
          <p:cNvSpPr>
            <a:spLocks noGrp="1"/>
          </p:cNvSpPr>
          <p:nvPr>
            <p:ph idx="1"/>
          </p:nvPr>
        </p:nvSpPr>
        <p:spPr>
          <a:xfrm>
            <a:off x="365802" y="727342"/>
            <a:ext cx="11458508" cy="5916544"/>
          </a:xfrm>
        </p:spPr>
        <p:txBody>
          <a:bodyPr vert="horz" lIns="91440" tIns="45720" rIns="91440" bIns="45720" rtlCol="0" anchor="t">
            <a:noAutofit/>
          </a:bodyPr>
          <a:lstStyle/>
          <a:p>
            <a:r>
              <a:rPr lang="en-US" sz="1800" b="1" err="1">
                <a:latin typeface="Times New Roman"/>
                <a:cs typeface="Times New Roman"/>
              </a:rPr>
              <a:t>Gsearch</a:t>
            </a:r>
            <a:r>
              <a:rPr lang="en-US" sz="1800" b="1">
                <a:latin typeface="Times New Roman"/>
                <a:cs typeface="Times New Roman"/>
              </a:rPr>
              <a:t>:</a:t>
            </a:r>
            <a:endParaRPr lang="en-US" sz="1800">
              <a:latin typeface="Times New Roman"/>
              <a:cs typeface="Times New Roman"/>
            </a:endParaRPr>
          </a:p>
          <a:p>
            <a:pPr lvl="1"/>
            <a:r>
              <a:rPr lang="en-US" b="1">
                <a:latin typeface="Times New Roman"/>
                <a:cs typeface="Times New Roman"/>
              </a:rPr>
              <a:t>Dominant Traffic Source:</a:t>
            </a:r>
            <a:r>
              <a:rPr lang="en-US">
                <a:latin typeface="Times New Roman"/>
                <a:cs typeface="Times New Roman"/>
              </a:rPr>
              <a:t> </a:t>
            </a:r>
            <a:r>
              <a:rPr lang="en-US" err="1">
                <a:latin typeface="Times New Roman"/>
                <a:cs typeface="Times New Roman"/>
              </a:rPr>
              <a:t>Gsearch</a:t>
            </a:r>
            <a:r>
              <a:rPr lang="en-US">
                <a:latin typeface="Times New Roman"/>
                <a:cs typeface="Times New Roman"/>
              </a:rPr>
              <a:t> consistently remained the primary traffic source but showed a decreasing trend from 99% to 65%.</a:t>
            </a:r>
          </a:p>
          <a:p>
            <a:pPr lvl="1"/>
            <a:r>
              <a:rPr lang="en-US" b="1">
                <a:latin typeface="Times New Roman"/>
                <a:cs typeface="Times New Roman"/>
              </a:rPr>
              <a:t>Order Contribution:</a:t>
            </a:r>
            <a:r>
              <a:rPr lang="en-US">
                <a:latin typeface="Times New Roman"/>
                <a:cs typeface="Times New Roman"/>
              </a:rPr>
              <a:t> Despite the decline in session percentage, </a:t>
            </a:r>
            <a:r>
              <a:rPr lang="en-US" err="1">
                <a:latin typeface="Times New Roman"/>
                <a:cs typeface="Times New Roman"/>
              </a:rPr>
              <a:t>Gsearch</a:t>
            </a:r>
            <a:r>
              <a:rPr lang="en-US">
                <a:latin typeface="Times New Roman"/>
                <a:cs typeface="Times New Roman"/>
              </a:rPr>
              <a:t> maintained a strong contribution to orders, dropping from 100% to 67% by March 2015.</a:t>
            </a:r>
          </a:p>
          <a:p>
            <a:pPr lvl="1"/>
            <a:r>
              <a:rPr lang="en-US" b="1">
                <a:latin typeface="Times New Roman"/>
                <a:cs typeface="Times New Roman"/>
              </a:rPr>
              <a:t>Overall Performance:</a:t>
            </a:r>
            <a:r>
              <a:rPr lang="en-US">
                <a:latin typeface="Times New Roman"/>
                <a:cs typeface="Times New Roman"/>
              </a:rPr>
              <a:t> </a:t>
            </a:r>
            <a:r>
              <a:rPr lang="en-US" err="1">
                <a:latin typeface="Times New Roman"/>
                <a:cs typeface="Times New Roman"/>
              </a:rPr>
              <a:t>Gsearch</a:t>
            </a:r>
            <a:r>
              <a:rPr lang="en-US">
                <a:latin typeface="Times New Roman"/>
                <a:cs typeface="Times New Roman"/>
              </a:rPr>
              <a:t> sessions and orders decreased over time, indicating a potential shift in user behavior or changes in search engine algorithms.</a:t>
            </a:r>
          </a:p>
          <a:p>
            <a:r>
              <a:rPr lang="en-US" sz="1800" b="1" err="1">
                <a:latin typeface="Times New Roman"/>
                <a:cs typeface="Times New Roman"/>
              </a:rPr>
              <a:t>Bsearch</a:t>
            </a:r>
            <a:r>
              <a:rPr lang="en-US" sz="1800" b="1">
                <a:latin typeface="Times New Roman"/>
                <a:cs typeface="Times New Roman"/>
              </a:rPr>
              <a:t>:</a:t>
            </a:r>
            <a:endParaRPr lang="en-US" sz="1800">
              <a:latin typeface="Times New Roman"/>
              <a:cs typeface="Times New Roman"/>
            </a:endParaRPr>
          </a:p>
          <a:p>
            <a:pPr lvl="1"/>
            <a:r>
              <a:rPr lang="en-US" b="1">
                <a:latin typeface="Times New Roman"/>
                <a:cs typeface="Times New Roman"/>
              </a:rPr>
              <a:t>Emerging Channel:</a:t>
            </a:r>
            <a:r>
              <a:rPr lang="en-US">
                <a:latin typeface="Times New Roman"/>
                <a:cs typeface="Times New Roman"/>
              </a:rPr>
              <a:t> </a:t>
            </a:r>
            <a:r>
              <a:rPr lang="en-US" err="1">
                <a:latin typeface="Times New Roman"/>
                <a:cs typeface="Times New Roman"/>
              </a:rPr>
              <a:t>Bsearch</a:t>
            </a:r>
            <a:r>
              <a:rPr lang="en-US">
                <a:latin typeface="Times New Roman"/>
                <a:cs typeface="Times New Roman"/>
              </a:rPr>
              <a:t> sessions increased notably from mid-2012, growing to 11% of sessions by March 2015.</a:t>
            </a:r>
          </a:p>
          <a:p>
            <a:pPr lvl="1"/>
            <a:r>
              <a:rPr lang="en-US" b="1">
                <a:latin typeface="Times New Roman"/>
                <a:cs typeface="Times New Roman"/>
              </a:rPr>
              <a:t>Order Growth:</a:t>
            </a:r>
            <a:r>
              <a:rPr lang="en-US">
                <a:latin typeface="Times New Roman"/>
                <a:cs typeface="Times New Roman"/>
              </a:rPr>
              <a:t> </a:t>
            </a:r>
            <a:r>
              <a:rPr lang="en-US" err="1">
                <a:latin typeface="Times New Roman"/>
                <a:cs typeface="Times New Roman"/>
              </a:rPr>
              <a:t>Bsearch</a:t>
            </a:r>
            <a:r>
              <a:rPr lang="en-US">
                <a:latin typeface="Times New Roman"/>
                <a:cs typeface="Times New Roman"/>
              </a:rPr>
              <a:t> orders followed a similar trend, increasing from negligible numbers to 9% by March 2015.</a:t>
            </a:r>
          </a:p>
          <a:p>
            <a:r>
              <a:rPr lang="en-US" sz="1800" b="1" err="1">
                <a:latin typeface="Times New Roman"/>
                <a:cs typeface="Times New Roman"/>
              </a:rPr>
              <a:t>Socialbook</a:t>
            </a:r>
            <a:r>
              <a:rPr lang="en-US" sz="1800" b="1">
                <a:latin typeface="Times New Roman"/>
                <a:cs typeface="Times New Roman"/>
              </a:rPr>
              <a:t>:</a:t>
            </a:r>
            <a:endParaRPr lang="en-US" sz="1800">
              <a:latin typeface="Times New Roman"/>
              <a:cs typeface="Times New Roman"/>
            </a:endParaRPr>
          </a:p>
          <a:p>
            <a:pPr lvl="1"/>
            <a:r>
              <a:rPr lang="en-US" b="1">
                <a:latin typeface="Times New Roman"/>
                <a:cs typeface="Times New Roman"/>
              </a:rPr>
              <a:t>New Contributor:</a:t>
            </a:r>
            <a:r>
              <a:rPr lang="en-US">
                <a:latin typeface="Times New Roman"/>
                <a:cs typeface="Times New Roman"/>
              </a:rPr>
              <a:t> </a:t>
            </a:r>
            <a:r>
              <a:rPr lang="en-US" err="1">
                <a:latin typeface="Times New Roman"/>
                <a:cs typeface="Times New Roman"/>
              </a:rPr>
              <a:t>Socialbook</a:t>
            </a:r>
            <a:r>
              <a:rPr lang="en-US">
                <a:latin typeface="Times New Roman"/>
                <a:cs typeface="Times New Roman"/>
              </a:rPr>
              <a:t> began contributing to traffic in 2014, with sessions peaking at 5% in December 2014.</a:t>
            </a:r>
          </a:p>
          <a:p>
            <a:pPr lvl="1"/>
            <a:r>
              <a:rPr lang="en-US" b="1">
                <a:latin typeface="Times New Roman"/>
                <a:cs typeface="Times New Roman"/>
              </a:rPr>
              <a:t>Order Impact:</a:t>
            </a:r>
            <a:r>
              <a:rPr lang="en-US">
                <a:latin typeface="Times New Roman"/>
                <a:cs typeface="Times New Roman"/>
              </a:rPr>
              <a:t> </a:t>
            </a:r>
            <a:r>
              <a:rPr lang="en-US" err="1">
                <a:latin typeface="Times New Roman"/>
                <a:cs typeface="Times New Roman"/>
              </a:rPr>
              <a:t>Socialbook</a:t>
            </a:r>
            <a:r>
              <a:rPr lang="en-US">
                <a:latin typeface="Times New Roman"/>
                <a:cs typeface="Times New Roman"/>
              </a:rPr>
              <a:t> orders showed a growing trend, reaching 4% by December 2014.</a:t>
            </a:r>
          </a:p>
          <a:p>
            <a:endParaRPr lang="en-US" b="1">
              <a:latin typeface="Times New Roman"/>
              <a:cs typeface="Times New Roman"/>
            </a:endParaRPr>
          </a:p>
          <a:p>
            <a:endParaRPr lang="en-US"/>
          </a:p>
        </p:txBody>
      </p:sp>
    </p:spTree>
    <p:extLst>
      <p:ext uri="{BB962C8B-B14F-4D97-AF65-F5344CB8AC3E}">
        <p14:creationId xmlns:p14="http://schemas.microsoft.com/office/powerpoint/2010/main" val="412126561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9021-6069-5637-67B3-E721BD0B953A}"/>
              </a:ext>
            </a:extLst>
          </p:cNvPr>
          <p:cNvSpPr>
            <a:spLocks noGrp="1"/>
          </p:cNvSpPr>
          <p:nvPr>
            <p:ph type="title"/>
          </p:nvPr>
        </p:nvSpPr>
        <p:spPr>
          <a:xfrm>
            <a:off x="612648" y="146074"/>
            <a:ext cx="10653578" cy="456523"/>
          </a:xfrm>
        </p:spPr>
        <p:txBody>
          <a:bodyPr>
            <a:normAutofit/>
          </a:bodyPr>
          <a:lstStyle/>
          <a:p>
            <a:r>
              <a:rPr lang="en-US" sz="2400">
                <a:latin typeface="Times New Roman"/>
                <a:cs typeface="Times New Roman"/>
              </a:rPr>
              <a:t>Insights</a:t>
            </a:r>
          </a:p>
        </p:txBody>
      </p:sp>
      <p:sp>
        <p:nvSpPr>
          <p:cNvPr id="3" name="Content Placeholder 2">
            <a:extLst>
              <a:ext uri="{FF2B5EF4-FFF2-40B4-BE49-F238E27FC236}">
                <a16:creationId xmlns:a16="http://schemas.microsoft.com/office/drawing/2014/main" id="{E8FB6518-B991-7BA8-E4AE-691DF6B44482}"/>
              </a:ext>
            </a:extLst>
          </p:cNvPr>
          <p:cNvSpPr>
            <a:spLocks noGrp="1"/>
          </p:cNvSpPr>
          <p:nvPr>
            <p:ph idx="1"/>
          </p:nvPr>
        </p:nvSpPr>
        <p:spPr>
          <a:xfrm>
            <a:off x="612647" y="781004"/>
            <a:ext cx="10653579" cy="5916544"/>
          </a:xfrm>
        </p:spPr>
        <p:txBody>
          <a:bodyPr vert="horz" lIns="91440" tIns="45720" rIns="91440" bIns="45720" rtlCol="0" anchor="t">
            <a:noAutofit/>
          </a:bodyPr>
          <a:lstStyle/>
          <a:p>
            <a:r>
              <a:rPr lang="en-US" sz="1800" b="1">
                <a:latin typeface="Times New Roman"/>
                <a:cs typeface="Times New Roman"/>
              </a:rPr>
              <a:t>Direct Type-in:</a:t>
            </a:r>
            <a:endParaRPr lang="en-US" sz="1800">
              <a:latin typeface="Times New Roman"/>
              <a:cs typeface="Times New Roman"/>
            </a:endParaRPr>
          </a:p>
          <a:p>
            <a:pPr lvl="1"/>
            <a:r>
              <a:rPr lang="en-US" b="1">
                <a:latin typeface="Times New Roman"/>
                <a:cs typeface="Times New Roman"/>
              </a:rPr>
              <a:t>Stable Source:</a:t>
            </a:r>
            <a:r>
              <a:rPr lang="en-US">
                <a:latin typeface="Times New Roman"/>
                <a:cs typeface="Times New Roman"/>
              </a:rPr>
              <a:t> Direct type-in sessions and orders showed a slight but consistent increase, indicating steady direct engagement with the website.</a:t>
            </a:r>
          </a:p>
          <a:p>
            <a:pPr lvl="1"/>
            <a:r>
              <a:rPr lang="en-US" b="1">
                <a:latin typeface="Times New Roman"/>
                <a:cs typeface="Times New Roman"/>
              </a:rPr>
              <a:t>Reliable Orders:</a:t>
            </a:r>
            <a:r>
              <a:rPr lang="en-US">
                <a:latin typeface="Times New Roman"/>
                <a:cs typeface="Times New Roman"/>
              </a:rPr>
              <a:t> Orders from direct type-ins remained relatively stable, contributing consistently to the overall order volume.</a:t>
            </a:r>
          </a:p>
          <a:p>
            <a:r>
              <a:rPr lang="en-US" sz="1800" b="1">
                <a:latin typeface="Times New Roman"/>
                <a:cs typeface="Times New Roman"/>
              </a:rPr>
              <a:t>Organic Traffic:</a:t>
            </a:r>
            <a:endParaRPr lang="en-US" sz="1800">
              <a:latin typeface="Times New Roman"/>
              <a:cs typeface="Times New Roman"/>
            </a:endParaRPr>
          </a:p>
          <a:p>
            <a:pPr lvl="1"/>
            <a:r>
              <a:rPr lang="en-US" b="1">
                <a:latin typeface="Times New Roman"/>
                <a:cs typeface="Times New Roman"/>
              </a:rPr>
              <a:t>Steady Growth:</a:t>
            </a:r>
            <a:r>
              <a:rPr lang="en-US">
                <a:latin typeface="Times New Roman"/>
                <a:cs typeface="Times New Roman"/>
              </a:rPr>
              <a:t> Organic sessions and orders showed steady growth, highlighting the importance of SEO efforts.</a:t>
            </a:r>
          </a:p>
          <a:p>
            <a:pPr lvl="1"/>
            <a:r>
              <a:rPr lang="en-US" b="1">
                <a:latin typeface="Times New Roman"/>
                <a:cs typeface="Times New Roman"/>
              </a:rPr>
              <a:t>Significant Contribution:</a:t>
            </a:r>
            <a:r>
              <a:rPr lang="en-US">
                <a:latin typeface="Times New Roman"/>
                <a:cs typeface="Times New Roman"/>
              </a:rPr>
              <a:t> By March 2015, organic traffic accounted for 13% of sessions and 11% of orders, demonstrating its growing importance.</a:t>
            </a:r>
            <a:endParaRPr lang="en-US"/>
          </a:p>
          <a:p>
            <a:endParaRPr lang="en-US" b="1">
              <a:latin typeface="Times New Roman"/>
              <a:cs typeface="Times New Roman"/>
            </a:endParaRPr>
          </a:p>
          <a:p>
            <a:endParaRPr lang="en-US"/>
          </a:p>
        </p:txBody>
      </p:sp>
    </p:spTree>
    <p:extLst>
      <p:ext uri="{BB962C8B-B14F-4D97-AF65-F5344CB8AC3E}">
        <p14:creationId xmlns:p14="http://schemas.microsoft.com/office/powerpoint/2010/main" val="200956541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B6518-B991-7BA8-E4AE-691DF6B44482}"/>
              </a:ext>
            </a:extLst>
          </p:cNvPr>
          <p:cNvSpPr>
            <a:spLocks noGrp="1"/>
          </p:cNvSpPr>
          <p:nvPr>
            <p:ph idx="1"/>
          </p:nvPr>
        </p:nvSpPr>
        <p:spPr>
          <a:xfrm>
            <a:off x="612647" y="292175"/>
            <a:ext cx="10653579" cy="6405373"/>
          </a:xfrm>
        </p:spPr>
        <p:txBody>
          <a:bodyPr vert="horz" lIns="91440" tIns="45720" rIns="91440" bIns="45720" rtlCol="0" anchor="t">
            <a:normAutofit fontScale="92500" lnSpcReduction="10000"/>
          </a:bodyPr>
          <a:lstStyle/>
          <a:p>
            <a:pPr>
              <a:buNone/>
            </a:pPr>
            <a:r>
              <a:rPr lang="en-US" sz="2400" b="1">
                <a:latin typeface="Times New Roman"/>
                <a:cs typeface="Times New Roman"/>
              </a:rPr>
              <a:t>Key Takeaways for Investors:</a:t>
            </a:r>
            <a:endParaRPr lang="en-US" sz="2400">
              <a:latin typeface="Times New Roman"/>
              <a:cs typeface="Times New Roman"/>
            </a:endParaRPr>
          </a:p>
          <a:p>
            <a:pPr>
              <a:buFont typeface="Arial"/>
              <a:buChar char="•"/>
            </a:pPr>
            <a:r>
              <a:rPr lang="en-US" sz="1800" b="1" err="1">
                <a:latin typeface="Times New Roman"/>
                <a:cs typeface="Times New Roman"/>
              </a:rPr>
              <a:t>Gsearch</a:t>
            </a:r>
            <a:r>
              <a:rPr lang="en-US" sz="1800" b="1">
                <a:latin typeface="Times New Roman"/>
                <a:cs typeface="Times New Roman"/>
              </a:rPr>
              <a:t> Dominance:</a:t>
            </a:r>
          </a:p>
          <a:p>
            <a:pPr lvl="1">
              <a:buFont typeface="Arial"/>
              <a:buChar char="•"/>
            </a:pPr>
            <a:r>
              <a:rPr lang="en-US" err="1">
                <a:latin typeface="Times New Roman"/>
                <a:cs typeface="Times New Roman"/>
              </a:rPr>
              <a:t>Gsearch</a:t>
            </a:r>
            <a:r>
              <a:rPr lang="en-US">
                <a:latin typeface="Times New Roman"/>
                <a:cs typeface="Times New Roman"/>
              </a:rPr>
              <a:t> has been the primary traffic source but its share is decreasing.</a:t>
            </a:r>
            <a:endParaRPr lang="en-US"/>
          </a:p>
          <a:p>
            <a:pPr lvl="1">
              <a:buFont typeface="Arial"/>
              <a:buChar char="•"/>
            </a:pPr>
            <a:r>
              <a:rPr lang="en-US">
                <a:latin typeface="Times New Roman"/>
                <a:cs typeface="Times New Roman"/>
              </a:rPr>
              <a:t>Despite the decline, </a:t>
            </a:r>
            <a:r>
              <a:rPr lang="en-US" err="1">
                <a:latin typeface="Times New Roman"/>
                <a:cs typeface="Times New Roman"/>
              </a:rPr>
              <a:t>Gsearch</a:t>
            </a:r>
            <a:r>
              <a:rPr lang="en-US">
                <a:latin typeface="Times New Roman"/>
                <a:cs typeface="Times New Roman"/>
              </a:rPr>
              <a:t> remains a strong contributor to orders.</a:t>
            </a:r>
            <a:endParaRPr lang="en-US"/>
          </a:p>
          <a:p>
            <a:pPr>
              <a:buFont typeface="Arial"/>
              <a:buChar char="•"/>
            </a:pPr>
            <a:r>
              <a:rPr lang="en-US" sz="1800" b="1">
                <a:latin typeface="Times New Roman"/>
                <a:cs typeface="Times New Roman"/>
              </a:rPr>
              <a:t>Emerging Channels:</a:t>
            </a:r>
            <a:endParaRPr lang="en-US" sz="1800"/>
          </a:p>
          <a:p>
            <a:pPr lvl="1">
              <a:buFont typeface="Arial"/>
              <a:buChar char="•"/>
            </a:pPr>
            <a:r>
              <a:rPr lang="en-US" err="1">
                <a:latin typeface="Times New Roman"/>
                <a:cs typeface="Times New Roman"/>
              </a:rPr>
              <a:t>Bsearch</a:t>
            </a:r>
            <a:r>
              <a:rPr lang="en-US">
                <a:latin typeface="Times New Roman"/>
                <a:cs typeface="Times New Roman"/>
              </a:rPr>
              <a:t> and organic channels are growing, showing potential for future traffic and order growth.</a:t>
            </a:r>
            <a:endParaRPr lang="en-US"/>
          </a:p>
          <a:p>
            <a:pPr lvl="1">
              <a:buFont typeface="Arial"/>
              <a:buChar char="•"/>
            </a:pPr>
            <a:r>
              <a:rPr lang="en-US" err="1">
                <a:latin typeface="Times New Roman"/>
                <a:cs typeface="Times New Roman"/>
              </a:rPr>
              <a:t>Socialbook</a:t>
            </a:r>
            <a:r>
              <a:rPr lang="en-US">
                <a:latin typeface="Times New Roman"/>
                <a:cs typeface="Times New Roman"/>
              </a:rPr>
              <a:t> has started contributing to traffic and orders, indicating new opportunities in social media marketing.</a:t>
            </a:r>
            <a:endParaRPr lang="en-US"/>
          </a:p>
          <a:p>
            <a:pPr>
              <a:buFont typeface="Arial"/>
              <a:buChar char="•"/>
            </a:pPr>
            <a:r>
              <a:rPr lang="en-US" sz="1800" b="1">
                <a:latin typeface="Times New Roman"/>
                <a:cs typeface="Times New Roman"/>
              </a:rPr>
              <a:t>Consistent Performance:</a:t>
            </a:r>
            <a:endParaRPr lang="en-US" sz="1800"/>
          </a:p>
          <a:p>
            <a:pPr lvl="1">
              <a:buFont typeface="Arial"/>
              <a:buChar char="•"/>
            </a:pPr>
            <a:r>
              <a:rPr lang="en-US">
                <a:latin typeface="Times New Roman"/>
                <a:cs typeface="Times New Roman"/>
              </a:rPr>
              <a:t>Direct type-in traffic and orders have shown steady performance, suggesting strong brand recognition and customer loyalty.</a:t>
            </a:r>
            <a:endParaRPr lang="en-US"/>
          </a:p>
          <a:p>
            <a:pPr marL="0" indent="0">
              <a:buNone/>
            </a:pPr>
            <a:r>
              <a:rPr lang="en-US" sz="2400" b="1">
                <a:latin typeface="Times New Roman"/>
                <a:cs typeface="Times New Roman"/>
              </a:rPr>
              <a:t>Recommendations:</a:t>
            </a:r>
            <a:endParaRPr lang="en-US" sz="2400">
              <a:latin typeface="Times New Roman"/>
              <a:cs typeface="Times New Roman"/>
            </a:endParaRPr>
          </a:p>
          <a:p>
            <a:pPr>
              <a:buFont typeface="Arial"/>
              <a:buChar char="•"/>
            </a:pPr>
            <a:r>
              <a:rPr lang="en-US" sz="1700" b="1">
                <a:latin typeface="Times New Roman"/>
                <a:cs typeface="Times New Roman"/>
              </a:rPr>
              <a:t>Diversify Traffic Sources:</a:t>
            </a:r>
          </a:p>
          <a:p>
            <a:pPr lvl="1">
              <a:buFont typeface="Arial"/>
              <a:buChar char="•"/>
            </a:pPr>
            <a:r>
              <a:rPr lang="en-US" sz="1700">
                <a:latin typeface="Times New Roman"/>
                <a:cs typeface="Times New Roman"/>
              </a:rPr>
              <a:t>Continue investing in Gsearch but also increase focus on Bsearch and organic channels to balance traffic sources.</a:t>
            </a:r>
          </a:p>
          <a:p>
            <a:pPr lvl="1">
              <a:buFont typeface="Arial"/>
              <a:buChar char="•"/>
            </a:pPr>
            <a:r>
              <a:rPr lang="en-US" sz="1700">
                <a:latin typeface="Times New Roman"/>
                <a:cs typeface="Times New Roman"/>
              </a:rPr>
              <a:t>Explore new opportunities in social media marketing through platforms like </a:t>
            </a:r>
            <a:r>
              <a:rPr lang="en-US" sz="1700" err="1">
                <a:latin typeface="Times New Roman"/>
                <a:cs typeface="Times New Roman"/>
              </a:rPr>
              <a:t>Socialbook</a:t>
            </a:r>
            <a:r>
              <a:rPr lang="en-US" sz="1700">
                <a:latin typeface="Times New Roman"/>
                <a:cs typeface="Times New Roman"/>
              </a:rPr>
              <a:t>.</a:t>
            </a:r>
          </a:p>
          <a:p>
            <a:pPr>
              <a:buFont typeface="Arial"/>
              <a:buChar char="•"/>
            </a:pPr>
            <a:r>
              <a:rPr lang="en-US" sz="1700" b="1">
                <a:latin typeface="Times New Roman"/>
                <a:cs typeface="Times New Roman"/>
              </a:rPr>
              <a:t>Optimize Marketing Spend:</a:t>
            </a:r>
            <a:endParaRPr lang="en-US" sz="1700">
              <a:latin typeface="Times New Roman"/>
              <a:cs typeface="Times New Roman"/>
            </a:endParaRPr>
          </a:p>
          <a:p>
            <a:pPr lvl="1">
              <a:buFont typeface="Arial"/>
              <a:buChar char="•"/>
            </a:pPr>
            <a:r>
              <a:rPr lang="en-US" sz="1700">
                <a:latin typeface="Times New Roman"/>
                <a:cs typeface="Times New Roman"/>
              </a:rPr>
              <a:t>Allocate marketing budgets strategically across </a:t>
            </a:r>
            <a:r>
              <a:rPr lang="en-US" sz="1700" err="1">
                <a:latin typeface="Times New Roman"/>
                <a:cs typeface="Times New Roman"/>
              </a:rPr>
              <a:t>Gsearch</a:t>
            </a:r>
            <a:r>
              <a:rPr lang="en-US" sz="1700">
                <a:latin typeface="Times New Roman"/>
                <a:cs typeface="Times New Roman"/>
              </a:rPr>
              <a:t>, </a:t>
            </a:r>
            <a:r>
              <a:rPr lang="en-US" sz="1700" err="1">
                <a:latin typeface="Times New Roman"/>
                <a:cs typeface="Times New Roman"/>
              </a:rPr>
              <a:t>Bsearch</a:t>
            </a:r>
            <a:r>
              <a:rPr lang="en-US" sz="1700">
                <a:latin typeface="Times New Roman"/>
                <a:cs typeface="Times New Roman"/>
              </a:rPr>
              <a:t>, and organic channels based on performance metrics.</a:t>
            </a:r>
          </a:p>
          <a:p>
            <a:pPr lvl="1">
              <a:buFont typeface="Arial"/>
              <a:buChar char="•"/>
            </a:pPr>
            <a:r>
              <a:rPr lang="en-US" sz="1700">
                <a:latin typeface="Times New Roman"/>
                <a:cs typeface="Times New Roman"/>
              </a:rPr>
              <a:t>Invest in SEO to further boost organic traffic and improve search engine rankings.</a:t>
            </a:r>
            <a:endParaRPr lang="en-US" sz="1700"/>
          </a:p>
          <a:p>
            <a:pPr>
              <a:buFont typeface="Arial"/>
              <a:buChar char="•"/>
            </a:pPr>
            <a:endParaRPr lang="en-US" sz="1800" b="1">
              <a:latin typeface="Times New Roman"/>
              <a:cs typeface="Times New Roman"/>
            </a:endParaRPr>
          </a:p>
          <a:p>
            <a:pPr marL="0" indent="0">
              <a:buNone/>
            </a:pPr>
            <a:endParaRPr lang="en-US" sz="1200" b="1">
              <a:latin typeface="Times New Roman"/>
              <a:cs typeface="Times New Roman"/>
            </a:endParaRPr>
          </a:p>
          <a:p>
            <a:endParaRPr lang="en-US"/>
          </a:p>
        </p:txBody>
      </p:sp>
    </p:spTree>
    <p:extLst>
      <p:ext uri="{BB962C8B-B14F-4D97-AF65-F5344CB8AC3E}">
        <p14:creationId xmlns:p14="http://schemas.microsoft.com/office/powerpoint/2010/main" val="344673320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pic>
        <p:nvPicPr>
          <p:cNvPr id="3" name="Picture 2" descr="A graph with blue and orange lines&#10;&#10;Description automatically generated">
            <a:extLst>
              <a:ext uri="{FF2B5EF4-FFF2-40B4-BE49-F238E27FC236}">
                <a16:creationId xmlns:a16="http://schemas.microsoft.com/office/drawing/2014/main" id="{1B04B4F2-1FB6-7617-ECBD-A8C6768742C9}"/>
              </a:ext>
            </a:extLst>
          </p:cNvPr>
          <p:cNvPicPr>
            <a:picLocks noChangeAspect="1"/>
          </p:cNvPicPr>
          <p:nvPr/>
        </p:nvPicPr>
        <p:blipFill>
          <a:blip r:embed="rId2"/>
          <a:stretch>
            <a:fillRect/>
          </a:stretch>
        </p:blipFill>
        <p:spPr>
          <a:xfrm>
            <a:off x="5381192" y="1452841"/>
            <a:ext cx="6547501" cy="4766463"/>
          </a:xfrm>
          <a:prstGeom prst="rect">
            <a:avLst/>
          </a:prstGeom>
        </p:spPr>
      </p:pic>
      <p:sp>
        <p:nvSpPr>
          <p:cNvPr id="6" name="TextBox 5">
            <a:extLst>
              <a:ext uri="{FF2B5EF4-FFF2-40B4-BE49-F238E27FC236}">
                <a16:creationId xmlns:a16="http://schemas.microsoft.com/office/drawing/2014/main" id="{851EDC1B-D726-6B8B-0EA1-4B3D72A85899}"/>
              </a:ext>
            </a:extLst>
          </p:cNvPr>
          <p:cNvSpPr txBox="1"/>
          <p:nvPr/>
        </p:nvSpPr>
        <p:spPr>
          <a:xfrm>
            <a:off x="381000" y="1816100"/>
            <a:ext cx="4749800" cy="40338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Times New Roman"/>
              <a:cs typeface="Segoe UI"/>
            </a:endParaRPr>
          </a:p>
          <a:p>
            <a:pPr marL="228600" indent="-228600">
              <a:buFont typeface="Arial,Sans-Serif"/>
              <a:buChar char="•"/>
            </a:pPr>
            <a:r>
              <a:rPr lang="en-US" b="1" err="1">
                <a:latin typeface="Times New Roman"/>
                <a:cs typeface="Arial"/>
              </a:rPr>
              <a:t>Gsearch</a:t>
            </a:r>
            <a:r>
              <a:rPr lang="en-US" b="1">
                <a:latin typeface="Times New Roman"/>
                <a:cs typeface="Arial"/>
              </a:rPr>
              <a:t> Nonbrand:</a:t>
            </a:r>
            <a:r>
              <a:rPr lang="en-US">
                <a:latin typeface="Times New Roman"/>
                <a:cs typeface="Arial"/>
              </a:rPr>
              <a:t>​</a:t>
            </a:r>
          </a:p>
          <a:p>
            <a:pPr marL="742950" lvl="1" indent="-285750">
              <a:buFont typeface="Arial,Sans-Serif"/>
              <a:buChar char="•"/>
            </a:pPr>
            <a:r>
              <a:rPr lang="en-US" b="1">
                <a:latin typeface="Times New Roman"/>
                <a:cs typeface="Arial"/>
              </a:rPr>
              <a:t>Growth Trend:</a:t>
            </a:r>
            <a:r>
              <a:rPr lang="en-US">
                <a:latin typeface="Times New Roman"/>
                <a:cs typeface="Arial"/>
              </a:rPr>
              <a:t> Orders increased significantly from 60 in Q1 2012 to 3025 in Q1 2015.​</a:t>
            </a:r>
          </a:p>
          <a:p>
            <a:pPr marL="742950" lvl="1" indent="-285750">
              <a:buFont typeface="Arial,Sans-Serif"/>
              <a:buChar char="•"/>
            </a:pPr>
            <a:r>
              <a:rPr lang="en-US" b="1">
                <a:latin typeface="Times New Roman"/>
                <a:cs typeface="Arial"/>
              </a:rPr>
              <a:t>Peak Performance:</a:t>
            </a:r>
            <a:r>
              <a:rPr lang="en-US">
                <a:latin typeface="Times New Roman"/>
                <a:cs typeface="Arial"/>
              </a:rPr>
              <a:t> Notable growth in 2014 with a substantial peak in Q4 2014 at 3248 orders.​</a:t>
            </a:r>
          </a:p>
          <a:p>
            <a:pPr marL="228600" indent="-228600">
              <a:buFont typeface="Arial,Sans-Serif"/>
              <a:buChar char="•"/>
            </a:pPr>
            <a:r>
              <a:rPr lang="en-US" b="1" err="1">
                <a:latin typeface="Times New Roman"/>
                <a:cs typeface="Arial"/>
              </a:rPr>
              <a:t>Bsearch</a:t>
            </a:r>
            <a:r>
              <a:rPr lang="en-US" b="1">
                <a:latin typeface="Times New Roman"/>
                <a:cs typeface="Arial"/>
              </a:rPr>
              <a:t> Nonbrand:</a:t>
            </a:r>
            <a:r>
              <a:rPr lang="en-US">
                <a:latin typeface="Times New Roman"/>
                <a:cs typeface="Arial"/>
              </a:rPr>
              <a:t>​</a:t>
            </a:r>
          </a:p>
          <a:p>
            <a:pPr marL="742950" lvl="1" indent="-285750">
              <a:buFont typeface="Arial,Sans-Serif"/>
              <a:buChar char="•"/>
            </a:pPr>
            <a:r>
              <a:rPr lang="en-US" b="1">
                <a:latin typeface="Times New Roman"/>
                <a:cs typeface="Arial"/>
              </a:rPr>
              <a:t>Initial Growth:</a:t>
            </a:r>
            <a:r>
              <a:rPr lang="en-US">
                <a:latin typeface="Times New Roman"/>
                <a:cs typeface="Arial"/>
              </a:rPr>
              <a:t> Orders started from 0 in Q1 2012 to 581 in Q1 2015.​</a:t>
            </a:r>
          </a:p>
          <a:p>
            <a:pPr marL="742950" lvl="1" indent="-285750">
              <a:buFont typeface="Arial,Sans-Serif"/>
              <a:buChar char="•"/>
            </a:pPr>
            <a:r>
              <a:rPr lang="en-US" b="1">
                <a:latin typeface="Times New Roman"/>
                <a:cs typeface="Arial"/>
              </a:rPr>
              <a:t>Steady Increase:</a:t>
            </a:r>
            <a:r>
              <a:rPr lang="en-US">
                <a:latin typeface="Times New Roman"/>
                <a:cs typeface="Arial"/>
              </a:rPr>
              <a:t> Consistent growth over the quarters, with notable increase in Q4 2014 reaching 683 orders.​​</a:t>
            </a:r>
          </a:p>
        </p:txBody>
      </p:sp>
      <p:sp>
        <p:nvSpPr>
          <p:cNvPr id="8" name="TextBox 7">
            <a:extLst>
              <a:ext uri="{FF2B5EF4-FFF2-40B4-BE49-F238E27FC236}">
                <a16:creationId xmlns:a16="http://schemas.microsoft.com/office/drawing/2014/main" id="{3AF5A101-0E72-D2D6-1EB1-6944C8314C83}"/>
              </a:ext>
            </a:extLst>
          </p:cNvPr>
          <p:cNvSpPr txBox="1"/>
          <p:nvPr/>
        </p:nvSpPr>
        <p:spPr>
          <a:xfrm>
            <a:off x="390098" y="375488"/>
            <a:ext cx="77243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Times New Roman"/>
              </a:rPr>
              <a:t>Gsearch Nonbrand &amp; </a:t>
            </a:r>
            <a:r>
              <a:rPr lang="en-US" sz="2800" b="1" err="1">
                <a:latin typeface="Times New Roman"/>
                <a:cs typeface="Times New Roman"/>
              </a:rPr>
              <a:t>Bsearch</a:t>
            </a:r>
            <a:r>
              <a:rPr lang="en-US" sz="2800" b="1">
                <a:latin typeface="Times New Roman"/>
                <a:cs typeface="Times New Roman"/>
              </a:rPr>
              <a:t> Nonbrand</a:t>
            </a:r>
            <a:r>
              <a:rPr lang="en-US" sz="2800">
                <a:latin typeface="Times New Roman"/>
                <a:cs typeface="Times New Roman"/>
              </a:rPr>
              <a:t> </a:t>
            </a:r>
            <a:endParaRPr lang="en-US" sz="2800"/>
          </a:p>
        </p:txBody>
      </p:sp>
    </p:spTree>
    <p:extLst>
      <p:ext uri="{BB962C8B-B14F-4D97-AF65-F5344CB8AC3E}">
        <p14:creationId xmlns:p14="http://schemas.microsoft.com/office/powerpoint/2010/main" val="28751631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pic>
        <p:nvPicPr>
          <p:cNvPr id="2" name="Picture 1" descr="A table with numbers and a list of items&#10;&#10;Description automatically generated">
            <a:extLst>
              <a:ext uri="{FF2B5EF4-FFF2-40B4-BE49-F238E27FC236}">
                <a16:creationId xmlns:a16="http://schemas.microsoft.com/office/drawing/2014/main" id="{6892F358-2B90-AB1C-2EB6-FCFE26B32E93}"/>
              </a:ext>
            </a:extLst>
          </p:cNvPr>
          <p:cNvPicPr>
            <a:picLocks noChangeAspect="1"/>
          </p:cNvPicPr>
          <p:nvPr/>
        </p:nvPicPr>
        <p:blipFill>
          <a:blip r:embed="rId2"/>
          <a:stretch>
            <a:fillRect/>
          </a:stretch>
        </p:blipFill>
        <p:spPr>
          <a:xfrm>
            <a:off x="1133929" y="1593093"/>
            <a:ext cx="10190237" cy="4978099"/>
          </a:xfrm>
          <a:prstGeom prst="rect">
            <a:avLst/>
          </a:prstGeom>
        </p:spPr>
      </p:pic>
      <p:sp>
        <p:nvSpPr>
          <p:cNvPr id="3" name="Arrow: Right 2">
            <a:extLst>
              <a:ext uri="{FF2B5EF4-FFF2-40B4-BE49-F238E27FC236}">
                <a16:creationId xmlns:a16="http://schemas.microsoft.com/office/drawing/2014/main" id="{5364B7B1-C2C2-AFD2-B908-418CA8989293}"/>
              </a:ext>
            </a:extLst>
          </p:cNvPr>
          <p:cNvSpPr/>
          <p:nvPr/>
        </p:nvSpPr>
        <p:spPr>
          <a:xfrm>
            <a:off x="1755321" y="5751285"/>
            <a:ext cx="1877785" cy="190500"/>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inus Sign 3">
            <a:extLst>
              <a:ext uri="{FF2B5EF4-FFF2-40B4-BE49-F238E27FC236}">
                <a16:creationId xmlns:a16="http://schemas.microsoft.com/office/drawing/2014/main" id="{A63DFF5A-00AC-EA37-0C19-67D3CA133919}"/>
              </a:ext>
            </a:extLst>
          </p:cNvPr>
          <p:cNvSpPr/>
          <p:nvPr/>
        </p:nvSpPr>
        <p:spPr>
          <a:xfrm>
            <a:off x="3897691" y="5651500"/>
            <a:ext cx="7420429" cy="285751"/>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63F197A-BADF-9837-C877-F6419F424B83}"/>
              </a:ext>
            </a:extLst>
          </p:cNvPr>
          <p:cNvSpPr txBox="1"/>
          <p:nvPr/>
        </p:nvSpPr>
        <p:spPr>
          <a:xfrm>
            <a:off x="1132417" y="550334"/>
            <a:ext cx="947057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Annual Sales Data </a:t>
            </a:r>
          </a:p>
          <a:p>
            <a:r>
              <a:rPr lang="en-US" sz="1400" b="1">
                <a:solidFill>
                  <a:srgbClr val="8B8A8D"/>
                </a:solidFill>
                <a:ea typeface="+mn-lt"/>
                <a:cs typeface="+mn-lt"/>
              </a:rPr>
              <a:t>Chart Source:</a:t>
            </a:r>
            <a:r>
              <a:rPr lang="en-US" sz="1400">
                <a:solidFill>
                  <a:srgbClr val="8B8A8D"/>
                </a:solidFill>
                <a:ea typeface="+mn-lt"/>
                <a:cs typeface="+mn-lt"/>
              </a:rPr>
              <a:t> </a:t>
            </a:r>
            <a:r>
              <a:rPr lang="en-US" sz="1400" err="1">
                <a:solidFill>
                  <a:srgbClr val="8B8A8D"/>
                </a:solidFill>
                <a:ea typeface="+mn-lt"/>
                <a:cs typeface="+mn-lt"/>
              </a:rPr>
              <a:t>Circana</a:t>
            </a:r>
            <a:r>
              <a:rPr lang="en-US" sz="1400">
                <a:solidFill>
                  <a:srgbClr val="8B8A8D"/>
                </a:solidFill>
                <a:ea typeface="+mn-lt"/>
                <a:cs typeface="+mn-lt"/>
              </a:rPr>
              <a:t>/Retail Tracking Service/US/Jan-Dec.2023</a:t>
            </a:r>
            <a:endParaRPr lang="en-US" sz="1400"/>
          </a:p>
        </p:txBody>
      </p:sp>
    </p:spTree>
    <p:extLst>
      <p:ext uri="{BB962C8B-B14F-4D97-AF65-F5344CB8AC3E}">
        <p14:creationId xmlns:p14="http://schemas.microsoft.com/office/powerpoint/2010/main" val="3717946701"/>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9021-6069-5637-67B3-E721BD0B953A}"/>
              </a:ext>
            </a:extLst>
          </p:cNvPr>
          <p:cNvSpPr>
            <a:spLocks noGrp="1"/>
          </p:cNvSpPr>
          <p:nvPr>
            <p:ph type="title"/>
          </p:nvPr>
        </p:nvSpPr>
        <p:spPr>
          <a:xfrm>
            <a:off x="676148" y="577874"/>
            <a:ext cx="3236778" cy="647023"/>
          </a:xfrm>
        </p:spPr>
        <p:txBody>
          <a:bodyPr>
            <a:noAutofit/>
          </a:bodyPr>
          <a:lstStyle/>
          <a:p>
            <a:r>
              <a:rPr lang="en-US" sz="3200">
                <a:latin typeface="Times New Roman"/>
                <a:cs typeface="Times New Roman"/>
              </a:rPr>
              <a:t>Insights</a:t>
            </a:r>
          </a:p>
        </p:txBody>
      </p:sp>
      <p:sp>
        <p:nvSpPr>
          <p:cNvPr id="3" name="Content Placeholder 2">
            <a:extLst>
              <a:ext uri="{FF2B5EF4-FFF2-40B4-BE49-F238E27FC236}">
                <a16:creationId xmlns:a16="http://schemas.microsoft.com/office/drawing/2014/main" id="{E8FB6518-B991-7BA8-E4AE-691DF6B44482}"/>
              </a:ext>
            </a:extLst>
          </p:cNvPr>
          <p:cNvSpPr>
            <a:spLocks noGrp="1"/>
          </p:cNvSpPr>
          <p:nvPr>
            <p:ph idx="1"/>
          </p:nvPr>
        </p:nvSpPr>
        <p:spPr>
          <a:xfrm>
            <a:off x="676147" y="1212804"/>
            <a:ext cx="4735379" cy="4252844"/>
          </a:xfrm>
        </p:spPr>
        <p:txBody>
          <a:bodyPr vert="horz" lIns="91440" tIns="45720" rIns="91440" bIns="45720" rtlCol="0" anchor="t">
            <a:normAutofit/>
          </a:bodyPr>
          <a:lstStyle/>
          <a:p>
            <a:pPr marL="0" indent="0">
              <a:buNone/>
            </a:pPr>
            <a:r>
              <a:rPr lang="en-US" sz="1800" b="1">
                <a:latin typeface="Times New Roman"/>
                <a:ea typeface="+mn-lt"/>
                <a:cs typeface="+mn-lt"/>
              </a:rPr>
              <a:t>2. Brand Search Overall</a:t>
            </a:r>
            <a:endParaRPr lang="en-US"/>
          </a:p>
          <a:p>
            <a:pPr>
              <a:buFont typeface="Arial"/>
              <a:buChar char="•"/>
            </a:pPr>
            <a:r>
              <a:rPr lang="en-US" sz="1800" b="1">
                <a:latin typeface="Times New Roman"/>
                <a:ea typeface="+mn-lt"/>
                <a:cs typeface="+mn-lt"/>
              </a:rPr>
              <a:t>Steady Rise:</a:t>
            </a:r>
            <a:r>
              <a:rPr lang="en-US" sz="1800">
                <a:latin typeface="Times New Roman"/>
                <a:ea typeface="+mn-lt"/>
                <a:cs typeface="+mn-lt"/>
              </a:rPr>
              <a:t> Orders grew from 20 in Q2 2012 to 622 in Q1 2015.</a:t>
            </a:r>
            <a:endParaRPr lang="en-US" sz="1800">
              <a:latin typeface="Times New Roman"/>
              <a:cs typeface="Times New Roman"/>
            </a:endParaRPr>
          </a:p>
          <a:p>
            <a:pPr>
              <a:buFont typeface="Arial"/>
              <a:buChar char="•"/>
            </a:pPr>
            <a:r>
              <a:rPr lang="en-US" sz="1800" b="1">
                <a:latin typeface="Times New Roman"/>
                <a:ea typeface="+mn-lt"/>
                <a:cs typeface="+mn-lt"/>
              </a:rPr>
              <a:t>Strong Growth:</a:t>
            </a:r>
            <a:r>
              <a:rPr lang="en-US" sz="1800">
                <a:latin typeface="Times New Roman"/>
                <a:ea typeface="+mn-lt"/>
                <a:cs typeface="+mn-lt"/>
              </a:rPr>
              <a:t> Significant increase in Q4 2014, reaching 615 orders, indicating heightened brand recognition and search interest.</a:t>
            </a:r>
            <a:endParaRPr lang="en-US">
              <a:latin typeface="Times New Roman"/>
            </a:endParaRPr>
          </a:p>
        </p:txBody>
      </p:sp>
      <p:pic>
        <p:nvPicPr>
          <p:cNvPr id="5" name="Picture 4" descr="A graph showing the growth of a company&#10;&#10;Description automatically generated">
            <a:extLst>
              <a:ext uri="{FF2B5EF4-FFF2-40B4-BE49-F238E27FC236}">
                <a16:creationId xmlns:a16="http://schemas.microsoft.com/office/drawing/2014/main" id="{A4CFF994-C3B4-C2C2-B078-CBDBE5A436C8}"/>
              </a:ext>
            </a:extLst>
          </p:cNvPr>
          <p:cNvPicPr>
            <a:picLocks noChangeAspect="1"/>
          </p:cNvPicPr>
          <p:nvPr/>
        </p:nvPicPr>
        <p:blipFill>
          <a:blip r:embed="rId2"/>
          <a:stretch>
            <a:fillRect/>
          </a:stretch>
        </p:blipFill>
        <p:spPr>
          <a:xfrm>
            <a:off x="5823909" y="783386"/>
            <a:ext cx="6078933" cy="5058563"/>
          </a:xfrm>
          <a:prstGeom prst="rect">
            <a:avLst/>
          </a:prstGeom>
        </p:spPr>
      </p:pic>
    </p:spTree>
    <p:extLst>
      <p:ext uri="{BB962C8B-B14F-4D97-AF65-F5344CB8AC3E}">
        <p14:creationId xmlns:p14="http://schemas.microsoft.com/office/powerpoint/2010/main" val="131447084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9021-6069-5637-67B3-E721BD0B953A}"/>
              </a:ext>
            </a:extLst>
          </p:cNvPr>
          <p:cNvSpPr>
            <a:spLocks noGrp="1"/>
          </p:cNvSpPr>
          <p:nvPr>
            <p:ph type="title"/>
          </p:nvPr>
        </p:nvSpPr>
        <p:spPr>
          <a:xfrm>
            <a:off x="765048" y="336574"/>
            <a:ext cx="10653578" cy="456523"/>
          </a:xfrm>
        </p:spPr>
        <p:txBody>
          <a:bodyPr>
            <a:noAutofit/>
          </a:bodyPr>
          <a:lstStyle/>
          <a:p>
            <a:r>
              <a:rPr lang="en-US" sz="3200">
                <a:latin typeface="Times New Roman"/>
                <a:cs typeface="Times New Roman"/>
              </a:rPr>
              <a:t>Insights</a:t>
            </a:r>
          </a:p>
        </p:txBody>
      </p:sp>
      <p:sp>
        <p:nvSpPr>
          <p:cNvPr id="3" name="Content Placeholder 2">
            <a:extLst>
              <a:ext uri="{FF2B5EF4-FFF2-40B4-BE49-F238E27FC236}">
                <a16:creationId xmlns:a16="http://schemas.microsoft.com/office/drawing/2014/main" id="{E8FB6518-B991-7BA8-E4AE-691DF6B44482}"/>
              </a:ext>
            </a:extLst>
          </p:cNvPr>
          <p:cNvSpPr>
            <a:spLocks noGrp="1"/>
          </p:cNvSpPr>
          <p:nvPr>
            <p:ph idx="1"/>
          </p:nvPr>
        </p:nvSpPr>
        <p:spPr>
          <a:xfrm>
            <a:off x="549147" y="1035004"/>
            <a:ext cx="4608558" cy="5214646"/>
          </a:xfrm>
        </p:spPr>
        <p:txBody>
          <a:bodyPr vert="horz" lIns="91440" tIns="45720" rIns="91440" bIns="45720" rtlCol="0" anchor="t">
            <a:normAutofit lnSpcReduction="10000"/>
          </a:bodyPr>
          <a:lstStyle/>
          <a:p>
            <a:pPr>
              <a:buNone/>
            </a:pPr>
            <a:r>
              <a:rPr lang="en-US" sz="1800" b="1">
                <a:latin typeface="Times New Roman"/>
                <a:cs typeface="Times New Roman"/>
              </a:rPr>
              <a:t>3. Organic Search &amp; Direct Type-In</a:t>
            </a:r>
          </a:p>
          <a:p>
            <a:pPr>
              <a:buFont typeface="Arial"/>
              <a:buChar char="•"/>
            </a:pPr>
            <a:r>
              <a:rPr lang="en-US" sz="1800" b="1">
                <a:latin typeface="Times New Roman"/>
                <a:ea typeface="+mn-lt"/>
                <a:cs typeface="+mn-lt"/>
              </a:rPr>
              <a:t>Organic Search:</a:t>
            </a:r>
            <a:endParaRPr lang="en-US" sz="1800">
              <a:latin typeface="Times New Roman"/>
              <a:cs typeface="Times New Roman"/>
            </a:endParaRPr>
          </a:p>
          <a:p>
            <a:pPr marL="742950" lvl="1" indent="-285750">
              <a:buFont typeface="Arial"/>
              <a:buChar char="•"/>
            </a:pPr>
            <a:r>
              <a:rPr lang="en-US" b="1">
                <a:latin typeface="Times New Roman"/>
                <a:ea typeface="+mn-lt"/>
                <a:cs typeface="+mn-lt"/>
              </a:rPr>
              <a:t>Consistent Growth:</a:t>
            </a:r>
            <a:r>
              <a:rPr lang="en-US">
                <a:latin typeface="Times New Roman"/>
                <a:ea typeface="+mn-lt"/>
                <a:cs typeface="+mn-lt"/>
              </a:rPr>
              <a:t> Orders grew from 0 in Q1 2012 to 640 in Q1 2015.</a:t>
            </a:r>
            <a:endParaRPr lang="en-US">
              <a:latin typeface="Times New Roman"/>
              <a:cs typeface="Times New Roman"/>
            </a:endParaRPr>
          </a:p>
          <a:p>
            <a:pPr marL="742950" lvl="1" indent="-285750">
              <a:buFont typeface="Arial"/>
              <a:buChar char="•"/>
            </a:pPr>
            <a:r>
              <a:rPr lang="en-US" b="1">
                <a:latin typeface="Times New Roman"/>
                <a:ea typeface="+mn-lt"/>
                <a:cs typeface="+mn-lt"/>
              </a:rPr>
              <a:t>Key Increase:</a:t>
            </a:r>
            <a:r>
              <a:rPr lang="en-US">
                <a:latin typeface="Times New Roman"/>
                <a:ea typeface="+mn-lt"/>
                <a:cs typeface="+mn-lt"/>
              </a:rPr>
              <a:t> Sharp rise in Q4 2014 to 605 orders, reflecting successful SEO efforts and increased organic reach.</a:t>
            </a:r>
            <a:endParaRPr lang="en-US">
              <a:latin typeface="Times New Roman"/>
              <a:cs typeface="Times New Roman"/>
            </a:endParaRPr>
          </a:p>
          <a:p>
            <a:pPr>
              <a:buFont typeface="Arial"/>
              <a:buChar char="•"/>
            </a:pPr>
            <a:r>
              <a:rPr lang="en-US" sz="1800" b="1">
                <a:latin typeface="Times New Roman"/>
                <a:ea typeface="+mn-lt"/>
                <a:cs typeface="+mn-lt"/>
              </a:rPr>
              <a:t>Direct Type-In:</a:t>
            </a:r>
            <a:endParaRPr lang="en-US" sz="1800">
              <a:latin typeface="Times New Roman"/>
              <a:cs typeface="Times New Roman"/>
            </a:endParaRPr>
          </a:p>
          <a:p>
            <a:pPr marL="742950" lvl="1" indent="-285750">
              <a:buFont typeface="Arial"/>
              <a:buChar char="•"/>
            </a:pPr>
            <a:r>
              <a:rPr lang="en-US" b="1">
                <a:latin typeface="Times New Roman"/>
                <a:ea typeface="+mn-lt"/>
                <a:cs typeface="+mn-lt"/>
              </a:rPr>
              <a:t>Steady Improvement:</a:t>
            </a:r>
            <a:r>
              <a:rPr lang="en-US">
                <a:latin typeface="Times New Roman"/>
                <a:ea typeface="+mn-lt"/>
                <a:cs typeface="+mn-lt"/>
              </a:rPr>
              <a:t> Orders increased from 0 in Q1 2012 to 552 in Q1 2015.</a:t>
            </a:r>
            <a:endParaRPr lang="en-US">
              <a:latin typeface="Times New Roman"/>
              <a:cs typeface="Times New Roman"/>
            </a:endParaRPr>
          </a:p>
          <a:p>
            <a:pPr marL="742950" lvl="1" indent="-285750">
              <a:buFont typeface="Arial"/>
              <a:buChar char="•"/>
            </a:pPr>
            <a:r>
              <a:rPr lang="en-US" b="1">
                <a:latin typeface="Times New Roman"/>
                <a:ea typeface="+mn-lt"/>
                <a:cs typeface="+mn-lt"/>
              </a:rPr>
              <a:t>Strong Quarter:</a:t>
            </a:r>
            <a:r>
              <a:rPr lang="en-US">
                <a:latin typeface="Times New Roman"/>
                <a:ea typeface="+mn-lt"/>
                <a:cs typeface="+mn-lt"/>
              </a:rPr>
              <a:t> Significant growth in Q4 2014 with 532 orders, indicating strong brand loyalty and direct engagement.</a:t>
            </a:r>
            <a:endParaRPr lang="en-US">
              <a:latin typeface="Times New Roman"/>
            </a:endParaRPr>
          </a:p>
          <a:p>
            <a:pPr>
              <a:buNone/>
            </a:pPr>
            <a:endParaRPr lang="en-US" sz="1800" b="1">
              <a:latin typeface="Times New Roman"/>
              <a:cs typeface="Times New Roman"/>
            </a:endParaRPr>
          </a:p>
          <a:p>
            <a:pPr>
              <a:buNone/>
            </a:pPr>
            <a:endParaRPr lang="en-US" sz="1800" b="1">
              <a:latin typeface="Times New Roman"/>
              <a:cs typeface="Times New Roman"/>
            </a:endParaRPr>
          </a:p>
          <a:p>
            <a:endParaRPr lang="en-US"/>
          </a:p>
        </p:txBody>
      </p:sp>
      <p:pic>
        <p:nvPicPr>
          <p:cNvPr id="5" name="Picture 4" descr="A graph showing the growth of organic type-in&#10;&#10;Description automatically generated">
            <a:extLst>
              <a:ext uri="{FF2B5EF4-FFF2-40B4-BE49-F238E27FC236}">
                <a16:creationId xmlns:a16="http://schemas.microsoft.com/office/drawing/2014/main" id="{EED1DF9E-8D0A-8FD7-A83B-BFCD266EFE1D}"/>
              </a:ext>
            </a:extLst>
          </p:cNvPr>
          <p:cNvPicPr>
            <a:picLocks noChangeAspect="1"/>
          </p:cNvPicPr>
          <p:nvPr/>
        </p:nvPicPr>
        <p:blipFill>
          <a:blip r:embed="rId2"/>
          <a:stretch>
            <a:fillRect/>
          </a:stretch>
        </p:blipFill>
        <p:spPr>
          <a:xfrm>
            <a:off x="5525990" y="785353"/>
            <a:ext cx="6551275" cy="5222881"/>
          </a:xfrm>
          <a:prstGeom prst="rect">
            <a:avLst/>
          </a:prstGeom>
        </p:spPr>
      </p:pic>
    </p:spTree>
    <p:extLst>
      <p:ext uri="{BB962C8B-B14F-4D97-AF65-F5344CB8AC3E}">
        <p14:creationId xmlns:p14="http://schemas.microsoft.com/office/powerpoint/2010/main" val="1374032081"/>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B6518-B991-7BA8-E4AE-691DF6B44482}"/>
              </a:ext>
            </a:extLst>
          </p:cNvPr>
          <p:cNvSpPr>
            <a:spLocks noGrp="1"/>
          </p:cNvSpPr>
          <p:nvPr>
            <p:ph idx="1"/>
          </p:nvPr>
        </p:nvSpPr>
        <p:spPr>
          <a:xfrm>
            <a:off x="612647" y="292175"/>
            <a:ext cx="10653579" cy="6405373"/>
          </a:xfrm>
        </p:spPr>
        <p:txBody>
          <a:bodyPr vert="horz" lIns="91440" tIns="45720" rIns="91440" bIns="45720" rtlCol="0" anchor="t">
            <a:normAutofit fontScale="92500" lnSpcReduction="20000"/>
          </a:bodyPr>
          <a:lstStyle/>
          <a:p>
            <a:pPr>
              <a:buNone/>
            </a:pPr>
            <a:r>
              <a:rPr lang="en-US" sz="2400" b="1">
                <a:latin typeface="Times New Roman"/>
                <a:cs typeface="Times New Roman"/>
              </a:rPr>
              <a:t>Key Takeaways for Investors:</a:t>
            </a:r>
            <a:endParaRPr lang="en-US" sz="2400">
              <a:latin typeface="Times New Roman"/>
              <a:cs typeface="Times New Roman"/>
            </a:endParaRPr>
          </a:p>
          <a:p>
            <a:pPr>
              <a:buFont typeface="Arial"/>
              <a:buChar char="•"/>
            </a:pPr>
            <a:r>
              <a:rPr lang="en-US" sz="1900" b="1" err="1">
                <a:latin typeface="Times New Roman"/>
                <a:ea typeface="+mn-lt"/>
                <a:cs typeface="+mn-lt"/>
              </a:rPr>
              <a:t>Gsearch</a:t>
            </a:r>
            <a:r>
              <a:rPr lang="en-US" sz="1900" b="1">
                <a:latin typeface="Times New Roman"/>
                <a:ea typeface="+mn-lt"/>
                <a:cs typeface="+mn-lt"/>
              </a:rPr>
              <a:t> Nonbrand</a:t>
            </a:r>
            <a:r>
              <a:rPr lang="en-US" sz="1900">
                <a:latin typeface="Times New Roman"/>
                <a:ea typeface="+mn-lt"/>
                <a:cs typeface="+mn-lt"/>
              </a:rPr>
              <a:t> has shown robust growth, particularly in 2014, highlighting its crucial role in driving orders. However, the growth in </a:t>
            </a:r>
            <a:r>
              <a:rPr lang="en-US" sz="1900" err="1">
                <a:latin typeface="Times New Roman"/>
                <a:ea typeface="+mn-lt"/>
                <a:cs typeface="+mn-lt"/>
              </a:rPr>
              <a:t>Bsearch</a:t>
            </a:r>
            <a:r>
              <a:rPr lang="en-US" sz="1900">
                <a:latin typeface="Times New Roman"/>
                <a:ea typeface="+mn-lt"/>
                <a:cs typeface="+mn-lt"/>
              </a:rPr>
              <a:t> Nonbrand suggests emerging opportunities in this channel.</a:t>
            </a:r>
            <a:endParaRPr lang="en-US" sz="1900" b="1">
              <a:latin typeface="Times New Roman"/>
              <a:cs typeface="Times New Roman"/>
            </a:endParaRPr>
          </a:p>
          <a:p>
            <a:pPr>
              <a:buFont typeface="Arial"/>
              <a:buChar char="•"/>
            </a:pPr>
            <a:r>
              <a:rPr lang="en-US" sz="1900" b="1">
                <a:latin typeface="Times New Roman"/>
                <a:ea typeface="+mn-lt"/>
                <a:cs typeface="+mn-lt"/>
              </a:rPr>
              <a:t>Brand Search Overall</a:t>
            </a:r>
            <a:r>
              <a:rPr lang="en-US" sz="1900">
                <a:latin typeface="Times New Roman"/>
                <a:ea typeface="+mn-lt"/>
                <a:cs typeface="+mn-lt"/>
              </a:rPr>
              <a:t> has steadily increased, underscoring the success of brand-building strategies.</a:t>
            </a:r>
            <a:endParaRPr lang="en-US" sz="1900">
              <a:latin typeface="Times New Roman"/>
              <a:cs typeface="Times New Roman"/>
            </a:endParaRPr>
          </a:p>
          <a:p>
            <a:pPr>
              <a:buFont typeface="Arial"/>
              <a:buChar char="•"/>
            </a:pPr>
            <a:r>
              <a:rPr lang="en-US" sz="1900" b="1">
                <a:latin typeface="Times New Roman"/>
                <a:ea typeface="+mn-lt"/>
                <a:cs typeface="+mn-lt"/>
              </a:rPr>
              <a:t>Organic Search</a:t>
            </a:r>
            <a:r>
              <a:rPr lang="en-US" sz="1900">
                <a:latin typeface="Times New Roman"/>
                <a:ea typeface="+mn-lt"/>
                <a:cs typeface="+mn-lt"/>
              </a:rPr>
              <a:t> and </a:t>
            </a:r>
            <a:r>
              <a:rPr lang="en-US" sz="1900" b="1">
                <a:latin typeface="Times New Roman"/>
                <a:ea typeface="+mn-lt"/>
                <a:cs typeface="+mn-lt"/>
              </a:rPr>
              <a:t>Direct Type-In</a:t>
            </a:r>
            <a:r>
              <a:rPr lang="en-US" sz="1900">
                <a:latin typeface="Times New Roman"/>
                <a:ea typeface="+mn-lt"/>
                <a:cs typeface="+mn-lt"/>
              </a:rPr>
              <a:t> channels have consistently grown, reflecting improved SEO efforts and strong brand loyalty.</a:t>
            </a:r>
            <a:endParaRPr lang="en-US" sz="1900">
              <a:latin typeface="Times New Roman"/>
            </a:endParaRPr>
          </a:p>
          <a:p>
            <a:pPr>
              <a:buFont typeface="Arial"/>
              <a:buChar char="•"/>
            </a:pPr>
            <a:endParaRPr lang="en-US" sz="1800">
              <a:latin typeface="Times New Roman"/>
              <a:cs typeface="Times New Roman"/>
            </a:endParaRPr>
          </a:p>
          <a:p>
            <a:pPr marL="0" indent="0">
              <a:buNone/>
            </a:pPr>
            <a:r>
              <a:rPr lang="en-US" sz="2400" b="1">
                <a:latin typeface="Times New Roman"/>
                <a:cs typeface="Times New Roman"/>
              </a:rPr>
              <a:t>Recommendations:</a:t>
            </a:r>
            <a:endParaRPr lang="en-US" sz="2400">
              <a:latin typeface="Times New Roman"/>
              <a:cs typeface="Times New Roman"/>
            </a:endParaRPr>
          </a:p>
          <a:p>
            <a:pPr>
              <a:buFont typeface="Arial"/>
              <a:buChar char="•"/>
            </a:pPr>
            <a:r>
              <a:rPr lang="en-US" sz="1900" b="1">
                <a:latin typeface="Times New Roman"/>
                <a:ea typeface="+mn-lt"/>
                <a:cs typeface="+mn-lt"/>
              </a:rPr>
              <a:t>Leverage </a:t>
            </a:r>
            <a:r>
              <a:rPr lang="en-US" sz="1900" b="1" err="1">
                <a:latin typeface="Times New Roman"/>
                <a:ea typeface="+mn-lt"/>
                <a:cs typeface="+mn-lt"/>
              </a:rPr>
              <a:t>Gsearch</a:t>
            </a:r>
            <a:r>
              <a:rPr lang="en-US" sz="1900" b="1">
                <a:latin typeface="Times New Roman"/>
                <a:ea typeface="+mn-lt"/>
                <a:cs typeface="+mn-lt"/>
              </a:rPr>
              <a:t> Nonbrand Growth: </a:t>
            </a:r>
            <a:r>
              <a:rPr lang="en-US" sz="1900">
                <a:latin typeface="Times New Roman"/>
                <a:ea typeface="+mn-lt"/>
                <a:cs typeface="+mn-lt"/>
              </a:rPr>
              <a:t>Continue investing in </a:t>
            </a:r>
            <a:r>
              <a:rPr lang="en-US" sz="1900" err="1">
                <a:latin typeface="Times New Roman"/>
                <a:ea typeface="+mn-lt"/>
                <a:cs typeface="+mn-lt"/>
              </a:rPr>
              <a:t>Gsearch</a:t>
            </a:r>
            <a:r>
              <a:rPr lang="en-US" sz="1900">
                <a:latin typeface="Times New Roman"/>
                <a:ea typeface="+mn-lt"/>
                <a:cs typeface="+mn-lt"/>
              </a:rPr>
              <a:t> nonbrand, while exploring optimization strategies to maintain high performance.</a:t>
            </a:r>
            <a:endParaRPr lang="en-US" sz="1900">
              <a:latin typeface="Times New Roman"/>
              <a:cs typeface="Times New Roman"/>
            </a:endParaRPr>
          </a:p>
          <a:p>
            <a:pPr>
              <a:buFont typeface="Arial"/>
              <a:buChar char="•"/>
            </a:pPr>
            <a:r>
              <a:rPr lang="en-US" sz="1900" b="1">
                <a:latin typeface="Times New Roman"/>
                <a:ea typeface="+mn-lt"/>
                <a:cs typeface="+mn-lt"/>
              </a:rPr>
              <a:t>Expand </a:t>
            </a:r>
            <a:r>
              <a:rPr lang="en-US" sz="1900" b="1" err="1">
                <a:latin typeface="Times New Roman"/>
                <a:ea typeface="+mn-lt"/>
                <a:cs typeface="+mn-lt"/>
              </a:rPr>
              <a:t>Bsearch</a:t>
            </a:r>
            <a:r>
              <a:rPr lang="en-US" sz="1900" b="1">
                <a:latin typeface="Times New Roman"/>
                <a:ea typeface="+mn-lt"/>
                <a:cs typeface="+mn-lt"/>
              </a:rPr>
              <a:t> Efforts: </a:t>
            </a:r>
            <a:r>
              <a:rPr lang="en-US" sz="1900">
                <a:latin typeface="Times New Roman"/>
                <a:ea typeface="+mn-lt"/>
                <a:cs typeface="+mn-lt"/>
              </a:rPr>
              <a:t>Increase focus on </a:t>
            </a:r>
            <a:r>
              <a:rPr lang="en-US" sz="1900" err="1">
                <a:latin typeface="Times New Roman"/>
                <a:ea typeface="+mn-lt"/>
                <a:cs typeface="+mn-lt"/>
              </a:rPr>
              <a:t>Bsearch</a:t>
            </a:r>
            <a:r>
              <a:rPr lang="en-US" sz="1900">
                <a:latin typeface="Times New Roman"/>
                <a:ea typeface="+mn-lt"/>
                <a:cs typeface="+mn-lt"/>
              </a:rPr>
              <a:t> nonbrand to capitalize on its growing contribution and explore additional marketing opportunities.</a:t>
            </a:r>
            <a:endParaRPr lang="en-US" sz="1900">
              <a:latin typeface="Times New Roman"/>
              <a:cs typeface="Times New Roman"/>
            </a:endParaRPr>
          </a:p>
          <a:p>
            <a:pPr>
              <a:buFont typeface="Arial"/>
              <a:buChar char="•"/>
            </a:pPr>
            <a:r>
              <a:rPr lang="en-US" sz="1900" b="1">
                <a:latin typeface="Times New Roman"/>
                <a:ea typeface="+mn-lt"/>
                <a:cs typeface="+mn-lt"/>
              </a:rPr>
              <a:t>Enhance SEO and Direct Engagement: </a:t>
            </a:r>
            <a:r>
              <a:rPr lang="en-US" sz="1900">
                <a:latin typeface="Times New Roman"/>
                <a:ea typeface="+mn-lt"/>
                <a:cs typeface="+mn-lt"/>
              </a:rPr>
              <a:t>Strengthen SEO strategies to further boost organic search performance.</a:t>
            </a:r>
            <a:endParaRPr lang="en-US" sz="1900">
              <a:latin typeface="Times New Roman"/>
              <a:cs typeface="Times New Roman"/>
            </a:endParaRPr>
          </a:p>
          <a:p>
            <a:pPr>
              <a:buFont typeface="Arial"/>
              <a:buChar char="•"/>
            </a:pPr>
            <a:r>
              <a:rPr lang="en-US" sz="1900">
                <a:latin typeface="Times New Roman"/>
                <a:ea typeface="+mn-lt"/>
                <a:cs typeface="+mn-lt"/>
              </a:rPr>
              <a:t>Invest in direct engagement initiatives to enhance brand loyalty and increase direct type-in orders.</a:t>
            </a:r>
            <a:endParaRPr lang="en-US" sz="1900">
              <a:latin typeface="Times New Roman"/>
              <a:cs typeface="Times New Roman"/>
            </a:endParaRPr>
          </a:p>
          <a:p>
            <a:pPr>
              <a:buFont typeface="Arial"/>
              <a:buChar char="•"/>
            </a:pPr>
            <a:r>
              <a:rPr lang="en-US" sz="1900" b="1">
                <a:latin typeface="Times New Roman"/>
                <a:ea typeface="+mn-lt"/>
                <a:cs typeface="+mn-lt"/>
              </a:rPr>
              <a:t>Monitor Brand Search Trends: </a:t>
            </a:r>
            <a:r>
              <a:rPr lang="en-US" sz="1900">
                <a:latin typeface="Times New Roman"/>
                <a:ea typeface="+mn-lt"/>
                <a:cs typeface="+mn-lt"/>
              </a:rPr>
              <a:t>Maintain and enhance brand recognition efforts to sustain growth in brand search orders.</a:t>
            </a:r>
            <a:endParaRPr lang="en-US" sz="1900">
              <a:latin typeface="Times New Roman"/>
              <a:cs typeface="Times New Roman"/>
            </a:endParaRPr>
          </a:p>
          <a:p>
            <a:pPr>
              <a:buFont typeface="Arial"/>
              <a:buChar char="•"/>
            </a:pPr>
            <a:endParaRPr lang="en-US" sz="1800" b="1">
              <a:latin typeface="Times New Roman"/>
              <a:cs typeface="Times New Roman"/>
            </a:endParaRPr>
          </a:p>
          <a:p>
            <a:pPr marL="0" indent="0">
              <a:buNone/>
            </a:pPr>
            <a:endParaRPr lang="en-US" sz="1200" b="1">
              <a:latin typeface="Times New Roman"/>
              <a:cs typeface="Times New Roman"/>
            </a:endParaRPr>
          </a:p>
          <a:p>
            <a:endParaRPr lang="en-US"/>
          </a:p>
        </p:txBody>
      </p:sp>
    </p:spTree>
    <p:extLst>
      <p:ext uri="{BB962C8B-B14F-4D97-AF65-F5344CB8AC3E}">
        <p14:creationId xmlns:p14="http://schemas.microsoft.com/office/powerpoint/2010/main" val="1689872440"/>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2EFCE-144A-541E-6233-FA25322B958C}"/>
              </a:ext>
            </a:extLst>
          </p:cNvPr>
          <p:cNvSpPr txBox="1"/>
          <p:nvPr/>
        </p:nvSpPr>
        <p:spPr>
          <a:xfrm>
            <a:off x="2066433" y="2894169"/>
            <a:ext cx="80645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b="1">
                <a:latin typeface="Times New Roman"/>
                <a:cs typeface="Times New Roman"/>
              </a:rPr>
              <a:t>Conclusion</a:t>
            </a:r>
          </a:p>
        </p:txBody>
      </p:sp>
    </p:spTree>
    <p:extLst>
      <p:ext uri="{BB962C8B-B14F-4D97-AF65-F5344CB8AC3E}">
        <p14:creationId xmlns:p14="http://schemas.microsoft.com/office/powerpoint/2010/main" val="106974729"/>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756854-ECA6-3CCD-82CA-E2B5AA5058B3}"/>
              </a:ext>
            </a:extLst>
          </p:cNvPr>
          <p:cNvSpPr txBox="1"/>
          <p:nvPr/>
        </p:nvSpPr>
        <p:spPr>
          <a:xfrm>
            <a:off x="637310" y="1428998"/>
            <a:ext cx="11699172" cy="44829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1600" b="1"/>
              <a:t>High Performance of Nonbrand Campaigns</a:t>
            </a:r>
            <a:endParaRPr lang="en-US" sz="1600"/>
          </a:p>
          <a:p>
            <a:pPr marL="1200150" lvl="2" indent="-285750">
              <a:lnSpc>
                <a:spcPct val="150000"/>
              </a:lnSpc>
              <a:buFont typeface="Wingdings"/>
              <a:buChar char="§"/>
            </a:pPr>
            <a:r>
              <a:rPr lang="en-US" sz="1600" b="1"/>
              <a:t>Achievement</a:t>
            </a:r>
            <a:r>
              <a:rPr lang="en-US" sz="1600"/>
              <a:t>: Exceptional performance of nonbrand campaigns on </a:t>
            </a:r>
            <a:r>
              <a:rPr lang="en-US" sz="1600" err="1"/>
              <a:t>gsearch</a:t>
            </a:r>
            <a:r>
              <a:rPr lang="en-US" sz="1600"/>
              <a:t>.</a:t>
            </a:r>
          </a:p>
          <a:p>
            <a:pPr marL="1200150" lvl="2" indent="-285750">
              <a:lnSpc>
                <a:spcPct val="150000"/>
              </a:lnSpc>
              <a:buFont typeface="Wingdings"/>
              <a:buChar char="§"/>
            </a:pPr>
            <a:r>
              <a:rPr lang="en-US" sz="1600" b="1"/>
              <a:t>Strength</a:t>
            </a:r>
            <a:r>
              <a:rPr lang="en-US" sz="1600"/>
              <a:t>: Effective keyword targeting and ad placement.</a:t>
            </a:r>
          </a:p>
          <a:p>
            <a:pPr marL="285750" indent="-285750">
              <a:lnSpc>
                <a:spcPct val="150000"/>
              </a:lnSpc>
              <a:buFont typeface="Arial"/>
              <a:buChar char="•"/>
            </a:pPr>
            <a:r>
              <a:rPr lang="en-US" sz="1600" b="1"/>
              <a:t>Seasonal Peaks</a:t>
            </a:r>
          </a:p>
          <a:p>
            <a:pPr marL="1200150" lvl="2" indent="-285750">
              <a:lnSpc>
                <a:spcPct val="150000"/>
              </a:lnSpc>
              <a:buFont typeface="Wingdings"/>
              <a:buChar char="§"/>
            </a:pPr>
            <a:r>
              <a:rPr lang="en-US" sz="1600" b="1"/>
              <a:t>Achievement</a:t>
            </a:r>
            <a:r>
              <a:rPr lang="en-US" sz="1600"/>
              <a:t>: Significant increase in sessions and orders during November and December.</a:t>
            </a:r>
          </a:p>
          <a:p>
            <a:pPr marL="1200150" lvl="2" indent="-285750">
              <a:lnSpc>
                <a:spcPct val="150000"/>
              </a:lnSpc>
              <a:buFont typeface="Wingdings"/>
              <a:buChar char="§"/>
            </a:pPr>
            <a:r>
              <a:rPr lang="en-US" sz="1600" b="1"/>
              <a:t>Strength</a:t>
            </a:r>
            <a:r>
              <a:rPr lang="en-US" sz="1600"/>
              <a:t>: Successful seasonal marketing strategies and ability to handle increased demand.</a:t>
            </a:r>
          </a:p>
          <a:p>
            <a:pPr marL="285750" indent="-285750">
              <a:lnSpc>
                <a:spcPct val="150000"/>
              </a:lnSpc>
              <a:buFont typeface="Arial"/>
              <a:buChar char="•"/>
            </a:pPr>
            <a:r>
              <a:rPr lang="en-US" sz="1600" b="1"/>
              <a:t>Organic Traffic</a:t>
            </a:r>
          </a:p>
          <a:p>
            <a:pPr marL="1200150" lvl="2" indent="-285750">
              <a:lnSpc>
                <a:spcPct val="150000"/>
              </a:lnSpc>
              <a:buFont typeface="Wingdings"/>
              <a:buChar char="§"/>
            </a:pPr>
            <a:r>
              <a:rPr lang="en-US" sz="1600" b="1"/>
              <a:t>Achievement</a:t>
            </a:r>
            <a:r>
              <a:rPr lang="en-US" sz="1600"/>
              <a:t>: High levels of organic traffic, particularly from </a:t>
            </a:r>
            <a:r>
              <a:rPr lang="en-US" sz="1600" err="1"/>
              <a:t>gsearch</a:t>
            </a:r>
            <a:r>
              <a:rPr lang="en-US" sz="1600"/>
              <a:t>.</a:t>
            </a:r>
          </a:p>
          <a:p>
            <a:pPr marL="1200150" lvl="2" indent="-285750">
              <a:lnSpc>
                <a:spcPct val="150000"/>
              </a:lnSpc>
              <a:buFont typeface="Wingdings"/>
              <a:buChar char="§"/>
            </a:pPr>
            <a:r>
              <a:rPr lang="en-US" sz="1600" b="1"/>
              <a:t>Strength</a:t>
            </a:r>
            <a:r>
              <a:rPr lang="en-US" sz="1600"/>
              <a:t>: Strong SEO practices and robust organic search presence.</a:t>
            </a:r>
          </a:p>
          <a:p>
            <a:pPr marL="285750" indent="-285750">
              <a:lnSpc>
                <a:spcPct val="150000"/>
              </a:lnSpc>
              <a:buFont typeface="Arial"/>
              <a:buChar char="•"/>
            </a:pPr>
            <a:r>
              <a:rPr lang="en-US" sz="1600" b="1"/>
              <a:t>Direct Traffic</a:t>
            </a:r>
          </a:p>
          <a:p>
            <a:pPr marL="1200150" lvl="2" indent="-285750">
              <a:lnSpc>
                <a:spcPct val="150000"/>
              </a:lnSpc>
              <a:buFont typeface="Wingdings"/>
              <a:buChar char="§"/>
            </a:pPr>
            <a:r>
              <a:rPr lang="en-US" sz="1600" b="1"/>
              <a:t>Achievement</a:t>
            </a:r>
            <a:r>
              <a:rPr lang="en-US" sz="1600"/>
              <a:t>: Robust direct traffic, indicating strong brand recognition and customer loyalty.</a:t>
            </a:r>
          </a:p>
          <a:p>
            <a:pPr marL="1200150" lvl="2" indent="-285750">
              <a:lnSpc>
                <a:spcPct val="150000"/>
              </a:lnSpc>
              <a:buFont typeface="Wingdings"/>
              <a:buChar char="§"/>
            </a:pPr>
            <a:r>
              <a:rPr lang="en-US" sz="1600" b="1"/>
              <a:t>Strength</a:t>
            </a:r>
            <a:r>
              <a:rPr lang="en-US" sz="1600"/>
              <a:t>: Effective brand awareness and customer satisfaction strategies.</a:t>
            </a:r>
          </a:p>
        </p:txBody>
      </p:sp>
      <p:sp>
        <p:nvSpPr>
          <p:cNvPr id="5" name="TextBox 4">
            <a:extLst>
              <a:ext uri="{FF2B5EF4-FFF2-40B4-BE49-F238E27FC236}">
                <a16:creationId xmlns:a16="http://schemas.microsoft.com/office/drawing/2014/main" id="{E33EAAC4-0F47-8D70-061E-F797FC966E66}"/>
              </a:ext>
            </a:extLst>
          </p:cNvPr>
          <p:cNvSpPr txBox="1"/>
          <p:nvPr/>
        </p:nvSpPr>
        <p:spPr>
          <a:xfrm>
            <a:off x="859147" y="521030"/>
            <a:ext cx="84235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What We Have Achieved and Are Good At</a:t>
            </a:r>
            <a:r>
              <a:rPr lang="en-US" sz="3200"/>
              <a:t>​</a:t>
            </a:r>
          </a:p>
        </p:txBody>
      </p:sp>
    </p:spTree>
    <p:extLst>
      <p:ext uri="{BB962C8B-B14F-4D97-AF65-F5344CB8AC3E}">
        <p14:creationId xmlns:p14="http://schemas.microsoft.com/office/powerpoint/2010/main" val="1974258471"/>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4B4068-225C-2F5D-8832-039A3784E5E9}"/>
              </a:ext>
            </a:extLst>
          </p:cNvPr>
          <p:cNvSpPr txBox="1"/>
          <p:nvPr/>
        </p:nvSpPr>
        <p:spPr>
          <a:xfrm>
            <a:off x="795647" y="1478478"/>
            <a:ext cx="10699667" cy="42001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b="1">
                <a:cs typeface="Arial"/>
              </a:rPr>
              <a:t>Sustained Traffic Growth</a:t>
            </a:r>
            <a:r>
              <a:rPr lang="en-US">
                <a:cs typeface="Arial"/>
              </a:rPr>
              <a:t>​</a:t>
            </a:r>
            <a:endParaRPr lang="en-US"/>
          </a:p>
          <a:p>
            <a:pPr marL="1200150" lvl="2" indent="-285750">
              <a:lnSpc>
                <a:spcPct val="150000"/>
              </a:lnSpc>
              <a:buFont typeface="Wingdings"/>
              <a:buChar char="§"/>
            </a:pPr>
            <a:r>
              <a:rPr lang="en-US" b="1">
                <a:cs typeface="Arial"/>
              </a:rPr>
              <a:t>Achievement</a:t>
            </a:r>
            <a:r>
              <a:rPr lang="en-US">
                <a:cs typeface="Arial"/>
              </a:rPr>
              <a:t>: Overall traffic increasing year over year.​</a:t>
            </a:r>
          </a:p>
          <a:p>
            <a:pPr marL="1200150" lvl="2" indent="-285750">
              <a:lnSpc>
                <a:spcPct val="150000"/>
              </a:lnSpc>
              <a:buFont typeface="Wingdings"/>
              <a:buChar char="§"/>
            </a:pPr>
            <a:r>
              <a:rPr lang="en-US" b="1">
                <a:cs typeface="Arial"/>
              </a:rPr>
              <a:t>Strength</a:t>
            </a:r>
            <a:r>
              <a:rPr lang="en-US">
                <a:cs typeface="Arial"/>
              </a:rPr>
              <a:t>: Successful marketing and user acquisition strategies.​</a:t>
            </a:r>
          </a:p>
          <a:p>
            <a:pPr marL="285750" indent="-285750">
              <a:lnSpc>
                <a:spcPct val="150000"/>
              </a:lnSpc>
              <a:buFont typeface="Arial"/>
              <a:buChar char="•"/>
            </a:pPr>
            <a:r>
              <a:rPr lang="en-US" b="1">
                <a:cs typeface="Arial"/>
              </a:rPr>
              <a:t>High-Performing Products</a:t>
            </a:r>
            <a:r>
              <a:rPr lang="en-US">
                <a:cs typeface="Arial"/>
              </a:rPr>
              <a:t>​ </a:t>
            </a:r>
          </a:p>
          <a:p>
            <a:pPr marL="1200150" lvl="2" indent="-285750">
              <a:lnSpc>
                <a:spcPct val="150000"/>
              </a:lnSpc>
              <a:buFont typeface="Wingdings"/>
              <a:buChar char="§"/>
            </a:pPr>
            <a:r>
              <a:rPr lang="en-US" b="1">
                <a:cs typeface="Arial"/>
              </a:rPr>
              <a:t>Achievement</a:t>
            </a:r>
            <a:r>
              <a:rPr lang="en-US">
                <a:cs typeface="Arial"/>
              </a:rPr>
              <a:t>: Popular products driving significant orders (e.g., The Original Mr. Fuzzy and The Forever Love Bear).​</a:t>
            </a:r>
          </a:p>
          <a:p>
            <a:pPr marL="1200150" lvl="2" indent="-285750">
              <a:lnSpc>
                <a:spcPct val="150000"/>
              </a:lnSpc>
              <a:buFont typeface="Wingdings"/>
              <a:buChar char="§"/>
            </a:pPr>
            <a:r>
              <a:rPr lang="en-US" b="1">
                <a:cs typeface="Arial"/>
              </a:rPr>
              <a:t>Strength</a:t>
            </a:r>
            <a:r>
              <a:rPr lang="en-US">
                <a:cs typeface="Arial"/>
              </a:rPr>
              <a:t>: Market favorite products.​</a:t>
            </a:r>
          </a:p>
          <a:p>
            <a:pPr marL="285750" indent="-285750">
              <a:lnSpc>
                <a:spcPct val="150000"/>
              </a:lnSpc>
              <a:buFont typeface="Arial"/>
              <a:buChar char="•"/>
            </a:pPr>
            <a:r>
              <a:rPr lang="en-US" b="1">
                <a:cs typeface="Arial"/>
              </a:rPr>
              <a:t>Conversion Rate</a:t>
            </a:r>
            <a:r>
              <a:rPr lang="en-US">
                <a:cs typeface="Arial"/>
              </a:rPr>
              <a:t>​</a:t>
            </a:r>
          </a:p>
          <a:p>
            <a:pPr marL="1200150" lvl="2" indent="-285750">
              <a:lnSpc>
                <a:spcPct val="150000"/>
              </a:lnSpc>
              <a:buFont typeface="Wingdings"/>
              <a:buChar char="§"/>
            </a:pPr>
            <a:r>
              <a:rPr lang="en-US" b="1">
                <a:cs typeface="Arial"/>
              </a:rPr>
              <a:t>Achievement</a:t>
            </a:r>
            <a:r>
              <a:rPr lang="en-US">
                <a:cs typeface="Arial"/>
              </a:rPr>
              <a:t>: Reasonably good conversion rates, especially during peak seasons.​</a:t>
            </a:r>
          </a:p>
          <a:p>
            <a:pPr marL="1200150" lvl="2" indent="-285750">
              <a:lnSpc>
                <a:spcPct val="150000"/>
              </a:lnSpc>
              <a:buFont typeface="Wingdings"/>
              <a:buChar char="§"/>
            </a:pPr>
            <a:r>
              <a:rPr lang="en-US" b="1">
                <a:cs typeface="Arial"/>
              </a:rPr>
              <a:t>Strength</a:t>
            </a:r>
            <a:r>
              <a:rPr lang="en-US">
                <a:cs typeface="Arial"/>
              </a:rPr>
              <a:t>: Effective funnel optimization and checkout processes.​</a:t>
            </a:r>
          </a:p>
        </p:txBody>
      </p:sp>
      <p:sp>
        <p:nvSpPr>
          <p:cNvPr id="4" name="TextBox 3">
            <a:extLst>
              <a:ext uri="{FF2B5EF4-FFF2-40B4-BE49-F238E27FC236}">
                <a16:creationId xmlns:a16="http://schemas.microsoft.com/office/drawing/2014/main" id="{BFC476D9-B4F0-8373-2321-9439345F3DF3}"/>
              </a:ext>
            </a:extLst>
          </p:cNvPr>
          <p:cNvSpPr txBox="1"/>
          <p:nvPr/>
        </p:nvSpPr>
        <p:spPr>
          <a:xfrm>
            <a:off x="795647" y="330530"/>
            <a:ext cx="84235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What We Have Achieved and Are Good At</a:t>
            </a:r>
            <a:r>
              <a:rPr lang="en-US" sz="3200"/>
              <a:t>​</a:t>
            </a:r>
          </a:p>
        </p:txBody>
      </p:sp>
    </p:spTree>
    <p:extLst>
      <p:ext uri="{BB962C8B-B14F-4D97-AF65-F5344CB8AC3E}">
        <p14:creationId xmlns:p14="http://schemas.microsoft.com/office/powerpoint/2010/main" val="2152650262"/>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45E4-D05F-1218-4FE7-67CCCEAA593B}"/>
              </a:ext>
            </a:extLst>
          </p:cNvPr>
          <p:cNvSpPr>
            <a:spLocks noGrp="1"/>
          </p:cNvSpPr>
          <p:nvPr>
            <p:ph type="title"/>
          </p:nvPr>
        </p:nvSpPr>
        <p:spPr/>
        <p:txBody>
          <a:bodyPr/>
          <a:lstStyle/>
          <a:p>
            <a:r>
              <a:rPr lang="en-US"/>
              <a:t>POTENTIAL SCOPE/OPPORTUNITY</a:t>
            </a:r>
          </a:p>
        </p:txBody>
      </p:sp>
      <p:sp>
        <p:nvSpPr>
          <p:cNvPr id="3" name="Content Placeholder 2">
            <a:extLst>
              <a:ext uri="{FF2B5EF4-FFF2-40B4-BE49-F238E27FC236}">
                <a16:creationId xmlns:a16="http://schemas.microsoft.com/office/drawing/2014/main" id="{B6C65816-3F56-F8D6-E415-BB3B87155A12}"/>
              </a:ext>
            </a:extLst>
          </p:cNvPr>
          <p:cNvSpPr>
            <a:spLocks noGrp="1"/>
          </p:cNvSpPr>
          <p:nvPr>
            <p:ph idx="1"/>
          </p:nvPr>
        </p:nvSpPr>
        <p:spPr>
          <a:xfrm>
            <a:off x="612647" y="1674343"/>
            <a:ext cx="6091878" cy="4635017"/>
          </a:xfrm>
        </p:spPr>
        <p:txBody>
          <a:bodyPr vert="horz" lIns="91440" tIns="45720" rIns="91440" bIns="45720" rtlCol="0" anchor="t">
            <a:normAutofit/>
          </a:bodyPr>
          <a:lstStyle/>
          <a:p>
            <a:r>
              <a:rPr lang="en-US" b="1">
                <a:ea typeface="+mn-lt"/>
                <a:cs typeface="+mn-lt"/>
              </a:rPr>
              <a:t>Market Growth and Trends</a:t>
            </a:r>
            <a:endParaRPr lang="en-US">
              <a:ea typeface="+mn-lt"/>
              <a:cs typeface="+mn-lt"/>
            </a:endParaRPr>
          </a:p>
          <a:p>
            <a:r>
              <a:rPr lang="en-US" b="1">
                <a:ea typeface="+mn-lt"/>
                <a:cs typeface="+mn-lt"/>
              </a:rPr>
              <a:t>Rising Demand for Plush Toys:</a:t>
            </a:r>
            <a:endParaRPr lang="en-US">
              <a:ea typeface="+mn-lt"/>
              <a:cs typeface="+mn-lt"/>
            </a:endParaRPr>
          </a:p>
          <a:p>
            <a:pPr lvl="1"/>
            <a:r>
              <a:rPr lang="en-US">
                <a:ea typeface="+mn-lt"/>
                <a:cs typeface="+mn-lt"/>
              </a:rPr>
              <a:t>The plush toy market has seen consistent growth over the last few years.</a:t>
            </a:r>
          </a:p>
          <a:p>
            <a:r>
              <a:rPr lang="en-US" b="1">
                <a:ea typeface="+mn-lt"/>
                <a:cs typeface="+mn-lt"/>
              </a:rPr>
              <a:t>E-commerce Boom:</a:t>
            </a:r>
          </a:p>
          <a:p>
            <a:pPr lvl="1"/>
            <a:r>
              <a:rPr lang="en-US">
                <a:ea typeface="+mn-lt"/>
                <a:cs typeface="+mn-lt"/>
              </a:rPr>
              <a:t>The shift towards online shopping has accelerated, and plush toys are a category that benefits from this trend. Convenience, a wide selection, and easy personalization options make e-commerce an ideal platform for selling plush toys.</a:t>
            </a:r>
            <a:endParaRPr lang="en-US"/>
          </a:p>
        </p:txBody>
      </p:sp>
      <p:sp>
        <p:nvSpPr>
          <p:cNvPr id="4" name="Date Placeholder 3">
            <a:extLst>
              <a:ext uri="{FF2B5EF4-FFF2-40B4-BE49-F238E27FC236}">
                <a16:creationId xmlns:a16="http://schemas.microsoft.com/office/drawing/2014/main" id="{9D125685-7584-27BA-1CC5-6D10E1560B51}"/>
              </a:ext>
            </a:extLst>
          </p:cNvPr>
          <p:cNvSpPr>
            <a:spLocks noGrp="1"/>
          </p:cNvSpPr>
          <p:nvPr>
            <p:ph type="dt" sz="half" idx="10"/>
          </p:nvPr>
        </p:nvSpPr>
        <p:spPr/>
        <p:txBody>
          <a:bodyPr/>
          <a:lstStyle/>
          <a:p>
            <a:fld id="{0EE82759-6B95-4A9F-B4D5-1A9831E0B436}" type="datetime1">
              <a:t>8/8/2024</a:t>
            </a:fld>
            <a:endParaRPr lang="en-US"/>
          </a:p>
        </p:txBody>
      </p:sp>
      <p:sp>
        <p:nvSpPr>
          <p:cNvPr id="5" name="Footer Placeholder 4">
            <a:extLst>
              <a:ext uri="{FF2B5EF4-FFF2-40B4-BE49-F238E27FC236}">
                <a16:creationId xmlns:a16="http://schemas.microsoft.com/office/drawing/2014/main" id="{B9420026-B8EC-B350-B634-26246A6CD97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9CD2290-335F-2850-4773-06D43355FD10}"/>
              </a:ext>
            </a:extLst>
          </p:cNvPr>
          <p:cNvSpPr>
            <a:spLocks noGrp="1"/>
          </p:cNvSpPr>
          <p:nvPr>
            <p:ph type="sldNum" sz="quarter" idx="12"/>
          </p:nvPr>
        </p:nvSpPr>
        <p:spPr/>
        <p:txBody>
          <a:bodyPr/>
          <a:lstStyle/>
          <a:p>
            <a:fld id="{CC057153-B650-4DEB-B370-79DDCFDCE934}" type="slidenum">
              <a:rPr lang="en-US" dirty="0"/>
              <a:t>46</a:t>
            </a:fld>
            <a:endParaRPr lang="en-US"/>
          </a:p>
        </p:txBody>
      </p:sp>
      <p:pic>
        <p:nvPicPr>
          <p:cNvPr id="7" name="Picture 6" descr="U.S. Stuffed Animals And Plush Toys market size and growth rate, 2024 - 2030">
            <a:extLst>
              <a:ext uri="{FF2B5EF4-FFF2-40B4-BE49-F238E27FC236}">
                <a16:creationId xmlns:a16="http://schemas.microsoft.com/office/drawing/2014/main" id="{7169BF0C-D113-B957-EE21-CBF358900EDB}"/>
              </a:ext>
            </a:extLst>
          </p:cNvPr>
          <p:cNvPicPr>
            <a:picLocks noChangeAspect="1"/>
          </p:cNvPicPr>
          <p:nvPr/>
        </p:nvPicPr>
        <p:blipFill>
          <a:blip r:embed="rId2"/>
          <a:stretch>
            <a:fillRect/>
          </a:stretch>
        </p:blipFill>
        <p:spPr>
          <a:xfrm>
            <a:off x="6948617" y="1210156"/>
            <a:ext cx="5111575" cy="2790121"/>
          </a:xfrm>
          <a:prstGeom prst="rect">
            <a:avLst/>
          </a:prstGeom>
        </p:spPr>
      </p:pic>
      <p:pic>
        <p:nvPicPr>
          <p:cNvPr id="8" name="Picture 7" descr="Global Stuffed Animals And Plush Toys market share and size, 2023">
            <a:extLst>
              <a:ext uri="{FF2B5EF4-FFF2-40B4-BE49-F238E27FC236}">
                <a16:creationId xmlns:a16="http://schemas.microsoft.com/office/drawing/2014/main" id="{751C1135-4512-8E7E-DA01-A9D481539562}"/>
              </a:ext>
            </a:extLst>
          </p:cNvPr>
          <p:cNvPicPr>
            <a:picLocks noChangeAspect="1"/>
          </p:cNvPicPr>
          <p:nvPr/>
        </p:nvPicPr>
        <p:blipFill>
          <a:blip r:embed="rId3"/>
          <a:stretch>
            <a:fillRect/>
          </a:stretch>
        </p:blipFill>
        <p:spPr>
          <a:xfrm>
            <a:off x="6948618" y="3989360"/>
            <a:ext cx="5111576" cy="2884931"/>
          </a:xfrm>
          <a:prstGeom prst="rect">
            <a:avLst/>
          </a:prstGeom>
        </p:spPr>
      </p:pic>
    </p:spTree>
    <p:extLst>
      <p:ext uri="{BB962C8B-B14F-4D97-AF65-F5344CB8AC3E}">
        <p14:creationId xmlns:p14="http://schemas.microsoft.com/office/powerpoint/2010/main" val="580442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ADB6-53CD-91F1-C591-713BAC1B6146}"/>
              </a:ext>
            </a:extLst>
          </p:cNvPr>
          <p:cNvSpPr>
            <a:spLocks noGrp="1"/>
          </p:cNvSpPr>
          <p:nvPr>
            <p:ph type="title"/>
          </p:nvPr>
        </p:nvSpPr>
        <p:spPr/>
        <p:txBody>
          <a:bodyPr/>
          <a:lstStyle/>
          <a:p>
            <a:r>
              <a:rPr lang="en-US">
                <a:ea typeface="+mj-lt"/>
                <a:cs typeface="+mj-lt"/>
              </a:rPr>
              <a:t>POTENTIAL SCOPE /OPPORTUNITY</a:t>
            </a:r>
            <a:endParaRPr lang="en-US" b="0">
              <a:ea typeface="+mj-lt"/>
              <a:cs typeface="+mj-lt"/>
            </a:endParaRPr>
          </a:p>
          <a:p>
            <a:endParaRPr lang="en-US"/>
          </a:p>
        </p:txBody>
      </p:sp>
      <p:sp>
        <p:nvSpPr>
          <p:cNvPr id="3" name="Content Placeholder 2">
            <a:extLst>
              <a:ext uri="{FF2B5EF4-FFF2-40B4-BE49-F238E27FC236}">
                <a16:creationId xmlns:a16="http://schemas.microsoft.com/office/drawing/2014/main" id="{D7FC7973-0D06-5E26-8D8D-A89B683672B2}"/>
              </a:ext>
            </a:extLst>
          </p:cNvPr>
          <p:cNvSpPr>
            <a:spLocks noGrp="1"/>
          </p:cNvSpPr>
          <p:nvPr>
            <p:ph idx="1"/>
          </p:nvPr>
        </p:nvSpPr>
        <p:spPr/>
        <p:txBody>
          <a:bodyPr vert="horz" lIns="91440" tIns="45720" rIns="91440" bIns="45720" rtlCol="0" anchor="t">
            <a:normAutofit/>
          </a:bodyPr>
          <a:lstStyle/>
          <a:p>
            <a:r>
              <a:rPr lang="en-US" b="1">
                <a:ea typeface="+mn-lt"/>
                <a:cs typeface="+mn-lt"/>
              </a:rPr>
              <a:t>Product Customization</a:t>
            </a:r>
            <a:endParaRPr lang="en-US"/>
          </a:p>
          <a:p>
            <a:pPr lvl="1"/>
            <a:r>
              <a:rPr lang="en-US">
                <a:ea typeface="+mn-lt"/>
                <a:cs typeface="+mn-lt"/>
              </a:rPr>
              <a:t>Consumers increasingly value personalized products. Offering customization options—like choosing colors, adding names, or creating custom designs—can significantly boost customer engagement and loyalty</a:t>
            </a:r>
          </a:p>
          <a:p>
            <a:r>
              <a:rPr lang="en-US" b="1"/>
              <a:t>Geographic Expansion</a:t>
            </a:r>
            <a:endParaRPr lang="en-US"/>
          </a:p>
          <a:p>
            <a:pPr lvl="2">
              <a:buFont typeface="Wingdings"/>
              <a:buChar char="§"/>
            </a:pPr>
            <a:r>
              <a:rPr lang="en-US" sz="1800">
                <a:ea typeface="+mn-lt"/>
                <a:cs typeface="+mn-lt"/>
              </a:rPr>
              <a:t>There are many regions where the demand for plush toys is growing, but the market is still underpenetrated. Expanding into these markets can drive significant revenue growth.</a:t>
            </a:r>
            <a:endParaRPr lang="en-US" sz="1800"/>
          </a:p>
          <a:p>
            <a:pPr>
              <a:buFont typeface="Arial"/>
              <a:buChar char="•"/>
            </a:pPr>
            <a:r>
              <a:rPr lang="en-US" b="1">
                <a:ea typeface="+mn-lt"/>
                <a:cs typeface="+mn-lt"/>
              </a:rPr>
              <a:t>AI and Personalization:</a:t>
            </a:r>
            <a:endParaRPr lang="en-US" b="1"/>
          </a:p>
          <a:p>
            <a:pPr lvl="1">
              <a:buFont typeface="Arial"/>
              <a:buChar char="•"/>
            </a:pPr>
            <a:r>
              <a:rPr lang="en-US">
                <a:ea typeface="+mn-lt"/>
                <a:cs typeface="+mn-lt"/>
              </a:rPr>
              <a:t>Utilize AI to offer personalized shopping experiences, such as recommending products based on browsing history or allowing customers to design their own plush toys online.</a:t>
            </a:r>
            <a:endParaRPr lang="en-US"/>
          </a:p>
          <a:p>
            <a:pPr>
              <a:buFont typeface="Arial"/>
              <a:buChar char="•"/>
            </a:pPr>
            <a:endParaRPr lang="en-US" b="1"/>
          </a:p>
          <a:p>
            <a:pPr>
              <a:buFont typeface="Arial"/>
              <a:buChar char="•"/>
            </a:pPr>
            <a:endParaRPr lang="en-US"/>
          </a:p>
          <a:p>
            <a:pPr lvl="1">
              <a:buFont typeface="Arial"/>
              <a:buChar char="•"/>
            </a:pPr>
            <a:endParaRPr lang="en-US">
              <a:ea typeface="+mn-lt"/>
              <a:cs typeface="+mn-lt"/>
            </a:endParaRPr>
          </a:p>
          <a:p>
            <a:pPr marL="0" indent="0">
              <a:buNone/>
            </a:pPr>
            <a:endParaRPr lang="en-US">
              <a:ea typeface="+mn-lt"/>
              <a:cs typeface="+mn-lt"/>
            </a:endParaRPr>
          </a:p>
        </p:txBody>
      </p:sp>
      <p:sp>
        <p:nvSpPr>
          <p:cNvPr id="4" name="Date Placeholder 3">
            <a:extLst>
              <a:ext uri="{FF2B5EF4-FFF2-40B4-BE49-F238E27FC236}">
                <a16:creationId xmlns:a16="http://schemas.microsoft.com/office/drawing/2014/main" id="{01C35AA2-7E0D-5EE0-9F26-98A546394961}"/>
              </a:ext>
            </a:extLst>
          </p:cNvPr>
          <p:cNvSpPr>
            <a:spLocks noGrp="1"/>
          </p:cNvSpPr>
          <p:nvPr>
            <p:ph type="dt" sz="half" idx="10"/>
          </p:nvPr>
        </p:nvSpPr>
        <p:spPr/>
        <p:txBody>
          <a:bodyPr/>
          <a:lstStyle/>
          <a:p>
            <a:fld id="{975CB5B5-BCF6-465F-BE6D-FB3FF3A5B0F4}" type="datetime1">
              <a:t>8/8/2024</a:t>
            </a:fld>
            <a:endParaRPr lang="en-US"/>
          </a:p>
        </p:txBody>
      </p:sp>
      <p:sp>
        <p:nvSpPr>
          <p:cNvPr id="5" name="Footer Placeholder 4">
            <a:extLst>
              <a:ext uri="{FF2B5EF4-FFF2-40B4-BE49-F238E27FC236}">
                <a16:creationId xmlns:a16="http://schemas.microsoft.com/office/drawing/2014/main" id="{0AC5E678-BAEE-1FDB-8E5F-F513921A8AC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737361D-9455-FD97-40DE-D748B1E1AC16}"/>
              </a:ext>
            </a:extLst>
          </p:cNvPr>
          <p:cNvSpPr>
            <a:spLocks noGrp="1"/>
          </p:cNvSpPr>
          <p:nvPr>
            <p:ph type="sldNum" sz="quarter" idx="12"/>
          </p:nvPr>
        </p:nvSpPr>
        <p:spPr/>
        <p:txBody>
          <a:bodyPr/>
          <a:lstStyle/>
          <a:p>
            <a:fld id="{CC057153-B650-4DEB-B370-79DDCFDCE934}" type="slidenum">
              <a:rPr lang="en-US" dirty="0"/>
              <a:t>47</a:t>
            </a:fld>
            <a:endParaRPr lang="en-US"/>
          </a:p>
        </p:txBody>
      </p:sp>
    </p:spTree>
    <p:extLst>
      <p:ext uri="{BB962C8B-B14F-4D97-AF65-F5344CB8AC3E}">
        <p14:creationId xmlns:p14="http://schemas.microsoft.com/office/powerpoint/2010/main" val="1955558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B6EF-A633-91F4-8ECC-4C87AF0F9295}"/>
              </a:ext>
            </a:extLst>
          </p:cNvPr>
          <p:cNvSpPr>
            <a:spLocks noGrp="1"/>
          </p:cNvSpPr>
          <p:nvPr>
            <p:ph type="title"/>
          </p:nvPr>
        </p:nvSpPr>
        <p:spPr/>
        <p:txBody>
          <a:bodyPr/>
          <a:lstStyle/>
          <a:p>
            <a:r>
              <a:rPr lang="en-US"/>
              <a:t>FUND UTILIZATION</a:t>
            </a:r>
          </a:p>
        </p:txBody>
      </p:sp>
      <p:sp>
        <p:nvSpPr>
          <p:cNvPr id="3" name="Content Placeholder 2">
            <a:extLst>
              <a:ext uri="{FF2B5EF4-FFF2-40B4-BE49-F238E27FC236}">
                <a16:creationId xmlns:a16="http://schemas.microsoft.com/office/drawing/2014/main" id="{F4F08F1E-9A32-733B-675F-D0FB47035C7A}"/>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Funds will be utilized in</a:t>
            </a:r>
          </a:p>
          <a:p>
            <a:r>
              <a:rPr lang="en-US" b="1">
                <a:ea typeface="+mn-lt"/>
                <a:cs typeface="+mn-lt"/>
              </a:rPr>
              <a:t>Marketing and Customer Acquisition</a:t>
            </a:r>
            <a:endParaRPr lang="en-US"/>
          </a:p>
          <a:p>
            <a:pPr lvl="1"/>
            <a:r>
              <a:rPr lang="en-US">
                <a:ea typeface="+mn-lt"/>
                <a:cs typeface="+mn-lt"/>
              </a:rPr>
              <a:t>Expanding Marketing Efforts</a:t>
            </a:r>
            <a:r>
              <a:rPr lang="en-US" b="1">
                <a:ea typeface="+mn-lt"/>
                <a:cs typeface="+mn-lt"/>
              </a:rPr>
              <a:t>:</a:t>
            </a:r>
            <a:endParaRPr lang="en-US"/>
          </a:p>
          <a:p>
            <a:pPr lvl="2">
              <a:buFont typeface="Wingdings" panose="020B0604020202020204" pitchFamily="34" charset="0"/>
              <a:buChar char="§"/>
            </a:pPr>
            <a:r>
              <a:rPr lang="en-US">
                <a:ea typeface="+mn-lt"/>
                <a:cs typeface="+mn-lt"/>
              </a:rPr>
              <a:t>To capture a larger market share, we need to increase your marketing budget. This includes digital marketing campaigns, social media ads, influencer partnerships, and SEO efforts to drive more traffic to our e-commerce platform.</a:t>
            </a:r>
            <a:endParaRPr lang="en-US"/>
          </a:p>
          <a:p>
            <a:pPr lvl="1"/>
            <a:r>
              <a:rPr lang="en-US">
                <a:ea typeface="+mn-lt"/>
                <a:cs typeface="+mn-lt"/>
              </a:rPr>
              <a:t>Brand Building</a:t>
            </a:r>
            <a:r>
              <a:rPr lang="en-US" b="1">
                <a:ea typeface="+mn-lt"/>
                <a:cs typeface="+mn-lt"/>
              </a:rPr>
              <a:t>:</a:t>
            </a:r>
            <a:endParaRPr lang="en-US"/>
          </a:p>
          <a:p>
            <a:pPr lvl="2">
              <a:buFont typeface="Wingdings" panose="020B0604020202020204" pitchFamily="34" charset="0"/>
              <a:buChar char="§"/>
            </a:pPr>
            <a:r>
              <a:rPr lang="en-US">
                <a:ea typeface="+mn-lt"/>
                <a:cs typeface="+mn-lt"/>
              </a:rPr>
              <a:t>Building a strong brand requires investment in creative campaigns, public relations, and content creation to establish our brand as a leader in the plush toy market.</a:t>
            </a:r>
            <a:endParaRPr lang="en-US"/>
          </a:p>
          <a:p>
            <a:r>
              <a:rPr lang="en-US" b="1"/>
              <a:t>Technology and Platform Development</a:t>
            </a:r>
            <a:endParaRPr lang="en-US"/>
          </a:p>
          <a:p>
            <a:pPr lvl="1"/>
            <a:r>
              <a:rPr lang="en-US">
                <a:ea typeface="+mn-lt"/>
                <a:cs typeface="+mn-lt"/>
              </a:rPr>
              <a:t>E-Commerce Platform Enhancement:</a:t>
            </a:r>
            <a:endParaRPr lang="en-US"/>
          </a:p>
          <a:p>
            <a:pPr lvl="2">
              <a:buFont typeface="Wingdings" panose="020B0604020202020204" pitchFamily="34" charset="0"/>
              <a:buChar char="§"/>
            </a:pPr>
            <a:r>
              <a:rPr lang="en-US">
                <a:ea typeface="+mn-lt"/>
                <a:cs typeface="+mn-lt"/>
              </a:rPr>
              <a:t>Funds are needed to improve the user experience on your website, integrate advanced features (like AI-driven recommendations), and ensure the platform can handle increased traffic.</a:t>
            </a:r>
            <a:endParaRPr lang="en-US"/>
          </a:p>
          <a:p>
            <a:pPr lvl="1"/>
            <a:r>
              <a:rPr lang="en-US">
                <a:ea typeface="+mn-lt"/>
                <a:cs typeface="+mn-lt"/>
              </a:rPr>
              <a:t>Mobile App Development:</a:t>
            </a:r>
            <a:endParaRPr lang="en-US"/>
          </a:p>
          <a:p>
            <a:pPr lvl="2">
              <a:buFont typeface="Wingdings" panose="020B0604020202020204" pitchFamily="34" charset="0"/>
              <a:buChar char="§"/>
            </a:pPr>
            <a:r>
              <a:rPr lang="en-US">
                <a:ea typeface="+mn-lt"/>
                <a:cs typeface="+mn-lt"/>
              </a:rPr>
              <a:t>Creating a dedicated mobile app can enhance customer engagement and retention, offering a more personalized shopping experience.</a:t>
            </a:r>
            <a:endParaRPr lang="en-US"/>
          </a:p>
          <a:p>
            <a:endParaRPr lang="en-US"/>
          </a:p>
        </p:txBody>
      </p:sp>
      <p:sp>
        <p:nvSpPr>
          <p:cNvPr id="4" name="Date Placeholder 3">
            <a:extLst>
              <a:ext uri="{FF2B5EF4-FFF2-40B4-BE49-F238E27FC236}">
                <a16:creationId xmlns:a16="http://schemas.microsoft.com/office/drawing/2014/main" id="{95764730-B20E-0374-82B2-2C125FF40E30}"/>
              </a:ext>
            </a:extLst>
          </p:cNvPr>
          <p:cNvSpPr>
            <a:spLocks noGrp="1"/>
          </p:cNvSpPr>
          <p:nvPr>
            <p:ph type="dt" sz="half" idx="10"/>
          </p:nvPr>
        </p:nvSpPr>
        <p:spPr/>
        <p:txBody>
          <a:bodyPr/>
          <a:lstStyle/>
          <a:p>
            <a:fld id="{EBF27790-1896-4D80-ABD2-3EC373634C3F}" type="datetime1">
              <a:t>8/8/2024</a:t>
            </a:fld>
            <a:endParaRPr lang="en-US"/>
          </a:p>
        </p:txBody>
      </p:sp>
      <p:sp>
        <p:nvSpPr>
          <p:cNvPr id="5" name="Footer Placeholder 4">
            <a:extLst>
              <a:ext uri="{FF2B5EF4-FFF2-40B4-BE49-F238E27FC236}">
                <a16:creationId xmlns:a16="http://schemas.microsoft.com/office/drawing/2014/main" id="{36568EFD-5EEF-A3C8-8D54-F7B24E39A6E8}"/>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CC5DFFC-CAF1-FFD9-4FEC-21E8422D5335}"/>
              </a:ext>
            </a:extLst>
          </p:cNvPr>
          <p:cNvSpPr>
            <a:spLocks noGrp="1"/>
          </p:cNvSpPr>
          <p:nvPr>
            <p:ph type="sldNum" sz="quarter" idx="12"/>
          </p:nvPr>
        </p:nvSpPr>
        <p:spPr/>
        <p:txBody>
          <a:bodyPr/>
          <a:lstStyle/>
          <a:p>
            <a:fld id="{CC057153-B650-4DEB-B370-79DDCFDCE934}" type="slidenum">
              <a:rPr lang="en-US" dirty="0"/>
              <a:t>48</a:t>
            </a:fld>
            <a:endParaRPr lang="en-US"/>
          </a:p>
        </p:txBody>
      </p:sp>
    </p:spTree>
    <p:extLst>
      <p:ext uri="{BB962C8B-B14F-4D97-AF65-F5344CB8AC3E}">
        <p14:creationId xmlns:p14="http://schemas.microsoft.com/office/powerpoint/2010/main" val="3927199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B6EF-A633-91F4-8ECC-4C87AF0F9295}"/>
              </a:ext>
            </a:extLst>
          </p:cNvPr>
          <p:cNvSpPr>
            <a:spLocks noGrp="1"/>
          </p:cNvSpPr>
          <p:nvPr>
            <p:ph type="title"/>
          </p:nvPr>
        </p:nvSpPr>
        <p:spPr/>
        <p:txBody>
          <a:bodyPr/>
          <a:lstStyle/>
          <a:p>
            <a:r>
              <a:rPr lang="en-US"/>
              <a:t>FUND UTILIZATION</a:t>
            </a:r>
          </a:p>
        </p:txBody>
      </p:sp>
      <p:sp>
        <p:nvSpPr>
          <p:cNvPr id="3" name="Content Placeholder 2">
            <a:extLst>
              <a:ext uri="{FF2B5EF4-FFF2-40B4-BE49-F238E27FC236}">
                <a16:creationId xmlns:a16="http://schemas.microsoft.com/office/drawing/2014/main" id="{F4F08F1E-9A32-733B-675F-D0FB47035C7A}"/>
              </a:ext>
            </a:extLst>
          </p:cNvPr>
          <p:cNvSpPr>
            <a:spLocks noGrp="1"/>
          </p:cNvSpPr>
          <p:nvPr>
            <p:ph idx="1"/>
          </p:nvPr>
        </p:nvSpPr>
        <p:spPr/>
        <p:txBody>
          <a:bodyPr vert="horz" lIns="91440" tIns="45720" rIns="91440" bIns="45720" rtlCol="0" anchor="t">
            <a:normAutofit/>
          </a:bodyPr>
          <a:lstStyle/>
          <a:p>
            <a:r>
              <a:rPr lang="en-US" b="1"/>
              <a:t>Expanding Product Line</a:t>
            </a:r>
            <a:endParaRPr lang="en-US"/>
          </a:p>
          <a:p>
            <a:pPr lvl="1"/>
            <a:r>
              <a:rPr lang="en-US" sz="2000">
                <a:ea typeface="+mn-lt"/>
                <a:cs typeface="+mn-lt"/>
              </a:rPr>
              <a:t>To cater to a broader audience or capitalize on trends, we may need to invest in developing new plush toy designs, introducing customizable options, or launching limited-edition products.</a:t>
            </a:r>
          </a:p>
          <a:p>
            <a:r>
              <a:rPr lang="en-US" b="1"/>
              <a:t>Market Expansion</a:t>
            </a:r>
            <a:endParaRPr lang="en-US"/>
          </a:p>
          <a:p>
            <a:pPr lvl="1"/>
            <a:r>
              <a:rPr lang="en-US">
                <a:ea typeface="+mn-lt"/>
                <a:cs typeface="+mn-lt"/>
              </a:rPr>
              <a:t>Expanding into new geographic markets (both domestic and international) requires capital for market research, localization of products, marketing in new regions, and establishing distribution channels.</a:t>
            </a:r>
            <a:endParaRPr lang="en-US"/>
          </a:p>
          <a:p>
            <a:pPr lvl="1"/>
            <a:endParaRPr lang="en-US"/>
          </a:p>
          <a:p>
            <a:endParaRPr lang="en-US" b="1"/>
          </a:p>
        </p:txBody>
      </p:sp>
      <p:sp>
        <p:nvSpPr>
          <p:cNvPr id="4" name="Date Placeholder 3">
            <a:extLst>
              <a:ext uri="{FF2B5EF4-FFF2-40B4-BE49-F238E27FC236}">
                <a16:creationId xmlns:a16="http://schemas.microsoft.com/office/drawing/2014/main" id="{95764730-B20E-0374-82B2-2C125FF40E30}"/>
              </a:ext>
            </a:extLst>
          </p:cNvPr>
          <p:cNvSpPr>
            <a:spLocks noGrp="1"/>
          </p:cNvSpPr>
          <p:nvPr>
            <p:ph type="dt" sz="half" idx="10"/>
          </p:nvPr>
        </p:nvSpPr>
        <p:spPr/>
        <p:txBody>
          <a:bodyPr/>
          <a:lstStyle/>
          <a:p>
            <a:fld id="{EBF27790-1896-4D80-ABD2-3EC373634C3F}" type="datetime1">
              <a:t>8/8/2024</a:t>
            </a:fld>
            <a:endParaRPr lang="en-US"/>
          </a:p>
        </p:txBody>
      </p:sp>
      <p:sp>
        <p:nvSpPr>
          <p:cNvPr id="5" name="Footer Placeholder 4">
            <a:extLst>
              <a:ext uri="{FF2B5EF4-FFF2-40B4-BE49-F238E27FC236}">
                <a16:creationId xmlns:a16="http://schemas.microsoft.com/office/drawing/2014/main" id="{36568EFD-5EEF-A3C8-8D54-F7B24E39A6E8}"/>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CC5DFFC-CAF1-FFD9-4FEC-21E8422D5335}"/>
              </a:ext>
            </a:extLst>
          </p:cNvPr>
          <p:cNvSpPr>
            <a:spLocks noGrp="1"/>
          </p:cNvSpPr>
          <p:nvPr>
            <p:ph type="sldNum" sz="quarter" idx="12"/>
          </p:nvPr>
        </p:nvSpPr>
        <p:spPr/>
        <p:txBody>
          <a:bodyPr/>
          <a:lstStyle/>
          <a:p>
            <a:fld id="{CC057153-B650-4DEB-B370-79DDCFDCE934}" type="slidenum">
              <a:rPr lang="en-US" dirty="0"/>
              <a:t>49</a:t>
            </a:fld>
            <a:endParaRPr lang="en-US"/>
          </a:p>
        </p:txBody>
      </p:sp>
    </p:spTree>
    <p:extLst>
      <p:ext uri="{BB962C8B-B14F-4D97-AF65-F5344CB8AC3E}">
        <p14:creationId xmlns:p14="http://schemas.microsoft.com/office/powerpoint/2010/main" val="91922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A1536F-EA5D-33AA-856D-12933433960B}"/>
              </a:ext>
            </a:extLst>
          </p:cNvPr>
          <p:cNvSpPr txBox="1"/>
          <p:nvPr/>
        </p:nvSpPr>
        <p:spPr>
          <a:xfrm>
            <a:off x="745067" y="727181"/>
            <a:ext cx="107018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cap="all"/>
              <a:t>Growth Catalysts in Soft Toys Article Industry</a:t>
            </a:r>
            <a:endParaRPr lang="en-US" sz="2800">
              <a:latin typeface="__Radio_Canada_b9091e"/>
            </a:endParaRPr>
          </a:p>
        </p:txBody>
      </p:sp>
      <p:graphicFrame>
        <p:nvGraphicFramePr>
          <p:cNvPr id="4" name="Diagram 3">
            <a:extLst>
              <a:ext uri="{FF2B5EF4-FFF2-40B4-BE49-F238E27FC236}">
                <a16:creationId xmlns:a16="http://schemas.microsoft.com/office/drawing/2014/main" id="{620AD3EA-84B1-3189-B80B-3E7CE4448C6C}"/>
              </a:ext>
            </a:extLst>
          </p:cNvPr>
          <p:cNvGraphicFramePr/>
          <p:nvPr>
            <p:extLst>
              <p:ext uri="{D42A27DB-BD31-4B8C-83A1-F6EECF244321}">
                <p14:modId xmlns:p14="http://schemas.microsoft.com/office/powerpoint/2010/main" val="2413494364"/>
              </p:ext>
            </p:extLst>
          </p:nvPr>
        </p:nvGraphicFramePr>
        <p:xfrm>
          <a:off x="1243932" y="1355556"/>
          <a:ext cx="8713535" cy="5192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476219"/>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669866-02EF-E09D-9446-37E07CEA92B3}"/>
              </a:ext>
            </a:extLst>
          </p:cNvPr>
          <p:cNvSpPr txBox="1"/>
          <p:nvPr/>
        </p:nvSpPr>
        <p:spPr>
          <a:xfrm>
            <a:off x="746167" y="350323"/>
            <a:ext cx="629590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What Can We Achieve</a:t>
            </a:r>
          </a:p>
        </p:txBody>
      </p:sp>
      <p:sp>
        <p:nvSpPr>
          <p:cNvPr id="3" name="TextBox 2">
            <a:extLst>
              <a:ext uri="{FF2B5EF4-FFF2-40B4-BE49-F238E27FC236}">
                <a16:creationId xmlns:a16="http://schemas.microsoft.com/office/drawing/2014/main" id="{7EB8D007-08C3-CA0C-74C4-A7A4E6B7D666}"/>
              </a:ext>
            </a:extLst>
          </p:cNvPr>
          <p:cNvSpPr txBox="1"/>
          <p:nvPr/>
        </p:nvSpPr>
        <p:spPr>
          <a:xfrm>
            <a:off x="528452" y="934192"/>
            <a:ext cx="11135096" cy="54472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b="1"/>
              <a:t>Enhanced Customer Retention</a:t>
            </a:r>
            <a:endParaRPr lang="en-US"/>
          </a:p>
          <a:p>
            <a:pPr marL="1200150" lvl="2" indent="-285750">
              <a:lnSpc>
                <a:spcPct val="150000"/>
              </a:lnSpc>
              <a:buFont typeface="Wingdings"/>
              <a:buChar char="§"/>
            </a:pPr>
            <a:r>
              <a:rPr lang="en-US" b="1"/>
              <a:t>Potential</a:t>
            </a:r>
            <a:r>
              <a:rPr lang="en-US"/>
              <a:t>: Increase repeat customers through targeted retention strategies.</a:t>
            </a:r>
          </a:p>
          <a:p>
            <a:pPr marL="1200150" lvl="2" indent="-285750">
              <a:lnSpc>
                <a:spcPct val="150000"/>
              </a:lnSpc>
              <a:buFont typeface="Wingdings"/>
              <a:buChar char="§"/>
            </a:pPr>
            <a:r>
              <a:rPr lang="en-US" b="1"/>
              <a:t>Goal</a:t>
            </a:r>
            <a:r>
              <a:rPr lang="en-US"/>
              <a:t>: Develop loyalty programs and personalized marketing.</a:t>
            </a:r>
          </a:p>
          <a:p>
            <a:pPr marL="285750" indent="-285750">
              <a:lnSpc>
                <a:spcPct val="150000"/>
              </a:lnSpc>
              <a:buFont typeface="Arial"/>
              <a:buChar char="•"/>
            </a:pPr>
            <a:r>
              <a:rPr lang="en-US" b="1"/>
              <a:t>Improved Mobile Optimization</a:t>
            </a:r>
          </a:p>
          <a:p>
            <a:pPr marL="1200150" lvl="2" indent="-285750">
              <a:lnSpc>
                <a:spcPct val="150000"/>
              </a:lnSpc>
              <a:buFont typeface="Wingdings"/>
              <a:buChar char="§"/>
            </a:pPr>
            <a:r>
              <a:rPr lang="en-US" b="1"/>
              <a:t>Potential</a:t>
            </a:r>
            <a:r>
              <a:rPr lang="en-US"/>
              <a:t>: Increase mobile conversion rates.</a:t>
            </a:r>
          </a:p>
          <a:p>
            <a:pPr marL="1200150" lvl="2" indent="-285750">
              <a:lnSpc>
                <a:spcPct val="150000"/>
              </a:lnSpc>
              <a:buFont typeface="Wingdings"/>
              <a:buChar char="§"/>
            </a:pPr>
            <a:r>
              <a:rPr lang="en-US" b="1"/>
              <a:t>Goal</a:t>
            </a:r>
            <a:r>
              <a:rPr lang="en-US"/>
              <a:t>: Enhance the mobile shopping experience.</a:t>
            </a:r>
          </a:p>
          <a:p>
            <a:pPr marL="285750" indent="-285750">
              <a:lnSpc>
                <a:spcPct val="150000"/>
              </a:lnSpc>
              <a:buFont typeface="Arial"/>
              <a:buChar char="•"/>
            </a:pPr>
            <a:r>
              <a:rPr lang="en-US" b="1"/>
              <a:t>Data-Driven Decision Making</a:t>
            </a:r>
          </a:p>
          <a:p>
            <a:pPr marL="1200150" lvl="2" indent="-285750">
              <a:lnSpc>
                <a:spcPct val="150000"/>
              </a:lnSpc>
              <a:buFont typeface="Wingdings"/>
              <a:buChar char="§"/>
            </a:pPr>
            <a:r>
              <a:rPr lang="en-US" b="1"/>
              <a:t>Potential</a:t>
            </a:r>
            <a:r>
              <a:rPr lang="en-US"/>
              <a:t>: Leverage historical data for strategic planning. </a:t>
            </a:r>
          </a:p>
          <a:p>
            <a:pPr marL="1200150" lvl="2" indent="-285750">
              <a:lnSpc>
                <a:spcPct val="150000"/>
              </a:lnSpc>
              <a:buFont typeface="Wingdings"/>
              <a:buChar char="§"/>
            </a:pPr>
            <a:r>
              <a:rPr lang="en-US" b="1"/>
              <a:t>Goal</a:t>
            </a:r>
            <a:r>
              <a:rPr lang="en-US"/>
              <a:t>: Use data insights for informed decisions on inventory, marketing, and customer engagement.</a:t>
            </a:r>
          </a:p>
          <a:p>
            <a:pPr marL="285750" indent="-285750">
              <a:lnSpc>
                <a:spcPct val="150000"/>
              </a:lnSpc>
              <a:buFont typeface="Arial"/>
              <a:buChar char="•"/>
            </a:pPr>
            <a:r>
              <a:rPr lang="en-US" b="1"/>
              <a:t>Expanded Traffic Source Diversification</a:t>
            </a:r>
          </a:p>
          <a:p>
            <a:pPr marL="1200150" lvl="2" indent="-285750">
              <a:lnSpc>
                <a:spcPct val="150000"/>
              </a:lnSpc>
              <a:buFont typeface="Wingdings"/>
              <a:buChar char="§"/>
            </a:pPr>
            <a:r>
              <a:rPr lang="en-US" b="1"/>
              <a:t>Potential</a:t>
            </a:r>
            <a:r>
              <a:rPr lang="en-US"/>
              <a:t>: Reduce dependency on a single channel.</a:t>
            </a:r>
          </a:p>
          <a:p>
            <a:pPr marL="1200150" lvl="2" indent="-285750">
              <a:lnSpc>
                <a:spcPct val="150000"/>
              </a:lnSpc>
              <a:buFont typeface="Wingdings"/>
              <a:buChar char="§"/>
            </a:pPr>
            <a:r>
              <a:rPr lang="en-US" b="1"/>
              <a:t>Goal</a:t>
            </a:r>
            <a:r>
              <a:rPr lang="en-US"/>
              <a:t>: Ensure a steady flow of visitors from various sources.</a:t>
            </a:r>
          </a:p>
        </p:txBody>
      </p:sp>
    </p:spTree>
    <p:extLst>
      <p:ext uri="{BB962C8B-B14F-4D97-AF65-F5344CB8AC3E}">
        <p14:creationId xmlns:p14="http://schemas.microsoft.com/office/powerpoint/2010/main" val="2564387193"/>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DCFBF-846A-2B14-BF89-DBA5542E2A08}"/>
              </a:ext>
            </a:extLst>
          </p:cNvPr>
          <p:cNvSpPr txBox="1"/>
          <p:nvPr/>
        </p:nvSpPr>
        <p:spPr>
          <a:xfrm>
            <a:off x="558142" y="558141"/>
            <a:ext cx="106996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Recommendations for Achieving These Goals</a:t>
            </a:r>
          </a:p>
        </p:txBody>
      </p:sp>
      <p:sp>
        <p:nvSpPr>
          <p:cNvPr id="3" name="TextBox 2">
            <a:extLst>
              <a:ext uri="{FF2B5EF4-FFF2-40B4-BE49-F238E27FC236}">
                <a16:creationId xmlns:a16="http://schemas.microsoft.com/office/drawing/2014/main" id="{9F6F207C-8A28-D3CC-1D59-3A91DCD46D46}"/>
              </a:ext>
            </a:extLst>
          </p:cNvPr>
          <p:cNvSpPr txBox="1"/>
          <p:nvPr/>
        </p:nvSpPr>
        <p:spPr>
          <a:xfrm>
            <a:off x="558141" y="1379517"/>
            <a:ext cx="1091738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t>Customer Retention</a:t>
            </a:r>
            <a:endParaRPr lang="en-US"/>
          </a:p>
          <a:p>
            <a:pPr marL="1200150" lvl="2" indent="-285750">
              <a:buFont typeface="Wingdings"/>
              <a:buChar char="§"/>
            </a:pPr>
            <a:r>
              <a:rPr lang="en-US" b="1">
                <a:ea typeface="+mn-lt"/>
                <a:cs typeface="+mn-lt"/>
              </a:rPr>
              <a:t>Action</a:t>
            </a:r>
            <a:r>
              <a:rPr lang="en-US">
                <a:ea typeface="+mn-lt"/>
                <a:cs typeface="+mn-lt"/>
              </a:rPr>
              <a:t>: Develop and implement loyalty programs.</a:t>
            </a:r>
          </a:p>
          <a:p>
            <a:pPr marL="1200150" lvl="2" indent="-285750">
              <a:buFont typeface="Wingdings"/>
              <a:buChar char="§"/>
            </a:pPr>
            <a:r>
              <a:rPr lang="en-US" b="1">
                <a:ea typeface="+mn-lt"/>
                <a:cs typeface="+mn-lt"/>
              </a:rPr>
              <a:t>Action</a:t>
            </a:r>
            <a:r>
              <a:rPr lang="en-US">
                <a:ea typeface="+mn-lt"/>
                <a:cs typeface="+mn-lt"/>
              </a:rPr>
              <a:t>: Use personalized marketing campaigns to re-engage past customers.</a:t>
            </a:r>
          </a:p>
          <a:p>
            <a:pPr marL="1200150" lvl="2" indent="-285750">
              <a:buFont typeface="Wingdings"/>
              <a:buChar char="§"/>
            </a:pPr>
            <a:r>
              <a:rPr lang="en-US" b="1">
                <a:ea typeface="+mn-lt"/>
                <a:cs typeface="+mn-lt"/>
              </a:rPr>
              <a:t>Action</a:t>
            </a:r>
            <a:r>
              <a:rPr lang="en-US">
                <a:ea typeface="+mn-lt"/>
                <a:cs typeface="+mn-lt"/>
              </a:rPr>
              <a:t>: Create targeted email campaigns based on customer purchase history.</a:t>
            </a:r>
          </a:p>
          <a:p>
            <a:pPr marL="285750" indent="-285750">
              <a:buFont typeface="Arial"/>
              <a:buChar char="•"/>
            </a:pPr>
            <a:r>
              <a:rPr lang="en-US" b="1"/>
              <a:t>Mobile Optimization</a:t>
            </a:r>
            <a:endParaRPr lang="en-US"/>
          </a:p>
          <a:p>
            <a:pPr marL="1200150" lvl="2" indent="-285750">
              <a:buFont typeface="Wingdings"/>
              <a:buChar char="§"/>
            </a:pPr>
            <a:r>
              <a:rPr lang="en-US" b="1">
                <a:ea typeface="+mn-lt"/>
                <a:cs typeface="+mn-lt"/>
              </a:rPr>
              <a:t>Action</a:t>
            </a:r>
            <a:r>
              <a:rPr lang="en-US">
                <a:ea typeface="+mn-lt"/>
                <a:cs typeface="+mn-lt"/>
              </a:rPr>
              <a:t>: Improve website speed and usability on mobile devices.</a:t>
            </a:r>
          </a:p>
          <a:p>
            <a:pPr marL="1200150" lvl="2" indent="-285750">
              <a:buFont typeface="Wingdings"/>
              <a:buChar char="§"/>
            </a:pPr>
            <a:r>
              <a:rPr lang="en-US" b="1">
                <a:ea typeface="+mn-lt"/>
                <a:cs typeface="+mn-lt"/>
              </a:rPr>
              <a:t>Action</a:t>
            </a:r>
            <a:r>
              <a:rPr lang="en-US">
                <a:ea typeface="+mn-lt"/>
                <a:cs typeface="+mn-lt"/>
              </a:rPr>
              <a:t>: Ensure seamless mobile checkout processes.</a:t>
            </a:r>
          </a:p>
          <a:p>
            <a:pPr marL="1200150" lvl="2" indent="-285750">
              <a:buFont typeface="Wingdings"/>
              <a:buChar char="§"/>
            </a:pPr>
            <a:r>
              <a:rPr lang="en-US" b="1">
                <a:ea typeface="+mn-lt"/>
                <a:cs typeface="+mn-lt"/>
              </a:rPr>
              <a:t>Action</a:t>
            </a:r>
            <a:r>
              <a:rPr lang="en-US">
                <a:ea typeface="+mn-lt"/>
                <a:cs typeface="+mn-lt"/>
              </a:rPr>
              <a:t>: Optimize mobile ads and promotions.</a:t>
            </a:r>
          </a:p>
          <a:p>
            <a:pPr marL="285750" indent="-285750">
              <a:buFont typeface="Arial"/>
              <a:buChar char="•"/>
            </a:pPr>
            <a:r>
              <a:rPr lang="en-US" b="1"/>
              <a:t>Data-Driven Decision Making</a:t>
            </a:r>
            <a:endParaRPr lang="en-US"/>
          </a:p>
          <a:p>
            <a:pPr marL="1200150" lvl="2" indent="-285750">
              <a:buFont typeface="Wingdings"/>
              <a:buChar char="§"/>
            </a:pPr>
            <a:r>
              <a:rPr lang="en-US" b="1">
                <a:ea typeface="+mn-lt"/>
                <a:cs typeface="+mn-lt"/>
              </a:rPr>
              <a:t>Action</a:t>
            </a:r>
            <a:r>
              <a:rPr lang="en-US">
                <a:ea typeface="+mn-lt"/>
                <a:cs typeface="+mn-lt"/>
              </a:rPr>
              <a:t>: Invest in advanced analytics tools.</a:t>
            </a:r>
          </a:p>
          <a:p>
            <a:pPr marL="1200150" lvl="2" indent="-285750">
              <a:buFont typeface="Wingdings"/>
              <a:buChar char="§"/>
            </a:pPr>
            <a:r>
              <a:rPr lang="en-US" b="1">
                <a:ea typeface="+mn-lt"/>
                <a:cs typeface="+mn-lt"/>
              </a:rPr>
              <a:t>Action</a:t>
            </a:r>
            <a:r>
              <a:rPr lang="en-US">
                <a:ea typeface="+mn-lt"/>
                <a:cs typeface="+mn-lt"/>
              </a:rPr>
              <a:t>: Train staff on data analysis and interpretation.</a:t>
            </a:r>
          </a:p>
          <a:p>
            <a:pPr marL="1200150" lvl="2" indent="-285750">
              <a:buFont typeface="Wingdings"/>
              <a:buChar char="§"/>
            </a:pPr>
            <a:r>
              <a:rPr lang="en-US" b="1">
                <a:ea typeface="+mn-lt"/>
                <a:cs typeface="+mn-lt"/>
              </a:rPr>
              <a:t>Action</a:t>
            </a:r>
            <a:r>
              <a:rPr lang="en-US">
                <a:ea typeface="+mn-lt"/>
                <a:cs typeface="+mn-lt"/>
              </a:rPr>
              <a:t>: Use predictive analytics for inventory management and marketing strategies.</a:t>
            </a:r>
          </a:p>
          <a:p>
            <a:pPr marL="285750" indent="-285750">
              <a:buFont typeface="Arial"/>
              <a:buChar char="•"/>
            </a:pPr>
            <a:r>
              <a:rPr lang="en-US" b="1"/>
              <a:t>Traffic Source Diversification</a:t>
            </a:r>
            <a:endParaRPr lang="en-US"/>
          </a:p>
          <a:p>
            <a:pPr marL="1200150" lvl="2" indent="-285750">
              <a:buFont typeface="Wingdings"/>
              <a:buChar char="§"/>
            </a:pPr>
            <a:r>
              <a:rPr lang="en-US" b="1">
                <a:ea typeface="+mn-lt"/>
                <a:cs typeface="+mn-lt"/>
              </a:rPr>
              <a:t>Action</a:t>
            </a:r>
            <a:r>
              <a:rPr lang="en-US">
                <a:ea typeface="+mn-lt"/>
                <a:cs typeface="+mn-lt"/>
              </a:rPr>
              <a:t>: Increase investment in underutilized channels (e.g., social media, affiliate marketing).</a:t>
            </a:r>
          </a:p>
          <a:p>
            <a:pPr marL="1200150" lvl="2" indent="-285750">
              <a:buFont typeface="Wingdings"/>
              <a:buChar char="§"/>
            </a:pPr>
            <a:r>
              <a:rPr lang="en-US" b="1">
                <a:ea typeface="+mn-lt"/>
                <a:cs typeface="+mn-lt"/>
              </a:rPr>
              <a:t>Action</a:t>
            </a:r>
            <a:r>
              <a:rPr lang="en-US">
                <a:ea typeface="+mn-lt"/>
                <a:cs typeface="+mn-lt"/>
              </a:rPr>
              <a:t>: Experiment with new advertising platforms.</a:t>
            </a:r>
          </a:p>
          <a:p>
            <a:pPr marL="1200150" lvl="2" indent="-285750">
              <a:buFont typeface="Wingdings"/>
              <a:buChar char="§"/>
            </a:pPr>
            <a:r>
              <a:rPr lang="en-US" b="1">
                <a:ea typeface="+mn-lt"/>
                <a:cs typeface="+mn-lt"/>
              </a:rPr>
              <a:t>Action</a:t>
            </a:r>
            <a:r>
              <a:rPr lang="en-US">
                <a:ea typeface="+mn-lt"/>
                <a:cs typeface="+mn-lt"/>
              </a:rPr>
              <a:t>: Optimize current campaigns for better performance.</a:t>
            </a:r>
          </a:p>
          <a:p>
            <a:pPr marL="285750" indent="-285750">
              <a:buFont typeface="Arial"/>
              <a:buChar char="•"/>
            </a:pPr>
            <a:endParaRPr lang="en-US" b="1"/>
          </a:p>
        </p:txBody>
      </p:sp>
    </p:spTree>
    <p:extLst>
      <p:ext uri="{BB962C8B-B14F-4D97-AF65-F5344CB8AC3E}">
        <p14:creationId xmlns:p14="http://schemas.microsoft.com/office/powerpoint/2010/main" val="730946711"/>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DCFBF-846A-2B14-BF89-DBA5542E2A08}"/>
              </a:ext>
            </a:extLst>
          </p:cNvPr>
          <p:cNvSpPr txBox="1"/>
          <p:nvPr/>
        </p:nvSpPr>
        <p:spPr>
          <a:xfrm>
            <a:off x="748642" y="507341"/>
            <a:ext cx="106996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Area of Improvements </a:t>
            </a:r>
            <a:endParaRPr lang="en-US"/>
          </a:p>
        </p:txBody>
      </p:sp>
      <p:graphicFrame>
        <p:nvGraphicFramePr>
          <p:cNvPr id="4" name="Diagram 3">
            <a:extLst>
              <a:ext uri="{FF2B5EF4-FFF2-40B4-BE49-F238E27FC236}">
                <a16:creationId xmlns:a16="http://schemas.microsoft.com/office/drawing/2014/main" id="{E59656D8-5684-45AD-9AA6-4EE6B2162DAA}"/>
              </a:ext>
            </a:extLst>
          </p:cNvPr>
          <p:cNvGraphicFramePr/>
          <p:nvPr>
            <p:extLst>
              <p:ext uri="{D42A27DB-BD31-4B8C-83A1-F6EECF244321}">
                <p14:modId xmlns:p14="http://schemas.microsoft.com/office/powerpoint/2010/main" val="1852900436"/>
              </p:ext>
            </p:extLst>
          </p:nvPr>
        </p:nvGraphicFramePr>
        <p:xfrm>
          <a:off x="939800" y="1219200"/>
          <a:ext cx="9042400" cy="509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490411"/>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FB5835-6180-0F79-7086-34B3127EBD29}"/>
              </a:ext>
            </a:extLst>
          </p:cNvPr>
          <p:cNvSpPr txBox="1"/>
          <p:nvPr/>
        </p:nvSpPr>
        <p:spPr>
          <a:xfrm>
            <a:off x="528452" y="469075"/>
            <a:ext cx="86214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Future Scope and Opportunities</a:t>
            </a:r>
          </a:p>
        </p:txBody>
      </p:sp>
      <p:graphicFrame>
        <p:nvGraphicFramePr>
          <p:cNvPr id="2" name="Diagram 1">
            <a:extLst>
              <a:ext uri="{FF2B5EF4-FFF2-40B4-BE49-F238E27FC236}">
                <a16:creationId xmlns:a16="http://schemas.microsoft.com/office/drawing/2014/main" id="{9C97CB6D-32D5-32BB-9973-FFD1498AB007}"/>
              </a:ext>
            </a:extLst>
          </p:cNvPr>
          <p:cNvGraphicFramePr/>
          <p:nvPr>
            <p:extLst>
              <p:ext uri="{D42A27DB-BD31-4B8C-83A1-F6EECF244321}">
                <p14:modId xmlns:p14="http://schemas.microsoft.com/office/powerpoint/2010/main" val="4052172162"/>
              </p:ext>
            </p:extLst>
          </p:nvPr>
        </p:nvGraphicFramePr>
        <p:xfrm>
          <a:off x="1117600" y="1054100"/>
          <a:ext cx="9626091" cy="5498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4617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F020E-C57B-3948-3460-0D6B00CE29FF}"/>
              </a:ext>
            </a:extLst>
          </p:cNvPr>
          <p:cNvSpPr txBox="1"/>
          <p:nvPr/>
        </p:nvSpPr>
        <p:spPr>
          <a:xfrm>
            <a:off x="2704325" y="3073281"/>
            <a:ext cx="67902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t>THANK YOU</a:t>
            </a:r>
          </a:p>
        </p:txBody>
      </p:sp>
    </p:spTree>
    <p:extLst>
      <p:ext uri="{BB962C8B-B14F-4D97-AF65-F5344CB8AC3E}">
        <p14:creationId xmlns:p14="http://schemas.microsoft.com/office/powerpoint/2010/main" val="327852324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D12-3669-A756-2278-7290F1920B30}"/>
              </a:ext>
            </a:extLst>
          </p:cNvPr>
          <p:cNvSpPr>
            <a:spLocks noGrp="1"/>
          </p:cNvSpPr>
          <p:nvPr>
            <p:ph type="ctrTitle"/>
          </p:nvPr>
        </p:nvSpPr>
        <p:spPr/>
        <p:txBody>
          <a:bodyPr/>
          <a:lstStyle/>
          <a:p>
            <a:r>
              <a:rPr lang="en-US"/>
              <a:t>Supported </a:t>
            </a:r>
            <a:br>
              <a:rPr lang="en-US"/>
            </a:br>
            <a:r>
              <a:rPr lang="en-US"/>
              <a:t>Facts and Statistics</a:t>
            </a:r>
          </a:p>
        </p:txBody>
      </p:sp>
    </p:spTree>
    <p:extLst>
      <p:ext uri="{BB962C8B-B14F-4D97-AF65-F5344CB8AC3E}">
        <p14:creationId xmlns:p14="http://schemas.microsoft.com/office/powerpoint/2010/main" val="372024310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73907B-5EF1-0B3B-12A3-93D16D12C28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Order volume </a:t>
            </a:r>
          </a:p>
        </p:txBody>
      </p:sp>
      <p:pic>
        <p:nvPicPr>
          <p:cNvPr id="5" name="Content Placeholder 4">
            <a:extLst>
              <a:ext uri="{FF2B5EF4-FFF2-40B4-BE49-F238E27FC236}">
                <a16:creationId xmlns:a16="http://schemas.microsoft.com/office/drawing/2014/main" id="{879315F7-5A66-31B0-A1C7-843C5411E9F3}"/>
              </a:ext>
            </a:extLst>
          </p:cNvPr>
          <p:cNvPicPr>
            <a:picLocks noGrp="1" noChangeAspect="1"/>
          </p:cNvPicPr>
          <p:nvPr>
            <p:ph idx="1"/>
          </p:nvPr>
        </p:nvPicPr>
        <p:blipFill>
          <a:blip r:embed="rId2"/>
          <a:stretch>
            <a:fillRect/>
          </a:stretch>
        </p:blipFill>
        <p:spPr>
          <a:xfrm>
            <a:off x="4654296" y="1590884"/>
            <a:ext cx="6903720" cy="3676231"/>
          </a:xfrm>
          <a:prstGeom prst="rect">
            <a:avLst/>
          </a:prstGeom>
        </p:spPr>
      </p:pic>
      <p:sp>
        <p:nvSpPr>
          <p:cNvPr id="13" name="TextBox 12">
            <a:extLst>
              <a:ext uri="{FF2B5EF4-FFF2-40B4-BE49-F238E27FC236}">
                <a16:creationId xmlns:a16="http://schemas.microsoft.com/office/drawing/2014/main" id="{EFBED82F-EF31-C5E5-D932-10B1E7C7550E}"/>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There has been a consistent increase in order volume of each product, that shows the growth potential</a:t>
            </a:r>
          </a:p>
        </p:txBody>
      </p:sp>
    </p:spTree>
    <p:extLst>
      <p:ext uri="{BB962C8B-B14F-4D97-AF65-F5344CB8AC3E}">
        <p14:creationId xmlns:p14="http://schemas.microsoft.com/office/powerpoint/2010/main" val="172638503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EB6FF-6C33-35A0-8793-9E9CC6BE1F2D}"/>
              </a:ext>
            </a:extLst>
          </p:cNvPr>
          <p:cNvSpPr>
            <a:spLocks noGrp="1"/>
          </p:cNvSpPr>
          <p:nvPr>
            <p:ph idx="1"/>
          </p:nvPr>
        </p:nvSpPr>
        <p:spPr>
          <a:xfrm>
            <a:off x="612647" y="531502"/>
            <a:ext cx="10653579" cy="5777858"/>
          </a:xfrm>
        </p:spPr>
        <p:txBody>
          <a:bodyPr vert="horz" lIns="91440" tIns="45720" rIns="91440" bIns="45720" rtlCol="0" anchor="t">
            <a:normAutofit lnSpcReduction="10000"/>
          </a:bodyPr>
          <a:lstStyle/>
          <a:p>
            <a:pPr marL="0" indent="0">
              <a:buNone/>
            </a:pPr>
            <a:r>
              <a:rPr lang="en-GB" sz="1800" b="1">
                <a:latin typeface="Times New Roman"/>
                <a:cs typeface="Times New Roman"/>
              </a:rPr>
              <a:t>Insights</a:t>
            </a:r>
          </a:p>
          <a:p>
            <a:pPr marL="0" indent="0">
              <a:buNone/>
            </a:pPr>
            <a:r>
              <a:rPr lang="en-GB" sz="1800" b="1">
                <a:latin typeface="Times New Roman"/>
                <a:cs typeface="Times New Roman"/>
              </a:rPr>
              <a:t>1. Steady Growth in Flagship Product (Product 1)</a:t>
            </a:r>
            <a:endParaRPr lang="en-GB" b="1"/>
          </a:p>
          <a:p>
            <a:pPr marL="742950" lvl="1" indent="-285750">
              <a:buFont typeface="Arial"/>
              <a:buChar char="•"/>
            </a:pPr>
            <a:r>
              <a:rPr lang="en-GB" b="1">
                <a:latin typeface="Times New Roman"/>
                <a:ea typeface="+mn-lt"/>
                <a:cs typeface="Arial"/>
              </a:rPr>
              <a:t>Consistent Growth</a:t>
            </a:r>
            <a:r>
              <a:rPr lang="en-GB">
                <a:latin typeface="Times New Roman"/>
                <a:ea typeface="+mn-lt"/>
                <a:cs typeface="Arial"/>
              </a:rPr>
              <a:t>: From 60 orders in Q1 2012 to 3,369 in Q1 2015.</a:t>
            </a:r>
          </a:p>
          <a:p>
            <a:pPr marL="742950" lvl="1" indent="-285750">
              <a:buFont typeface="Arial"/>
              <a:buChar char="•"/>
            </a:pPr>
            <a:r>
              <a:rPr lang="en-GB" b="1">
                <a:latin typeface="Times New Roman"/>
                <a:ea typeface="+mn-lt"/>
                <a:cs typeface="Arial"/>
              </a:rPr>
              <a:t>Quarterly Highlights</a:t>
            </a:r>
            <a:r>
              <a:rPr lang="en-GB">
                <a:latin typeface="Times New Roman"/>
                <a:ea typeface="+mn-lt"/>
                <a:cs typeface="Arial"/>
              </a:rPr>
              <a:t>:</a:t>
            </a:r>
          </a:p>
          <a:p>
            <a:pPr marL="971550" lvl="2" indent="-285750">
              <a:buFont typeface="Wingdings,Sans-Serif"/>
              <a:buChar char="§"/>
            </a:pPr>
            <a:r>
              <a:rPr lang="en-GB" sz="1800" b="1">
                <a:latin typeface="Times New Roman"/>
                <a:ea typeface="+mn-lt"/>
                <a:cs typeface="Arial"/>
              </a:rPr>
              <a:t>2012</a:t>
            </a:r>
            <a:r>
              <a:rPr lang="en-GB" sz="1800">
                <a:latin typeface="Times New Roman"/>
                <a:ea typeface="+mn-lt"/>
                <a:cs typeface="Arial"/>
              </a:rPr>
              <a:t>: Grew each quarter, reaching 1,495 in Q4.</a:t>
            </a:r>
          </a:p>
          <a:p>
            <a:pPr marL="971550" lvl="2" indent="-285750">
              <a:buFont typeface="Wingdings,Sans-Serif"/>
              <a:buChar char="§"/>
            </a:pPr>
            <a:r>
              <a:rPr lang="en-GB" sz="1800" b="1">
                <a:latin typeface="Times New Roman"/>
                <a:ea typeface="+mn-lt"/>
                <a:cs typeface="Arial"/>
              </a:rPr>
              <a:t>2013</a:t>
            </a:r>
            <a:r>
              <a:rPr lang="en-GB" sz="1800">
                <a:latin typeface="Times New Roman"/>
                <a:ea typeface="+mn-lt"/>
                <a:cs typeface="Arial"/>
              </a:rPr>
              <a:t>: Peaked at 2,145 in Q4.</a:t>
            </a:r>
          </a:p>
          <a:p>
            <a:pPr marL="971550" lvl="2" indent="-285750">
              <a:buFont typeface="Wingdings,Sans-Serif"/>
              <a:buChar char="§"/>
            </a:pPr>
            <a:r>
              <a:rPr lang="en-GB" sz="1800" b="1">
                <a:latin typeface="Times New Roman"/>
                <a:ea typeface="+mn-lt"/>
                <a:cs typeface="Arial"/>
              </a:rPr>
              <a:t>2014</a:t>
            </a:r>
            <a:r>
              <a:rPr lang="en-GB" sz="1800">
                <a:latin typeface="Times New Roman"/>
                <a:ea typeface="+mn-lt"/>
                <a:cs typeface="Arial"/>
              </a:rPr>
              <a:t>: Substantial growth with 4,208 in Q4.</a:t>
            </a:r>
          </a:p>
          <a:p>
            <a:pPr marL="971550" lvl="2" indent="-285750">
              <a:buFont typeface="Wingdings,Sans-Serif"/>
              <a:buChar char="§"/>
            </a:pPr>
            <a:r>
              <a:rPr lang="en-GB" sz="1800" b="1">
                <a:latin typeface="Times New Roman"/>
                <a:ea typeface="+mn-lt"/>
                <a:cs typeface="Arial"/>
              </a:rPr>
              <a:t>2015</a:t>
            </a:r>
            <a:r>
              <a:rPr lang="en-GB" sz="1800">
                <a:latin typeface="Times New Roman"/>
                <a:ea typeface="+mn-lt"/>
                <a:cs typeface="Arial"/>
              </a:rPr>
              <a:t>: Strong demand continues with 3,369 in Q1.</a:t>
            </a:r>
            <a:endParaRPr lang="en-GB" sz="1800">
              <a:latin typeface="Times New Roman"/>
              <a:cs typeface="Times New Roman"/>
            </a:endParaRPr>
          </a:p>
          <a:p>
            <a:pPr marL="0" indent="0">
              <a:buNone/>
            </a:pPr>
            <a:r>
              <a:rPr lang="en-GB" sz="1800" b="1">
                <a:latin typeface="Times New Roman"/>
                <a:ea typeface="+mn-lt"/>
                <a:cs typeface="+mn-lt"/>
              </a:rPr>
              <a:t>2. Introduction and Performance of New Products</a:t>
            </a:r>
            <a:endParaRPr lang="en-GB" sz="1800" b="1">
              <a:latin typeface="Times New Roman"/>
              <a:cs typeface="Times New Roman"/>
            </a:endParaRPr>
          </a:p>
          <a:p>
            <a:pPr lvl="1"/>
            <a:r>
              <a:rPr lang="en-GB" b="1">
                <a:latin typeface="Times New Roman"/>
                <a:ea typeface="+mn-lt"/>
                <a:cs typeface="+mn-lt"/>
              </a:rPr>
              <a:t>Product 2</a:t>
            </a:r>
            <a:r>
              <a:rPr lang="en-GB">
                <a:latin typeface="Times New Roman"/>
                <a:ea typeface="+mn-lt"/>
                <a:cs typeface="+mn-lt"/>
              </a:rPr>
              <a:t>:</a:t>
            </a:r>
            <a:endParaRPr lang="en-GB">
              <a:latin typeface="Times New Roman"/>
              <a:cs typeface="Times New Roman"/>
            </a:endParaRPr>
          </a:p>
          <a:p>
            <a:pPr lvl="2">
              <a:buFont typeface="Wingdings" panose="020B0604020202020204" pitchFamily="34" charset="0"/>
              <a:buChar char="§"/>
            </a:pPr>
            <a:r>
              <a:rPr lang="en-GB" sz="1800">
                <a:latin typeface="Times New Roman"/>
                <a:ea typeface="+mn-lt"/>
                <a:cs typeface="+mn-lt"/>
              </a:rPr>
              <a:t>Launched in Q1 2013, grew from 274 orders to 1,048 in Q4 2014.</a:t>
            </a:r>
            <a:endParaRPr lang="en-GB" sz="1800">
              <a:latin typeface="Times New Roman"/>
              <a:cs typeface="Times New Roman"/>
            </a:endParaRPr>
          </a:p>
          <a:p>
            <a:pPr lvl="2">
              <a:buFont typeface="Wingdings" panose="020B0604020202020204" pitchFamily="34" charset="0"/>
              <a:buChar char="§"/>
            </a:pPr>
            <a:r>
              <a:rPr lang="en-GB" sz="1800">
                <a:latin typeface="Times New Roman"/>
                <a:ea typeface="+mn-lt"/>
                <a:cs typeface="+mn-lt"/>
              </a:rPr>
              <a:t>Strong Q1 2015 performance with 1,261 orders.</a:t>
            </a:r>
            <a:endParaRPr lang="en-GB" sz="1800">
              <a:latin typeface="Times New Roman"/>
              <a:cs typeface="Times New Roman"/>
            </a:endParaRPr>
          </a:p>
          <a:p>
            <a:pPr lvl="1"/>
            <a:r>
              <a:rPr lang="en-GB" b="1">
                <a:latin typeface="Times New Roman"/>
                <a:ea typeface="+mn-lt"/>
                <a:cs typeface="+mn-lt"/>
              </a:rPr>
              <a:t>Products 3 and 4</a:t>
            </a:r>
            <a:r>
              <a:rPr lang="en-GB">
                <a:latin typeface="Times New Roman"/>
                <a:ea typeface="+mn-lt"/>
                <a:cs typeface="+mn-lt"/>
              </a:rPr>
              <a:t>:</a:t>
            </a:r>
            <a:endParaRPr lang="en-GB">
              <a:latin typeface="Times New Roman"/>
              <a:cs typeface="Times New Roman"/>
            </a:endParaRPr>
          </a:p>
          <a:p>
            <a:pPr lvl="2">
              <a:buFont typeface="Wingdings" panose="020B0604020202020204" pitchFamily="34" charset="0"/>
              <a:buChar char="§"/>
            </a:pPr>
            <a:r>
              <a:rPr lang="en-GB" sz="1800" b="1">
                <a:latin typeface="Times New Roman"/>
                <a:ea typeface="+mn-lt"/>
                <a:cs typeface="+mn-lt"/>
              </a:rPr>
              <a:t>Product 3</a:t>
            </a:r>
            <a:r>
              <a:rPr lang="en-GB" sz="1800">
                <a:latin typeface="Times New Roman"/>
                <a:ea typeface="+mn-lt"/>
                <a:cs typeface="+mn-lt"/>
              </a:rPr>
              <a:t>: Launched in Q4 2013, grew from 139 orders to 1,332 by Q4 2014.</a:t>
            </a:r>
            <a:endParaRPr lang="en-GB" sz="1800">
              <a:latin typeface="Times New Roman"/>
              <a:cs typeface="Times New Roman"/>
            </a:endParaRPr>
          </a:p>
          <a:p>
            <a:pPr lvl="2">
              <a:buFont typeface="Wingdings" panose="020B0604020202020204" pitchFamily="34" charset="0"/>
              <a:buChar char="§"/>
            </a:pPr>
            <a:r>
              <a:rPr lang="en-GB" sz="1800" b="1">
                <a:latin typeface="Times New Roman"/>
                <a:ea typeface="+mn-lt"/>
                <a:cs typeface="+mn-lt"/>
              </a:rPr>
              <a:t>Product 4</a:t>
            </a:r>
            <a:r>
              <a:rPr lang="en-GB" sz="1800">
                <a:latin typeface="Times New Roman"/>
                <a:ea typeface="+mn-lt"/>
                <a:cs typeface="+mn-lt"/>
              </a:rPr>
              <a:t>: Launched in Q1 2014, grew from 407 orders to 1,414 by Q4 2014.</a:t>
            </a:r>
            <a:endParaRPr lang="en-GB" sz="1800">
              <a:latin typeface="Times New Roman"/>
            </a:endParaRPr>
          </a:p>
          <a:p>
            <a:endParaRPr lang="en-GB"/>
          </a:p>
        </p:txBody>
      </p:sp>
      <p:sp>
        <p:nvSpPr>
          <p:cNvPr id="4" name="Date Placeholder 3">
            <a:extLst>
              <a:ext uri="{FF2B5EF4-FFF2-40B4-BE49-F238E27FC236}">
                <a16:creationId xmlns:a16="http://schemas.microsoft.com/office/drawing/2014/main" id="{70D5CD74-C15E-D6B6-33F0-7E7736088E5D}"/>
              </a:ext>
            </a:extLst>
          </p:cNvPr>
          <p:cNvSpPr>
            <a:spLocks noGrp="1"/>
          </p:cNvSpPr>
          <p:nvPr>
            <p:ph type="dt" sz="half" idx="10"/>
          </p:nvPr>
        </p:nvSpPr>
        <p:spPr/>
        <p:txBody>
          <a:bodyPr/>
          <a:lstStyle/>
          <a:p>
            <a:fld id="{7B5847EF-01A8-4A58-ACB4-FF23B1B8BBD3}" type="datetime1">
              <a:t>8/8/2024</a:t>
            </a:fld>
            <a:endParaRPr lang="en-US"/>
          </a:p>
        </p:txBody>
      </p:sp>
      <p:sp>
        <p:nvSpPr>
          <p:cNvPr id="5" name="Footer Placeholder 4">
            <a:extLst>
              <a:ext uri="{FF2B5EF4-FFF2-40B4-BE49-F238E27FC236}">
                <a16:creationId xmlns:a16="http://schemas.microsoft.com/office/drawing/2014/main" id="{1FE8F7A4-53A6-88FC-FB23-29C8212CC2A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A733387-ABA1-F8CA-9C15-F42CEA73FB75}"/>
              </a:ext>
            </a:extLst>
          </p:cNvPr>
          <p:cNvSpPr>
            <a:spLocks noGrp="1"/>
          </p:cNvSpPr>
          <p:nvPr>
            <p:ph type="sldNum" sz="quarter" idx="12"/>
          </p:nvPr>
        </p:nvSpPr>
        <p:spPr/>
        <p:txBody>
          <a:bodyPr/>
          <a:lstStyle/>
          <a:p>
            <a:fld id="{CC057153-B650-4DEB-B370-79DDCFDCE934}" type="slidenum">
              <a:rPr lang="en-US" dirty="0"/>
              <a:t>8</a:t>
            </a:fld>
            <a:endParaRPr lang="en-US"/>
          </a:p>
        </p:txBody>
      </p:sp>
    </p:spTree>
    <p:extLst>
      <p:ext uri="{BB962C8B-B14F-4D97-AF65-F5344CB8AC3E}">
        <p14:creationId xmlns:p14="http://schemas.microsoft.com/office/powerpoint/2010/main" val="10874253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F3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8C00-929B-D0F5-4245-041F9B2D6D2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Traffic volume</a:t>
            </a:r>
          </a:p>
        </p:txBody>
      </p:sp>
      <p:pic>
        <p:nvPicPr>
          <p:cNvPr id="5" name="Content Placeholder 4" descr="A graph with blue lines and numbers&#10;&#10;Description automatically generated">
            <a:extLst>
              <a:ext uri="{FF2B5EF4-FFF2-40B4-BE49-F238E27FC236}">
                <a16:creationId xmlns:a16="http://schemas.microsoft.com/office/drawing/2014/main" id="{270B7899-B5BE-1497-0932-8F2106FD8F96}"/>
              </a:ext>
            </a:extLst>
          </p:cNvPr>
          <p:cNvPicPr>
            <a:picLocks noGrp="1" noChangeAspect="1"/>
          </p:cNvPicPr>
          <p:nvPr>
            <p:ph idx="1"/>
          </p:nvPr>
        </p:nvPicPr>
        <p:blipFill>
          <a:blip r:embed="rId2"/>
          <a:stretch>
            <a:fillRect/>
          </a:stretch>
        </p:blipFill>
        <p:spPr>
          <a:xfrm>
            <a:off x="4654296" y="1504588"/>
            <a:ext cx="6903720" cy="3848823"/>
          </a:xfrm>
          <a:prstGeom prst="rect">
            <a:avLst/>
          </a:prstGeom>
        </p:spPr>
      </p:pic>
      <p:sp>
        <p:nvSpPr>
          <p:cNvPr id="11" name="TextBox 10">
            <a:extLst>
              <a:ext uri="{FF2B5EF4-FFF2-40B4-BE49-F238E27FC236}">
                <a16:creationId xmlns:a16="http://schemas.microsoft.com/office/drawing/2014/main" id="{8F77E0C6-1EC7-62D6-06FE-7F21339518D1}"/>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There has been a consistent increase in traffic volume of each product, that shows the growth potential</a:t>
            </a:r>
          </a:p>
        </p:txBody>
      </p:sp>
    </p:spTree>
    <p:extLst>
      <p:ext uri="{BB962C8B-B14F-4D97-AF65-F5344CB8AC3E}">
        <p14:creationId xmlns:p14="http://schemas.microsoft.com/office/powerpoint/2010/main" val="1023070502"/>
      </p:ext>
    </p:extLst>
  </p:cSld>
  <p:clrMapOvr>
    <a:masterClrMapping/>
  </p:clrMapOvr>
  <p:transition spd="slow">
    <p:push dir="u"/>
  </p:transition>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54</Slides>
  <Notes>0</Notes>
  <HiddenSlides>0</HiddenSlide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VanillaVTI</vt:lpstr>
      <vt:lpstr>PITCH SEGMENT</vt:lpstr>
      <vt:lpstr>PowerPoint Presentation</vt:lpstr>
      <vt:lpstr>PowerPoint Presentation</vt:lpstr>
      <vt:lpstr>PowerPoint Presentation</vt:lpstr>
      <vt:lpstr>PowerPoint Presentation</vt:lpstr>
      <vt:lpstr>Supported  Facts and Statistics</vt:lpstr>
      <vt:lpstr>Order volume </vt:lpstr>
      <vt:lpstr>PowerPoint Presentation</vt:lpstr>
      <vt:lpstr>Traffic volume</vt:lpstr>
      <vt:lpstr>PowerPoint Presentation</vt:lpstr>
      <vt:lpstr>Session to order</vt:lpstr>
      <vt:lpstr>PowerPoint Presentation</vt:lpstr>
      <vt:lpstr>Session to purchase through device type</vt:lpstr>
      <vt:lpstr>PowerPoint Presentation</vt:lpstr>
      <vt:lpstr>Sum of total margin by each product</vt:lpstr>
      <vt:lpstr>PowerPoint Presentation</vt:lpstr>
      <vt:lpstr>Cross selling performance</vt:lpstr>
      <vt:lpstr>Website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Key Takeaways for Investors</vt:lpstr>
      <vt:lpstr>PowerPoint Presentation</vt:lpstr>
      <vt:lpstr>Insights</vt:lpstr>
      <vt:lpstr>PowerPoint Presentation</vt:lpstr>
      <vt:lpstr>PowerPoint Presentation</vt:lpstr>
      <vt:lpstr>Insights</vt:lpstr>
      <vt:lpstr>PowerPoint Presentation</vt:lpstr>
      <vt:lpstr>PowerPoint Presentation</vt:lpstr>
      <vt:lpstr>Insights</vt:lpstr>
      <vt:lpstr>Insights</vt:lpstr>
      <vt:lpstr>PowerPoint Presentation</vt:lpstr>
      <vt:lpstr>PowerPoint Presentation</vt:lpstr>
      <vt:lpstr>Insights</vt:lpstr>
      <vt:lpstr>Insights</vt:lpstr>
      <vt:lpstr>PowerPoint Presentation</vt:lpstr>
      <vt:lpstr>PowerPoint Presentation</vt:lpstr>
      <vt:lpstr>PowerPoint Presentation</vt:lpstr>
      <vt:lpstr>PowerPoint Presentation</vt:lpstr>
      <vt:lpstr>POTENTIAL SCOPE/OPPORTUNITY</vt:lpstr>
      <vt:lpstr>POTENTIAL SCOPE /OPPORTUNITY </vt:lpstr>
      <vt:lpstr>FUND UTILIZATION</vt:lpstr>
      <vt:lpstr>FUND UTILIZATION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2024-07-21T18:47:23Z</dcterms:created>
  <dcterms:modified xsi:type="dcterms:W3CDTF">2024-08-08T16:03:44Z</dcterms:modified>
</cp:coreProperties>
</file>