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FF66-DA0F-497F-ACB1-B5C9A859DCD6}" type="datetimeFigureOut">
              <a:rPr lang="en-US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FBAA3-E115-4004-BA1D-8E5097FF83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6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Clustering</a:t>
            </a:r>
            <a:r>
              <a:rPr lang="en-US" dirty="0"/>
              <a:t/>
            </a:r>
            <a:br>
              <a:rPr lang="en-US" dirty="0"/>
            </a:br>
            <a:r>
              <a:rPr lang="en-US" sz="2800">
                <a:solidFill>
                  <a:srgbClr val="E3E3E3"/>
                </a:solidFill>
                <a:latin typeface="Corbel"/>
              </a:rPr>
              <a:t>Canopy + KMeans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Aaron Lee / Ahmed Alabdullah</a:t>
            </a:r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Group data points into meaningful clusters.</a:t>
            </a:r>
          </a:p>
          <a:p>
            <a:r>
              <a:rPr lang="en-US"/>
              <a:t>Clusters accentuate a shared (possibly latent) trait amongst its members that may not be immediately obvious . </a:t>
            </a:r>
          </a:p>
          <a:p>
            <a:r>
              <a:rPr lang="en-US"/>
              <a:t>Example, in MovieLens dataset:</a:t>
            </a:r>
          </a:p>
          <a:p>
            <a:endParaRPr lang="en-US"/>
          </a:p>
          <a:p>
            <a:pPr lvl="1"/>
            <a:r>
              <a:rPr lang="en-US"/>
              <a:t>Farmers over 40 seem to like romantic comedies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Two-Step Clustering Approach:</a:t>
            </a:r>
          </a:p>
          <a:p>
            <a:pPr lvl="1"/>
            <a:r>
              <a:rPr lang="en-US"/>
              <a:t>::STEP1  - Canopy Clustering</a:t>
            </a:r>
          </a:p>
          <a:p>
            <a:pPr lvl="2"/>
            <a:r>
              <a:rPr lang="en-US"/>
              <a:t>Rough clustering of data utilizing an inexpensive distance metric. </a:t>
            </a:r>
          </a:p>
          <a:p>
            <a:pPr lvl="2"/>
            <a:r>
              <a:rPr lang="en-US"/>
              <a:t>Canopies may share members</a:t>
            </a:r>
          </a:p>
          <a:p>
            <a:pPr lvl="1"/>
            <a:r>
              <a:rPr lang="en-US"/>
              <a:t>::STEP2 - K-Means Clustering</a:t>
            </a:r>
          </a:p>
          <a:p>
            <a:pPr lvl="2"/>
            <a:r>
              <a:rPr lang="en-US"/>
              <a:t>A distance metric with a more rigid bound is employed to subcluster the canopies into the final result. </a:t>
            </a:r>
          </a:p>
          <a:p>
            <a:r>
              <a:rPr lang="en-US"/>
              <a:t>::DATASET</a:t>
            </a:r>
          </a:p>
          <a:p>
            <a:pPr lvl="1"/>
            <a:r>
              <a:rPr lang="en-US"/>
              <a:t>MovieLens</a:t>
            </a:r>
          </a:p>
        </p:txBody>
      </p:sp>
    </p:spTree>
    <p:extLst>
      <p:ext uri="{BB962C8B-B14F-4D97-AF65-F5344CB8AC3E}">
        <p14:creationId xmlns:p14="http://schemas.microsoft.com/office/powerpoint/2010/main" val="34454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::MUNGING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threw away  rarely rated movies to prevent skew. </a:t>
            </a:r>
          </a:p>
          <a:p>
            <a:pPr lvl="1"/>
            <a:r>
              <a:rPr lang="en-US"/>
              <a:t>~ 35% of all movies</a:t>
            </a:r>
          </a:p>
          <a:p>
            <a:pPr lvl="1"/>
            <a:r>
              <a:rPr lang="en-US"/>
              <a:t>&lt; 1% of all ratings ( 10M dataset) </a:t>
            </a:r>
          </a:p>
          <a:p>
            <a:pPr lvl="1"/>
            <a:r>
              <a:rPr lang="en-US"/>
              <a:t>&lt; 4% of all ratings ( 1M / 100K dataset) </a:t>
            </a:r>
          </a:p>
          <a:p>
            <a:pPr lvl="1"/>
            <a:endParaRPr lang="en-US">
              <a:solidFill>
                <a:srgbClr val="EDEDED"/>
              </a:solidFill>
              <a:latin typeface="Corbel"/>
            </a:endParaRP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Output: </a:t>
            </a:r>
          </a:p>
          <a:p>
            <a:pPr lvl="2"/>
            <a:r>
              <a:rPr lang="en-US">
                <a:solidFill>
                  <a:srgbClr val="EDEDED"/>
                </a:solidFill>
                <a:latin typeface="Corbel"/>
              </a:rPr>
              <a:t>"massaged" file with key-value pair of userID-features vector [movieID1: rating1, movieID2: rating2...]  </a:t>
            </a:r>
          </a:p>
          <a:p>
            <a:pPr lvl="2"/>
            <a:endParaRPr lang="en-US">
              <a:solidFill>
                <a:srgbClr val="EDEDED"/>
              </a:solidFill>
              <a:latin typeface="Corbel"/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Normalization</a:t>
            </a:r>
          </a:p>
          <a:p>
            <a:pPr lvl="1"/>
            <a:r>
              <a:rPr lang="en-US"/>
              <a:t>dataset employs a 5-star scale with a .5 step, we normalized this to a 10-point scale to fit with our chosen distance metric. </a:t>
            </a:r>
          </a:p>
          <a:p>
            <a:pPr lvl="1"/>
            <a:endParaRPr lang="en-US"/>
          </a:p>
          <a:p>
            <a:pPr lvl="1"/>
            <a:endParaRPr lang="en-US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3286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 :: Canopy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 a cheap distance metric to pre-process large dataset, pre-clustering the dataset into canopies.</a:t>
            </a:r>
          </a:p>
          <a:p>
            <a:r>
              <a:rPr lang="en-US"/>
              <a:t>Canopies: </a:t>
            </a:r>
          </a:p>
          <a:p>
            <a:pPr lvl="1"/>
            <a:r>
              <a:rPr lang="en-US"/>
              <a:t>Obeys two distance thresholds: T1 (loosely similar) and T2 (tightly similar) </a:t>
            </a:r>
          </a:p>
          <a:p>
            <a:pPr lvl="1"/>
            <a:r>
              <a:rPr lang="en-US"/>
              <a:t>Pick a point at random as a canopy centroid.</a:t>
            </a:r>
          </a:p>
          <a:p>
            <a:pPr lvl="1"/>
            <a:r>
              <a:rPr lang="en-US"/>
              <a:t>Compare points using distance metric</a:t>
            </a:r>
          </a:p>
          <a:p>
            <a:pPr lvl="1"/>
            <a:r>
              <a:rPr lang="en-US"/>
              <a:t>If similarity is greater than T1, include point in canopy</a:t>
            </a:r>
          </a:p>
          <a:p>
            <a:pPr lvl="1"/>
            <a:r>
              <a:rPr lang="en-US"/>
              <a:t>Moreover, if similarity is greater than T2, remove point from original dataset.</a:t>
            </a:r>
          </a:p>
          <a:p>
            <a:pPr lvl="1"/>
            <a:r>
              <a:rPr lang="en-US"/>
              <a:t>Points may belong to several canopies.  </a:t>
            </a:r>
          </a:p>
        </p:txBody>
      </p:sp>
    </p:spTree>
    <p:extLst>
      <p:ext uri="{BB962C8B-B14F-4D97-AF65-F5344CB8AC3E}">
        <p14:creationId xmlns:p14="http://schemas.microsoft.com/office/powerpoint/2010/main" val="33863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DEDED"/>
                </a:solidFill>
                <a:latin typeface="Corbel"/>
              </a:rPr>
              <a:t>Jaccard Bag: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If a user </a:t>
            </a:r>
            <a:r>
              <a:rPr lang="en-US" i="1">
                <a:solidFill>
                  <a:srgbClr val="EDEDED"/>
                </a:solidFill>
                <a:latin typeface="Corbel"/>
              </a:rPr>
              <a:t>x </a:t>
            </a:r>
            <a:r>
              <a:rPr lang="en-US">
                <a:solidFill>
                  <a:srgbClr val="EDEDED"/>
                </a:solidFill>
                <a:latin typeface="Corbel"/>
              </a:rPr>
              <a:t>assigns a rating of 3 to movie </a:t>
            </a:r>
            <a:r>
              <a:rPr lang="en-US" i="1">
                <a:solidFill>
                  <a:srgbClr val="EDEDED"/>
                </a:solidFill>
                <a:latin typeface="Corbel"/>
              </a:rPr>
              <a:t>y. </a:t>
            </a:r>
            <a:r>
              <a:rPr lang="en-US">
                <a:solidFill>
                  <a:srgbClr val="EDEDED"/>
                </a:solidFill>
                <a:latin typeface="Corbel"/>
              </a:rPr>
              <a:t>we put y's ID in the Jaccard set of user x three times. 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Then use Jaccard distances on the resulting bags to find similarity, compare with T1 and T2 to determine canopy membership.</a:t>
            </a:r>
          </a:p>
        </p:txBody>
      </p:sp>
    </p:spTree>
    <p:extLst>
      <p:ext uri="{BB962C8B-B14F-4D97-AF65-F5344CB8AC3E}">
        <p14:creationId xmlns:p14="http://schemas.microsoft.com/office/powerpoint/2010/main" val="160471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::STEP1::Implementation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DEDED"/>
                </a:solidFill>
                <a:latin typeface="Corbel"/>
              </a:rPr>
              <a:t>Map Phase</a:t>
            </a: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From massaged inputs, find canopies and centroids</a:t>
            </a:r>
            <a:endParaRPr lang="en-US">
              <a:solidFill>
                <a:srgbClr val="EDEDED"/>
              </a:solidFill>
              <a:latin typeface="Corbel" charset="0"/>
            </a:endParaRP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Output canopy/centroid information</a:t>
            </a: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Output number of canopies</a:t>
            </a:r>
          </a:p>
          <a:p>
            <a:pPr lvl="4"/>
            <a:endParaRPr lang="en-US">
              <a:solidFill>
                <a:srgbClr val="EDEDED"/>
              </a:solidFill>
              <a:latin typeface="Corbel" charset="0"/>
            </a:endParaRPr>
          </a:p>
          <a:p>
            <a:r>
              <a:rPr lang="en-US">
                <a:solidFill>
                  <a:srgbClr val="EDEDED"/>
                </a:solidFill>
                <a:latin typeface="Corbel" charset="0"/>
              </a:rPr>
              <a:t>Reduce Phase 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 charset="0"/>
              </a:rPr>
              <a:t>Combine centroids that are too close together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 Output: final centroids</a:t>
            </a:r>
          </a:p>
        </p:txBody>
      </p:sp>
    </p:spTree>
    <p:extLst>
      <p:ext uri="{BB962C8B-B14F-4D97-AF65-F5344CB8AC3E}">
        <p14:creationId xmlns:p14="http://schemas.microsoft.com/office/powerpoint/2010/main" val="177700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::STEP2: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Map Phase:</a:t>
            </a:r>
          </a:p>
          <a:p>
            <a:pPr lvl="1"/>
            <a:r>
              <a:rPr lang="en-US"/>
              <a:t>Sub-cluster centroids using stronger distance metric</a:t>
            </a:r>
          </a:p>
          <a:p>
            <a:pPr lvl="1"/>
            <a:r>
              <a:rPr lang="en-US"/>
              <a:t>Outputs centroid, members to reducers</a:t>
            </a:r>
          </a:p>
          <a:p>
            <a:r>
              <a:rPr lang="en-US"/>
              <a:t>Reduce Phase: </a:t>
            </a:r>
          </a:p>
          <a:p>
            <a:pPr lvl="1"/>
            <a:r>
              <a:rPr lang="en-US"/>
              <a:t>Outputs final centroid details to disk.</a:t>
            </a:r>
          </a:p>
          <a:p>
            <a:pPr lvl="1"/>
            <a:r>
              <a:rPr lang="en-US" sz="2800"/>
              <a:t>Additional cluster attributes: radius, diameter, cohesiveness.</a:t>
            </a:r>
          </a:p>
        </p:txBody>
      </p:sp>
    </p:spTree>
    <p:extLst>
      <p:ext uri="{BB962C8B-B14F-4D97-AF65-F5344CB8AC3E}">
        <p14:creationId xmlns:p14="http://schemas.microsoft.com/office/powerpoint/2010/main" val="27052493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0</TotalTime>
  <Words>0</Words>
  <Application>Microsoft Office PowerPoint</Application>
  <PresentationFormat>Widescreen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Depth</vt:lpstr>
      <vt:lpstr>  Clustering Canopy + KMeans</vt:lpstr>
      <vt:lpstr>::PROBLEM DEFINITION</vt:lpstr>
      <vt:lpstr>::APPROACH</vt:lpstr>
      <vt:lpstr>::MUNGING</vt:lpstr>
      <vt:lpstr>::STEP1 :: Canopy Clustering</vt:lpstr>
      <vt:lpstr>::STEP1: Distance Metric</vt:lpstr>
      <vt:lpstr>::STEP1::Implementation</vt:lpstr>
      <vt:lpstr>::STEP2: 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2014-09-12T02:17:01Z</dcterms:created>
  <dcterms:modified xsi:type="dcterms:W3CDTF">2015-05-06T16:01:04Z</dcterms:modified>
</cp:coreProperties>
</file>