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2FF66-DA0F-497F-ACB1-B5C9A859DCD6}" type="datetimeFigureOut">
              <a:rPr lang="en-US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FBAA3-E115-4004-BA1D-8E5097FF83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6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4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9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6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6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4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8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9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2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6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9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9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 Clustering</a:t>
            </a:r>
            <a:r>
              <a:rPr lang="en-US" dirty="0"/>
              <a:t/>
            </a:r>
            <a:br>
              <a:rPr lang="en-US" dirty="0"/>
            </a:br>
            <a:r>
              <a:rPr lang="en-US" sz="2800">
                <a:solidFill>
                  <a:srgbClr val="E3E3E3"/>
                </a:solidFill>
                <a:latin typeface="Corbel"/>
              </a:rPr>
              <a:t>Canopy + Hierarchical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Aaron Lee / Ahmed Alabdullah</a:t>
            </a:r>
          </a:p>
        </p:txBody>
      </p:sp>
    </p:spTree>
    <p:extLst>
      <p:ext uri="{BB962C8B-B14F-4D97-AF65-F5344CB8AC3E}">
        <p14:creationId xmlns:p14="http://schemas.microsoft.com/office/powerpoint/2010/main" val="75625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::STEP2: Point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Map Phase:</a:t>
            </a:r>
          </a:p>
          <a:p>
            <a:pPr lvl="1"/>
            <a:r>
              <a:rPr lang="en-US"/>
              <a:t>Assign points to closest centroid using various similarity metrics (Jaccard bag and cosine)</a:t>
            </a:r>
          </a:p>
          <a:p>
            <a:pPr lvl="1"/>
            <a:r>
              <a:rPr lang="en-US"/>
              <a:t>Outputs centroid, members to reducers</a:t>
            </a:r>
          </a:p>
          <a:p>
            <a:r>
              <a:rPr lang="en-US"/>
              <a:t>Reduce Phase: </a:t>
            </a:r>
          </a:p>
          <a:p>
            <a:pPr lvl="1"/>
            <a:r>
              <a:rPr lang="en-US"/>
              <a:t>Outputs final centroid details to disk.</a:t>
            </a:r>
          </a:p>
          <a:p>
            <a:pPr lvl="1"/>
            <a:r>
              <a:rPr lang="en-US"/>
              <a:t>Number of clusters produced : 7 (+1 "unclustered" group)  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4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 3: Postprocessing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Non Map-Reduce Jobs</a:t>
            </a:r>
          </a:p>
          <a:p>
            <a:r>
              <a:rPr lang="en-US"/>
              <a:t>Took output and remapped IDs back into their movies and user</a:t>
            </a:r>
          </a:p>
          <a:p>
            <a:r>
              <a:rPr lang="en-US"/>
              <a:t>Analyzed user attributes within each cluster, with comparisons to the average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0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</a:t>
            </a:r>
            <a:r>
              <a:rPr lang="en-US" dirty="0" smtClean="0"/>
              <a:t>1 (Angry Moms)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latin typeface="Arial" charset="0"/>
                <a:cs typeface="Arial" charset="0"/>
              </a:rPr>
              <a:t>Low male 64%    (lower than normal, 72%)</a:t>
            </a:r>
          </a:p>
          <a:p>
            <a:r>
              <a:rPr lang="en-US" b="1" dirty="0">
                <a:latin typeface="Arial" charset="0"/>
                <a:cs typeface="Arial" charset="0"/>
              </a:rPr>
              <a:t>Low technician/engineer 6.8% (lower than normal, 8.3%)</a:t>
            </a: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LIKE: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	To Die For, Serial Mom, Getting Away With Murder, All About Eve</a:t>
            </a: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HATE: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	Mission Impossible, The Specialist, </a:t>
            </a:r>
            <a:r>
              <a:rPr lang="en-US" b="1" dirty="0" err="1">
                <a:latin typeface="Arial" charset="0"/>
                <a:cs typeface="Arial" charset="0"/>
              </a:rPr>
              <a:t>Tron, Star Wars: A New Hope</a:t>
            </a: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5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</a:t>
            </a:r>
            <a:r>
              <a:rPr lang="en-US" dirty="0" smtClean="0"/>
              <a:t>2 (Hipsters)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male 76% slightly higher than normal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programmer 7.8% slightly higher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retired 4.1% higher the average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technician/engineer 8.9% not much higher but highest among all the cluster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LIKE: Pi, The Phantom, Richie Rich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HATE: The Godfather (!?!), Gone With The Wind, Getting Away With Murder</a:t>
            </a: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6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3 (Godzilla)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Low male 63%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Higher academic/educator 14% </a:t>
            </a:r>
          </a:p>
          <a:p>
            <a:pPr marL="0" indent="0" algn="just">
              <a:buNone/>
            </a:pPr>
            <a:r>
              <a:rPr lang="en-US" b="1" dirty="0">
                <a:latin typeface="Arial" charset="0"/>
                <a:cs typeface="Arial" charset="0"/>
              </a:rPr>
              <a:t>Low college/grad student 7%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cs typeface="Arial" charset="0"/>
              </a:rPr>
              <a:t>almost half as rest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High concentration of users over 35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LIKE: Godzilla (1998), Godzilla (1984), Godzilla (1958), Star Wars: Empire Strikes Back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HATE: Ben-Hur, The Maltese Falcon</a:t>
            </a:r>
          </a:p>
        </p:txBody>
      </p:sp>
    </p:spTree>
    <p:extLst>
      <p:ext uri="{BB962C8B-B14F-4D97-AF65-F5344CB8AC3E}">
        <p14:creationId xmlns:p14="http://schemas.microsoft.com/office/powerpoint/2010/main" val="392601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4 (Foreign Films)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CLUSTER4: 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Low male 65% lower than normal</a:t>
            </a: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LIKE: </a:t>
            </a:r>
            <a:r>
              <a:rPr lang="it-IT" b="1" dirty="0">
                <a:latin typeface="Arial" charset="0"/>
                <a:cs typeface="Arial" charset="0"/>
              </a:rPr>
              <a:t>L'Associe, Autoportrait de Decembre, L bambin Ci guardano</a:t>
            </a: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HATE: Beauty and the Beast, Peter Pan.</a:t>
            </a: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6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5 (Horror)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MOVIES THEY LIKE: Cape Fear, Poltergeist, Nightmare on Elm Street, Edward Scissorhands</a:t>
            </a:r>
          </a:p>
          <a:p>
            <a:pPr marL="0" indent="0">
              <a:buNone/>
            </a:pPr>
            <a:r>
              <a:rPr lang="en-US" b="1" dirty="0"/>
              <a:t>MOVIES THEY HATE: </a:t>
            </a:r>
            <a:r>
              <a:rPr lang="en-US" b="1" dirty="0" err="1"/>
              <a:t>Palookaville</a:t>
            </a:r>
            <a:r>
              <a:rPr lang="en-US" b="1" dirty="0"/>
              <a:t>, Philadelphia, lots of obscure ones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728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6 (Young)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male 65% lower than normal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r>
              <a:rPr lang="en-US" dirty="0">
                <a:latin typeface="Corbel" charset="0"/>
              </a:rPr>
              <a:t>Much Younger in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MOVIES THEY LIKE (very diverse): Raging Bull, They Bite</a:t>
            </a:r>
          </a:p>
          <a:p>
            <a:pPr marL="0" indent="0">
              <a:buNone/>
            </a:pPr>
            <a:r>
              <a:rPr lang="en-US" dirty="0"/>
              <a:t>MOVIES THEY HATE : Forrest Gump, </a:t>
            </a:r>
            <a:r>
              <a:rPr lang="en-US" dirty="0" err="1"/>
              <a:t>Goodfellas</a:t>
            </a:r>
            <a:r>
              <a:rPr lang="en-US" dirty="0"/>
              <a:t>, The Big </a:t>
            </a:r>
            <a:r>
              <a:rPr lang="en-US" dirty="0" err="1"/>
              <a:t>Lebowski</a:t>
            </a:r>
            <a:r>
              <a:rPr lang="en-US" dirty="0"/>
              <a:t>, Monty Python’s Life of Brian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17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likes Toy Story</a:t>
            </a:r>
          </a:p>
          <a:p>
            <a:r>
              <a:rPr lang="en-US" dirty="0" smtClean="0"/>
              <a:t>Everyone hates Speechless (1994 film)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31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::Obstacles and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difficult to consider many points within one map/reduce tasks</a:t>
            </a:r>
          </a:p>
          <a:p>
            <a:pPr lvl="1"/>
            <a:r>
              <a:rPr lang="en-US"/>
              <a:t>large canopy still may not fit in memory</a:t>
            </a:r>
          </a:p>
          <a:p>
            <a:pPr lvl="1"/>
            <a:r>
              <a:rPr lang="en-US"/>
              <a:t>aggregating points into a centroid means information lost</a:t>
            </a:r>
          </a:p>
          <a:p>
            <a:r>
              <a:rPr lang="en-US"/>
              <a:t>Distance difficult to measure in high dimensionality</a:t>
            </a:r>
          </a:p>
          <a:p>
            <a:pPr lvl="1"/>
            <a:r>
              <a:rPr lang="en-US"/>
              <a:t>euclidean, cosine, manhattan: points appear equally far part, even with weights</a:t>
            </a:r>
          </a:p>
          <a:p>
            <a:pPr lvl="1"/>
            <a:r>
              <a:rPr lang="en-US"/>
              <a:t>comparing sparse vs sparse vectors (user vs. user)</a:t>
            </a:r>
          </a:p>
          <a:p>
            <a:pPr lvl="1"/>
            <a:r>
              <a:rPr lang="en-US"/>
              <a:t>comparing sparse vs dense vectors (user vs. centroid) </a:t>
            </a:r>
          </a:p>
        </p:txBody>
      </p:sp>
    </p:spTree>
    <p:extLst>
      <p:ext uri="{BB962C8B-B14F-4D97-AF65-F5344CB8AC3E}">
        <p14:creationId xmlns:p14="http://schemas.microsoft.com/office/powerpoint/2010/main" val="77751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Cluster users based on the movies they rated</a:t>
            </a:r>
          </a:p>
          <a:p>
            <a:r>
              <a:rPr lang="en-US"/>
              <a:t>Clusters accentuate a shared (possibly latent) trait amongst its members that may not be immediately obvious . </a:t>
            </a:r>
          </a:p>
          <a:p>
            <a:r>
              <a:rPr lang="en-US"/>
              <a:t>Example, in MovieLens dataset:</a:t>
            </a:r>
          </a:p>
          <a:p>
            <a:endParaRPr lang="en-US"/>
          </a:p>
          <a:p>
            <a:pPr lvl="1"/>
            <a:r>
              <a:rPr lang="en-US"/>
              <a:t>Farmers over 40 seem to like romantic comedies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6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::Obstacles and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Distance computation still costly when vectors involved is very high dimension</a:t>
            </a:r>
          </a:p>
          <a:p>
            <a:pPr lvl="1"/>
            <a:r>
              <a:rPr lang="en-US"/>
              <a:t>naive hierarchical clustering originally required O(n^3)</a:t>
            </a:r>
          </a:p>
          <a:p>
            <a:pPr lvl="1"/>
            <a:r>
              <a:rPr lang="en-US"/>
              <a:t>with optimization, closer to O(n^2)</a:t>
            </a:r>
          </a:p>
          <a:p>
            <a:pPr lvl="1"/>
            <a:r>
              <a:rPr lang="en-US"/>
              <a:t>Barely feasible even with n=350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1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::INIITAL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Two-Step Clustering Approach:</a:t>
            </a:r>
          </a:p>
          <a:p>
            <a:pPr lvl="1"/>
            <a:r>
              <a:rPr lang="en-US"/>
              <a:t>::STEP1  - Canopy Clustering</a:t>
            </a:r>
          </a:p>
          <a:p>
            <a:pPr lvl="2"/>
            <a:r>
              <a:rPr lang="en-US"/>
              <a:t>Rough clustering of partitioned data utilizing an inexpensive distance metric. </a:t>
            </a:r>
          </a:p>
          <a:p>
            <a:pPr lvl="2"/>
            <a:r>
              <a:rPr lang="en-US"/>
              <a:t>Canopies may share members</a:t>
            </a:r>
          </a:p>
          <a:p>
            <a:pPr lvl="2"/>
            <a:r>
              <a:rPr lang="en-US"/>
              <a:t>Identify centroids based on all canopies found</a:t>
            </a:r>
          </a:p>
          <a:p>
            <a:pPr lvl="1"/>
            <a:r>
              <a:rPr lang="en-US"/>
              <a:t>::STEP2 -Hierarchical Clustering</a:t>
            </a:r>
          </a:p>
          <a:p>
            <a:pPr lvl="2"/>
            <a:r>
              <a:rPr lang="en-US"/>
              <a:t>A distance metric with a more rigid bound is employed to subcluster points within a canopy</a:t>
            </a:r>
          </a:p>
          <a:p>
            <a:r>
              <a:rPr lang="en-US"/>
              <a:t>::DATASET</a:t>
            </a:r>
          </a:p>
          <a:p>
            <a:pPr lvl="1"/>
            <a:r>
              <a:rPr lang="en-US"/>
              <a:t>MovieLens</a:t>
            </a:r>
          </a:p>
        </p:txBody>
      </p:sp>
    </p:spTree>
    <p:extLst>
      <p:ext uri="{BB962C8B-B14F-4D97-AF65-F5344CB8AC3E}">
        <p14:creationId xmlns:p14="http://schemas.microsoft.com/office/powerpoint/2010/main" val="344549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::MUNGING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threw away rarely rated movies to prevent skew, reduce dimensions </a:t>
            </a:r>
          </a:p>
          <a:p>
            <a:pPr lvl="1"/>
            <a:r>
              <a:rPr lang="en-US"/>
              <a:t>~ 35% of all movies</a:t>
            </a:r>
          </a:p>
          <a:p>
            <a:pPr lvl="1"/>
            <a:r>
              <a:rPr lang="en-US"/>
              <a:t>&lt; 1% of all ratings ( 10M dataset) </a:t>
            </a:r>
          </a:p>
          <a:p>
            <a:pPr lvl="1"/>
            <a:r>
              <a:rPr lang="en-US"/>
              <a:t>&lt; 4% of all ratings ( 1M / 100K dataset) </a:t>
            </a:r>
          </a:p>
          <a:p>
            <a:pPr lvl="1"/>
            <a:endParaRPr lang="en-US">
              <a:solidFill>
                <a:srgbClr val="EDEDED"/>
              </a:solidFill>
              <a:latin typeface="Corbel"/>
            </a:endParaRP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Output: </a:t>
            </a:r>
          </a:p>
          <a:p>
            <a:pPr lvl="2"/>
            <a:r>
              <a:rPr lang="en-US">
                <a:solidFill>
                  <a:srgbClr val="EDEDED"/>
                </a:solidFill>
                <a:latin typeface="Corbel"/>
              </a:rPr>
              <a:t>"massaged" file with key-value pair of userID-features vector [movieID1: rating1, movieID2: rating2...]  </a:t>
            </a:r>
          </a:p>
          <a:p>
            <a:pPr lvl="2"/>
            <a:endParaRPr lang="en-US">
              <a:solidFill>
                <a:srgbClr val="EDEDED"/>
              </a:solidFill>
              <a:latin typeface="Corbel"/>
            </a:endParaRPr>
          </a:p>
          <a:p>
            <a:pPr marL="0" indent="0">
              <a:buNone/>
            </a:pPr>
            <a:endParaRPr lang="en-US"/>
          </a:p>
          <a:p>
            <a:r>
              <a:rPr lang="en-US"/>
              <a:t>Normalization</a:t>
            </a:r>
          </a:p>
          <a:p>
            <a:pPr lvl="1"/>
            <a:r>
              <a:rPr lang="en-US"/>
              <a:t>dataset employs a 5-star scale with a .5 step, we normalized this to a 10-point scale to fit with our chosen distance metric. </a:t>
            </a:r>
          </a:p>
          <a:p>
            <a:pPr lvl="1"/>
            <a:endParaRPr lang="en-US"/>
          </a:p>
          <a:p>
            <a:pPr lvl="1"/>
            <a:endParaRPr lang="en-US">
              <a:solidFill>
                <a:srgbClr val="EDEDE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3286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 :: Canopy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Employ a cheap distance metric to pre-process large dataset, pre-clustering the dataset into canopies.</a:t>
            </a:r>
          </a:p>
          <a:p>
            <a:r>
              <a:rPr lang="en-US"/>
              <a:t>Canopies: </a:t>
            </a:r>
          </a:p>
          <a:p>
            <a:pPr lvl="1"/>
            <a:r>
              <a:rPr lang="en-US"/>
              <a:t>Obeys two distance thresholds: T1 (loosely similar) and T2 (tightly similar) </a:t>
            </a:r>
          </a:p>
          <a:p>
            <a:pPr lvl="1"/>
            <a:r>
              <a:rPr lang="en-US"/>
              <a:t>Pick a point at random as a canopy centroid.</a:t>
            </a:r>
          </a:p>
          <a:p>
            <a:pPr lvl="1"/>
            <a:r>
              <a:rPr lang="en-US"/>
              <a:t>Compare points using distance metric</a:t>
            </a:r>
          </a:p>
          <a:p>
            <a:pPr lvl="1"/>
            <a:r>
              <a:rPr lang="en-US"/>
              <a:t>If similarity is greater than T1, include point in canopy</a:t>
            </a:r>
          </a:p>
          <a:p>
            <a:pPr lvl="1"/>
            <a:r>
              <a:rPr lang="en-US"/>
              <a:t>Moreover, if similarity is greater than T2, remove point from original dataset.</a:t>
            </a:r>
          </a:p>
          <a:p>
            <a:pPr lvl="1"/>
            <a:r>
              <a:rPr lang="en-US"/>
              <a:t>Points may belong to several canopies.  </a:t>
            </a:r>
          </a:p>
        </p:txBody>
      </p:sp>
    </p:spTree>
    <p:extLst>
      <p:ext uri="{BB962C8B-B14F-4D97-AF65-F5344CB8AC3E}">
        <p14:creationId xmlns:p14="http://schemas.microsoft.com/office/powerpoint/2010/main" val="33863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::STEP1: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DEDED"/>
                </a:solidFill>
                <a:latin typeface="Corbel"/>
              </a:rPr>
              <a:t>Jaccard Bag similarity example: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User A rates movie X with 3, Y with 1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User B rates movie X with 2, Y with 4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A's bag = { x, x, x, y }, Y's bag = { x, x, y, y, y, y }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union = 2 + 1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intersection = 10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similarity = 4/10</a:t>
            </a:r>
          </a:p>
          <a:p>
            <a:r>
              <a:rPr lang="en-US">
                <a:solidFill>
                  <a:srgbClr val="EDEDED"/>
                </a:solidFill>
                <a:latin typeface="Corbel"/>
              </a:rPr>
              <a:t>Then use Jaccard distances on the resulting bags to find similarity, compare with T1 and T2 to determine canopy membership.</a:t>
            </a:r>
          </a:p>
        </p:txBody>
      </p:sp>
    </p:spTree>
    <p:extLst>
      <p:ext uri="{BB962C8B-B14F-4D97-AF65-F5344CB8AC3E}">
        <p14:creationId xmlns:p14="http://schemas.microsoft.com/office/powerpoint/2010/main" val="160471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 1: Initial Attempts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Map Phase:</a:t>
            </a:r>
          </a:p>
          <a:p>
            <a:pPr lvl="1"/>
            <a:r>
              <a:rPr lang="en-US"/>
              <a:t>Emit canopies with centroids being randomly chosen points.</a:t>
            </a:r>
          </a:p>
          <a:p>
            <a:pPr lvl="1"/>
            <a:r>
              <a:rPr lang="en-US"/>
              <a:t>Canopies will be &lt;centroid, members&gt; with the centroid containing the complete feature vector, whereas members are just string IDs. </a:t>
            </a:r>
          </a:p>
          <a:p>
            <a:r>
              <a:rPr lang="en-US"/>
              <a:t>Reduce Phase</a:t>
            </a:r>
          </a:p>
          <a:p>
            <a:pPr lvl="1"/>
            <a:r>
              <a:rPr lang="en-US"/>
              <a:t>Compares centroids from different mappers,  merging ones that are too similar. </a:t>
            </a:r>
          </a:p>
          <a:p>
            <a:pPr lvl="1"/>
            <a:r>
              <a:rPr lang="en-US"/>
              <a:t>Another map-reduce job is needed to convert the string IDs in the mapper to their feature vectors, providing the canopies in their full dimensional weight.  </a:t>
            </a:r>
          </a:p>
        </p:txBody>
      </p:sp>
    </p:spTree>
    <p:extLst>
      <p:ext uri="{BB962C8B-B14F-4D97-AF65-F5344CB8AC3E}">
        <p14:creationId xmlns:p14="http://schemas.microsoft.com/office/powerpoint/2010/main" val="115782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::STEP1: Initial Attempts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Too many canopies were being output</a:t>
            </a:r>
          </a:p>
          <a:p>
            <a:pPr lvl="1"/>
            <a:r>
              <a:rPr lang="en-US"/>
              <a:t>~1000, and after reducer task that number went down to ~100.</a:t>
            </a:r>
          </a:p>
          <a:p>
            <a:r>
              <a:rPr lang="en-US"/>
              <a:t>Fine-tuning T1 and T2 produced a no-win trade-off</a:t>
            </a:r>
          </a:p>
          <a:p>
            <a:pPr lvl="1"/>
            <a:r>
              <a:rPr lang="en-US"/>
              <a:t>smaller threshold produced tighter canopies, but too many</a:t>
            </a:r>
          </a:p>
          <a:p>
            <a:pPr lvl="1"/>
            <a:r>
              <a:rPr lang="en-US"/>
              <a:t>larger threshold produced less canopies, but too many points within 1 canopy - up to 50% of all points considered</a:t>
            </a:r>
          </a:p>
          <a:p>
            <a:r>
              <a:rPr lang="en-US"/>
              <a:t>Some random points have very few or no neighbors</a:t>
            </a:r>
          </a:p>
          <a:p>
            <a:pPr lvl="1"/>
            <a:r>
              <a:rPr lang="en-US"/>
              <a:t>decided to set limit on how long a mapper should sample for canopies </a:t>
            </a:r>
          </a:p>
          <a:p>
            <a:r>
              <a:rPr lang="en-US"/>
              <a:t>Decided on another approach. </a:t>
            </a:r>
          </a:p>
        </p:txBody>
      </p:sp>
    </p:spTree>
    <p:extLst>
      <p:ext uri="{BB962C8B-B14F-4D97-AF65-F5344CB8AC3E}">
        <p14:creationId xmlns:p14="http://schemas.microsoft.com/office/powerpoint/2010/main" val="400623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::STEP1::Implementation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DEDED"/>
                </a:solidFill>
                <a:latin typeface="Corbel"/>
              </a:rPr>
              <a:t>Map Phase</a:t>
            </a:r>
          </a:p>
          <a:p>
            <a:pPr lvl="1"/>
            <a:r>
              <a:rPr lang="en-US" dirty="0">
                <a:solidFill>
                  <a:srgbClr val="EDEDED"/>
                </a:solidFill>
                <a:latin typeface="Corbel" charset="0"/>
              </a:rPr>
              <a:t>Find canopies and centroids among the points within one mapper</a:t>
            </a:r>
            <a:endParaRPr lang="en-US">
              <a:solidFill>
                <a:srgbClr val="EDEDED"/>
              </a:solidFill>
              <a:latin typeface="Corbel" charset="0"/>
            </a:endParaRPr>
          </a:p>
          <a:p>
            <a:pPr lvl="1"/>
            <a:r>
              <a:rPr lang="en-US" dirty="0">
                <a:solidFill>
                  <a:srgbClr val="EDEDED"/>
                </a:solidFill>
                <a:latin typeface="Corbel" charset="0"/>
              </a:rPr>
              <a:t>Output canopy/centroid information</a:t>
            </a:r>
          </a:p>
          <a:p>
            <a:pPr lvl="1"/>
            <a:r>
              <a:rPr lang="en-US" dirty="0">
                <a:solidFill>
                  <a:srgbClr val="EDEDED"/>
                </a:solidFill>
                <a:latin typeface="Corbel" charset="0"/>
              </a:rPr>
              <a:t>Output number of canopies</a:t>
            </a:r>
          </a:p>
          <a:p>
            <a:pPr lvl="4"/>
            <a:endParaRPr lang="en-US">
              <a:solidFill>
                <a:srgbClr val="EDEDED"/>
              </a:solidFill>
              <a:latin typeface="Corbel" charset="0"/>
            </a:endParaRPr>
          </a:p>
          <a:p>
            <a:r>
              <a:rPr lang="en-US">
                <a:solidFill>
                  <a:srgbClr val="EDEDED"/>
                </a:solidFill>
                <a:latin typeface="Corbel" charset="0"/>
              </a:rPr>
              <a:t>Reduce Phase 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 charset="0"/>
              </a:rPr>
              <a:t>Use hierarchical clustering (cosine similarity) to combine centroids that are too close together, stopping at the average number of canopies found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 Output: final centroids</a:t>
            </a:r>
          </a:p>
        </p:txBody>
      </p:sp>
    </p:spTree>
    <p:extLst>
      <p:ext uri="{BB962C8B-B14F-4D97-AF65-F5344CB8AC3E}">
        <p14:creationId xmlns:p14="http://schemas.microsoft.com/office/powerpoint/2010/main" val="177700555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29</TotalTime>
  <Words>877</Words>
  <Application>Microsoft Office PowerPoint</Application>
  <PresentationFormat>Widescreen</PresentationFormat>
  <Paragraphs>141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Depth</vt:lpstr>
      <vt:lpstr>  Clustering Canopy + Hierarchical</vt:lpstr>
      <vt:lpstr>::PROBLEM DEFINITION</vt:lpstr>
      <vt:lpstr>::INIITAL APPROACH</vt:lpstr>
      <vt:lpstr>::MUNGING</vt:lpstr>
      <vt:lpstr>::STEP1 :: Canopy Clustering</vt:lpstr>
      <vt:lpstr>::STEP1: Distance Metric</vt:lpstr>
      <vt:lpstr>::STEP 1: Initial Attempts</vt:lpstr>
      <vt:lpstr>::STEP1: Initial Attempts</vt:lpstr>
      <vt:lpstr>::STEP1::Implementation</vt:lpstr>
      <vt:lpstr>::STEP2: Point Assignment</vt:lpstr>
      <vt:lpstr>::STEP 3: Postprocessing</vt:lpstr>
      <vt:lpstr>::CLUSTER 1 (Angry Moms) </vt:lpstr>
      <vt:lpstr>::CLUSTER 2 (Hipsters)</vt:lpstr>
      <vt:lpstr>::CLUSTER 3 (Godzilla)  </vt:lpstr>
      <vt:lpstr>::CLUSTER 4 (Foreign Films)</vt:lpstr>
      <vt:lpstr>::CLUSTER 5 (Horror)</vt:lpstr>
      <vt:lpstr>::CLUSTER 6 (Young)</vt:lpstr>
      <vt:lpstr>Filtering Results</vt:lpstr>
      <vt:lpstr>::Obstacles and Lessons</vt:lpstr>
      <vt:lpstr>::Obstacles and Lessons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Alabdullah, Ahmed K. [RA]</cp:lastModifiedBy>
  <cp:revision>12</cp:revision>
  <dcterms:created xsi:type="dcterms:W3CDTF">2014-09-12T02:17:01Z</dcterms:created>
  <dcterms:modified xsi:type="dcterms:W3CDTF">2015-05-07T18:40:28Z</dcterms:modified>
</cp:coreProperties>
</file>