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6" r:id="rId6"/>
    <p:sldId id="260" r:id="rId7"/>
    <p:sldId id="267" r:id="rId8"/>
    <p:sldId id="262" r:id="rId9"/>
    <p:sldId id="268" r:id="rId10"/>
    <p:sldId id="269" r:id="rId11"/>
    <p:sldId id="270" r:id="rId12"/>
    <p:sldId id="261" r:id="rId13"/>
    <p:sldId id="271" r:id="rId14"/>
    <p:sldId id="263" r:id="rId15"/>
    <p:sldId id="264" r:id="rId16"/>
    <p:sldId id="272" r:id="rId17"/>
    <p:sldId id="27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25" y="1226493"/>
            <a:ext cx="10993549" cy="1851558"/>
          </a:xfrm>
        </p:spPr>
        <p:txBody>
          <a:bodyPr/>
          <a:lstStyle/>
          <a:p>
            <a:pPr algn="ctr"/>
            <a:r>
              <a:rPr lang="en-US" dirty="0" smtClean="0"/>
              <a:t>active learning strategies assignment2</a:t>
            </a:r>
            <a:endParaRPr lang="en-US" dirty="0"/>
          </a:p>
        </p:txBody>
      </p:sp>
    </p:spTree>
    <p:extLst>
      <p:ext uri="{BB962C8B-B14F-4D97-AF65-F5344CB8AC3E}">
        <p14:creationId xmlns:p14="http://schemas.microsoft.com/office/powerpoint/2010/main" val="1317789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460310"/>
            <a:ext cx="11029615" cy="5397690"/>
          </a:xfrm>
        </p:spPr>
        <p:txBody>
          <a:bodyPr>
            <a:normAutofit/>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SVHN</a:t>
            </a:r>
            <a:r>
              <a:rPr lang="en-US" sz="2400" i="1" dirty="0" smtClean="0">
                <a:solidFill>
                  <a:schemeClr val="accent5">
                    <a:lumMod val="50000"/>
                  </a:schemeClr>
                </a:solidFill>
              </a:rPr>
              <a:t> </a:t>
            </a:r>
            <a:endParaRPr lang="en-US" sz="2400" i="1" dirty="0">
              <a:solidFill>
                <a:schemeClr val="accent5">
                  <a:lumMod val="50000"/>
                </a:schemeClr>
              </a:solidFill>
            </a:endParaRPr>
          </a:p>
          <a:p>
            <a:pPr marL="0" indent="0">
              <a:buNone/>
            </a:pPr>
            <a:r>
              <a:rPr lang="en-US" sz="2400"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Margin Sampling Strategy								Random Sampling Strategy</a:t>
            </a:r>
            <a:r>
              <a:rPr lang="en-US" b="1" i="1" dirty="0" smtClean="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6856043" y="2827924"/>
            <a:ext cx="4266565" cy="4030076"/>
          </a:xfrm>
          <a:prstGeom prst="rect">
            <a:avLst/>
          </a:prstGeom>
        </p:spPr>
      </p:pic>
      <p:pic>
        <p:nvPicPr>
          <p:cNvPr id="5" name="Picture 4"/>
          <p:cNvPicPr>
            <a:picLocks noChangeAspect="1"/>
          </p:cNvPicPr>
          <p:nvPr/>
        </p:nvPicPr>
        <p:blipFill>
          <a:blip r:embed="rId3"/>
          <a:stretch>
            <a:fillRect/>
          </a:stretch>
        </p:blipFill>
        <p:spPr>
          <a:xfrm>
            <a:off x="922524" y="2827924"/>
            <a:ext cx="4295775" cy="4030076"/>
          </a:xfrm>
          <a:prstGeom prst="rect">
            <a:avLst/>
          </a:prstGeom>
        </p:spPr>
      </p:pic>
    </p:spTree>
    <p:extLst>
      <p:ext uri="{BB962C8B-B14F-4D97-AF65-F5344CB8AC3E}">
        <p14:creationId xmlns:p14="http://schemas.microsoft.com/office/powerpoint/2010/main" val="29266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501254"/>
            <a:ext cx="11029615" cy="5356746"/>
          </a:xfrm>
        </p:spPr>
        <p:txBody>
          <a:bodyPr>
            <a:normAutofit/>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SVHN</a:t>
            </a:r>
            <a:r>
              <a:rPr lang="en-US" sz="2400" i="1" dirty="0" smtClean="0">
                <a:solidFill>
                  <a:schemeClr val="accent5">
                    <a:lumMod val="50000"/>
                  </a:schemeClr>
                </a:solidFill>
              </a:rPr>
              <a:t> </a:t>
            </a:r>
            <a:endParaRPr lang="en-US" sz="2400" i="1" dirty="0">
              <a:solidFill>
                <a:schemeClr val="accent5">
                  <a:lumMod val="50000"/>
                </a:schemeClr>
              </a:solidFill>
            </a:endParaRPr>
          </a:p>
          <a:p>
            <a:pPr marL="0" indent="0">
              <a:buNone/>
            </a:pP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Entropy Sampling Strategy               </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Least Confident Sampling Strategy </a:t>
            </a:r>
            <a:r>
              <a:rPr lang="en-US" b="1" i="1" dirty="0" smtClean="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86458" y="2795302"/>
            <a:ext cx="4324350" cy="4062698"/>
          </a:xfrm>
          <a:prstGeom prst="rect">
            <a:avLst/>
          </a:prstGeom>
        </p:spPr>
      </p:pic>
      <p:pic>
        <p:nvPicPr>
          <p:cNvPr id="5" name="Picture 4"/>
          <p:cNvPicPr>
            <a:picLocks noChangeAspect="1"/>
          </p:cNvPicPr>
          <p:nvPr/>
        </p:nvPicPr>
        <p:blipFill>
          <a:blip r:embed="rId3"/>
          <a:stretch>
            <a:fillRect/>
          </a:stretch>
        </p:blipFill>
        <p:spPr>
          <a:xfrm>
            <a:off x="1159207" y="2795303"/>
            <a:ext cx="4305300" cy="4062698"/>
          </a:xfrm>
          <a:prstGeom prst="rect">
            <a:avLst/>
          </a:prstGeom>
        </p:spPr>
      </p:pic>
    </p:spTree>
    <p:extLst>
      <p:ext uri="{BB962C8B-B14F-4D97-AF65-F5344CB8AC3E}">
        <p14:creationId xmlns:p14="http://schemas.microsoft.com/office/powerpoint/2010/main" val="151789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501254"/>
            <a:ext cx="11029615" cy="5356746"/>
          </a:xfrm>
        </p:spPr>
        <p:txBody>
          <a:bodyPr>
            <a:normAutofit/>
          </a:bodyPr>
          <a:lstStyle/>
          <a:p>
            <a:pPr marL="0" indent="0" algn="ctr">
              <a:buNone/>
            </a:pPr>
            <a:r>
              <a:rPr lang="en-US" sz="2800" b="1" i="1" u="sng" dirty="0" smtClean="0">
                <a:solidFill>
                  <a:schemeClr val="accent5">
                    <a:lumMod val="50000"/>
                  </a:schemeClr>
                </a:solidFill>
                <a:latin typeface="Times New Roman" panose="02020603050405020304" pitchFamily="18" charset="0"/>
                <a:cs typeface="Times New Roman" panose="02020603050405020304" pitchFamily="18" charset="0"/>
              </a:rPr>
              <a:t>Plotting the results</a:t>
            </a:r>
          </a:p>
          <a:p>
            <a:pPr marL="0" indent="0">
              <a:buNone/>
            </a:pPr>
            <a:r>
              <a:rPr lang="en-US" sz="2000" b="1" i="1" dirty="0" smtClean="0">
                <a:solidFill>
                  <a:schemeClr val="tx1"/>
                </a:solidFill>
                <a:latin typeface="Times New Roman" panose="02020603050405020304" pitchFamily="18" charset="0"/>
                <a:cs typeface="Times New Roman" panose="02020603050405020304" pitchFamily="18" charset="0"/>
              </a:rPr>
              <a:t>				MNIST												</a:t>
            </a:r>
            <a:r>
              <a:rPr lang="en-US" sz="2000" b="1" i="1" dirty="0">
                <a:latin typeface="Times New Roman" panose="02020603050405020304" pitchFamily="18" charset="0"/>
                <a:cs typeface="Times New Roman" panose="02020603050405020304" pitchFamily="18" charset="0"/>
              </a:rPr>
              <a:t>Cifar10</a:t>
            </a:r>
          </a:p>
          <a:p>
            <a:pPr marL="0" indent="0">
              <a:buNone/>
            </a:pPr>
            <a:r>
              <a:rPr lang="en-US" sz="2000" b="1" i="1" dirty="0" smtClean="0">
                <a:solidFill>
                  <a:schemeClr val="tx1"/>
                </a:solidFill>
                <a:latin typeface="Times New Roman" panose="02020603050405020304" pitchFamily="18" charset="0"/>
                <a:cs typeface="Times New Roman" panose="02020603050405020304" pitchFamily="18" charset="0"/>
              </a:rPr>
              <a:t>		</a:t>
            </a: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smtClean="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r>
              <a:rPr lang="en-US" sz="20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            </a:t>
            </a:r>
            <a:endParaRPr lang="en-US" sz="2000" b="1" i="1" u="sng"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000" b="1" i="1" dirty="0" smtClean="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en-US" dirty="0"/>
          </a:p>
        </p:txBody>
      </p:sp>
      <p:pic>
        <p:nvPicPr>
          <p:cNvPr id="7" name="Picture 6"/>
          <p:cNvPicPr/>
          <p:nvPr/>
        </p:nvPicPr>
        <p:blipFill>
          <a:blip r:embed="rId2"/>
          <a:stretch>
            <a:fillRect/>
          </a:stretch>
        </p:blipFill>
        <p:spPr>
          <a:xfrm>
            <a:off x="6895389" y="2974553"/>
            <a:ext cx="4324350" cy="1788516"/>
          </a:xfrm>
          <a:prstGeom prst="rect">
            <a:avLst/>
          </a:prstGeom>
        </p:spPr>
      </p:pic>
      <p:pic>
        <p:nvPicPr>
          <p:cNvPr id="8" name="Picture 7"/>
          <p:cNvPicPr/>
          <p:nvPr/>
        </p:nvPicPr>
        <p:blipFill>
          <a:blip r:embed="rId3"/>
          <a:stretch>
            <a:fillRect/>
          </a:stretch>
        </p:blipFill>
        <p:spPr>
          <a:xfrm>
            <a:off x="6895389" y="4763069"/>
            <a:ext cx="4408805" cy="1759585"/>
          </a:xfrm>
          <a:prstGeom prst="rect">
            <a:avLst/>
          </a:prstGeom>
        </p:spPr>
      </p:pic>
      <p:pic>
        <p:nvPicPr>
          <p:cNvPr id="9" name="Picture 8"/>
          <p:cNvPicPr>
            <a:picLocks noChangeAspect="1"/>
          </p:cNvPicPr>
          <p:nvPr/>
        </p:nvPicPr>
        <p:blipFill>
          <a:blip r:embed="rId4"/>
          <a:stretch>
            <a:fillRect/>
          </a:stretch>
        </p:blipFill>
        <p:spPr>
          <a:xfrm>
            <a:off x="805858" y="2974553"/>
            <a:ext cx="4848225" cy="1788516"/>
          </a:xfrm>
          <a:prstGeom prst="rect">
            <a:avLst/>
          </a:prstGeom>
        </p:spPr>
      </p:pic>
      <p:pic>
        <p:nvPicPr>
          <p:cNvPr id="10" name="Picture 9"/>
          <p:cNvPicPr>
            <a:picLocks noChangeAspect="1"/>
          </p:cNvPicPr>
          <p:nvPr/>
        </p:nvPicPr>
        <p:blipFill>
          <a:blip r:embed="rId5"/>
          <a:stretch>
            <a:fillRect/>
          </a:stretch>
        </p:blipFill>
        <p:spPr>
          <a:xfrm>
            <a:off x="788087" y="4677105"/>
            <a:ext cx="4838700" cy="1845549"/>
          </a:xfrm>
          <a:prstGeom prst="rect">
            <a:avLst/>
          </a:prstGeom>
        </p:spPr>
      </p:pic>
    </p:spTree>
    <p:extLst>
      <p:ext uri="{BB962C8B-B14F-4D97-AF65-F5344CB8AC3E}">
        <p14:creationId xmlns:p14="http://schemas.microsoft.com/office/powerpoint/2010/main" val="105083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465729"/>
            <a:ext cx="11029615" cy="5392271"/>
          </a:xfrm>
        </p:spPr>
        <p:txBody>
          <a:bodyPr>
            <a:normAutofit/>
          </a:bodyPr>
          <a:lstStyle/>
          <a:p>
            <a:pPr marL="0" indent="0" algn="ctr">
              <a:buNone/>
            </a:pPr>
            <a:r>
              <a:rPr lang="en-US" sz="3000" b="1" i="1" u="sng" dirty="0" smtClean="0">
                <a:solidFill>
                  <a:schemeClr val="accent5">
                    <a:lumMod val="50000"/>
                  </a:schemeClr>
                </a:solidFill>
                <a:latin typeface="Times New Roman" panose="02020603050405020304" pitchFamily="18" charset="0"/>
                <a:cs typeface="Times New Roman" panose="02020603050405020304" pitchFamily="18" charset="0"/>
              </a:rPr>
              <a:t>Plotting the results</a:t>
            </a:r>
          </a:p>
          <a:p>
            <a:pPr marL="0" indent="0">
              <a:buNone/>
            </a:pP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200" b="1" i="1" dirty="0" smtClean="0">
                <a:latin typeface="Times New Roman" panose="02020603050405020304" pitchFamily="18" charset="0"/>
                <a:cs typeface="Times New Roman" panose="02020603050405020304" pitchFamily="18" charset="0"/>
              </a:rPr>
              <a:t>Fashion-MNIST</a:t>
            </a:r>
            <a:r>
              <a:rPr lang="en-US" sz="2000" b="1" dirty="0" smtClean="0">
                <a:latin typeface="Times New Roman" panose="02020603050405020304" pitchFamily="18" charset="0"/>
                <a:cs typeface="Times New Roman" panose="02020603050405020304" pitchFamily="18" charset="0"/>
              </a:rPr>
              <a:t>												</a:t>
            </a:r>
            <a:r>
              <a:rPr lang="en-US" sz="2200" b="1" i="1" dirty="0" smtClean="0">
                <a:latin typeface="Times New Roman" panose="02020603050405020304" pitchFamily="18" charset="0"/>
                <a:cs typeface="Times New Roman" panose="02020603050405020304" pitchFamily="18" charset="0"/>
              </a:rPr>
              <a:t>SVHN</a:t>
            </a:r>
            <a:endParaRPr lang="en-US" sz="2200" b="1" i="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i="1" dirty="0" smtClean="0">
                <a:solidFill>
                  <a:schemeClr val="tx1"/>
                </a:solidFill>
                <a:latin typeface="Times New Roman" panose="02020603050405020304" pitchFamily="18" charset="0"/>
                <a:cs typeface="Times New Roman" panose="02020603050405020304" pitchFamily="18" charset="0"/>
              </a:rPr>
              <a:t>														</a:t>
            </a: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smtClean="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r>
              <a:rPr lang="en-US" sz="20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            </a:t>
            </a:r>
            <a:endParaRPr lang="en-US" sz="2000" b="1" i="1" u="sng"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000" b="1" i="1" dirty="0" smtClean="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en-US" dirty="0"/>
          </a:p>
        </p:txBody>
      </p:sp>
      <p:pic>
        <p:nvPicPr>
          <p:cNvPr id="4" name="Picture 3"/>
          <p:cNvPicPr>
            <a:picLocks noChangeAspect="1"/>
          </p:cNvPicPr>
          <p:nvPr/>
        </p:nvPicPr>
        <p:blipFill>
          <a:blip r:embed="rId2"/>
          <a:stretch>
            <a:fillRect/>
          </a:stretch>
        </p:blipFill>
        <p:spPr>
          <a:xfrm>
            <a:off x="7238831" y="4471959"/>
            <a:ext cx="4371975" cy="2386041"/>
          </a:xfrm>
          <a:prstGeom prst="rect">
            <a:avLst/>
          </a:prstGeom>
        </p:spPr>
      </p:pic>
      <p:pic>
        <p:nvPicPr>
          <p:cNvPr id="5" name="Picture 4"/>
          <p:cNvPicPr/>
          <p:nvPr/>
        </p:nvPicPr>
        <p:blipFill>
          <a:blip r:embed="rId3"/>
          <a:stretch>
            <a:fillRect/>
          </a:stretch>
        </p:blipFill>
        <p:spPr>
          <a:xfrm>
            <a:off x="7238832" y="2723963"/>
            <a:ext cx="4371975" cy="1974850"/>
          </a:xfrm>
          <a:prstGeom prst="rect">
            <a:avLst/>
          </a:prstGeom>
        </p:spPr>
      </p:pic>
      <p:pic>
        <p:nvPicPr>
          <p:cNvPr id="6" name="Picture 5"/>
          <p:cNvPicPr>
            <a:picLocks noChangeAspect="1"/>
          </p:cNvPicPr>
          <p:nvPr/>
        </p:nvPicPr>
        <p:blipFill>
          <a:blip r:embed="rId4"/>
          <a:stretch>
            <a:fillRect/>
          </a:stretch>
        </p:blipFill>
        <p:spPr>
          <a:xfrm>
            <a:off x="1180930" y="4766427"/>
            <a:ext cx="4048125" cy="2091573"/>
          </a:xfrm>
          <a:prstGeom prst="rect">
            <a:avLst/>
          </a:prstGeom>
        </p:spPr>
      </p:pic>
      <p:pic>
        <p:nvPicPr>
          <p:cNvPr id="7" name="Picture 6"/>
          <p:cNvPicPr/>
          <p:nvPr/>
        </p:nvPicPr>
        <p:blipFill>
          <a:blip r:embed="rId5"/>
          <a:stretch>
            <a:fillRect/>
          </a:stretch>
        </p:blipFill>
        <p:spPr>
          <a:xfrm>
            <a:off x="1180931" y="2723963"/>
            <a:ext cx="4038600" cy="2173605"/>
          </a:xfrm>
          <a:prstGeom prst="rect">
            <a:avLst/>
          </a:prstGeom>
        </p:spPr>
      </p:pic>
    </p:spTree>
    <p:extLst>
      <p:ext uri="{BB962C8B-B14F-4D97-AF65-F5344CB8AC3E}">
        <p14:creationId xmlns:p14="http://schemas.microsoft.com/office/powerpoint/2010/main" val="17279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180496"/>
            <a:ext cx="11029615" cy="3821059"/>
          </a:xfrm>
        </p:spPr>
        <p:txBody>
          <a:bodyPr/>
          <a:lstStyle/>
          <a:p>
            <a:pPr>
              <a:buFont typeface="Wingdings" panose="05000000000000000000" pitchFamily="2" charset="2"/>
              <a:buChar char="q"/>
            </a:pP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MNIST:</a:t>
            </a:r>
          </a:p>
          <a:p>
            <a:pPr marL="0" indent="0">
              <a:buNone/>
            </a:pPr>
            <a:r>
              <a:rPr lang="en-US" dirty="0" smtClean="0"/>
              <a:t>	</a:t>
            </a:r>
            <a:r>
              <a:rPr lang="en-US" dirty="0">
                <a:latin typeface="Times New Roman" panose="02020603050405020304" pitchFamily="18" charset="0"/>
                <a:cs typeface="Times New Roman" panose="02020603050405020304" pitchFamily="18" charset="0"/>
              </a:rPr>
              <a:t>As shown in the results of MNIST dataset, Margin Sampling performed the best among the four strategies in the </a:t>
            </a:r>
            <a:r>
              <a:rPr lang="en-US" dirty="0" smtClean="0">
                <a:latin typeface="Times New Roman" panose="02020603050405020304" pitchFamily="18" charset="0"/>
                <a:cs typeface="Times New Roman" panose="02020603050405020304" pitchFamily="18" charset="0"/>
              </a:rPr>
              <a:t>	MNIST </a:t>
            </a:r>
            <a:r>
              <a:rPr lang="en-US" dirty="0">
                <a:latin typeface="Times New Roman" panose="02020603050405020304" pitchFamily="18" charset="0"/>
                <a:cs typeface="Times New Roman" panose="02020603050405020304" pitchFamily="18" charset="0"/>
              </a:rPr>
              <a:t>dataset, with a test accuracy of 95.9% after 50 rounds of querying. Margin sampling selects samples </a:t>
            </a:r>
            <a:r>
              <a:rPr lang="en-US" dirty="0" smtClean="0">
                <a:latin typeface="Times New Roman" panose="02020603050405020304" pitchFamily="18" charset="0"/>
                <a:cs typeface="Times New Roman" panose="02020603050405020304" pitchFamily="18" charset="0"/>
              </a:rPr>
              <a:t>	close </a:t>
            </a:r>
            <a:r>
              <a:rPr lang="en-US" dirty="0">
                <a:latin typeface="Times New Roman" panose="02020603050405020304" pitchFamily="18" charset="0"/>
                <a:cs typeface="Times New Roman" panose="02020603050405020304" pitchFamily="18" charset="0"/>
              </a:rPr>
              <a:t>to the decision boundary between classes, this helps the classifier to learn the boundaries between classes </a:t>
            </a:r>
            <a:r>
              <a:rPr lang="en-US" dirty="0" smtClean="0">
                <a:latin typeface="Times New Roman" panose="02020603050405020304" pitchFamily="18" charset="0"/>
                <a:cs typeface="Times New Roman" panose="02020603050405020304" pitchFamily="18" charset="0"/>
              </a:rPr>
              <a:t>	more </a:t>
            </a:r>
            <a:r>
              <a:rPr lang="en-US" dirty="0">
                <a:latin typeface="Times New Roman" panose="02020603050405020304" pitchFamily="18" charset="0"/>
                <a:cs typeface="Times New Roman" panose="02020603050405020304" pitchFamily="18" charset="0"/>
              </a:rPr>
              <a:t>accurately. Random sampling, Entropy sampling and least confidence sampling also performed well on this </a:t>
            </a:r>
            <a:r>
              <a:rPr lang="en-US" dirty="0" smtClean="0">
                <a:latin typeface="Times New Roman" panose="02020603050405020304" pitchFamily="18" charset="0"/>
                <a:cs typeface="Times New Roman" panose="02020603050405020304" pitchFamily="18" charset="0"/>
              </a:rPr>
              <a:t>	dataset</a:t>
            </a:r>
            <a:r>
              <a:rPr lang="en-US" dirty="0">
                <a:latin typeface="Times New Roman" panose="02020603050405020304" pitchFamily="18" charset="0"/>
                <a:cs typeface="Times New Roman" panose="02020603050405020304" pitchFamily="18" charset="0"/>
              </a:rPr>
              <a:t>, with test accuracy of 94.1%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95% and 95.7%, respectively, after 50 rounds of querying. Entropy </a:t>
            </a:r>
            <a:r>
              <a:rPr lang="en-US" dirty="0" smtClean="0">
                <a:latin typeface="Times New Roman" panose="02020603050405020304" pitchFamily="18" charset="0"/>
                <a:cs typeface="Times New Roman" panose="02020603050405020304" pitchFamily="18" charset="0"/>
              </a:rPr>
              <a:t>	Sampling </a:t>
            </a:r>
            <a:r>
              <a:rPr lang="en-US" dirty="0">
                <a:latin typeface="Times New Roman" panose="02020603050405020304" pitchFamily="18" charset="0"/>
                <a:cs typeface="Times New Roman" panose="02020603050405020304" pitchFamily="18" charset="0"/>
              </a:rPr>
              <a:t>selects samples with high uncertainty, while Least Confident Sampling selects samples that have the </a:t>
            </a:r>
            <a:r>
              <a:rPr lang="en-US" dirty="0" smtClean="0">
                <a:latin typeface="Times New Roman" panose="02020603050405020304" pitchFamily="18" charset="0"/>
                <a:cs typeface="Times New Roman" panose="02020603050405020304" pitchFamily="18" charset="0"/>
              </a:rPr>
              <a:t>	lowest </a:t>
            </a:r>
            <a:r>
              <a:rPr lang="en-US" dirty="0">
                <a:latin typeface="Times New Roman" panose="02020603050405020304" pitchFamily="18" charset="0"/>
                <a:cs typeface="Times New Roman" panose="02020603050405020304" pitchFamily="18" charset="0"/>
              </a:rPr>
              <a:t>confidence scores, and Random sampling selects a subset of the samples from each class. Margin </a:t>
            </a:r>
            <a:r>
              <a:rPr lang="en-US" dirty="0" smtClean="0">
                <a:latin typeface="Times New Roman" panose="02020603050405020304" pitchFamily="18" charset="0"/>
                <a:cs typeface="Times New Roman" panose="02020603050405020304" pitchFamily="18" charset="0"/>
              </a:rPr>
              <a:t>	Sampling was </a:t>
            </a:r>
            <a:r>
              <a:rPr lang="en-US" dirty="0">
                <a:latin typeface="Times New Roman" panose="02020603050405020304" pitchFamily="18" charset="0"/>
                <a:cs typeface="Times New Roman" panose="02020603050405020304" pitchFamily="18" charset="0"/>
              </a:rPr>
              <a:t>able to identify the most informative samples for labeling, which led to the best performance.</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1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180496"/>
            <a:ext cx="11029615" cy="3821059"/>
          </a:xfrm>
        </p:spPr>
        <p:txBody>
          <a:bodyPr/>
          <a:lstStyle/>
          <a:p>
            <a:pPr>
              <a:buFont typeface="Wingdings" panose="05000000000000000000" pitchFamily="2" charset="2"/>
              <a:buChar char="q"/>
            </a:pP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Cifar10: </a:t>
            </a:r>
          </a:p>
          <a:p>
            <a:pPr marL="0" indent="0">
              <a:buNone/>
            </a:pPr>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shown in the results of Cifar10 dataset, </a:t>
            </a:r>
            <a:r>
              <a:rPr lang="en-US" dirty="0" smtClean="0">
                <a:latin typeface="Times New Roman" panose="02020603050405020304" pitchFamily="18" charset="0"/>
                <a:cs typeface="Times New Roman" panose="02020603050405020304" pitchFamily="18" charset="0"/>
              </a:rPr>
              <a:t> Least </a:t>
            </a:r>
            <a:r>
              <a:rPr lang="en-US" dirty="0">
                <a:latin typeface="Times New Roman" panose="02020603050405020304" pitchFamily="18" charset="0"/>
                <a:cs typeface="Times New Roman" panose="02020603050405020304" pitchFamily="18" charset="0"/>
              </a:rPr>
              <a:t>Confident Sampling performed the best among the four </a:t>
            </a:r>
            <a:r>
              <a:rPr lang="en-US" dirty="0" smtClean="0">
                <a:latin typeface="Times New Roman" panose="02020603050405020304" pitchFamily="18" charset="0"/>
                <a:cs typeface="Times New Roman" panose="02020603050405020304" pitchFamily="18" charset="0"/>
              </a:rPr>
              <a:t>	strategies</a:t>
            </a:r>
            <a:r>
              <a:rPr lang="en-US" dirty="0">
                <a:latin typeface="Times New Roman" panose="02020603050405020304" pitchFamily="18" charset="0"/>
                <a:cs typeface="Times New Roman" panose="02020603050405020304" pitchFamily="18" charset="0"/>
              </a:rPr>
              <a:t>, with a test accuracy of 49.</a:t>
            </a:r>
            <a:r>
              <a:rPr lang="ar-SA"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after 50 </a:t>
            </a:r>
            <a:r>
              <a:rPr lang="en-US" dirty="0" smtClean="0">
                <a:latin typeface="Times New Roman" panose="02020603050405020304" pitchFamily="18" charset="0"/>
                <a:cs typeface="Times New Roman" panose="02020603050405020304" pitchFamily="18" charset="0"/>
              </a:rPr>
              <a:t>	rounds </a:t>
            </a:r>
            <a:r>
              <a:rPr lang="en-US" dirty="0">
                <a:latin typeface="Times New Roman" panose="02020603050405020304" pitchFamily="18" charset="0"/>
                <a:cs typeface="Times New Roman" panose="02020603050405020304" pitchFamily="18" charset="0"/>
              </a:rPr>
              <a:t>of querying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selects samples that ha</a:t>
            </a:r>
            <a:r>
              <a:rPr lang="en-US" b="1" dirty="0">
                <a:latin typeface="Times New Roman" panose="02020603050405020304" pitchFamily="18" charset="0"/>
                <a:cs typeface="Times New Roman" panose="02020603050405020304" pitchFamily="18" charset="0"/>
              </a:rPr>
              <a:t>ve </a:t>
            </a:r>
            <a:r>
              <a:rPr lang="en-US" dirty="0">
                <a:latin typeface="Times New Roman" panose="02020603050405020304" pitchFamily="18" charset="0"/>
                <a:cs typeface="Times New Roman" panose="02020603050405020304" pitchFamily="18" charset="0"/>
              </a:rPr>
              <a:t>the lowest </a:t>
            </a:r>
            <a:r>
              <a:rPr lang="en-US" dirty="0" smtClean="0">
                <a:latin typeface="Times New Roman" panose="02020603050405020304" pitchFamily="18" charset="0"/>
                <a:cs typeface="Times New Roman" panose="02020603050405020304" pitchFamily="18" charset="0"/>
              </a:rPr>
              <a:t>	confidence </a:t>
            </a:r>
            <a:r>
              <a:rPr lang="en-US" dirty="0">
                <a:latin typeface="Times New Roman" panose="02020603050405020304" pitchFamily="18" charset="0"/>
                <a:cs typeface="Times New Roman" panose="02020603050405020304" pitchFamily="18" charset="0"/>
              </a:rPr>
              <a:t>scores. Margin Sampling, </a:t>
            </a:r>
            <a:r>
              <a:rPr lang="en-US" dirty="0" smtClean="0">
                <a:latin typeface="Times New Roman" panose="02020603050405020304" pitchFamily="18" charset="0"/>
                <a:cs typeface="Times New Roman" panose="02020603050405020304" pitchFamily="18" charset="0"/>
              </a:rPr>
              <a:t>Entropy Sampling </a:t>
            </a:r>
            <a:r>
              <a:rPr lang="en-US" dirty="0">
                <a:latin typeface="Times New Roman" panose="02020603050405020304" pitchFamily="18" charset="0"/>
                <a:cs typeface="Times New Roman" panose="02020603050405020304" pitchFamily="18" charset="0"/>
              </a:rPr>
              <a:t>and Random sampling were performed poorly on </a:t>
            </a:r>
            <a:r>
              <a:rPr lang="en-US" dirty="0" smtClean="0">
                <a:latin typeface="Times New Roman" panose="02020603050405020304" pitchFamily="18" charset="0"/>
                <a:cs typeface="Times New Roman" panose="02020603050405020304" pitchFamily="18" charset="0"/>
              </a:rPr>
              <a:t>this 	dataset</a:t>
            </a:r>
            <a:r>
              <a:rPr lang="en-US" dirty="0">
                <a:latin typeface="Times New Roman" panose="02020603050405020304" pitchFamily="18" charset="0"/>
                <a:cs typeface="Times New Roman" panose="02020603050405020304" pitchFamily="18" charset="0"/>
              </a:rPr>
              <a:t>, with a test accuracy of 40.5%, 45.1%, </a:t>
            </a:r>
            <a:r>
              <a:rPr lang="en-US" dirty="0" smtClean="0">
                <a:latin typeface="Times New Roman" panose="02020603050405020304" pitchFamily="18" charset="0"/>
                <a:cs typeface="Times New Roman" panose="02020603050405020304" pitchFamily="18" charset="0"/>
              </a:rPr>
              <a:t>46.1</a:t>
            </a:r>
            <a:r>
              <a:rPr lang="en-US" dirty="0">
                <a:latin typeface="Times New Roman" panose="02020603050405020304" pitchFamily="18" charset="0"/>
                <a:cs typeface="Times New Roman" panose="02020603050405020304" pitchFamily="18" charset="0"/>
              </a:rPr>
              <a:t>%, respectively, after 50 rounds of querying. Entropy </a:t>
            </a:r>
            <a:r>
              <a:rPr lang="en-US" dirty="0" smtClean="0">
                <a:latin typeface="Times New Roman" panose="02020603050405020304" pitchFamily="18" charset="0"/>
                <a:cs typeface="Times New Roman" panose="02020603050405020304" pitchFamily="18" charset="0"/>
              </a:rPr>
              <a:t>	Sampling </a:t>
            </a:r>
            <a:r>
              <a:rPr lang="en-US" dirty="0">
                <a:latin typeface="Times New Roman" panose="02020603050405020304" pitchFamily="18" charset="0"/>
                <a:cs typeface="Times New Roman" panose="02020603050405020304" pitchFamily="18" charset="0"/>
              </a:rPr>
              <a:t>selects samples with high uncertainty, while</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sampling selects a subset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samples from </a:t>
            </a:r>
            <a:r>
              <a:rPr lang="en-US" dirty="0" smtClean="0">
                <a:latin typeface="Times New Roman" panose="02020603050405020304" pitchFamily="18" charset="0"/>
                <a:cs typeface="Times New Roman" panose="02020603050405020304" pitchFamily="18" charset="0"/>
              </a:rPr>
              <a:t>	each </a:t>
            </a:r>
            <a:r>
              <a:rPr lang="en-US" dirty="0">
                <a:latin typeface="Times New Roman" panose="02020603050405020304" pitchFamily="18" charset="0"/>
                <a:cs typeface="Times New Roman" panose="02020603050405020304" pitchFamily="18" charset="0"/>
              </a:rPr>
              <a:t>class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Margin Sampling selects samples </a:t>
            </a:r>
            <a:r>
              <a:rPr lang="en-US" dirty="0" smtClean="0">
                <a:latin typeface="Times New Roman" panose="02020603050405020304" pitchFamily="18" charset="0"/>
                <a:cs typeface="Times New Roman" panose="02020603050405020304" pitchFamily="18" charset="0"/>
              </a:rPr>
              <a:t>that are close </a:t>
            </a:r>
            <a:r>
              <a:rPr lang="en-US" dirty="0">
                <a:latin typeface="Times New Roman" panose="02020603050405020304" pitchFamily="18" charset="0"/>
                <a:cs typeface="Times New Roman" panose="02020603050405020304" pitchFamily="18" charset="0"/>
              </a:rPr>
              <a:t>to the decision boundary between classes</a:t>
            </a:r>
            <a:r>
              <a:rPr lang="en-US" dirty="0" smtClean="0">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537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017058"/>
            <a:ext cx="11029615" cy="4182035"/>
          </a:xfrm>
        </p:spPr>
        <p:txBody>
          <a:bodyPr>
            <a:normAutofit/>
          </a:bodyPr>
          <a:lstStyle/>
          <a:p>
            <a:pPr>
              <a:buFont typeface="Wingdings" panose="05000000000000000000" pitchFamily="2" charset="2"/>
              <a:buChar char="q"/>
            </a:pPr>
            <a:r>
              <a:rPr lang="en-US" sz="2000" b="1" i="1" u="sng" dirty="0">
                <a:solidFill>
                  <a:schemeClr val="accent5">
                    <a:lumMod val="50000"/>
                  </a:schemeClr>
                </a:solidFill>
                <a:latin typeface="Times New Roman" panose="02020603050405020304" pitchFamily="18" charset="0"/>
                <a:cs typeface="Times New Roman" panose="02020603050405020304" pitchFamily="18" charset="0"/>
              </a:rPr>
              <a:t>Fashion-MNIST </a:t>
            </a: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a:t>
            </a:r>
          </a:p>
          <a:p>
            <a:pPr marL="0" indent="0">
              <a:buNone/>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As shown in the results of Fashion-MNIST dataset, Margin Sampling</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performed the best among the four </a:t>
            </a:r>
            <a:r>
              <a:rPr lang="en-US" sz="1900" dirty="0" smtClean="0">
                <a:latin typeface="Times New Roman" panose="02020603050405020304" pitchFamily="18" charset="0"/>
                <a:cs typeface="Times New Roman" panose="02020603050405020304" pitchFamily="18" charset="0"/>
              </a:rPr>
              <a:t>	strategies</a:t>
            </a:r>
            <a:r>
              <a:rPr lang="en-US" sz="1900" dirty="0">
                <a:latin typeface="Times New Roman" panose="02020603050405020304" pitchFamily="18" charset="0"/>
                <a:cs typeface="Times New Roman" panose="02020603050405020304" pitchFamily="18" charset="0"/>
              </a:rPr>
              <a:t>, with a test accuracy of 74.1% after 50 rounds of querying. It selects samples close to the </a:t>
            </a:r>
            <a:r>
              <a:rPr lang="en-US" sz="1900" dirty="0" smtClean="0">
                <a:latin typeface="Times New Roman" panose="02020603050405020304" pitchFamily="18" charset="0"/>
                <a:cs typeface="Times New Roman" panose="02020603050405020304" pitchFamily="18" charset="0"/>
              </a:rPr>
              <a:t>	decision 	boundary </a:t>
            </a:r>
            <a:r>
              <a:rPr lang="en-US" sz="1900" dirty="0">
                <a:latin typeface="Times New Roman" panose="02020603050405020304" pitchFamily="18" charset="0"/>
                <a:cs typeface="Times New Roman" panose="02020603050405020304" pitchFamily="18" charset="0"/>
              </a:rPr>
              <a:t>between classes, this helps the classifier to learn the boundaries between classes more </a:t>
            </a:r>
            <a:r>
              <a:rPr lang="en-US" sz="1900" dirty="0" smtClean="0">
                <a:latin typeface="Times New Roman" panose="02020603050405020304" pitchFamily="18" charset="0"/>
                <a:cs typeface="Times New Roman" panose="02020603050405020304" pitchFamily="18" charset="0"/>
              </a:rPr>
              <a:t>	accurately</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Random </a:t>
            </a:r>
            <a:r>
              <a:rPr lang="en-US" sz="1900" dirty="0">
                <a:latin typeface="Times New Roman" panose="02020603050405020304" pitchFamily="18" charset="0"/>
                <a:cs typeface="Times New Roman" panose="02020603050405020304" pitchFamily="18" charset="0"/>
              </a:rPr>
              <a:t>sampling, Entropy sampling and least confidence sampling performed poorly on </a:t>
            </a:r>
            <a:r>
              <a:rPr lang="en-US" sz="1900" dirty="0" smtClean="0">
                <a:latin typeface="Times New Roman" panose="02020603050405020304" pitchFamily="18" charset="0"/>
                <a:cs typeface="Times New Roman" panose="02020603050405020304" pitchFamily="18" charset="0"/>
              </a:rPr>
              <a:t>	this </a:t>
            </a:r>
            <a:r>
              <a:rPr lang="en-US" sz="1900" dirty="0">
                <a:latin typeface="Times New Roman" panose="02020603050405020304" pitchFamily="18" charset="0"/>
                <a:cs typeface="Times New Roman" panose="02020603050405020304" pitchFamily="18" charset="0"/>
              </a:rPr>
              <a:t>dataset, with test </a:t>
            </a:r>
            <a:r>
              <a:rPr lang="en-US" sz="1900" dirty="0" smtClean="0">
                <a:latin typeface="Times New Roman" panose="02020603050405020304" pitchFamily="18" charset="0"/>
                <a:cs typeface="Times New Roman" panose="02020603050405020304" pitchFamily="18" charset="0"/>
              </a:rPr>
              <a:t>accuracy </a:t>
            </a:r>
            <a:r>
              <a:rPr lang="en-US" sz="1900" dirty="0">
                <a:latin typeface="Times New Roman" panose="02020603050405020304" pitchFamily="18" charset="0"/>
                <a:cs typeface="Times New Roman" panose="02020603050405020304" pitchFamily="18" charset="0"/>
              </a:rPr>
              <a:t>of 73.3%, 68.6% and 66.1%, respectively, after 50 rounds of querying. </a:t>
            </a:r>
            <a:r>
              <a:rPr lang="en-US" sz="1900" dirty="0" smtClean="0">
                <a:latin typeface="Times New Roman" panose="02020603050405020304" pitchFamily="18" charset="0"/>
                <a:cs typeface="Times New Roman" panose="02020603050405020304" pitchFamily="18" charset="0"/>
              </a:rPr>
              <a:t>	Entropy </a:t>
            </a:r>
            <a:r>
              <a:rPr lang="en-US" sz="1900" dirty="0">
                <a:latin typeface="Times New Roman" panose="02020603050405020304" pitchFamily="18" charset="0"/>
                <a:cs typeface="Times New Roman" panose="02020603050405020304" pitchFamily="18" charset="0"/>
              </a:rPr>
              <a:t>Sampling selects </a:t>
            </a:r>
            <a:r>
              <a:rPr lang="en-US" sz="1900" dirty="0" smtClean="0">
                <a:latin typeface="Times New Roman" panose="02020603050405020304" pitchFamily="18" charset="0"/>
                <a:cs typeface="Times New Roman" panose="02020603050405020304" pitchFamily="18" charset="0"/>
              </a:rPr>
              <a:t>samples </a:t>
            </a:r>
            <a:r>
              <a:rPr lang="en-US" sz="1900" dirty="0">
                <a:latin typeface="Times New Roman" panose="02020603050405020304" pitchFamily="18" charset="0"/>
                <a:cs typeface="Times New Roman" panose="02020603050405020304" pitchFamily="18" charset="0"/>
              </a:rPr>
              <a:t>with high uncertainty, while Least Confident Sampling selects </a:t>
            </a:r>
            <a:r>
              <a:rPr lang="en-US" sz="1900" dirty="0" smtClean="0">
                <a:latin typeface="Times New Roman" panose="02020603050405020304" pitchFamily="18" charset="0"/>
                <a:cs typeface="Times New Roman" panose="02020603050405020304" pitchFamily="18" charset="0"/>
              </a:rPr>
              <a:t>samples 	that </a:t>
            </a:r>
            <a:r>
              <a:rPr lang="en-US" sz="1900" dirty="0">
                <a:latin typeface="Times New Roman" panose="02020603050405020304" pitchFamily="18" charset="0"/>
                <a:cs typeface="Times New Roman" panose="02020603050405020304" pitchFamily="18" charset="0"/>
              </a:rPr>
              <a:t>have the lowest confidence </a:t>
            </a:r>
            <a:r>
              <a:rPr lang="en-US" sz="1900" dirty="0" smtClean="0">
                <a:latin typeface="Times New Roman" panose="02020603050405020304" pitchFamily="18" charset="0"/>
                <a:cs typeface="Times New Roman" panose="02020603050405020304" pitchFamily="18" charset="0"/>
              </a:rPr>
              <a:t>scores</a:t>
            </a:r>
            <a:r>
              <a:rPr lang="en-US" sz="1900" dirty="0">
                <a:latin typeface="Times New Roman" panose="02020603050405020304" pitchFamily="18" charset="0"/>
                <a:cs typeface="Times New Roman" panose="02020603050405020304" pitchFamily="18" charset="0"/>
              </a:rPr>
              <a:t>, and Random sampling selects a subset of the samples </a:t>
            </a:r>
            <a:r>
              <a:rPr lang="en-US" sz="1900" dirty="0" smtClean="0">
                <a:latin typeface="Times New Roman" panose="02020603050405020304" pitchFamily="18" charset="0"/>
                <a:cs typeface="Times New Roman" panose="02020603050405020304" pitchFamily="18" charset="0"/>
              </a:rPr>
              <a:t>from </a:t>
            </a:r>
            <a:r>
              <a:rPr lang="en-US" sz="1900" dirty="0">
                <a:latin typeface="Times New Roman" panose="02020603050405020304" pitchFamily="18" charset="0"/>
                <a:cs typeface="Times New Roman" panose="02020603050405020304" pitchFamily="18" charset="0"/>
              </a:rPr>
              <a:t>each </a:t>
            </a:r>
            <a:r>
              <a:rPr lang="en-US" sz="1900" dirty="0" smtClean="0">
                <a:latin typeface="Times New Roman" panose="02020603050405020304" pitchFamily="18" charset="0"/>
                <a:cs typeface="Times New Roman" panose="02020603050405020304" pitchFamily="18" charset="0"/>
              </a:rPr>
              <a:t>	class</a:t>
            </a:r>
            <a:r>
              <a:rPr lang="en-US" sz="1900" dirty="0">
                <a:latin typeface="Times New Roman" panose="02020603050405020304" pitchFamily="18" charset="0"/>
                <a:cs typeface="Times New Roman" panose="02020603050405020304" pitchFamily="18" charset="0"/>
              </a:rPr>
              <a:t>.</a:t>
            </a:r>
            <a:endParaRPr lang="en-US" sz="1900"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8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017058"/>
            <a:ext cx="11029615" cy="4182035"/>
          </a:xfrm>
        </p:spPr>
        <p:txBody>
          <a:bodyPr>
            <a:normAutofit/>
          </a:bodyPr>
          <a:lstStyle/>
          <a:p>
            <a:pPr>
              <a:buFont typeface="Wingdings" panose="05000000000000000000" pitchFamily="2" charset="2"/>
              <a:buChar char="q"/>
            </a:pP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SVHN</a:t>
            </a: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a:t>
            </a:r>
          </a:p>
          <a:p>
            <a:pPr marL="0" indent="0">
              <a:buNone/>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shown in the results of SVHN</a:t>
            </a:r>
            <a:r>
              <a:rPr lang="en-US" i="1" dirty="0">
                <a:latin typeface="Times New Roman" panose="02020603050405020304" pitchFamily="18" charset="0"/>
                <a:cs typeface="Times New Roman" panose="02020603050405020304" pitchFamily="18" charset="0"/>
              </a:rPr>
              <a:t> dataset</a:t>
            </a:r>
            <a:r>
              <a:rPr lang="en-US" dirty="0">
                <a:latin typeface="Times New Roman" panose="02020603050405020304" pitchFamily="18" charset="0"/>
                <a:cs typeface="Times New Roman" panose="02020603050405020304" pitchFamily="18" charset="0"/>
              </a:rPr>
              <a:t>, Entropy Sampling performed the best among the four strategies, with </a:t>
            </a:r>
            <a:r>
              <a:rPr lang="en-US" dirty="0" smtClean="0">
                <a:latin typeface="Times New Roman" panose="02020603050405020304" pitchFamily="18" charset="0"/>
                <a:cs typeface="Times New Roman" panose="02020603050405020304" pitchFamily="18" charset="0"/>
              </a:rPr>
              <a:t>a 	test 	accuracy </a:t>
            </a:r>
            <a:r>
              <a:rPr lang="en-US" dirty="0">
                <a:latin typeface="Times New Roman" panose="02020603050405020304" pitchFamily="18" charset="0"/>
                <a:cs typeface="Times New Roman" panose="02020603050405020304" pitchFamily="18" charset="0"/>
              </a:rPr>
              <a:t>of 31.2% after 60 rounds of querying. It selects samples with high uncertainty. Margin Sampling, </a:t>
            </a:r>
            <a:r>
              <a:rPr lang="en-US" dirty="0" smtClean="0">
                <a:latin typeface="Times New Roman" panose="02020603050405020304" pitchFamily="18" charset="0"/>
                <a:cs typeface="Times New Roman" panose="02020603050405020304" pitchFamily="18" charset="0"/>
              </a:rPr>
              <a:t>	Least Confident </a:t>
            </a:r>
            <a:r>
              <a:rPr lang="en-US" dirty="0">
                <a:latin typeface="Times New Roman" panose="02020603050405020304" pitchFamily="18" charset="0"/>
                <a:cs typeface="Times New Roman" panose="02020603050405020304" pitchFamily="18" charset="0"/>
              </a:rPr>
              <a:t>Sampling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Random sampling were performed poorly on this dataset, with a test accuracy </a:t>
            </a:r>
            <a:r>
              <a:rPr lang="en-US" dirty="0" smtClean="0">
                <a:latin typeface="Times New Roman" panose="02020603050405020304" pitchFamily="18" charset="0"/>
                <a:cs typeface="Times New Roman" panose="02020603050405020304" pitchFamily="18" charset="0"/>
              </a:rPr>
              <a:t>	of 	31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30.3</a:t>
            </a:r>
            <a:r>
              <a:rPr lang="en-US" dirty="0">
                <a:latin typeface="Times New Roman" panose="02020603050405020304" pitchFamily="18" charset="0"/>
                <a:cs typeface="Times New Roman" panose="02020603050405020304" pitchFamily="18" charset="0"/>
              </a:rPr>
              <a:t>%, 19.5%, respectively, after 60 rounds of querying. Least Confident Sampling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selects samples </a:t>
            </a:r>
            <a:r>
              <a:rPr lang="en-US" dirty="0" smtClean="0">
                <a:latin typeface="Times New Roman" panose="02020603050405020304" pitchFamily="18" charset="0"/>
                <a:cs typeface="Times New Roman" panose="02020603050405020304" pitchFamily="18" charset="0"/>
              </a:rPr>
              <a:t>	that have the lowest </a:t>
            </a:r>
            <a:r>
              <a:rPr lang="en-US" dirty="0">
                <a:latin typeface="Times New Roman" panose="02020603050405020304" pitchFamily="18" charset="0"/>
                <a:cs typeface="Times New Roman" panose="02020603050405020304" pitchFamily="18" charset="0"/>
              </a:rPr>
              <a:t>confidence scores,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while Random sampling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selects a subset of the samples from each class, </a:t>
            </a:r>
            <a:r>
              <a:rPr lang="en-US" dirty="0" smtClean="0">
                <a:latin typeface="Times New Roman" panose="02020603050405020304" pitchFamily="18" charset="0"/>
                <a:cs typeface="Times New Roman" panose="02020603050405020304" pitchFamily="18" charset="0"/>
              </a:rPr>
              <a:t>	and Margin Sampling </a:t>
            </a:r>
            <a:r>
              <a:rPr lang="en-US" dirty="0">
                <a:latin typeface="Times New Roman" panose="02020603050405020304" pitchFamily="18" charset="0"/>
                <a:cs typeface="Times New Roman" panose="02020603050405020304" pitchFamily="18" charset="0"/>
              </a:rPr>
              <a:t>selects samples that are close to the decision boundary between classes.</a:t>
            </a:r>
            <a:endParaRPr lang="en-US" b="1" dirty="0">
              <a:latin typeface="Times New Roman" panose="02020603050405020304" pitchFamily="18" charset="0"/>
              <a:cs typeface="Times New Roman" panose="02020603050405020304" pitchFamily="18" charset="0"/>
            </a:endParaRPr>
          </a:p>
          <a:p>
            <a:pPr marL="0" indent="0">
              <a:buNone/>
            </a:pP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8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evaluated four strategies for AL: Random sampling, margin sampling, entropy sampling, and least confidence sampling in four datasets: MNIST, Cifar10, Fashion MNIST and Street View House Numbers (SVHN). The results indicate that the effectiveness of these strategies varies across the dataset. Margin sampling performed best on the MNIST dataset and on the Fashion-MNIST dataset, least confidence sampling performed best on the Cifar10 dataset, and Entropy Sampling performed best on the SVHN</a:t>
            </a:r>
            <a:r>
              <a:rPr lang="en-US" i="1" dirty="0">
                <a:latin typeface="Times New Roman" panose="02020603050405020304" pitchFamily="18" charset="0"/>
                <a:cs typeface="Times New Roman" panose="02020603050405020304" pitchFamily="18" charset="0"/>
              </a:rPr>
              <a:t> dataset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the quality of their models, researchers should thoroughly assess various AL techniques on their </a:t>
            </a:r>
            <a:r>
              <a:rPr lang="en-US" dirty="0" smtClean="0">
                <a:latin typeface="Times New Roman" panose="02020603050405020304" pitchFamily="18" charset="0"/>
                <a:cs typeface="Times New Roman" panose="02020603050405020304" pitchFamily="18" charset="0"/>
              </a:rPr>
              <a:t>datasets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538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Active learning (AL) is a learning model that helps improve model accuracy by selecting data points for labeling, rather than relying on randomly selected data points. AL algorithms aim to increase the accuracy of models by repeatedly selecting the most informative samples from a large, unlabeled dataset, which are then classified by an expert or the model </a:t>
            </a:r>
            <a:r>
              <a:rPr lang="en-US" sz="2400" dirty="0" smtClean="0">
                <a:latin typeface="Times New Roman" panose="02020603050405020304" pitchFamily="18" charset="0"/>
                <a:cs typeface="Times New Roman" panose="02020603050405020304" pitchFamily="18" charset="0"/>
              </a:rPr>
              <a:t>itself.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setup</a:t>
            </a:r>
            <a:endParaRPr lang="en-US" dirty="0"/>
          </a:p>
        </p:txBody>
      </p:sp>
      <p:sp>
        <p:nvSpPr>
          <p:cNvPr id="3" name="Content Placeholder 2"/>
          <p:cNvSpPr>
            <a:spLocks noGrp="1"/>
          </p:cNvSpPr>
          <p:nvPr>
            <p:ph idx="1"/>
          </p:nvPr>
        </p:nvSpPr>
        <p:spPr>
          <a:xfrm>
            <a:off x="824247" y="2141861"/>
            <a:ext cx="9543245" cy="3678303"/>
          </a:xfrm>
        </p:spPr>
        <p:txBody>
          <a:bodyPr>
            <a:normAutofit fontScale="92500" lnSpcReduction="20000"/>
          </a:body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we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apply four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strategies for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AL</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Random sampling</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margin sampling</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entropy sampling</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least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confidence sampling </a:t>
            </a:r>
            <a:endPar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24000" lvl="1" indent="0" algn="ctr">
              <a:buNone/>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on four datasets</a:t>
            </a:r>
          </a:p>
          <a:p>
            <a:pPr lvl="1" algn="ctr">
              <a:buFont typeface="Wingdings" panose="05000000000000000000" pitchFamily="2" charset="2"/>
              <a:buChar char="Ø"/>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MNIST</a:t>
            </a:r>
          </a:p>
          <a:p>
            <a:pPr lvl="1" algn="ctr">
              <a:buFont typeface="Wingdings" panose="05000000000000000000" pitchFamily="2" charset="2"/>
              <a:buChar char="Ø"/>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Cifar10</a:t>
            </a:r>
          </a:p>
          <a:p>
            <a:pPr lvl="1" algn="ct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Fashion-MNIST</a:t>
            </a:r>
          </a:p>
          <a:p>
            <a:pPr lvl="1" algn="ct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SVHN</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46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a:xfrm>
            <a:off x="450762" y="1715956"/>
            <a:ext cx="11320528" cy="5142044"/>
          </a:xfrm>
        </p:spPr>
        <p:txBody>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MNIST</a:t>
            </a:r>
          </a:p>
          <a:p>
            <a:pPr marL="0" indent="0">
              <a:buNone/>
            </a:pPr>
            <a:r>
              <a:rPr lang="en-US" b="1" i="1" dirty="0" smtClean="0">
                <a:latin typeface="Times New Roman" panose="02020603050405020304" pitchFamily="18" charset="0"/>
                <a:cs typeface="Times New Roman" panose="02020603050405020304" pitchFamily="18" charset="0"/>
              </a:rPr>
              <a:t>		Margin </a:t>
            </a:r>
            <a:r>
              <a:rPr lang="en-US" b="1" i="1" dirty="0">
                <a:latin typeface="Times New Roman" panose="02020603050405020304" pitchFamily="18" charset="0"/>
                <a:cs typeface="Times New Roman" panose="02020603050405020304" pitchFamily="18" charset="0"/>
              </a:rPr>
              <a:t>Sampling </a:t>
            </a:r>
            <a:r>
              <a:rPr lang="en-US" b="1" i="1" dirty="0" smtClean="0">
                <a:latin typeface="Times New Roman" panose="02020603050405020304" pitchFamily="18" charset="0"/>
                <a:cs typeface="Times New Roman" panose="02020603050405020304" pitchFamily="18" charset="0"/>
              </a:rPr>
              <a:t>Strategy								Random Sampling Strategy</a:t>
            </a: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dirty="0"/>
          </a:p>
          <a:p>
            <a:pPr marL="0" indent="0">
              <a:buNone/>
            </a:pPr>
            <a:endParaRPr lang="en-US" dirty="0"/>
          </a:p>
        </p:txBody>
      </p:sp>
      <p:pic>
        <p:nvPicPr>
          <p:cNvPr id="7" name="Picture 6"/>
          <p:cNvPicPr>
            <a:picLocks noChangeAspect="1"/>
          </p:cNvPicPr>
          <p:nvPr/>
        </p:nvPicPr>
        <p:blipFill>
          <a:blip r:embed="rId2"/>
          <a:stretch>
            <a:fillRect/>
          </a:stretch>
        </p:blipFill>
        <p:spPr>
          <a:xfrm>
            <a:off x="6786764" y="2846231"/>
            <a:ext cx="4362450" cy="4011769"/>
          </a:xfrm>
          <a:prstGeom prst="rect">
            <a:avLst/>
          </a:prstGeom>
        </p:spPr>
      </p:pic>
      <p:pic>
        <p:nvPicPr>
          <p:cNvPr id="8" name="Picture 7"/>
          <p:cNvPicPr>
            <a:picLocks noChangeAspect="1"/>
          </p:cNvPicPr>
          <p:nvPr/>
        </p:nvPicPr>
        <p:blipFill>
          <a:blip r:embed="rId3"/>
          <a:stretch>
            <a:fillRect/>
          </a:stretch>
        </p:blipFill>
        <p:spPr>
          <a:xfrm>
            <a:off x="902459" y="2846231"/>
            <a:ext cx="4191000" cy="4011769"/>
          </a:xfrm>
          <a:prstGeom prst="rect">
            <a:avLst/>
          </a:prstGeom>
        </p:spPr>
      </p:pic>
    </p:spTree>
    <p:extLst>
      <p:ext uri="{BB962C8B-B14F-4D97-AF65-F5344CB8AC3E}">
        <p14:creationId xmlns:p14="http://schemas.microsoft.com/office/powerpoint/2010/main" val="1178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a:xfrm>
            <a:off x="450762" y="1532586"/>
            <a:ext cx="11320528" cy="5325414"/>
          </a:xfrm>
        </p:spPr>
        <p:txBody>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MNIST</a:t>
            </a:r>
          </a:p>
          <a:p>
            <a:pPr marL="0" indent="0">
              <a:buNone/>
            </a:pP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Entropy Sampling Strategy                    				Least Confident Sampling Strategy</a:t>
            </a: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dirty="0"/>
          </a:p>
          <a:p>
            <a:pPr marL="0" indent="0">
              <a:buNone/>
            </a:pPr>
            <a:endParaRPr lang="en-US" dirty="0"/>
          </a:p>
        </p:txBody>
      </p:sp>
      <p:pic>
        <p:nvPicPr>
          <p:cNvPr id="4" name="Picture 3"/>
          <p:cNvPicPr/>
          <p:nvPr/>
        </p:nvPicPr>
        <p:blipFill>
          <a:blip r:embed="rId2"/>
          <a:stretch>
            <a:fillRect/>
          </a:stretch>
        </p:blipFill>
        <p:spPr>
          <a:xfrm>
            <a:off x="1157927" y="2546386"/>
            <a:ext cx="4362450" cy="4311614"/>
          </a:xfrm>
          <a:prstGeom prst="rect">
            <a:avLst/>
          </a:prstGeom>
        </p:spPr>
      </p:pic>
      <p:pic>
        <p:nvPicPr>
          <p:cNvPr id="5" name="Picture 4"/>
          <p:cNvPicPr/>
          <p:nvPr/>
        </p:nvPicPr>
        <p:blipFill>
          <a:blip r:embed="rId3"/>
          <a:stretch>
            <a:fillRect/>
          </a:stretch>
        </p:blipFill>
        <p:spPr>
          <a:xfrm>
            <a:off x="7049520" y="2546386"/>
            <a:ext cx="4274820" cy="4311614"/>
          </a:xfrm>
          <a:prstGeom prst="rect">
            <a:avLst/>
          </a:prstGeom>
        </p:spPr>
      </p:pic>
    </p:spTree>
    <p:extLst>
      <p:ext uri="{BB962C8B-B14F-4D97-AF65-F5344CB8AC3E}">
        <p14:creationId xmlns:p14="http://schemas.microsoft.com/office/powerpoint/2010/main" val="265122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542196"/>
            <a:ext cx="11029615" cy="5315804"/>
          </a:xfrm>
        </p:spPr>
        <p:txBody>
          <a:bodyPr>
            <a:normAutofit/>
          </a:bodyPr>
          <a:lstStyle/>
          <a:p>
            <a:pPr marL="0" indent="0">
              <a:buNone/>
            </a:pPr>
            <a:r>
              <a:rPr lang="en-US" b="1" i="1" dirty="0" smtClean="0">
                <a:latin typeface="Times New Roman" panose="02020603050405020304" pitchFamily="18" charset="0"/>
                <a:cs typeface="Times New Roman" panose="02020603050405020304" pitchFamily="18" charset="0"/>
              </a:rPr>
              <a:t>			Margin Sampling Strategy								Random Sampling Strategy </a:t>
            </a: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7371711" y="3269615"/>
            <a:ext cx="4351655" cy="3588385"/>
          </a:xfrm>
          <a:prstGeom prst="rect">
            <a:avLst/>
          </a:prstGeom>
        </p:spPr>
      </p:pic>
      <p:pic>
        <p:nvPicPr>
          <p:cNvPr id="8" name="Picture 7"/>
          <p:cNvPicPr/>
          <p:nvPr/>
        </p:nvPicPr>
        <p:blipFill>
          <a:blip r:embed="rId3"/>
          <a:stretch>
            <a:fillRect/>
          </a:stretch>
        </p:blipFill>
        <p:spPr>
          <a:xfrm>
            <a:off x="1359995" y="3269615"/>
            <a:ext cx="4371975" cy="3588385"/>
          </a:xfrm>
          <a:prstGeom prst="rect">
            <a:avLst/>
          </a:prstGeom>
        </p:spPr>
      </p:pic>
      <p:sp>
        <p:nvSpPr>
          <p:cNvPr id="9" name="Rectangle 8"/>
          <p:cNvSpPr/>
          <p:nvPr/>
        </p:nvSpPr>
        <p:spPr>
          <a:xfrm>
            <a:off x="5216369" y="2157098"/>
            <a:ext cx="1486304" cy="461665"/>
          </a:xfrm>
          <a:prstGeom prst="rect">
            <a:avLst/>
          </a:prstGeom>
        </p:spPr>
        <p:txBody>
          <a:bodyPr wrap="none">
            <a:spAutoFit/>
          </a:bodyPr>
          <a:lstStyle/>
          <a:p>
            <a:pPr marL="324000" lvl="1" indent="0" algn="ctr">
              <a:buNone/>
            </a:pPr>
            <a:r>
              <a:rPr lang="en-US" sz="2400" b="1" i="1" u="sng" dirty="0">
                <a:solidFill>
                  <a:schemeClr val="accent5">
                    <a:lumMod val="50000"/>
                  </a:schemeClr>
                </a:solidFill>
                <a:latin typeface="Times New Roman" panose="02020603050405020304" pitchFamily="18" charset="0"/>
                <a:cs typeface="Times New Roman" panose="02020603050405020304" pitchFamily="18" charset="0"/>
              </a:rPr>
              <a:t>Cifar10</a:t>
            </a:r>
          </a:p>
        </p:txBody>
      </p:sp>
    </p:spTree>
    <p:extLst>
      <p:ext uri="{BB962C8B-B14F-4D97-AF65-F5344CB8AC3E}">
        <p14:creationId xmlns:p14="http://schemas.microsoft.com/office/powerpoint/2010/main" val="402543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501254"/>
            <a:ext cx="11029615" cy="5356746"/>
          </a:xfrm>
        </p:spPr>
        <p:txBody>
          <a:bodyPr>
            <a:normAutofit/>
          </a:bodyPr>
          <a:lstStyle/>
          <a:p>
            <a:pPr marL="324000" lvl="1"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Cifar10</a:t>
            </a:r>
            <a:endParaRPr lang="en-US" sz="2400" b="1" i="1" u="sng"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Entropy Sampling Strategy                    				Least Confident Sampling Strategy</a:t>
            </a:r>
            <a:endParaRPr lang="en-US" b="1" dirty="0">
              <a:latin typeface="Times New Roman" panose="02020603050405020304" pitchFamily="18" charset="0"/>
              <a:cs typeface="Times New Roman" panose="02020603050405020304" pitchFamily="18" charset="0"/>
            </a:endParaRPr>
          </a:p>
          <a:p>
            <a:pPr marL="0" indent="0">
              <a:buNone/>
            </a:pPr>
            <a:r>
              <a:rPr lang="en-US" b="1" i="1" dirty="0" smtClean="0">
                <a:latin typeface="Times New Roman" panose="02020603050405020304" pitchFamily="18" charset="0"/>
                <a:cs typeface="Times New Roman" panose="02020603050405020304" pitchFamily="18" charset="0"/>
              </a:rPr>
              <a:t> </a:t>
            </a: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90574" y="3134198"/>
            <a:ext cx="4361180" cy="3723801"/>
          </a:xfrm>
          <a:prstGeom prst="rect">
            <a:avLst/>
          </a:prstGeom>
        </p:spPr>
      </p:pic>
      <p:pic>
        <p:nvPicPr>
          <p:cNvPr id="5" name="Picture 4"/>
          <p:cNvPicPr/>
          <p:nvPr/>
        </p:nvPicPr>
        <p:blipFill>
          <a:blip r:embed="rId3"/>
          <a:stretch>
            <a:fillRect/>
          </a:stretch>
        </p:blipFill>
        <p:spPr>
          <a:xfrm>
            <a:off x="7181682" y="3134198"/>
            <a:ext cx="4429125" cy="3723801"/>
          </a:xfrm>
          <a:prstGeom prst="rect">
            <a:avLst/>
          </a:prstGeom>
        </p:spPr>
      </p:pic>
    </p:spTree>
    <p:extLst>
      <p:ext uri="{BB962C8B-B14F-4D97-AF65-F5344CB8AC3E}">
        <p14:creationId xmlns:p14="http://schemas.microsoft.com/office/powerpoint/2010/main" val="31533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405720"/>
            <a:ext cx="11029615" cy="5452280"/>
          </a:xfrm>
        </p:spPr>
        <p:txBody>
          <a:bodyPr>
            <a:normAutofit/>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Fashion-MNIST</a:t>
            </a:r>
            <a:r>
              <a:rPr lang="en-US" sz="2400" i="1" dirty="0" smtClean="0"/>
              <a:t> </a:t>
            </a:r>
            <a:endParaRPr lang="en-US" sz="2400" i="1" dirty="0"/>
          </a:p>
          <a:p>
            <a:pPr marL="0" indent="0">
              <a:buNone/>
            </a:pPr>
            <a:r>
              <a:rPr lang="en-US" sz="2400"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Margin Sampling Strategy								Random Sampling Strategy					</a:t>
            </a:r>
            <a:endParaRPr lang="en-US" b="1" i="1"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7194645" y="2789820"/>
            <a:ext cx="4572000" cy="4068180"/>
          </a:xfrm>
          <a:prstGeom prst="rect">
            <a:avLst/>
          </a:prstGeom>
        </p:spPr>
      </p:pic>
      <p:pic>
        <p:nvPicPr>
          <p:cNvPr id="5" name="Picture 4"/>
          <p:cNvPicPr/>
          <p:nvPr/>
        </p:nvPicPr>
        <p:blipFill>
          <a:blip r:embed="rId3"/>
          <a:stretch>
            <a:fillRect/>
          </a:stretch>
        </p:blipFill>
        <p:spPr>
          <a:xfrm>
            <a:off x="1296992" y="2789820"/>
            <a:ext cx="4523740" cy="4068180"/>
          </a:xfrm>
          <a:prstGeom prst="rect">
            <a:avLst/>
          </a:prstGeom>
        </p:spPr>
      </p:pic>
    </p:spTree>
    <p:extLst>
      <p:ext uri="{BB962C8B-B14F-4D97-AF65-F5344CB8AC3E}">
        <p14:creationId xmlns:p14="http://schemas.microsoft.com/office/powerpoint/2010/main" val="403050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581192" y="1493950"/>
            <a:ext cx="11029615" cy="5364050"/>
          </a:xfrm>
        </p:spPr>
        <p:txBody>
          <a:bodyPr>
            <a:normAutofit/>
          </a:bodyPr>
          <a:lstStyle/>
          <a:p>
            <a:pPr marL="0" indent="0" algn="ctr">
              <a:buNone/>
            </a:pPr>
            <a:r>
              <a:rPr lang="en-US" sz="2400" b="1" i="1" u="sng" dirty="0" smtClean="0">
                <a:solidFill>
                  <a:schemeClr val="accent5">
                    <a:lumMod val="50000"/>
                  </a:schemeClr>
                </a:solidFill>
                <a:latin typeface="Times New Roman" panose="02020603050405020304" pitchFamily="18" charset="0"/>
                <a:cs typeface="Times New Roman" panose="02020603050405020304" pitchFamily="18" charset="0"/>
              </a:rPr>
              <a:t>Fashion-MNIST</a:t>
            </a:r>
            <a:r>
              <a:rPr lang="en-US" sz="2400" i="1" dirty="0" smtClean="0"/>
              <a:t> </a:t>
            </a:r>
            <a:endParaRPr lang="en-US" sz="2400" i="1" dirty="0"/>
          </a:p>
          <a:p>
            <a:pPr marL="0" indent="0">
              <a:buNone/>
            </a:pP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Entropy Sampling Strategy               </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Least Confident Sampling Strategy </a:t>
            </a:r>
            <a:r>
              <a:rPr lang="en-US" b="1" i="1" dirty="0" smtClean="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19757" y="2802926"/>
            <a:ext cx="4591050" cy="4055074"/>
          </a:xfrm>
          <a:prstGeom prst="rect">
            <a:avLst/>
          </a:prstGeom>
        </p:spPr>
      </p:pic>
      <p:pic>
        <p:nvPicPr>
          <p:cNvPr id="5" name="Picture 4"/>
          <p:cNvPicPr>
            <a:picLocks noChangeAspect="1"/>
          </p:cNvPicPr>
          <p:nvPr/>
        </p:nvPicPr>
        <p:blipFill>
          <a:blip r:embed="rId3"/>
          <a:stretch>
            <a:fillRect/>
          </a:stretch>
        </p:blipFill>
        <p:spPr>
          <a:xfrm>
            <a:off x="1145482" y="2802927"/>
            <a:ext cx="4543425" cy="4055073"/>
          </a:xfrm>
          <a:prstGeom prst="rect">
            <a:avLst/>
          </a:prstGeom>
        </p:spPr>
      </p:pic>
    </p:spTree>
    <p:extLst>
      <p:ext uri="{BB962C8B-B14F-4D97-AF65-F5344CB8AC3E}">
        <p14:creationId xmlns:p14="http://schemas.microsoft.com/office/powerpoint/2010/main" val="19276226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353</TotalTime>
  <Words>249</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Gill Sans MT</vt:lpstr>
      <vt:lpstr>Times New Roman</vt:lpstr>
      <vt:lpstr>Wingdings</vt:lpstr>
      <vt:lpstr>Wingdings 2</vt:lpstr>
      <vt:lpstr>Dividend</vt:lpstr>
      <vt:lpstr>active learning strategies assignment2</vt:lpstr>
      <vt:lpstr>introduction</vt:lpstr>
      <vt:lpstr>setup</vt:lpstr>
      <vt:lpstr>Results</vt:lpstr>
      <vt:lpstr>Results</vt:lpstr>
      <vt:lpstr>Results</vt:lpstr>
      <vt:lpstr>Results</vt:lpstr>
      <vt:lpstr>Results</vt:lpstr>
      <vt:lpstr>Results</vt:lpstr>
      <vt:lpstr>Results</vt:lpstr>
      <vt:lpstr>Results</vt:lpstr>
      <vt:lpstr>Results</vt:lpstr>
      <vt:lpstr>Results</vt:lpstr>
      <vt:lpstr>Discussion of the results </vt:lpstr>
      <vt:lpstr>Discussion of the results </vt:lpstr>
      <vt:lpstr>Discussion of the results </vt:lpstr>
      <vt:lpstr>Discussion of the results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 strategies assignment</dc:title>
  <dc:creator>yousuf</dc:creator>
  <cp:lastModifiedBy>yousuf</cp:lastModifiedBy>
  <cp:revision>23</cp:revision>
  <dcterms:created xsi:type="dcterms:W3CDTF">2023-04-22T11:38:03Z</dcterms:created>
  <dcterms:modified xsi:type="dcterms:W3CDTF">2023-05-05T11:21:24Z</dcterms:modified>
</cp:coreProperties>
</file>