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2" r:id="rId7"/>
    <p:sldId id="261"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4/22/2023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4/22/2023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4/22/2023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4/22/2023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4/22/2023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9225" y="1226493"/>
            <a:ext cx="10993549" cy="1851558"/>
          </a:xfrm>
        </p:spPr>
        <p:txBody>
          <a:bodyPr/>
          <a:lstStyle/>
          <a:p>
            <a:pPr algn="ctr"/>
            <a:r>
              <a:rPr lang="en-US" dirty="0" smtClean="0"/>
              <a:t>active learning strategies assignment</a:t>
            </a:r>
            <a:endParaRPr lang="en-US" dirty="0"/>
          </a:p>
        </p:txBody>
      </p:sp>
    </p:spTree>
    <p:extLst>
      <p:ext uri="{BB962C8B-B14F-4D97-AF65-F5344CB8AC3E}">
        <p14:creationId xmlns:p14="http://schemas.microsoft.com/office/powerpoint/2010/main" val="1317789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Conclusion</a:t>
            </a:r>
            <a:br>
              <a:rPr lang="en-US" b="1" dirty="0"/>
            </a:br>
            <a:endParaRPr lang="en-US" dirty="0"/>
          </a:p>
        </p:txBody>
      </p:sp>
      <p:sp>
        <p:nvSpPr>
          <p:cNvPr id="3" name="Content Placeholder 2"/>
          <p:cNvSpPr>
            <a:spLocks noGrp="1"/>
          </p:cNvSpPr>
          <p:nvPr>
            <p:ph idx="1"/>
          </p:nvPr>
        </p:nvSpPr>
        <p:spPr/>
        <p:txBody>
          <a:bodyPr/>
          <a:lstStyle/>
          <a:p>
            <a:pPr marL="0" indent="0" algn="ctr">
              <a:buNone/>
            </a:pPr>
            <a:r>
              <a:rPr lang="en-US" dirty="0">
                <a:latin typeface="Times New Roman" panose="02020603050405020304" pitchFamily="18" charset="0"/>
                <a:cs typeface="Times New Roman" panose="02020603050405020304" pitchFamily="18" charset="0"/>
              </a:rPr>
              <a:t>we evaluated three strategies for AL: margin sampling, entropy sampling, and least confidence sampling in three datasets: MNIST, Wisconsin breast cancer, and iris. The results indicate that the effectiveness of these strategies varies across the data set. Margin sampling performed best on the MNIST dataset, while all three strategies performed similarly well on the Breast Cancer Wisconsin dataset and the Iris dataset</a:t>
            </a:r>
            <a:r>
              <a:rPr lang="en-US" dirty="0" smtClean="0">
                <a:latin typeface="Times New Roman" panose="02020603050405020304" pitchFamily="18" charset="0"/>
                <a:cs typeface="Times New Roman" panose="02020603050405020304" pitchFamily="18" charset="0"/>
              </a:rPr>
              <a:t>.</a:t>
            </a:r>
          </a:p>
          <a:p>
            <a:pPr marL="0" indent="0" algn="ctr">
              <a:buNone/>
            </a:pPr>
            <a:r>
              <a:rPr lang="en-US" dirty="0">
                <a:latin typeface="Times New Roman" panose="02020603050405020304" pitchFamily="18" charset="0"/>
                <a:cs typeface="Times New Roman" panose="02020603050405020304" pitchFamily="18" charset="0"/>
              </a:rPr>
              <a:t>All three methods work well at finding the most useful samples for labelling, although depending on the dataset, their effectiveness may differ. To improve the quality of their models, researchers should thoroughly assess various AL techniques on their data sets.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5386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normAutofit/>
          </a:bodyPr>
          <a:lstStyle/>
          <a:p>
            <a:pPr marL="0" indent="0" algn="ctr">
              <a:buNone/>
            </a:pPr>
            <a:r>
              <a:rPr lang="en-US" sz="2400" dirty="0">
                <a:latin typeface="Times New Roman" panose="02020603050405020304" pitchFamily="18" charset="0"/>
                <a:cs typeface="Times New Roman" panose="02020603050405020304" pitchFamily="18" charset="0"/>
              </a:rPr>
              <a:t>Active learning (AL) is a learning model that helps improve model accuracy by selecting data points for labeling, rather than relying on randomly selected data points. AL algorithms aim to increase the accuracy of models by repeatedly selecting the most informative samples from a large, unlabeled dataset, which are then classified by an expert or the model </a:t>
            </a:r>
            <a:r>
              <a:rPr lang="en-US" sz="2400" dirty="0" smtClean="0">
                <a:latin typeface="Times New Roman" panose="02020603050405020304" pitchFamily="18" charset="0"/>
                <a:cs typeface="Times New Roman" panose="02020603050405020304" pitchFamily="18" charset="0"/>
              </a:rPr>
              <a:t>itself.</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9655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setup</a:t>
            </a:r>
            <a:endParaRPr lang="en-US" dirty="0"/>
          </a:p>
        </p:txBody>
      </p:sp>
      <p:sp>
        <p:nvSpPr>
          <p:cNvPr id="3" name="Content Placeholder 2"/>
          <p:cNvSpPr>
            <a:spLocks noGrp="1"/>
          </p:cNvSpPr>
          <p:nvPr>
            <p:ph idx="1"/>
          </p:nvPr>
        </p:nvSpPr>
        <p:spPr>
          <a:xfrm>
            <a:off x="824247" y="2141861"/>
            <a:ext cx="9543245" cy="3678303"/>
          </a:xfrm>
        </p:spPr>
        <p:txBody>
          <a:bodyPr>
            <a:normAutofit/>
          </a:bodyPr>
          <a:lstStyle/>
          <a:p>
            <a:pPr algn="ctr"/>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we </a:t>
            </a:r>
            <a:r>
              <a:rPr lang="en-US" sz="2000" b="1" dirty="0" smtClean="0">
                <a:solidFill>
                  <a:schemeClr val="tx1">
                    <a:lumMod val="75000"/>
                    <a:lumOff val="25000"/>
                  </a:schemeClr>
                </a:solidFill>
                <a:latin typeface="Times New Roman" panose="02020603050405020304" pitchFamily="18" charset="0"/>
                <a:cs typeface="Times New Roman" panose="02020603050405020304" pitchFamily="18" charset="0"/>
              </a:rPr>
              <a:t>apply three </a:t>
            </a:r>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strategies for </a:t>
            </a:r>
            <a:r>
              <a:rPr lang="en-US" sz="2000" b="1" dirty="0" smtClean="0">
                <a:solidFill>
                  <a:schemeClr val="tx1">
                    <a:lumMod val="75000"/>
                    <a:lumOff val="25000"/>
                  </a:schemeClr>
                </a:solidFill>
                <a:latin typeface="Times New Roman" panose="02020603050405020304" pitchFamily="18" charset="0"/>
                <a:cs typeface="Times New Roman" panose="02020603050405020304" pitchFamily="18" charset="0"/>
              </a:rPr>
              <a:t>AL</a:t>
            </a:r>
          </a:p>
          <a:p>
            <a:pPr lvl="1" algn="ctr">
              <a:buFont typeface="Wingdings" panose="05000000000000000000" pitchFamily="2" charset="2"/>
              <a:buChar char="v"/>
            </a:pPr>
            <a:r>
              <a:rPr lang="en-US" sz="2000" b="1" dirty="0" smtClean="0">
                <a:solidFill>
                  <a:schemeClr val="tx1">
                    <a:lumMod val="75000"/>
                    <a:lumOff val="25000"/>
                  </a:schemeClr>
                </a:solidFill>
                <a:latin typeface="Times New Roman" panose="02020603050405020304" pitchFamily="18" charset="0"/>
                <a:cs typeface="Times New Roman" panose="02020603050405020304" pitchFamily="18" charset="0"/>
              </a:rPr>
              <a:t>margin sampling</a:t>
            </a:r>
          </a:p>
          <a:p>
            <a:pPr lvl="1" algn="ctr">
              <a:buFont typeface="Wingdings" panose="05000000000000000000" pitchFamily="2" charset="2"/>
              <a:buChar char="v"/>
            </a:pPr>
            <a:r>
              <a:rPr lang="en-US" sz="2000" b="1" dirty="0" smtClean="0">
                <a:solidFill>
                  <a:schemeClr val="tx1">
                    <a:lumMod val="75000"/>
                    <a:lumOff val="25000"/>
                  </a:schemeClr>
                </a:solidFill>
                <a:latin typeface="Times New Roman" panose="02020603050405020304" pitchFamily="18" charset="0"/>
                <a:cs typeface="Times New Roman" panose="02020603050405020304" pitchFamily="18" charset="0"/>
              </a:rPr>
              <a:t>entropy sampling</a:t>
            </a:r>
          </a:p>
          <a:p>
            <a:pPr lvl="1" algn="ctr">
              <a:buFont typeface="Wingdings" panose="05000000000000000000" pitchFamily="2" charset="2"/>
              <a:buChar char="v"/>
            </a:pPr>
            <a:r>
              <a:rPr lang="en-US" sz="2000" b="1" dirty="0" smtClean="0">
                <a:solidFill>
                  <a:schemeClr val="tx1">
                    <a:lumMod val="75000"/>
                    <a:lumOff val="25000"/>
                  </a:schemeClr>
                </a:solidFill>
                <a:latin typeface="Times New Roman" panose="02020603050405020304" pitchFamily="18" charset="0"/>
                <a:cs typeface="Times New Roman" panose="02020603050405020304" pitchFamily="18" charset="0"/>
              </a:rPr>
              <a:t>least </a:t>
            </a:r>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confidence sampling </a:t>
            </a:r>
            <a:endParaRPr lang="en-US" sz="2000" b="1"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marL="324000" lvl="1" indent="0" algn="ctr">
              <a:buNone/>
            </a:pPr>
            <a:r>
              <a:rPr lang="en-US" sz="2000" b="1" dirty="0" smtClean="0">
                <a:solidFill>
                  <a:schemeClr val="tx1">
                    <a:lumMod val="75000"/>
                    <a:lumOff val="25000"/>
                  </a:schemeClr>
                </a:solidFill>
                <a:latin typeface="Times New Roman" panose="02020603050405020304" pitchFamily="18" charset="0"/>
                <a:cs typeface="Times New Roman" panose="02020603050405020304" pitchFamily="18" charset="0"/>
              </a:rPr>
              <a:t>on </a:t>
            </a:r>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three </a:t>
            </a:r>
            <a:r>
              <a:rPr lang="en-US" sz="2000" b="1" dirty="0" smtClean="0">
                <a:solidFill>
                  <a:schemeClr val="tx1">
                    <a:lumMod val="75000"/>
                    <a:lumOff val="25000"/>
                  </a:schemeClr>
                </a:solidFill>
                <a:latin typeface="Times New Roman" panose="02020603050405020304" pitchFamily="18" charset="0"/>
                <a:cs typeface="Times New Roman" panose="02020603050405020304" pitchFamily="18" charset="0"/>
              </a:rPr>
              <a:t>datasets</a:t>
            </a:r>
          </a:p>
          <a:p>
            <a:pPr lvl="1" algn="ctr">
              <a:buFont typeface="Wingdings" panose="05000000000000000000" pitchFamily="2" charset="2"/>
              <a:buChar char="Ø"/>
            </a:pPr>
            <a:r>
              <a:rPr lang="en-US" sz="2000" b="1" dirty="0" smtClean="0">
                <a:solidFill>
                  <a:schemeClr val="tx1">
                    <a:lumMod val="75000"/>
                    <a:lumOff val="25000"/>
                  </a:schemeClr>
                </a:solidFill>
                <a:latin typeface="Times New Roman" panose="02020603050405020304" pitchFamily="18" charset="0"/>
                <a:cs typeface="Times New Roman" panose="02020603050405020304" pitchFamily="18" charset="0"/>
              </a:rPr>
              <a:t> MNIST</a:t>
            </a:r>
          </a:p>
          <a:p>
            <a:pPr lvl="1" algn="ctr">
              <a:buFont typeface="Wingdings" panose="05000000000000000000" pitchFamily="2" charset="2"/>
              <a:buChar char="Ø"/>
            </a:pPr>
            <a:r>
              <a:rPr lang="en-US" sz="2000" b="1"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Wisconsin breast </a:t>
            </a:r>
            <a:r>
              <a:rPr lang="en-US" sz="2000" b="1" dirty="0" smtClean="0">
                <a:solidFill>
                  <a:schemeClr val="tx1">
                    <a:lumMod val="75000"/>
                    <a:lumOff val="25000"/>
                  </a:schemeClr>
                </a:solidFill>
                <a:latin typeface="Times New Roman" panose="02020603050405020304" pitchFamily="18" charset="0"/>
                <a:cs typeface="Times New Roman" panose="02020603050405020304" pitchFamily="18" charset="0"/>
              </a:rPr>
              <a:t>cancer</a:t>
            </a:r>
          </a:p>
          <a:p>
            <a:pPr lvl="1" algn="ctr">
              <a:buFont typeface="Wingdings" panose="05000000000000000000" pitchFamily="2" charset="2"/>
              <a:buChar char="Ø"/>
            </a:pPr>
            <a:r>
              <a:rPr lang="en-US" sz="2000" b="1" dirty="0" smtClean="0">
                <a:solidFill>
                  <a:schemeClr val="tx1">
                    <a:lumMod val="75000"/>
                    <a:lumOff val="25000"/>
                  </a:schemeClr>
                </a:solidFill>
                <a:latin typeface="Times New Roman" panose="02020603050405020304" pitchFamily="18" charset="0"/>
                <a:cs typeface="Times New Roman" panose="02020603050405020304" pitchFamily="18" charset="0"/>
              </a:rPr>
              <a:t>iris</a:t>
            </a:r>
            <a:endParaRPr 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1465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Results</a:t>
            </a:r>
            <a:endParaRPr lang="en-US" dirty="0"/>
          </a:p>
        </p:txBody>
      </p:sp>
      <p:sp>
        <p:nvSpPr>
          <p:cNvPr id="3" name="Content Placeholder 2"/>
          <p:cNvSpPr>
            <a:spLocks noGrp="1"/>
          </p:cNvSpPr>
          <p:nvPr>
            <p:ph idx="1"/>
          </p:nvPr>
        </p:nvSpPr>
        <p:spPr>
          <a:xfrm>
            <a:off x="450762" y="2141859"/>
            <a:ext cx="11320528" cy="4477882"/>
          </a:xfrm>
        </p:spPr>
        <p:txBody>
          <a:bodyPr/>
          <a:lstStyle/>
          <a:p>
            <a:pPr marL="0" indent="0" algn="ctr">
              <a:buNone/>
            </a:pPr>
            <a:r>
              <a:rPr lang="en-US" sz="2400" b="1" i="1" u="sng" dirty="0" smtClean="0">
                <a:solidFill>
                  <a:schemeClr val="accent6">
                    <a:lumMod val="60000"/>
                    <a:lumOff val="40000"/>
                  </a:schemeClr>
                </a:solidFill>
                <a:latin typeface="Times New Roman" panose="02020603050405020304" pitchFamily="18" charset="0"/>
                <a:cs typeface="Times New Roman" panose="02020603050405020304" pitchFamily="18" charset="0"/>
              </a:rPr>
              <a:t>MNIST</a:t>
            </a:r>
          </a:p>
          <a:p>
            <a:pPr marL="0" indent="0">
              <a:buNone/>
            </a:pPr>
            <a:r>
              <a:rPr lang="en-US" b="1" i="1" dirty="0">
                <a:latin typeface="Times New Roman" panose="02020603050405020304" pitchFamily="18" charset="0"/>
                <a:cs typeface="Times New Roman" panose="02020603050405020304" pitchFamily="18" charset="0"/>
              </a:rPr>
              <a:t>Margin Sampling </a:t>
            </a:r>
            <a:r>
              <a:rPr lang="en-US" b="1" i="1" dirty="0" smtClean="0">
                <a:latin typeface="Times New Roman" panose="02020603050405020304" pitchFamily="18" charset="0"/>
                <a:cs typeface="Times New Roman" panose="02020603050405020304" pitchFamily="18" charset="0"/>
              </a:rPr>
              <a:t>Strategy                         Entropy </a:t>
            </a:r>
            <a:r>
              <a:rPr lang="en-US" b="1" i="1" dirty="0">
                <a:latin typeface="Times New Roman" panose="02020603050405020304" pitchFamily="18" charset="0"/>
                <a:cs typeface="Times New Roman" panose="02020603050405020304" pitchFamily="18" charset="0"/>
              </a:rPr>
              <a:t>Sampling </a:t>
            </a:r>
            <a:r>
              <a:rPr lang="en-US" b="1" i="1" dirty="0" smtClean="0">
                <a:latin typeface="Times New Roman" panose="02020603050405020304" pitchFamily="18" charset="0"/>
                <a:cs typeface="Times New Roman" panose="02020603050405020304" pitchFamily="18" charset="0"/>
              </a:rPr>
              <a:t>Strategy                    </a:t>
            </a:r>
            <a:r>
              <a:rPr lang="en-US" b="1" i="1" dirty="0">
                <a:latin typeface="Times New Roman" panose="02020603050405020304" pitchFamily="18" charset="0"/>
                <a:cs typeface="Times New Roman" panose="02020603050405020304" pitchFamily="18" charset="0"/>
              </a:rPr>
              <a:t>Least Confident Sampling Strategy</a:t>
            </a:r>
            <a:endParaRPr lang="en-US" b="1" dirty="0">
              <a:latin typeface="Times New Roman" panose="02020603050405020304" pitchFamily="18" charset="0"/>
              <a:cs typeface="Times New Roman" panose="02020603050405020304" pitchFamily="18" charset="0"/>
            </a:endParaRPr>
          </a:p>
          <a:p>
            <a:pPr marL="0" indent="0">
              <a:buNone/>
            </a:pPr>
            <a:endParaRPr lang="en-US" b="1" dirty="0"/>
          </a:p>
          <a:p>
            <a:pPr marL="0" indent="0">
              <a:buNone/>
            </a:pPr>
            <a:endParaRPr lang="en-US" b="1" i="1" dirty="0" smtClean="0"/>
          </a:p>
          <a:p>
            <a:pPr marL="0" indent="0">
              <a:buNone/>
            </a:pPr>
            <a:endParaRPr lang="en-US" b="1" i="1" dirty="0"/>
          </a:p>
          <a:p>
            <a:pPr marL="0" indent="0">
              <a:buNone/>
            </a:pPr>
            <a:endParaRPr lang="en-US" b="1" i="1" dirty="0" smtClean="0"/>
          </a:p>
          <a:p>
            <a:pPr marL="0" indent="0">
              <a:buNone/>
            </a:pPr>
            <a:endParaRPr lang="en-US" b="1" i="1" dirty="0"/>
          </a:p>
          <a:p>
            <a:pPr marL="0" indent="0">
              <a:buNone/>
            </a:pPr>
            <a:endParaRPr lang="en-US" b="1" i="1" dirty="0" smtClean="0"/>
          </a:p>
          <a:p>
            <a:pPr marL="0" indent="0">
              <a:buNone/>
            </a:pPr>
            <a:endParaRPr lang="en-US" b="1" i="1" dirty="0"/>
          </a:p>
          <a:p>
            <a:pPr marL="0" indent="0">
              <a:buNone/>
            </a:pPr>
            <a:endParaRPr lang="en-US" b="1" i="1" dirty="0" smtClean="0"/>
          </a:p>
          <a:p>
            <a:pPr marL="0" indent="0">
              <a:buNone/>
            </a:pPr>
            <a:endParaRPr lang="en-US" b="1" i="1" dirty="0"/>
          </a:p>
          <a:p>
            <a:pPr marL="0" indent="0">
              <a:buNone/>
            </a:pPr>
            <a:endParaRPr lang="en-US" b="1" dirty="0"/>
          </a:p>
          <a:p>
            <a:pPr marL="0" indent="0">
              <a:buNone/>
            </a:pPr>
            <a:endParaRPr lang="en-US" dirty="0"/>
          </a:p>
        </p:txBody>
      </p:sp>
      <p:pic>
        <p:nvPicPr>
          <p:cNvPr id="4" name="Picture 3"/>
          <p:cNvPicPr/>
          <p:nvPr/>
        </p:nvPicPr>
        <p:blipFill>
          <a:blip r:embed="rId2"/>
          <a:stretch>
            <a:fillRect/>
          </a:stretch>
        </p:blipFill>
        <p:spPr>
          <a:xfrm>
            <a:off x="450762" y="2550371"/>
            <a:ext cx="3488531" cy="3618608"/>
          </a:xfrm>
          <a:prstGeom prst="rect">
            <a:avLst/>
          </a:prstGeom>
        </p:spPr>
      </p:pic>
      <p:pic>
        <p:nvPicPr>
          <p:cNvPr id="5" name="Picture 4"/>
          <p:cNvPicPr/>
          <p:nvPr/>
        </p:nvPicPr>
        <p:blipFill>
          <a:blip r:embed="rId3"/>
          <a:stretch>
            <a:fillRect/>
          </a:stretch>
        </p:blipFill>
        <p:spPr>
          <a:xfrm>
            <a:off x="4260534" y="2550370"/>
            <a:ext cx="3555776" cy="3618609"/>
          </a:xfrm>
          <a:prstGeom prst="rect">
            <a:avLst/>
          </a:prstGeom>
        </p:spPr>
      </p:pic>
      <p:pic>
        <p:nvPicPr>
          <p:cNvPr id="6" name="Picture 5"/>
          <p:cNvPicPr/>
          <p:nvPr/>
        </p:nvPicPr>
        <p:blipFill>
          <a:blip r:embed="rId4"/>
          <a:stretch>
            <a:fillRect/>
          </a:stretch>
        </p:blipFill>
        <p:spPr>
          <a:xfrm>
            <a:off x="8137551" y="2550370"/>
            <a:ext cx="3633739" cy="3618609"/>
          </a:xfrm>
          <a:prstGeom prst="rect">
            <a:avLst/>
          </a:prstGeom>
        </p:spPr>
      </p:pic>
    </p:spTree>
    <p:extLst>
      <p:ext uri="{BB962C8B-B14F-4D97-AF65-F5344CB8AC3E}">
        <p14:creationId xmlns:p14="http://schemas.microsoft.com/office/powerpoint/2010/main" val="117830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Results</a:t>
            </a:r>
          </a:p>
        </p:txBody>
      </p:sp>
      <p:sp>
        <p:nvSpPr>
          <p:cNvPr id="3" name="Content Placeholder 2"/>
          <p:cNvSpPr>
            <a:spLocks noGrp="1"/>
          </p:cNvSpPr>
          <p:nvPr>
            <p:ph idx="1"/>
          </p:nvPr>
        </p:nvSpPr>
        <p:spPr/>
        <p:txBody>
          <a:bodyPr>
            <a:normAutofit/>
          </a:bodyPr>
          <a:lstStyle/>
          <a:p>
            <a:pPr marL="0" indent="0" algn="ctr">
              <a:buNone/>
            </a:pPr>
            <a:endParaRPr lang="en-US" sz="2400" b="1" i="1" u="sng" dirty="0" smtClean="0">
              <a:latin typeface="Times New Roman" panose="02020603050405020304" pitchFamily="18" charset="0"/>
              <a:cs typeface="Times New Roman" panose="02020603050405020304" pitchFamily="18" charset="0"/>
            </a:endParaRPr>
          </a:p>
          <a:p>
            <a:pPr marL="0" indent="0" algn="ctr">
              <a:buNone/>
            </a:pPr>
            <a:endParaRPr lang="en-US" sz="2400" b="1" i="1" u="sng" dirty="0" smtClean="0">
              <a:latin typeface="Times New Roman" panose="02020603050405020304" pitchFamily="18" charset="0"/>
              <a:cs typeface="Times New Roman" panose="02020603050405020304" pitchFamily="18" charset="0"/>
            </a:endParaRPr>
          </a:p>
          <a:p>
            <a:pPr marL="0" indent="0" algn="ctr">
              <a:buNone/>
            </a:pPr>
            <a:r>
              <a:rPr lang="en-US" sz="2400" b="1" i="1" u="sng" dirty="0" smtClean="0">
                <a:solidFill>
                  <a:schemeClr val="accent6">
                    <a:lumMod val="60000"/>
                    <a:lumOff val="40000"/>
                  </a:schemeClr>
                </a:solidFill>
                <a:latin typeface="Times New Roman" panose="02020603050405020304" pitchFamily="18" charset="0"/>
                <a:cs typeface="Times New Roman" panose="02020603050405020304" pitchFamily="18" charset="0"/>
              </a:rPr>
              <a:t>Breast </a:t>
            </a:r>
            <a:r>
              <a:rPr lang="en-US" sz="2400" b="1" i="1" u="sng" dirty="0">
                <a:solidFill>
                  <a:schemeClr val="accent6">
                    <a:lumMod val="60000"/>
                    <a:lumOff val="40000"/>
                  </a:schemeClr>
                </a:solidFill>
                <a:latin typeface="Times New Roman" panose="02020603050405020304" pitchFamily="18" charset="0"/>
                <a:cs typeface="Times New Roman" panose="02020603050405020304" pitchFamily="18" charset="0"/>
              </a:rPr>
              <a:t>Cancer </a:t>
            </a:r>
            <a:r>
              <a:rPr lang="en-US" sz="2400" b="1" i="1" u="sng" dirty="0" smtClean="0">
                <a:solidFill>
                  <a:schemeClr val="accent6">
                    <a:lumMod val="60000"/>
                    <a:lumOff val="40000"/>
                  </a:schemeClr>
                </a:solidFill>
                <a:latin typeface="Times New Roman" panose="02020603050405020304" pitchFamily="18" charset="0"/>
                <a:cs typeface="Times New Roman" panose="02020603050405020304" pitchFamily="18" charset="0"/>
              </a:rPr>
              <a:t>Wisconsin</a:t>
            </a:r>
          </a:p>
          <a:p>
            <a:pPr marL="0" indent="0">
              <a:buNone/>
            </a:pPr>
            <a:r>
              <a:rPr lang="en-US" b="1" i="1" dirty="0" smtClean="0">
                <a:latin typeface="Times New Roman" panose="02020603050405020304" pitchFamily="18" charset="0"/>
                <a:cs typeface="Times New Roman" panose="02020603050405020304" pitchFamily="18" charset="0"/>
              </a:rPr>
              <a:t>Margin Sampling Strategy                           Entropy </a:t>
            </a:r>
            <a:r>
              <a:rPr lang="en-US" b="1" i="1" dirty="0">
                <a:latin typeface="Times New Roman" panose="02020603050405020304" pitchFamily="18" charset="0"/>
                <a:cs typeface="Times New Roman" panose="02020603050405020304" pitchFamily="18" charset="0"/>
              </a:rPr>
              <a:t>Sampling </a:t>
            </a:r>
            <a:r>
              <a:rPr lang="en-US" b="1" i="1" dirty="0" smtClean="0">
                <a:latin typeface="Times New Roman" panose="02020603050405020304" pitchFamily="18" charset="0"/>
                <a:cs typeface="Times New Roman" panose="02020603050405020304" pitchFamily="18" charset="0"/>
              </a:rPr>
              <a:t>Strategy                Least </a:t>
            </a:r>
            <a:r>
              <a:rPr lang="en-US" b="1" i="1" dirty="0">
                <a:latin typeface="Times New Roman" panose="02020603050405020304" pitchFamily="18" charset="0"/>
                <a:cs typeface="Times New Roman" panose="02020603050405020304" pitchFamily="18" charset="0"/>
              </a:rPr>
              <a:t>Confident Sampling Strategy</a:t>
            </a:r>
          </a:p>
          <a:p>
            <a:pPr marL="0" indent="0">
              <a:buNone/>
            </a:pPr>
            <a:endParaRPr lang="en-US" b="1" dirty="0"/>
          </a:p>
          <a:p>
            <a:pPr marL="0" indent="0">
              <a:buNone/>
            </a:pPr>
            <a:r>
              <a:rPr lang="en-US" b="1" dirty="0" smtClean="0"/>
              <a:t>          </a:t>
            </a:r>
          </a:p>
          <a:p>
            <a:pPr marL="0" indent="0" algn="ctr">
              <a:buNone/>
            </a:pPr>
            <a:endParaRPr lang="en-US" b="1" dirty="0"/>
          </a:p>
          <a:p>
            <a:pPr marL="0" indent="0" algn="ctr">
              <a:buNone/>
            </a:pPr>
            <a:endParaRPr lang="en-US" b="1" dirty="0" smtClean="0"/>
          </a:p>
          <a:p>
            <a:pPr marL="0" indent="0" algn="ctr">
              <a:buNone/>
            </a:pPr>
            <a:endParaRPr lang="en-US" b="1" dirty="0"/>
          </a:p>
          <a:p>
            <a:pPr marL="0" indent="0" algn="ctr">
              <a:buNone/>
            </a:pPr>
            <a:endParaRPr lang="en-US" b="1" dirty="0" smtClean="0"/>
          </a:p>
          <a:p>
            <a:pPr marL="0" indent="0" algn="ctr">
              <a:buNone/>
            </a:pPr>
            <a:endParaRPr lang="en-US" b="1" dirty="0"/>
          </a:p>
          <a:p>
            <a:pPr marL="0" indent="0" algn="ctr">
              <a:buNone/>
            </a:pPr>
            <a:endParaRPr lang="en-US" sz="24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569797" y="3428999"/>
            <a:ext cx="3501411" cy="2250583"/>
          </a:xfrm>
          <a:prstGeom prst="rect">
            <a:avLst/>
          </a:prstGeom>
        </p:spPr>
      </p:pic>
      <p:pic>
        <p:nvPicPr>
          <p:cNvPr id="5" name="Picture 4"/>
          <p:cNvPicPr/>
          <p:nvPr/>
        </p:nvPicPr>
        <p:blipFill>
          <a:blip r:embed="rId3"/>
          <a:stretch>
            <a:fillRect/>
          </a:stretch>
        </p:blipFill>
        <p:spPr>
          <a:xfrm>
            <a:off x="4407877" y="3429000"/>
            <a:ext cx="3502986" cy="2250582"/>
          </a:xfrm>
          <a:prstGeom prst="rect">
            <a:avLst/>
          </a:prstGeom>
        </p:spPr>
      </p:pic>
      <p:pic>
        <p:nvPicPr>
          <p:cNvPr id="6" name="Picture 5"/>
          <p:cNvPicPr/>
          <p:nvPr/>
        </p:nvPicPr>
        <p:blipFill>
          <a:blip r:embed="rId4"/>
          <a:stretch>
            <a:fillRect/>
          </a:stretch>
        </p:blipFill>
        <p:spPr>
          <a:xfrm>
            <a:off x="8162798" y="3429000"/>
            <a:ext cx="3459404" cy="2250582"/>
          </a:xfrm>
          <a:prstGeom prst="rect">
            <a:avLst/>
          </a:prstGeom>
        </p:spPr>
      </p:pic>
    </p:spTree>
    <p:extLst>
      <p:ext uri="{BB962C8B-B14F-4D97-AF65-F5344CB8AC3E}">
        <p14:creationId xmlns:p14="http://schemas.microsoft.com/office/powerpoint/2010/main" val="4025433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Results</a:t>
            </a:r>
          </a:p>
        </p:txBody>
      </p:sp>
      <p:sp>
        <p:nvSpPr>
          <p:cNvPr id="3" name="Content Placeholder 2"/>
          <p:cNvSpPr>
            <a:spLocks noGrp="1"/>
          </p:cNvSpPr>
          <p:nvPr>
            <p:ph idx="1"/>
          </p:nvPr>
        </p:nvSpPr>
        <p:spPr/>
        <p:txBody>
          <a:bodyPr>
            <a:normAutofit/>
          </a:bodyPr>
          <a:lstStyle/>
          <a:p>
            <a:pPr marL="0" indent="0" algn="ctr">
              <a:buNone/>
            </a:pPr>
            <a:endParaRPr lang="en-US" sz="2400" b="1" i="1" u="sng" dirty="0" smtClean="0">
              <a:latin typeface="Times New Roman" panose="02020603050405020304" pitchFamily="18" charset="0"/>
              <a:cs typeface="Times New Roman" panose="02020603050405020304" pitchFamily="18" charset="0"/>
            </a:endParaRPr>
          </a:p>
          <a:p>
            <a:pPr marL="0" indent="0" algn="ctr">
              <a:buNone/>
            </a:pPr>
            <a:endParaRPr lang="en-US" sz="2400" b="1" i="1" u="sng" dirty="0" smtClean="0">
              <a:latin typeface="Times New Roman" panose="02020603050405020304" pitchFamily="18" charset="0"/>
              <a:cs typeface="Times New Roman" panose="02020603050405020304" pitchFamily="18" charset="0"/>
            </a:endParaRPr>
          </a:p>
          <a:p>
            <a:pPr marL="0" indent="0" algn="ctr">
              <a:buNone/>
            </a:pPr>
            <a:r>
              <a:rPr lang="en-US" sz="2400" b="1" i="1" u="sng" dirty="0">
                <a:solidFill>
                  <a:schemeClr val="accent6">
                    <a:lumMod val="60000"/>
                    <a:lumOff val="40000"/>
                  </a:schemeClr>
                </a:solidFill>
                <a:latin typeface="Times New Roman" panose="02020603050405020304" pitchFamily="18" charset="0"/>
                <a:cs typeface="Times New Roman" panose="02020603050405020304" pitchFamily="18" charset="0"/>
              </a:rPr>
              <a:t>Iris</a:t>
            </a:r>
            <a:r>
              <a:rPr lang="en-US" sz="2400" i="1" dirty="0"/>
              <a:t> </a:t>
            </a:r>
            <a:endParaRPr lang="en-US" sz="2400" i="1" dirty="0" smtClean="0"/>
          </a:p>
          <a:p>
            <a:pPr marL="0" indent="0" algn="ctr">
              <a:buNone/>
            </a:pPr>
            <a:r>
              <a:rPr lang="en-US" b="1" i="1" dirty="0" smtClean="0">
                <a:latin typeface="Times New Roman" panose="02020603050405020304" pitchFamily="18" charset="0"/>
                <a:cs typeface="Times New Roman" panose="02020603050405020304" pitchFamily="18" charset="0"/>
              </a:rPr>
              <a:t>Margin Sampling Strategy                           Entropy </a:t>
            </a:r>
            <a:r>
              <a:rPr lang="en-US" b="1" i="1" dirty="0">
                <a:latin typeface="Times New Roman" panose="02020603050405020304" pitchFamily="18" charset="0"/>
                <a:cs typeface="Times New Roman" panose="02020603050405020304" pitchFamily="18" charset="0"/>
              </a:rPr>
              <a:t>Sampling </a:t>
            </a:r>
            <a:r>
              <a:rPr lang="en-US" b="1" i="1" dirty="0" smtClean="0">
                <a:latin typeface="Times New Roman" panose="02020603050405020304" pitchFamily="18" charset="0"/>
                <a:cs typeface="Times New Roman" panose="02020603050405020304" pitchFamily="18" charset="0"/>
              </a:rPr>
              <a:t>Strategy                Least </a:t>
            </a:r>
            <a:r>
              <a:rPr lang="en-US" b="1" i="1" dirty="0">
                <a:latin typeface="Times New Roman" panose="02020603050405020304" pitchFamily="18" charset="0"/>
                <a:cs typeface="Times New Roman" panose="02020603050405020304" pitchFamily="18" charset="0"/>
              </a:rPr>
              <a:t>Confident Sampling Strategy</a:t>
            </a:r>
          </a:p>
          <a:p>
            <a:pPr marL="0" indent="0">
              <a:buNone/>
            </a:pPr>
            <a:endParaRPr lang="en-US" b="1" dirty="0"/>
          </a:p>
          <a:p>
            <a:pPr marL="0" indent="0">
              <a:buNone/>
            </a:pPr>
            <a:r>
              <a:rPr lang="en-US" b="1" dirty="0" smtClean="0"/>
              <a:t>          </a:t>
            </a:r>
          </a:p>
          <a:p>
            <a:pPr marL="0" indent="0" algn="ctr">
              <a:buNone/>
            </a:pPr>
            <a:endParaRPr lang="en-US" b="1" dirty="0"/>
          </a:p>
          <a:p>
            <a:pPr marL="0" indent="0" algn="ctr">
              <a:buNone/>
            </a:pPr>
            <a:endParaRPr lang="en-US" b="1" dirty="0" smtClean="0"/>
          </a:p>
          <a:p>
            <a:pPr marL="0" indent="0" algn="ctr">
              <a:buNone/>
            </a:pPr>
            <a:endParaRPr lang="en-US" b="1" dirty="0"/>
          </a:p>
          <a:p>
            <a:pPr marL="0" indent="0" algn="ctr">
              <a:buNone/>
            </a:pPr>
            <a:endParaRPr lang="en-US" b="1" dirty="0" smtClean="0"/>
          </a:p>
          <a:p>
            <a:pPr marL="0" indent="0" algn="ctr">
              <a:buNone/>
            </a:pPr>
            <a:endParaRPr lang="en-US" b="1" dirty="0"/>
          </a:p>
          <a:p>
            <a:pPr marL="0" indent="0" algn="ctr">
              <a:buNone/>
            </a:pPr>
            <a:endParaRPr lang="en-US" sz="2400"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a:stretch>
            <a:fillRect/>
          </a:stretch>
        </p:blipFill>
        <p:spPr>
          <a:xfrm>
            <a:off x="344086" y="3429000"/>
            <a:ext cx="3609730" cy="1838459"/>
          </a:xfrm>
          <a:prstGeom prst="rect">
            <a:avLst/>
          </a:prstGeom>
        </p:spPr>
      </p:pic>
      <p:pic>
        <p:nvPicPr>
          <p:cNvPr id="8" name="Picture 7"/>
          <p:cNvPicPr/>
          <p:nvPr/>
        </p:nvPicPr>
        <p:blipFill>
          <a:blip r:embed="rId3"/>
          <a:stretch>
            <a:fillRect/>
          </a:stretch>
        </p:blipFill>
        <p:spPr>
          <a:xfrm>
            <a:off x="4309727" y="3428999"/>
            <a:ext cx="3494870" cy="1838459"/>
          </a:xfrm>
          <a:prstGeom prst="rect">
            <a:avLst/>
          </a:prstGeom>
        </p:spPr>
      </p:pic>
      <p:pic>
        <p:nvPicPr>
          <p:cNvPr id="9" name="Picture 8"/>
          <p:cNvPicPr/>
          <p:nvPr/>
        </p:nvPicPr>
        <p:blipFill>
          <a:blip r:embed="rId4"/>
          <a:stretch>
            <a:fillRect/>
          </a:stretch>
        </p:blipFill>
        <p:spPr>
          <a:xfrm>
            <a:off x="8160508" y="3428999"/>
            <a:ext cx="3629144" cy="1838459"/>
          </a:xfrm>
          <a:prstGeom prst="rect">
            <a:avLst/>
          </a:prstGeom>
        </p:spPr>
      </p:pic>
    </p:spTree>
    <p:extLst>
      <p:ext uri="{BB962C8B-B14F-4D97-AF65-F5344CB8AC3E}">
        <p14:creationId xmlns:p14="http://schemas.microsoft.com/office/powerpoint/2010/main" val="4030507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Results</a:t>
            </a:r>
          </a:p>
        </p:txBody>
      </p:sp>
      <p:sp>
        <p:nvSpPr>
          <p:cNvPr id="3" name="Content Placeholder 2"/>
          <p:cNvSpPr>
            <a:spLocks noGrp="1"/>
          </p:cNvSpPr>
          <p:nvPr>
            <p:ph idx="1"/>
          </p:nvPr>
        </p:nvSpPr>
        <p:spPr/>
        <p:txBody>
          <a:bodyPr/>
          <a:lstStyle/>
          <a:p>
            <a:pPr marL="0" indent="0" algn="ctr">
              <a:buNone/>
            </a:pPr>
            <a:r>
              <a:rPr lang="en-US" sz="2800" b="1" i="1" u="sng" dirty="0" smtClean="0">
                <a:solidFill>
                  <a:schemeClr val="accent6">
                    <a:lumMod val="60000"/>
                    <a:lumOff val="40000"/>
                  </a:schemeClr>
                </a:solidFill>
                <a:latin typeface="Times New Roman" panose="02020603050405020304" pitchFamily="18" charset="0"/>
                <a:cs typeface="Times New Roman" panose="02020603050405020304" pitchFamily="18" charset="0"/>
              </a:rPr>
              <a:t>Plotting the results</a:t>
            </a:r>
          </a:p>
          <a:p>
            <a:pPr marL="0" indent="0">
              <a:buNone/>
            </a:pPr>
            <a:r>
              <a:rPr lang="en-US" sz="2000" b="1" i="1" dirty="0" smtClean="0">
                <a:solidFill>
                  <a:schemeClr val="tx1"/>
                </a:solidFill>
                <a:latin typeface="Times New Roman" panose="02020603050405020304" pitchFamily="18" charset="0"/>
                <a:cs typeface="Times New Roman" panose="02020603050405020304" pitchFamily="18" charset="0"/>
              </a:rPr>
              <a:t>MNIST                                                    </a:t>
            </a:r>
            <a:r>
              <a:rPr lang="en-US" sz="2000" b="1" i="1" dirty="0">
                <a:solidFill>
                  <a:schemeClr val="tx1"/>
                </a:solidFill>
                <a:latin typeface="Times New Roman" panose="02020603050405020304" pitchFamily="18" charset="0"/>
                <a:cs typeface="Times New Roman" panose="02020603050405020304" pitchFamily="18" charset="0"/>
              </a:rPr>
              <a:t>Breast Cancer </a:t>
            </a:r>
            <a:r>
              <a:rPr lang="en-US" sz="2000" b="1" i="1" dirty="0" smtClean="0">
                <a:solidFill>
                  <a:schemeClr val="tx1"/>
                </a:solidFill>
                <a:latin typeface="Times New Roman" panose="02020603050405020304" pitchFamily="18" charset="0"/>
                <a:cs typeface="Times New Roman" panose="02020603050405020304" pitchFamily="18" charset="0"/>
              </a:rPr>
              <a:t>Wisconsin                                   Iris </a:t>
            </a:r>
          </a:p>
          <a:p>
            <a:pPr marL="0" indent="0">
              <a:buNone/>
            </a:pPr>
            <a:endParaRPr lang="en-US" sz="2000" b="1" i="1" dirty="0">
              <a:latin typeface="Times New Roman" panose="02020603050405020304" pitchFamily="18" charset="0"/>
              <a:cs typeface="Times New Roman" panose="02020603050405020304" pitchFamily="18" charset="0"/>
            </a:endParaRPr>
          </a:p>
          <a:p>
            <a:pPr marL="0" indent="0">
              <a:buNone/>
            </a:pPr>
            <a:endParaRPr lang="en-US" sz="2000" b="1" i="1" dirty="0" smtClean="0">
              <a:latin typeface="Times New Roman" panose="02020603050405020304" pitchFamily="18" charset="0"/>
              <a:cs typeface="Times New Roman" panose="02020603050405020304" pitchFamily="18" charset="0"/>
            </a:endParaRPr>
          </a:p>
          <a:p>
            <a:pPr marL="0" indent="0">
              <a:buNone/>
            </a:pPr>
            <a:endParaRPr lang="en-US" sz="2000" b="1" i="1" dirty="0">
              <a:latin typeface="Times New Roman" panose="02020603050405020304" pitchFamily="18" charset="0"/>
              <a:cs typeface="Times New Roman" panose="02020603050405020304" pitchFamily="18" charset="0"/>
            </a:endParaRPr>
          </a:p>
          <a:p>
            <a:pPr marL="0" indent="0">
              <a:buNone/>
            </a:pPr>
            <a:endParaRPr lang="en-US" sz="2000" b="1" i="1" dirty="0">
              <a:latin typeface="Times New Roman" panose="02020603050405020304" pitchFamily="18" charset="0"/>
              <a:cs typeface="Times New Roman" panose="02020603050405020304" pitchFamily="18" charset="0"/>
            </a:endParaRPr>
          </a:p>
          <a:p>
            <a:pPr marL="0" indent="0">
              <a:buNone/>
            </a:pPr>
            <a:r>
              <a:rPr lang="en-US" sz="2000" b="1" i="1" u="sng" dirty="0" smtClean="0">
                <a:solidFill>
                  <a:schemeClr val="accent6">
                    <a:lumMod val="60000"/>
                    <a:lumOff val="40000"/>
                  </a:schemeClr>
                </a:solidFill>
                <a:latin typeface="Times New Roman" panose="02020603050405020304" pitchFamily="18" charset="0"/>
                <a:cs typeface="Times New Roman" panose="02020603050405020304" pitchFamily="18" charset="0"/>
              </a:rPr>
              <a:t>            </a:t>
            </a:r>
            <a:endParaRPr lang="en-US" sz="2000" b="1" i="1" u="sng" dirty="0">
              <a:solidFill>
                <a:schemeClr val="accent6">
                  <a:lumMod val="60000"/>
                  <a:lumOff val="40000"/>
                </a:schemeClr>
              </a:solidFill>
              <a:latin typeface="Times New Roman" panose="02020603050405020304" pitchFamily="18" charset="0"/>
              <a:cs typeface="Times New Roman" panose="02020603050405020304" pitchFamily="18" charset="0"/>
            </a:endParaRPr>
          </a:p>
          <a:p>
            <a:pPr marL="0" indent="0">
              <a:buNone/>
            </a:pPr>
            <a:endParaRPr lang="en-US" sz="2000" b="1" i="1" dirty="0" smtClean="0">
              <a:solidFill>
                <a:schemeClr val="accent6">
                  <a:lumMod val="60000"/>
                  <a:lumOff val="40000"/>
                </a:schemeClr>
              </a:solidFill>
              <a:latin typeface="Times New Roman" panose="02020603050405020304" pitchFamily="18" charset="0"/>
              <a:cs typeface="Times New Roman" panose="02020603050405020304" pitchFamily="18" charset="0"/>
            </a:endParaRPr>
          </a:p>
          <a:p>
            <a:pPr marL="0" indent="0" algn="ctr">
              <a:buNone/>
            </a:pPr>
            <a:endParaRPr lang="en-US" dirty="0"/>
          </a:p>
        </p:txBody>
      </p:sp>
      <p:pic>
        <p:nvPicPr>
          <p:cNvPr id="4" name="Picture 3"/>
          <p:cNvPicPr>
            <a:picLocks noChangeAspect="1"/>
          </p:cNvPicPr>
          <p:nvPr/>
        </p:nvPicPr>
        <p:blipFill>
          <a:blip r:embed="rId2"/>
          <a:stretch>
            <a:fillRect/>
          </a:stretch>
        </p:blipFill>
        <p:spPr>
          <a:xfrm>
            <a:off x="412124" y="2941868"/>
            <a:ext cx="2923504" cy="3497569"/>
          </a:xfrm>
          <a:prstGeom prst="rect">
            <a:avLst/>
          </a:prstGeom>
        </p:spPr>
      </p:pic>
      <p:pic>
        <p:nvPicPr>
          <p:cNvPr id="5" name="Picture 4"/>
          <p:cNvPicPr>
            <a:picLocks noChangeAspect="1"/>
          </p:cNvPicPr>
          <p:nvPr/>
        </p:nvPicPr>
        <p:blipFill>
          <a:blip r:embed="rId3"/>
          <a:stretch>
            <a:fillRect/>
          </a:stretch>
        </p:blipFill>
        <p:spPr>
          <a:xfrm>
            <a:off x="4757735" y="2941868"/>
            <a:ext cx="2982467" cy="3497569"/>
          </a:xfrm>
          <a:prstGeom prst="rect">
            <a:avLst/>
          </a:prstGeom>
        </p:spPr>
      </p:pic>
      <p:pic>
        <p:nvPicPr>
          <p:cNvPr id="6" name="Picture 5"/>
          <p:cNvPicPr>
            <a:picLocks noChangeAspect="1"/>
          </p:cNvPicPr>
          <p:nvPr/>
        </p:nvPicPr>
        <p:blipFill>
          <a:blip r:embed="rId4"/>
          <a:stretch>
            <a:fillRect/>
          </a:stretch>
        </p:blipFill>
        <p:spPr>
          <a:xfrm>
            <a:off x="8645747" y="2941868"/>
            <a:ext cx="2965059" cy="3497569"/>
          </a:xfrm>
          <a:prstGeom prst="rect">
            <a:avLst/>
          </a:prstGeom>
        </p:spPr>
      </p:pic>
    </p:spTree>
    <p:extLst>
      <p:ext uri="{BB962C8B-B14F-4D97-AF65-F5344CB8AC3E}">
        <p14:creationId xmlns:p14="http://schemas.microsoft.com/office/powerpoint/2010/main" val="1050835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Discussion of the results</a:t>
            </a:r>
            <a:br>
              <a:rPr lang="en-US" b="1" dirty="0"/>
            </a:br>
            <a:endParaRPr lang="en-US" dirty="0"/>
          </a:p>
        </p:txBody>
      </p:sp>
      <p:sp>
        <p:nvSpPr>
          <p:cNvPr id="3" name="Content Placeholder 2"/>
          <p:cNvSpPr>
            <a:spLocks noGrp="1"/>
          </p:cNvSpPr>
          <p:nvPr>
            <p:ph idx="1"/>
          </p:nvPr>
        </p:nvSpPr>
        <p:spPr>
          <a:xfrm>
            <a:off x="581192" y="2180496"/>
            <a:ext cx="11029615" cy="3821059"/>
          </a:xfrm>
        </p:spPr>
        <p:txBody>
          <a:bodyPr/>
          <a:lstStyle/>
          <a:p>
            <a:pPr>
              <a:buFont typeface="Wingdings" panose="05000000000000000000" pitchFamily="2" charset="2"/>
              <a:buChar char="q"/>
            </a:pPr>
            <a:r>
              <a:rPr lang="en-US" sz="2000" b="1" i="1" u="sng" dirty="0" smtClean="0">
                <a:solidFill>
                  <a:schemeClr val="accent5">
                    <a:lumMod val="50000"/>
                  </a:schemeClr>
                </a:solidFill>
                <a:latin typeface="Times New Roman" panose="02020603050405020304" pitchFamily="18" charset="0"/>
                <a:cs typeface="Times New Roman" panose="02020603050405020304" pitchFamily="18" charset="0"/>
              </a:rPr>
              <a:t>MNIST:</a:t>
            </a:r>
          </a:p>
          <a:p>
            <a:pPr marL="0" indent="0">
              <a:buNone/>
            </a:pPr>
            <a:r>
              <a:rPr lang="en-US" dirty="0" smtClean="0"/>
              <a:t>	</a:t>
            </a:r>
            <a:r>
              <a:rPr lang="en-US" dirty="0">
                <a:latin typeface="Times New Roman" panose="02020603050405020304" pitchFamily="18" charset="0"/>
                <a:cs typeface="Times New Roman" panose="02020603050405020304" pitchFamily="18" charset="0"/>
              </a:rPr>
              <a:t>Margin Sampling performed the best among the three strategies in the MNIST dataset, with a test accuracy of </a:t>
            </a:r>
            <a:r>
              <a:rPr lang="en-US" dirty="0" smtClean="0">
                <a:latin typeface="Times New Roman" panose="02020603050405020304" pitchFamily="18" charset="0"/>
                <a:cs typeface="Times New Roman" panose="02020603050405020304" pitchFamily="18" charset="0"/>
              </a:rPr>
              <a:t>	93.2</a:t>
            </a:r>
            <a:r>
              <a:rPr lang="en-US" dirty="0">
                <a:latin typeface="Times New Roman" panose="02020603050405020304" pitchFamily="18" charset="0"/>
                <a:cs typeface="Times New Roman" panose="02020603050405020304" pitchFamily="18" charset="0"/>
              </a:rPr>
              <a:t>% after 20 rounds of querying</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Entropy sampling and least confidence sampling also performed well on this </a:t>
            </a:r>
            <a:r>
              <a:rPr lang="en-US" dirty="0" smtClean="0">
                <a:latin typeface="Times New Roman" panose="02020603050405020304" pitchFamily="18" charset="0"/>
                <a:cs typeface="Times New Roman" panose="02020603050405020304" pitchFamily="18" charset="0"/>
              </a:rPr>
              <a:t>	dataset</a:t>
            </a:r>
            <a:r>
              <a:rPr lang="en-US" dirty="0">
                <a:latin typeface="Times New Roman" panose="02020603050405020304" pitchFamily="18" charset="0"/>
                <a:cs typeface="Times New Roman" panose="02020603050405020304" pitchFamily="18" charset="0"/>
              </a:rPr>
              <a:t>, with test accuracy of 88.7% and 90.9%, respectively, after 20 rounds of querying. Entropy Sampling </a:t>
            </a:r>
            <a:r>
              <a:rPr lang="en-US" dirty="0" smtClean="0">
                <a:latin typeface="Times New Roman" panose="02020603050405020304" pitchFamily="18" charset="0"/>
                <a:cs typeface="Times New Roman" panose="02020603050405020304" pitchFamily="18" charset="0"/>
              </a:rPr>
              <a:t>	selects </a:t>
            </a:r>
            <a:r>
              <a:rPr lang="en-US" dirty="0">
                <a:latin typeface="Times New Roman" panose="02020603050405020304" pitchFamily="18" charset="0"/>
                <a:cs typeface="Times New Roman" panose="02020603050405020304" pitchFamily="18" charset="0"/>
              </a:rPr>
              <a:t>samples with high uncertainty or uncertainty, while Least Confident Sampling selects samples about </a:t>
            </a:r>
            <a:r>
              <a:rPr lang="en-US" dirty="0" smtClean="0">
                <a:latin typeface="Times New Roman" panose="02020603050405020304" pitchFamily="18" charset="0"/>
                <a:cs typeface="Times New Roman" panose="02020603050405020304" pitchFamily="18" charset="0"/>
              </a:rPr>
              <a:t>	which </a:t>
            </a:r>
            <a:r>
              <a:rPr lang="en-US" dirty="0">
                <a:latin typeface="Times New Roman" panose="02020603050405020304" pitchFamily="18" charset="0"/>
                <a:cs typeface="Times New Roman" panose="02020603050405020304" pitchFamily="18" charset="0"/>
              </a:rPr>
              <a:t>the model is less confident</a:t>
            </a:r>
            <a:r>
              <a:rPr lang="en-US"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95146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Discussion of the results</a:t>
            </a:r>
            <a:br>
              <a:rPr lang="en-US" b="1" dirty="0"/>
            </a:br>
            <a:endParaRPr lang="en-US" dirty="0"/>
          </a:p>
        </p:txBody>
      </p:sp>
      <p:sp>
        <p:nvSpPr>
          <p:cNvPr id="3" name="Content Placeholder 2"/>
          <p:cNvSpPr>
            <a:spLocks noGrp="1"/>
          </p:cNvSpPr>
          <p:nvPr>
            <p:ph idx="1"/>
          </p:nvPr>
        </p:nvSpPr>
        <p:spPr>
          <a:xfrm>
            <a:off x="581192" y="2180496"/>
            <a:ext cx="11029615" cy="3821059"/>
          </a:xfrm>
        </p:spPr>
        <p:txBody>
          <a:bodyPr/>
          <a:lstStyle/>
          <a:p>
            <a:pPr>
              <a:buFont typeface="Wingdings" panose="05000000000000000000" pitchFamily="2" charset="2"/>
              <a:buChar char="q"/>
            </a:pPr>
            <a:r>
              <a:rPr lang="en-US" sz="2000" b="1" i="1" u="sng" dirty="0">
                <a:solidFill>
                  <a:schemeClr val="accent5">
                    <a:lumMod val="50000"/>
                  </a:schemeClr>
                </a:solidFill>
                <a:latin typeface="Times New Roman" panose="02020603050405020304" pitchFamily="18" charset="0"/>
                <a:cs typeface="Times New Roman" panose="02020603050405020304" pitchFamily="18" charset="0"/>
              </a:rPr>
              <a:t>Breast Cancer </a:t>
            </a:r>
            <a:r>
              <a:rPr lang="en-US" sz="2000" b="1" i="1" u="sng" dirty="0" smtClean="0">
                <a:solidFill>
                  <a:schemeClr val="accent5">
                    <a:lumMod val="50000"/>
                  </a:schemeClr>
                </a:solidFill>
                <a:latin typeface="Times New Roman" panose="02020603050405020304" pitchFamily="18" charset="0"/>
                <a:cs typeface="Times New Roman" panose="02020603050405020304" pitchFamily="18" charset="0"/>
              </a:rPr>
              <a:t>Wisconsin: </a:t>
            </a:r>
          </a:p>
          <a:p>
            <a:pPr marL="0" indent="0">
              <a:buNone/>
            </a:pPr>
            <a:r>
              <a:rPr lang="en-US" dirty="0" smtClean="0"/>
              <a:t>	</a:t>
            </a:r>
            <a:r>
              <a:rPr lang="en-US" dirty="0">
                <a:latin typeface="Times New Roman" panose="02020603050405020304" pitchFamily="18" charset="0"/>
                <a:cs typeface="Times New Roman" panose="02020603050405020304" pitchFamily="18" charset="0"/>
              </a:rPr>
              <a:t>margin sampling, Entropy Sampling and least confidence sampling were performed similarly on the Wisconsin </a:t>
            </a:r>
            <a:r>
              <a:rPr lang="en-US" dirty="0" smtClean="0">
                <a:latin typeface="Times New Roman" panose="02020603050405020304" pitchFamily="18" charset="0"/>
                <a:cs typeface="Times New Roman" panose="02020603050405020304" pitchFamily="18" charset="0"/>
              </a:rPr>
              <a:t>	breast </a:t>
            </a:r>
            <a:r>
              <a:rPr lang="en-US" dirty="0">
                <a:latin typeface="Times New Roman" panose="02020603050405020304" pitchFamily="18" charset="0"/>
                <a:cs typeface="Times New Roman" panose="02020603050405020304" pitchFamily="18" charset="0"/>
              </a:rPr>
              <a:t>cancer dataset, with a test accuracy of 97.4% after 10 rounds of query. The results indicate that all three </a:t>
            </a:r>
            <a:r>
              <a:rPr lang="en-US" dirty="0" smtClean="0">
                <a:latin typeface="Times New Roman" panose="02020603050405020304" pitchFamily="18" charset="0"/>
                <a:cs typeface="Times New Roman" panose="02020603050405020304" pitchFamily="18" charset="0"/>
              </a:rPr>
              <a:t>	strategies </a:t>
            </a:r>
            <a:r>
              <a:rPr lang="en-US" dirty="0">
                <a:latin typeface="Times New Roman" panose="02020603050405020304" pitchFamily="18" charset="0"/>
                <a:cs typeface="Times New Roman" panose="02020603050405020304" pitchFamily="18" charset="0"/>
              </a:rPr>
              <a:t>are effective in identifying the most informative samples for labeling this dataset</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sz="2000" b="1" i="1" u="sng" dirty="0" smtClean="0">
                <a:solidFill>
                  <a:schemeClr val="accent5">
                    <a:lumMod val="50000"/>
                  </a:schemeClr>
                </a:solidFill>
                <a:latin typeface="Times New Roman" panose="02020603050405020304" pitchFamily="18" charset="0"/>
                <a:cs typeface="Times New Roman" panose="02020603050405020304" pitchFamily="18" charset="0"/>
              </a:rPr>
              <a:t>Iris:</a:t>
            </a:r>
          </a:p>
          <a:p>
            <a:pPr marL="0" indent="0">
              <a:buNone/>
            </a:pP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margin sampling, entropy sampling and least-confidence sampling were performed in the same way </a:t>
            </a:r>
            <a:r>
              <a:rPr lang="en-US" dirty="0" smtClean="0">
                <a:latin typeface="Times New Roman" panose="02020603050405020304" pitchFamily="18" charset="0"/>
                <a:cs typeface="Times New Roman" panose="02020603050405020304" pitchFamily="18" charset="0"/>
              </a:rPr>
              <a:t>on </a:t>
            </a:r>
            <a:r>
              <a:rPr lang="en-US" dirty="0">
                <a:latin typeface="Times New Roman" panose="02020603050405020304" pitchFamily="18" charset="0"/>
                <a:cs typeface="Times New Roman" panose="02020603050405020304" pitchFamily="18" charset="0"/>
              </a:rPr>
              <a:t>the iris </a:t>
            </a:r>
            <a:r>
              <a:rPr lang="en-US" dirty="0" smtClean="0">
                <a:latin typeface="Times New Roman" panose="02020603050405020304" pitchFamily="18" charset="0"/>
                <a:cs typeface="Times New Roman" panose="02020603050405020304" pitchFamily="18" charset="0"/>
              </a:rPr>
              <a:t>	dataset</a:t>
            </a:r>
            <a:r>
              <a:rPr lang="en-US" dirty="0">
                <a:latin typeface="Times New Roman" panose="02020603050405020304" pitchFamily="18" charset="0"/>
                <a:cs typeface="Times New Roman" panose="02020603050405020304" pitchFamily="18" charset="0"/>
              </a:rPr>
              <a:t>, with a test accuracy of about 96.7% after 5 rounds of query. The results indicate </a:t>
            </a:r>
            <a:r>
              <a:rPr lang="en-US" dirty="0" smtClean="0">
                <a:latin typeface="Times New Roman" panose="02020603050405020304" pitchFamily="18" charset="0"/>
                <a:cs typeface="Times New Roman" panose="02020603050405020304" pitchFamily="18" charset="0"/>
              </a:rPr>
              <a:t>that </a:t>
            </a:r>
            <a:r>
              <a:rPr lang="en-US" dirty="0">
                <a:latin typeface="Times New Roman" panose="02020603050405020304" pitchFamily="18" charset="0"/>
                <a:cs typeface="Times New Roman" panose="02020603050405020304" pitchFamily="18" charset="0"/>
              </a:rPr>
              <a:t>all three strategies </a:t>
            </a:r>
            <a:r>
              <a:rPr lang="en-US" dirty="0" smtClean="0">
                <a:latin typeface="Times New Roman" panose="02020603050405020304" pitchFamily="18" charset="0"/>
                <a:cs typeface="Times New Roman" panose="02020603050405020304" pitchFamily="18" charset="0"/>
              </a:rPr>
              <a:t>	are </a:t>
            </a:r>
            <a:r>
              <a:rPr lang="en-US" dirty="0">
                <a:latin typeface="Times New Roman" panose="02020603050405020304" pitchFamily="18" charset="0"/>
                <a:cs typeface="Times New Roman" panose="02020603050405020304" pitchFamily="18" charset="0"/>
              </a:rPr>
              <a:t>effective in identifying the most informative samples for labeling this </a:t>
            </a:r>
            <a:r>
              <a:rPr lang="en-US" dirty="0" smtClean="0">
                <a:latin typeface="Times New Roman" panose="02020603050405020304" pitchFamily="18" charset="0"/>
                <a:cs typeface="Times New Roman" panose="02020603050405020304" pitchFamily="18" charset="0"/>
              </a:rPr>
              <a:t>dataset</a:t>
            </a:r>
            <a:r>
              <a:rPr lang="en-US" dirty="0">
                <a:latin typeface="Times New Roman" panose="02020603050405020304" pitchFamily="18" charset="0"/>
                <a:cs typeface="Times New Roman" panose="02020603050405020304" pitchFamily="18" charset="0"/>
              </a:rPr>
              <a:t>.</a:t>
            </a:r>
            <a:endParaRPr lang="en-US" dirty="0" smtClean="0">
              <a:solidFill>
                <a:schemeClr val="accent5">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537738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64</TotalTime>
  <Words>276</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Gill Sans MT</vt:lpstr>
      <vt:lpstr>Times New Roman</vt:lpstr>
      <vt:lpstr>Wingdings</vt:lpstr>
      <vt:lpstr>Wingdings 2</vt:lpstr>
      <vt:lpstr>Dividend</vt:lpstr>
      <vt:lpstr>active learning strategies assignment</vt:lpstr>
      <vt:lpstr>introduction</vt:lpstr>
      <vt:lpstr>setup</vt:lpstr>
      <vt:lpstr>Results</vt:lpstr>
      <vt:lpstr>Results</vt:lpstr>
      <vt:lpstr>Results</vt:lpstr>
      <vt:lpstr>Results</vt:lpstr>
      <vt:lpstr>Discussion of the results </vt:lpstr>
      <vt:lpstr>Discussion of the results </vt:lpstr>
      <vt:lpstr>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active learning strategies assignment</dc:title>
  <dc:creator>yousuf</dc:creator>
  <cp:lastModifiedBy>yousuf</cp:lastModifiedBy>
  <cp:revision>7</cp:revision>
  <dcterms:created xsi:type="dcterms:W3CDTF">2023-04-22T11:38:03Z</dcterms:created>
  <dcterms:modified xsi:type="dcterms:W3CDTF">2023-04-22T12:42:21Z</dcterms:modified>
</cp:coreProperties>
</file>