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626" r:id="rId4"/>
    <p:sldId id="258" r:id="rId5"/>
    <p:sldId id="261" r:id="rId6"/>
    <p:sldId id="294" r:id="rId7"/>
    <p:sldId id="295" r:id="rId8"/>
    <p:sldId id="296" r:id="rId9"/>
    <p:sldId id="297" r:id="rId10"/>
    <p:sldId id="298" r:id="rId11"/>
    <p:sldId id="627" r:id="rId12"/>
    <p:sldId id="628" r:id="rId13"/>
    <p:sldId id="299" r:id="rId14"/>
    <p:sldId id="300" r:id="rId15"/>
    <p:sldId id="629" r:id="rId16"/>
    <p:sldId id="274" r:id="rId17"/>
    <p:sldId id="594" r:id="rId18"/>
    <p:sldId id="595" r:id="rId19"/>
    <p:sldId id="593" r:id="rId20"/>
    <p:sldId id="596" r:id="rId21"/>
    <p:sldId id="597" r:id="rId22"/>
    <p:sldId id="272" r:id="rId23"/>
    <p:sldId id="598" r:id="rId24"/>
    <p:sldId id="599" r:id="rId25"/>
    <p:sldId id="600" r:id="rId26"/>
    <p:sldId id="601" r:id="rId27"/>
    <p:sldId id="603" r:id="rId28"/>
    <p:sldId id="604" r:id="rId29"/>
    <p:sldId id="606" r:id="rId30"/>
    <p:sldId id="605" r:id="rId31"/>
    <p:sldId id="607" r:id="rId32"/>
    <p:sldId id="630" r:id="rId33"/>
    <p:sldId id="631" r:id="rId34"/>
    <p:sldId id="6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17221-4C74-40A2-B013-6031A6B0A1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3597D0-306B-425F-8AF3-FDD7ADE796AB}">
      <dgm:prSet/>
      <dgm:spPr/>
      <dgm:t>
        <a:bodyPr/>
        <a:lstStyle/>
        <a:p>
          <a:r>
            <a:rPr lang="en-US" b="1"/>
            <a:t>C++:</a:t>
          </a:r>
          <a:endParaRPr lang="en-US"/>
        </a:p>
      </dgm:t>
    </dgm:pt>
    <dgm:pt modelId="{5C917B75-DEAC-4BF9-8C15-926708192648}" type="parTrans" cxnId="{E93869C3-D950-40B9-A5CA-DA9DE78959CF}">
      <dgm:prSet/>
      <dgm:spPr/>
      <dgm:t>
        <a:bodyPr/>
        <a:lstStyle/>
        <a:p>
          <a:endParaRPr lang="en-US"/>
        </a:p>
      </dgm:t>
    </dgm:pt>
    <dgm:pt modelId="{1CAFFC42-01D1-4035-B666-43695026BC65}" type="sibTrans" cxnId="{E93869C3-D950-40B9-A5CA-DA9DE78959CF}">
      <dgm:prSet/>
      <dgm:spPr/>
      <dgm:t>
        <a:bodyPr/>
        <a:lstStyle/>
        <a:p>
          <a:endParaRPr lang="en-US"/>
        </a:p>
      </dgm:t>
    </dgm:pt>
    <dgm:pt modelId="{47A0C17C-C6E4-4021-8C00-2834BDDA0A1E}">
      <dgm:prSet/>
      <dgm:spPr/>
      <dgm:t>
        <a:bodyPr/>
        <a:lstStyle/>
        <a:p>
          <a:r>
            <a:rPr lang="en-US"/>
            <a:t>If-else</a:t>
          </a:r>
        </a:p>
      </dgm:t>
    </dgm:pt>
    <dgm:pt modelId="{ACB0E8D8-7E6A-428E-A6AC-A7A48A362F34}" type="parTrans" cxnId="{62921FF9-4547-43A3-B218-729021411A3E}">
      <dgm:prSet/>
      <dgm:spPr/>
      <dgm:t>
        <a:bodyPr/>
        <a:lstStyle/>
        <a:p>
          <a:endParaRPr lang="en-US"/>
        </a:p>
      </dgm:t>
    </dgm:pt>
    <dgm:pt modelId="{39BFEC5B-0110-4AAC-9B78-8DE864C50594}" type="sibTrans" cxnId="{62921FF9-4547-43A3-B218-729021411A3E}">
      <dgm:prSet/>
      <dgm:spPr/>
      <dgm:t>
        <a:bodyPr/>
        <a:lstStyle/>
        <a:p>
          <a:endParaRPr lang="en-US"/>
        </a:p>
      </dgm:t>
    </dgm:pt>
    <dgm:pt modelId="{A7B657B1-0D53-47C5-8512-82287D34665B}">
      <dgm:prSet/>
      <dgm:spPr/>
      <dgm:t>
        <a:bodyPr/>
        <a:lstStyle/>
        <a:p>
          <a:r>
            <a:rPr lang="en-US"/>
            <a:t>For, while loop</a:t>
          </a:r>
        </a:p>
      </dgm:t>
    </dgm:pt>
    <dgm:pt modelId="{7745204B-F35D-400C-BF5C-56292915C9BE}" type="parTrans" cxnId="{DD0AE901-6C9C-4775-9501-4D72D60D232A}">
      <dgm:prSet/>
      <dgm:spPr/>
      <dgm:t>
        <a:bodyPr/>
        <a:lstStyle/>
        <a:p>
          <a:endParaRPr lang="en-US"/>
        </a:p>
      </dgm:t>
    </dgm:pt>
    <dgm:pt modelId="{35AD267C-706C-4DDD-AB80-AE878CFB0699}" type="sibTrans" cxnId="{DD0AE901-6C9C-4775-9501-4D72D60D232A}">
      <dgm:prSet/>
      <dgm:spPr/>
      <dgm:t>
        <a:bodyPr/>
        <a:lstStyle/>
        <a:p>
          <a:endParaRPr lang="en-US"/>
        </a:p>
      </dgm:t>
    </dgm:pt>
    <dgm:pt modelId="{D79C8F82-061B-4077-9500-6F935E2BAFC1}">
      <dgm:prSet/>
      <dgm:spPr/>
      <dgm:t>
        <a:bodyPr/>
        <a:lstStyle/>
        <a:p>
          <a:r>
            <a:rPr lang="en-US"/>
            <a:t>Continue, break</a:t>
          </a:r>
        </a:p>
      </dgm:t>
    </dgm:pt>
    <dgm:pt modelId="{8F23D00C-EC69-471E-A0A7-750BEE86593A}" type="parTrans" cxnId="{1E7E7FF7-4BDA-4680-B267-9F0541B95395}">
      <dgm:prSet/>
      <dgm:spPr/>
      <dgm:t>
        <a:bodyPr/>
        <a:lstStyle/>
        <a:p>
          <a:endParaRPr lang="en-US"/>
        </a:p>
      </dgm:t>
    </dgm:pt>
    <dgm:pt modelId="{B69A5551-9CC2-4E04-A604-5925F8E0E235}" type="sibTrans" cxnId="{1E7E7FF7-4BDA-4680-B267-9F0541B95395}">
      <dgm:prSet/>
      <dgm:spPr/>
      <dgm:t>
        <a:bodyPr/>
        <a:lstStyle/>
        <a:p>
          <a:endParaRPr lang="en-US"/>
        </a:p>
      </dgm:t>
    </dgm:pt>
    <dgm:pt modelId="{A81B3B07-A904-4D5A-90D1-40823259D82A}">
      <dgm:prSet/>
      <dgm:spPr/>
      <dgm:t>
        <a:bodyPr/>
        <a:lstStyle/>
        <a:p>
          <a:r>
            <a:rPr lang="en-US"/>
            <a:t>Function</a:t>
          </a:r>
        </a:p>
      </dgm:t>
    </dgm:pt>
    <dgm:pt modelId="{CC418345-62F2-4F0A-A8AB-8A65B98DEB15}" type="parTrans" cxnId="{AF6B7E10-8292-4C35-A5C1-B63E636BDC89}">
      <dgm:prSet/>
      <dgm:spPr/>
      <dgm:t>
        <a:bodyPr/>
        <a:lstStyle/>
        <a:p>
          <a:endParaRPr lang="en-US"/>
        </a:p>
      </dgm:t>
    </dgm:pt>
    <dgm:pt modelId="{BAA507F1-B6F5-4F6C-BEB8-5C9778EB1BFC}" type="sibTrans" cxnId="{AF6B7E10-8292-4C35-A5C1-B63E636BDC89}">
      <dgm:prSet/>
      <dgm:spPr/>
      <dgm:t>
        <a:bodyPr/>
        <a:lstStyle/>
        <a:p>
          <a:endParaRPr lang="en-US"/>
        </a:p>
      </dgm:t>
    </dgm:pt>
    <dgm:pt modelId="{CA357762-3D14-4492-8B4E-2177C80EBC0A}">
      <dgm:prSet/>
      <dgm:spPr/>
      <dgm:t>
        <a:bodyPr/>
        <a:lstStyle/>
        <a:p>
          <a:r>
            <a:rPr lang="en-US"/>
            <a:t>Structure</a:t>
          </a:r>
        </a:p>
      </dgm:t>
    </dgm:pt>
    <dgm:pt modelId="{D86510A4-B1D0-4FA4-B580-10A91AE3D6B3}" type="parTrans" cxnId="{BA8332FA-C69E-4350-82FB-E21DD07CD78D}">
      <dgm:prSet/>
      <dgm:spPr/>
      <dgm:t>
        <a:bodyPr/>
        <a:lstStyle/>
        <a:p>
          <a:endParaRPr lang="en-US"/>
        </a:p>
      </dgm:t>
    </dgm:pt>
    <dgm:pt modelId="{0490C2D9-9923-4475-98B7-6352C9DDE91C}" type="sibTrans" cxnId="{BA8332FA-C69E-4350-82FB-E21DD07CD78D}">
      <dgm:prSet/>
      <dgm:spPr/>
      <dgm:t>
        <a:bodyPr/>
        <a:lstStyle/>
        <a:p>
          <a:endParaRPr lang="en-US"/>
        </a:p>
      </dgm:t>
    </dgm:pt>
    <dgm:pt modelId="{120CF509-48F7-4040-8798-06BFAFDEC3D1}">
      <dgm:prSet/>
      <dgm:spPr/>
      <dgm:t>
        <a:bodyPr/>
        <a:lstStyle/>
        <a:p>
          <a:r>
            <a:rPr lang="en-US" dirty="0"/>
            <a:t>Array, Pointers</a:t>
          </a:r>
        </a:p>
      </dgm:t>
    </dgm:pt>
    <dgm:pt modelId="{6E8CDA9B-E545-4404-B328-AF34381FED1A}" type="parTrans" cxnId="{DE9F1959-AEFF-4C9E-8471-E9B667F30F13}">
      <dgm:prSet/>
      <dgm:spPr/>
      <dgm:t>
        <a:bodyPr/>
        <a:lstStyle/>
        <a:p>
          <a:endParaRPr lang="en-US"/>
        </a:p>
      </dgm:t>
    </dgm:pt>
    <dgm:pt modelId="{BC271FBF-A1A0-438F-B592-C3423B638453}" type="sibTrans" cxnId="{DE9F1959-AEFF-4C9E-8471-E9B667F30F13}">
      <dgm:prSet/>
      <dgm:spPr/>
      <dgm:t>
        <a:bodyPr/>
        <a:lstStyle/>
        <a:p>
          <a:endParaRPr lang="en-US"/>
        </a:p>
      </dgm:t>
    </dgm:pt>
    <dgm:pt modelId="{7CEA053E-5A49-4664-98D6-24D3753A8F3E}">
      <dgm:prSet/>
      <dgm:spPr/>
      <dgm:t>
        <a:bodyPr/>
        <a:lstStyle/>
        <a:p>
          <a:r>
            <a:rPr lang="en-US" b="1"/>
            <a:t>C++ OOPs:</a:t>
          </a:r>
          <a:endParaRPr lang="en-US"/>
        </a:p>
      </dgm:t>
    </dgm:pt>
    <dgm:pt modelId="{9A86D471-5080-43C9-A847-425C72B55FE0}" type="parTrans" cxnId="{795FC007-0D5D-49D9-8BDD-D8C4B66D57D0}">
      <dgm:prSet/>
      <dgm:spPr/>
      <dgm:t>
        <a:bodyPr/>
        <a:lstStyle/>
        <a:p>
          <a:endParaRPr lang="en-US"/>
        </a:p>
      </dgm:t>
    </dgm:pt>
    <dgm:pt modelId="{8E8C5AA8-3C5B-494F-A1C9-A7B3847BF081}" type="sibTrans" cxnId="{795FC007-0D5D-49D9-8BDD-D8C4B66D57D0}">
      <dgm:prSet/>
      <dgm:spPr/>
      <dgm:t>
        <a:bodyPr/>
        <a:lstStyle/>
        <a:p>
          <a:endParaRPr lang="en-US"/>
        </a:p>
      </dgm:t>
    </dgm:pt>
    <dgm:pt modelId="{2BBD4BBF-7800-495E-87E2-78CF68766E1C}">
      <dgm:prSet/>
      <dgm:spPr/>
      <dgm:t>
        <a:bodyPr/>
        <a:lstStyle/>
        <a:p>
          <a:r>
            <a:rPr lang="en-US" baseline="0" dirty="0"/>
            <a:t> </a:t>
          </a:r>
          <a:r>
            <a:rPr lang="en-US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Class, objects</a:t>
          </a:r>
          <a:endParaRPr lang="en-US" dirty="0"/>
        </a:p>
      </dgm:t>
    </dgm:pt>
    <dgm:pt modelId="{FABC3B3E-BF19-45FA-9106-D22A0FCCD7D0}" type="parTrans" cxnId="{06549AE9-9E34-4A97-A577-08FA070AA9D9}">
      <dgm:prSet/>
      <dgm:spPr/>
      <dgm:t>
        <a:bodyPr/>
        <a:lstStyle/>
        <a:p>
          <a:endParaRPr lang="en-US"/>
        </a:p>
      </dgm:t>
    </dgm:pt>
    <dgm:pt modelId="{BCD8725E-E445-4136-BC4E-FD8E5CF019DC}" type="sibTrans" cxnId="{06549AE9-9E34-4A97-A577-08FA070AA9D9}">
      <dgm:prSet/>
      <dgm:spPr/>
      <dgm:t>
        <a:bodyPr/>
        <a:lstStyle/>
        <a:p>
          <a:endParaRPr lang="en-US"/>
        </a:p>
      </dgm:t>
    </dgm:pt>
    <dgm:pt modelId="{B7A97FA2-3C73-43C2-8FA5-8C9C2ED86E58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Constructor </a:t>
          </a:r>
          <a:endParaRPr lang="en-US" dirty="0"/>
        </a:p>
      </dgm:t>
    </dgm:pt>
    <dgm:pt modelId="{6DF33C0D-679B-4BE2-AA30-EAD1F5EFDFC2}" type="sibTrans" cxnId="{12742927-FAA8-43DF-B24D-BF86D9AE6607}">
      <dgm:prSet/>
      <dgm:spPr/>
      <dgm:t>
        <a:bodyPr/>
        <a:lstStyle/>
        <a:p>
          <a:endParaRPr lang="en-US"/>
        </a:p>
      </dgm:t>
    </dgm:pt>
    <dgm:pt modelId="{76DE93C2-D6F5-4780-9D32-8691CA7DD5AA}" type="parTrans" cxnId="{12742927-FAA8-43DF-B24D-BF86D9AE6607}">
      <dgm:prSet/>
      <dgm:spPr/>
      <dgm:t>
        <a:bodyPr/>
        <a:lstStyle/>
        <a:p>
          <a:endParaRPr lang="en-US"/>
        </a:p>
      </dgm:t>
    </dgm:pt>
    <dgm:pt modelId="{7021508F-1163-4084-ADB4-060BDDAD22B8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Encapsulation</a:t>
          </a:r>
          <a:endParaRPr lang="en-US" dirty="0"/>
        </a:p>
      </dgm:t>
    </dgm:pt>
    <dgm:pt modelId="{E6826BE7-6105-47E5-8E33-2A4178CA955E}" type="parTrans" cxnId="{17BCB848-1C42-487F-B8E2-BB2AEC9C0CA8}">
      <dgm:prSet/>
      <dgm:spPr/>
      <dgm:t>
        <a:bodyPr/>
        <a:lstStyle/>
        <a:p>
          <a:endParaRPr lang="en-US"/>
        </a:p>
      </dgm:t>
    </dgm:pt>
    <dgm:pt modelId="{67834195-F86C-481A-8CDE-426B2DA9E38D}" type="sibTrans" cxnId="{17BCB848-1C42-487F-B8E2-BB2AEC9C0CA8}">
      <dgm:prSet/>
      <dgm:spPr/>
      <dgm:t>
        <a:bodyPr/>
        <a:lstStyle/>
        <a:p>
          <a:endParaRPr lang="en-US"/>
        </a:p>
      </dgm:t>
    </dgm:pt>
    <dgm:pt modelId="{D0A1A07D-4A81-42E6-B3BD-8F70F1538102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Function overloading</a:t>
          </a:r>
          <a:endParaRPr lang="en-US" dirty="0"/>
        </a:p>
      </dgm:t>
    </dgm:pt>
    <dgm:pt modelId="{108832D9-CD17-4438-B75B-CD6DA11EA84F}" type="parTrans" cxnId="{479EB8CA-50A6-4176-8395-DF23C2ADBFB8}">
      <dgm:prSet/>
      <dgm:spPr/>
      <dgm:t>
        <a:bodyPr/>
        <a:lstStyle/>
        <a:p>
          <a:endParaRPr lang="en-US"/>
        </a:p>
      </dgm:t>
    </dgm:pt>
    <dgm:pt modelId="{58F47AE5-4892-4B98-BABE-C1EBB618A8BB}" type="sibTrans" cxnId="{479EB8CA-50A6-4176-8395-DF23C2ADBFB8}">
      <dgm:prSet/>
      <dgm:spPr/>
      <dgm:t>
        <a:bodyPr/>
        <a:lstStyle/>
        <a:p>
          <a:endParaRPr lang="en-US"/>
        </a:p>
      </dgm:t>
    </dgm:pt>
    <dgm:pt modelId="{7962319D-2C8C-4571-97F9-B0447B895808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Destructor</a:t>
          </a:r>
          <a:endParaRPr lang="en-US" dirty="0"/>
        </a:p>
      </dgm:t>
    </dgm:pt>
    <dgm:pt modelId="{35E4F6D8-45C7-45B2-9439-C4AE42AE79F2}" type="parTrans" cxnId="{0D6A0FAA-0C26-4F9F-88A5-14220A0D31A1}">
      <dgm:prSet/>
      <dgm:spPr/>
      <dgm:t>
        <a:bodyPr/>
        <a:lstStyle/>
        <a:p>
          <a:endParaRPr lang="en-US"/>
        </a:p>
      </dgm:t>
    </dgm:pt>
    <dgm:pt modelId="{51418584-CCEA-4963-84C6-8C17337BBC56}" type="sibTrans" cxnId="{0D6A0FAA-0C26-4F9F-88A5-14220A0D31A1}">
      <dgm:prSet/>
      <dgm:spPr/>
      <dgm:t>
        <a:bodyPr/>
        <a:lstStyle/>
        <a:p>
          <a:endParaRPr lang="en-US"/>
        </a:p>
      </dgm:t>
    </dgm:pt>
    <dgm:pt modelId="{22444363-C332-49E8-9753-32A21E266FC6}" type="pres">
      <dgm:prSet presAssocID="{E2817221-4C74-40A2-B013-6031A6B0A1EF}" presName="linear" presStyleCnt="0">
        <dgm:presLayoutVars>
          <dgm:animLvl val="lvl"/>
          <dgm:resizeHandles val="exact"/>
        </dgm:presLayoutVars>
      </dgm:prSet>
      <dgm:spPr/>
    </dgm:pt>
    <dgm:pt modelId="{7C8B4804-96DD-4E90-97F5-694EE3C4527C}" type="pres">
      <dgm:prSet presAssocID="{FC3597D0-306B-425F-8AF3-FDD7ADE796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B7D964-5117-4A82-8376-FBE57A045AD1}" type="pres">
      <dgm:prSet presAssocID="{FC3597D0-306B-425F-8AF3-FDD7ADE796AB}" presName="childText" presStyleLbl="revTx" presStyleIdx="0" presStyleCnt="2">
        <dgm:presLayoutVars>
          <dgm:bulletEnabled val="1"/>
        </dgm:presLayoutVars>
      </dgm:prSet>
      <dgm:spPr/>
    </dgm:pt>
    <dgm:pt modelId="{ABAE034A-6A8B-4D15-92F0-69F4378F9EC8}" type="pres">
      <dgm:prSet presAssocID="{7CEA053E-5A49-4664-98D6-24D3753A8F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159975-1855-4995-BFCD-12E0B5176567}" type="pres">
      <dgm:prSet presAssocID="{7CEA053E-5A49-4664-98D6-24D3753A8F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0AE901-6C9C-4775-9501-4D72D60D232A}" srcId="{FC3597D0-306B-425F-8AF3-FDD7ADE796AB}" destId="{A7B657B1-0D53-47C5-8512-82287D34665B}" srcOrd="1" destOrd="0" parTransId="{7745204B-F35D-400C-BF5C-56292915C9BE}" sibTransId="{35AD267C-706C-4DDD-AB80-AE878CFB0699}"/>
    <dgm:cxn modelId="{795FC007-0D5D-49D9-8BDD-D8C4B66D57D0}" srcId="{E2817221-4C74-40A2-B013-6031A6B0A1EF}" destId="{7CEA053E-5A49-4664-98D6-24D3753A8F3E}" srcOrd="1" destOrd="0" parTransId="{9A86D471-5080-43C9-A847-425C72B55FE0}" sibTransId="{8E8C5AA8-3C5B-494F-A1C9-A7B3847BF081}"/>
    <dgm:cxn modelId="{AF6B7E10-8292-4C35-A5C1-B63E636BDC89}" srcId="{FC3597D0-306B-425F-8AF3-FDD7ADE796AB}" destId="{A81B3B07-A904-4D5A-90D1-40823259D82A}" srcOrd="3" destOrd="0" parTransId="{CC418345-62F2-4F0A-A8AB-8A65B98DEB15}" sibTransId="{BAA507F1-B6F5-4F6C-BEB8-5C9778EB1BFC}"/>
    <dgm:cxn modelId="{12742927-FAA8-43DF-B24D-BF86D9AE6607}" srcId="{7CEA053E-5A49-4664-98D6-24D3753A8F3E}" destId="{B7A97FA2-3C73-43C2-8FA5-8C9C2ED86E58}" srcOrd="3" destOrd="0" parTransId="{76DE93C2-D6F5-4780-9D32-8691CA7DD5AA}" sibTransId="{6DF33C0D-679B-4BE2-AA30-EAD1F5EFDFC2}"/>
    <dgm:cxn modelId="{285D4E64-EABD-49A0-9B13-F688E321AE4C}" type="presOf" srcId="{7021508F-1163-4084-ADB4-060BDDAD22B8}" destId="{F5159975-1855-4995-BFCD-12E0B5176567}" srcOrd="0" destOrd="1" presId="urn:microsoft.com/office/officeart/2005/8/layout/vList2"/>
    <dgm:cxn modelId="{6F7A6165-F8DA-4E05-A1C7-0DFF01D066F5}" type="presOf" srcId="{7CEA053E-5A49-4664-98D6-24D3753A8F3E}" destId="{ABAE034A-6A8B-4D15-92F0-69F4378F9EC8}" srcOrd="0" destOrd="0" presId="urn:microsoft.com/office/officeart/2005/8/layout/vList2"/>
    <dgm:cxn modelId="{35AB1168-BBBC-4053-AA35-9ED8071D2B53}" type="presOf" srcId="{E2817221-4C74-40A2-B013-6031A6B0A1EF}" destId="{22444363-C332-49E8-9753-32A21E266FC6}" srcOrd="0" destOrd="0" presId="urn:microsoft.com/office/officeart/2005/8/layout/vList2"/>
    <dgm:cxn modelId="{17BCB848-1C42-487F-B8E2-BB2AEC9C0CA8}" srcId="{7CEA053E-5A49-4664-98D6-24D3753A8F3E}" destId="{7021508F-1163-4084-ADB4-060BDDAD22B8}" srcOrd="1" destOrd="0" parTransId="{E6826BE7-6105-47E5-8E33-2A4178CA955E}" sibTransId="{67834195-F86C-481A-8CDE-426B2DA9E38D}"/>
    <dgm:cxn modelId="{35901072-3501-48D0-9549-3D6B9F8013FF}" type="presOf" srcId="{CA357762-3D14-4492-8B4E-2177C80EBC0A}" destId="{52B7D964-5117-4A82-8376-FBE57A045AD1}" srcOrd="0" destOrd="4" presId="urn:microsoft.com/office/officeart/2005/8/layout/vList2"/>
    <dgm:cxn modelId="{DE9F1959-AEFF-4C9E-8471-E9B667F30F13}" srcId="{FC3597D0-306B-425F-8AF3-FDD7ADE796AB}" destId="{120CF509-48F7-4040-8798-06BFAFDEC3D1}" srcOrd="5" destOrd="0" parTransId="{6E8CDA9B-E545-4404-B328-AF34381FED1A}" sibTransId="{BC271FBF-A1A0-438F-B592-C3423B638453}"/>
    <dgm:cxn modelId="{66F95D7E-F33E-4EC8-8E2B-33F4BF1B84A5}" type="presOf" srcId="{FC3597D0-306B-425F-8AF3-FDD7ADE796AB}" destId="{7C8B4804-96DD-4E90-97F5-694EE3C4527C}" srcOrd="0" destOrd="0" presId="urn:microsoft.com/office/officeart/2005/8/layout/vList2"/>
    <dgm:cxn modelId="{7C2AA488-093B-401C-AAAE-F7D1EEE9F7BD}" type="presOf" srcId="{7962319D-2C8C-4571-97F9-B0447B895808}" destId="{F5159975-1855-4995-BFCD-12E0B5176567}" srcOrd="0" destOrd="4" presId="urn:microsoft.com/office/officeart/2005/8/layout/vList2"/>
    <dgm:cxn modelId="{D8D3F89C-616F-4AB6-9780-AD8321503D75}" type="presOf" srcId="{A7B657B1-0D53-47C5-8512-82287D34665B}" destId="{52B7D964-5117-4A82-8376-FBE57A045AD1}" srcOrd="0" destOrd="1" presId="urn:microsoft.com/office/officeart/2005/8/layout/vList2"/>
    <dgm:cxn modelId="{A66CC79D-9817-484D-A38E-E501CA2B6840}" type="presOf" srcId="{A81B3B07-A904-4D5A-90D1-40823259D82A}" destId="{52B7D964-5117-4A82-8376-FBE57A045AD1}" srcOrd="0" destOrd="3" presId="urn:microsoft.com/office/officeart/2005/8/layout/vList2"/>
    <dgm:cxn modelId="{0D6A0FAA-0C26-4F9F-88A5-14220A0D31A1}" srcId="{7CEA053E-5A49-4664-98D6-24D3753A8F3E}" destId="{7962319D-2C8C-4571-97F9-B0447B895808}" srcOrd="4" destOrd="0" parTransId="{35E4F6D8-45C7-45B2-9439-C4AE42AE79F2}" sibTransId="{51418584-CCEA-4963-84C6-8C17337BBC56}"/>
    <dgm:cxn modelId="{B5EF5FB0-3AE4-4E05-A3C1-A4B8B652AE06}" type="presOf" srcId="{120CF509-48F7-4040-8798-06BFAFDEC3D1}" destId="{52B7D964-5117-4A82-8376-FBE57A045AD1}" srcOrd="0" destOrd="5" presId="urn:microsoft.com/office/officeart/2005/8/layout/vList2"/>
    <dgm:cxn modelId="{A165FEB3-FE91-45CE-9C59-1C35CD507935}" type="presOf" srcId="{B7A97FA2-3C73-43C2-8FA5-8C9C2ED86E58}" destId="{F5159975-1855-4995-BFCD-12E0B5176567}" srcOrd="0" destOrd="3" presId="urn:microsoft.com/office/officeart/2005/8/layout/vList2"/>
    <dgm:cxn modelId="{E93869C3-D950-40B9-A5CA-DA9DE78959CF}" srcId="{E2817221-4C74-40A2-B013-6031A6B0A1EF}" destId="{FC3597D0-306B-425F-8AF3-FDD7ADE796AB}" srcOrd="0" destOrd="0" parTransId="{5C917B75-DEAC-4BF9-8C15-926708192648}" sibTransId="{1CAFFC42-01D1-4035-B666-43695026BC65}"/>
    <dgm:cxn modelId="{479EB8CA-50A6-4176-8395-DF23C2ADBFB8}" srcId="{7CEA053E-5A49-4664-98D6-24D3753A8F3E}" destId="{D0A1A07D-4A81-42E6-B3BD-8F70F1538102}" srcOrd="2" destOrd="0" parTransId="{108832D9-CD17-4438-B75B-CD6DA11EA84F}" sibTransId="{58F47AE5-4892-4B98-BABE-C1EBB618A8BB}"/>
    <dgm:cxn modelId="{16E7B3D6-A8AF-4B18-A303-0C3F66D14A99}" type="presOf" srcId="{47A0C17C-C6E4-4021-8C00-2834BDDA0A1E}" destId="{52B7D964-5117-4A82-8376-FBE57A045AD1}" srcOrd="0" destOrd="0" presId="urn:microsoft.com/office/officeart/2005/8/layout/vList2"/>
    <dgm:cxn modelId="{AFEF96DA-05FE-4F2B-89BA-DAA9F9285911}" type="presOf" srcId="{D79C8F82-061B-4077-9500-6F935E2BAFC1}" destId="{52B7D964-5117-4A82-8376-FBE57A045AD1}" srcOrd="0" destOrd="2" presId="urn:microsoft.com/office/officeart/2005/8/layout/vList2"/>
    <dgm:cxn modelId="{8DD3E3E6-02EC-4B1E-A04B-161727320678}" type="presOf" srcId="{D0A1A07D-4A81-42E6-B3BD-8F70F1538102}" destId="{F5159975-1855-4995-BFCD-12E0B5176567}" srcOrd="0" destOrd="2" presId="urn:microsoft.com/office/officeart/2005/8/layout/vList2"/>
    <dgm:cxn modelId="{06549AE9-9E34-4A97-A577-08FA070AA9D9}" srcId="{7CEA053E-5A49-4664-98D6-24D3753A8F3E}" destId="{2BBD4BBF-7800-495E-87E2-78CF68766E1C}" srcOrd="0" destOrd="0" parTransId="{FABC3B3E-BF19-45FA-9106-D22A0FCCD7D0}" sibTransId="{BCD8725E-E445-4136-BC4E-FD8E5CF019DC}"/>
    <dgm:cxn modelId="{B2FF72F6-D004-4DC1-8AA0-28C276274D40}" type="presOf" srcId="{2BBD4BBF-7800-495E-87E2-78CF68766E1C}" destId="{F5159975-1855-4995-BFCD-12E0B5176567}" srcOrd="0" destOrd="0" presId="urn:microsoft.com/office/officeart/2005/8/layout/vList2"/>
    <dgm:cxn modelId="{1E7E7FF7-4BDA-4680-B267-9F0541B95395}" srcId="{FC3597D0-306B-425F-8AF3-FDD7ADE796AB}" destId="{D79C8F82-061B-4077-9500-6F935E2BAFC1}" srcOrd="2" destOrd="0" parTransId="{8F23D00C-EC69-471E-A0A7-750BEE86593A}" sibTransId="{B69A5551-9CC2-4E04-A604-5925F8E0E235}"/>
    <dgm:cxn modelId="{62921FF9-4547-43A3-B218-729021411A3E}" srcId="{FC3597D0-306B-425F-8AF3-FDD7ADE796AB}" destId="{47A0C17C-C6E4-4021-8C00-2834BDDA0A1E}" srcOrd="0" destOrd="0" parTransId="{ACB0E8D8-7E6A-428E-A6AC-A7A48A362F34}" sibTransId="{39BFEC5B-0110-4AAC-9B78-8DE864C50594}"/>
    <dgm:cxn modelId="{BA8332FA-C69E-4350-82FB-E21DD07CD78D}" srcId="{FC3597D0-306B-425F-8AF3-FDD7ADE796AB}" destId="{CA357762-3D14-4492-8B4E-2177C80EBC0A}" srcOrd="4" destOrd="0" parTransId="{D86510A4-B1D0-4FA4-B580-10A91AE3D6B3}" sibTransId="{0490C2D9-9923-4475-98B7-6352C9DDE91C}"/>
    <dgm:cxn modelId="{E26AB4D5-8871-40CC-BD5C-EC7AB63117EB}" type="presParOf" srcId="{22444363-C332-49E8-9753-32A21E266FC6}" destId="{7C8B4804-96DD-4E90-97F5-694EE3C4527C}" srcOrd="0" destOrd="0" presId="urn:microsoft.com/office/officeart/2005/8/layout/vList2"/>
    <dgm:cxn modelId="{CF84BA61-48AD-4BB4-B2CA-DC36D2B17B2C}" type="presParOf" srcId="{22444363-C332-49E8-9753-32A21E266FC6}" destId="{52B7D964-5117-4A82-8376-FBE57A045AD1}" srcOrd="1" destOrd="0" presId="urn:microsoft.com/office/officeart/2005/8/layout/vList2"/>
    <dgm:cxn modelId="{7B4007C1-C935-4D66-BCB9-396C11E18197}" type="presParOf" srcId="{22444363-C332-49E8-9753-32A21E266FC6}" destId="{ABAE034A-6A8B-4D15-92F0-69F4378F9EC8}" srcOrd="2" destOrd="0" presId="urn:microsoft.com/office/officeart/2005/8/layout/vList2"/>
    <dgm:cxn modelId="{C8974E9A-C9A1-48D0-9532-E7F479090E72}" type="presParOf" srcId="{22444363-C332-49E8-9753-32A21E266FC6}" destId="{F5159975-1855-4995-BFCD-12E0B51765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B4804-96DD-4E90-97F5-694EE3C4527C}">
      <dsp:nvSpPr>
        <dsp:cNvPr id="0" name=""/>
        <dsp:cNvSpPr/>
      </dsp:nvSpPr>
      <dsp:spPr>
        <a:xfrm>
          <a:off x="0" y="6325"/>
          <a:ext cx="598017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C++:</a:t>
          </a:r>
          <a:endParaRPr lang="en-US" sz="2400" kern="1200"/>
        </a:p>
      </dsp:txBody>
      <dsp:txXfrm>
        <a:off x="28100" y="34425"/>
        <a:ext cx="5923970" cy="519439"/>
      </dsp:txXfrm>
    </dsp:sp>
    <dsp:sp modelId="{52B7D964-5117-4A82-8376-FBE57A045AD1}">
      <dsp:nvSpPr>
        <dsp:cNvPr id="0" name=""/>
        <dsp:cNvSpPr/>
      </dsp:nvSpPr>
      <dsp:spPr>
        <a:xfrm>
          <a:off x="0" y="581964"/>
          <a:ext cx="598017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If-else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For, while loop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Continue, break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Function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Structure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Array, Pointers</a:t>
          </a:r>
        </a:p>
      </dsp:txBody>
      <dsp:txXfrm>
        <a:off x="0" y="581964"/>
        <a:ext cx="5980170" cy="1937520"/>
      </dsp:txXfrm>
    </dsp:sp>
    <dsp:sp modelId="{ABAE034A-6A8B-4D15-92F0-69F4378F9EC8}">
      <dsp:nvSpPr>
        <dsp:cNvPr id="0" name=""/>
        <dsp:cNvSpPr/>
      </dsp:nvSpPr>
      <dsp:spPr>
        <a:xfrm>
          <a:off x="0" y="2519485"/>
          <a:ext cx="5980170" cy="575639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C++ OOPs:</a:t>
          </a:r>
          <a:endParaRPr lang="en-US" sz="2400" kern="1200"/>
        </a:p>
      </dsp:txBody>
      <dsp:txXfrm>
        <a:off x="28100" y="2547585"/>
        <a:ext cx="5923970" cy="519439"/>
      </dsp:txXfrm>
    </dsp:sp>
    <dsp:sp modelId="{F5159975-1855-4995-BFCD-12E0B5176567}">
      <dsp:nvSpPr>
        <dsp:cNvPr id="0" name=""/>
        <dsp:cNvSpPr/>
      </dsp:nvSpPr>
      <dsp:spPr>
        <a:xfrm>
          <a:off x="0" y="3095125"/>
          <a:ext cx="598017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 dirty="0"/>
            <a:t> </a:t>
          </a:r>
          <a:r>
            <a:rPr lang="en-US" sz="1900" kern="1200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Class, objects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 </a:t>
          </a:r>
          <a:r>
            <a:rPr lang="en-US" sz="1900" kern="1200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Encapsulation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 </a:t>
          </a:r>
          <a:r>
            <a:rPr lang="en-US" sz="1900" kern="1200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Function overloading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 </a:t>
          </a:r>
          <a:r>
            <a:rPr lang="en-US" sz="1900" kern="1200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Constructor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 </a:t>
          </a:r>
          <a:r>
            <a:rPr lang="en-US" sz="1900" kern="1200" dirty="0">
              <a:latin typeface="Adobe Kaiti Std R" panose="02020400000000000000" pitchFamily="18" charset="-128"/>
              <a:ea typeface="Adobe Kaiti Std R" panose="02020400000000000000" pitchFamily="18" charset="-128"/>
            </a:rPr>
            <a:t>Destructor</a:t>
          </a:r>
          <a:endParaRPr lang="en-US" sz="1900" kern="1200" dirty="0"/>
        </a:p>
      </dsp:txBody>
      <dsp:txXfrm>
        <a:off x="0" y="3095125"/>
        <a:ext cx="5980170" cy="223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F137-D5B2-97DD-D5D8-8C297B00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89945-6FB1-691D-83EF-D786137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9CB6-E65E-55DC-E813-9F6F77AC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CF48-B2CF-6C4D-DFBE-64BEF209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BD8F-1E4B-A5AE-8068-7F4C6D0E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EE59-D09D-B86C-3932-B9C06D6C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E67FF-37AB-3D83-A671-444F49D1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A8F5-6020-2484-E4B5-11FE1EE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CFC-EACB-6AB9-E6C6-5C18EF62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E1D2-8034-B60A-494C-96C87B50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6B07-7994-B37B-F165-95C85B2F8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CC109-5116-1B9D-F356-94F02F81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C8D2-8D30-FAB8-B36C-A02D10D1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CE0F-6E83-03C6-A1EE-5B5A413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F18E-FD6C-09BF-A1F7-EB0A5BD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261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9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7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A64-D36C-1E0D-182D-4F786AF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E2A2-78B3-5576-1A16-8A66CB12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E67D-DB08-0751-B29E-D649CD2B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15FB-EB4B-F159-44A1-4EFD758B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6958-8B78-F602-2599-30332C52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8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77C9-2C55-836E-0874-C528DC74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CC0C-125E-548C-87F7-419D755E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8EC6-131E-0F44-6DD4-CDD9187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DCAA-1BC9-AEDC-EF27-0718286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9034-4171-DEE1-67FE-81B38796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3DF5-6A98-B343-9D18-394EF720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C816-DB30-762B-7C2F-E54EFB48A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CF24-B81D-19C7-DC64-ED93D52E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BD0A-BC84-9B41-2D1E-6113F4A1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AD13-6A28-C258-0CAF-D8419384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70DC-F133-F1FA-CEBA-732D11A0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9A3E-15B0-60DE-02C5-27E96D38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623D-51CA-0084-4648-EFFF5112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9138-C0E0-396B-52D8-CD82E822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BC4D3-8434-A215-7480-2F039079C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97DB6-4767-9716-452F-B748AEC4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923B6-9B8E-8221-D0DB-2B3B913E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F35BB-B3C4-61FD-EDD8-3845503F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AF5E4-C9BF-4ED9-60A3-96D80EA3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A558-C1BF-7BF5-FA0A-47F8C91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3411F-3E0C-9B73-07B7-16E4DDBB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8001-D946-AFF9-DDDB-76EDE483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793A-6AD9-095A-7E80-071274D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90569-7849-0ECD-6B70-46DC34F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56AB5-FF4A-72F6-FC4F-BF2CEAD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6D42-A0BB-246D-B834-1CDFC11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8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D3A5-0149-A17E-FADE-C5DE0DEE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3A-9BB5-34A3-55DA-56035D2E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AFB91-7D71-1018-5280-5A0E0F42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2102-FE87-A7C9-38B2-A9F40F4A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A49D-2D7D-1118-263F-79984181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A77C-422F-B7CB-2D88-F8477686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E45-075A-FB00-659F-D3AF93E9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1C7C-2DCF-3D87-7DC4-AC6B1DA1A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5011-FABC-2044-236E-AB969F63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AC52-C1E3-35D1-300E-A750C229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0AA16-A08E-21DF-0CD1-AED16EA7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BAB1-C76D-8FA5-B70F-06A3FF5E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FAC6A-1F32-5EB3-BFE8-D71929A5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2870-0A6F-2D74-1173-8166BD2C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188E-9169-CE38-91C4-66D1C9FB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C966-EF70-4489-87D2-FC8BE725F1C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FD19-CF0A-BC90-A66B-F9E4FCB26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03EE-736B-ED15-2AEE-5D25F2B6F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0A74-1184-477D-9629-2109217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B33-6D56-2B50-4301-D645BC28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Structure</a:t>
            </a:r>
            <a:br>
              <a:rPr lang="en-US" dirty="0"/>
            </a:br>
            <a:r>
              <a:rPr lang="en-US" dirty="0"/>
              <a:t>Lab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D055-2F94-A89A-39F9-7D113CE5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Review on C++ concepts and OOP part1 </a:t>
            </a: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A2172189-544F-C0E1-EEF0-C68A2BF3A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C544-8FA9-E36B-1A09-9750B7D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652E-3902-155C-B41F-6FFE3842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35700"/>
            <a:ext cx="4798490" cy="3569678"/>
          </a:xfrm>
        </p:spPr>
        <p:txBody>
          <a:bodyPr/>
          <a:lstStyle/>
          <a:p>
            <a:r>
              <a:rPr lang="en-US" b="1" dirty="0"/>
              <a:t>Structure</a:t>
            </a:r>
            <a:r>
              <a:rPr lang="en-US" dirty="0"/>
              <a:t>: A structure is a user-defined data type in C++. A structure creates a data type that can be used to group items of possibly different types into a single type.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DF900-A85C-3EB7-1946-05D60E8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91" y="1806747"/>
            <a:ext cx="4006994" cy="41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77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EB19-DC2A-8744-0258-E7587DFF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FE4E-E8EF-AEC5-172F-D8F7F087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C5CE-2B02-5A04-86A2-7A474803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5" y="2535699"/>
            <a:ext cx="4868828" cy="3559815"/>
          </a:xfrm>
        </p:spPr>
        <p:txBody>
          <a:bodyPr/>
          <a:lstStyle/>
          <a:p>
            <a:r>
              <a:rPr lang="en-US" b="1" dirty="0"/>
              <a:t>Structure</a:t>
            </a:r>
            <a:r>
              <a:rPr lang="en-US" dirty="0"/>
              <a:t>: A structure is a user-defined data type in C++. A structure creates a data type that can be used to group items of possibly different types into a single type.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0641B-71AF-E823-8014-F86635AA3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05" y="2103133"/>
            <a:ext cx="4403188" cy="355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1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2437340"/>
            <a:ext cx="39989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Passing Array to function: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67588"/>
            <a:ext cx="5577840" cy="3823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68" y="3398163"/>
            <a:ext cx="2863272" cy="22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0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latin typeface="Aharoni (Headings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2405336"/>
            <a:ext cx="131863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Pointers: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30068"/>
            <a:ext cx="5303520" cy="3964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0" y="3429000"/>
            <a:ext cx="2483582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latin typeface="Aharoni (Headings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2405336"/>
            <a:ext cx="131863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Pointers: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73C66-8646-D403-15A6-C9D55D87A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" r="3788"/>
          <a:stretch/>
        </p:blipFill>
        <p:spPr bwMode="auto">
          <a:xfrm>
            <a:off x="810789" y="2855430"/>
            <a:ext cx="4858491" cy="395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6413D-ECE7-8861-4FA7-0EBEEF0E2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7"/>
          <a:stretch/>
        </p:blipFill>
        <p:spPr bwMode="auto">
          <a:xfrm>
            <a:off x="7394448" y="3538729"/>
            <a:ext cx="326745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16F057-DD5E-130F-A737-5A9768A0B7CA}"/>
              </a:ext>
            </a:extLst>
          </p:cNvPr>
          <p:cNvSpPr/>
          <p:nvPr/>
        </p:nvSpPr>
        <p:spPr>
          <a:xfrm>
            <a:off x="8118795" y="2991548"/>
            <a:ext cx="1103187" cy="4247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398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888043" y="2735905"/>
            <a:ext cx="467493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C++ OOPs</a:t>
            </a:r>
          </a:p>
        </p:txBody>
      </p:sp>
    </p:spTree>
    <p:extLst>
      <p:ext uri="{BB962C8B-B14F-4D97-AF65-F5344CB8AC3E}">
        <p14:creationId xmlns:p14="http://schemas.microsoft.com/office/powerpoint/2010/main" val="132898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3AD3-FAD8-837E-A2CD-86A2D14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EBA6-340A-E1A8-27B7-810E6EF8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 oriented programming </a:t>
            </a:r>
            <a:r>
              <a:rPr lang="en-US" dirty="0"/>
              <a:t>is a way of solving complex problems by breaking them into smaller problems using objects.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OOP</a:t>
            </a:r>
            <a:r>
              <a:rPr lang="en-US" dirty="0"/>
              <a:t> is all about creating objects that can interact with each other, this makes it easier to develop programs in OOP as we can understand the relationship between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F67C-DFED-9EFF-52DC-028DB811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F81B-B4A7-C70B-882B-DDFBFE12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Example: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40436-DD57-38A7-76BC-10DF5DE2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10" y="2542859"/>
            <a:ext cx="5273881" cy="4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9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79175" y="2482688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43" y="2382080"/>
            <a:ext cx="8712968" cy="44958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66951" y="2482689"/>
            <a:ext cx="440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Object-Oriented Programming (OOP) Concepts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461" y="5175585"/>
            <a:ext cx="41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6967" y="356280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67207" y="3562808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43471" y="3579812"/>
            <a:ext cx="1728192" cy="775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0903" y="37297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Encapsulation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3151" y="36765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Polymorphism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399" y="36975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0943" y="4643105"/>
            <a:ext cx="2283268" cy="13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8540" y="4657074"/>
            <a:ext cx="1740876" cy="164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0903" y="4800419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Classes and objects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Constructor </a:t>
            </a:r>
          </a:p>
          <a:p>
            <a:pPr algn="ctr"/>
            <a:r>
              <a:rPr lang="en-US" sz="1600" b="1" dirty="0"/>
              <a:t>and destructor</a:t>
            </a:r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63151" y="4786944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overloading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overriding</a:t>
            </a:r>
          </a:p>
          <a:p>
            <a:pPr algn="ctr"/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8203711" y="3562808"/>
            <a:ext cx="1728192" cy="775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639" y="369588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Information </a:t>
            </a:r>
          </a:p>
          <a:p>
            <a:pPr algn="ctr"/>
            <a:r>
              <a:rPr lang="en-US" b="1" dirty="0"/>
              <a:t>hiding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1421" y="4752858"/>
            <a:ext cx="1974714" cy="97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55639" y="4807593"/>
            <a:ext cx="295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Access specifier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/>
              <a:t>Getter and setter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9799" y="4642928"/>
            <a:ext cx="1833872" cy="206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1070" y="4642928"/>
            <a:ext cx="15298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overriding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Different ways to inherit classes from other classes</a:t>
            </a:r>
          </a:p>
          <a:p>
            <a:pPr algn="ctr"/>
            <a:endParaRPr lang="en-US" sz="1600" b="1" dirty="0"/>
          </a:p>
        </p:txBody>
      </p:sp>
      <p:cxnSp>
        <p:nvCxnSpPr>
          <p:cNvPr id="8" name="Straight Arrow Connector 7"/>
          <p:cNvCxnSpPr>
            <a:stCxn id="12" idx="2"/>
          </p:cNvCxnSpPr>
          <p:nvPr/>
        </p:nvCxnSpPr>
        <p:spPr>
          <a:xfrm flipH="1">
            <a:off x="2587087" y="3130760"/>
            <a:ext cx="29883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0" idx="0"/>
          </p:cNvCxnSpPr>
          <p:nvPr/>
        </p:nvCxnSpPr>
        <p:spPr>
          <a:xfrm flipH="1">
            <a:off x="4639315" y="3130760"/>
            <a:ext cx="93610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0"/>
          </p:cNvCxnSpPr>
          <p:nvPr/>
        </p:nvCxnSpPr>
        <p:spPr>
          <a:xfrm>
            <a:off x="5575419" y="3130760"/>
            <a:ext cx="1332148" cy="44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22" idx="0"/>
          </p:cNvCxnSpPr>
          <p:nvPr/>
        </p:nvCxnSpPr>
        <p:spPr>
          <a:xfrm>
            <a:off x="5575419" y="3130760"/>
            <a:ext cx="34923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 flipH="1">
            <a:off x="2432577" y="4354896"/>
            <a:ext cx="10494" cy="28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1" idx="2"/>
            <a:endCxn id="26" idx="0"/>
          </p:cNvCxnSpPr>
          <p:nvPr/>
        </p:nvCxnSpPr>
        <p:spPr>
          <a:xfrm>
            <a:off x="6907567" y="4354896"/>
            <a:ext cx="191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4" idx="0"/>
          </p:cNvCxnSpPr>
          <p:nvPr/>
        </p:nvCxnSpPr>
        <p:spPr>
          <a:xfrm flipH="1">
            <a:off x="9028779" y="4342212"/>
            <a:ext cx="3025" cy="4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649084" y="4352259"/>
            <a:ext cx="10494" cy="28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3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95C5-575D-D02F-4876-7CC70A8A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9121EA-44EB-559A-226F-E6D37588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6554851" cy="320267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Encapsulation is defined as binding together the data and the functions that manipulates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dirty="0"/>
              <a:t> is like a blueprint of data member and functions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/>
              <a:t> is an instance of class.</a:t>
            </a:r>
          </a:p>
          <a:p>
            <a:endParaRPr lang="en-US" dirty="0"/>
          </a:p>
        </p:txBody>
      </p:sp>
      <p:pic>
        <p:nvPicPr>
          <p:cNvPr id="4" name="Content Placeholder 3" descr="Lightbox">
            <a:extLst>
              <a:ext uri="{FF2B5EF4-FFF2-40B4-BE49-F238E27FC236}">
                <a16:creationId xmlns:a16="http://schemas.microsoft.com/office/drawing/2014/main" id="{381833AD-BE98-504E-9E37-E0F37E259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4"/>
          <a:stretch/>
        </p:blipFill>
        <p:spPr bwMode="auto">
          <a:xfrm>
            <a:off x="7498906" y="2330523"/>
            <a:ext cx="3749040" cy="22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7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1F2CC-414D-A998-E213-29B71101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DE53E9-E787-060F-E664-B4DFBCE8F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45677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6D37-1216-0715-C38D-11290FD4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FFA-AA80-100F-9073-69FEA43B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  <a:r>
              <a:rPr lang="en-US" dirty="0"/>
              <a:t> is a special member function of a class that initializes the object of the class.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  <a:r>
              <a:rPr lang="en-US" dirty="0"/>
              <a:t> name is same as class name, and it doesn’t have a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3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6915" y="732916"/>
            <a:ext cx="159210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/>
              <a:t>Example: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24" y="1238789"/>
            <a:ext cx="3915443" cy="565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97" y="780270"/>
            <a:ext cx="1711676" cy="15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4567-0910-2468-D776-52F3545D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Constructor and Member function</a:t>
            </a: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405ACB6-F54E-8A5C-DAC8-9931B0AA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57" y="2971799"/>
            <a:ext cx="6823696" cy="37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0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9BA6-ABA8-9B1C-7E2D-26E9359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Types of Constructor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1A45-CE0E-3FF5-1778-60B5B9CF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5997270" cy="32026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1. Default Constructor:</a:t>
            </a:r>
          </a:p>
          <a:p>
            <a:pPr lvl="1"/>
            <a:r>
              <a:rPr lang="en-US" dirty="0"/>
              <a:t>Doesn’t have any arguments (or parameters).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F0D5B-06E6-EEBC-4D33-C671A1B5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40" y="5372916"/>
            <a:ext cx="3133346" cy="1414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64746B-F1F8-2C9F-7DD5-3314264A0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97"/>
          <a:stretch/>
        </p:blipFill>
        <p:spPr>
          <a:xfrm>
            <a:off x="6759271" y="1521562"/>
            <a:ext cx="4670730" cy="35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9BA6-ABA8-9B1C-7E2D-26E9359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Types of Constructor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1A45-CE0E-3FF5-1778-60B5B9CF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5997270" cy="32026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2. Parameterized Constructor:</a:t>
            </a:r>
          </a:p>
          <a:p>
            <a:pPr lvl="1"/>
            <a:r>
              <a:rPr lang="en-US" dirty="0"/>
              <a:t>These type of constructor allows us to pass arguments while object creation.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79AC5-22AE-70B8-091B-57033105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70" y="1209324"/>
            <a:ext cx="4508953" cy="4186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CBD73-E0D1-C7BB-1F81-0EE48F94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27" y="5422451"/>
            <a:ext cx="1499415" cy="1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64F0-040B-A425-BA4C-ADA5656D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FA9A-F145-C8A0-7782-B33C7CEA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destructor</a:t>
            </a:r>
            <a:r>
              <a:rPr lang="en-US" dirty="0"/>
              <a:t> is a special member function that works just opposite to constructor, unlike </a:t>
            </a:r>
            <a:r>
              <a:rPr lang="en-US" u="sng" dirty="0"/>
              <a:t>constructors</a:t>
            </a:r>
            <a:r>
              <a:rPr lang="en-US" dirty="0"/>
              <a:t> that are used for initializing an object, destructors destroy (or delete) the object.</a:t>
            </a:r>
          </a:p>
          <a:p>
            <a:endParaRPr lang="en-US" dirty="0"/>
          </a:p>
          <a:p>
            <a:r>
              <a:rPr lang="en-US" dirty="0"/>
              <a:t>Syntax of Destructor: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7891F-69FF-C1B6-53F5-29630701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44" y="4986311"/>
            <a:ext cx="3265371" cy="17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2882" y="626022"/>
            <a:ext cx="10668000" cy="964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spc="-50" dirty="0">
                <a:latin typeface="+mj-lt"/>
                <a:ea typeface="+mj-ea"/>
                <a:cs typeface="+mj-cs"/>
              </a:rPr>
              <a:t>Example: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277131-9740-6AA5-4CBF-7FE370B6F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8" y="1651093"/>
            <a:ext cx="4770990" cy="5140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399-1BF5-3CB0-456D-38A31E49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01" y="2858702"/>
            <a:ext cx="4954524" cy="2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6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592-2639-FB57-B78A-D32E060B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D1FF-6D00-ACA5-28CE-7091C140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should begin with tilde sign(~) and must match class name.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cannot be more than one destructor in a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Unlike constructors that can have parameters, destructors do not allow any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do not have any return type, just like constructors.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do not specify any destructor in a class, compiler generates a default destructor and inserts it into your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79175" y="2482688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43" y="2382080"/>
            <a:ext cx="8712968" cy="44958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66951" y="2482689"/>
            <a:ext cx="440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Object-Oriented Programming (OOP) Concepts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461" y="5175585"/>
            <a:ext cx="41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6967" y="356280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67207" y="3562808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43471" y="3579812"/>
            <a:ext cx="1728192" cy="775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0903" y="37297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Encapsulation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3151" y="36765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Polymorphism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399" y="36975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0943" y="4643105"/>
            <a:ext cx="2283268" cy="13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8540" y="4657074"/>
            <a:ext cx="1740876" cy="164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0903" y="4800419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Classes and objects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Constructor </a:t>
            </a:r>
          </a:p>
          <a:p>
            <a:pPr algn="ctr"/>
            <a:r>
              <a:rPr lang="en-US" sz="1600" b="1" dirty="0"/>
              <a:t>and destructor</a:t>
            </a:r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63151" y="4786944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overloading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overriding</a:t>
            </a:r>
          </a:p>
          <a:p>
            <a:pPr algn="ctr"/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8203711" y="3562808"/>
            <a:ext cx="1728192" cy="775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5639" y="369588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Information </a:t>
            </a:r>
          </a:p>
          <a:p>
            <a:pPr algn="ctr"/>
            <a:r>
              <a:rPr lang="en-US" b="1" dirty="0"/>
              <a:t>hiding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1421" y="4752858"/>
            <a:ext cx="1974714" cy="97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55639" y="4807593"/>
            <a:ext cx="295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Access specifier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/>
              <a:t>Getter and setter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9799" y="4642928"/>
            <a:ext cx="1833872" cy="206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1070" y="4642928"/>
            <a:ext cx="15298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Function </a:t>
            </a:r>
          </a:p>
          <a:p>
            <a:pPr algn="ctr"/>
            <a:r>
              <a:rPr lang="en-US" sz="1600" b="1" dirty="0"/>
              <a:t>overriding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Different ways to inherit classes from other classes</a:t>
            </a:r>
          </a:p>
          <a:p>
            <a:pPr algn="ctr"/>
            <a:endParaRPr lang="en-US" sz="1600" b="1" dirty="0"/>
          </a:p>
        </p:txBody>
      </p:sp>
      <p:cxnSp>
        <p:nvCxnSpPr>
          <p:cNvPr id="8" name="Straight Arrow Connector 7"/>
          <p:cNvCxnSpPr>
            <a:stCxn id="12" idx="2"/>
          </p:cNvCxnSpPr>
          <p:nvPr/>
        </p:nvCxnSpPr>
        <p:spPr>
          <a:xfrm flipH="1">
            <a:off x="2587087" y="3130760"/>
            <a:ext cx="29883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0" idx="0"/>
          </p:cNvCxnSpPr>
          <p:nvPr/>
        </p:nvCxnSpPr>
        <p:spPr>
          <a:xfrm flipH="1">
            <a:off x="4639315" y="3130760"/>
            <a:ext cx="93610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0"/>
          </p:cNvCxnSpPr>
          <p:nvPr/>
        </p:nvCxnSpPr>
        <p:spPr>
          <a:xfrm>
            <a:off x="5575419" y="3130760"/>
            <a:ext cx="1332148" cy="44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22" idx="0"/>
          </p:cNvCxnSpPr>
          <p:nvPr/>
        </p:nvCxnSpPr>
        <p:spPr>
          <a:xfrm>
            <a:off x="5575419" y="3130760"/>
            <a:ext cx="34923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 flipH="1">
            <a:off x="2432577" y="4354896"/>
            <a:ext cx="10494" cy="28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1" idx="2"/>
            <a:endCxn id="26" idx="0"/>
          </p:cNvCxnSpPr>
          <p:nvPr/>
        </p:nvCxnSpPr>
        <p:spPr>
          <a:xfrm>
            <a:off x="6907567" y="4354896"/>
            <a:ext cx="191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4" idx="0"/>
          </p:cNvCxnSpPr>
          <p:nvPr/>
        </p:nvCxnSpPr>
        <p:spPr>
          <a:xfrm flipH="1">
            <a:off x="9028779" y="4342212"/>
            <a:ext cx="3025" cy="4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649084" y="4352259"/>
            <a:ext cx="10494" cy="28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21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8CF2-E937-2AA1-175F-8E1D7C0D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6D13-E013-7083-3DDC-2BB6A442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a powerful concept in OOP and allows for more flexible and extensible code by promoting code reuse and reducing the amount of duplicate code required.</a:t>
            </a:r>
          </a:p>
        </p:txBody>
      </p:sp>
    </p:spTree>
    <p:extLst>
      <p:ext uri="{BB962C8B-B14F-4D97-AF65-F5344CB8AC3E}">
        <p14:creationId xmlns:p14="http://schemas.microsoft.com/office/powerpoint/2010/main" val="79414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73501" y="2735905"/>
            <a:ext cx="10347576" cy="119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Revision: </a:t>
            </a:r>
            <a:r>
              <a:rPr lang="en-US" sz="7200" dirty="0">
                <a:solidFill>
                  <a:srgbClr val="5271FF"/>
                </a:solidFill>
                <a:ea typeface="+mj-ea"/>
                <a:cs typeface="+mj-cs"/>
              </a:rPr>
              <a:t>C++ Concepts</a:t>
            </a:r>
          </a:p>
        </p:txBody>
      </p:sp>
    </p:spTree>
    <p:extLst>
      <p:ext uri="{BB962C8B-B14F-4D97-AF65-F5344CB8AC3E}">
        <p14:creationId xmlns:p14="http://schemas.microsoft.com/office/powerpoint/2010/main" val="1058834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C05-135B-E939-CFC6-2A54689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F5F-B4AD-D125-7C35-53477789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Functions with </a:t>
            </a:r>
            <a:r>
              <a:rPr lang="en-US" altLang="en-US" b="1" dirty="0"/>
              <a:t>same name </a:t>
            </a:r>
            <a:r>
              <a:rPr lang="en-US" altLang="en-US" dirty="0"/>
              <a:t>and </a:t>
            </a:r>
            <a:r>
              <a:rPr lang="en-US" altLang="en-US" b="1" dirty="0"/>
              <a:t>different parameters</a:t>
            </a:r>
          </a:p>
          <a:p>
            <a:r>
              <a:rPr lang="en-US" altLang="en-US" dirty="0"/>
              <a:t>Overloaded functions should perform similar tasks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48A255-0B06-DAA0-715E-C6A2AF454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15909" r="57387" b="28572"/>
          <a:stretch/>
        </p:blipFill>
        <p:spPr bwMode="auto">
          <a:xfrm>
            <a:off x="6145487" y="1522145"/>
            <a:ext cx="4018104" cy="457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999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2E6D-9273-E344-A663-17954F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054A-04BD-555A-56C2-BFFBE137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78966"/>
            <a:ext cx="9144000" cy="38200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 a program to handle  Rooms of any apartment by creating Room Class.</a:t>
            </a:r>
          </a:p>
          <a:p>
            <a:r>
              <a:rPr lang="en-US" dirty="0"/>
              <a:t>Member variables: Length, breadth, </a:t>
            </a:r>
            <a:r>
              <a:rPr lang="en-US" dirty="0" err="1"/>
              <a:t>room_name</a:t>
            </a:r>
            <a:r>
              <a:rPr lang="en-US" dirty="0"/>
              <a:t>.</a:t>
            </a:r>
          </a:p>
          <a:p>
            <a:r>
              <a:rPr lang="en-US" dirty="0"/>
              <a:t>Make three constructors: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Default: length = 6.9, breadth =  4.2, </a:t>
            </a:r>
            <a:r>
              <a:rPr lang="en-US" dirty="0" err="1"/>
              <a:t>room_name</a:t>
            </a:r>
            <a:r>
              <a:rPr lang="en-US" dirty="0"/>
              <a:t> = “bed Room”.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Parameterized:  by passing (Length, breadth, </a:t>
            </a:r>
            <a:r>
              <a:rPr lang="en-US" dirty="0" err="1"/>
              <a:t>room_name</a:t>
            </a:r>
            <a:r>
              <a:rPr lang="en-US" dirty="0"/>
              <a:t>) to member variables.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Constructor with passing one argument (Length) and fixed breadth = 7.2 and </a:t>
            </a:r>
            <a:r>
              <a:rPr lang="en-US" dirty="0" err="1"/>
              <a:t>room_name</a:t>
            </a:r>
            <a:r>
              <a:rPr lang="en-US" dirty="0"/>
              <a:t> = “Living Room”. </a:t>
            </a:r>
          </a:p>
          <a:p>
            <a:r>
              <a:rPr lang="en-US" dirty="0"/>
              <a:t>Apply Encapsulation by using Setters and getters.</a:t>
            </a:r>
          </a:p>
          <a:p>
            <a:r>
              <a:rPr lang="en-US" dirty="0"/>
              <a:t>Calculate Area of the Room.</a:t>
            </a:r>
          </a:p>
          <a:p>
            <a:r>
              <a:rPr lang="en-US" dirty="0"/>
              <a:t>Create 3 objects to apply every constructor type.</a:t>
            </a:r>
          </a:p>
          <a:p>
            <a:r>
              <a:rPr lang="en-US" dirty="0"/>
              <a:t>Print to get this output -----&gt;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ED458-84D9-7349-A2EE-908EA9A3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73" y="4955819"/>
            <a:ext cx="3504027" cy="170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04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9B1-A185-CF68-E9BA-1B74CA6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A207-D399-34E9-FDC7-8EC177FF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50831"/>
            <a:ext cx="9144000" cy="38482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a Program to Find the Volume and Lateral Surface Area of a Cuboid. </a:t>
            </a:r>
          </a:p>
          <a:p>
            <a:r>
              <a:rPr lang="en-US" dirty="0"/>
              <a:t>Member variables:			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Length “l” (int)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Width “w” (int)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Height “h” (int)</a:t>
            </a:r>
          </a:p>
          <a:p>
            <a:r>
              <a:rPr lang="en-US" dirty="0"/>
              <a:t>You must use encapsulation.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Volume of a Cuboid = L * W * H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Lateral Surface Area of a Cuboid = 2* H * (L + W)	</a:t>
            </a:r>
          </a:p>
          <a:p>
            <a:r>
              <a:rPr lang="en-US" dirty="0"/>
              <a:t>Apply constructor overloading: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Default (L = 2, W= 3, H= 5)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Parameterized with L = 10 ,W = 20  , H = 30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9BDDBEA-71E3-2150-BDD4-E574BAADAC9B}"/>
              </a:ext>
            </a:extLst>
          </p:cNvPr>
          <p:cNvSpPr txBox="1"/>
          <p:nvPr/>
        </p:nvSpPr>
        <p:spPr>
          <a:xfrm>
            <a:off x="5479938" y="2551836"/>
            <a:ext cx="480131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36576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1AC84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Member Methods:			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Setters and getters</a:t>
            </a: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calcVolume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708660" marR="0" lvl="1" indent="-342900" algn="l" defTabSz="914400" rtl="0" eaLnBrk="1" fontAlgn="auto" latinLnBrk="0" hangingPunct="1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calcSurfArea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052FF-A8BD-9D65-19FD-2D87D037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49" y="4995063"/>
            <a:ext cx="3457920" cy="164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8A035-875E-AB1E-6E00-06B69DCD54FC}"/>
              </a:ext>
            </a:extLst>
          </p:cNvPr>
          <p:cNvSpPr txBox="1"/>
          <p:nvPr/>
        </p:nvSpPr>
        <p:spPr>
          <a:xfrm>
            <a:off x="7660663" y="4524496"/>
            <a:ext cx="207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Required Output</a:t>
            </a:r>
          </a:p>
        </p:txBody>
      </p:sp>
    </p:spTree>
    <p:extLst>
      <p:ext uri="{BB962C8B-B14F-4D97-AF65-F5344CB8AC3E}">
        <p14:creationId xmlns:p14="http://schemas.microsoft.com/office/powerpoint/2010/main" val="326489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0C28-2643-DC5D-4C46-68BE8BE3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40" y="2966876"/>
            <a:ext cx="9144000" cy="134416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351" y="2408770"/>
            <a:ext cx="1027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If else: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25323"/>
            <a:ext cx="5577840" cy="3763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46" y="4163764"/>
            <a:ext cx="321752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775" y="2365902"/>
            <a:ext cx="132061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For loop: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1" y="2931160"/>
            <a:ext cx="5212080" cy="3841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61" y="3665166"/>
            <a:ext cx="192831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214" y="2323042"/>
            <a:ext cx="16594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While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8" y="2877888"/>
            <a:ext cx="5212080" cy="394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4" y="3547635"/>
            <a:ext cx="248844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637" y="2129401"/>
            <a:ext cx="14289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Continue: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9" y="2704904"/>
            <a:ext cx="5212080" cy="3763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97" y="3895292"/>
            <a:ext cx="2908455" cy="11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2437340"/>
            <a:ext cx="100354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Break: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05549"/>
            <a:ext cx="5669280" cy="388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18" y="3538105"/>
            <a:ext cx="3656211" cy="2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C++</a:t>
            </a:r>
            <a:endParaRPr lang="en-US" dirty="0">
              <a:solidFill>
                <a:srgbClr val="5271FF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7626" y="2381176"/>
            <a:ext cx="13821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prstClr val="black"/>
                </a:solidFill>
              </a:rPr>
              <a:t>Function: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19222"/>
            <a:ext cx="5577840" cy="3836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66" y="4145273"/>
            <a:ext cx="2468598" cy="1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0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857</Words>
  <Application>Microsoft Office PowerPoint</Application>
  <PresentationFormat>Widescreen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Adobe Kaiti Std R</vt:lpstr>
      <vt:lpstr>Aharoni</vt:lpstr>
      <vt:lpstr>Aharoni (Headings)</vt:lpstr>
      <vt:lpstr>Arial</vt:lpstr>
      <vt:lpstr>Avenir Next LT Pro</vt:lpstr>
      <vt:lpstr>Calibri</vt:lpstr>
      <vt:lpstr>Calibri Light</vt:lpstr>
      <vt:lpstr>Office Theme</vt:lpstr>
      <vt:lpstr>PrismaticVTI</vt:lpstr>
      <vt:lpstr>Data Structure Lab 01</vt:lpstr>
      <vt:lpstr>Agenda</vt:lpstr>
      <vt:lpstr>PowerPoint Presentation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Revision – C++</vt:lpstr>
      <vt:lpstr>PowerPoint Presentation</vt:lpstr>
      <vt:lpstr>Revision – C++ class and objects</vt:lpstr>
      <vt:lpstr>Revision – C++ class and objects</vt:lpstr>
      <vt:lpstr>Summary of OOP</vt:lpstr>
      <vt:lpstr>Encapsulation</vt:lpstr>
      <vt:lpstr>Constructor</vt:lpstr>
      <vt:lpstr>PowerPoint Presentation</vt:lpstr>
      <vt:lpstr>Difference between Constructor and Member function</vt:lpstr>
      <vt:lpstr>Types of Constructor in C++</vt:lpstr>
      <vt:lpstr>Types of Constructor in C++</vt:lpstr>
      <vt:lpstr>Destructor</vt:lpstr>
      <vt:lpstr>PowerPoint Presentation</vt:lpstr>
      <vt:lpstr>Destructor Rules:</vt:lpstr>
      <vt:lpstr>Summary of OOP</vt:lpstr>
      <vt:lpstr>Polymorphism</vt:lpstr>
      <vt:lpstr>Function Overloading</vt:lpstr>
      <vt:lpstr>Example</vt:lpstr>
      <vt:lpstr>Task 1: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 01</dc:title>
  <dc:creator>Asmaa  Aly EL Sheikh</dc:creator>
  <cp:lastModifiedBy>Asmaa  Aly EL Sheikh</cp:lastModifiedBy>
  <cp:revision>3</cp:revision>
  <dcterms:created xsi:type="dcterms:W3CDTF">2024-02-16T20:28:22Z</dcterms:created>
  <dcterms:modified xsi:type="dcterms:W3CDTF">2024-02-23T21:24:51Z</dcterms:modified>
</cp:coreProperties>
</file>