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726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ece093ea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ece093ea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d2e1ff0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d2e1ff0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d2e1ff0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d2e1ff0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d2e1ff0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d2e1ff0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d2e1ff04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d2e1ff04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ece093ea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ece093ea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ece093ea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ece093ea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ece093ea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ece093ea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ece093ea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ece093ea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ece093ea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ece093ea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ece093ea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ece093ea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ece093ea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ece093ea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ece093ea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ece093ea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ece093ea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ece093ea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ece093ea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ece093ea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ece093ea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ece093ea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ece093ea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ece093ea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ece093ea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ece093ea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ece093ea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ece093ea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ece093ea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ece093ea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ece093ea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ece093ea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ece093ea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ece093ea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ece093ea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ece093ea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Lab-9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Trees.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1387700"/>
            <a:ext cx="5663700" cy="2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BST for any node, the left subtree is </a:t>
            </a:r>
            <a:r>
              <a:rPr lang="en" b="1"/>
              <a:t>less than </a:t>
            </a:r>
            <a:r>
              <a:rPr lang="en"/>
              <a:t>that node, the right subtree is </a:t>
            </a:r>
            <a:r>
              <a:rPr lang="en" b="1"/>
              <a:t>greater than </a:t>
            </a:r>
            <a:r>
              <a:rPr lang="en"/>
              <a:t>that node.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than and Greater than depends on the type of the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nodes in the left subtree are less than the value in the root node.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nodes in the right subtree are greater than the value in the root node.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smallest element is the leftmost element.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largest element is the rightmost element.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BST Operations: [Insert, Delete, Search] </a:t>
            </a:r>
            <a:r>
              <a:rPr lang="en" b="1"/>
              <a:t>Time Complexity = O(h) = O(Log n).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BST Operations are recursive calls per child.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625" y="3010775"/>
            <a:ext cx="21526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25" y="4674525"/>
            <a:ext cx="74199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667950" y="1498800"/>
            <a:ext cx="2184000" cy="132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Search for [31] in both the sorted linked list and the binary search tree.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Compare the performance!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BST class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50" y="916040"/>
            <a:ext cx="23717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in BST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"/>
          <a:stretch/>
        </p:blipFill>
        <p:spPr bwMode="auto">
          <a:xfrm>
            <a:off x="4589137" y="441556"/>
            <a:ext cx="4554863" cy="420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3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 BST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03" y="773834"/>
            <a:ext cx="44100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in BST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452" y="214615"/>
            <a:ext cx="4480560" cy="475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Traversing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729450" y="1380800"/>
            <a:ext cx="7688700" cy="27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Traversing can be done in two ways: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Breadth-first (Visiting nodes level by level from left to right)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Depth-first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In-order (Left, Head, Right)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Pre-order (Head, Left, Right)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Post-order (Left, Right, Head)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Traversing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791575" y="4612675"/>
            <a:ext cx="76887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325" b="1"/>
              <a:t>Output: 13, 10, 25, 2, 12, 20, 29, 31</a:t>
            </a:r>
            <a:endParaRPr sz="1325" b="1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925" y="2492275"/>
            <a:ext cx="21526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6" y="1900725"/>
            <a:ext cx="29527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Traversing (</a:t>
            </a:r>
            <a:r>
              <a:rPr lang="en" i="1"/>
              <a:t>In-Order</a:t>
            </a:r>
            <a:r>
              <a:rPr lang="en"/>
              <a:t>)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791575" y="4612675"/>
            <a:ext cx="76887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325" b="1"/>
              <a:t>Output: 2, 10, 12, 13, 20, 25, 29, 31</a:t>
            </a:r>
            <a:endParaRPr sz="1325" b="1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925" y="2492275"/>
            <a:ext cx="21526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0" y="2778024"/>
            <a:ext cx="27146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Traversing (</a:t>
            </a:r>
            <a:r>
              <a:rPr lang="en" i="1"/>
              <a:t>Pre-Order</a:t>
            </a:r>
            <a:r>
              <a:rPr lang="en"/>
              <a:t>)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791575" y="4612675"/>
            <a:ext cx="76887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325" b="1"/>
              <a:t>Output: 13, 10, 2, 12, 25, 20, 29, 31</a:t>
            </a:r>
            <a:endParaRPr sz="1325" b="1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925" y="2492275"/>
            <a:ext cx="21526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2837389"/>
            <a:ext cx="28289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Content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Binary Tree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Concepts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Tree Constraints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Search Trees &amp; Operations on BST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Search Tree Traversing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 Task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Traversing (</a:t>
            </a:r>
            <a:r>
              <a:rPr lang="en" i="1"/>
              <a:t>Post-Order</a:t>
            </a:r>
            <a:r>
              <a:rPr lang="en"/>
              <a:t>)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791575" y="4612675"/>
            <a:ext cx="76887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325" b="1"/>
              <a:t>Output: 2, 12, 10, 20, 31, 29, 25, 13</a:t>
            </a:r>
            <a:endParaRPr sz="1325" b="1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925" y="2492275"/>
            <a:ext cx="21526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0" y="3082825"/>
            <a:ext cx="29241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Cases in BST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6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2, 7, 8, 10, 21 into an empty tree.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solution is to keep the BST as much balanced as possible.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Self-Balancing Trees: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Red-Black Trees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AVL Trees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Splay Trees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350" y="2644650"/>
            <a:ext cx="4282959" cy="23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Task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is to be delivered on Moodle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316200" cy="22500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lang="en" b="1"/>
              <a:t>In-Order </a:t>
            </a:r>
            <a:r>
              <a:rPr lang="en"/>
              <a:t>technique, print the nodes within a specific range.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TEST CASE: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printBSTRange(3, 6) =&gt; [3, 4, 5]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printBSTRange(8, 15) =&gt; [9, 10]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printBSTRange(6, 6) = &gt; []</a:t>
            </a:r>
            <a:endParaRPr b="1"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275" y="2013150"/>
            <a:ext cx="30861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Binary Tree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390525"/>
            <a:ext cx="56769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0" y="80963"/>
            <a:ext cx="2194560" cy="289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with BT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729300" y="1374675"/>
            <a:ext cx="64509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single element is a node or tree.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top node is the </a:t>
            </a:r>
            <a:r>
              <a:rPr lang="en" sz="1400" b="1"/>
              <a:t>parent </a:t>
            </a:r>
            <a:r>
              <a:rPr lang="en" sz="1400"/>
              <a:t>[i.e. 1].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nodes that we point to are </a:t>
            </a:r>
            <a:r>
              <a:rPr lang="en" sz="1400" b="1"/>
              <a:t>children </a:t>
            </a:r>
            <a:r>
              <a:rPr lang="en" sz="1400"/>
              <a:t>[i.e. 2, 3]</a:t>
            </a:r>
            <a:r>
              <a:rPr lang="en" sz="1400" b="1"/>
              <a:t>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Nodes that share the same parent are </a:t>
            </a:r>
            <a:r>
              <a:rPr lang="en" sz="1400" b="1"/>
              <a:t>siblings </a:t>
            </a:r>
            <a:r>
              <a:rPr lang="en" sz="1400"/>
              <a:t>[i.e. 4, 5].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Depth/Level is the # of links from the root. [Depth of 5 = 2, Depth of 7 = 3].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I.e. 6 and 7 are </a:t>
            </a:r>
            <a:r>
              <a:rPr lang="en" sz="1400" b="1"/>
              <a:t>leaves.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Nodes that have children are </a:t>
            </a:r>
            <a:r>
              <a:rPr lang="en" sz="1400" b="1"/>
              <a:t>inner nodes </a:t>
            </a:r>
            <a:r>
              <a:rPr lang="en" sz="1400"/>
              <a:t>[i.e. 2, 5].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node without any parents is the </a:t>
            </a:r>
            <a:r>
              <a:rPr lang="en" sz="1400" b="1"/>
              <a:t>root </a:t>
            </a:r>
            <a:r>
              <a:rPr lang="en" sz="1400"/>
              <a:t>[i.e. 1].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Nodes are organized in levels.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Height(h) = # levels (or #levels -1).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Full tree, every node has two children and leaves are on the same level.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Tree operations are being measured by h.</a:t>
            </a:r>
            <a:endParaRPr sz="14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2006250"/>
            <a:ext cx="221731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Constraints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29450" y="1373900"/>
            <a:ext cx="76887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Nodes MUST have only one parent.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cycles in the tree.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we have unique path from root to every node.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75" y="2403125"/>
            <a:ext cx="1410106" cy="10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281" y="2423900"/>
            <a:ext cx="8286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856" y="2423900"/>
            <a:ext cx="15335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3225" y="4205075"/>
            <a:ext cx="361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7400" y="4119338"/>
            <a:ext cx="11811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4381" y="3299363"/>
            <a:ext cx="1246615" cy="162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7688" y="1669200"/>
            <a:ext cx="27717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and its Operations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619</Words>
  <Application>Microsoft Office PowerPoint</Application>
  <PresentationFormat>On-screen Show (16:9)</PresentationFormat>
  <Paragraphs>74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Raleway</vt:lpstr>
      <vt:lpstr>Lato</vt:lpstr>
      <vt:lpstr>Streamline</vt:lpstr>
      <vt:lpstr>Binary Trees</vt:lpstr>
      <vt:lpstr>Today’s Content</vt:lpstr>
      <vt:lpstr>What is Binary Tree</vt:lpstr>
      <vt:lpstr>PowerPoint Presentation</vt:lpstr>
      <vt:lpstr>Important Concepts with BT</vt:lpstr>
      <vt:lpstr>PowerPoint Presentation</vt:lpstr>
      <vt:lpstr>Important Constraints</vt:lpstr>
      <vt:lpstr>PowerPoint Presentation</vt:lpstr>
      <vt:lpstr>BST and its Operations </vt:lpstr>
      <vt:lpstr>PowerPoint Presentation</vt:lpstr>
      <vt:lpstr>BST class</vt:lpstr>
      <vt:lpstr>Insertion in BST</vt:lpstr>
      <vt:lpstr>Search in BST</vt:lpstr>
      <vt:lpstr>Deletion in BST</vt:lpstr>
      <vt:lpstr>BST Traversing</vt:lpstr>
      <vt:lpstr>PowerPoint Presentation</vt:lpstr>
      <vt:lpstr>Breadth-First Traversing</vt:lpstr>
      <vt:lpstr>Depth-First Traversing (In-Order)</vt:lpstr>
      <vt:lpstr>Depth-First Traversing (Pre-Order)</vt:lpstr>
      <vt:lpstr>Depth-First Traversing (Post-Order)</vt:lpstr>
      <vt:lpstr>Worst Cases in BST</vt:lpstr>
      <vt:lpstr>Lab Task</vt:lpstr>
      <vt:lpstr>Task is to be delivered on Moodle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cp:lastModifiedBy>Asmaa  Aly EL Sheikh</cp:lastModifiedBy>
  <cp:revision>4</cp:revision>
  <dcterms:modified xsi:type="dcterms:W3CDTF">2024-05-14T11:22:38Z</dcterms:modified>
</cp:coreProperties>
</file>