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1" r:id="rId5"/>
    <p:sldId id="262" r:id="rId6"/>
    <p:sldId id="259" r:id="rId7"/>
    <p:sldId id="260" r:id="rId8"/>
    <p:sldId id="266" r:id="rId9"/>
    <p:sldId id="265" r:id="rId10"/>
    <p:sldId id="267" r:id="rId11"/>
    <p:sldId id="268" r:id="rId12"/>
    <p:sldId id="269" r:id="rId13"/>
    <p:sldId id="270" r:id="rId14"/>
    <p:sldId id="271" r:id="rId15"/>
    <p:sldId id="274" r:id="rId16"/>
    <p:sldId id="272" r:id="rId17"/>
    <p:sldId id="273" r:id="rId18"/>
    <p:sldId id="275" r:id="rId19"/>
    <p:sldId id="277" r:id="rId20"/>
    <p:sldId id="280" r:id="rId21"/>
    <p:sldId id="278" r:id="rId22"/>
    <p:sldId id="281" r:id="rId23"/>
    <p:sldId id="282" r:id="rId24"/>
    <p:sldId id="283" r:id="rId25"/>
    <p:sldId id="284" r:id="rId26"/>
    <p:sldId id="279" r:id="rId27"/>
    <p:sldId id="285" r:id="rId28"/>
    <p:sldId id="286" r:id="rId29"/>
    <p:sldId id="287" r:id="rId30"/>
    <p:sldId id="288" r:id="rId31"/>
    <p:sldId id="276" r:id="rId32"/>
    <p:sldId id="289" r:id="rId33"/>
    <p:sldId id="290" r:id="rId34"/>
    <p:sldId id="291" r:id="rId35"/>
    <p:sldId id="292" r:id="rId36"/>
    <p:sldId id="293" r:id="rId37"/>
    <p:sldId id="294"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1/2/2023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kern="0" dirty="0">
                <a:latin typeface="Calibri" pitchFamily="34" charset="0"/>
              </a:rPr>
              <a:t>Hashing</a:t>
            </a:r>
            <a:br>
              <a:rPr lang="en-US" b="1" kern="0" dirty="0">
                <a:latin typeface="Calibri" pitchFamily="34" charset="0"/>
              </a:rPr>
            </a:br>
            <a:endParaRPr lang="en-US" dirty="0"/>
          </a:p>
        </p:txBody>
      </p:sp>
      <p:sp>
        <p:nvSpPr>
          <p:cNvPr id="3" name="Subtitle 2"/>
          <p:cNvSpPr>
            <a:spLocks noGrp="1"/>
          </p:cNvSpPr>
          <p:nvPr>
            <p:ph type="subTitle" idx="1"/>
          </p:nvPr>
        </p:nvSpPr>
        <p:spPr/>
        <p:txBody>
          <a:bodyPr/>
          <a:lstStyle/>
          <a:p>
            <a:r>
              <a:rPr lang="en-US" dirty="0" smtClean="0"/>
              <a:t>Lab11</a:t>
            </a:r>
            <a:endParaRPr lang="en-US" dirty="0"/>
          </a:p>
        </p:txBody>
      </p:sp>
    </p:spTree>
    <p:extLst>
      <p:ext uri="{BB962C8B-B14F-4D97-AF65-F5344CB8AC3E}">
        <p14:creationId xmlns:p14="http://schemas.microsoft.com/office/powerpoint/2010/main" val="1385783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4110353"/>
              </p:ext>
            </p:extLst>
          </p:nvPr>
        </p:nvGraphicFramePr>
        <p:xfrm>
          <a:off x="838200" y="2905760"/>
          <a:ext cx="82296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r>
                        <a:rPr lang="en-US" dirty="0" smtClean="0">
                          <a:solidFill>
                            <a:srgbClr val="FF0000"/>
                          </a:solidFill>
                        </a:rPr>
                        <a:t>0</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2</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4</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dirty="0"/>
                    </a:p>
                  </a:txBody>
                  <a:tcPr>
                    <a:lnT w="38100" cmpd="sng">
                      <a:noFill/>
                    </a:lnT>
                  </a:tcPr>
                </a:tc>
                <a:tc>
                  <a:txBody>
                    <a:bodyPr/>
                    <a:lstStyle/>
                    <a:p>
                      <a:endParaRPr lang="en-US" dirty="0"/>
                    </a:p>
                  </a:txBody>
                  <a:tcPr>
                    <a:lnT w="38100" cmpd="sng">
                      <a:noFill/>
                    </a:lnT>
                  </a:tcPr>
                </a:tc>
              </a:tr>
            </a:tbl>
          </a:graphicData>
        </a:graphic>
      </p:graphicFrame>
      <p:sp>
        <p:nvSpPr>
          <p:cNvPr id="5" name="TextBox 4"/>
          <p:cNvSpPr txBox="1"/>
          <p:nvPr/>
        </p:nvSpPr>
        <p:spPr>
          <a:xfrm>
            <a:off x="76200" y="2971800"/>
            <a:ext cx="685800" cy="523220"/>
          </a:xfrm>
          <a:prstGeom prst="rect">
            <a:avLst/>
          </a:prstGeom>
          <a:noFill/>
        </p:spPr>
        <p:txBody>
          <a:bodyPr wrap="square" rtlCol="0">
            <a:spAutoFit/>
          </a:bodyPr>
          <a:lstStyle/>
          <a:p>
            <a:r>
              <a:rPr lang="en-US" sz="2800" dirty="0" err="1" smtClean="0">
                <a:solidFill>
                  <a:srgbClr val="FF0000"/>
                </a:solidFill>
              </a:rPr>
              <a:t>Arr</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419100" y="4267200"/>
            <a:ext cx="1333500" cy="2246769"/>
          </a:xfrm>
          <a:prstGeom prst="rect">
            <a:avLst/>
          </a:prstGeom>
          <a:noFill/>
        </p:spPr>
        <p:txBody>
          <a:bodyPr wrap="square" rtlCol="0">
            <a:spAutoFit/>
          </a:bodyPr>
          <a:lstStyle/>
          <a:p>
            <a:r>
              <a:rPr lang="en-US" sz="2800" dirty="0" smtClean="0"/>
              <a:t>Add : </a:t>
            </a:r>
            <a:r>
              <a:rPr lang="en-US" sz="2800" dirty="0" smtClean="0">
                <a:solidFill>
                  <a:srgbClr val="FF0000"/>
                </a:solidFill>
              </a:rPr>
              <a:t>4</a:t>
            </a:r>
          </a:p>
          <a:p>
            <a:r>
              <a:rPr lang="en-US" sz="2800" dirty="0"/>
              <a:t>Add : </a:t>
            </a:r>
            <a:r>
              <a:rPr lang="en-US" sz="2800" dirty="0" smtClean="0">
                <a:solidFill>
                  <a:srgbClr val="FF0000"/>
                </a:solidFill>
              </a:rPr>
              <a:t>2</a:t>
            </a:r>
            <a:endParaRPr lang="en-US" sz="2800" dirty="0">
              <a:solidFill>
                <a:srgbClr val="FF0000"/>
              </a:solidFill>
            </a:endParaRPr>
          </a:p>
          <a:p>
            <a:r>
              <a:rPr lang="en-US" sz="2800" dirty="0"/>
              <a:t>Add : </a:t>
            </a:r>
            <a:r>
              <a:rPr lang="en-US" sz="2800" dirty="0" smtClean="0">
                <a:solidFill>
                  <a:srgbClr val="FF0000"/>
                </a:solidFill>
              </a:rPr>
              <a:t>0</a:t>
            </a:r>
            <a:endParaRPr lang="en-US" sz="2800" dirty="0">
              <a:solidFill>
                <a:srgbClr val="FF0000"/>
              </a:solidFill>
            </a:endParaRPr>
          </a:p>
          <a:p>
            <a:r>
              <a:rPr lang="en-US" sz="2800" dirty="0"/>
              <a:t>Add : </a:t>
            </a:r>
            <a:r>
              <a:rPr lang="en-US" sz="2800" dirty="0" smtClean="0">
                <a:solidFill>
                  <a:srgbClr val="FF0000"/>
                </a:solidFill>
              </a:rPr>
              <a:t>6</a:t>
            </a:r>
            <a:endParaRPr lang="en-US" sz="2800" dirty="0">
              <a:solidFill>
                <a:srgbClr val="FF0000"/>
              </a:solidFill>
            </a:endParaRPr>
          </a:p>
          <a:p>
            <a:endParaRPr lang="en-US" sz="2800" dirty="0"/>
          </a:p>
        </p:txBody>
      </p:sp>
    </p:spTree>
    <p:extLst>
      <p:ext uri="{BB962C8B-B14F-4D97-AF65-F5344CB8AC3E}">
        <p14:creationId xmlns:p14="http://schemas.microsoft.com/office/powerpoint/2010/main" val="3301570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6269761"/>
              </p:ext>
            </p:extLst>
          </p:nvPr>
        </p:nvGraphicFramePr>
        <p:xfrm>
          <a:off x="838200" y="2905760"/>
          <a:ext cx="82296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r>
                        <a:rPr lang="en-US" dirty="0" smtClean="0">
                          <a:solidFill>
                            <a:srgbClr val="FF0000"/>
                          </a:solidFill>
                        </a:rPr>
                        <a:t>0</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2</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4</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6</a:t>
                      </a:r>
                      <a:endParaRPr lang="en-US" dirty="0">
                        <a:solidFill>
                          <a:srgbClr val="FF0000"/>
                        </a:solidFill>
                      </a:endParaRPr>
                    </a:p>
                  </a:txBody>
                  <a:tcPr>
                    <a:lnT w="38100" cmpd="sng">
                      <a:noFill/>
                    </a:lnT>
                  </a:tcPr>
                </a:tc>
                <a:tc>
                  <a:txBody>
                    <a:bodyPr/>
                    <a:lstStyle/>
                    <a:p>
                      <a:endParaRPr lang="en-US" dirty="0"/>
                    </a:p>
                  </a:txBody>
                  <a:tcPr>
                    <a:lnT w="38100" cmpd="sng">
                      <a:noFill/>
                    </a:lnT>
                  </a:tcPr>
                </a:tc>
                <a:tc>
                  <a:txBody>
                    <a:bodyPr/>
                    <a:lstStyle/>
                    <a:p>
                      <a:endParaRPr lang="en-US" dirty="0"/>
                    </a:p>
                  </a:txBody>
                  <a:tcPr>
                    <a:lnT w="38100" cmpd="sng">
                      <a:noFill/>
                    </a:lnT>
                  </a:tcPr>
                </a:tc>
              </a:tr>
            </a:tbl>
          </a:graphicData>
        </a:graphic>
      </p:graphicFrame>
      <p:sp>
        <p:nvSpPr>
          <p:cNvPr id="5" name="TextBox 4"/>
          <p:cNvSpPr txBox="1"/>
          <p:nvPr/>
        </p:nvSpPr>
        <p:spPr>
          <a:xfrm>
            <a:off x="76200" y="2971800"/>
            <a:ext cx="685800" cy="523220"/>
          </a:xfrm>
          <a:prstGeom prst="rect">
            <a:avLst/>
          </a:prstGeom>
          <a:noFill/>
        </p:spPr>
        <p:txBody>
          <a:bodyPr wrap="square" rtlCol="0">
            <a:spAutoFit/>
          </a:bodyPr>
          <a:lstStyle/>
          <a:p>
            <a:r>
              <a:rPr lang="en-US" sz="2800" dirty="0" err="1" smtClean="0">
                <a:solidFill>
                  <a:srgbClr val="FF0000"/>
                </a:solidFill>
              </a:rPr>
              <a:t>Arr</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419100" y="4267200"/>
            <a:ext cx="1333500" cy="2246769"/>
          </a:xfrm>
          <a:prstGeom prst="rect">
            <a:avLst/>
          </a:prstGeom>
          <a:noFill/>
        </p:spPr>
        <p:txBody>
          <a:bodyPr wrap="square" rtlCol="0">
            <a:spAutoFit/>
          </a:bodyPr>
          <a:lstStyle/>
          <a:p>
            <a:r>
              <a:rPr lang="en-US" sz="2800" dirty="0" smtClean="0"/>
              <a:t>Add : </a:t>
            </a:r>
            <a:r>
              <a:rPr lang="en-US" sz="2800" dirty="0" smtClean="0">
                <a:solidFill>
                  <a:srgbClr val="FF0000"/>
                </a:solidFill>
              </a:rPr>
              <a:t>4</a:t>
            </a:r>
          </a:p>
          <a:p>
            <a:r>
              <a:rPr lang="en-US" sz="2800" dirty="0"/>
              <a:t>Add : </a:t>
            </a:r>
            <a:r>
              <a:rPr lang="en-US" sz="2800" dirty="0" smtClean="0">
                <a:solidFill>
                  <a:srgbClr val="FF0000"/>
                </a:solidFill>
              </a:rPr>
              <a:t>2</a:t>
            </a:r>
            <a:endParaRPr lang="en-US" sz="2800" dirty="0">
              <a:solidFill>
                <a:srgbClr val="FF0000"/>
              </a:solidFill>
            </a:endParaRPr>
          </a:p>
          <a:p>
            <a:r>
              <a:rPr lang="en-US" sz="2800" dirty="0"/>
              <a:t>Add : </a:t>
            </a:r>
            <a:r>
              <a:rPr lang="en-US" sz="2800" dirty="0" smtClean="0">
                <a:solidFill>
                  <a:srgbClr val="FF0000"/>
                </a:solidFill>
              </a:rPr>
              <a:t>0</a:t>
            </a:r>
            <a:endParaRPr lang="en-US" sz="2800" dirty="0">
              <a:solidFill>
                <a:srgbClr val="FF0000"/>
              </a:solidFill>
            </a:endParaRPr>
          </a:p>
          <a:p>
            <a:r>
              <a:rPr lang="en-US" sz="2800" dirty="0"/>
              <a:t>Add : </a:t>
            </a:r>
            <a:r>
              <a:rPr lang="en-US" sz="2800" dirty="0" smtClean="0">
                <a:solidFill>
                  <a:srgbClr val="FF0000"/>
                </a:solidFill>
              </a:rPr>
              <a:t>6</a:t>
            </a:r>
            <a:endParaRPr lang="en-US" sz="2800" dirty="0">
              <a:solidFill>
                <a:srgbClr val="FF0000"/>
              </a:solidFill>
            </a:endParaRPr>
          </a:p>
          <a:p>
            <a:endParaRPr lang="en-US" sz="2800" dirty="0"/>
          </a:p>
        </p:txBody>
      </p:sp>
    </p:spTree>
    <p:extLst>
      <p:ext uri="{BB962C8B-B14F-4D97-AF65-F5344CB8AC3E}">
        <p14:creationId xmlns:p14="http://schemas.microsoft.com/office/powerpoint/2010/main" val="173755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3" name="Content Placeholder 2"/>
          <p:cNvSpPr>
            <a:spLocks noGrp="1"/>
          </p:cNvSpPr>
          <p:nvPr>
            <p:ph idx="1"/>
          </p:nvPr>
        </p:nvSpPr>
        <p:spPr/>
        <p:txBody>
          <a:bodyPr/>
          <a:lstStyle/>
          <a:p>
            <a:r>
              <a:rPr lang="en-US" dirty="0"/>
              <a:t>We need to find a function h that can transform a particular key K, be it a string, number, record, or the like, into an index in the array used for storing items of the same type as K</a:t>
            </a:r>
            <a:r>
              <a:rPr lang="en-US" dirty="0" smtClean="0"/>
              <a:t>.</a:t>
            </a:r>
          </a:p>
          <a:p>
            <a:endParaRPr lang="en-US" dirty="0"/>
          </a:p>
        </p:txBody>
      </p:sp>
    </p:spTree>
    <p:extLst>
      <p:ext uri="{BB962C8B-B14F-4D97-AF65-F5344CB8AC3E}">
        <p14:creationId xmlns:p14="http://schemas.microsoft.com/office/powerpoint/2010/main" val="1073577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Hash Functions - </a:t>
            </a:r>
            <a:r>
              <a:rPr lang="en-GB" dirty="0" smtClean="0"/>
              <a:t>Division</a:t>
            </a:r>
            <a:endParaRPr lang="en-US" dirty="0"/>
          </a:p>
        </p:txBody>
      </p:sp>
      <p:sp>
        <p:nvSpPr>
          <p:cNvPr id="3" name="Content Placeholder 2"/>
          <p:cNvSpPr>
            <a:spLocks noGrp="1"/>
          </p:cNvSpPr>
          <p:nvPr>
            <p:ph idx="1"/>
          </p:nvPr>
        </p:nvSpPr>
        <p:spPr/>
        <p:txBody>
          <a:bodyPr/>
          <a:lstStyle/>
          <a:p>
            <a:r>
              <a:rPr lang="en-US" dirty="0" smtClean="0"/>
              <a:t>In this method for creating hash functions, we map a key into one of the slots of table by taking the remainder of key divided by </a:t>
            </a:r>
            <a:r>
              <a:rPr lang="en-US" dirty="0" err="1" smtClean="0"/>
              <a:t>table_size</a:t>
            </a:r>
            <a:r>
              <a:rPr lang="en-US" dirty="0" smtClean="0"/>
              <a:t>. That is, the hash function is: </a:t>
            </a:r>
            <a:r>
              <a:rPr lang="en-US" dirty="0" smtClean="0">
                <a:solidFill>
                  <a:srgbClr val="FF0000"/>
                </a:solidFill>
              </a:rPr>
              <a:t>h(key) = key </a:t>
            </a:r>
            <a:r>
              <a:rPr lang="en-US" b="1" dirty="0" smtClean="0">
                <a:solidFill>
                  <a:srgbClr val="FF0000"/>
                </a:solidFill>
              </a:rPr>
              <a:t>mod</a:t>
            </a:r>
            <a:r>
              <a:rPr lang="en-US" dirty="0" smtClean="0">
                <a:solidFill>
                  <a:srgbClr val="FF0000"/>
                </a:solidFill>
              </a:rPr>
              <a:t> </a:t>
            </a:r>
            <a:r>
              <a:rPr lang="en-US" dirty="0" err="1" smtClean="0">
                <a:solidFill>
                  <a:srgbClr val="FF0000"/>
                </a:solidFill>
              </a:rPr>
              <a:t>table_size</a:t>
            </a:r>
            <a:endParaRPr lang="en-US" dirty="0" smtClean="0">
              <a:solidFill>
                <a:srgbClr val="FF0000"/>
              </a:solidFill>
            </a:endParaRPr>
          </a:p>
          <a:p>
            <a:endParaRPr lang="en-US"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3961646739"/>
              </p:ext>
            </p:extLst>
          </p:nvPr>
        </p:nvGraphicFramePr>
        <p:xfrm>
          <a:off x="1066800" y="3505200"/>
          <a:ext cx="7315200" cy="74168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gridCol w="731520"/>
                <a:gridCol w="731520"/>
                <a:gridCol w="73152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9</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dirty="0"/>
                    </a:p>
                  </a:txBody>
                  <a:tcPr>
                    <a:lnT w="38100" cmpd="sng">
                      <a:noFill/>
                    </a:lnT>
                  </a:tcPr>
                </a:tc>
                <a:tc>
                  <a:txBody>
                    <a:bodyPr/>
                    <a:lstStyle/>
                    <a:p>
                      <a:endParaRPr lang="en-US" dirty="0"/>
                    </a:p>
                  </a:txBody>
                  <a:tcPr>
                    <a:lnT w="38100" cmpd="sng">
                      <a:noFill/>
                    </a:lnT>
                  </a:tcPr>
                </a:tc>
                <a:tc>
                  <a:txBody>
                    <a:bodyPr/>
                    <a:lstStyle/>
                    <a:p>
                      <a:endParaRPr lang="en-US" dirty="0"/>
                    </a:p>
                  </a:txBody>
                  <a:tcPr>
                    <a:lnT w="38100" cmpd="sng">
                      <a:noFill/>
                    </a:lnT>
                  </a:tcPr>
                </a:tc>
              </a:tr>
            </a:tbl>
          </a:graphicData>
        </a:graphic>
      </p:graphicFrame>
      <p:sp>
        <p:nvSpPr>
          <p:cNvPr id="5" name="TextBox 4"/>
          <p:cNvSpPr txBox="1"/>
          <p:nvPr/>
        </p:nvSpPr>
        <p:spPr>
          <a:xfrm>
            <a:off x="304800" y="4645738"/>
            <a:ext cx="4114800" cy="523220"/>
          </a:xfrm>
          <a:prstGeom prst="rect">
            <a:avLst/>
          </a:prstGeom>
          <a:noFill/>
        </p:spPr>
        <p:txBody>
          <a:bodyPr wrap="square" rtlCol="0">
            <a:spAutoFit/>
          </a:bodyPr>
          <a:lstStyle/>
          <a:p>
            <a:r>
              <a:rPr lang="en-US" sz="2800" dirty="0" smtClean="0">
                <a:sym typeface="Wingdings" pitchFamily="2" charset="2"/>
              </a:rPr>
              <a:t>Keys: </a:t>
            </a:r>
            <a:r>
              <a:rPr lang="en-US" sz="2800" dirty="0" smtClean="0">
                <a:solidFill>
                  <a:srgbClr val="FF0000"/>
                </a:solidFill>
                <a:sym typeface="Wingdings" pitchFamily="2" charset="2"/>
              </a:rPr>
              <a:t>8, 6, </a:t>
            </a:r>
            <a:r>
              <a:rPr lang="en-US" sz="2800" dirty="0">
                <a:solidFill>
                  <a:srgbClr val="FF0000"/>
                </a:solidFill>
                <a:sym typeface="Wingdings" pitchFamily="2" charset="2"/>
              </a:rPr>
              <a:t>3, </a:t>
            </a:r>
            <a:r>
              <a:rPr lang="en-US" sz="2800" dirty="0" smtClean="0">
                <a:solidFill>
                  <a:srgbClr val="FF0000"/>
                </a:solidFill>
                <a:sym typeface="Wingdings" pitchFamily="2" charset="2"/>
              </a:rPr>
              <a:t>13, 10</a:t>
            </a:r>
          </a:p>
        </p:txBody>
      </p:sp>
    </p:spTree>
    <p:extLst>
      <p:ext uri="{BB962C8B-B14F-4D97-AF65-F5344CB8AC3E}">
        <p14:creationId xmlns:p14="http://schemas.microsoft.com/office/powerpoint/2010/main" val="872370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Hash Functions - </a:t>
            </a:r>
            <a:r>
              <a:rPr lang="en-GB" dirty="0" smtClean="0"/>
              <a:t>Division</a:t>
            </a:r>
            <a:endParaRPr lang="en-US" dirty="0"/>
          </a:p>
        </p:txBody>
      </p:sp>
      <p:sp>
        <p:nvSpPr>
          <p:cNvPr id="3" name="Content Placeholder 2"/>
          <p:cNvSpPr>
            <a:spLocks noGrp="1"/>
          </p:cNvSpPr>
          <p:nvPr>
            <p:ph idx="1"/>
          </p:nvPr>
        </p:nvSpPr>
        <p:spPr/>
        <p:txBody>
          <a:bodyPr/>
          <a:lstStyle/>
          <a:p>
            <a:r>
              <a:rPr lang="en-US" dirty="0" smtClean="0"/>
              <a:t>In this method for creating hash functions, we map a key into one of the slots of table by taking the remainder of key divided by </a:t>
            </a:r>
            <a:r>
              <a:rPr lang="en-US" dirty="0" err="1" smtClean="0"/>
              <a:t>table_size</a:t>
            </a:r>
            <a:r>
              <a:rPr lang="en-US" dirty="0" smtClean="0"/>
              <a:t>. That is, the hash function is: </a:t>
            </a:r>
            <a:r>
              <a:rPr lang="en-US" dirty="0" smtClean="0">
                <a:solidFill>
                  <a:srgbClr val="FF0000"/>
                </a:solidFill>
              </a:rPr>
              <a:t>h(key) = key </a:t>
            </a:r>
            <a:r>
              <a:rPr lang="en-US" b="1" dirty="0" smtClean="0">
                <a:solidFill>
                  <a:srgbClr val="FF0000"/>
                </a:solidFill>
              </a:rPr>
              <a:t>mod</a:t>
            </a:r>
            <a:r>
              <a:rPr lang="en-US" dirty="0" smtClean="0">
                <a:solidFill>
                  <a:srgbClr val="FF0000"/>
                </a:solidFill>
              </a:rPr>
              <a:t> </a:t>
            </a:r>
            <a:r>
              <a:rPr lang="en-US" dirty="0" err="1" smtClean="0">
                <a:solidFill>
                  <a:srgbClr val="FF0000"/>
                </a:solidFill>
              </a:rPr>
              <a:t>table_size</a:t>
            </a:r>
            <a:endParaRPr lang="en-US" dirty="0" smtClean="0">
              <a:solidFill>
                <a:srgbClr val="FF0000"/>
              </a:solidFill>
            </a:endParaRPr>
          </a:p>
          <a:p>
            <a:endParaRPr lang="en-US"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2766528050"/>
              </p:ext>
            </p:extLst>
          </p:nvPr>
        </p:nvGraphicFramePr>
        <p:xfrm>
          <a:off x="685800" y="4038600"/>
          <a:ext cx="7315200" cy="74168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gridCol w="731520"/>
                <a:gridCol w="731520"/>
                <a:gridCol w="73152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9</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dirty="0"/>
                    </a:p>
                  </a:txBody>
                  <a:tcPr>
                    <a:lnT w="38100" cmpd="sng">
                      <a:noFill/>
                    </a:lnT>
                  </a:tcPr>
                </a:tc>
                <a:tc>
                  <a:txBody>
                    <a:bodyPr/>
                    <a:lstStyle/>
                    <a:p>
                      <a:r>
                        <a:rPr lang="en-US" dirty="0" smtClean="0">
                          <a:solidFill>
                            <a:srgbClr val="FF0000"/>
                          </a:solidFill>
                        </a:rPr>
                        <a:t>8</a:t>
                      </a:r>
                      <a:endParaRPr lang="en-US" dirty="0">
                        <a:solidFill>
                          <a:srgbClr val="FF0000"/>
                        </a:solidFill>
                      </a:endParaRPr>
                    </a:p>
                  </a:txBody>
                  <a:tcPr>
                    <a:lnT w="38100" cmpd="sng">
                      <a:noFill/>
                    </a:lnT>
                  </a:tcPr>
                </a:tc>
                <a:tc>
                  <a:txBody>
                    <a:bodyPr/>
                    <a:lstStyle/>
                    <a:p>
                      <a:endParaRPr lang="en-US" dirty="0"/>
                    </a:p>
                  </a:txBody>
                  <a:tcPr>
                    <a:lnT w="38100" cmpd="sng">
                      <a:noFill/>
                    </a:lnT>
                  </a:tcPr>
                </a:tc>
              </a:tr>
            </a:tbl>
          </a:graphicData>
        </a:graphic>
      </p:graphicFrame>
      <p:sp>
        <p:nvSpPr>
          <p:cNvPr id="6" name="TextBox 5"/>
          <p:cNvSpPr txBox="1"/>
          <p:nvPr/>
        </p:nvSpPr>
        <p:spPr>
          <a:xfrm>
            <a:off x="2590800" y="5410200"/>
            <a:ext cx="4572000" cy="523220"/>
          </a:xfrm>
          <a:prstGeom prst="rect">
            <a:avLst/>
          </a:prstGeom>
          <a:noFill/>
        </p:spPr>
        <p:txBody>
          <a:bodyPr wrap="square" rtlCol="0">
            <a:spAutoFit/>
          </a:bodyPr>
          <a:lstStyle/>
          <a:p>
            <a:r>
              <a:rPr lang="en-US" sz="2800" dirty="0"/>
              <a:t>h</a:t>
            </a:r>
            <a:r>
              <a:rPr lang="en-US" sz="2800" dirty="0" smtClean="0"/>
              <a:t>(8) = 8 % 10 = </a:t>
            </a:r>
            <a:r>
              <a:rPr lang="en-US" sz="2800" dirty="0" smtClean="0">
                <a:solidFill>
                  <a:srgbClr val="FF0000"/>
                </a:solidFill>
              </a:rPr>
              <a:t>8</a:t>
            </a:r>
            <a:endParaRPr lang="en-US" sz="2800" dirty="0">
              <a:solidFill>
                <a:srgbClr val="FF0000"/>
              </a:solidFill>
            </a:endParaRPr>
          </a:p>
        </p:txBody>
      </p:sp>
      <p:sp>
        <p:nvSpPr>
          <p:cNvPr id="7" name="TextBox 6"/>
          <p:cNvSpPr txBox="1"/>
          <p:nvPr/>
        </p:nvSpPr>
        <p:spPr>
          <a:xfrm>
            <a:off x="609600" y="3200400"/>
            <a:ext cx="4114800" cy="523220"/>
          </a:xfrm>
          <a:prstGeom prst="rect">
            <a:avLst/>
          </a:prstGeom>
          <a:noFill/>
        </p:spPr>
        <p:txBody>
          <a:bodyPr wrap="square" rtlCol="0">
            <a:spAutoFit/>
          </a:bodyPr>
          <a:lstStyle/>
          <a:p>
            <a:r>
              <a:rPr lang="en-US" sz="2800" dirty="0" smtClean="0">
                <a:sym typeface="Wingdings" pitchFamily="2" charset="2"/>
              </a:rPr>
              <a:t>Keys: </a:t>
            </a:r>
            <a:r>
              <a:rPr lang="en-US" sz="2800" dirty="0" smtClean="0">
                <a:solidFill>
                  <a:srgbClr val="FF0000"/>
                </a:solidFill>
                <a:sym typeface="Wingdings" pitchFamily="2" charset="2"/>
              </a:rPr>
              <a:t>8, 6, </a:t>
            </a:r>
            <a:r>
              <a:rPr lang="en-US" sz="2800" dirty="0">
                <a:solidFill>
                  <a:srgbClr val="FF0000"/>
                </a:solidFill>
                <a:sym typeface="Wingdings" pitchFamily="2" charset="2"/>
              </a:rPr>
              <a:t>3, </a:t>
            </a:r>
            <a:r>
              <a:rPr lang="en-US" sz="2800" dirty="0" smtClean="0">
                <a:solidFill>
                  <a:srgbClr val="FF0000"/>
                </a:solidFill>
                <a:sym typeface="Wingdings" pitchFamily="2" charset="2"/>
              </a:rPr>
              <a:t>13, 10</a:t>
            </a:r>
          </a:p>
        </p:txBody>
      </p:sp>
    </p:spTree>
    <p:extLst>
      <p:ext uri="{BB962C8B-B14F-4D97-AF65-F5344CB8AC3E}">
        <p14:creationId xmlns:p14="http://schemas.microsoft.com/office/powerpoint/2010/main" val="1866853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Hash Functions - </a:t>
            </a:r>
            <a:r>
              <a:rPr lang="en-GB" dirty="0" smtClean="0"/>
              <a:t>Division</a:t>
            </a:r>
            <a:endParaRPr lang="en-US" dirty="0"/>
          </a:p>
        </p:txBody>
      </p:sp>
      <p:sp>
        <p:nvSpPr>
          <p:cNvPr id="3" name="Content Placeholder 2"/>
          <p:cNvSpPr>
            <a:spLocks noGrp="1"/>
          </p:cNvSpPr>
          <p:nvPr>
            <p:ph idx="1"/>
          </p:nvPr>
        </p:nvSpPr>
        <p:spPr/>
        <p:txBody>
          <a:bodyPr/>
          <a:lstStyle/>
          <a:p>
            <a:r>
              <a:rPr lang="en-US" dirty="0" smtClean="0"/>
              <a:t>In this method for creating hash functions, we map a key into one of the slots of table by taking the remainder of key divided by </a:t>
            </a:r>
            <a:r>
              <a:rPr lang="en-US" dirty="0" err="1" smtClean="0"/>
              <a:t>table_size</a:t>
            </a:r>
            <a:r>
              <a:rPr lang="en-US" dirty="0" smtClean="0"/>
              <a:t>. That is, the hash function is: </a:t>
            </a:r>
            <a:r>
              <a:rPr lang="en-US" dirty="0" smtClean="0">
                <a:solidFill>
                  <a:srgbClr val="FF0000"/>
                </a:solidFill>
              </a:rPr>
              <a:t>h(key) = key </a:t>
            </a:r>
            <a:r>
              <a:rPr lang="en-US" b="1" dirty="0" smtClean="0">
                <a:solidFill>
                  <a:srgbClr val="FF0000"/>
                </a:solidFill>
              </a:rPr>
              <a:t>mod</a:t>
            </a:r>
            <a:r>
              <a:rPr lang="en-US" dirty="0" smtClean="0">
                <a:solidFill>
                  <a:srgbClr val="FF0000"/>
                </a:solidFill>
              </a:rPr>
              <a:t> </a:t>
            </a:r>
            <a:r>
              <a:rPr lang="en-US" dirty="0" err="1" smtClean="0">
                <a:solidFill>
                  <a:srgbClr val="FF0000"/>
                </a:solidFill>
              </a:rPr>
              <a:t>table_size</a:t>
            </a:r>
            <a:endParaRPr lang="en-US" dirty="0" smtClean="0">
              <a:solidFill>
                <a:srgbClr val="FF0000"/>
              </a:solidFill>
            </a:endParaRPr>
          </a:p>
          <a:p>
            <a:endParaRPr lang="en-US"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570418349"/>
              </p:ext>
            </p:extLst>
          </p:nvPr>
        </p:nvGraphicFramePr>
        <p:xfrm>
          <a:off x="685800" y="4038600"/>
          <a:ext cx="7315200" cy="74168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gridCol w="731520"/>
                <a:gridCol w="731520"/>
                <a:gridCol w="73152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9</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6</a:t>
                      </a:r>
                      <a:endParaRPr lang="en-US" dirty="0">
                        <a:solidFill>
                          <a:srgbClr val="FF0000"/>
                        </a:solidFill>
                      </a:endParaRPr>
                    </a:p>
                  </a:txBody>
                  <a:tcPr>
                    <a:lnT w="38100" cmpd="sng">
                      <a:noFill/>
                    </a:lnT>
                  </a:tcPr>
                </a:tc>
                <a:tc>
                  <a:txBody>
                    <a:bodyPr/>
                    <a:lstStyle/>
                    <a:p>
                      <a:endParaRPr lang="en-US" dirty="0"/>
                    </a:p>
                  </a:txBody>
                  <a:tcPr>
                    <a:lnT w="38100" cmpd="sng">
                      <a:noFill/>
                    </a:lnT>
                  </a:tcPr>
                </a:tc>
                <a:tc>
                  <a:txBody>
                    <a:bodyPr/>
                    <a:lstStyle/>
                    <a:p>
                      <a:r>
                        <a:rPr lang="en-US" dirty="0" smtClean="0">
                          <a:solidFill>
                            <a:srgbClr val="FF0000"/>
                          </a:solidFill>
                        </a:rPr>
                        <a:t>8</a:t>
                      </a:r>
                      <a:endParaRPr lang="en-US" dirty="0">
                        <a:solidFill>
                          <a:srgbClr val="FF0000"/>
                        </a:solidFill>
                      </a:endParaRPr>
                    </a:p>
                  </a:txBody>
                  <a:tcPr>
                    <a:lnT w="38100" cmpd="sng">
                      <a:noFill/>
                    </a:lnT>
                  </a:tcPr>
                </a:tc>
                <a:tc>
                  <a:txBody>
                    <a:bodyPr/>
                    <a:lstStyle/>
                    <a:p>
                      <a:endParaRPr lang="en-US" dirty="0"/>
                    </a:p>
                  </a:txBody>
                  <a:tcPr>
                    <a:lnT w="38100" cmpd="sng">
                      <a:noFill/>
                    </a:lnT>
                  </a:tcPr>
                </a:tc>
              </a:tr>
            </a:tbl>
          </a:graphicData>
        </a:graphic>
      </p:graphicFrame>
      <p:sp>
        <p:nvSpPr>
          <p:cNvPr id="6" name="TextBox 5"/>
          <p:cNvSpPr txBox="1"/>
          <p:nvPr/>
        </p:nvSpPr>
        <p:spPr>
          <a:xfrm>
            <a:off x="2590800" y="5410200"/>
            <a:ext cx="4572000" cy="523220"/>
          </a:xfrm>
          <a:prstGeom prst="rect">
            <a:avLst/>
          </a:prstGeom>
          <a:noFill/>
        </p:spPr>
        <p:txBody>
          <a:bodyPr wrap="square" rtlCol="0">
            <a:spAutoFit/>
          </a:bodyPr>
          <a:lstStyle/>
          <a:p>
            <a:r>
              <a:rPr lang="en-US" sz="2800" dirty="0" smtClean="0"/>
              <a:t>h(6) = 6 % 10 = </a:t>
            </a:r>
            <a:r>
              <a:rPr lang="en-US" sz="2800" dirty="0">
                <a:solidFill>
                  <a:srgbClr val="FF0000"/>
                </a:solidFill>
              </a:rPr>
              <a:t>6</a:t>
            </a:r>
          </a:p>
        </p:txBody>
      </p:sp>
      <p:sp>
        <p:nvSpPr>
          <p:cNvPr id="7" name="TextBox 6"/>
          <p:cNvSpPr txBox="1"/>
          <p:nvPr/>
        </p:nvSpPr>
        <p:spPr>
          <a:xfrm>
            <a:off x="609600" y="3200400"/>
            <a:ext cx="4114800" cy="523220"/>
          </a:xfrm>
          <a:prstGeom prst="rect">
            <a:avLst/>
          </a:prstGeom>
          <a:noFill/>
        </p:spPr>
        <p:txBody>
          <a:bodyPr wrap="square" rtlCol="0">
            <a:spAutoFit/>
          </a:bodyPr>
          <a:lstStyle/>
          <a:p>
            <a:r>
              <a:rPr lang="en-US" sz="2800" dirty="0" smtClean="0">
                <a:sym typeface="Wingdings" pitchFamily="2" charset="2"/>
              </a:rPr>
              <a:t>Keys: </a:t>
            </a:r>
            <a:r>
              <a:rPr lang="en-US" sz="2800" dirty="0" smtClean="0">
                <a:solidFill>
                  <a:srgbClr val="FF0000"/>
                </a:solidFill>
                <a:sym typeface="Wingdings" pitchFamily="2" charset="2"/>
              </a:rPr>
              <a:t>8, 6, </a:t>
            </a:r>
            <a:r>
              <a:rPr lang="en-US" sz="2800" dirty="0">
                <a:solidFill>
                  <a:srgbClr val="FF0000"/>
                </a:solidFill>
                <a:sym typeface="Wingdings" pitchFamily="2" charset="2"/>
              </a:rPr>
              <a:t>3, </a:t>
            </a:r>
            <a:r>
              <a:rPr lang="en-US" sz="2800" dirty="0" smtClean="0">
                <a:solidFill>
                  <a:srgbClr val="FF0000"/>
                </a:solidFill>
                <a:sym typeface="Wingdings" pitchFamily="2" charset="2"/>
              </a:rPr>
              <a:t>13, 10</a:t>
            </a:r>
          </a:p>
        </p:txBody>
      </p:sp>
    </p:spTree>
    <p:extLst>
      <p:ext uri="{BB962C8B-B14F-4D97-AF65-F5344CB8AC3E}">
        <p14:creationId xmlns:p14="http://schemas.microsoft.com/office/powerpoint/2010/main" val="2732653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Hash Functions - </a:t>
            </a:r>
            <a:r>
              <a:rPr lang="en-GB" dirty="0" smtClean="0"/>
              <a:t>Division</a:t>
            </a:r>
            <a:endParaRPr lang="en-US" dirty="0"/>
          </a:p>
        </p:txBody>
      </p:sp>
      <p:sp>
        <p:nvSpPr>
          <p:cNvPr id="3" name="Content Placeholder 2"/>
          <p:cNvSpPr>
            <a:spLocks noGrp="1"/>
          </p:cNvSpPr>
          <p:nvPr>
            <p:ph idx="1"/>
          </p:nvPr>
        </p:nvSpPr>
        <p:spPr/>
        <p:txBody>
          <a:bodyPr/>
          <a:lstStyle/>
          <a:p>
            <a:r>
              <a:rPr lang="en-US" dirty="0" smtClean="0"/>
              <a:t>In this method for creating hash functions, we map a key into one of the slots of table by taking the remainder of key divided by </a:t>
            </a:r>
            <a:r>
              <a:rPr lang="en-US" dirty="0" err="1" smtClean="0"/>
              <a:t>table_size</a:t>
            </a:r>
            <a:r>
              <a:rPr lang="en-US" dirty="0" smtClean="0"/>
              <a:t>. That is, the hash function is: </a:t>
            </a:r>
            <a:r>
              <a:rPr lang="en-US" dirty="0" smtClean="0">
                <a:solidFill>
                  <a:srgbClr val="FF0000"/>
                </a:solidFill>
              </a:rPr>
              <a:t>h(key) = key </a:t>
            </a:r>
            <a:r>
              <a:rPr lang="en-US" b="1" dirty="0" smtClean="0">
                <a:solidFill>
                  <a:srgbClr val="FF0000"/>
                </a:solidFill>
              </a:rPr>
              <a:t>mod</a:t>
            </a:r>
            <a:r>
              <a:rPr lang="en-US" dirty="0" smtClean="0">
                <a:solidFill>
                  <a:srgbClr val="FF0000"/>
                </a:solidFill>
              </a:rPr>
              <a:t> </a:t>
            </a:r>
            <a:r>
              <a:rPr lang="en-US" dirty="0" err="1" smtClean="0">
                <a:solidFill>
                  <a:srgbClr val="FF0000"/>
                </a:solidFill>
              </a:rPr>
              <a:t>table_size</a:t>
            </a:r>
            <a:endParaRPr lang="en-US" dirty="0" smtClean="0">
              <a:solidFill>
                <a:srgbClr val="FF0000"/>
              </a:solidFill>
            </a:endParaRPr>
          </a:p>
          <a:p>
            <a:endParaRPr lang="en-US"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455680541"/>
              </p:ext>
            </p:extLst>
          </p:nvPr>
        </p:nvGraphicFramePr>
        <p:xfrm>
          <a:off x="685800" y="4038600"/>
          <a:ext cx="7315200" cy="74168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gridCol w="731520"/>
                <a:gridCol w="731520"/>
                <a:gridCol w="73152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9</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r>
                        <a:rPr lang="en-US" dirty="0" smtClean="0">
                          <a:solidFill>
                            <a:srgbClr val="FF0000"/>
                          </a:solidFill>
                        </a:rPr>
                        <a:t>3</a:t>
                      </a:r>
                      <a:endParaRPr lang="en-US" dirty="0">
                        <a:solidFill>
                          <a:srgbClr val="FF0000"/>
                        </a:solidFill>
                      </a:endParaRPr>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6</a:t>
                      </a:r>
                      <a:endParaRPr lang="en-US" dirty="0">
                        <a:solidFill>
                          <a:srgbClr val="FF0000"/>
                        </a:solidFill>
                      </a:endParaRPr>
                    </a:p>
                  </a:txBody>
                  <a:tcPr>
                    <a:lnT w="38100" cmpd="sng">
                      <a:noFill/>
                    </a:lnT>
                  </a:tcPr>
                </a:tc>
                <a:tc>
                  <a:txBody>
                    <a:bodyPr/>
                    <a:lstStyle/>
                    <a:p>
                      <a:endParaRPr lang="en-US" dirty="0"/>
                    </a:p>
                  </a:txBody>
                  <a:tcPr>
                    <a:lnT w="38100" cmpd="sng">
                      <a:noFill/>
                    </a:lnT>
                  </a:tcPr>
                </a:tc>
                <a:tc>
                  <a:txBody>
                    <a:bodyPr/>
                    <a:lstStyle/>
                    <a:p>
                      <a:r>
                        <a:rPr lang="en-US" dirty="0" smtClean="0">
                          <a:solidFill>
                            <a:srgbClr val="FF0000"/>
                          </a:solidFill>
                        </a:rPr>
                        <a:t>8</a:t>
                      </a:r>
                      <a:endParaRPr lang="en-US" dirty="0">
                        <a:solidFill>
                          <a:srgbClr val="FF0000"/>
                        </a:solidFill>
                      </a:endParaRPr>
                    </a:p>
                  </a:txBody>
                  <a:tcPr>
                    <a:lnT w="38100" cmpd="sng">
                      <a:noFill/>
                    </a:lnT>
                  </a:tcPr>
                </a:tc>
                <a:tc>
                  <a:txBody>
                    <a:bodyPr/>
                    <a:lstStyle/>
                    <a:p>
                      <a:endParaRPr lang="en-US" dirty="0"/>
                    </a:p>
                  </a:txBody>
                  <a:tcPr>
                    <a:lnT w="38100" cmpd="sng">
                      <a:noFill/>
                    </a:lnT>
                  </a:tcPr>
                </a:tc>
              </a:tr>
            </a:tbl>
          </a:graphicData>
        </a:graphic>
      </p:graphicFrame>
      <p:sp>
        <p:nvSpPr>
          <p:cNvPr id="6" name="TextBox 5"/>
          <p:cNvSpPr txBox="1"/>
          <p:nvPr/>
        </p:nvSpPr>
        <p:spPr>
          <a:xfrm>
            <a:off x="2590800" y="5410200"/>
            <a:ext cx="4572000" cy="523220"/>
          </a:xfrm>
          <a:prstGeom prst="rect">
            <a:avLst/>
          </a:prstGeom>
          <a:noFill/>
        </p:spPr>
        <p:txBody>
          <a:bodyPr wrap="square" rtlCol="0">
            <a:spAutoFit/>
          </a:bodyPr>
          <a:lstStyle/>
          <a:p>
            <a:r>
              <a:rPr lang="en-US" sz="2800" dirty="0" smtClean="0"/>
              <a:t>h(3) = 3 % 10 = </a:t>
            </a:r>
            <a:r>
              <a:rPr lang="en-US" sz="2800" dirty="0">
                <a:solidFill>
                  <a:srgbClr val="FF0000"/>
                </a:solidFill>
              </a:rPr>
              <a:t>3</a:t>
            </a:r>
          </a:p>
        </p:txBody>
      </p:sp>
      <p:sp>
        <p:nvSpPr>
          <p:cNvPr id="7" name="TextBox 6"/>
          <p:cNvSpPr txBox="1"/>
          <p:nvPr/>
        </p:nvSpPr>
        <p:spPr>
          <a:xfrm>
            <a:off x="609600" y="3200400"/>
            <a:ext cx="4114800" cy="523220"/>
          </a:xfrm>
          <a:prstGeom prst="rect">
            <a:avLst/>
          </a:prstGeom>
          <a:noFill/>
        </p:spPr>
        <p:txBody>
          <a:bodyPr wrap="square" rtlCol="0">
            <a:spAutoFit/>
          </a:bodyPr>
          <a:lstStyle/>
          <a:p>
            <a:r>
              <a:rPr lang="en-US" sz="2800" dirty="0" smtClean="0">
                <a:sym typeface="Wingdings" pitchFamily="2" charset="2"/>
              </a:rPr>
              <a:t>Keys: </a:t>
            </a:r>
            <a:r>
              <a:rPr lang="en-US" sz="2800" dirty="0" smtClean="0">
                <a:solidFill>
                  <a:srgbClr val="FF0000"/>
                </a:solidFill>
                <a:sym typeface="Wingdings" pitchFamily="2" charset="2"/>
              </a:rPr>
              <a:t>8, 6, </a:t>
            </a:r>
            <a:r>
              <a:rPr lang="en-US" sz="2800" dirty="0">
                <a:solidFill>
                  <a:srgbClr val="FF0000"/>
                </a:solidFill>
                <a:sym typeface="Wingdings" pitchFamily="2" charset="2"/>
              </a:rPr>
              <a:t>3, </a:t>
            </a:r>
            <a:r>
              <a:rPr lang="en-US" sz="2800" dirty="0" smtClean="0">
                <a:solidFill>
                  <a:srgbClr val="FF0000"/>
                </a:solidFill>
                <a:sym typeface="Wingdings" pitchFamily="2" charset="2"/>
              </a:rPr>
              <a:t>13, 10</a:t>
            </a:r>
          </a:p>
        </p:txBody>
      </p:sp>
    </p:spTree>
    <p:extLst>
      <p:ext uri="{BB962C8B-B14F-4D97-AF65-F5344CB8AC3E}">
        <p14:creationId xmlns:p14="http://schemas.microsoft.com/office/powerpoint/2010/main" val="281634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Hash Functions - </a:t>
            </a:r>
            <a:r>
              <a:rPr lang="en-GB" dirty="0" smtClean="0"/>
              <a:t>Division</a:t>
            </a:r>
            <a:endParaRPr lang="en-US" dirty="0"/>
          </a:p>
        </p:txBody>
      </p:sp>
      <p:sp>
        <p:nvSpPr>
          <p:cNvPr id="3" name="Content Placeholder 2"/>
          <p:cNvSpPr>
            <a:spLocks noGrp="1"/>
          </p:cNvSpPr>
          <p:nvPr>
            <p:ph idx="1"/>
          </p:nvPr>
        </p:nvSpPr>
        <p:spPr/>
        <p:txBody>
          <a:bodyPr/>
          <a:lstStyle/>
          <a:p>
            <a:r>
              <a:rPr lang="en-US" dirty="0" smtClean="0"/>
              <a:t>In this method for creating hash functions, we map a key into one of the slots of table by taking the remainder of key divided by </a:t>
            </a:r>
            <a:r>
              <a:rPr lang="en-US" dirty="0" err="1" smtClean="0"/>
              <a:t>table_size</a:t>
            </a:r>
            <a:r>
              <a:rPr lang="en-US" dirty="0" smtClean="0"/>
              <a:t>. That is, the hash function is: </a:t>
            </a:r>
            <a:r>
              <a:rPr lang="en-US" dirty="0" smtClean="0">
                <a:solidFill>
                  <a:srgbClr val="FF0000"/>
                </a:solidFill>
              </a:rPr>
              <a:t>h(key) = key </a:t>
            </a:r>
            <a:r>
              <a:rPr lang="en-US" b="1" dirty="0" smtClean="0">
                <a:solidFill>
                  <a:srgbClr val="FF0000"/>
                </a:solidFill>
              </a:rPr>
              <a:t>mod</a:t>
            </a:r>
            <a:r>
              <a:rPr lang="en-US" dirty="0" smtClean="0">
                <a:solidFill>
                  <a:srgbClr val="FF0000"/>
                </a:solidFill>
              </a:rPr>
              <a:t> </a:t>
            </a:r>
            <a:r>
              <a:rPr lang="en-US" dirty="0" err="1" smtClean="0">
                <a:solidFill>
                  <a:srgbClr val="FF0000"/>
                </a:solidFill>
              </a:rPr>
              <a:t>table_size</a:t>
            </a:r>
            <a:endParaRPr lang="en-US" dirty="0" smtClean="0">
              <a:solidFill>
                <a:srgbClr val="FF0000"/>
              </a:solidFill>
            </a:endParaRPr>
          </a:p>
          <a:p>
            <a:endParaRPr lang="en-US"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4007214349"/>
              </p:ext>
            </p:extLst>
          </p:nvPr>
        </p:nvGraphicFramePr>
        <p:xfrm>
          <a:off x="685800" y="4038600"/>
          <a:ext cx="7315200" cy="74168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gridCol w="731520"/>
                <a:gridCol w="731520"/>
                <a:gridCol w="73152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9</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r>
                        <a:rPr lang="en-US" dirty="0" smtClean="0">
                          <a:solidFill>
                            <a:srgbClr val="FF0000"/>
                          </a:solidFill>
                        </a:rPr>
                        <a:t>3</a:t>
                      </a:r>
                      <a:endParaRPr lang="en-US" dirty="0">
                        <a:solidFill>
                          <a:srgbClr val="FF0000"/>
                        </a:solidFill>
                      </a:endParaRPr>
                    </a:p>
                  </a:txBody>
                  <a:tcPr>
                    <a:lnT w="38100" cmpd="sng">
                      <a:noFill/>
                    </a:lnT>
                  </a:tcPr>
                </a:tc>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6</a:t>
                      </a:r>
                      <a:endParaRPr lang="en-US" dirty="0">
                        <a:solidFill>
                          <a:srgbClr val="FF0000"/>
                        </a:solidFill>
                      </a:endParaRPr>
                    </a:p>
                  </a:txBody>
                  <a:tcPr>
                    <a:lnT w="38100" cmpd="sng">
                      <a:noFill/>
                    </a:lnT>
                  </a:tcPr>
                </a:tc>
                <a:tc>
                  <a:txBody>
                    <a:bodyPr/>
                    <a:lstStyle/>
                    <a:p>
                      <a:endParaRPr lang="en-US" dirty="0"/>
                    </a:p>
                  </a:txBody>
                  <a:tcPr>
                    <a:lnT w="38100" cmpd="sng">
                      <a:noFill/>
                    </a:lnT>
                  </a:tcPr>
                </a:tc>
                <a:tc>
                  <a:txBody>
                    <a:bodyPr/>
                    <a:lstStyle/>
                    <a:p>
                      <a:r>
                        <a:rPr lang="en-US" dirty="0" smtClean="0">
                          <a:solidFill>
                            <a:srgbClr val="FF0000"/>
                          </a:solidFill>
                        </a:rPr>
                        <a:t>8</a:t>
                      </a:r>
                      <a:endParaRPr lang="en-US" dirty="0">
                        <a:solidFill>
                          <a:srgbClr val="FF0000"/>
                        </a:solidFill>
                      </a:endParaRPr>
                    </a:p>
                  </a:txBody>
                  <a:tcPr>
                    <a:lnT w="38100" cmpd="sng">
                      <a:noFill/>
                    </a:lnT>
                  </a:tcPr>
                </a:tc>
                <a:tc>
                  <a:txBody>
                    <a:bodyPr/>
                    <a:lstStyle/>
                    <a:p>
                      <a:endParaRPr lang="en-US" dirty="0"/>
                    </a:p>
                  </a:txBody>
                  <a:tcPr>
                    <a:lnT w="38100" cmpd="sng">
                      <a:noFill/>
                    </a:lnT>
                  </a:tcPr>
                </a:tc>
              </a:tr>
            </a:tbl>
          </a:graphicData>
        </a:graphic>
      </p:graphicFrame>
      <p:sp>
        <p:nvSpPr>
          <p:cNvPr id="6" name="TextBox 5"/>
          <p:cNvSpPr txBox="1"/>
          <p:nvPr/>
        </p:nvSpPr>
        <p:spPr>
          <a:xfrm>
            <a:off x="2590800" y="5410200"/>
            <a:ext cx="4572000" cy="523220"/>
          </a:xfrm>
          <a:prstGeom prst="rect">
            <a:avLst/>
          </a:prstGeom>
          <a:noFill/>
        </p:spPr>
        <p:txBody>
          <a:bodyPr wrap="square" rtlCol="0">
            <a:spAutoFit/>
          </a:bodyPr>
          <a:lstStyle/>
          <a:p>
            <a:r>
              <a:rPr lang="en-US" sz="2800" dirty="0" smtClean="0"/>
              <a:t>h(13) = 13 % 10 = </a:t>
            </a:r>
            <a:r>
              <a:rPr lang="en-US" sz="2800" dirty="0">
                <a:solidFill>
                  <a:srgbClr val="FF0000"/>
                </a:solidFill>
              </a:rPr>
              <a:t>3</a:t>
            </a:r>
          </a:p>
        </p:txBody>
      </p:sp>
      <p:sp>
        <p:nvSpPr>
          <p:cNvPr id="7" name="TextBox 6"/>
          <p:cNvSpPr txBox="1"/>
          <p:nvPr/>
        </p:nvSpPr>
        <p:spPr>
          <a:xfrm>
            <a:off x="609600" y="3200400"/>
            <a:ext cx="4114800" cy="523220"/>
          </a:xfrm>
          <a:prstGeom prst="rect">
            <a:avLst/>
          </a:prstGeom>
          <a:noFill/>
        </p:spPr>
        <p:txBody>
          <a:bodyPr wrap="square" rtlCol="0">
            <a:spAutoFit/>
          </a:bodyPr>
          <a:lstStyle/>
          <a:p>
            <a:r>
              <a:rPr lang="en-US" sz="2800" dirty="0" smtClean="0">
                <a:sym typeface="Wingdings" pitchFamily="2" charset="2"/>
              </a:rPr>
              <a:t>Keys: </a:t>
            </a:r>
            <a:r>
              <a:rPr lang="en-US" sz="2800" dirty="0" smtClean="0">
                <a:solidFill>
                  <a:srgbClr val="FF0000"/>
                </a:solidFill>
                <a:sym typeface="Wingdings" pitchFamily="2" charset="2"/>
              </a:rPr>
              <a:t>8, 6, </a:t>
            </a:r>
            <a:r>
              <a:rPr lang="en-US" sz="2800" dirty="0">
                <a:solidFill>
                  <a:srgbClr val="FF0000"/>
                </a:solidFill>
                <a:sym typeface="Wingdings" pitchFamily="2" charset="2"/>
              </a:rPr>
              <a:t>3, </a:t>
            </a:r>
            <a:r>
              <a:rPr lang="en-US" sz="2800" dirty="0" smtClean="0">
                <a:solidFill>
                  <a:srgbClr val="FF0000"/>
                </a:solidFill>
                <a:sym typeface="Wingdings" pitchFamily="2" charset="2"/>
              </a:rPr>
              <a:t>13, 10</a:t>
            </a:r>
          </a:p>
        </p:txBody>
      </p:sp>
      <p:sp>
        <p:nvSpPr>
          <p:cNvPr id="8" name="Cloud Callout 7"/>
          <p:cNvSpPr/>
          <p:nvPr/>
        </p:nvSpPr>
        <p:spPr>
          <a:xfrm>
            <a:off x="3581400" y="2895600"/>
            <a:ext cx="4495800" cy="2438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24400" y="3723620"/>
            <a:ext cx="2438400" cy="584775"/>
          </a:xfrm>
          <a:prstGeom prst="rect">
            <a:avLst/>
          </a:prstGeom>
          <a:noFill/>
        </p:spPr>
        <p:txBody>
          <a:bodyPr wrap="square" rtlCol="0">
            <a:spAutoFit/>
          </a:bodyPr>
          <a:lstStyle/>
          <a:p>
            <a:r>
              <a:rPr lang="en-US" sz="3200" dirty="0">
                <a:solidFill>
                  <a:srgbClr val="FF0000"/>
                </a:solidFill>
              </a:rPr>
              <a:t>collision</a:t>
            </a:r>
          </a:p>
        </p:txBody>
      </p:sp>
    </p:spTree>
    <p:extLst>
      <p:ext uri="{BB962C8B-B14F-4D97-AF65-F5344CB8AC3E}">
        <p14:creationId xmlns:p14="http://schemas.microsoft.com/office/powerpoint/2010/main" val="197648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Collision </a:t>
            </a:r>
            <a:r>
              <a:rPr lang="en-GB" dirty="0" smtClean="0"/>
              <a:t>Resolution</a:t>
            </a:r>
            <a:endParaRPr lang="en-US" dirty="0"/>
          </a:p>
        </p:txBody>
      </p:sp>
      <p:sp>
        <p:nvSpPr>
          <p:cNvPr id="3" name="Content Placeholder 2"/>
          <p:cNvSpPr>
            <a:spLocks noGrp="1"/>
          </p:cNvSpPr>
          <p:nvPr>
            <p:ph idx="1"/>
          </p:nvPr>
        </p:nvSpPr>
        <p:spPr/>
        <p:txBody>
          <a:bodyPr/>
          <a:lstStyle/>
          <a:p>
            <a:r>
              <a:rPr lang="en-US" dirty="0" smtClean="0"/>
              <a:t>Collision occur when more </a:t>
            </a:r>
            <a:r>
              <a:rPr lang="en-US" dirty="0"/>
              <a:t>than one key can be assigned to the same position</a:t>
            </a:r>
            <a:r>
              <a:rPr lang="en-US" dirty="0" smtClean="0"/>
              <a:t>.</a:t>
            </a:r>
          </a:p>
          <a:p>
            <a:endParaRPr lang="en-US" dirty="0" smtClean="0"/>
          </a:p>
          <a:p>
            <a:r>
              <a:rPr lang="en-US" dirty="0" smtClean="0"/>
              <a:t>Strategies for solving collision:</a:t>
            </a:r>
            <a:endParaRPr lang="en-US" dirty="0"/>
          </a:p>
          <a:p>
            <a:pPr lvl="1"/>
            <a:r>
              <a:rPr lang="en-GB" dirty="0"/>
              <a:t>Linear Probing </a:t>
            </a:r>
            <a:endParaRPr lang="en-GB" dirty="0" smtClean="0"/>
          </a:p>
          <a:p>
            <a:pPr lvl="1"/>
            <a:r>
              <a:rPr lang="en-GB" dirty="0"/>
              <a:t>Chaining</a:t>
            </a:r>
          </a:p>
          <a:p>
            <a:pPr lvl="1"/>
            <a:r>
              <a:rPr lang="en-GB" dirty="0"/>
              <a:t>Coalesced Hashing </a:t>
            </a:r>
            <a:endParaRPr lang="en-US" dirty="0"/>
          </a:p>
        </p:txBody>
      </p:sp>
    </p:spTree>
    <p:extLst>
      <p:ext uri="{BB962C8B-B14F-4D97-AF65-F5344CB8AC3E}">
        <p14:creationId xmlns:p14="http://schemas.microsoft.com/office/powerpoint/2010/main" val="1679383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Probing </a:t>
            </a:r>
          </a:p>
        </p:txBody>
      </p:sp>
      <p:sp>
        <p:nvSpPr>
          <p:cNvPr id="3" name="Content Placeholder 2"/>
          <p:cNvSpPr>
            <a:spLocks noGrp="1"/>
          </p:cNvSpPr>
          <p:nvPr>
            <p:ph idx="1"/>
          </p:nvPr>
        </p:nvSpPr>
        <p:spPr/>
        <p:txBody>
          <a:bodyPr/>
          <a:lstStyle/>
          <a:p>
            <a:r>
              <a:rPr lang="en-US" dirty="0"/>
              <a:t>If the position is occupied, check the following positions until you find the free position</a:t>
            </a:r>
          </a:p>
        </p:txBody>
      </p:sp>
      <p:graphicFrame>
        <p:nvGraphicFramePr>
          <p:cNvPr id="4" name="Content Placeholder 3"/>
          <p:cNvGraphicFramePr>
            <a:graphicFrameLocks/>
          </p:cNvGraphicFramePr>
          <p:nvPr>
            <p:extLst>
              <p:ext uri="{D42A27DB-BD31-4B8C-83A1-F6EECF244321}">
                <p14:modId xmlns:p14="http://schemas.microsoft.com/office/powerpoint/2010/main" val="3498795667"/>
              </p:ext>
            </p:extLst>
          </p:nvPr>
        </p:nvGraphicFramePr>
        <p:xfrm>
          <a:off x="838200" y="3505200"/>
          <a:ext cx="7315200" cy="74168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gridCol w="731520"/>
                <a:gridCol w="731520"/>
                <a:gridCol w="73152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9</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r>
                        <a:rPr lang="en-US" dirty="0" smtClean="0">
                          <a:solidFill>
                            <a:srgbClr val="FF0000"/>
                          </a:solidFill>
                        </a:rPr>
                        <a:t>3</a:t>
                      </a:r>
                      <a:endParaRPr lang="en-US" dirty="0">
                        <a:solidFill>
                          <a:srgbClr val="FF0000"/>
                        </a:solidFill>
                      </a:endParaRPr>
                    </a:p>
                  </a:txBody>
                  <a:tcPr>
                    <a:lnT w="38100" cmpd="sng">
                      <a:noFill/>
                    </a:lnT>
                  </a:tcPr>
                </a:tc>
                <a:tc>
                  <a:txBody>
                    <a:bodyPr/>
                    <a:lstStyle/>
                    <a:p>
                      <a:r>
                        <a:rPr lang="ar-EG" dirty="0" smtClean="0">
                          <a:solidFill>
                            <a:srgbClr val="FF0000"/>
                          </a:solidFill>
                        </a:rPr>
                        <a:t>13</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6</a:t>
                      </a:r>
                      <a:endParaRPr lang="en-US" dirty="0">
                        <a:solidFill>
                          <a:srgbClr val="FF0000"/>
                        </a:solidFill>
                      </a:endParaRPr>
                    </a:p>
                  </a:txBody>
                  <a:tcPr>
                    <a:lnT w="38100" cmpd="sng">
                      <a:noFill/>
                    </a:lnT>
                  </a:tcPr>
                </a:tc>
                <a:tc>
                  <a:txBody>
                    <a:bodyPr/>
                    <a:lstStyle/>
                    <a:p>
                      <a:endParaRPr lang="en-US" dirty="0"/>
                    </a:p>
                  </a:txBody>
                  <a:tcPr>
                    <a:lnT w="38100" cmpd="sng">
                      <a:noFill/>
                    </a:lnT>
                  </a:tcPr>
                </a:tc>
                <a:tc>
                  <a:txBody>
                    <a:bodyPr/>
                    <a:lstStyle/>
                    <a:p>
                      <a:r>
                        <a:rPr lang="en-US" dirty="0" smtClean="0">
                          <a:solidFill>
                            <a:srgbClr val="FF0000"/>
                          </a:solidFill>
                        </a:rPr>
                        <a:t>8</a:t>
                      </a:r>
                      <a:endParaRPr lang="en-US" dirty="0">
                        <a:solidFill>
                          <a:srgbClr val="FF0000"/>
                        </a:solidFill>
                      </a:endParaRPr>
                    </a:p>
                  </a:txBody>
                  <a:tcPr>
                    <a:lnT w="38100" cmpd="sng">
                      <a:noFill/>
                    </a:lnT>
                  </a:tcPr>
                </a:tc>
                <a:tc>
                  <a:txBody>
                    <a:bodyPr/>
                    <a:lstStyle/>
                    <a:p>
                      <a:endParaRPr lang="en-US" dirty="0"/>
                    </a:p>
                  </a:txBody>
                  <a:tcPr>
                    <a:lnT w="38100" cmpd="sng">
                      <a:noFill/>
                    </a:lnT>
                  </a:tcPr>
                </a:tc>
              </a:tr>
            </a:tbl>
          </a:graphicData>
        </a:graphic>
      </p:graphicFrame>
      <p:sp>
        <p:nvSpPr>
          <p:cNvPr id="5" name="TextBox 4"/>
          <p:cNvSpPr txBox="1"/>
          <p:nvPr/>
        </p:nvSpPr>
        <p:spPr>
          <a:xfrm>
            <a:off x="2743200" y="4876800"/>
            <a:ext cx="4572000" cy="523220"/>
          </a:xfrm>
          <a:prstGeom prst="rect">
            <a:avLst/>
          </a:prstGeom>
          <a:noFill/>
        </p:spPr>
        <p:txBody>
          <a:bodyPr wrap="square" rtlCol="0">
            <a:spAutoFit/>
          </a:bodyPr>
          <a:lstStyle/>
          <a:p>
            <a:r>
              <a:rPr lang="en-US" sz="2800" dirty="0" smtClean="0"/>
              <a:t>h(13) = 13 % 10 = </a:t>
            </a:r>
            <a:r>
              <a:rPr lang="en-US" sz="2800" dirty="0">
                <a:solidFill>
                  <a:srgbClr val="FF0000"/>
                </a:solidFill>
              </a:rPr>
              <a:t>3</a:t>
            </a:r>
          </a:p>
        </p:txBody>
      </p:sp>
      <p:sp>
        <p:nvSpPr>
          <p:cNvPr id="6" name="TextBox 5"/>
          <p:cNvSpPr txBox="1"/>
          <p:nvPr/>
        </p:nvSpPr>
        <p:spPr>
          <a:xfrm>
            <a:off x="762000" y="2667000"/>
            <a:ext cx="4114800" cy="523220"/>
          </a:xfrm>
          <a:prstGeom prst="rect">
            <a:avLst/>
          </a:prstGeom>
          <a:noFill/>
        </p:spPr>
        <p:txBody>
          <a:bodyPr wrap="square" rtlCol="0">
            <a:spAutoFit/>
          </a:bodyPr>
          <a:lstStyle/>
          <a:p>
            <a:r>
              <a:rPr lang="en-US" sz="2800" dirty="0" smtClean="0">
                <a:sym typeface="Wingdings" pitchFamily="2" charset="2"/>
              </a:rPr>
              <a:t>Keys: </a:t>
            </a:r>
            <a:r>
              <a:rPr lang="en-US" sz="2800" dirty="0" smtClean="0">
                <a:solidFill>
                  <a:srgbClr val="FF0000"/>
                </a:solidFill>
                <a:sym typeface="Wingdings" pitchFamily="2" charset="2"/>
              </a:rPr>
              <a:t>8, 6, </a:t>
            </a:r>
            <a:r>
              <a:rPr lang="en-US" sz="2800" dirty="0">
                <a:solidFill>
                  <a:srgbClr val="FF0000"/>
                </a:solidFill>
                <a:sym typeface="Wingdings" pitchFamily="2" charset="2"/>
              </a:rPr>
              <a:t>3, </a:t>
            </a:r>
            <a:r>
              <a:rPr lang="en-US" sz="2800" dirty="0" smtClean="0">
                <a:solidFill>
                  <a:srgbClr val="FF0000"/>
                </a:solidFill>
                <a:sym typeface="Wingdings" pitchFamily="2" charset="2"/>
              </a:rPr>
              <a:t>13, 10</a:t>
            </a:r>
          </a:p>
        </p:txBody>
      </p:sp>
    </p:spTree>
    <p:extLst>
      <p:ext uri="{BB962C8B-B14F-4D97-AF65-F5344CB8AC3E}">
        <p14:creationId xmlns:p14="http://schemas.microsoft.com/office/powerpoint/2010/main" val="1529140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dirty="0" smtClean="0"/>
              <a:t>Hashing</a:t>
            </a:r>
            <a:endParaRPr lang="en-US" sz="5400" dirty="0"/>
          </a:p>
        </p:txBody>
      </p:sp>
      <p:cxnSp>
        <p:nvCxnSpPr>
          <p:cNvPr id="5" name="Straight Arrow Connector 4"/>
          <p:cNvCxnSpPr>
            <a:stCxn id="18" idx="2"/>
            <a:endCxn id="23" idx="0"/>
          </p:cNvCxnSpPr>
          <p:nvPr/>
        </p:nvCxnSpPr>
        <p:spPr>
          <a:xfrm flipH="1">
            <a:off x="4305300" y="3327975"/>
            <a:ext cx="3103418" cy="710625"/>
          </a:xfrm>
          <a:prstGeom prst="straightConnector1">
            <a:avLst/>
          </a:prstGeom>
          <a:ln w="38100">
            <a:solidFill>
              <a:schemeClr val="tx1">
                <a:lumMod val="90000"/>
                <a:lumOff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a:endCxn id="23" idx="0"/>
          </p:cNvCxnSpPr>
          <p:nvPr/>
        </p:nvCxnSpPr>
        <p:spPr>
          <a:xfrm flipH="1">
            <a:off x="4305300" y="3325091"/>
            <a:ext cx="1475509" cy="713509"/>
          </a:xfrm>
          <a:prstGeom prst="straightConnector1">
            <a:avLst/>
          </a:prstGeom>
          <a:ln w="38100">
            <a:solidFill>
              <a:schemeClr val="tx1">
                <a:lumMod val="90000"/>
                <a:lumOff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6" idx="2"/>
            <a:endCxn id="23" idx="0"/>
          </p:cNvCxnSpPr>
          <p:nvPr/>
        </p:nvCxnSpPr>
        <p:spPr>
          <a:xfrm>
            <a:off x="4076700" y="3311236"/>
            <a:ext cx="228600" cy="727364"/>
          </a:xfrm>
          <a:prstGeom prst="straightConnector1">
            <a:avLst/>
          </a:prstGeom>
          <a:ln w="38100">
            <a:solidFill>
              <a:schemeClr val="tx1">
                <a:lumMod val="90000"/>
                <a:lumOff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 idx="2"/>
            <a:endCxn id="23" idx="0"/>
          </p:cNvCxnSpPr>
          <p:nvPr/>
        </p:nvCxnSpPr>
        <p:spPr>
          <a:xfrm>
            <a:off x="2150918" y="3340387"/>
            <a:ext cx="2154382" cy="698213"/>
          </a:xfrm>
          <a:prstGeom prst="straightConnector1">
            <a:avLst/>
          </a:prstGeom>
          <a:ln w="38100">
            <a:solidFill>
              <a:schemeClr val="tx1">
                <a:lumMod val="90000"/>
                <a:lumOff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50818" y="2755612"/>
            <a:ext cx="1600200" cy="584775"/>
          </a:xfrm>
          <a:prstGeom prst="rect">
            <a:avLst/>
          </a:prstGeom>
          <a:noFill/>
        </p:spPr>
        <p:txBody>
          <a:bodyPr wrap="square" rtlCol="0">
            <a:spAutoFit/>
          </a:bodyPr>
          <a:lstStyle/>
          <a:p>
            <a:r>
              <a:rPr lang="en-US" sz="3200" dirty="0" smtClean="0">
                <a:solidFill>
                  <a:srgbClr val="FF0000"/>
                </a:solidFill>
              </a:rPr>
              <a:t>Search</a:t>
            </a:r>
            <a:endParaRPr lang="en-US" sz="3200" dirty="0">
              <a:solidFill>
                <a:srgbClr val="FF0000"/>
              </a:solidFill>
            </a:endParaRPr>
          </a:p>
        </p:txBody>
      </p:sp>
      <p:sp>
        <p:nvSpPr>
          <p:cNvPr id="16" name="TextBox 15"/>
          <p:cNvSpPr txBox="1"/>
          <p:nvPr/>
        </p:nvSpPr>
        <p:spPr>
          <a:xfrm>
            <a:off x="3276600" y="2726461"/>
            <a:ext cx="1600200" cy="584775"/>
          </a:xfrm>
          <a:prstGeom prst="rect">
            <a:avLst/>
          </a:prstGeom>
          <a:noFill/>
        </p:spPr>
        <p:txBody>
          <a:bodyPr wrap="square" rtlCol="0">
            <a:spAutoFit/>
          </a:bodyPr>
          <a:lstStyle/>
          <a:p>
            <a:r>
              <a:rPr lang="en-US" sz="3200" dirty="0" smtClean="0">
                <a:solidFill>
                  <a:srgbClr val="FF0000"/>
                </a:solidFill>
              </a:rPr>
              <a:t>Insert</a:t>
            </a:r>
            <a:endParaRPr lang="en-US" sz="3200" dirty="0">
              <a:solidFill>
                <a:srgbClr val="FF0000"/>
              </a:solidFill>
            </a:endParaRPr>
          </a:p>
        </p:txBody>
      </p:sp>
      <p:sp>
        <p:nvSpPr>
          <p:cNvPr id="17" name="TextBox 16"/>
          <p:cNvSpPr txBox="1"/>
          <p:nvPr/>
        </p:nvSpPr>
        <p:spPr>
          <a:xfrm>
            <a:off x="4980709" y="2740316"/>
            <a:ext cx="1600200" cy="584775"/>
          </a:xfrm>
          <a:prstGeom prst="rect">
            <a:avLst/>
          </a:prstGeom>
          <a:noFill/>
        </p:spPr>
        <p:txBody>
          <a:bodyPr wrap="square" rtlCol="0">
            <a:spAutoFit/>
          </a:bodyPr>
          <a:lstStyle/>
          <a:p>
            <a:r>
              <a:rPr lang="en-US" sz="3200" dirty="0" smtClean="0">
                <a:solidFill>
                  <a:srgbClr val="FF0000"/>
                </a:solidFill>
              </a:rPr>
              <a:t>Delete</a:t>
            </a:r>
            <a:endParaRPr lang="en-US" sz="3200" dirty="0">
              <a:solidFill>
                <a:srgbClr val="FF0000"/>
              </a:solidFill>
            </a:endParaRPr>
          </a:p>
        </p:txBody>
      </p:sp>
      <p:sp>
        <p:nvSpPr>
          <p:cNvPr id="18" name="TextBox 17"/>
          <p:cNvSpPr txBox="1"/>
          <p:nvPr/>
        </p:nvSpPr>
        <p:spPr>
          <a:xfrm>
            <a:off x="6608618" y="2743200"/>
            <a:ext cx="1600200" cy="584775"/>
          </a:xfrm>
          <a:prstGeom prst="rect">
            <a:avLst/>
          </a:prstGeom>
          <a:noFill/>
        </p:spPr>
        <p:txBody>
          <a:bodyPr wrap="square" rtlCol="0">
            <a:spAutoFit/>
          </a:bodyPr>
          <a:lstStyle/>
          <a:p>
            <a:r>
              <a:rPr lang="en-US" sz="3200" dirty="0" smtClean="0">
                <a:solidFill>
                  <a:srgbClr val="FF0000"/>
                </a:solidFill>
              </a:rPr>
              <a:t>Access</a:t>
            </a:r>
            <a:endParaRPr lang="en-US" sz="3200" dirty="0">
              <a:solidFill>
                <a:srgbClr val="FF0000"/>
              </a:solidFill>
            </a:endParaRPr>
          </a:p>
        </p:txBody>
      </p:sp>
      <p:sp>
        <p:nvSpPr>
          <p:cNvPr id="23" name="TextBox 22"/>
          <p:cNvSpPr txBox="1"/>
          <p:nvPr/>
        </p:nvSpPr>
        <p:spPr>
          <a:xfrm>
            <a:off x="3505200" y="4038600"/>
            <a:ext cx="1600200" cy="584775"/>
          </a:xfrm>
          <a:prstGeom prst="rect">
            <a:avLst/>
          </a:prstGeom>
          <a:noFill/>
        </p:spPr>
        <p:txBody>
          <a:bodyPr wrap="square" rtlCol="0">
            <a:spAutoFit/>
          </a:bodyPr>
          <a:lstStyle/>
          <a:p>
            <a:r>
              <a:rPr lang="en-US" sz="3200" dirty="0" smtClean="0">
                <a:solidFill>
                  <a:srgbClr val="FF0000"/>
                </a:solidFill>
              </a:rPr>
              <a:t>   O(1)</a:t>
            </a:r>
            <a:endParaRPr lang="en-US" sz="3200" dirty="0">
              <a:solidFill>
                <a:srgbClr val="FF0000"/>
              </a:solidFill>
            </a:endParaRPr>
          </a:p>
        </p:txBody>
      </p:sp>
    </p:spTree>
    <p:extLst>
      <p:ext uri="{BB962C8B-B14F-4D97-AF65-F5344CB8AC3E}">
        <p14:creationId xmlns:p14="http://schemas.microsoft.com/office/powerpoint/2010/main" val="3211786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 </a:t>
            </a:r>
          </a:p>
        </p:txBody>
      </p:sp>
      <p:sp>
        <p:nvSpPr>
          <p:cNvPr id="3" name="Content Placeholder 2"/>
          <p:cNvSpPr>
            <a:spLocks noGrp="1"/>
          </p:cNvSpPr>
          <p:nvPr>
            <p:ph idx="1"/>
          </p:nvPr>
        </p:nvSpPr>
        <p:spPr/>
        <p:txBody>
          <a:bodyPr/>
          <a:lstStyle/>
          <a:p>
            <a:r>
              <a:rPr lang="en-US" dirty="0"/>
              <a:t>If the end of the table is reached and no empty cell has been found, the search is continued from the beginning of the table and stops—in the extreme case—in the cell preceding the one from which the search started.</a:t>
            </a:r>
          </a:p>
        </p:txBody>
      </p:sp>
      <p:graphicFrame>
        <p:nvGraphicFramePr>
          <p:cNvPr id="4" name="Content Placeholder 3"/>
          <p:cNvGraphicFramePr>
            <a:graphicFrameLocks/>
          </p:cNvGraphicFramePr>
          <p:nvPr>
            <p:extLst>
              <p:ext uri="{D42A27DB-BD31-4B8C-83A1-F6EECF244321}">
                <p14:modId xmlns:p14="http://schemas.microsoft.com/office/powerpoint/2010/main" val="3610943366"/>
              </p:ext>
            </p:extLst>
          </p:nvPr>
        </p:nvGraphicFramePr>
        <p:xfrm>
          <a:off x="838200" y="3505200"/>
          <a:ext cx="7315200" cy="74168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gridCol w="731520"/>
                <a:gridCol w="731520"/>
                <a:gridCol w="73152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9</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dirty="0">
                        <a:solidFill>
                          <a:srgbClr val="FF0000"/>
                        </a:solidFill>
                      </a:endParaRPr>
                    </a:p>
                  </a:txBody>
                  <a:tcPr>
                    <a:lnT w="38100" cmpd="sng">
                      <a:noFill/>
                    </a:lnT>
                  </a:tcPr>
                </a:tc>
                <a:tc>
                  <a:txBody>
                    <a:bodyPr/>
                    <a:lstStyle/>
                    <a:p>
                      <a:r>
                        <a:rPr lang="en-US" dirty="0" smtClean="0">
                          <a:solidFill>
                            <a:srgbClr val="FF0000"/>
                          </a:solidFill>
                        </a:rPr>
                        <a:t>3</a:t>
                      </a:r>
                      <a:endParaRPr lang="en-US" dirty="0">
                        <a:solidFill>
                          <a:srgbClr val="FF0000"/>
                        </a:solidFill>
                      </a:endParaRPr>
                    </a:p>
                  </a:txBody>
                  <a:tcPr>
                    <a:lnT w="38100" cmpd="sng">
                      <a:noFill/>
                    </a:lnT>
                  </a:tcPr>
                </a:tc>
                <a:tc>
                  <a:txBody>
                    <a:bodyPr/>
                    <a:lstStyle/>
                    <a:p>
                      <a:r>
                        <a:rPr lang="ar-EG" dirty="0" smtClean="0">
                          <a:solidFill>
                            <a:srgbClr val="FF0000"/>
                          </a:solidFill>
                        </a:rPr>
                        <a:t>13</a:t>
                      </a:r>
                      <a:endParaRPr lang="en-US" dirty="0">
                        <a:solidFill>
                          <a:srgbClr val="FF0000"/>
                        </a:solidFill>
                      </a:endParaRPr>
                    </a:p>
                  </a:txBody>
                  <a:tcPr>
                    <a:lnT w="38100" cmpd="sng">
                      <a:noFill/>
                    </a:lnT>
                  </a:tcPr>
                </a:tc>
                <a:tc>
                  <a:txBody>
                    <a:bodyPr/>
                    <a:lstStyle/>
                    <a:p>
                      <a:r>
                        <a:rPr lang="en-US" dirty="0" smtClean="0">
                          <a:solidFill>
                            <a:srgbClr val="FF0000"/>
                          </a:solidFill>
                        </a:rPr>
                        <a:t>5</a:t>
                      </a:r>
                      <a:endParaRPr lang="en-US" dirty="0">
                        <a:solidFill>
                          <a:srgbClr val="FF0000"/>
                        </a:solidFill>
                      </a:endParaRPr>
                    </a:p>
                  </a:txBody>
                  <a:tcPr>
                    <a:lnT w="38100" cmpd="sng">
                      <a:noFill/>
                    </a:lnT>
                  </a:tcPr>
                </a:tc>
                <a:tc>
                  <a:txBody>
                    <a:bodyPr/>
                    <a:lstStyle/>
                    <a:p>
                      <a:r>
                        <a:rPr lang="en-US" dirty="0" smtClean="0">
                          <a:solidFill>
                            <a:srgbClr val="FF0000"/>
                          </a:solidFill>
                        </a:rPr>
                        <a:t>6</a:t>
                      </a:r>
                      <a:endParaRPr lang="en-US" dirty="0">
                        <a:solidFill>
                          <a:srgbClr val="FF0000"/>
                        </a:solidFill>
                      </a:endParaRPr>
                    </a:p>
                  </a:txBody>
                  <a:tcPr>
                    <a:lnT w="38100" cmpd="sng">
                      <a:noFill/>
                    </a:lnT>
                  </a:tcPr>
                </a:tc>
                <a:tc>
                  <a:txBody>
                    <a:bodyPr/>
                    <a:lstStyle/>
                    <a:p>
                      <a:r>
                        <a:rPr lang="en-US" dirty="0" smtClean="0">
                          <a:solidFill>
                            <a:srgbClr val="FF0000"/>
                          </a:solidFill>
                        </a:rPr>
                        <a:t>17</a:t>
                      </a:r>
                      <a:endParaRPr lang="en-US" dirty="0">
                        <a:solidFill>
                          <a:srgbClr val="FF0000"/>
                        </a:solidFill>
                      </a:endParaRPr>
                    </a:p>
                  </a:txBody>
                  <a:tcPr>
                    <a:lnT w="38100" cmpd="sng">
                      <a:noFill/>
                    </a:lnT>
                  </a:tcPr>
                </a:tc>
                <a:tc>
                  <a:txBody>
                    <a:bodyPr/>
                    <a:lstStyle/>
                    <a:p>
                      <a:r>
                        <a:rPr lang="en-US" dirty="0" smtClean="0">
                          <a:solidFill>
                            <a:srgbClr val="FF0000"/>
                          </a:solidFill>
                        </a:rPr>
                        <a:t>8</a:t>
                      </a:r>
                      <a:endParaRPr lang="en-US" dirty="0">
                        <a:solidFill>
                          <a:srgbClr val="FF0000"/>
                        </a:solidFill>
                      </a:endParaRPr>
                    </a:p>
                  </a:txBody>
                  <a:tcPr>
                    <a:lnT w="38100" cmpd="sng">
                      <a:noFill/>
                    </a:lnT>
                  </a:tcPr>
                </a:tc>
                <a:tc>
                  <a:txBody>
                    <a:bodyPr/>
                    <a:lstStyle/>
                    <a:p>
                      <a:r>
                        <a:rPr lang="en-US" dirty="0" smtClean="0">
                          <a:solidFill>
                            <a:srgbClr val="FF0000"/>
                          </a:solidFill>
                        </a:rPr>
                        <a:t>9</a:t>
                      </a:r>
                      <a:endParaRPr lang="en-US" dirty="0">
                        <a:solidFill>
                          <a:srgbClr val="FF0000"/>
                        </a:solidFill>
                      </a:endParaRPr>
                    </a:p>
                  </a:txBody>
                  <a:tcPr>
                    <a:lnT w="38100" cmpd="sng">
                      <a:noFill/>
                    </a:lnT>
                  </a:tcPr>
                </a:tc>
              </a:tr>
            </a:tbl>
          </a:graphicData>
        </a:graphic>
      </p:graphicFrame>
      <p:sp>
        <p:nvSpPr>
          <p:cNvPr id="5" name="TextBox 4"/>
          <p:cNvSpPr txBox="1"/>
          <p:nvPr/>
        </p:nvSpPr>
        <p:spPr>
          <a:xfrm>
            <a:off x="2743200" y="4876800"/>
            <a:ext cx="4572000" cy="523220"/>
          </a:xfrm>
          <a:prstGeom prst="rect">
            <a:avLst/>
          </a:prstGeom>
          <a:noFill/>
        </p:spPr>
        <p:txBody>
          <a:bodyPr wrap="square" rtlCol="0">
            <a:spAutoFit/>
          </a:bodyPr>
          <a:lstStyle/>
          <a:p>
            <a:r>
              <a:rPr lang="en-US" sz="2800" dirty="0" smtClean="0"/>
              <a:t>h(13) = 19 % 10 = </a:t>
            </a:r>
            <a:r>
              <a:rPr lang="en-US" sz="2800" dirty="0" smtClean="0">
                <a:solidFill>
                  <a:srgbClr val="FF0000"/>
                </a:solidFill>
              </a:rPr>
              <a:t>9</a:t>
            </a:r>
            <a:endParaRPr lang="en-US" sz="2800" dirty="0">
              <a:solidFill>
                <a:srgbClr val="FF0000"/>
              </a:solidFill>
            </a:endParaRPr>
          </a:p>
        </p:txBody>
      </p:sp>
      <p:sp>
        <p:nvSpPr>
          <p:cNvPr id="6" name="Cloud Callout 5"/>
          <p:cNvSpPr/>
          <p:nvPr/>
        </p:nvSpPr>
        <p:spPr>
          <a:xfrm>
            <a:off x="6019800" y="4191000"/>
            <a:ext cx="1676400" cy="685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553200" y="4419600"/>
            <a:ext cx="533400" cy="461665"/>
          </a:xfrm>
          <a:prstGeom prst="rect">
            <a:avLst/>
          </a:prstGeom>
          <a:noFill/>
        </p:spPr>
        <p:txBody>
          <a:bodyPr wrap="square" rtlCol="0">
            <a:spAutoFit/>
          </a:bodyPr>
          <a:lstStyle/>
          <a:p>
            <a:r>
              <a:rPr lang="en-US" sz="2400" dirty="0" smtClean="0">
                <a:solidFill>
                  <a:srgbClr val="FF0000"/>
                </a:solidFill>
              </a:rPr>
              <a:t>??</a:t>
            </a:r>
            <a:endParaRPr lang="en-US" sz="2400" dirty="0">
              <a:solidFill>
                <a:srgbClr val="FF0000"/>
              </a:solidFill>
            </a:endParaRPr>
          </a:p>
        </p:txBody>
      </p:sp>
      <p:sp>
        <p:nvSpPr>
          <p:cNvPr id="8" name="TextBox 7"/>
          <p:cNvSpPr txBox="1"/>
          <p:nvPr/>
        </p:nvSpPr>
        <p:spPr>
          <a:xfrm>
            <a:off x="990600" y="3886200"/>
            <a:ext cx="457200" cy="369332"/>
          </a:xfrm>
          <a:prstGeom prst="rect">
            <a:avLst/>
          </a:prstGeom>
          <a:noFill/>
        </p:spPr>
        <p:txBody>
          <a:bodyPr wrap="square" rtlCol="0">
            <a:spAutoFit/>
          </a:bodyPr>
          <a:lstStyle/>
          <a:p>
            <a:r>
              <a:rPr lang="en-US" dirty="0" smtClean="0">
                <a:solidFill>
                  <a:srgbClr val="FF0000"/>
                </a:solidFill>
              </a:rPr>
              <a:t>19</a:t>
            </a:r>
            <a:endParaRPr lang="en-US" dirty="0">
              <a:solidFill>
                <a:srgbClr val="FF0000"/>
              </a:solidFill>
            </a:endParaRPr>
          </a:p>
        </p:txBody>
      </p:sp>
    </p:spTree>
    <p:extLst>
      <p:ext uri="{BB962C8B-B14F-4D97-AF65-F5344CB8AC3E}">
        <p14:creationId xmlns:p14="http://schemas.microsoft.com/office/powerpoint/2010/main" val="213505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Chaining</a:t>
            </a:r>
            <a:endParaRPr lang="en-US" dirty="0"/>
          </a:p>
        </p:txBody>
      </p:sp>
      <p:sp>
        <p:nvSpPr>
          <p:cNvPr id="3" name="Content Placeholder 2"/>
          <p:cNvSpPr>
            <a:spLocks noGrp="1"/>
          </p:cNvSpPr>
          <p:nvPr>
            <p:ph idx="1"/>
          </p:nvPr>
        </p:nvSpPr>
        <p:spPr/>
        <p:txBody>
          <a:bodyPr/>
          <a:lstStyle/>
          <a:p>
            <a:r>
              <a:rPr lang="en-US" dirty="0"/>
              <a:t>Keys do not have to be stored in the table itself. In chaining, each position of the table is associated with a linked list or chain of structures whose info fields store keys or references to keys.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81963096"/>
              </p:ext>
            </p:extLst>
          </p:nvPr>
        </p:nvGraphicFramePr>
        <p:xfrm>
          <a:off x="609600" y="3434080"/>
          <a:ext cx="1524000" cy="2966720"/>
        </p:xfrm>
        <a:graphic>
          <a:graphicData uri="http://schemas.openxmlformats.org/drawingml/2006/table">
            <a:tbl>
              <a:tblPr firstRow="1" bandRow="1">
                <a:tableStyleId>{5C22544A-7EE6-4342-B048-85BDC9FD1C3A}</a:tableStyleId>
              </a:tblPr>
              <a:tblGrid>
                <a:gridCol w="685800"/>
                <a:gridCol w="838200"/>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bl>
          </a:graphicData>
        </a:graphic>
      </p:graphicFrame>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h(7) = 7 % 8 = </a:t>
            </a:r>
            <a:r>
              <a:rPr lang="en-US" sz="2800" dirty="0" smtClean="0">
                <a:solidFill>
                  <a:srgbClr val="FF0000"/>
                </a:solidFill>
              </a:rPr>
              <a:t>7</a:t>
            </a:r>
            <a:endParaRPr lang="en-US" sz="2800" dirty="0">
              <a:solidFill>
                <a:srgbClr val="FF0000"/>
              </a:solidFill>
            </a:endParaRPr>
          </a:p>
        </p:txBody>
      </p:sp>
      <p:sp>
        <p:nvSpPr>
          <p:cNvPr id="7" name="TextBox 6"/>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cxnSp>
        <p:nvCxnSpPr>
          <p:cNvPr id="9" name="Straight Arrow Connector 8"/>
          <p:cNvCxnSpPr/>
          <p:nvPr/>
        </p:nvCxnSpPr>
        <p:spPr>
          <a:xfrm>
            <a:off x="1752600" y="6172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85388442"/>
              </p:ext>
            </p:extLst>
          </p:nvPr>
        </p:nvGraphicFramePr>
        <p:xfrm>
          <a:off x="2781300" y="6029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7</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3375678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Chaining</a:t>
            </a:r>
            <a:endParaRPr lang="en-US" dirty="0"/>
          </a:p>
        </p:txBody>
      </p:sp>
      <p:sp>
        <p:nvSpPr>
          <p:cNvPr id="3" name="Content Placeholder 2"/>
          <p:cNvSpPr>
            <a:spLocks noGrp="1"/>
          </p:cNvSpPr>
          <p:nvPr>
            <p:ph idx="1"/>
          </p:nvPr>
        </p:nvSpPr>
        <p:spPr/>
        <p:txBody>
          <a:bodyPr/>
          <a:lstStyle/>
          <a:p>
            <a:r>
              <a:rPr lang="en-US" dirty="0"/>
              <a:t>Keys do not have to be stored in the table itself. In chaining, each position of the table is associated with a linked list or chain of structures whose info fields store keys or references to keys.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70913832"/>
              </p:ext>
            </p:extLst>
          </p:nvPr>
        </p:nvGraphicFramePr>
        <p:xfrm>
          <a:off x="609600" y="3434080"/>
          <a:ext cx="1524000" cy="2966720"/>
        </p:xfrm>
        <a:graphic>
          <a:graphicData uri="http://schemas.openxmlformats.org/drawingml/2006/table">
            <a:tbl>
              <a:tblPr firstRow="1" bandRow="1">
                <a:tableStyleId>{5C22544A-7EE6-4342-B048-85BDC9FD1C3A}</a:tableStyleId>
              </a:tblPr>
              <a:tblGrid>
                <a:gridCol w="685800"/>
                <a:gridCol w="838200"/>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bl>
          </a:graphicData>
        </a:graphic>
      </p:graphicFrame>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h(6) = </a:t>
            </a:r>
            <a:r>
              <a:rPr lang="en-US" sz="2800" dirty="0"/>
              <a:t>6</a:t>
            </a:r>
            <a:r>
              <a:rPr lang="en-US" sz="2800" dirty="0" smtClean="0"/>
              <a:t> % 8 = </a:t>
            </a:r>
            <a:r>
              <a:rPr lang="en-US" sz="2800" dirty="0">
                <a:solidFill>
                  <a:srgbClr val="FF0000"/>
                </a:solidFill>
              </a:rPr>
              <a:t>6</a:t>
            </a:r>
          </a:p>
        </p:txBody>
      </p:sp>
      <p:sp>
        <p:nvSpPr>
          <p:cNvPr id="7" name="TextBox 6"/>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cxnSp>
        <p:nvCxnSpPr>
          <p:cNvPr id="9" name="Straight Arrow Connector 8"/>
          <p:cNvCxnSpPr/>
          <p:nvPr/>
        </p:nvCxnSpPr>
        <p:spPr>
          <a:xfrm>
            <a:off x="1752600" y="6172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746797649"/>
              </p:ext>
            </p:extLst>
          </p:nvPr>
        </p:nvGraphicFramePr>
        <p:xfrm>
          <a:off x="2781300" y="6029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7</a:t>
                      </a:r>
                      <a:endParaRPr lang="en-US" dirty="0">
                        <a:solidFill>
                          <a:srgbClr val="FF0000"/>
                        </a:solidFill>
                      </a:endParaRPr>
                    </a:p>
                  </a:txBody>
                  <a:tcPr/>
                </a:tc>
              </a:tr>
            </a:tbl>
          </a:graphicData>
        </a:graphic>
      </p:graphicFrame>
      <p:cxnSp>
        <p:nvCxnSpPr>
          <p:cNvPr id="10" name="Straight Arrow Connector 9"/>
          <p:cNvCxnSpPr/>
          <p:nvPr/>
        </p:nvCxnSpPr>
        <p:spPr>
          <a:xfrm>
            <a:off x="1752600" y="5791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592875463"/>
              </p:ext>
            </p:extLst>
          </p:nvPr>
        </p:nvGraphicFramePr>
        <p:xfrm>
          <a:off x="2781300" y="5648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6</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3450975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Chaining</a:t>
            </a:r>
            <a:endParaRPr lang="en-US" dirty="0"/>
          </a:p>
        </p:txBody>
      </p:sp>
      <p:sp>
        <p:nvSpPr>
          <p:cNvPr id="3" name="Content Placeholder 2"/>
          <p:cNvSpPr>
            <a:spLocks noGrp="1"/>
          </p:cNvSpPr>
          <p:nvPr>
            <p:ph idx="1"/>
          </p:nvPr>
        </p:nvSpPr>
        <p:spPr/>
        <p:txBody>
          <a:bodyPr/>
          <a:lstStyle/>
          <a:p>
            <a:r>
              <a:rPr lang="en-US" dirty="0"/>
              <a:t>Keys do not have to be stored in the table itself. In chaining, each position of the table is associated with a linked list or chain of structures whose info fields store keys or references to keys.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02860945"/>
              </p:ext>
            </p:extLst>
          </p:nvPr>
        </p:nvGraphicFramePr>
        <p:xfrm>
          <a:off x="609600" y="3434080"/>
          <a:ext cx="1524000" cy="2966720"/>
        </p:xfrm>
        <a:graphic>
          <a:graphicData uri="http://schemas.openxmlformats.org/drawingml/2006/table">
            <a:tbl>
              <a:tblPr firstRow="1" bandRow="1">
                <a:tableStyleId>{5C22544A-7EE6-4342-B048-85BDC9FD1C3A}</a:tableStyleId>
              </a:tblPr>
              <a:tblGrid>
                <a:gridCol w="685800"/>
                <a:gridCol w="838200"/>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bl>
          </a:graphicData>
        </a:graphic>
      </p:graphicFrame>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h(3) = 3 % 8 = </a:t>
            </a:r>
            <a:r>
              <a:rPr lang="en-US" sz="2800" dirty="0" smtClean="0">
                <a:solidFill>
                  <a:srgbClr val="FF0000"/>
                </a:solidFill>
              </a:rPr>
              <a:t>3</a:t>
            </a:r>
            <a:endParaRPr lang="en-US" sz="2800" dirty="0">
              <a:solidFill>
                <a:srgbClr val="FF0000"/>
              </a:solidFill>
            </a:endParaRPr>
          </a:p>
        </p:txBody>
      </p:sp>
      <p:sp>
        <p:nvSpPr>
          <p:cNvPr id="7" name="TextBox 6"/>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cxnSp>
        <p:nvCxnSpPr>
          <p:cNvPr id="9" name="Straight Arrow Connector 8"/>
          <p:cNvCxnSpPr/>
          <p:nvPr/>
        </p:nvCxnSpPr>
        <p:spPr>
          <a:xfrm>
            <a:off x="1752600" y="6172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965340726"/>
              </p:ext>
            </p:extLst>
          </p:nvPr>
        </p:nvGraphicFramePr>
        <p:xfrm>
          <a:off x="2781300" y="6029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7</a:t>
                      </a:r>
                      <a:endParaRPr lang="en-US" dirty="0">
                        <a:solidFill>
                          <a:srgbClr val="FF0000"/>
                        </a:solidFill>
                      </a:endParaRPr>
                    </a:p>
                  </a:txBody>
                  <a:tcPr/>
                </a:tc>
              </a:tr>
            </a:tbl>
          </a:graphicData>
        </a:graphic>
      </p:graphicFrame>
      <p:cxnSp>
        <p:nvCxnSpPr>
          <p:cNvPr id="10" name="Straight Arrow Connector 9"/>
          <p:cNvCxnSpPr/>
          <p:nvPr/>
        </p:nvCxnSpPr>
        <p:spPr>
          <a:xfrm>
            <a:off x="1752600" y="5791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320730860"/>
              </p:ext>
            </p:extLst>
          </p:nvPr>
        </p:nvGraphicFramePr>
        <p:xfrm>
          <a:off x="2781300" y="5648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6</a:t>
                      </a:r>
                      <a:endParaRPr lang="en-US" dirty="0">
                        <a:solidFill>
                          <a:srgbClr val="FF0000"/>
                        </a:solidFill>
                      </a:endParaRPr>
                    </a:p>
                  </a:txBody>
                  <a:tcPr/>
                </a:tc>
              </a:tr>
            </a:tbl>
          </a:graphicData>
        </a:graphic>
      </p:graphicFrame>
      <p:cxnSp>
        <p:nvCxnSpPr>
          <p:cNvPr id="13" name="Straight Arrow Connector 12"/>
          <p:cNvCxnSpPr/>
          <p:nvPr/>
        </p:nvCxnSpPr>
        <p:spPr>
          <a:xfrm>
            <a:off x="1752600" y="471424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2189354679"/>
              </p:ext>
            </p:extLst>
          </p:nvPr>
        </p:nvGraphicFramePr>
        <p:xfrm>
          <a:off x="2781300" y="457200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3</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428898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Chaining</a:t>
            </a:r>
            <a:endParaRPr lang="en-US" dirty="0"/>
          </a:p>
        </p:txBody>
      </p:sp>
      <p:sp>
        <p:nvSpPr>
          <p:cNvPr id="3" name="Content Placeholder 2"/>
          <p:cNvSpPr>
            <a:spLocks noGrp="1"/>
          </p:cNvSpPr>
          <p:nvPr>
            <p:ph idx="1"/>
          </p:nvPr>
        </p:nvSpPr>
        <p:spPr/>
        <p:txBody>
          <a:bodyPr/>
          <a:lstStyle/>
          <a:p>
            <a:r>
              <a:rPr lang="en-US" dirty="0"/>
              <a:t>Keys do not have to be stored in the table itself. In chaining, each position of the table is associated with a linked list or chain of structures whose info fields store keys or references to keys.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06326377"/>
              </p:ext>
            </p:extLst>
          </p:nvPr>
        </p:nvGraphicFramePr>
        <p:xfrm>
          <a:off x="609600" y="3434080"/>
          <a:ext cx="1524000" cy="2966720"/>
        </p:xfrm>
        <a:graphic>
          <a:graphicData uri="http://schemas.openxmlformats.org/drawingml/2006/table">
            <a:tbl>
              <a:tblPr firstRow="1" bandRow="1">
                <a:tableStyleId>{5C22544A-7EE6-4342-B048-85BDC9FD1C3A}</a:tableStyleId>
              </a:tblPr>
              <a:tblGrid>
                <a:gridCol w="685800"/>
                <a:gridCol w="838200"/>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bl>
          </a:graphicData>
        </a:graphic>
      </p:graphicFrame>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h(11) = 11 % 8 = </a:t>
            </a:r>
            <a:r>
              <a:rPr lang="en-US" sz="2800" dirty="0" smtClean="0">
                <a:solidFill>
                  <a:srgbClr val="FF0000"/>
                </a:solidFill>
              </a:rPr>
              <a:t>3</a:t>
            </a:r>
            <a:endParaRPr lang="en-US" sz="2800" dirty="0">
              <a:solidFill>
                <a:srgbClr val="FF0000"/>
              </a:solidFill>
            </a:endParaRPr>
          </a:p>
        </p:txBody>
      </p:sp>
      <p:sp>
        <p:nvSpPr>
          <p:cNvPr id="7" name="TextBox 6"/>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cxnSp>
        <p:nvCxnSpPr>
          <p:cNvPr id="9" name="Straight Arrow Connector 8"/>
          <p:cNvCxnSpPr/>
          <p:nvPr/>
        </p:nvCxnSpPr>
        <p:spPr>
          <a:xfrm>
            <a:off x="1752600" y="6172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92126185"/>
              </p:ext>
            </p:extLst>
          </p:nvPr>
        </p:nvGraphicFramePr>
        <p:xfrm>
          <a:off x="2781300" y="6029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7</a:t>
                      </a:r>
                      <a:endParaRPr lang="en-US" dirty="0">
                        <a:solidFill>
                          <a:srgbClr val="FF0000"/>
                        </a:solidFill>
                      </a:endParaRPr>
                    </a:p>
                  </a:txBody>
                  <a:tcPr/>
                </a:tc>
              </a:tr>
            </a:tbl>
          </a:graphicData>
        </a:graphic>
      </p:graphicFrame>
      <p:cxnSp>
        <p:nvCxnSpPr>
          <p:cNvPr id="10" name="Straight Arrow Connector 9"/>
          <p:cNvCxnSpPr/>
          <p:nvPr/>
        </p:nvCxnSpPr>
        <p:spPr>
          <a:xfrm>
            <a:off x="1752600" y="5791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647988799"/>
              </p:ext>
            </p:extLst>
          </p:nvPr>
        </p:nvGraphicFramePr>
        <p:xfrm>
          <a:off x="2781300" y="5648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6</a:t>
                      </a:r>
                      <a:endParaRPr lang="en-US" dirty="0">
                        <a:solidFill>
                          <a:srgbClr val="FF0000"/>
                        </a:solidFill>
                      </a:endParaRPr>
                    </a:p>
                  </a:txBody>
                  <a:tcPr/>
                </a:tc>
              </a:tr>
            </a:tbl>
          </a:graphicData>
        </a:graphic>
      </p:graphicFrame>
      <p:cxnSp>
        <p:nvCxnSpPr>
          <p:cNvPr id="13" name="Straight Arrow Connector 12"/>
          <p:cNvCxnSpPr/>
          <p:nvPr/>
        </p:nvCxnSpPr>
        <p:spPr>
          <a:xfrm>
            <a:off x="1752600" y="471424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70230838"/>
              </p:ext>
            </p:extLst>
          </p:nvPr>
        </p:nvGraphicFramePr>
        <p:xfrm>
          <a:off x="2781300" y="457200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3</a:t>
                      </a:r>
                      <a:endParaRPr lang="en-US" dirty="0">
                        <a:solidFill>
                          <a:srgbClr val="FF0000"/>
                        </a:solidFill>
                      </a:endParaRPr>
                    </a:p>
                  </a:txBody>
                  <a:tcPr/>
                </a:tc>
              </a:tr>
            </a:tbl>
          </a:graphicData>
        </a:graphic>
      </p:graphicFrame>
      <p:cxnSp>
        <p:nvCxnSpPr>
          <p:cNvPr id="15" name="Straight Arrow Connector 14"/>
          <p:cNvCxnSpPr/>
          <p:nvPr/>
        </p:nvCxnSpPr>
        <p:spPr>
          <a:xfrm>
            <a:off x="3505200" y="471424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4189675644"/>
              </p:ext>
            </p:extLst>
          </p:nvPr>
        </p:nvGraphicFramePr>
        <p:xfrm>
          <a:off x="4533900" y="457200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11</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42766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Chaining</a:t>
            </a:r>
            <a:endParaRPr lang="en-US" dirty="0"/>
          </a:p>
        </p:txBody>
      </p:sp>
      <p:sp>
        <p:nvSpPr>
          <p:cNvPr id="3" name="Content Placeholder 2"/>
          <p:cNvSpPr>
            <a:spLocks noGrp="1"/>
          </p:cNvSpPr>
          <p:nvPr>
            <p:ph idx="1"/>
          </p:nvPr>
        </p:nvSpPr>
        <p:spPr/>
        <p:txBody>
          <a:bodyPr/>
          <a:lstStyle/>
          <a:p>
            <a:r>
              <a:rPr lang="en-US" dirty="0"/>
              <a:t>Keys do not have to be stored in the table itself. In chaining, each position of the table is associated with a linked list or chain of structures whose info fields store keys or references to keys.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00286180"/>
              </p:ext>
            </p:extLst>
          </p:nvPr>
        </p:nvGraphicFramePr>
        <p:xfrm>
          <a:off x="609600" y="3434080"/>
          <a:ext cx="1524000" cy="2966720"/>
        </p:xfrm>
        <a:graphic>
          <a:graphicData uri="http://schemas.openxmlformats.org/drawingml/2006/table">
            <a:tbl>
              <a:tblPr firstRow="1" bandRow="1">
                <a:tableStyleId>{5C22544A-7EE6-4342-B048-85BDC9FD1C3A}</a:tableStyleId>
              </a:tblPr>
              <a:tblGrid>
                <a:gridCol w="685800"/>
                <a:gridCol w="838200"/>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mpd="sng">
                      <a:noFill/>
                    </a:lnL>
                    <a:solidFill>
                      <a:schemeClr val="accent5">
                        <a:lumMod val="60000"/>
                        <a:lumOff val="40000"/>
                      </a:schemeClr>
                    </a:solidFill>
                  </a:tcPr>
                </a:tc>
              </a:tr>
            </a:tbl>
          </a:graphicData>
        </a:graphic>
      </p:graphicFrame>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h(10) = 10 % 8 = </a:t>
            </a:r>
            <a:r>
              <a:rPr lang="en-US" sz="2800" dirty="0">
                <a:solidFill>
                  <a:srgbClr val="FF0000"/>
                </a:solidFill>
              </a:rPr>
              <a:t>2</a:t>
            </a:r>
          </a:p>
        </p:txBody>
      </p:sp>
      <p:sp>
        <p:nvSpPr>
          <p:cNvPr id="7" name="TextBox 6"/>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cxnSp>
        <p:nvCxnSpPr>
          <p:cNvPr id="9" name="Straight Arrow Connector 8"/>
          <p:cNvCxnSpPr/>
          <p:nvPr/>
        </p:nvCxnSpPr>
        <p:spPr>
          <a:xfrm>
            <a:off x="1752600" y="6172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577810369"/>
              </p:ext>
            </p:extLst>
          </p:nvPr>
        </p:nvGraphicFramePr>
        <p:xfrm>
          <a:off x="2781300" y="6029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7</a:t>
                      </a:r>
                      <a:endParaRPr lang="en-US" dirty="0">
                        <a:solidFill>
                          <a:srgbClr val="FF0000"/>
                        </a:solidFill>
                      </a:endParaRPr>
                    </a:p>
                  </a:txBody>
                  <a:tcPr/>
                </a:tc>
              </a:tr>
            </a:tbl>
          </a:graphicData>
        </a:graphic>
      </p:graphicFrame>
      <p:cxnSp>
        <p:nvCxnSpPr>
          <p:cNvPr id="10" name="Straight Arrow Connector 9"/>
          <p:cNvCxnSpPr/>
          <p:nvPr/>
        </p:nvCxnSpPr>
        <p:spPr>
          <a:xfrm>
            <a:off x="1752600" y="57912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033566687"/>
              </p:ext>
            </p:extLst>
          </p:nvPr>
        </p:nvGraphicFramePr>
        <p:xfrm>
          <a:off x="2781300" y="56489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6</a:t>
                      </a:r>
                      <a:endParaRPr lang="en-US" dirty="0">
                        <a:solidFill>
                          <a:srgbClr val="FF0000"/>
                        </a:solidFill>
                      </a:endParaRPr>
                    </a:p>
                  </a:txBody>
                  <a:tcPr/>
                </a:tc>
              </a:tr>
            </a:tbl>
          </a:graphicData>
        </a:graphic>
      </p:graphicFrame>
      <p:cxnSp>
        <p:nvCxnSpPr>
          <p:cNvPr id="13" name="Straight Arrow Connector 12"/>
          <p:cNvCxnSpPr/>
          <p:nvPr/>
        </p:nvCxnSpPr>
        <p:spPr>
          <a:xfrm>
            <a:off x="1752600" y="471424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729255101"/>
              </p:ext>
            </p:extLst>
          </p:nvPr>
        </p:nvGraphicFramePr>
        <p:xfrm>
          <a:off x="2781300" y="457200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3</a:t>
                      </a:r>
                      <a:endParaRPr lang="en-US" dirty="0">
                        <a:solidFill>
                          <a:srgbClr val="FF0000"/>
                        </a:solidFill>
                      </a:endParaRPr>
                    </a:p>
                  </a:txBody>
                  <a:tcPr/>
                </a:tc>
              </a:tr>
            </a:tbl>
          </a:graphicData>
        </a:graphic>
      </p:graphicFrame>
      <p:cxnSp>
        <p:nvCxnSpPr>
          <p:cNvPr id="15" name="Straight Arrow Connector 14"/>
          <p:cNvCxnSpPr/>
          <p:nvPr/>
        </p:nvCxnSpPr>
        <p:spPr>
          <a:xfrm>
            <a:off x="3505200" y="471424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518213833"/>
              </p:ext>
            </p:extLst>
          </p:nvPr>
        </p:nvGraphicFramePr>
        <p:xfrm>
          <a:off x="4533900" y="457200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11</a:t>
                      </a:r>
                      <a:endParaRPr lang="en-US" dirty="0">
                        <a:solidFill>
                          <a:srgbClr val="FF0000"/>
                        </a:solidFill>
                      </a:endParaRPr>
                    </a:p>
                  </a:txBody>
                  <a:tcPr/>
                </a:tc>
              </a:tr>
            </a:tbl>
          </a:graphicData>
        </a:graphic>
      </p:graphicFrame>
      <p:cxnSp>
        <p:nvCxnSpPr>
          <p:cNvPr id="17" name="Straight Arrow Connector 16"/>
          <p:cNvCxnSpPr/>
          <p:nvPr/>
        </p:nvCxnSpPr>
        <p:spPr>
          <a:xfrm>
            <a:off x="1752600" y="4343400"/>
            <a:ext cx="990600"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3796976213"/>
              </p:ext>
            </p:extLst>
          </p:nvPr>
        </p:nvGraphicFramePr>
        <p:xfrm>
          <a:off x="2781300" y="4201160"/>
          <a:ext cx="723900" cy="370840"/>
        </p:xfrm>
        <a:graphic>
          <a:graphicData uri="http://schemas.openxmlformats.org/drawingml/2006/table">
            <a:tbl>
              <a:tblPr firstRow="1" bandRow="1">
                <a:tableStyleId>{5C22544A-7EE6-4342-B048-85BDC9FD1C3A}</a:tableStyleId>
              </a:tblPr>
              <a:tblGrid>
                <a:gridCol w="723900"/>
              </a:tblGrid>
              <a:tr h="370840">
                <a:tc>
                  <a:txBody>
                    <a:bodyPr/>
                    <a:lstStyle/>
                    <a:p>
                      <a:r>
                        <a:rPr lang="en-US" dirty="0" smtClean="0">
                          <a:solidFill>
                            <a:srgbClr val="FF0000"/>
                          </a:solidFill>
                        </a:rPr>
                        <a:t>10</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3441483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Coalesced Hashing </a:t>
            </a:r>
          </a:p>
        </p:txBody>
      </p:sp>
      <p:sp>
        <p:nvSpPr>
          <p:cNvPr id="3" name="Content Placeholder 2"/>
          <p:cNvSpPr>
            <a:spLocks noGrp="1"/>
          </p:cNvSpPr>
          <p:nvPr>
            <p:ph idx="1"/>
          </p:nvPr>
        </p:nvSpPr>
        <p:spPr/>
        <p:txBody>
          <a:bodyPr/>
          <a:lstStyle/>
          <a:p>
            <a:r>
              <a:rPr lang="en-US" dirty="0"/>
              <a:t>It uses the concept of Open Addressing(linear probing) to find first empty place for colliding element from the bottom of the hash table and the concept of </a:t>
            </a:r>
            <a:r>
              <a:rPr lang="en-US" dirty="0" smtClean="0"/>
              <a:t>Chaining </a:t>
            </a:r>
            <a:r>
              <a:rPr lang="en-US" dirty="0"/>
              <a:t>to link the colliding elements to each other through pointers.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3867712"/>
              </p:ext>
            </p:extLst>
          </p:nvPr>
        </p:nvGraphicFramePr>
        <p:xfrm>
          <a:off x="609600" y="343408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h(7) = </a:t>
            </a:r>
            <a:r>
              <a:rPr lang="en-US" sz="2800" dirty="0"/>
              <a:t>7</a:t>
            </a:r>
            <a:r>
              <a:rPr lang="en-US" sz="2800" dirty="0" smtClean="0"/>
              <a:t> % 8 = </a:t>
            </a:r>
            <a:r>
              <a:rPr lang="en-US" sz="2800" dirty="0" smtClean="0">
                <a:solidFill>
                  <a:srgbClr val="FF0000"/>
                </a:solidFill>
              </a:rPr>
              <a:t>7</a:t>
            </a:r>
            <a:endParaRPr lang="en-US" sz="2800" dirty="0">
              <a:solidFill>
                <a:srgbClr val="FF0000"/>
              </a:solidFill>
            </a:endParaRPr>
          </a:p>
        </p:txBody>
      </p:sp>
    </p:spTree>
    <p:extLst>
      <p:ext uri="{BB962C8B-B14F-4D97-AF65-F5344CB8AC3E}">
        <p14:creationId xmlns:p14="http://schemas.microsoft.com/office/powerpoint/2010/main" val="37900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Coalesced Hashing </a:t>
            </a:r>
          </a:p>
        </p:txBody>
      </p:sp>
      <p:sp>
        <p:nvSpPr>
          <p:cNvPr id="3" name="Content Placeholder 2"/>
          <p:cNvSpPr>
            <a:spLocks noGrp="1"/>
          </p:cNvSpPr>
          <p:nvPr>
            <p:ph idx="1"/>
          </p:nvPr>
        </p:nvSpPr>
        <p:spPr/>
        <p:txBody>
          <a:bodyPr/>
          <a:lstStyle/>
          <a:p>
            <a:r>
              <a:rPr lang="en-US" dirty="0"/>
              <a:t>It uses the concept of Open Addressing(linear probing) to find first empty place for colliding element from the bottom of the hash table and the concept of </a:t>
            </a:r>
            <a:r>
              <a:rPr lang="en-US" dirty="0" smtClean="0"/>
              <a:t>Chaining </a:t>
            </a:r>
            <a:r>
              <a:rPr lang="en-US" dirty="0"/>
              <a:t>to link the colliding elements to each other through pointers.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5250321"/>
              </p:ext>
            </p:extLst>
          </p:nvPr>
        </p:nvGraphicFramePr>
        <p:xfrm>
          <a:off x="609600" y="343408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h(6) = 6 % 8 = </a:t>
            </a:r>
            <a:r>
              <a:rPr lang="en-US" sz="2800" dirty="0">
                <a:solidFill>
                  <a:srgbClr val="FF0000"/>
                </a:solidFill>
              </a:rPr>
              <a:t>6</a:t>
            </a:r>
          </a:p>
        </p:txBody>
      </p:sp>
    </p:spTree>
    <p:extLst>
      <p:ext uri="{BB962C8B-B14F-4D97-AF65-F5344CB8AC3E}">
        <p14:creationId xmlns:p14="http://schemas.microsoft.com/office/powerpoint/2010/main" val="2419115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Coalesced Hashing </a:t>
            </a:r>
          </a:p>
        </p:txBody>
      </p:sp>
      <p:sp>
        <p:nvSpPr>
          <p:cNvPr id="3" name="Content Placeholder 2"/>
          <p:cNvSpPr>
            <a:spLocks noGrp="1"/>
          </p:cNvSpPr>
          <p:nvPr>
            <p:ph idx="1"/>
          </p:nvPr>
        </p:nvSpPr>
        <p:spPr/>
        <p:txBody>
          <a:bodyPr/>
          <a:lstStyle/>
          <a:p>
            <a:r>
              <a:rPr lang="en-US" dirty="0"/>
              <a:t>It uses the concept of Open Addressing(linear probing) to find first empty place for colliding element from the bottom of the hash table and the concept of </a:t>
            </a:r>
            <a:r>
              <a:rPr lang="en-US" dirty="0" smtClean="0"/>
              <a:t>Chaining </a:t>
            </a:r>
            <a:r>
              <a:rPr lang="en-US" dirty="0"/>
              <a:t>to link the colliding elements to each other through pointers.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47306255"/>
              </p:ext>
            </p:extLst>
          </p:nvPr>
        </p:nvGraphicFramePr>
        <p:xfrm>
          <a:off x="609600" y="343408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3</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h(3) = </a:t>
            </a:r>
            <a:r>
              <a:rPr lang="en-US" sz="2800" dirty="0"/>
              <a:t>3</a:t>
            </a:r>
            <a:r>
              <a:rPr lang="en-US" sz="2800" dirty="0" smtClean="0"/>
              <a:t> % 8 = </a:t>
            </a:r>
            <a:r>
              <a:rPr lang="en-US" sz="2800" dirty="0" smtClean="0">
                <a:solidFill>
                  <a:srgbClr val="FF0000"/>
                </a:solidFill>
              </a:rPr>
              <a:t>3</a:t>
            </a:r>
            <a:endParaRPr lang="en-US" sz="2800" dirty="0">
              <a:solidFill>
                <a:srgbClr val="FF0000"/>
              </a:solidFill>
            </a:endParaRPr>
          </a:p>
        </p:txBody>
      </p:sp>
    </p:spTree>
    <p:extLst>
      <p:ext uri="{BB962C8B-B14F-4D97-AF65-F5344CB8AC3E}">
        <p14:creationId xmlns:p14="http://schemas.microsoft.com/office/powerpoint/2010/main" val="1975893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Coalesced Hashing </a:t>
            </a:r>
          </a:p>
        </p:txBody>
      </p:sp>
      <p:sp>
        <p:nvSpPr>
          <p:cNvPr id="3" name="Content Placeholder 2"/>
          <p:cNvSpPr>
            <a:spLocks noGrp="1"/>
          </p:cNvSpPr>
          <p:nvPr>
            <p:ph idx="1"/>
          </p:nvPr>
        </p:nvSpPr>
        <p:spPr/>
        <p:txBody>
          <a:bodyPr/>
          <a:lstStyle/>
          <a:p>
            <a:r>
              <a:rPr lang="en-US" dirty="0"/>
              <a:t>It uses the concept of Open Addressing(linear probing) to find first empty place for colliding element from the bottom of the hash table and the concept of </a:t>
            </a:r>
            <a:r>
              <a:rPr lang="en-US" dirty="0" smtClean="0"/>
              <a:t>Chaining </a:t>
            </a:r>
            <a:r>
              <a:rPr lang="en-US" dirty="0"/>
              <a:t>to link the colliding elements to each other through pointers.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5641715"/>
              </p:ext>
            </p:extLst>
          </p:nvPr>
        </p:nvGraphicFramePr>
        <p:xfrm>
          <a:off x="609600" y="343408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3</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h(11) = 1</a:t>
            </a:r>
            <a:r>
              <a:rPr lang="en-US" sz="2800" dirty="0"/>
              <a:t>1</a:t>
            </a:r>
            <a:r>
              <a:rPr lang="en-US" sz="2800" dirty="0" smtClean="0"/>
              <a:t> % 8 = </a:t>
            </a:r>
            <a:r>
              <a:rPr lang="en-US" sz="2800" dirty="0" smtClean="0">
                <a:solidFill>
                  <a:srgbClr val="FF0000"/>
                </a:solidFill>
              </a:rPr>
              <a:t>3</a:t>
            </a:r>
            <a:endParaRPr lang="en-US" sz="2800" dirty="0">
              <a:solidFill>
                <a:srgbClr val="FF0000"/>
              </a:solidFill>
            </a:endParaRPr>
          </a:p>
        </p:txBody>
      </p:sp>
    </p:spTree>
    <p:extLst>
      <p:ext uri="{BB962C8B-B14F-4D97-AF65-F5344CB8AC3E}">
        <p14:creationId xmlns:p14="http://schemas.microsoft.com/office/powerpoint/2010/main" val="24050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lstStyle/>
          <a:p>
            <a:r>
              <a:rPr lang="en-US" dirty="0"/>
              <a:t>From </a:t>
            </a:r>
            <a:r>
              <a:rPr lang="en-US" dirty="0" smtClean="0"/>
              <a:t>previous</a:t>
            </a:r>
            <a:r>
              <a:rPr lang="ar-EG" dirty="0" smtClean="0"/>
              <a:t> </a:t>
            </a:r>
            <a:r>
              <a:rPr lang="en-US" dirty="0" smtClean="0"/>
              <a:t>Lab:</a:t>
            </a:r>
          </a:p>
          <a:p>
            <a:r>
              <a:rPr lang="en-US" dirty="0" smtClean="0"/>
              <a:t>Linear Search takes O(N) and </a:t>
            </a:r>
          </a:p>
          <a:p>
            <a:r>
              <a:rPr lang="en-US" dirty="0" smtClean="0"/>
              <a:t>Binary Search takes O(</a:t>
            </a:r>
            <a:r>
              <a:rPr lang="en-US" dirty="0" err="1" smtClean="0"/>
              <a:t>LogN</a:t>
            </a:r>
            <a:r>
              <a:rPr lang="en-US" dirty="0" smtClean="0"/>
              <a:t>)</a:t>
            </a:r>
            <a:endParaRPr lang="en-US" dirty="0"/>
          </a:p>
        </p:txBody>
      </p:sp>
    </p:spTree>
    <p:extLst>
      <p:ext uri="{BB962C8B-B14F-4D97-AF65-F5344CB8AC3E}">
        <p14:creationId xmlns:p14="http://schemas.microsoft.com/office/powerpoint/2010/main" val="1840974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Coalesced Hashing </a:t>
            </a:r>
          </a:p>
        </p:txBody>
      </p:sp>
      <p:sp>
        <p:nvSpPr>
          <p:cNvPr id="3" name="Content Placeholder 2"/>
          <p:cNvSpPr>
            <a:spLocks noGrp="1"/>
          </p:cNvSpPr>
          <p:nvPr>
            <p:ph idx="1"/>
          </p:nvPr>
        </p:nvSpPr>
        <p:spPr/>
        <p:txBody>
          <a:bodyPr/>
          <a:lstStyle/>
          <a:p>
            <a:r>
              <a:rPr lang="en-US" dirty="0"/>
              <a:t>It uses the concept of Open Addressing(linear probing) to find first empty place for colliding element from the bottom of the hash table and the concept of </a:t>
            </a:r>
            <a:r>
              <a:rPr lang="en-US" dirty="0" smtClean="0"/>
              <a:t>Chaining </a:t>
            </a:r>
            <a:r>
              <a:rPr lang="en-US" dirty="0"/>
              <a:t>to link the colliding elements to each other through pointers.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9291081"/>
              </p:ext>
            </p:extLst>
          </p:nvPr>
        </p:nvGraphicFramePr>
        <p:xfrm>
          <a:off x="609600" y="343408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10</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3</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638800" y="3200400"/>
            <a:ext cx="3505200" cy="523220"/>
          </a:xfrm>
          <a:prstGeom prst="rect">
            <a:avLst/>
          </a:prstGeom>
          <a:noFill/>
        </p:spPr>
        <p:txBody>
          <a:bodyPr wrap="square" rtlCol="0">
            <a:spAutoFit/>
          </a:bodyPr>
          <a:lstStyle/>
          <a:p>
            <a:r>
              <a:rPr lang="en-US" sz="2800" dirty="0" smtClean="0">
                <a:sym typeface="Wingdings" pitchFamily="2" charset="2"/>
              </a:rPr>
              <a:t>Keys: </a:t>
            </a:r>
            <a:r>
              <a:rPr lang="en-US" sz="2800" dirty="0">
                <a:solidFill>
                  <a:srgbClr val="FF0000"/>
                </a:solidFill>
                <a:sym typeface="Wingdings" pitchFamily="2" charset="2"/>
              </a:rPr>
              <a:t>7</a:t>
            </a:r>
            <a:r>
              <a:rPr lang="en-US" sz="2800" dirty="0" smtClean="0">
                <a:solidFill>
                  <a:srgbClr val="FF0000"/>
                </a:solidFill>
                <a:sym typeface="Wingdings" pitchFamily="2" charset="2"/>
              </a:rPr>
              <a:t>, 6, </a:t>
            </a:r>
            <a:r>
              <a:rPr lang="en-US" sz="2800" dirty="0">
                <a:solidFill>
                  <a:srgbClr val="FF0000"/>
                </a:solidFill>
                <a:sym typeface="Wingdings" pitchFamily="2" charset="2"/>
              </a:rPr>
              <a:t>3, </a:t>
            </a:r>
            <a:r>
              <a:rPr lang="en-US" sz="2800" dirty="0" smtClean="0">
                <a:solidFill>
                  <a:srgbClr val="FF0000"/>
                </a:solidFill>
                <a:sym typeface="Wingdings" pitchFamily="2" charset="2"/>
              </a:rPr>
              <a:t>11, 10</a:t>
            </a:r>
          </a:p>
        </p:txBody>
      </p:sp>
      <p:sp>
        <p:nvSpPr>
          <p:cNvPr id="6" name="TextBox 5"/>
          <p:cNvSpPr txBox="1"/>
          <p:nvPr/>
        </p:nvSpPr>
        <p:spPr>
          <a:xfrm>
            <a:off x="5638800" y="3886200"/>
            <a:ext cx="3429000" cy="523220"/>
          </a:xfrm>
          <a:prstGeom prst="rect">
            <a:avLst/>
          </a:prstGeom>
          <a:noFill/>
        </p:spPr>
        <p:txBody>
          <a:bodyPr wrap="square" rtlCol="0">
            <a:spAutoFit/>
          </a:bodyPr>
          <a:lstStyle/>
          <a:p>
            <a:r>
              <a:rPr lang="en-US" sz="2800" dirty="0" smtClean="0"/>
              <a:t>h(10) = 10 % 8 = </a:t>
            </a:r>
            <a:r>
              <a:rPr lang="en-US" sz="2800" dirty="0">
                <a:solidFill>
                  <a:srgbClr val="FF0000"/>
                </a:solidFill>
              </a:rPr>
              <a:t>2</a:t>
            </a:r>
          </a:p>
        </p:txBody>
      </p:sp>
    </p:spTree>
    <p:extLst>
      <p:ext uri="{BB962C8B-B14F-4D97-AF65-F5344CB8AC3E}">
        <p14:creationId xmlns:p14="http://schemas.microsoft.com/office/powerpoint/2010/main" val="1495588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lstStyle/>
          <a:p>
            <a:r>
              <a:rPr lang="en-US" dirty="0"/>
              <a:t>How can we remove data from a hash table? </a:t>
            </a:r>
            <a:endParaRPr lang="en-US" dirty="0" smtClean="0"/>
          </a:p>
          <a:p>
            <a:r>
              <a:rPr lang="en-US" dirty="0" smtClean="0"/>
              <a:t>With </a:t>
            </a:r>
            <a:r>
              <a:rPr lang="en-US" dirty="0"/>
              <a:t>a chaining method, deleting an element leads to the deletion of a node from a linked list holding the element (easy). </a:t>
            </a:r>
            <a:endParaRPr lang="en-US" dirty="0" smtClean="0"/>
          </a:p>
          <a:p>
            <a:r>
              <a:rPr lang="en-US" dirty="0"/>
              <a:t>For other methods, a deletion operation may require a more careful treatment of collision resolution, except for the rare occurrence when a perfect hash function is used.</a:t>
            </a:r>
          </a:p>
          <a:p>
            <a:pPr lvl="1"/>
            <a:endParaRPr lang="en-US" dirty="0" smtClean="0"/>
          </a:p>
          <a:p>
            <a:endParaRPr lang="en-US" dirty="0"/>
          </a:p>
        </p:txBody>
      </p:sp>
    </p:spTree>
    <p:extLst>
      <p:ext uri="{BB962C8B-B14F-4D97-AF65-F5344CB8AC3E}">
        <p14:creationId xmlns:p14="http://schemas.microsoft.com/office/powerpoint/2010/main" val="2763964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4630060"/>
              </p:ext>
            </p:extLst>
          </p:nvPr>
        </p:nvGraphicFramePr>
        <p:xfrm>
          <a:off x="609600" y="213360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b="0" dirty="0" smtClean="0">
                          <a:solidFill>
                            <a:srgbClr val="FF0000"/>
                          </a:solidFill>
                        </a:rPr>
                        <a:t>8</a:t>
                      </a:r>
                      <a:endParaRPr lang="en-US" b="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b="0" dirty="0" smtClean="0">
                          <a:solidFill>
                            <a:schemeClr val="tx1"/>
                          </a:solidFill>
                        </a:rPr>
                        <a:t>NULL</a:t>
                      </a:r>
                      <a:endParaRPr lang="en-US"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3</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9</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473085" y="1752600"/>
            <a:ext cx="2097049" cy="584775"/>
          </a:xfrm>
          <a:prstGeom prst="rect">
            <a:avLst/>
          </a:prstGeom>
          <a:noFill/>
        </p:spPr>
        <p:txBody>
          <a:bodyPr wrap="none" rtlCol="0">
            <a:spAutoFit/>
          </a:bodyPr>
          <a:lstStyle/>
          <a:p>
            <a:r>
              <a:rPr lang="en-US" sz="3200" dirty="0" smtClean="0"/>
              <a:t>Delete(</a:t>
            </a:r>
            <a:r>
              <a:rPr lang="en-US" sz="3200" dirty="0" smtClean="0">
                <a:solidFill>
                  <a:srgbClr val="FF0000"/>
                </a:solidFill>
              </a:rPr>
              <a:t>10</a:t>
            </a:r>
            <a:r>
              <a:rPr lang="en-US" sz="3200" dirty="0" smtClean="0"/>
              <a:t>)</a:t>
            </a:r>
            <a:endParaRPr lang="en-US" sz="3200" dirty="0"/>
          </a:p>
        </p:txBody>
      </p:sp>
      <p:sp>
        <p:nvSpPr>
          <p:cNvPr id="7" name="TextBox 6"/>
          <p:cNvSpPr txBox="1"/>
          <p:nvPr/>
        </p:nvSpPr>
        <p:spPr>
          <a:xfrm>
            <a:off x="5105400" y="2819400"/>
            <a:ext cx="3429000" cy="523220"/>
          </a:xfrm>
          <a:prstGeom prst="rect">
            <a:avLst/>
          </a:prstGeom>
          <a:noFill/>
        </p:spPr>
        <p:txBody>
          <a:bodyPr wrap="square" rtlCol="0">
            <a:spAutoFit/>
          </a:bodyPr>
          <a:lstStyle/>
          <a:p>
            <a:r>
              <a:rPr lang="en-US" sz="2800" dirty="0" smtClean="0"/>
              <a:t>h(10) = 10 % 8 = </a:t>
            </a:r>
            <a:r>
              <a:rPr lang="en-US" sz="2800" dirty="0">
                <a:solidFill>
                  <a:srgbClr val="FF0000"/>
                </a:solidFill>
              </a:rPr>
              <a:t>2</a:t>
            </a:r>
          </a:p>
        </p:txBody>
      </p:sp>
      <p:sp>
        <p:nvSpPr>
          <p:cNvPr id="8" name="TextBox 7"/>
          <p:cNvSpPr txBox="1"/>
          <p:nvPr/>
        </p:nvSpPr>
        <p:spPr>
          <a:xfrm>
            <a:off x="914400" y="2895600"/>
            <a:ext cx="609600"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spTree>
    <p:extLst>
      <p:ext uri="{BB962C8B-B14F-4D97-AF65-F5344CB8AC3E}">
        <p14:creationId xmlns:p14="http://schemas.microsoft.com/office/powerpoint/2010/main" val="261071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2636500"/>
              </p:ext>
            </p:extLst>
          </p:nvPr>
        </p:nvGraphicFramePr>
        <p:xfrm>
          <a:off x="609600" y="213360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b="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b="0" dirty="0" smtClean="0">
                          <a:solidFill>
                            <a:schemeClr val="tx1"/>
                          </a:solidFill>
                        </a:rPr>
                        <a:t>NULL</a:t>
                      </a:r>
                      <a:endParaRPr lang="en-US"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3</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9</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473085" y="1752600"/>
            <a:ext cx="1869423" cy="584775"/>
          </a:xfrm>
          <a:prstGeom prst="rect">
            <a:avLst/>
          </a:prstGeom>
          <a:noFill/>
        </p:spPr>
        <p:txBody>
          <a:bodyPr wrap="none" rtlCol="0">
            <a:spAutoFit/>
          </a:bodyPr>
          <a:lstStyle/>
          <a:p>
            <a:r>
              <a:rPr lang="en-US" sz="3200" dirty="0" smtClean="0"/>
              <a:t>Delete(</a:t>
            </a:r>
            <a:r>
              <a:rPr lang="en-US" sz="3200" dirty="0">
                <a:solidFill>
                  <a:srgbClr val="FF0000"/>
                </a:solidFill>
              </a:rPr>
              <a:t>8</a:t>
            </a:r>
            <a:r>
              <a:rPr lang="en-US" sz="3200" dirty="0" smtClean="0"/>
              <a:t>)</a:t>
            </a:r>
            <a:endParaRPr lang="en-US" sz="3200" dirty="0"/>
          </a:p>
        </p:txBody>
      </p:sp>
      <p:sp>
        <p:nvSpPr>
          <p:cNvPr id="7" name="TextBox 6"/>
          <p:cNvSpPr txBox="1"/>
          <p:nvPr/>
        </p:nvSpPr>
        <p:spPr>
          <a:xfrm>
            <a:off x="5105400" y="2819400"/>
            <a:ext cx="3429000" cy="523220"/>
          </a:xfrm>
          <a:prstGeom prst="rect">
            <a:avLst/>
          </a:prstGeom>
          <a:noFill/>
        </p:spPr>
        <p:txBody>
          <a:bodyPr wrap="square" rtlCol="0">
            <a:spAutoFit/>
          </a:bodyPr>
          <a:lstStyle/>
          <a:p>
            <a:r>
              <a:rPr lang="en-US" sz="2800" dirty="0" smtClean="0"/>
              <a:t>h(8) = </a:t>
            </a:r>
            <a:r>
              <a:rPr lang="en-US" sz="2800" dirty="0"/>
              <a:t>8</a:t>
            </a:r>
            <a:r>
              <a:rPr lang="en-US" sz="2800" dirty="0" smtClean="0"/>
              <a:t> % 8 = </a:t>
            </a:r>
            <a:r>
              <a:rPr lang="en-US" sz="2800" dirty="0" smtClean="0">
                <a:solidFill>
                  <a:srgbClr val="FF0000"/>
                </a:solidFill>
              </a:rPr>
              <a:t>0</a:t>
            </a:r>
            <a:endParaRPr lang="en-US" sz="2800" dirty="0">
              <a:solidFill>
                <a:srgbClr val="FF0000"/>
              </a:solidFill>
            </a:endParaRPr>
          </a:p>
        </p:txBody>
      </p:sp>
      <p:sp>
        <p:nvSpPr>
          <p:cNvPr id="8" name="TextBox 7"/>
          <p:cNvSpPr txBox="1"/>
          <p:nvPr/>
        </p:nvSpPr>
        <p:spPr>
          <a:xfrm>
            <a:off x="990600" y="2133600"/>
            <a:ext cx="609600" cy="369332"/>
          </a:xfrm>
          <a:prstGeom prst="rect">
            <a:avLst/>
          </a:prstGeom>
          <a:noFill/>
        </p:spPr>
        <p:txBody>
          <a:bodyPr wrap="square" rtlCol="0">
            <a:spAutoFit/>
          </a:bodyPr>
          <a:lstStyle/>
          <a:p>
            <a:r>
              <a:rPr lang="en-US" dirty="0">
                <a:solidFill>
                  <a:srgbClr val="FF0000"/>
                </a:solidFill>
              </a:rPr>
              <a:t>8</a:t>
            </a:r>
          </a:p>
        </p:txBody>
      </p:sp>
    </p:spTree>
    <p:extLst>
      <p:ext uri="{BB962C8B-B14F-4D97-AF65-F5344CB8AC3E}">
        <p14:creationId xmlns:p14="http://schemas.microsoft.com/office/powerpoint/2010/main" val="200924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8762418"/>
              </p:ext>
            </p:extLst>
          </p:nvPr>
        </p:nvGraphicFramePr>
        <p:xfrm>
          <a:off x="609600" y="213360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b="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b="0" dirty="0" smtClean="0">
                          <a:solidFill>
                            <a:schemeClr val="tx1"/>
                          </a:solidFill>
                        </a:rPr>
                        <a:t>NULL</a:t>
                      </a:r>
                      <a:endParaRPr lang="en-US"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9</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473085" y="1752600"/>
            <a:ext cx="1869423" cy="584775"/>
          </a:xfrm>
          <a:prstGeom prst="rect">
            <a:avLst/>
          </a:prstGeom>
          <a:noFill/>
        </p:spPr>
        <p:txBody>
          <a:bodyPr wrap="none" rtlCol="0">
            <a:spAutoFit/>
          </a:bodyPr>
          <a:lstStyle/>
          <a:p>
            <a:r>
              <a:rPr lang="en-US" sz="3200" dirty="0" smtClean="0"/>
              <a:t>Delete(</a:t>
            </a:r>
            <a:r>
              <a:rPr lang="en-US" sz="3200" dirty="0" smtClean="0">
                <a:solidFill>
                  <a:srgbClr val="FF0000"/>
                </a:solidFill>
              </a:rPr>
              <a:t>3</a:t>
            </a:r>
            <a:r>
              <a:rPr lang="en-US" sz="3200" dirty="0" smtClean="0"/>
              <a:t>)</a:t>
            </a:r>
            <a:endParaRPr lang="en-US" sz="3200" dirty="0"/>
          </a:p>
        </p:txBody>
      </p:sp>
      <p:sp>
        <p:nvSpPr>
          <p:cNvPr id="7" name="TextBox 6"/>
          <p:cNvSpPr txBox="1"/>
          <p:nvPr/>
        </p:nvSpPr>
        <p:spPr>
          <a:xfrm>
            <a:off x="5105400" y="2819400"/>
            <a:ext cx="3429000" cy="523220"/>
          </a:xfrm>
          <a:prstGeom prst="rect">
            <a:avLst/>
          </a:prstGeom>
          <a:noFill/>
        </p:spPr>
        <p:txBody>
          <a:bodyPr wrap="square" rtlCol="0">
            <a:spAutoFit/>
          </a:bodyPr>
          <a:lstStyle/>
          <a:p>
            <a:r>
              <a:rPr lang="en-US" sz="2800" dirty="0" smtClean="0"/>
              <a:t>h(3) = 3 % 8 = </a:t>
            </a:r>
            <a:r>
              <a:rPr lang="en-US" sz="2800" dirty="0" smtClean="0">
                <a:solidFill>
                  <a:srgbClr val="FF0000"/>
                </a:solidFill>
              </a:rPr>
              <a:t>3</a:t>
            </a:r>
            <a:endParaRPr lang="en-US" sz="2800" dirty="0">
              <a:solidFill>
                <a:srgbClr val="FF0000"/>
              </a:solidFill>
            </a:endParaRPr>
          </a:p>
        </p:txBody>
      </p:sp>
      <p:sp>
        <p:nvSpPr>
          <p:cNvPr id="8" name="TextBox 7"/>
          <p:cNvSpPr txBox="1"/>
          <p:nvPr/>
        </p:nvSpPr>
        <p:spPr>
          <a:xfrm>
            <a:off x="990600" y="3212068"/>
            <a:ext cx="60960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pic>
        <p:nvPicPr>
          <p:cNvPr id="9" name="Picture 2" descr="https://lh4.googleusercontent.com/Jib_iSHHzUiX0Jt-9obVmyOy0OhgIm7B-t3s-v1LH-Qo-eJDSYxr1c7qU-tRnAVYxP19pnMNEQ_1CE8ZDdJ8QJShmScq6LQZOKnEE4bFXyuU2yruKSHYuoQCIEQCEiDbwgklfW3ztaZ2uG17YuPkO4fW5I5GJEkc78ytUy5W4-q_RZyE9zgzFD06o6XJH4iflBBBUypFQoe3Z6qRJK9DP_ECEt4kNmpZW0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0"/>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3810000" y="3352800"/>
            <a:ext cx="2971800" cy="1447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91000" y="3505200"/>
            <a:ext cx="2438400" cy="1200329"/>
          </a:xfrm>
          <a:prstGeom prst="rect">
            <a:avLst/>
          </a:prstGeom>
          <a:noFill/>
        </p:spPr>
        <p:txBody>
          <a:bodyPr wrap="square" rtlCol="0">
            <a:spAutoFit/>
          </a:bodyPr>
          <a:lstStyle/>
          <a:p>
            <a:r>
              <a:rPr lang="en-US" sz="2400" dirty="0"/>
              <a:t>What happens if we search for 11?</a:t>
            </a:r>
          </a:p>
        </p:txBody>
      </p:sp>
    </p:spTree>
    <p:extLst>
      <p:ext uri="{BB962C8B-B14F-4D97-AF65-F5344CB8AC3E}">
        <p14:creationId xmlns:p14="http://schemas.microsoft.com/office/powerpoint/2010/main" val="220876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a:t>
            </a:r>
          </a:p>
        </p:txBody>
      </p:sp>
      <p:sp>
        <p:nvSpPr>
          <p:cNvPr id="3" name="Content Placeholder 2"/>
          <p:cNvSpPr>
            <a:spLocks noGrp="1"/>
          </p:cNvSpPr>
          <p:nvPr>
            <p:ph idx="1"/>
          </p:nvPr>
        </p:nvSpPr>
        <p:spPr/>
        <p:txBody>
          <a:bodyPr/>
          <a:lstStyle/>
          <a:p>
            <a:r>
              <a:rPr lang="en-US" dirty="0"/>
              <a:t>If we leave deleted keys in the table with markers indicating that they are not valid elements of the table, any subsequent search for an element does not terminate prematurely. When a new key is inserted, it overwrites a key that is only a space filler.</a:t>
            </a:r>
          </a:p>
          <a:p>
            <a:r>
              <a:rPr lang="en-US" dirty="0"/>
              <a:t>In general, the table should be purged after a certain number of deletions by moving undeleted elements to the cells occupied by deleted elements.</a:t>
            </a:r>
          </a:p>
          <a:p>
            <a:endParaRPr lang="en-US" dirty="0"/>
          </a:p>
        </p:txBody>
      </p:sp>
    </p:spTree>
    <p:extLst>
      <p:ext uri="{BB962C8B-B14F-4D97-AF65-F5344CB8AC3E}">
        <p14:creationId xmlns:p14="http://schemas.microsoft.com/office/powerpoint/2010/main" val="2088607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2554043"/>
              </p:ext>
            </p:extLst>
          </p:nvPr>
        </p:nvGraphicFramePr>
        <p:xfrm>
          <a:off x="609600" y="213360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b="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b="0" dirty="0" smtClean="0">
                          <a:solidFill>
                            <a:schemeClr val="tx1"/>
                          </a:solidFill>
                        </a:rPr>
                        <a:t>NULL</a:t>
                      </a:r>
                      <a:endParaRPr lang="en-US"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9</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473085" y="1752600"/>
            <a:ext cx="1869423" cy="584775"/>
          </a:xfrm>
          <a:prstGeom prst="rect">
            <a:avLst/>
          </a:prstGeom>
          <a:noFill/>
        </p:spPr>
        <p:txBody>
          <a:bodyPr wrap="none" rtlCol="0">
            <a:spAutoFit/>
          </a:bodyPr>
          <a:lstStyle/>
          <a:p>
            <a:r>
              <a:rPr lang="en-US" sz="3200" dirty="0" smtClean="0"/>
              <a:t>Delete(</a:t>
            </a:r>
            <a:r>
              <a:rPr lang="en-US" sz="3200" dirty="0" smtClean="0">
                <a:solidFill>
                  <a:srgbClr val="FF0000"/>
                </a:solidFill>
              </a:rPr>
              <a:t>3</a:t>
            </a:r>
            <a:r>
              <a:rPr lang="en-US" sz="3200" dirty="0" smtClean="0"/>
              <a:t>)</a:t>
            </a:r>
            <a:endParaRPr lang="en-US" sz="3200" dirty="0"/>
          </a:p>
        </p:txBody>
      </p:sp>
      <p:sp>
        <p:nvSpPr>
          <p:cNvPr id="7" name="TextBox 6"/>
          <p:cNvSpPr txBox="1"/>
          <p:nvPr/>
        </p:nvSpPr>
        <p:spPr>
          <a:xfrm>
            <a:off x="5105400" y="2819400"/>
            <a:ext cx="3429000" cy="523220"/>
          </a:xfrm>
          <a:prstGeom prst="rect">
            <a:avLst/>
          </a:prstGeom>
          <a:noFill/>
        </p:spPr>
        <p:txBody>
          <a:bodyPr wrap="square" rtlCol="0">
            <a:spAutoFit/>
          </a:bodyPr>
          <a:lstStyle/>
          <a:p>
            <a:r>
              <a:rPr lang="en-US" sz="2800" dirty="0" smtClean="0"/>
              <a:t>h(3) = 3 % 8 = </a:t>
            </a:r>
            <a:r>
              <a:rPr lang="en-US" sz="2800" dirty="0" smtClean="0">
                <a:solidFill>
                  <a:srgbClr val="FF0000"/>
                </a:solidFill>
              </a:rPr>
              <a:t>3</a:t>
            </a:r>
            <a:endParaRPr lang="en-US" sz="2800" dirty="0">
              <a:solidFill>
                <a:srgbClr val="FF0000"/>
              </a:solidFill>
            </a:endParaRPr>
          </a:p>
        </p:txBody>
      </p:sp>
      <p:sp>
        <p:nvSpPr>
          <p:cNvPr id="8" name="TextBox 7"/>
          <p:cNvSpPr txBox="1"/>
          <p:nvPr/>
        </p:nvSpPr>
        <p:spPr>
          <a:xfrm>
            <a:off x="990600" y="3212068"/>
            <a:ext cx="60960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226715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2940261"/>
              </p:ext>
            </p:extLst>
          </p:nvPr>
        </p:nvGraphicFramePr>
        <p:xfrm>
          <a:off x="609600" y="2133600"/>
          <a:ext cx="1905000" cy="2966720"/>
        </p:xfrm>
        <a:graphic>
          <a:graphicData uri="http://schemas.openxmlformats.org/drawingml/2006/table">
            <a:tbl>
              <a:tblPr firstRow="1" bandRow="1">
                <a:tableStyleId>{5C22544A-7EE6-4342-B048-85BDC9FD1C3A}</a:tableStyleId>
              </a:tblPr>
              <a:tblGrid>
                <a:gridCol w="339825"/>
                <a:gridCol w="748747"/>
                <a:gridCol w="816428"/>
              </a:tblGrid>
              <a:tr h="370840">
                <a:tc>
                  <a:txBody>
                    <a:bodyPr/>
                    <a:lstStyle/>
                    <a:p>
                      <a:r>
                        <a:rPr lang="en-US" b="0" dirty="0" smtClean="0">
                          <a:solidFill>
                            <a:schemeClr val="tx1"/>
                          </a:solidFill>
                        </a:rPr>
                        <a:t>0</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b="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b="0" dirty="0" smtClean="0">
                          <a:solidFill>
                            <a:schemeClr val="tx1"/>
                          </a:solidFill>
                        </a:rPr>
                        <a:t>NULL</a:t>
                      </a:r>
                      <a:endParaRPr lang="en-US"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1</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4</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9</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6</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r>
                        <a:rPr lang="en-US" dirty="0" smtClean="0">
                          <a:solidFill>
                            <a:srgbClr val="FF0000"/>
                          </a:solidFill>
                        </a:rPr>
                        <a:t>7</a:t>
                      </a:r>
                      <a:endParaRPr 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a:r>
                        <a:rPr lang="en-US" dirty="0" smtClean="0"/>
                        <a:t>NULL</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r>
            </a:tbl>
          </a:graphicData>
        </a:graphic>
      </p:graphicFrame>
      <p:sp>
        <p:nvSpPr>
          <p:cNvPr id="5" name="TextBox 4"/>
          <p:cNvSpPr txBox="1"/>
          <p:nvPr/>
        </p:nvSpPr>
        <p:spPr>
          <a:xfrm>
            <a:off x="5473085" y="1752600"/>
            <a:ext cx="1869423" cy="584775"/>
          </a:xfrm>
          <a:prstGeom prst="rect">
            <a:avLst/>
          </a:prstGeom>
          <a:noFill/>
        </p:spPr>
        <p:txBody>
          <a:bodyPr wrap="none" rtlCol="0">
            <a:spAutoFit/>
          </a:bodyPr>
          <a:lstStyle/>
          <a:p>
            <a:r>
              <a:rPr lang="en-US" sz="3200" dirty="0" smtClean="0"/>
              <a:t>Delete(</a:t>
            </a:r>
            <a:r>
              <a:rPr lang="en-US" sz="3200" dirty="0" smtClean="0">
                <a:solidFill>
                  <a:srgbClr val="FF0000"/>
                </a:solidFill>
              </a:rPr>
              <a:t>3</a:t>
            </a:r>
            <a:r>
              <a:rPr lang="en-US" sz="3200" dirty="0" smtClean="0"/>
              <a:t>)</a:t>
            </a:r>
            <a:endParaRPr lang="en-US" sz="3200" dirty="0"/>
          </a:p>
        </p:txBody>
      </p:sp>
      <p:sp>
        <p:nvSpPr>
          <p:cNvPr id="7" name="TextBox 6"/>
          <p:cNvSpPr txBox="1"/>
          <p:nvPr/>
        </p:nvSpPr>
        <p:spPr>
          <a:xfrm>
            <a:off x="5105400" y="2819400"/>
            <a:ext cx="3429000" cy="523220"/>
          </a:xfrm>
          <a:prstGeom prst="rect">
            <a:avLst/>
          </a:prstGeom>
          <a:noFill/>
        </p:spPr>
        <p:txBody>
          <a:bodyPr wrap="square" rtlCol="0">
            <a:spAutoFit/>
          </a:bodyPr>
          <a:lstStyle/>
          <a:p>
            <a:r>
              <a:rPr lang="en-US" sz="2800" dirty="0" smtClean="0"/>
              <a:t>h(3) = 3 % 8 = </a:t>
            </a:r>
            <a:r>
              <a:rPr lang="en-US" sz="2800" dirty="0" smtClean="0">
                <a:solidFill>
                  <a:srgbClr val="FF0000"/>
                </a:solidFill>
              </a:rPr>
              <a:t>3</a:t>
            </a:r>
            <a:endParaRPr lang="en-US" sz="2800" dirty="0">
              <a:solidFill>
                <a:srgbClr val="FF0000"/>
              </a:solidFill>
            </a:endParaRPr>
          </a:p>
        </p:txBody>
      </p:sp>
      <p:sp>
        <p:nvSpPr>
          <p:cNvPr id="8" name="TextBox 7"/>
          <p:cNvSpPr txBox="1"/>
          <p:nvPr/>
        </p:nvSpPr>
        <p:spPr>
          <a:xfrm>
            <a:off x="914400" y="3581400"/>
            <a:ext cx="609600"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sp>
        <p:nvSpPr>
          <p:cNvPr id="11" name="TextBox 10"/>
          <p:cNvSpPr txBox="1"/>
          <p:nvPr/>
        </p:nvSpPr>
        <p:spPr>
          <a:xfrm>
            <a:off x="914400" y="3288268"/>
            <a:ext cx="609600"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sp>
        <p:nvSpPr>
          <p:cNvPr id="13" name="TextBox 12"/>
          <p:cNvSpPr txBox="1"/>
          <p:nvPr/>
        </p:nvSpPr>
        <p:spPr>
          <a:xfrm>
            <a:off x="1752600" y="3288268"/>
            <a:ext cx="609600" cy="369332"/>
          </a:xfrm>
          <a:prstGeom prst="rect">
            <a:avLst/>
          </a:prstGeom>
          <a:noFill/>
        </p:spPr>
        <p:txBody>
          <a:bodyPr wrap="square" rtlCol="0">
            <a:spAutoFit/>
          </a:bodyPr>
          <a:lstStyle/>
          <a:p>
            <a:r>
              <a:rPr lang="en-US" dirty="0" smtClean="0"/>
              <a:t>4</a:t>
            </a:r>
            <a:endParaRPr lang="en-US" dirty="0"/>
          </a:p>
        </p:txBody>
      </p:sp>
      <p:sp>
        <p:nvSpPr>
          <p:cNvPr id="14" name="TextBox 13"/>
          <p:cNvSpPr txBox="1"/>
          <p:nvPr/>
        </p:nvSpPr>
        <p:spPr>
          <a:xfrm>
            <a:off x="1676400" y="3276600"/>
            <a:ext cx="886692" cy="369332"/>
          </a:xfrm>
          <a:prstGeom prst="rect">
            <a:avLst/>
          </a:prstGeom>
          <a:noFill/>
        </p:spPr>
        <p:txBody>
          <a:bodyPr wrap="square" rtlCol="0">
            <a:spAutoFit/>
          </a:bodyPr>
          <a:lstStyle/>
          <a:p>
            <a:r>
              <a:rPr lang="en-US" dirty="0" smtClean="0"/>
              <a:t>NULL</a:t>
            </a:r>
            <a:endParaRPr lang="en-US" dirty="0"/>
          </a:p>
        </p:txBody>
      </p:sp>
    </p:spTree>
    <p:extLst>
      <p:ext uri="{BB962C8B-B14F-4D97-AF65-F5344CB8AC3E}">
        <p14:creationId xmlns:p14="http://schemas.microsoft.com/office/powerpoint/2010/main" val="102971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Let </a:t>
            </a:r>
            <a:r>
              <a:rPr lang="en-US" dirty="0"/>
              <a:t>us consider table Size = </a:t>
            </a:r>
            <a:r>
              <a:rPr lang="en-US" dirty="0" smtClean="0"/>
              <a:t>10, </a:t>
            </a:r>
            <a:r>
              <a:rPr lang="en-US" dirty="0"/>
              <a:t>hash function as </a:t>
            </a:r>
            <a:endParaRPr lang="en-US" dirty="0" smtClean="0"/>
          </a:p>
          <a:p>
            <a:pPr marL="0" indent="0">
              <a:buNone/>
            </a:pPr>
            <a:r>
              <a:rPr lang="en-US" dirty="0" smtClean="0"/>
              <a:t>Hash(xi) </a:t>
            </a:r>
            <a:r>
              <a:rPr lang="en-US" dirty="0"/>
              <a:t>= </a:t>
            </a:r>
            <a:r>
              <a:rPr lang="en-US" dirty="0" smtClean="0"/>
              <a:t>i </a:t>
            </a:r>
            <a:r>
              <a:rPr lang="en-US" dirty="0"/>
              <a:t>% </a:t>
            </a:r>
            <a:r>
              <a:rPr lang="en-US" dirty="0" smtClean="0"/>
              <a:t>10 which x is any character (A,B,C,..,</a:t>
            </a:r>
            <a:r>
              <a:rPr lang="en-US" dirty="0" err="1" smtClean="0"/>
              <a:t>etc</a:t>
            </a:r>
            <a:r>
              <a:rPr lang="en-US" dirty="0" smtClean="0"/>
              <a:t>)</a:t>
            </a:r>
          </a:p>
          <a:p>
            <a:pPr marL="457200" indent="-457200">
              <a:buFont typeface="+mj-lt"/>
              <a:buAutoNum type="arabicPeriod"/>
            </a:pPr>
            <a:r>
              <a:rPr lang="en-US" dirty="0" smtClean="0"/>
              <a:t> Insert </a:t>
            </a:r>
            <a:r>
              <a:rPr lang="en-US" dirty="0"/>
              <a:t>= </a:t>
            </a:r>
            <a:r>
              <a:rPr lang="en-US" dirty="0" smtClean="0"/>
              <a:t>A5, A2, A3, B5, A9, B2, B9 and C2 using </a:t>
            </a:r>
            <a:r>
              <a:rPr lang="en-US" dirty="0"/>
              <a:t>Coalesced </a:t>
            </a:r>
            <a:r>
              <a:rPr lang="en-US" dirty="0" smtClean="0"/>
              <a:t> method to avoid collision.</a:t>
            </a:r>
          </a:p>
          <a:p>
            <a:pPr marL="457200" indent="-457200">
              <a:buFont typeface="+mj-lt"/>
              <a:buAutoNum type="arabicPeriod"/>
            </a:pPr>
            <a:r>
              <a:rPr lang="en-US" dirty="0" smtClean="0"/>
              <a:t>Delete </a:t>
            </a:r>
            <a:r>
              <a:rPr lang="en-US" dirty="0" smtClean="0"/>
              <a:t>A9, </a:t>
            </a:r>
            <a:r>
              <a:rPr lang="en-US" dirty="0" smtClean="0"/>
              <a:t>A2</a:t>
            </a:r>
            <a:endParaRPr lang="en-US" dirty="0"/>
          </a:p>
        </p:txBody>
      </p:sp>
    </p:spTree>
    <p:extLst>
      <p:ext uri="{BB962C8B-B14F-4D97-AF65-F5344CB8AC3E}">
        <p14:creationId xmlns:p14="http://schemas.microsoft.com/office/powerpoint/2010/main" val="25231365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24200"/>
            <a:ext cx="8229600" cy="990600"/>
          </a:xfrm>
        </p:spPr>
        <p:txBody>
          <a:bodyPr/>
          <a:lstStyle/>
          <a:p>
            <a:pPr algn="ctr"/>
            <a:r>
              <a:rPr lang="en-US" dirty="0" smtClean="0"/>
              <a:t>Thank You </a:t>
            </a:r>
            <a:endParaRPr lang="en-US" dirty="0"/>
          </a:p>
        </p:txBody>
      </p:sp>
    </p:spTree>
    <p:extLst>
      <p:ext uri="{BB962C8B-B14F-4D97-AF65-F5344CB8AC3E}">
        <p14:creationId xmlns:p14="http://schemas.microsoft.com/office/powerpoint/2010/main" val="179259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Linear</a:t>
            </a:r>
            <a:r>
              <a:rPr lang="en-US" altLang="en-US" dirty="0"/>
              <a:t> Search Algorithm</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643578"/>
              </p:ext>
            </p:extLst>
          </p:nvPr>
        </p:nvGraphicFramePr>
        <p:xfrm>
          <a:off x="1600200" y="33528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25</a:t>
                      </a:r>
                      <a:endParaRPr lang="en-US" dirty="0"/>
                    </a:p>
                  </a:txBody>
                  <a:tcPr/>
                </a:tc>
                <a:tc>
                  <a:txBody>
                    <a:bodyPr/>
                    <a:lstStyle/>
                    <a:p>
                      <a:r>
                        <a:rPr lang="en-US" dirty="0" smtClean="0"/>
                        <a:t>30</a:t>
                      </a:r>
                      <a:endParaRPr lang="en-US" dirty="0"/>
                    </a:p>
                  </a:txBody>
                  <a:tcPr/>
                </a:tc>
                <a:tc>
                  <a:txBody>
                    <a:bodyPr/>
                    <a:lstStyle/>
                    <a:p>
                      <a:r>
                        <a:rPr lang="en-US" dirty="0" smtClean="0"/>
                        <a:t>6</a:t>
                      </a:r>
                      <a:endParaRPr lang="en-US" dirty="0"/>
                    </a:p>
                  </a:txBody>
                  <a:tcPr/>
                </a:tc>
                <a:tc>
                  <a:txBody>
                    <a:bodyPr/>
                    <a:lstStyle/>
                    <a:p>
                      <a:r>
                        <a:rPr lang="en-US" dirty="0" smtClean="0"/>
                        <a:t>17</a:t>
                      </a:r>
                      <a:endParaRPr lang="en-US" dirty="0"/>
                    </a:p>
                  </a:txBody>
                  <a:tcPr/>
                </a:tc>
                <a:tc>
                  <a:txBody>
                    <a:bodyPr/>
                    <a:lstStyle/>
                    <a:p>
                      <a:r>
                        <a:rPr lang="en-US" dirty="0" smtClean="0"/>
                        <a:t>27</a:t>
                      </a:r>
                      <a:endParaRPr lang="en-US" dirty="0"/>
                    </a:p>
                  </a:txBody>
                  <a:tcPr/>
                </a:tc>
                <a:tc>
                  <a:txBody>
                    <a:bodyPr/>
                    <a:lstStyle/>
                    <a:p>
                      <a:r>
                        <a:rPr lang="en-US" dirty="0" smtClean="0"/>
                        <a:t>11</a:t>
                      </a:r>
                      <a:endParaRPr lang="en-US" dirty="0"/>
                    </a:p>
                  </a:txBody>
                  <a:tcPr/>
                </a:tc>
              </a:tr>
            </a:tbl>
          </a:graphicData>
        </a:graphic>
      </p:graphicFrame>
      <p:sp>
        <p:nvSpPr>
          <p:cNvPr id="5" name="Oval 4"/>
          <p:cNvSpPr/>
          <p:nvPr/>
        </p:nvSpPr>
        <p:spPr>
          <a:xfrm>
            <a:off x="762000" y="2743200"/>
            <a:ext cx="6858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17</a:t>
            </a:r>
            <a:endParaRPr lang="en-US" dirty="0"/>
          </a:p>
        </p:txBody>
      </p:sp>
      <p:sp>
        <p:nvSpPr>
          <p:cNvPr id="6" name="Multiply 5"/>
          <p:cNvSpPr/>
          <p:nvPr/>
        </p:nvSpPr>
        <p:spPr>
          <a:xfrm>
            <a:off x="1752600" y="4038600"/>
            <a:ext cx="4572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1,858,021 Right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23766" t="24649" r="28290" b="25714"/>
          <a:stretch/>
        </p:blipFill>
        <p:spPr bwMode="auto">
          <a:xfrm>
            <a:off x="4754096" y="3992880"/>
            <a:ext cx="656104" cy="731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29400" y="4191000"/>
            <a:ext cx="1447800" cy="461665"/>
          </a:xfrm>
          <a:prstGeom prst="rect">
            <a:avLst/>
          </a:prstGeom>
          <a:noFill/>
        </p:spPr>
        <p:txBody>
          <a:bodyPr wrap="square" rtlCol="0">
            <a:spAutoFit/>
          </a:bodyPr>
          <a:lstStyle/>
          <a:p>
            <a:r>
              <a:rPr lang="en-US" sz="2400" b="1" dirty="0" smtClean="0">
                <a:solidFill>
                  <a:srgbClr val="92D050"/>
                </a:solidFill>
              </a:rPr>
              <a:t>Found</a:t>
            </a:r>
            <a:endParaRPr lang="en-US" sz="2400" b="1" dirty="0">
              <a:solidFill>
                <a:srgbClr val="92D050"/>
              </a:solidFill>
            </a:endParaRPr>
          </a:p>
        </p:txBody>
      </p:sp>
    </p:spTree>
    <p:extLst>
      <p:ext uri="{BB962C8B-B14F-4D97-AF65-F5344CB8AC3E}">
        <p14:creationId xmlns:p14="http://schemas.microsoft.com/office/powerpoint/2010/main" val="103447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46068E-6 L 0.10417 -2.46068E-6 " pathEditMode="relative" rAng="0" ptsTypes="AA">
                                      <p:cBhvr>
                                        <p:cTn id="6" dur="2000" fill="hold"/>
                                        <p:tgtEl>
                                          <p:spTgt spid="5"/>
                                        </p:tgtEl>
                                        <p:attrNameLst>
                                          <p:attrName>ppt_x</p:attrName>
                                          <p:attrName>ppt_y</p:attrName>
                                        </p:attrNameLst>
                                      </p:cBhvr>
                                      <p:rCtr x="5208"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0.10417 -2.46068E-6 L 0.2375 -2.46068E-6 " pathEditMode="relative" rAng="0" ptsTypes="AA">
                                      <p:cBhvr>
                                        <p:cTn id="18" dur="2000" fill="hold"/>
                                        <p:tgtEl>
                                          <p:spTgt spid="5"/>
                                        </p:tgtEl>
                                        <p:attrNameLst>
                                          <p:attrName>ppt_x</p:attrName>
                                          <p:attrName>ppt_y</p:attrName>
                                        </p:attrNameLst>
                                      </p:cBhvr>
                                      <p:rCtr x="6667"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1" nodeType="clickEffect">
                                  <p:stCondLst>
                                    <p:cond delay="0"/>
                                  </p:stCondLst>
                                  <p:childTnLst>
                                    <p:animMotion origin="layout" path="M 3.33333E-6 8.88067E-7 L 0.14166 8.88067E-7 " pathEditMode="relative" rAng="0" ptsTypes="AA">
                                      <p:cBhvr>
                                        <p:cTn id="22" dur="2000" fill="hold"/>
                                        <p:tgtEl>
                                          <p:spTgt spid="6"/>
                                        </p:tgtEl>
                                        <p:attrNameLst>
                                          <p:attrName>ppt_x</p:attrName>
                                          <p:attrName>ppt_y</p:attrName>
                                        </p:attrNameLst>
                                      </p:cBhvr>
                                      <p:rCtr x="7083"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3"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4"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2" nodeType="clickEffect">
                                  <p:stCondLst>
                                    <p:cond delay="0"/>
                                  </p:stCondLst>
                                  <p:childTnLst>
                                    <p:animMotion origin="layout" path="M 0.2375 -2.46068E-6 L 0.34584 -2.46068E-6 " pathEditMode="relative" rAng="0" ptsTypes="AA">
                                      <p:cBhvr>
                                        <p:cTn id="34" dur="2000" fill="hold"/>
                                        <p:tgtEl>
                                          <p:spTgt spid="5"/>
                                        </p:tgtEl>
                                        <p:attrNameLst>
                                          <p:attrName>ppt_x</p:attrName>
                                          <p:attrName>ppt_y</p:attrName>
                                        </p:attrNameLst>
                                      </p:cBhvr>
                                      <p:rCtr x="5417" y="0"/>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5" nodeType="clickEffect">
                                  <p:stCondLst>
                                    <p:cond delay="0"/>
                                  </p:stCondLst>
                                  <p:childTnLst>
                                    <p:animMotion origin="layout" path="M 0.14166 8.88067E-7 L 0.25 8.88067E-7 " pathEditMode="relative" rAng="0" ptsTypes="AA">
                                      <p:cBhvr>
                                        <p:cTn id="38" dur="2000" fill="hold"/>
                                        <p:tgtEl>
                                          <p:spTgt spid="6"/>
                                        </p:tgtEl>
                                        <p:attrNameLst>
                                          <p:attrName>ppt_x</p:attrName>
                                          <p:attrName>ppt_y</p:attrName>
                                        </p:attrNameLst>
                                      </p:cBhvr>
                                      <p:rCtr x="5417" y="0"/>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6"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7"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3" nodeType="clickEffect">
                                  <p:stCondLst>
                                    <p:cond delay="0"/>
                                  </p:stCondLst>
                                  <p:childTnLst>
                                    <p:animMotion origin="layout" path="M 0.34583 -2.46068E-6 L 0.45417 -2.46068E-6 " pathEditMode="relative" rAng="0" ptsTypes="AA">
                                      <p:cBhvr>
                                        <p:cTn id="50" dur="2000" fill="hold"/>
                                        <p:tgtEl>
                                          <p:spTgt spid="5"/>
                                        </p:tgtEl>
                                        <p:attrNameLst>
                                          <p:attrName>ppt_x</p:attrName>
                                          <p:attrName>ppt_y</p:attrName>
                                        </p:attrNameLst>
                                      </p:cBhvr>
                                      <p:rCtr x="5417"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4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6" grpId="0" animBg="1"/>
      <p:bldP spid="6" grpId="1" animBg="1"/>
      <p:bldP spid="6" grpId="2" animBg="1"/>
      <p:bldP spid="6" grpId="3" animBg="1"/>
      <p:bldP spid="6" grpId="4" animBg="1"/>
      <p:bldP spid="6" grpId="5" animBg="1"/>
      <p:bldP spid="6" grpId="6" animBg="1"/>
      <p:bldP spid="6" grpId="7"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lstStyle/>
          <a:p>
            <a:r>
              <a:rPr lang="en-US" dirty="0"/>
              <a:t>From </a:t>
            </a:r>
            <a:r>
              <a:rPr lang="en-US" dirty="0" smtClean="0"/>
              <a:t>previous</a:t>
            </a:r>
            <a:r>
              <a:rPr lang="ar-EG" dirty="0" smtClean="0"/>
              <a:t> </a:t>
            </a:r>
            <a:r>
              <a:rPr lang="en-US" dirty="0" smtClean="0"/>
              <a:t>Lab:</a:t>
            </a:r>
          </a:p>
          <a:p>
            <a:r>
              <a:rPr lang="en-US" dirty="0" smtClean="0"/>
              <a:t>Linear Search takes O(N) and </a:t>
            </a:r>
          </a:p>
          <a:p>
            <a:r>
              <a:rPr lang="en-US" dirty="0" smtClean="0"/>
              <a:t>Binary Search takes O(</a:t>
            </a:r>
            <a:r>
              <a:rPr lang="en-US" dirty="0" err="1" smtClean="0"/>
              <a:t>LogN</a:t>
            </a:r>
            <a:r>
              <a:rPr lang="en-US" dirty="0" smtClean="0"/>
              <a:t>)</a:t>
            </a:r>
            <a:endParaRPr lang="en-US" dirty="0"/>
          </a:p>
        </p:txBody>
      </p:sp>
      <p:pic>
        <p:nvPicPr>
          <p:cNvPr id="1026" name="Picture 2" descr="https://lh4.googleusercontent.com/Jib_iSHHzUiX0Jt-9obVmyOy0OhgIm7B-t3s-v1LH-Qo-eJDSYxr1c7qU-tRnAVYxP19pnMNEQ_1CE8ZDdJ8QJShmScq6LQZOKnEE4bFXyuU2yruKSHYuoQCIEQCEiDbwgklfW3ztaZ2uG17YuPkO4fW5I5GJEkc78ytUy5W4-q_RZyE9zgzFD06o6XJH4iflBBBUypFQoe3Z6qRJK9DP_ECEt4kNmpZW0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0"/>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3810000" y="3352800"/>
            <a:ext cx="2971800" cy="1447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91000" y="3664803"/>
            <a:ext cx="2438400" cy="830997"/>
          </a:xfrm>
          <a:prstGeom prst="rect">
            <a:avLst/>
          </a:prstGeom>
          <a:noFill/>
        </p:spPr>
        <p:txBody>
          <a:bodyPr wrap="square" rtlCol="0">
            <a:spAutoFit/>
          </a:bodyPr>
          <a:lstStyle/>
          <a:p>
            <a:r>
              <a:rPr lang="en-US" sz="2400" dirty="0" smtClean="0"/>
              <a:t>How Hashing takes O(1)</a:t>
            </a:r>
            <a:endParaRPr lang="en-US" sz="2400" dirty="0"/>
          </a:p>
        </p:txBody>
      </p:sp>
    </p:spTree>
    <p:extLst>
      <p:ext uri="{BB962C8B-B14F-4D97-AF65-F5344CB8AC3E}">
        <p14:creationId xmlns:p14="http://schemas.microsoft.com/office/powerpoint/2010/main" val="2300425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a:t>
            </a:r>
          </a:p>
        </p:txBody>
      </p:sp>
      <p:sp>
        <p:nvSpPr>
          <p:cNvPr id="3" name="Content Placeholder 2"/>
          <p:cNvSpPr>
            <a:spLocks noGrp="1"/>
          </p:cNvSpPr>
          <p:nvPr>
            <p:ph idx="1"/>
          </p:nvPr>
        </p:nvSpPr>
        <p:spPr/>
        <p:txBody>
          <a:bodyPr/>
          <a:lstStyle/>
          <a:p>
            <a:r>
              <a:rPr lang="en-US" dirty="0"/>
              <a:t>The main operation used by the search methods described in the preceding lectures was comparison of keys.</a:t>
            </a:r>
          </a:p>
          <a:p>
            <a:endParaRPr lang="en-US" dirty="0" smtClean="0"/>
          </a:p>
          <a:p>
            <a:r>
              <a:rPr lang="en-US" dirty="0" smtClean="0"/>
              <a:t>A </a:t>
            </a:r>
            <a:r>
              <a:rPr lang="en-US" dirty="0"/>
              <a:t>different approach to searching calculates the position of the key in the array based on the value of the key</a:t>
            </a:r>
            <a:r>
              <a:rPr lang="en-US" dirty="0" smtClean="0"/>
              <a:t>. </a:t>
            </a:r>
            <a:endParaRPr lang="en-US" dirty="0"/>
          </a:p>
          <a:p>
            <a:endParaRPr lang="en-US" dirty="0"/>
          </a:p>
        </p:txBody>
      </p:sp>
    </p:spTree>
    <p:extLst>
      <p:ext uri="{BB962C8B-B14F-4D97-AF65-F5344CB8AC3E}">
        <p14:creationId xmlns:p14="http://schemas.microsoft.com/office/powerpoint/2010/main" val="2292307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6913858"/>
              </p:ext>
            </p:extLst>
          </p:nvPr>
        </p:nvGraphicFramePr>
        <p:xfrm>
          <a:off x="838200" y="2905760"/>
          <a:ext cx="82296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dirty="0"/>
                    </a:p>
                  </a:txBody>
                  <a:tcPr>
                    <a:lnT w="38100" cmpd="sng">
                      <a:noFill/>
                    </a:lnT>
                  </a:tcPr>
                </a:tc>
                <a:tc>
                  <a:txBody>
                    <a:bodyPr/>
                    <a:lstStyle/>
                    <a:p>
                      <a:endParaRPr lang="en-US" dirty="0"/>
                    </a:p>
                  </a:txBody>
                  <a:tcPr>
                    <a:lnT w="38100" cmpd="sng">
                      <a:noFill/>
                    </a:lnT>
                  </a:tcPr>
                </a:tc>
              </a:tr>
            </a:tbl>
          </a:graphicData>
        </a:graphic>
      </p:graphicFrame>
      <p:sp>
        <p:nvSpPr>
          <p:cNvPr id="5" name="TextBox 4"/>
          <p:cNvSpPr txBox="1"/>
          <p:nvPr/>
        </p:nvSpPr>
        <p:spPr>
          <a:xfrm>
            <a:off x="76200" y="2971800"/>
            <a:ext cx="685800" cy="523220"/>
          </a:xfrm>
          <a:prstGeom prst="rect">
            <a:avLst/>
          </a:prstGeom>
          <a:noFill/>
        </p:spPr>
        <p:txBody>
          <a:bodyPr wrap="square" rtlCol="0">
            <a:spAutoFit/>
          </a:bodyPr>
          <a:lstStyle/>
          <a:p>
            <a:r>
              <a:rPr lang="en-US" sz="2800" dirty="0" err="1" smtClean="0">
                <a:solidFill>
                  <a:srgbClr val="FF0000"/>
                </a:solidFill>
              </a:rPr>
              <a:t>Arr</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419100" y="4267200"/>
            <a:ext cx="1333500" cy="2246769"/>
          </a:xfrm>
          <a:prstGeom prst="rect">
            <a:avLst/>
          </a:prstGeom>
          <a:noFill/>
        </p:spPr>
        <p:txBody>
          <a:bodyPr wrap="square" rtlCol="0">
            <a:spAutoFit/>
          </a:bodyPr>
          <a:lstStyle/>
          <a:p>
            <a:r>
              <a:rPr lang="en-US" sz="2800" dirty="0" smtClean="0"/>
              <a:t>Add : </a:t>
            </a:r>
            <a:r>
              <a:rPr lang="en-US" sz="2800" dirty="0" smtClean="0">
                <a:solidFill>
                  <a:srgbClr val="FF0000"/>
                </a:solidFill>
              </a:rPr>
              <a:t>4</a:t>
            </a:r>
          </a:p>
          <a:p>
            <a:r>
              <a:rPr lang="en-US" sz="2800" dirty="0"/>
              <a:t>Add : </a:t>
            </a:r>
            <a:r>
              <a:rPr lang="en-US" sz="2800" dirty="0" smtClean="0">
                <a:solidFill>
                  <a:srgbClr val="FF0000"/>
                </a:solidFill>
              </a:rPr>
              <a:t>2</a:t>
            </a:r>
            <a:endParaRPr lang="en-US" sz="2800" dirty="0">
              <a:solidFill>
                <a:srgbClr val="FF0000"/>
              </a:solidFill>
            </a:endParaRPr>
          </a:p>
          <a:p>
            <a:r>
              <a:rPr lang="en-US" sz="2800" dirty="0"/>
              <a:t>Add : </a:t>
            </a:r>
            <a:r>
              <a:rPr lang="en-US" sz="2800" dirty="0" smtClean="0">
                <a:solidFill>
                  <a:srgbClr val="FF0000"/>
                </a:solidFill>
              </a:rPr>
              <a:t>0</a:t>
            </a:r>
            <a:endParaRPr lang="en-US" sz="2800" dirty="0">
              <a:solidFill>
                <a:srgbClr val="FF0000"/>
              </a:solidFill>
            </a:endParaRPr>
          </a:p>
          <a:p>
            <a:r>
              <a:rPr lang="en-US" sz="2800" dirty="0"/>
              <a:t>Add : </a:t>
            </a:r>
            <a:r>
              <a:rPr lang="en-US" sz="2800" dirty="0" smtClean="0">
                <a:solidFill>
                  <a:srgbClr val="FF0000"/>
                </a:solidFill>
              </a:rPr>
              <a:t>6</a:t>
            </a:r>
            <a:endParaRPr lang="en-US" sz="2800" dirty="0">
              <a:solidFill>
                <a:srgbClr val="FF0000"/>
              </a:solidFill>
            </a:endParaRPr>
          </a:p>
          <a:p>
            <a:endParaRPr lang="en-US" sz="2800" dirty="0"/>
          </a:p>
        </p:txBody>
      </p:sp>
    </p:spTree>
    <p:extLst>
      <p:ext uri="{BB962C8B-B14F-4D97-AF65-F5344CB8AC3E}">
        <p14:creationId xmlns:p14="http://schemas.microsoft.com/office/powerpoint/2010/main" val="3573568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855620"/>
              </p:ext>
            </p:extLst>
          </p:nvPr>
        </p:nvGraphicFramePr>
        <p:xfrm>
          <a:off x="838200" y="2905760"/>
          <a:ext cx="82296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4</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dirty="0"/>
                    </a:p>
                  </a:txBody>
                  <a:tcPr>
                    <a:lnT w="38100" cmpd="sng">
                      <a:noFill/>
                    </a:lnT>
                  </a:tcPr>
                </a:tc>
                <a:tc>
                  <a:txBody>
                    <a:bodyPr/>
                    <a:lstStyle/>
                    <a:p>
                      <a:endParaRPr lang="en-US" dirty="0"/>
                    </a:p>
                  </a:txBody>
                  <a:tcPr>
                    <a:lnT w="38100" cmpd="sng">
                      <a:noFill/>
                    </a:lnT>
                  </a:tcPr>
                </a:tc>
              </a:tr>
            </a:tbl>
          </a:graphicData>
        </a:graphic>
      </p:graphicFrame>
      <p:sp>
        <p:nvSpPr>
          <p:cNvPr id="5" name="TextBox 4"/>
          <p:cNvSpPr txBox="1"/>
          <p:nvPr/>
        </p:nvSpPr>
        <p:spPr>
          <a:xfrm>
            <a:off x="76200" y="2971800"/>
            <a:ext cx="685800" cy="523220"/>
          </a:xfrm>
          <a:prstGeom prst="rect">
            <a:avLst/>
          </a:prstGeom>
          <a:noFill/>
        </p:spPr>
        <p:txBody>
          <a:bodyPr wrap="square" rtlCol="0">
            <a:spAutoFit/>
          </a:bodyPr>
          <a:lstStyle/>
          <a:p>
            <a:r>
              <a:rPr lang="en-US" sz="2800" dirty="0" err="1" smtClean="0">
                <a:solidFill>
                  <a:srgbClr val="FF0000"/>
                </a:solidFill>
              </a:rPr>
              <a:t>Arr</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419100" y="4267200"/>
            <a:ext cx="1333500" cy="2246769"/>
          </a:xfrm>
          <a:prstGeom prst="rect">
            <a:avLst/>
          </a:prstGeom>
          <a:noFill/>
        </p:spPr>
        <p:txBody>
          <a:bodyPr wrap="square" rtlCol="0">
            <a:spAutoFit/>
          </a:bodyPr>
          <a:lstStyle/>
          <a:p>
            <a:r>
              <a:rPr lang="en-US" sz="2800" dirty="0" smtClean="0"/>
              <a:t>Add : </a:t>
            </a:r>
            <a:r>
              <a:rPr lang="en-US" sz="2800" dirty="0" smtClean="0">
                <a:solidFill>
                  <a:srgbClr val="FF0000"/>
                </a:solidFill>
              </a:rPr>
              <a:t>4</a:t>
            </a:r>
          </a:p>
          <a:p>
            <a:r>
              <a:rPr lang="en-US" sz="2800" dirty="0"/>
              <a:t>Add : </a:t>
            </a:r>
            <a:r>
              <a:rPr lang="en-US" sz="2800" dirty="0" smtClean="0">
                <a:solidFill>
                  <a:srgbClr val="FF0000"/>
                </a:solidFill>
              </a:rPr>
              <a:t>2</a:t>
            </a:r>
            <a:endParaRPr lang="en-US" sz="2800" dirty="0">
              <a:solidFill>
                <a:srgbClr val="FF0000"/>
              </a:solidFill>
            </a:endParaRPr>
          </a:p>
          <a:p>
            <a:r>
              <a:rPr lang="en-US" sz="2800" dirty="0"/>
              <a:t>Add : </a:t>
            </a:r>
            <a:r>
              <a:rPr lang="en-US" sz="2800" dirty="0" smtClean="0">
                <a:solidFill>
                  <a:srgbClr val="FF0000"/>
                </a:solidFill>
              </a:rPr>
              <a:t>0</a:t>
            </a:r>
            <a:endParaRPr lang="en-US" sz="2800" dirty="0">
              <a:solidFill>
                <a:srgbClr val="FF0000"/>
              </a:solidFill>
            </a:endParaRPr>
          </a:p>
          <a:p>
            <a:r>
              <a:rPr lang="en-US" sz="2800" dirty="0"/>
              <a:t>Add : </a:t>
            </a:r>
            <a:r>
              <a:rPr lang="en-US" sz="2800" dirty="0" smtClean="0">
                <a:solidFill>
                  <a:srgbClr val="FF0000"/>
                </a:solidFill>
              </a:rPr>
              <a:t>6</a:t>
            </a:r>
            <a:endParaRPr lang="en-US" sz="2800" dirty="0">
              <a:solidFill>
                <a:srgbClr val="FF0000"/>
              </a:solidFill>
            </a:endParaRPr>
          </a:p>
          <a:p>
            <a:endParaRPr lang="en-US" sz="2800" dirty="0"/>
          </a:p>
        </p:txBody>
      </p:sp>
    </p:spTree>
    <p:extLst>
      <p:ext uri="{BB962C8B-B14F-4D97-AF65-F5344CB8AC3E}">
        <p14:creationId xmlns:p14="http://schemas.microsoft.com/office/powerpoint/2010/main" val="1484119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4187620"/>
              </p:ext>
            </p:extLst>
          </p:nvPr>
        </p:nvGraphicFramePr>
        <p:xfrm>
          <a:off x="838200" y="2905760"/>
          <a:ext cx="82296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smtClean="0"/>
                        <a:t>0</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5</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6</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7</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8</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endParaRPr lang="en-US" dirty="0"/>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2</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r>
                        <a:rPr lang="en-US" dirty="0" smtClean="0">
                          <a:solidFill>
                            <a:srgbClr val="FF0000"/>
                          </a:solidFill>
                        </a:rPr>
                        <a:t>4</a:t>
                      </a:r>
                      <a:endParaRPr lang="en-US" dirty="0">
                        <a:solidFill>
                          <a:srgbClr val="FF0000"/>
                        </a:solidFill>
                      </a:endParaRPr>
                    </a:p>
                  </a:txBody>
                  <a:tcPr>
                    <a:lnT w="38100" cmpd="sng">
                      <a:noFill/>
                    </a:lnT>
                  </a:tcPr>
                </a:tc>
                <a:tc>
                  <a:txBody>
                    <a:bodyPr/>
                    <a:lstStyle/>
                    <a:p>
                      <a:endParaRPr lang="en-US"/>
                    </a:p>
                  </a:txBody>
                  <a:tcPr>
                    <a:lnT w="38100" cmpd="sng">
                      <a:noFill/>
                    </a:lnT>
                  </a:tcPr>
                </a:tc>
                <a:tc>
                  <a:txBody>
                    <a:bodyPr/>
                    <a:lstStyle/>
                    <a:p>
                      <a:endParaRPr lang="en-US"/>
                    </a:p>
                  </a:txBody>
                  <a:tcPr>
                    <a:lnT w="38100" cmpd="sng">
                      <a:noFill/>
                    </a:lnT>
                  </a:tcPr>
                </a:tc>
                <a:tc>
                  <a:txBody>
                    <a:bodyPr/>
                    <a:lstStyle/>
                    <a:p>
                      <a:endParaRPr lang="en-US" dirty="0"/>
                    </a:p>
                  </a:txBody>
                  <a:tcPr>
                    <a:lnT w="38100" cmpd="sng">
                      <a:noFill/>
                    </a:lnT>
                  </a:tcPr>
                </a:tc>
                <a:tc>
                  <a:txBody>
                    <a:bodyPr/>
                    <a:lstStyle/>
                    <a:p>
                      <a:endParaRPr lang="en-US" dirty="0"/>
                    </a:p>
                  </a:txBody>
                  <a:tcPr>
                    <a:lnT w="38100" cmpd="sng">
                      <a:noFill/>
                    </a:lnT>
                  </a:tcPr>
                </a:tc>
              </a:tr>
            </a:tbl>
          </a:graphicData>
        </a:graphic>
      </p:graphicFrame>
      <p:sp>
        <p:nvSpPr>
          <p:cNvPr id="5" name="TextBox 4"/>
          <p:cNvSpPr txBox="1"/>
          <p:nvPr/>
        </p:nvSpPr>
        <p:spPr>
          <a:xfrm>
            <a:off x="76200" y="2971800"/>
            <a:ext cx="685800" cy="523220"/>
          </a:xfrm>
          <a:prstGeom prst="rect">
            <a:avLst/>
          </a:prstGeom>
          <a:noFill/>
        </p:spPr>
        <p:txBody>
          <a:bodyPr wrap="square" rtlCol="0">
            <a:spAutoFit/>
          </a:bodyPr>
          <a:lstStyle/>
          <a:p>
            <a:r>
              <a:rPr lang="en-US" sz="2800" dirty="0" err="1" smtClean="0">
                <a:solidFill>
                  <a:srgbClr val="FF0000"/>
                </a:solidFill>
              </a:rPr>
              <a:t>Arr</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419100" y="4267200"/>
            <a:ext cx="1333500" cy="2246769"/>
          </a:xfrm>
          <a:prstGeom prst="rect">
            <a:avLst/>
          </a:prstGeom>
          <a:noFill/>
        </p:spPr>
        <p:txBody>
          <a:bodyPr wrap="square" rtlCol="0">
            <a:spAutoFit/>
          </a:bodyPr>
          <a:lstStyle/>
          <a:p>
            <a:r>
              <a:rPr lang="en-US" sz="2800" dirty="0" smtClean="0"/>
              <a:t>Add : </a:t>
            </a:r>
            <a:r>
              <a:rPr lang="en-US" sz="2800" dirty="0" smtClean="0">
                <a:solidFill>
                  <a:srgbClr val="FF0000"/>
                </a:solidFill>
              </a:rPr>
              <a:t>4</a:t>
            </a:r>
          </a:p>
          <a:p>
            <a:r>
              <a:rPr lang="en-US" sz="2800" dirty="0"/>
              <a:t>Add : </a:t>
            </a:r>
            <a:r>
              <a:rPr lang="en-US" sz="2800" dirty="0" smtClean="0">
                <a:solidFill>
                  <a:srgbClr val="FF0000"/>
                </a:solidFill>
              </a:rPr>
              <a:t>2</a:t>
            </a:r>
            <a:endParaRPr lang="en-US" sz="2800" dirty="0">
              <a:solidFill>
                <a:srgbClr val="FF0000"/>
              </a:solidFill>
            </a:endParaRPr>
          </a:p>
          <a:p>
            <a:r>
              <a:rPr lang="en-US" sz="2800" dirty="0"/>
              <a:t>Add : </a:t>
            </a:r>
            <a:r>
              <a:rPr lang="en-US" sz="2800" dirty="0" smtClean="0">
                <a:solidFill>
                  <a:srgbClr val="FF0000"/>
                </a:solidFill>
              </a:rPr>
              <a:t>0</a:t>
            </a:r>
            <a:endParaRPr lang="en-US" sz="2800" dirty="0">
              <a:solidFill>
                <a:srgbClr val="FF0000"/>
              </a:solidFill>
            </a:endParaRPr>
          </a:p>
          <a:p>
            <a:r>
              <a:rPr lang="en-US" sz="2800" dirty="0"/>
              <a:t>Add : </a:t>
            </a:r>
            <a:r>
              <a:rPr lang="en-US" sz="2800" dirty="0" smtClean="0">
                <a:solidFill>
                  <a:srgbClr val="FF0000"/>
                </a:solidFill>
              </a:rPr>
              <a:t>6</a:t>
            </a:r>
            <a:endParaRPr lang="en-US" sz="2800" dirty="0">
              <a:solidFill>
                <a:srgbClr val="FF0000"/>
              </a:solidFill>
            </a:endParaRPr>
          </a:p>
          <a:p>
            <a:endParaRPr lang="en-US" sz="2800" dirty="0"/>
          </a:p>
        </p:txBody>
      </p:sp>
    </p:spTree>
    <p:extLst>
      <p:ext uri="{BB962C8B-B14F-4D97-AF65-F5344CB8AC3E}">
        <p14:creationId xmlns:p14="http://schemas.microsoft.com/office/powerpoint/2010/main" val="3912916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258</TotalTime>
  <Words>1910</Words>
  <Application>Microsoft Office PowerPoint</Application>
  <PresentationFormat>On-screen Show (4:3)</PresentationFormat>
  <Paragraphs>551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Clarity</vt:lpstr>
      <vt:lpstr>Hashing </vt:lpstr>
      <vt:lpstr>PowerPoint Presentation</vt:lpstr>
      <vt:lpstr>Search</vt:lpstr>
      <vt:lpstr>Linear Search Algorithm</vt:lpstr>
      <vt:lpstr>Search</vt:lpstr>
      <vt:lpstr>Search</vt:lpstr>
      <vt:lpstr>Hashing</vt:lpstr>
      <vt:lpstr>Hashing</vt:lpstr>
      <vt:lpstr>Hashing</vt:lpstr>
      <vt:lpstr>Hashing</vt:lpstr>
      <vt:lpstr>Hashing</vt:lpstr>
      <vt:lpstr>Hashing</vt:lpstr>
      <vt:lpstr>Hash Functions - Division</vt:lpstr>
      <vt:lpstr>Hash Functions - Division</vt:lpstr>
      <vt:lpstr>Hash Functions - Division</vt:lpstr>
      <vt:lpstr>Hash Functions - Division</vt:lpstr>
      <vt:lpstr>Hash Functions - Division</vt:lpstr>
      <vt:lpstr>Collision Resolution</vt:lpstr>
      <vt:lpstr>Linear Probing </vt:lpstr>
      <vt:lpstr>Linear Probing </vt:lpstr>
      <vt:lpstr>Chaining</vt:lpstr>
      <vt:lpstr>Chaining</vt:lpstr>
      <vt:lpstr>Chaining</vt:lpstr>
      <vt:lpstr>Chaining</vt:lpstr>
      <vt:lpstr>Chaining</vt:lpstr>
      <vt:lpstr>Coalesced Hashing </vt:lpstr>
      <vt:lpstr>Coalesced Hashing </vt:lpstr>
      <vt:lpstr>Coalesced Hashing </vt:lpstr>
      <vt:lpstr>Coalesced Hashing </vt:lpstr>
      <vt:lpstr>Coalesced Hashing </vt:lpstr>
      <vt:lpstr>Deletion</vt:lpstr>
      <vt:lpstr>Deletion</vt:lpstr>
      <vt:lpstr>Deletion</vt:lpstr>
      <vt:lpstr>Deletion</vt:lpstr>
      <vt:lpstr>Deletion</vt:lpstr>
      <vt:lpstr>Deletion</vt:lpstr>
      <vt:lpstr>Deletion</vt:lpstr>
      <vt:lpstr>Task</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dc:title>
  <dc:creator>user</dc:creator>
  <cp:lastModifiedBy>Windows User</cp:lastModifiedBy>
  <cp:revision>19</cp:revision>
  <dcterms:created xsi:type="dcterms:W3CDTF">2006-08-16T00:00:00Z</dcterms:created>
  <dcterms:modified xsi:type="dcterms:W3CDTF">2023-01-02T08:00:34Z</dcterms:modified>
</cp:coreProperties>
</file>