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aleway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7" roundtripDataSignature="AMtx7mjjtMYCWObw2dipZKvN6CZJZ4U1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6.xml"/><Relationship Id="rId33" Type="http://schemas.openxmlformats.org/officeDocument/2006/relationships/font" Target="fonts/Lato-regular.fntdata"/><Relationship Id="rId10" Type="http://schemas.openxmlformats.org/officeDocument/2006/relationships/slide" Target="slides/slide5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8.xml"/><Relationship Id="rId35" Type="http://schemas.openxmlformats.org/officeDocument/2006/relationships/font" Target="fonts/Lato-italic.fntdata"/><Relationship Id="rId12" Type="http://schemas.openxmlformats.org/officeDocument/2006/relationships/slide" Target="slides/slide7.xml"/><Relationship Id="rId34" Type="http://schemas.openxmlformats.org/officeDocument/2006/relationships/font" Target="fonts/Lato-bold.fntdata"/><Relationship Id="rId15" Type="http://schemas.openxmlformats.org/officeDocument/2006/relationships/slide" Target="slides/slide10.xml"/><Relationship Id="rId37" Type="http://customschemas.google.com/relationships/presentationmetadata" Target="metadata"/><Relationship Id="rId14" Type="http://schemas.openxmlformats.org/officeDocument/2006/relationships/slide" Target="slides/slide9.xml"/><Relationship Id="rId36" Type="http://schemas.openxmlformats.org/officeDocument/2006/relationships/font" Target="fonts/La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9a8377739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19a8377739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9a837773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9a837773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9a8377739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19a8377739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9a8377739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19a8377739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9a8377739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19a8377739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0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0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29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1" name="Google Shape;71;p2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" name="Google Shape;73;p29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29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5" name="Google Shape;75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3" name="Google Shape;23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29" name="Google Shape;29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" name="Google Shape;31;p23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Google Shape;32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" name="Google Shape;35;p2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6" name="Google Shape;36;p2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" name="Google Shape;38;p2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9" name="Google Shape;39;p24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0" name="Google Shape;40;p24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1" name="Google Shape;41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" name="Google Shape;44;p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5" name="Google Shape;45;p2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2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8" name="Google Shape;48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" name="Google Shape;51;p2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2" name="Google Shape;52;p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6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5" name="Google Shape;55;p26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7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" name="Google Shape;59;p2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0" name="Google Shape;60;p2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" name="Google Shape;62;p27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3" name="Google Shape;63;p2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4" name="Google Shape;64;p27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5" name="Google Shape;65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8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68" name="Google Shape;68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/>
              <a:t>Data Structures (Lab-7)</a:t>
            </a:r>
            <a:endParaRPr/>
          </a:p>
        </p:txBody>
      </p:sp>
      <p:sp>
        <p:nvSpPr>
          <p:cNvPr id="81" name="Google Shape;81;p1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Complexity Analysis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/>
          <p:nvPr>
            <p:ph type="title"/>
          </p:nvPr>
        </p:nvSpPr>
        <p:spPr>
          <a:xfrm>
            <a:off x="729450" y="417797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i="1" lang="en-US"/>
              <a:t>Theta Notation(</a:t>
            </a:r>
            <a:r>
              <a:rPr i="1" lang="en-US" sz="2700"/>
              <a:t>Θ</a:t>
            </a:r>
            <a:r>
              <a:rPr i="1" lang="en-US"/>
              <a:t>)</a:t>
            </a:r>
            <a:r>
              <a:rPr lang="en-US"/>
              <a:t> Analysis</a:t>
            </a:r>
            <a:endParaRPr/>
          </a:p>
        </p:txBody>
      </p: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729450" y="2593648"/>
            <a:ext cx="7688700" cy="11316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42900" lvl="0" marL="488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7837"/>
              <a:buFont typeface="Arial"/>
              <a:buAutoNum type="arabicPeriod"/>
            </a:pPr>
            <a:r>
              <a:rPr b="1" lang="en-US" sz="1600"/>
              <a:t>To prove that: 10+10N = </a:t>
            </a:r>
            <a:r>
              <a:rPr i="1" lang="en-US" sz="1600"/>
              <a:t>Θ</a:t>
            </a:r>
            <a:r>
              <a:rPr b="1" lang="en-US" sz="1600"/>
              <a:t>(n)     </a:t>
            </a:r>
            <a:endParaRPr/>
          </a:p>
          <a:p>
            <a:pPr indent="-342900" lvl="0" marL="488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7837"/>
              <a:buFont typeface="Arial"/>
              <a:buAutoNum type="arabicPeriod"/>
            </a:pPr>
            <a:r>
              <a:rPr b="1" lang="en-US" sz="1600"/>
              <a:t>Solve for C1=3 , N</a:t>
            </a:r>
            <a:r>
              <a:rPr b="1" lang="en-US" sz="1200"/>
              <a:t>o</a:t>
            </a:r>
            <a:r>
              <a:rPr b="1" lang="en-US" sz="1600"/>
              <a:t>&gt;=2 and C2=15</a:t>
            </a:r>
            <a:endParaRPr/>
          </a:p>
          <a:p>
            <a:pPr indent="-342900" lvl="0" marL="488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7837"/>
              <a:buFont typeface="Arial"/>
              <a:buAutoNum type="arabicPeriod"/>
            </a:pPr>
            <a:r>
              <a:rPr b="1" lang="en-US" sz="1600"/>
              <a:t>c1 .g(N) &lt;= f(N) &lt;= c2 .g(N)</a:t>
            </a:r>
            <a:endParaRPr b="1" sz="1600"/>
          </a:p>
          <a:p>
            <a:pPr indent="-342900" lvl="0" marL="488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7837"/>
              <a:buFont typeface="Arial"/>
              <a:buAutoNum type="arabicPeriod"/>
            </a:pPr>
            <a:r>
              <a:rPr b="1" lang="en-US" sz="1600"/>
              <a:t>3N&lt;=10+4N&lt;=15 N</a:t>
            </a:r>
            <a:endParaRPr/>
          </a:p>
          <a:p>
            <a:pPr indent="0" lvl="0" marL="146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7837"/>
              <a:buNone/>
            </a:pPr>
            <a:r>
              <a:t/>
            </a:r>
            <a:endParaRPr b="1" sz="160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7837"/>
              <a:buNone/>
            </a:pPr>
            <a:r>
              <a:t/>
            </a:r>
            <a:endParaRPr b="1" sz="1600"/>
          </a:p>
        </p:txBody>
      </p:sp>
      <p:sp>
        <p:nvSpPr>
          <p:cNvPr id="140" name="Google Shape;140;p10"/>
          <p:cNvSpPr txBox="1"/>
          <p:nvPr/>
        </p:nvSpPr>
        <p:spPr>
          <a:xfrm>
            <a:off x="5696374" y="3080761"/>
            <a:ext cx="93326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Θ</a:t>
            </a: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(n)</a:t>
            </a:r>
            <a:endParaRPr b="1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0"/>
          <p:cNvSpPr txBox="1"/>
          <p:nvPr/>
        </p:nvSpPr>
        <p:spPr>
          <a:xfrm>
            <a:off x="866987" y="1619434"/>
            <a:ext cx="25987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We have to deduce the </a:t>
            </a:r>
            <a:r>
              <a:rPr b="0" i="1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Θ</a:t>
            </a:r>
            <a:endParaRPr b="1" i="0" sz="1400" u="none" cap="none" strike="noStrike">
              <a:solidFill>
                <a:srgbClr val="52525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"/>
          <p:cNvSpPr txBox="1"/>
          <p:nvPr>
            <p:ph type="title"/>
          </p:nvPr>
        </p:nvSpPr>
        <p:spPr>
          <a:xfrm>
            <a:off x="844596" y="17250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11500"/>
              <a:t>Example 2</a:t>
            </a:r>
            <a:endParaRPr sz="1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"/>
          <p:cNvSpPr txBox="1"/>
          <p:nvPr>
            <p:ph type="title"/>
          </p:nvPr>
        </p:nvSpPr>
        <p:spPr>
          <a:xfrm>
            <a:off x="729450" y="62777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Code Analysis</a:t>
            </a:r>
            <a:endParaRPr/>
          </a:p>
        </p:txBody>
      </p:sp>
      <p:pic>
        <p:nvPicPr>
          <p:cNvPr id="152" name="Google Shape;15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9508" y="1415626"/>
            <a:ext cx="3648584" cy="3453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"/>
          <p:cNvSpPr txBox="1"/>
          <p:nvPr>
            <p:ph type="title"/>
          </p:nvPr>
        </p:nvSpPr>
        <p:spPr>
          <a:xfrm>
            <a:off x="729450" y="417797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Big-O Analysis</a:t>
            </a:r>
            <a:endParaRPr/>
          </a:p>
        </p:txBody>
      </p:sp>
      <p:sp>
        <p:nvSpPr>
          <p:cNvPr id="158" name="Google Shape;158;p13"/>
          <p:cNvSpPr txBox="1"/>
          <p:nvPr>
            <p:ph idx="1" type="body"/>
          </p:nvPr>
        </p:nvSpPr>
        <p:spPr>
          <a:xfrm>
            <a:off x="840050" y="2571748"/>
            <a:ext cx="7688700" cy="1714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 </a:t>
            </a:r>
            <a:endParaRPr/>
          </a:p>
        </p:txBody>
      </p:sp>
      <p:sp>
        <p:nvSpPr>
          <p:cNvPr id="159" name="Google Shape;159;p13"/>
          <p:cNvSpPr txBox="1"/>
          <p:nvPr/>
        </p:nvSpPr>
        <p:spPr>
          <a:xfrm>
            <a:off x="6983307" y="3774874"/>
            <a:ext cx="1108445" cy="53296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29540" l="-11601" r="-9944" t="-1022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60" name="Google Shape;160;p13"/>
          <p:cNvSpPr txBox="1"/>
          <p:nvPr/>
        </p:nvSpPr>
        <p:spPr>
          <a:xfrm>
            <a:off x="907627" y="1503793"/>
            <a:ext cx="403828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We have to deduce the Big-O complexity </a:t>
            </a:r>
            <a:r>
              <a:rPr b="1" i="0" lang="en-US" sz="16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400" u="none" cap="none" strike="noStrike">
              <a:solidFill>
                <a:srgbClr val="52525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/>
          <p:nvPr>
            <p:ph type="title"/>
          </p:nvPr>
        </p:nvSpPr>
        <p:spPr>
          <a:xfrm>
            <a:off x="729450" y="417797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i="1" lang="en-US"/>
              <a:t>Omega Notation (Ω)</a:t>
            </a:r>
            <a:r>
              <a:rPr lang="en-US"/>
              <a:t> Analysis</a:t>
            </a:r>
            <a:endParaRPr/>
          </a:p>
        </p:txBody>
      </p:sp>
      <p:sp>
        <p:nvSpPr>
          <p:cNvPr id="166" name="Google Shape;166;p14"/>
          <p:cNvSpPr txBox="1"/>
          <p:nvPr/>
        </p:nvSpPr>
        <p:spPr>
          <a:xfrm>
            <a:off x="7200054" y="3615854"/>
            <a:ext cx="1118063" cy="53296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9540" l="-10868" r="-9782" t="-1022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67" name="Google Shape;167;p14"/>
          <p:cNvSpPr txBox="1"/>
          <p:nvPr/>
        </p:nvSpPr>
        <p:spPr>
          <a:xfrm>
            <a:off x="729450" y="1349138"/>
            <a:ext cx="7688700" cy="271607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"/>
          <p:cNvSpPr txBox="1"/>
          <p:nvPr>
            <p:ph type="title"/>
          </p:nvPr>
        </p:nvSpPr>
        <p:spPr>
          <a:xfrm>
            <a:off x="729450" y="417797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i="1" lang="en-US"/>
              <a:t>Theta Notation(</a:t>
            </a:r>
            <a:r>
              <a:rPr i="1" lang="en-US" sz="2700"/>
              <a:t>Θ</a:t>
            </a:r>
            <a:r>
              <a:rPr i="1" lang="en-US"/>
              <a:t>)</a:t>
            </a:r>
            <a:r>
              <a:rPr lang="en-US"/>
              <a:t> Analysis</a:t>
            </a:r>
            <a:endParaRPr/>
          </a:p>
        </p:txBody>
      </p:sp>
      <p:sp>
        <p:nvSpPr>
          <p:cNvPr id="173" name="Google Shape;173;p15"/>
          <p:cNvSpPr txBox="1"/>
          <p:nvPr>
            <p:ph idx="1" type="body"/>
          </p:nvPr>
        </p:nvSpPr>
        <p:spPr>
          <a:xfrm>
            <a:off x="729450" y="2241434"/>
            <a:ext cx="7688700" cy="214768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 </a:t>
            </a:r>
            <a:endParaRPr/>
          </a:p>
        </p:txBody>
      </p:sp>
      <p:sp>
        <p:nvSpPr>
          <p:cNvPr id="174" name="Google Shape;174;p15"/>
          <p:cNvSpPr txBox="1"/>
          <p:nvPr/>
        </p:nvSpPr>
        <p:spPr>
          <a:xfrm>
            <a:off x="6922348" y="3453295"/>
            <a:ext cx="1108445" cy="53296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29540" l="-11601" r="-9944" t="-1022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75" name="Google Shape;175;p15"/>
          <p:cNvSpPr txBox="1"/>
          <p:nvPr/>
        </p:nvSpPr>
        <p:spPr>
          <a:xfrm>
            <a:off x="866987" y="1619434"/>
            <a:ext cx="25987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We have to deduce the </a:t>
            </a:r>
            <a:r>
              <a:rPr b="0" i="1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Θ</a:t>
            </a:r>
            <a:endParaRPr b="1" i="0" sz="1400" u="none" cap="none" strike="noStrike">
              <a:solidFill>
                <a:srgbClr val="52525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"/>
          <p:cNvSpPr txBox="1"/>
          <p:nvPr>
            <p:ph type="title"/>
          </p:nvPr>
        </p:nvSpPr>
        <p:spPr>
          <a:xfrm>
            <a:off x="729450" y="661636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Note</a:t>
            </a:r>
            <a:endParaRPr/>
          </a:p>
        </p:txBody>
      </p:sp>
      <p:sp>
        <p:nvSpPr>
          <p:cNvPr id="181" name="Google Shape;181;p16"/>
          <p:cNvSpPr txBox="1"/>
          <p:nvPr>
            <p:ph idx="1" type="body"/>
          </p:nvPr>
        </p:nvSpPr>
        <p:spPr>
          <a:xfrm>
            <a:off x="729450" y="1503142"/>
            <a:ext cx="7688700" cy="2261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9a83777397_0_5"/>
          <p:cNvSpPr txBox="1"/>
          <p:nvPr>
            <p:ph type="title"/>
          </p:nvPr>
        </p:nvSpPr>
        <p:spPr>
          <a:xfrm>
            <a:off x="844596" y="17250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11500"/>
              <a:t>Example 3</a:t>
            </a:r>
            <a:endParaRPr sz="11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g19a83777397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3475" y="1369375"/>
            <a:ext cx="5364725" cy="328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g19a83777397_0_0"/>
          <p:cNvSpPr txBox="1"/>
          <p:nvPr/>
        </p:nvSpPr>
        <p:spPr>
          <a:xfrm>
            <a:off x="663700" y="663675"/>
            <a:ext cx="2499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Code Analysis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9a83777397_0_19"/>
          <p:cNvSpPr txBox="1"/>
          <p:nvPr>
            <p:ph type="title"/>
          </p:nvPr>
        </p:nvSpPr>
        <p:spPr>
          <a:xfrm>
            <a:off x="729450" y="417797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Big-O Analysis</a:t>
            </a:r>
            <a:endParaRPr/>
          </a:p>
        </p:txBody>
      </p:sp>
      <p:sp>
        <p:nvSpPr>
          <p:cNvPr id="198" name="Google Shape;198;g19a83777397_0_19"/>
          <p:cNvSpPr txBox="1"/>
          <p:nvPr/>
        </p:nvSpPr>
        <p:spPr>
          <a:xfrm>
            <a:off x="907627" y="1503793"/>
            <a:ext cx="403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We have to deduce the Big-O complexity </a:t>
            </a:r>
            <a:r>
              <a:rPr b="1" i="0" lang="en-US" sz="16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400" u="none" cap="none" strike="noStrike">
              <a:solidFill>
                <a:srgbClr val="52525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19a83777397_0_19"/>
          <p:cNvSpPr txBox="1"/>
          <p:nvPr/>
        </p:nvSpPr>
        <p:spPr>
          <a:xfrm>
            <a:off x="907625" y="2163889"/>
            <a:ext cx="63714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Lato"/>
              <a:buChar char="●"/>
            </a:pPr>
            <a:r>
              <a:rPr b="1" lang="en-US" sz="1900">
                <a:latin typeface="Lato"/>
                <a:ea typeface="Lato"/>
                <a:cs typeface="Lato"/>
                <a:sym typeface="Lato"/>
              </a:rPr>
              <a:t>g(n)=c1.f(n)=6+log(N)   c1=6   N</a:t>
            </a:r>
            <a:r>
              <a:rPr b="1" lang="en-US" sz="1300">
                <a:latin typeface="Lato"/>
                <a:ea typeface="Lato"/>
                <a:cs typeface="Lato"/>
                <a:sym typeface="Lato"/>
              </a:rPr>
              <a:t>o&gt;=</a:t>
            </a:r>
            <a:r>
              <a:rPr b="1" lang="en-US" sz="1800">
                <a:latin typeface="Lato"/>
                <a:ea typeface="Lato"/>
                <a:cs typeface="Lato"/>
                <a:sym typeface="Lato"/>
              </a:rPr>
              <a:t>1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Lato"/>
              <a:buChar char="●"/>
            </a:pPr>
            <a:r>
              <a:rPr b="1" lang="en-US" sz="1900">
                <a:latin typeface="Lato"/>
                <a:ea typeface="Lato"/>
                <a:cs typeface="Lato"/>
                <a:sym typeface="Lato"/>
              </a:rPr>
              <a:t>6+log(N)&gt;=1+5 log(N)   </a:t>
            </a:r>
            <a:endParaRPr b="1" sz="19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Lato"/>
                <a:ea typeface="Lato"/>
                <a:cs typeface="Lato"/>
                <a:sym typeface="Lato"/>
              </a:rPr>
              <a:t> 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" name="Google Shape;200;g19a83777397_0_19"/>
          <p:cNvSpPr txBox="1"/>
          <p:nvPr/>
        </p:nvSpPr>
        <p:spPr>
          <a:xfrm>
            <a:off x="6636750" y="3561725"/>
            <a:ext cx="2057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latin typeface="Lato"/>
                <a:ea typeface="Lato"/>
                <a:cs typeface="Lato"/>
                <a:sym typeface="Lato"/>
              </a:rPr>
              <a:t>O(log(n))</a:t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/>
          <p:nvPr>
            <p:ph type="title"/>
          </p:nvPr>
        </p:nvSpPr>
        <p:spPr>
          <a:xfrm>
            <a:off x="729450" y="620997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Agenda for Today</a:t>
            </a:r>
            <a:endParaRPr/>
          </a:p>
        </p:txBody>
      </p:sp>
      <p:sp>
        <p:nvSpPr>
          <p:cNvPr id="87" name="Google Shape;87;p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What is Asymptotic Notations?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Code Analysis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Big-O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Omega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Theta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9a83777397_0_28"/>
          <p:cNvSpPr txBox="1"/>
          <p:nvPr>
            <p:ph type="title"/>
          </p:nvPr>
        </p:nvSpPr>
        <p:spPr>
          <a:xfrm>
            <a:off x="729450" y="417797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i="1" lang="en-US"/>
              <a:t>Omega Notation (Ω)</a:t>
            </a:r>
            <a:r>
              <a:rPr lang="en-US"/>
              <a:t> Analysis</a:t>
            </a:r>
            <a:endParaRPr/>
          </a:p>
        </p:txBody>
      </p:sp>
      <p:sp>
        <p:nvSpPr>
          <p:cNvPr id="206" name="Google Shape;206;g19a83777397_0_28"/>
          <p:cNvSpPr txBox="1"/>
          <p:nvPr/>
        </p:nvSpPr>
        <p:spPr>
          <a:xfrm>
            <a:off x="729450" y="1968900"/>
            <a:ext cx="6371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1" lang="en-US" sz="1800">
                <a:latin typeface="Lato"/>
                <a:ea typeface="Lato"/>
                <a:cs typeface="Lato"/>
                <a:sym typeface="Lato"/>
              </a:rPr>
              <a:t>c1.g(n) = log(n)     No&gt;=1  c1=1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1" lang="en-US" sz="1800">
                <a:latin typeface="Lato"/>
                <a:ea typeface="Lato"/>
                <a:cs typeface="Lato"/>
                <a:sym typeface="Lato"/>
              </a:rPr>
              <a:t>1+5 log(n) &gt;= log(n)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Google Shape;207;g19a83777397_0_28"/>
          <p:cNvSpPr txBox="1"/>
          <p:nvPr/>
        </p:nvSpPr>
        <p:spPr>
          <a:xfrm>
            <a:off x="5685500" y="3539600"/>
            <a:ext cx="2632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Ω(</a:t>
            </a:r>
            <a:r>
              <a:rPr b="1" lang="en-US" sz="2000">
                <a:latin typeface="Lato"/>
                <a:ea typeface="Lato"/>
                <a:cs typeface="Lato"/>
                <a:sym typeface="Lato"/>
              </a:rPr>
              <a:t>log(n))</a:t>
            </a:r>
            <a:endParaRPr b="1"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9a83777397_0_36"/>
          <p:cNvSpPr txBox="1"/>
          <p:nvPr>
            <p:ph type="title"/>
          </p:nvPr>
        </p:nvSpPr>
        <p:spPr>
          <a:xfrm>
            <a:off x="729450" y="417797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i="1" lang="en-US"/>
              <a:t>Theta Notation(</a:t>
            </a:r>
            <a:r>
              <a:rPr i="1" lang="en-US" sz="2700"/>
              <a:t>Θ</a:t>
            </a:r>
            <a:r>
              <a:rPr i="1" lang="en-US"/>
              <a:t>)</a:t>
            </a:r>
            <a:r>
              <a:rPr lang="en-US"/>
              <a:t> Analysis</a:t>
            </a:r>
            <a:endParaRPr/>
          </a:p>
        </p:txBody>
      </p:sp>
      <p:sp>
        <p:nvSpPr>
          <p:cNvPr id="213" name="Google Shape;213;g19a83777397_0_36"/>
          <p:cNvSpPr txBox="1"/>
          <p:nvPr/>
        </p:nvSpPr>
        <p:spPr>
          <a:xfrm>
            <a:off x="866956" y="1619425"/>
            <a:ext cx="67320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We have to deduce the </a:t>
            </a:r>
            <a:r>
              <a:rPr b="0" i="1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Θ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-US" sz="1700"/>
              <a:t>log(n) &lt;= 1 + 5 log(n)&lt;=6+6 log(n)               </a:t>
            </a:r>
            <a:endParaRPr b="1" sz="1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c1=1      c2=6        No &gt;=1</a:t>
            </a:r>
            <a:endParaRPr b="1" sz="1700"/>
          </a:p>
        </p:txBody>
      </p:sp>
      <p:sp>
        <p:nvSpPr>
          <p:cNvPr id="214" name="Google Shape;214;g19a83777397_0_36"/>
          <p:cNvSpPr txBox="1"/>
          <p:nvPr/>
        </p:nvSpPr>
        <p:spPr>
          <a:xfrm>
            <a:off x="6316650" y="3782975"/>
            <a:ext cx="2101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Θ(</a:t>
            </a:r>
            <a:r>
              <a:rPr b="1" lang="en-US" sz="2700"/>
              <a:t>log(n))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"/>
          <p:cNvSpPr txBox="1"/>
          <p:nvPr>
            <p:ph idx="4294967295" type="title"/>
          </p:nvPr>
        </p:nvSpPr>
        <p:spPr>
          <a:xfrm>
            <a:off x="1590949" y="179500"/>
            <a:ext cx="1389317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Task 1 </a:t>
            </a:r>
            <a:endParaRPr/>
          </a:p>
        </p:txBody>
      </p:sp>
      <p:cxnSp>
        <p:nvCxnSpPr>
          <p:cNvPr id="220" name="Google Shape;220;p17"/>
          <p:cNvCxnSpPr/>
          <p:nvPr/>
        </p:nvCxnSpPr>
        <p:spPr>
          <a:xfrm>
            <a:off x="4497493" y="486636"/>
            <a:ext cx="0" cy="4373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1" name="Google Shape;221;p17"/>
          <p:cNvSpPr txBox="1"/>
          <p:nvPr/>
        </p:nvSpPr>
        <p:spPr>
          <a:xfrm>
            <a:off x="4689595" y="983096"/>
            <a:ext cx="379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Analyze the code and calculate the asymptotic functions.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17"/>
          <p:cNvSpPr txBox="1"/>
          <p:nvPr/>
        </p:nvSpPr>
        <p:spPr>
          <a:xfrm>
            <a:off x="6174516" y="231150"/>
            <a:ext cx="1389317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11111"/>
              <a:buFont typeface="Raleway"/>
              <a:buNone/>
            </a:pPr>
            <a:r>
              <a:rPr b="1" i="0" lang="en-US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Task 2 </a:t>
            </a:r>
            <a:endParaRPr b="1" i="0" sz="28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23" name="Google Shape;223;p17"/>
          <p:cNvPicPr preferRelativeResize="0"/>
          <p:nvPr/>
        </p:nvPicPr>
        <p:blipFill rotWithShape="1">
          <a:blip r:embed="rId3">
            <a:alphaModFix/>
          </a:blip>
          <a:srcRect b="6852" l="0" r="0" t="6843"/>
          <a:stretch/>
        </p:blipFill>
        <p:spPr>
          <a:xfrm>
            <a:off x="349238" y="1604786"/>
            <a:ext cx="3798028" cy="2682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7"/>
          <p:cNvPicPr preferRelativeResize="0"/>
          <p:nvPr/>
        </p:nvPicPr>
        <p:blipFill rotWithShape="1">
          <a:blip r:embed="rId4">
            <a:alphaModFix/>
          </a:blip>
          <a:srcRect b="19462" l="0" r="0" t="19468"/>
          <a:stretch/>
        </p:blipFill>
        <p:spPr>
          <a:xfrm>
            <a:off x="4942547" y="1615626"/>
            <a:ext cx="3815373" cy="2671894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7"/>
          <p:cNvSpPr txBox="1"/>
          <p:nvPr/>
        </p:nvSpPr>
        <p:spPr>
          <a:xfrm>
            <a:off x="542000" y="995525"/>
            <a:ext cx="3705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Analyze the code and calculate the </a:t>
            </a:r>
            <a:r>
              <a:rPr lang="en-US">
                <a:latin typeface="Lato"/>
                <a:ea typeface="Lato"/>
                <a:cs typeface="Lato"/>
                <a:sym typeface="Lato"/>
              </a:rPr>
              <a:t>asymptotic</a:t>
            </a:r>
            <a:r>
              <a:rPr lang="en-US">
                <a:latin typeface="Lato"/>
                <a:ea typeface="Lato"/>
                <a:cs typeface="Lato"/>
                <a:sym typeface="Lato"/>
              </a:rPr>
              <a:t> functions.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Thank you.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/>
          <p:nvPr>
            <p:ph type="title"/>
          </p:nvPr>
        </p:nvSpPr>
        <p:spPr>
          <a:xfrm>
            <a:off x="729450" y="553263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Asymptotic Notations</a:t>
            </a:r>
            <a:endParaRPr/>
          </a:p>
        </p:txBody>
      </p:sp>
      <p:sp>
        <p:nvSpPr>
          <p:cNvPr id="93" name="Google Shape;93;p3"/>
          <p:cNvSpPr txBox="1"/>
          <p:nvPr/>
        </p:nvSpPr>
        <p:spPr>
          <a:xfrm>
            <a:off x="729450" y="1625071"/>
            <a:ext cx="7688700" cy="8309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i="1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Big-O Notation (O-notation) </a:t>
            </a:r>
            <a:r>
              <a:rPr b="1" i="1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Worst case</a:t>
            </a:r>
            <a:endParaRPr b="0" i="1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i="1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Omega Notation (Ω-notation) </a:t>
            </a:r>
            <a:r>
              <a:rPr b="1" i="1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Best case</a:t>
            </a:r>
            <a:endParaRPr b="0" i="1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i="1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Theta Notation (Θ-notation) </a:t>
            </a:r>
            <a:r>
              <a:rPr b="1" i="1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Average case</a:t>
            </a:r>
            <a:endParaRPr b="0" i="1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"/>
          <p:cNvSpPr txBox="1"/>
          <p:nvPr>
            <p:ph type="title"/>
          </p:nvPr>
        </p:nvSpPr>
        <p:spPr>
          <a:xfrm>
            <a:off x="675263" y="509358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u="sng">
                <a:solidFill>
                  <a:schemeClr val="hlink"/>
                </a:solidFill>
              </a:rPr>
              <a:t>Big-O complexity chart</a:t>
            </a:r>
            <a:endParaRPr/>
          </a:p>
        </p:txBody>
      </p:sp>
      <p:sp>
        <p:nvSpPr>
          <p:cNvPr id="99" name="Google Shape;99;p4"/>
          <p:cNvSpPr txBox="1"/>
          <p:nvPr/>
        </p:nvSpPr>
        <p:spPr>
          <a:xfrm>
            <a:off x="3057550" y="4710857"/>
            <a:ext cx="7515623" cy="3077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Big-O Chart: http://treeindev.net/article/algorithm-complexity-analysis</a:t>
            </a:r>
            <a:endParaRPr b="0" i="0" sz="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0" name="Google Shape;100;p4"/>
          <p:cNvPicPr preferRelativeResize="0"/>
          <p:nvPr/>
        </p:nvPicPr>
        <p:blipFill rotWithShape="1">
          <a:blip r:embed="rId3">
            <a:alphaModFix/>
          </a:blip>
          <a:srcRect b="6310" l="5776" r="8306" t="6539"/>
          <a:stretch/>
        </p:blipFill>
        <p:spPr>
          <a:xfrm>
            <a:off x="2005913" y="1089462"/>
            <a:ext cx="5027400" cy="3576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>
            <p:ph type="title"/>
          </p:nvPr>
        </p:nvSpPr>
        <p:spPr>
          <a:xfrm>
            <a:off x="729450" y="580356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Growth orders</a:t>
            </a:r>
            <a:endParaRPr/>
          </a:p>
        </p:txBody>
      </p:sp>
      <p:pic>
        <p:nvPicPr>
          <p:cNvPr id="106" name="Google Shape;10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450" y="1537546"/>
            <a:ext cx="4096849" cy="2719853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5"/>
          <p:cNvSpPr txBox="1"/>
          <p:nvPr/>
        </p:nvSpPr>
        <p:spPr>
          <a:xfrm>
            <a:off x="5980853" y="1943945"/>
            <a:ext cx="2437297" cy="1785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O(1) — constant time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O(log n) — logarithmic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O(n) — linear time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O(n²) — quadratic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O(2^n) — exponential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O(n!) — factorial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 txBox="1"/>
          <p:nvPr>
            <p:ph type="title"/>
          </p:nvPr>
        </p:nvSpPr>
        <p:spPr>
          <a:xfrm>
            <a:off x="844596" y="17250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11500"/>
              <a:t>Example 1</a:t>
            </a:r>
            <a:endParaRPr sz="1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"/>
          <p:cNvSpPr txBox="1"/>
          <p:nvPr>
            <p:ph type="title"/>
          </p:nvPr>
        </p:nvSpPr>
        <p:spPr>
          <a:xfrm>
            <a:off x="729450" y="62777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Code Analysis</a:t>
            </a:r>
            <a:endParaRPr/>
          </a:p>
        </p:txBody>
      </p:sp>
      <p:pic>
        <p:nvPicPr>
          <p:cNvPr id="118" name="Google Shape;118;p7"/>
          <p:cNvPicPr preferRelativeResize="0"/>
          <p:nvPr/>
        </p:nvPicPr>
        <p:blipFill rotWithShape="1">
          <a:blip r:embed="rId3">
            <a:alphaModFix/>
          </a:blip>
          <a:srcRect b="10547" l="0" r="0" t="0"/>
          <a:stretch/>
        </p:blipFill>
        <p:spPr>
          <a:xfrm>
            <a:off x="3112943" y="1341121"/>
            <a:ext cx="4425777" cy="34002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"/>
          <p:cNvSpPr txBox="1"/>
          <p:nvPr>
            <p:ph type="title"/>
          </p:nvPr>
        </p:nvSpPr>
        <p:spPr>
          <a:xfrm>
            <a:off x="729450" y="417797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Big-O Analysis</a:t>
            </a:r>
            <a:endParaRPr/>
          </a:p>
        </p:txBody>
      </p:sp>
      <p:sp>
        <p:nvSpPr>
          <p:cNvPr id="124" name="Google Shape;124;p8"/>
          <p:cNvSpPr txBox="1"/>
          <p:nvPr>
            <p:ph idx="1" type="body"/>
          </p:nvPr>
        </p:nvSpPr>
        <p:spPr>
          <a:xfrm>
            <a:off x="729450" y="2593648"/>
            <a:ext cx="7688700" cy="17141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88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b="1" lang="en-US" sz="1600"/>
              <a:t>To prove that: 1+1+1+1+3+5N+3+5N = O(n)     </a:t>
            </a:r>
            <a:endParaRPr/>
          </a:p>
          <a:p>
            <a:pPr indent="-342900" lvl="0" marL="488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b="1" lang="en-US" sz="1600"/>
              <a:t>Solve for C=15 and N</a:t>
            </a:r>
            <a:r>
              <a:rPr b="1" lang="en-US" sz="1200"/>
              <a:t>o</a:t>
            </a:r>
            <a:r>
              <a:rPr b="1" lang="en-US" sz="1600"/>
              <a:t>&gt;=2</a:t>
            </a:r>
            <a:endParaRPr/>
          </a:p>
          <a:p>
            <a:pPr indent="-342900" lvl="0" marL="488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b="1" lang="en-US" sz="1600"/>
              <a:t>15N&gt;=1+1+1+1+3+5N+3+5N</a:t>
            </a:r>
            <a:endParaRPr/>
          </a:p>
          <a:p>
            <a:pPr indent="-342900" lvl="0" marL="488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b="1" lang="en-US" sz="1600"/>
              <a:t>15N&gt;=10+10N</a:t>
            </a:r>
            <a:endParaRPr/>
          </a:p>
          <a:p>
            <a:pPr indent="0" lvl="0" marL="146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160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1600"/>
          </a:p>
        </p:txBody>
      </p:sp>
      <p:sp>
        <p:nvSpPr>
          <p:cNvPr id="125" name="Google Shape;125;p8"/>
          <p:cNvSpPr txBox="1"/>
          <p:nvPr/>
        </p:nvSpPr>
        <p:spPr>
          <a:xfrm>
            <a:off x="5696374" y="3080761"/>
            <a:ext cx="92365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O(n)</a:t>
            </a:r>
            <a:endParaRPr b="1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8"/>
          <p:cNvSpPr txBox="1"/>
          <p:nvPr/>
        </p:nvSpPr>
        <p:spPr>
          <a:xfrm>
            <a:off x="907627" y="1503793"/>
            <a:ext cx="403828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We have to deduce the Big-O complexity </a:t>
            </a:r>
            <a:r>
              <a:rPr b="1" i="0" lang="en-US" sz="16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400" u="none" cap="none" strike="noStrike">
              <a:solidFill>
                <a:srgbClr val="52525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"/>
          <p:cNvSpPr txBox="1"/>
          <p:nvPr>
            <p:ph type="title"/>
          </p:nvPr>
        </p:nvSpPr>
        <p:spPr>
          <a:xfrm>
            <a:off x="729450" y="417797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i="1" lang="en-US"/>
              <a:t>Omega Notation (Ω)</a:t>
            </a:r>
            <a:r>
              <a:rPr lang="en-US"/>
              <a:t> Analysis</a:t>
            </a:r>
            <a:endParaRPr/>
          </a:p>
        </p:txBody>
      </p:sp>
      <p:sp>
        <p:nvSpPr>
          <p:cNvPr id="132" name="Google Shape;132;p9"/>
          <p:cNvSpPr txBox="1"/>
          <p:nvPr>
            <p:ph idx="1" type="body"/>
          </p:nvPr>
        </p:nvSpPr>
        <p:spPr>
          <a:xfrm>
            <a:off x="636693" y="1720428"/>
            <a:ext cx="7781457" cy="200490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88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b="1" lang="en-US" sz="1600"/>
              <a:t>To prove that: 10+10N = Ω(n)     </a:t>
            </a:r>
            <a:endParaRPr/>
          </a:p>
          <a:p>
            <a:pPr indent="-342900" lvl="0" marL="488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b="1" lang="en-US" sz="1600"/>
              <a:t>Solve for C=3 and N</a:t>
            </a:r>
            <a:r>
              <a:rPr b="1" lang="en-US" sz="1200"/>
              <a:t>o</a:t>
            </a:r>
            <a:r>
              <a:rPr b="1" lang="en-US" sz="1600"/>
              <a:t>&gt;=1</a:t>
            </a:r>
            <a:endParaRPr/>
          </a:p>
          <a:p>
            <a:pPr indent="-342900" lvl="0" marL="488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b="1" lang="en-US" sz="1600"/>
              <a:t>3N&lt;=10+10N</a:t>
            </a:r>
            <a:endParaRPr/>
          </a:p>
          <a:p>
            <a:pPr indent="0" lvl="0" marL="146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160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1600"/>
          </a:p>
        </p:txBody>
      </p:sp>
      <p:sp>
        <p:nvSpPr>
          <p:cNvPr id="133" name="Google Shape;133;p9"/>
          <p:cNvSpPr txBox="1"/>
          <p:nvPr/>
        </p:nvSpPr>
        <p:spPr>
          <a:xfrm>
            <a:off x="5696374" y="3080761"/>
            <a:ext cx="93326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Ω(n)</a:t>
            </a:r>
            <a:endParaRPr b="1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Ahmed Tamer</dc:creator>
</cp:coreProperties>
</file>