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6WV46ahfWQ0Zh7ZIMc9PqUNwU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a837773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9a837773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83777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83777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837773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9a837773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a837773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9a837773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837773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9a837773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" name="Google Shape;2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" name="Google Shape;63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Data Structures (Lab-7)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Complexity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729450" y="2593648"/>
            <a:ext cx="7688700" cy="1131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577" lvl="0" marL="488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8"/>
              <a:buFont typeface="Arial"/>
              <a:buAutoNum type="arabicPeriod"/>
            </a:pPr>
            <a:r>
              <a:rPr b="1" lang="en-US" sz="1700"/>
              <a:t>To prove that: 8+10N = </a:t>
            </a:r>
            <a:r>
              <a:rPr b="1" i="1" lang="en-US" sz="1700"/>
              <a:t>Θ</a:t>
            </a:r>
            <a:r>
              <a:rPr b="1" lang="en-US" sz="1700"/>
              <a:t>(n)     </a:t>
            </a:r>
            <a:endParaRPr b="1" sz="1512"/>
          </a:p>
          <a:p>
            <a:pPr indent="-316127" lvl="0" marL="488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8"/>
              <a:buFont typeface="Arial"/>
              <a:buAutoNum type="arabicPeriod"/>
            </a:pPr>
            <a:r>
              <a:rPr b="1" lang="en-US" sz="1700"/>
              <a:t>Solve for C1=3 , N</a:t>
            </a:r>
            <a:r>
              <a:rPr b="1" lang="en-US" sz="1450"/>
              <a:t>o</a:t>
            </a:r>
            <a:r>
              <a:rPr b="1" lang="en-US" sz="1700"/>
              <a:t>&gt;=2 and C2=15</a:t>
            </a:r>
            <a:endParaRPr b="1" sz="1512"/>
          </a:p>
          <a:p>
            <a:pPr indent="-360577" lvl="0" marL="488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8"/>
              <a:buFont typeface="Arial"/>
              <a:buAutoNum type="arabicPeriod"/>
            </a:pPr>
            <a:r>
              <a:rPr b="1" lang="en-US" sz="1700"/>
              <a:t>c1 .g(N) &lt;= f(N) &lt;= c2 .g(N)</a:t>
            </a:r>
            <a:endParaRPr b="1" sz="1700"/>
          </a:p>
          <a:p>
            <a:pPr indent="-360577" lvl="0" marL="488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8"/>
              <a:buFont typeface="Arial"/>
              <a:buAutoNum type="arabicPeriod"/>
            </a:pPr>
            <a:r>
              <a:rPr b="1" lang="en-US" sz="1700"/>
              <a:t>3N&lt;=8+10N&lt;=15 N</a:t>
            </a:r>
            <a:endParaRPr b="1" sz="1512"/>
          </a:p>
          <a:p>
            <a:pPr indent="0" lvl="0" marL="1460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8"/>
              <a:buNone/>
            </a:pPr>
            <a:r>
              <a:t/>
            </a:r>
            <a:endParaRPr b="1" sz="1700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8"/>
              <a:buNone/>
            </a:pPr>
            <a:r>
              <a:t/>
            </a:r>
            <a:endParaRPr b="1" sz="1700"/>
          </a:p>
        </p:txBody>
      </p:sp>
      <p:sp>
        <p:nvSpPr>
          <p:cNvPr id="140" name="Google Shape;140;p10"/>
          <p:cNvSpPr txBox="1"/>
          <p:nvPr/>
        </p:nvSpPr>
        <p:spPr>
          <a:xfrm>
            <a:off x="5696374" y="3080761"/>
            <a:ext cx="933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866987" y="1619434"/>
            <a:ext cx="2598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2</a:t>
            </a:r>
            <a:endParaRPr sz="1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729450" y="6277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Code Analysis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508" y="1415626"/>
            <a:ext cx="3648584" cy="345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6988032" y="4077999"/>
            <a:ext cx="1108500" cy="53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40" l="-11601" r="-9944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907627" y="1503793"/>
            <a:ext cx="40382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026750" y="2252175"/>
            <a:ext cx="6610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To prove that:  5</a:t>
            </a:r>
            <a:r>
              <a:rPr lang="en-US" sz="2300"/>
              <a:t>n² + 10 + 6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Solve  for c=10 and No &gt;= 2 || g(n) = 8n²+n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10n²+n&gt;= 5n²+10+6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7200054" y="3615854"/>
            <a:ext cx="1118063" cy="532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40" l="-10868" r="-9782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469350" y="1774800"/>
            <a:ext cx="661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To prove that:  5n² + 10 + 6 = </a:t>
            </a:r>
            <a:r>
              <a:rPr i="1" lang="en-US" sz="2400"/>
              <a:t>Ω(n</a:t>
            </a:r>
            <a:r>
              <a:rPr lang="en-US" sz="2400"/>
              <a:t>²</a:t>
            </a:r>
            <a:r>
              <a:rPr i="1" lang="en-US" sz="2400"/>
              <a:t>)</a:t>
            </a:r>
            <a:endParaRPr i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Solve  for c=1 and No &gt;= 1 || g(n) = n²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n²</a:t>
            </a:r>
            <a:r>
              <a:rPr lang="en-US" sz="2400"/>
              <a:t>&lt;= 5n²+10+6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6922348" y="3453295"/>
            <a:ext cx="1108445" cy="532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40" l="-11601" r="-9944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866987" y="1619434"/>
            <a:ext cx="2598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66975" y="2209925"/>
            <a:ext cx="56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To prove that: </a:t>
            </a:r>
            <a:r>
              <a:rPr lang="en-US" sz="1800"/>
              <a:t>5n² + 10 + 6 = </a:t>
            </a:r>
            <a:r>
              <a:rPr i="1" lang="en-US" sz="1800"/>
              <a:t>Ω(n</a:t>
            </a:r>
            <a:r>
              <a:rPr lang="en-US" sz="1800"/>
              <a:t>²</a:t>
            </a:r>
            <a:r>
              <a:rPr i="1" lang="en-US" sz="1800"/>
              <a:t>)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Solve for C1=1 ,No&gt;=2 and C2=10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C1.g(n) &lt;= f(n) &gt;= c2.g(n)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n</a:t>
            </a:r>
            <a:r>
              <a:rPr lang="en-US" sz="1800"/>
              <a:t>² &lt;= 5n² + 10 + 6 &lt;= 10n²+n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729450" y="66163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729450" y="1503142"/>
            <a:ext cx="7688700" cy="226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83777397_0_5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3</a:t>
            </a:r>
            <a:endParaRPr sz="1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9a83777397_0_0"/>
          <p:cNvPicPr preferRelativeResize="0"/>
          <p:nvPr/>
        </p:nvPicPr>
        <p:blipFill rotWithShape="1">
          <a:blip r:embed="rId3">
            <a:alphaModFix/>
          </a:blip>
          <a:srcRect b="13322" l="0" r="0" t="13315"/>
          <a:stretch/>
        </p:blipFill>
        <p:spPr>
          <a:xfrm>
            <a:off x="2433475" y="1369375"/>
            <a:ext cx="5364725" cy="32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9a83777397_0_0"/>
          <p:cNvSpPr txBox="1"/>
          <p:nvPr/>
        </p:nvSpPr>
        <p:spPr>
          <a:xfrm>
            <a:off x="663700" y="663675"/>
            <a:ext cx="24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Code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83777397_0_19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98" name="Google Shape;198;g19a83777397_0_19"/>
          <p:cNvSpPr txBox="1"/>
          <p:nvPr/>
        </p:nvSpPr>
        <p:spPr>
          <a:xfrm>
            <a:off x="907627" y="1503793"/>
            <a:ext cx="4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9a83777397_0_19"/>
          <p:cNvSpPr txBox="1"/>
          <p:nvPr/>
        </p:nvSpPr>
        <p:spPr>
          <a:xfrm>
            <a:off x="907625" y="2163889"/>
            <a:ext cx="6371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-US" sz="1900">
                <a:latin typeface="Lato"/>
                <a:ea typeface="Lato"/>
                <a:cs typeface="Lato"/>
                <a:sym typeface="Lato"/>
              </a:rPr>
              <a:t>g(n)=c1.f(n)=6+log(N)   c1=6   N</a:t>
            </a:r>
            <a:r>
              <a:rPr b="1" lang="en-US" sz="1300">
                <a:latin typeface="Lato"/>
                <a:ea typeface="Lato"/>
                <a:cs typeface="Lato"/>
                <a:sym typeface="Lato"/>
              </a:rPr>
              <a:t>o&gt;=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1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-US" sz="1900">
                <a:latin typeface="Lato"/>
                <a:ea typeface="Lato"/>
                <a:cs typeface="Lato"/>
                <a:sym typeface="Lato"/>
              </a:rPr>
              <a:t>6+log(N)&gt;=2+5 log(N)   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g19a83777397_0_19"/>
          <p:cNvSpPr txBox="1"/>
          <p:nvPr/>
        </p:nvSpPr>
        <p:spPr>
          <a:xfrm>
            <a:off x="6636750" y="3561725"/>
            <a:ext cx="205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Lato"/>
                <a:ea typeface="Lato"/>
                <a:cs typeface="Lato"/>
                <a:sym typeface="Lato"/>
              </a:rPr>
              <a:t>O(log(n))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29450" y="6209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Agenda for 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Asymptotic Notations?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Code Analysis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Big-O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Omega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Theta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83777397_0_28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206" name="Google Shape;206;g19a83777397_0_28"/>
          <p:cNvSpPr txBox="1"/>
          <p:nvPr/>
        </p:nvSpPr>
        <p:spPr>
          <a:xfrm>
            <a:off x="729450" y="1968900"/>
            <a:ext cx="637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c1.g(n) = log(n)     No&gt;=1  c1=1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2+5 log(n) &gt;= log(n)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19a83777397_0_28"/>
          <p:cNvSpPr txBox="1"/>
          <p:nvPr/>
        </p:nvSpPr>
        <p:spPr>
          <a:xfrm>
            <a:off x="5685500" y="3539600"/>
            <a:ext cx="26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Ω(</a:t>
            </a:r>
            <a:r>
              <a:rPr b="1" lang="en-US" sz="2000">
                <a:latin typeface="Lato"/>
                <a:ea typeface="Lato"/>
                <a:cs typeface="Lato"/>
                <a:sym typeface="Lato"/>
              </a:rPr>
              <a:t>log(n))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a83777397_0_36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213" name="Google Shape;213;g19a83777397_0_36"/>
          <p:cNvSpPr txBox="1"/>
          <p:nvPr/>
        </p:nvSpPr>
        <p:spPr>
          <a:xfrm>
            <a:off x="866956" y="1619425"/>
            <a:ext cx="6732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log(n) &lt;= 2 + 5 log(n)&lt;=6+6 log(n)               </a:t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c1=1      c2=6        No &gt;=1</a:t>
            </a:r>
            <a:endParaRPr b="1" sz="1700"/>
          </a:p>
        </p:txBody>
      </p:sp>
      <p:sp>
        <p:nvSpPr>
          <p:cNvPr id="214" name="Google Shape;214;g19a83777397_0_36"/>
          <p:cNvSpPr txBox="1"/>
          <p:nvPr/>
        </p:nvSpPr>
        <p:spPr>
          <a:xfrm>
            <a:off x="6316650" y="3782975"/>
            <a:ext cx="210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Θ(</a:t>
            </a:r>
            <a:r>
              <a:rPr b="1" lang="en-US" sz="2700"/>
              <a:t>log(n))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4294967295" type="title"/>
          </p:nvPr>
        </p:nvSpPr>
        <p:spPr>
          <a:xfrm>
            <a:off x="1590949" y="179500"/>
            <a:ext cx="1389317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Task 1 </a:t>
            </a:r>
            <a:endParaRPr/>
          </a:p>
        </p:txBody>
      </p:sp>
      <p:cxnSp>
        <p:nvCxnSpPr>
          <p:cNvPr id="220" name="Google Shape;220;p17"/>
          <p:cNvCxnSpPr/>
          <p:nvPr/>
        </p:nvCxnSpPr>
        <p:spPr>
          <a:xfrm>
            <a:off x="4497493" y="486636"/>
            <a:ext cx="0" cy="437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7"/>
          <p:cNvSpPr txBox="1"/>
          <p:nvPr/>
        </p:nvSpPr>
        <p:spPr>
          <a:xfrm>
            <a:off x="4689595" y="983096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Analyze the code and calculate the asymptotic functions.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174516" y="231150"/>
            <a:ext cx="1389317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Raleway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Task 2 </a:t>
            </a:r>
            <a:endParaRPr b="1" i="0" sz="2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6852" l="0" r="0" t="6843"/>
          <a:stretch/>
        </p:blipFill>
        <p:spPr>
          <a:xfrm>
            <a:off x="349238" y="1604786"/>
            <a:ext cx="3798028" cy="268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4">
            <a:alphaModFix/>
          </a:blip>
          <a:srcRect b="19462" l="0" r="0" t="19468"/>
          <a:stretch/>
        </p:blipFill>
        <p:spPr>
          <a:xfrm>
            <a:off x="4942547" y="1615626"/>
            <a:ext cx="3815373" cy="2671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542000" y="995525"/>
            <a:ext cx="37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Analyze the code and calculate the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asymptotic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functions.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729450" y="5532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729450" y="1625071"/>
            <a:ext cx="76887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Big-O Notation (O-notation)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Omega Notation (Ω-notation)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 Notation (Θ-notation)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675263" y="50935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u="sng">
                <a:solidFill>
                  <a:schemeClr val="hlink"/>
                </a:solidFill>
              </a:rPr>
              <a:t>Big-O complexity chart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057550" y="4710857"/>
            <a:ext cx="7515623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Big-O Chart: http://treeindev.net/article/algorithm-complexity-analysis</a:t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6310" l="5776" r="8306" t="6539"/>
          <a:stretch/>
        </p:blipFill>
        <p:spPr>
          <a:xfrm>
            <a:off x="2005913" y="1089462"/>
            <a:ext cx="5027400" cy="357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729450" y="58035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Growth orders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537546"/>
            <a:ext cx="4096849" cy="271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5980853" y="1943945"/>
            <a:ext cx="2437297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 — constant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 n) — logarithmic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 — linear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O(n²) — quadratic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O(2^n) — exponential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O(n!) — factorial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1</a:t>
            </a:r>
            <a:endParaRPr sz="1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29450" y="6277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Code Analysis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10547" l="0" r="0" t="0"/>
          <a:stretch/>
        </p:blipFill>
        <p:spPr>
          <a:xfrm>
            <a:off x="3112943" y="1341121"/>
            <a:ext cx="4425777" cy="340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729450" y="2593648"/>
            <a:ext cx="7688700" cy="171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To prove that:1+1+ 1+1+1+1+1+1+5N+5N = O(n)     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Solve for C=13 and N</a:t>
            </a:r>
            <a:r>
              <a:rPr b="1" lang="en-US" sz="1200"/>
              <a:t>o</a:t>
            </a:r>
            <a:r>
              <a:rPr b="1" lang="en-US" sz="1600"/>
              <a:t>&gt;=2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13N&gt;=1+1+1+1+1+1+1+1+5N+5N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13N&gt;=8+10N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25" name="Google Shape;125;p8"/>
          <p:cNvSpPr txBox="1"/>
          <p:nvPr/>
        </p:nvSpPr>
        <p:spPr>
          <a:xfrm>
            <a:off x="5696374" y="3080761"/>
            <a:ext cx="9236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907627" y="1503793"/>
            <a:ext cx="40382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636693" y="1720428"/>
            <a:ext cx="7781457" cy="20049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To prove that: 8+10N = Ω(n)     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Solve for C=3 and N</a:t>
            </a:r>
            <a:r>
              <a:rPr b="1" lang="en-US" sz="1200"/>
              <a:t>o</a:t>
            </a:r>
            <a:r>
              <a:rPr b="1" lang="en-US" sz="1600"/>
              <a:t>&gt;=1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3N&lt;8+10N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33" name="Google Shape;133;p9"/>
          <p:cNvSpPr txBox="1"/>
          <p:nvPr/>
        </p:nvSpPr>
        <p:spPr>
          <a:xfrm>
            <a:off x="5696374" y="3080761"/>
            <a:ext cx="933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Ω(n)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Tamer</dc:creator>
</cp:coreProperties>
</file>