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63" r:id="rId5"/>
    <p:sldId id="264" r:id="rId6"/>
    <p:sldId id="262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0" r:id="rId22"/>
    <p:sldId id="26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1" r:id="rId36"/>
    <p:sldId id="293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>
      <p:cViewPr>
        <p:scale>
          <a:sx n="70" d="100"/>
          <a:sy n="70" d="100"/>
        </p:scale>
        <p:origin x="-138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B976-9821-4C91-98D9-7BA458423F11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12954-0881-4FEB-B12D-B8E097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12954-0881-4FEB-B12D-B8E0974930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087D62F-4092-4F9F-9B87-F5C1E9C15C4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659DD83-E72C-4B7A-8FEB-C06BC24791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kern="0" dirty="0">
                <a:latin typeface="Calibri" pitchFamily="34" charset="0"/>
              </a:rPr>
              <a:t>Recursion and Search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8</a:t>
            </a:r>
          </a:p>
        </p:txBody>
      </p:sp>
    </p:spTree>
    <p:extLst>
      <p:ext uri="{BB962C8B-B14F-4D97-AF65-F5344CB8AC3E}">
        <p14:creationId xmlns:p14="http://schemas.microsoft.com/office/powerpoint/2010/main" val="23438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6858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5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miro.medium.com/max/700/1*l6AHjx0d4x2LrF6WA_yu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86050"/>
            <a:ext cx="6667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https://miro.medium.com/max/700/1*Fd3eZvuG9XupS1IdWjKH8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125"/>
            <a:ext cx="6667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miro.medium.com/max/700/1*C3LaaTtC6miYoIlhkX7zQ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543050"/>
            <a:ext cx="66675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miro.medium.com/max/700/1*7OFYqahYRPLBFF4uzPdQX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95499"/>
            <a:ext cx="6667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miro.medium.com/max/700/1*w4_XOAwGZxYbIab_CLFk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4024"/>
            <a:ext cx="66675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s://miro.medium.com/max/700/1*BvbWBBu1yvTuZ90KuN6S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47899"/>
            <a:ext cx="66675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s://miro.medium.com/max/700/1*NeD4TAw0GkpkfYPuksp7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809874"/>
            <a:ext cx="66675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s://miro.medium.com/max/700/1*nMnCiTSljGosHe_EXxjW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286124"/>
            <a:ext cx="6667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1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s://miro.medium.com/max/700/1*RLnSbO-_rEDAmExQo8q5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895724"/>
            <a:ext cx="6667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26511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A recursive function is a </a:t>
            </a:r>
            <a:r>
              <a:rPr lang="en-GB" b="1" u="sng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function that calls </a:t>
            </a:r>
            <a:r>
              <a:rPr lang="en-GB" b="1" u="sng" dirty="0" smtClean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itself</a:t>
            </a:r>
            <a:endParaRPr lang="ar-EG" b="1" u="sng" dirty="0" smtClean="0">
              <a:solidFill>
                <a:srgbClr val="002060"/>
              </a:solidFill>
              <a:ea typeface="Tahoma" pitchFamily="34" charset="0"/>
              <a:cs typeface="Tahoma" pitchFamily="34" charset="0"/>
            </a:endParaRPr>
          </a:p>
          <a:p>
            <a:pPr marL="639763" lvl="1" indent="265113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With each recursive call, the problem size is reduced </a:t>
            </a:r>
          </a:p>
          <a:p>
            <a:pPr marL="639763" lvl="1" indent="265113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The function terminates when </a:t>
            </a:r>
            <a:r>
              <a:rPr lang="en-GB" b="1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a</a:t>
            </a: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GB" b="1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terminal condition is </a:t>
            </a:r>
            <a:r>
              <a:rPr lang="en-GB" b="1" dirty="0" smtClean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reached</a:t>
            </a:r>
            <a:endParaRPr lang="ar-EG" b="1" u="sng" dirty="0" smtClean="0">
              <a:solidFill>
                <a:srgbClr val="002060"/>
              </a:solidFill>
              <a:ea typeface="Tahoma" pitchFamily="34" charset="0"/>
              <a:cs typeface="Tahoma" pitchFamily="34" charset="0"/>
            </a:endParaRPr>
          </a:p>
          <a:p>
            <a:pPr marL="182563" indent="26511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Recursion must terminate; otherwise, we have infinite </a:t>
            </a:r>
            <a:r>
              <a:rPr lang="en-US" dirty="0" smtClean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recursion</a:t>
            </a:r>
            <a:endParaRPr lang="ar-EG" dirty="0" smtClean="0">
              <a:solidFill>
                <a:srgbClr val="002060"/>
              </a:solidFill>
              <a:ea typeface="Tahoma" pitchFamily="34" charset="0"/>
              <a:cs typeface="Tahoma" pitchFamily="34" charset="0"/>
            </a:endParaRPr>
          </a:p>
          <a:p>
            <a:pPr marL="182563" indent="26511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A recursive definition consists of two parts. </a:t>
            </a:r>
            <a:endParaRPr lang="ar-EG" dirty="0" smtClean="0">
              <a:solidFill>
                <a:srgbClr val="002060"/>
              </a:solidFill>
              <a:ea typeface="Tahoma" pitchFamily="34" charset="0"/>
              <a:cs typeface="Tahoma" pitchFamily="34" charset="0"/>
            </a:endParaRPr>
          </a:p>
          <a:p>
            <a:pPr marL="456883" lvl="1" indent="26511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The </a:t>
            </a:r>
            <a:r>
              <a:rPr lang="en-US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first part is called the anchor or the base case. </a:t>
            </a:r>
            <a:endParaRPr lang="ar-EG" dirty="0" smtClean="0">
              <a:solidFill>
                <a:srgbClr val="002060"/>
              </a:solidFill>
              <a:ea typeface="Tahoma" pitchFamily="34" charset="0"/>
              <a:cs typeface="Tahoma" pitchFamily="34" charset="0"/>
            </a:endParaRPr>
          </a:p>
          <a:p>
            <a:pPr marL="456883" lvl="1" indent="26511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the second part, rules are given that allow for the construction of new elements out of basic elements.</a:t>
            </a:r>
          </a:p>
          <a:p>
            <a:pPr marL="182563" indent="26511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dirty="0" smtClean="0">
              <a:solidFill>
                <a:srgbClr val="002060"/>
              </a:solidFill>
              <a:ea typeface="Tahoma" pitchFamily="34" charset="0"/>
              <a:cs typeface="Tahoma" pitchFamily="34" charset="0"/>
            </a:endParaRPr>
          </a:p>
          <a:p>
            <a:pPr marL="182563" indent="26511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b="1" u="sng" dirty="0">
              <a:solidFill>
                <a:srgbClr val="002060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https://miro.medium.com/max/700/1*AGAZyo0As80-2037PMYs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419599"/>
            <a:ext cx="6667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factorial function !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00200"/>
            <a:ext cx="6934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9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ClrTx/>
              <a:buSzTx/>
              <a:defRPr/>
            </a:pPr>
            <a:r>
              <a:rPr lang="en-US" sz="3200" b="1" dirty="0">
                <a:solidFill>
                  <a:srgbClr val="002060"/>
                </a:solidFill>
                <a:latin typeface="Calibri"/>
              </a:rPr>
              <a:t>Linear</a:t>
            </a:r>
            <a:r>
              <a:rPr lang="en-US" sz="3200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3200" i="1" dirty="0">
                <a:solidFill>
                  <a:srgbClr val="002060"/>
                </a:solidFill>
                <a:latin typeface="Calibri"/>
              </a:rPr>
              <a:t>Sequential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) Searching Algorithm</a:t>
            </a:r>
          </a:p>
          <a:p>
            <a:pPr marL="800100" lvl="3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Can deal with </a:t>
            </a:r>
            <a:r>
              <a:rPr lang="en-US" altLang="en-US" sz="2800" u="sng" dirty="0">
                <a:solidFill>
                  <a:srgbClr val="0000FF"/>
                </a:solidFill>
                <a:latin typeface="Calibri"/>
              </a:rPr>
              <a:t>unsorted</a:t>
            </a:r>
            <a:r>
              <a:rPr lang="en-US" altLang="en-US" sz="28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altLang="en-US" sz="2800" dirty="0">
                <a:solidFill>
                  <a:prstClr val="black"/>
                </a:solidFill>
                <a:latin typeface="Calibri"/>
              </a:rPr>
              <a:t>arrays</a:t>
            </a:r>
          </a:p>
          <a:p>
            <a:pPr marL="0" lvl="0" indent="0">
              <a:buClrTx/>
              <a:buSzTx/>
              <a:buNone/>
              <a:defRPr/>
            </a:pPr>
            <a:endParaRPr lang="en-US" sz="32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buClrTx/>
              <a:buSzTx/>
              <a:defRPr/>
            </a:pPr>
            <a:r>
              <a:rPr lang="en-US" sz="3200" b="1" dirty="0">
                <a:solidFill>
                  <a:srgbClr val="002060"/>
                </a:solidFill>
                <a:latin typeface="Calibri"/>
              </a:rPr>
              <a:t>Binary</a:t>
            </a:r>
            <a:r>
              <a:rPr lang="en-US" sz="3200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Searching Algorithm</a:t>
            </a:r>
          </a:p>
          <a:p>
            <a:pPr marL="342900" lvl="2" indent="12065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Must deal with </a:t>
            </a:r>
            <a:r>
              <a:rPr lang="en-US" sz="3200" u="sng" dirty="0" smtClean="0">
                <a:solidFill>
                  <a:srgbClr val="0000FF"/>
                </a:solidFill>
                <a:latin typeface="Calibri"/>
              </a:rPr>
              <a:t>s</a:t>
            </a:r>
            <a:r>
              <a:rPr lang="en-US" altLang="en-US" sz="3200" u="sng" dirty="0" smtClean="0">
                <a:solidFill>
                  <a:srgbClr val="0000FF"/>
                </a:solidFill>
                <a:latin typeface="Calibri"/>
              </a:rPr>
              <a:t>orted</a:t>
            </a:r>
            <a:r>
              <a:rPr lang="en-US" altLang="en-US" sz="3200" dirty="0" smtClean="0">
                <a:solidFill>
                  <a:srgbClr val="0000FF"/>
                </a:solidFill>
                <a:latin typeface="Calibri"/>
              </a:rPr>
              <a:t> </a:t>
            </a:r>
            <a:r>
              <a:rPr lang="en-US" altLang="en-US" sz="3200" dirty="0" smtClean="0">
                <a:solidFill>
                  <a:prstClr val="black"/>
                </a:solidFill>
                <a:latin typeface="Calibri"/>
              </a:rPr>
              <a:t>arrays</a:t>
            </a:r>
            <a:endParaRPr lang="en-US" altLang="en-US" sz="3600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Linear</a:t>
            </a:r>
            <a:r>
              <a:rPr lang="en-US" altLang="en-US" dirty="0"/>
              <a:t>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target value with all elements of the array </a:t>
            </a:r>
            <a:r>
              <a:rPr lang="en-US" altLang="en-US" dirty="0"/>
              <a:t>until you find a match or reach the last </a:t>
            </a:r>
            <a:r>
              <a:rPr lang="en-US" altLang="en-US" dirty="0" smtClean="0"/>
              <a:t>element </a:t>
            </a:r>
            <a:r>
              <a:rPr lang="en-US" altLang="en-US" dirty="0"/>
              <a:t>in the </a:t>
            </a:r>
            <a:r>
              <a:rPr lang="en-US" altLang="en-US" dirty="0" smtClean="0"/>
              <a:t>array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arr</a:t>
            </a:r>
            <a:r>
              <a:rPr lang="en-US" dirty="0" smtClean="0"/>
              <a:t> = [25,30,6,17,27,11], n = 6, target = 17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37502"/>
              </p:ext>
            </p:extLst>
          </p:nvPr>
        </p:nvGraphicFramePr>
        <p:xfrm>
          <a:off x="914400" y="4267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6200" y="3657600"/>
            <a:ext cx="6858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1066800" y="4953000"/>
            <a:ext cx="4572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1,858,021 Right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6" t="24649" r="28290" b="25714"/>
          <a:stretch/>
        </p:blipFill>
        <p:spPr bwMode="auto">
          <a:xfrm>
            <a:off x="4068296" y="4907280"/>
            <a:ext cx="65610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43600" y="5105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Found</a:t>
            </a:r>
            <a:endParaRPr 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068E-6 L 0.10417 -2.4606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17 -2.46068E-6 L 0.2375 -2.4606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88067E-7 L 0.14166 8.8806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5 -2.46068E-6 L 0.34584 -2.46068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6 8.88067E-7 L 0.25 8.88067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-2.46068E-6 L 0.45417 -2.4606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Linear</a:t>
            </a:r>
            <a:r>
              <a:rPr lang="en-US" altLang="en-US" dirty="0"/>
              <a:t>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linSearch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list [ ],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listLength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key) 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loc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smtClean="0">
                <a:latin typeface="Consolas" panose="020B0609020204030204" pitchFamily="49" charset="0"/>
              </a:rPr>
              <a:t>for(</a:t>
            </a:r>
            <a:r>
              <a:rPr lang="en-US" altLang="en-US" dirty="0" err="1" smtClean="0">
                <a:latin typeface="Consolas" panose="020B0609020204030204" pitchFamily="49" charset="0"/>
              </a:rPr>
              <a:t>loc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= 0; </a:t>
            </a:r>
            <a:r>
              <a:rPr lang="en-US" altLang="en-US" dirty="0" err="1">
                <a:latin typeface="Consolas" panose="020B0609020204030204" pitchFamily="49" charset="0"/>
              </a:rPr>
              <a:t>loc</a:t>
            </a:r>
            <a:r>
              <a:rPr lang="en-US" altLang="en-US" dirty="0">
                <a:latin typeface="Consolas" panose="020B0609020204030204" pitchFamily="49" charset="0"/>
              </a:rPr>
              <a:t> &lt; </a:t>
            </a:r>
            <a:r>
              <a:rPr lang="en-US" altLang="en-US" dirty="0" err="1">
                <a:latin typeface="Consolas" panose="020B0609020204030204" pitchFamily="49" charset="0"/>
              </a:rPr>
              <a:t>listLength</a:t>
            </a:r>
            <a:r>
              <a:rPr lang="en-US" altLang="en-US" dirty="0">
                <a:latin typeface="Consolas" panose="020B0609020204030204" pitchFamily="49" charset="0"/>
              </a:rPr>
              <a:t>; </a:t>
            </a:r>
            <a:r>
              <a:rPr lang="en-US" altLang="en-US" dirty="0" err="1">
                <a:latin typeface="Consolas" panose="020B0609020204030204" pitchFamily="49" charset="0"/>
              </a:rPr>
              <a:t>loc</a:t>
            </a:r>
            <a:r>
              <a:rPr lang="en-US" altLang="en-US" dirty="0">
                <a:latin typeface="Consolas" panose="020B0609020204030204" pitchFamily="49" charset="0"/>
              </a:rPr>
              <a:t>++) 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en-US" dirty="0">
                <a:latin typeface="Consolas" panose="020B0609020204030204" pitchFamily="49" charset="0"/>
              </a:rPr>
              <a:t>		if(list[</a:t>
            </a:r>
            <a:r>
              <a:rPr lang="en-US" altLang="en-US" dirty="0" err="1">
                <a:latin typeface="Consolas" panose="020B0609020204030204" pitchFamily="49" charset="0"/>
              </a:rPr>
              <a:t>loc</a:t>
            </a:r>
            <a:r>
              <a:rPr lang="en-US" altLang="en-US" dirty="0">
                <a:latin typeface="Consolas" panose="020B0609020204030204" pitchFamily="49" charset="0"/>
              </a:rPr>
              <a:t>] == key)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  		</a:t>
            </a:r>
            <a:r>
              <a:rPr lang="en-US" altLang="en-US" dirty="0" smtClean="0">
                <a:latin typeface="Consolas" panose="020B0609020204030204" pitchFamily="49" charset="0"/>
              </a:rPr>
              <a:t>return </a:t>
            </a:r>
            <a:r>
              <a:rPr lang="en-US" alt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loc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}     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return 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-1</a:t>
            </a:r>
            <a:r>
              <a:rPr lang="en-US" altLang="en-US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Linear</a:t>
            </a:r>
            <a:r>
              <a:rPr lang="en-US" altLang="en-US" dirty="0"/>
              <a:t>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best case time complexity of linear search takes place when the element to be searched for is on the first </a:t>
            </a:r>
            <a:r>
              <a:rPr lang="en-US" dirty="0" smtClean="0"/>
              <a:t>index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  <a:cs typeface="Arial" charset="0"/>
                <a:sym typeface="Wingdings" pitchFamily="2" charset="2"/>
              </a:rPr>
              <a:t>T</a:t>
            </a:r>
            <a:r>
              <a:rPr lang="en-US" altLang="en-US" dirty="0" smtClean="0">
                <a:solidFill>
                  <a:srgbClr val="0070C0"/>
                </a:solidFill>
                <a:cs typeface="Arial" charset="0"/>
              </a:rPr>
              <a:t>ime </a:t>
            </a:r>
            <a:r>
              <a:rPr lang="en-US" altLang="en-US" dirty="0">
                <a:solidFill>
                  <a:srgbClr val="0070C0"/>
                </a:solidFill>
                <a:cs typeface="Arial" charset="0"/>
              </a:rPr>
              <a:t>complexity is </a:t>
            </a:r>
            <a:r>
              <a:rPr lang="en-US" altLang="en-US" b="1" dirty="0" smtClean="0">
                <a:solidFill>
                  <a:srgbClr val="0070C0"/>
                </a:solidFill>
                <a:cs typeface="Arial" charset="0"/>
              </a:rPr>
              <a:t>1</a:t>
            </a:r>
          </a:p>
          <a:p>
            <a:r>
              <a:rPr lang="en-US" dirty="0"/>
              <a:t>The worst case will take place if:</a:t>
            </a:r>
          </a:p>
          <a:p>
            <a:pPr lvl="1"/>
            <a:r>
              <a:rPr lang="en-US" dirty="0"/>
              <a:t>The element to be search is in the last index</a:t>
            </a:r>
          </a:p>
          <a:p>
            <a:pPr lvl="1"/>
            <a:r>
              <a:rPr lang="en-US" dirty="0"/>
              <a:t>The element to be search is not present in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</a:t>
            </a:r>
            <a:r>
              <a:rPr lang="en-US" altLang="en-US" dirty="0">
                <a:solidFill>
                  <a:srgbClr val="0070C0"/>
                </a:solidFill>
              </a:rPr>
              <a:t>Time Complexity </a:t>
            </a:r>
            <a:r>
              <a:rPr lang="en-US" altLang="en-US" dirty="0" smtClean="0">
                <a:solidFill>
                  <a:srgbClr val="0070C0"/>
                </a:solidFill>
              </a:rPr>
              <a:t>is </a:t>
            </a:r>
            <a:r>
              <a:rPr lang="en-US" altLang="en-US" b="1" dirty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Recursive Linear </a:t>
            </a:r>
            <a:r>
              <a:rPr lang="en-GB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-</a:t>
            </a:r>
            <a:r>
              <a:rPr lang="pt-BR" dirty="0"/>
              <a:t>1 </a:t>
            </a:r>
            <a:r>
              <a:rPr lang="pt-BR" dirty="0" smtClean="0"/>
              <a:t>                       if </a:t>
            </a:r>
            <a:r>
              <a:rPr lang="pt-BR" dirty="0"/>
              <a:t>n&lt;=0</a:t>
            </a:r>
          </a:p>
          <a:p>
            <a:pPr marL="0" indent="0">
              <a:buNone/>
            </a:pPr>
            <a:r>
              <a:rPr lang="pt-BR" dirty="0"/>
              <a:t>f(a, n, target</a:t>
            </a:r>
            <a:r>
              <a:rPr lang="pt-BR" dirty="0" smtClean="0"/>
              <a:t>)     n-1                     if </a:t>
            </a:r>
            <a:r>
              <a:rPr lang="pt-BR" dirty="0"/>
              <a:t>target=a[n-1]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f(a</a:t>
            </a:r>
            <a:r>
              <a:rPr lang="pt-BR" dirty="0"/>
              <a:t>, n-1,target</a:t>
            </a:r>
            <a:r>
              <a:rPr lang="pt-BR" dirty="0" smtClean="0"/>
              <a:t>)    Otherwise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52"/>
          <a:stretch/>
        </p:blipFill>
        <p:spPr bwMode="auto">
          <a:xfrm>
            <a:off x="2314575" y="1600200"/>
            <a:ext cx="2762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4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target)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// Recursive version of linear search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if (n &lt;= 0) // 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empty list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 specified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return -1;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else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if (a[n-1] == target) //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test final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position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return n-1;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else // search the rest of the list recursively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n-1, target);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Can only be performed on </a:t>
            </a:r>
            <a:r>
              <a:rPr lang="en-US" altLang="en-US" b="1" u="sng" dirty="0">
                <a:solidFill>
                  <a:srgbClr val="C00000"/>
                </a:solidFill>
                <a:cs typeface="Times New Roman" pitchFamily="18" charset="0"/>
              </a:rPr>
              <a:t>a sorted list</a:t>
            </a:r>
            <a:r>
              <a:rPr lang="en-US" altLang="en-US" b="1" u="sng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!!!</a:t>
            </a:r>
          </a:p>
          <a:p>
            <a:r>
              <a:rPr lang="en-US" altLang="en-US" dirty="0">
                <a:cs typeface="Times New Roman" pitchFamily="18" charset="0"/>
              </a:rPr>
              <a:t>Uses </a:t>
            </a:r>
            <a:r>
              <a:rPr lang="en-US" altLang="en-US" i="1" dirty="0">
                <a:cs typeface="Times New Roman" pitchFamily="18" charset="0"/>
              </a:rPr>
              <a:t>divide and conquer</a:t>
            </a:r>
            <a:r>
              <a:rPr lang="en-US" altLang="en-US" dirty="0">
                <a:cs typeface="Times New Roman" pitchFamily="18" charset="0"/>
              </a:rPr>
              <a:t> technique to search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cs typeface="Times New Roman" pitchFamily="18" charset="0"/>
              </a:rPr>
              <a:t>Search item is compared with </a:t>
            </a:r>
            <a:r>
              <a:rPr lang="en-US" altLang="en-US" u="sng" dirty="0">
                <a:solidFill>
                  <a:srgbClr val="C00000"/>
                </a:solidFill>
                <a:cs typeface="Times New Roman" pitchFamily="18" charset="0"/>
              </a:rPr>
              <a:t>middle</a:t>
            </a:r>
            <a:r>
              <a:rPr lang="en-US" altLang="en-US" u="sng" dirty="0">
                <a:cs typeface="Times New Roman" pitchFamily="18" charset="0"/>
              </a:rPr>
              <a:t> element </a:t>
            </a:r>
            <a:r>
              <a:rPr lang="en-US" altLang="en-US" dirty="0">
                <a:cs typeface="Times New Roman" pitchFamily="18" charset="0"/>
              </a:rPr>
              <a:t>of list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cs typeface="Times New Roman" pitchFamily="18" charset="0"/>
              </a:rPr>
              <a:t>If search item </a:t>
            </a:r>
            <a:r>
              <a:rPr lang="en-US" altLang="en-US" b="1" dirty="0">
                <a:cs typeface="Times New Roman" pitchFamily="18" charset="0"/>
              </a:rPr>
              <a:t>&lt;</a:t>
            </a:r>
            <a:r>
              <a:rPr lang="en-US" altLang="en-US" dirty="0">
                <a:cs typeface="Times New Roman" pitchFamily="18" charset="0"/>
              </a:rPr>
              <a:t>  </a:t>
            </a:r>
            <a:r>
              <a:rPr lang="en-US" altLang="en-US" u="sng" dirty="0">
                <a:solidFill>
                  <a:srgbClr val="C00000"/>
                </a:solidFill>
                <a:cs typeface="Times New Roman" pitchFamily="18" charset="0"/>
              </a:rPr>
              <a:t>middle</a:t>
            </a:r>
            <a:r>
              <a:rPr lang="en-US" altLang="en-US" u="sng" dirty="0">
                <a:cs typeface="Times New Roman" pitchFamily="18" charset="0"/>
              </a:rPr>
              <a:t> element </a:t>
            </a:r>
            <a:r>
              <a:rPr lang="en-US" altLang="en-US" dirty="0">
                <a:cs typeface="Times New Roman" pitchFamily="18" charset="0"/>
              </a:rPr>
              <a:t>of list, search is restricted to </a:t>
            </a:r>
            <a:r>
              <a:rPr lang="en-US" altLang="en-US" b="1" dirty="0">
                <a:cs typeface="Times New Roman" pitchFamily="18" charset="0"/>
              </a:rPr>
              <a:t>first half </a:t>
            </a:r>
            <a:r>
              <a:rPr lang="en-US" altLang="en-US" dirty="0">
                <a:cs typeface="Times New Roman" pitchFamily="18" charset="0"/>
              </a:rPr>
              <a:t>of the list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cs typeface="Times New Roman" pitchFamily="18" charset="0"/>
              </a:rPr>
              <a:t>If search item </a:t>
            </a:r>
            <a:r>
              <a:rPr lang="en-US" altLang="en-US" b="1" dirty="0">
                <a:cs typeface="Times New Roman" pitchFamily="18" charset="0"/>
              </a:rPr>
              <a:t>&gt;</a:t>
            </a:r>
            <a:r>
              <a:rPr lang="en-US" altLang="en-US" dirty="0">
                <a:cs typeface="Times New Roman" pitchFamily="18" charset="0"/>
              </a:rPr>
              <a:t>  </a:t>
            </a:r>
            <a:r>
              <a:rPr lang="en-US" altLang="en-US" u="sng" dirty="0">
                <a:solidFill>
                  <a:srgbClr val="C00000"/>
                </a:solidFill>
                <a:cs typeface="Times New Roman" pitchFamily="18" charset="0"/>
              </a:rPr>
              <a:t>middle</a:t>
            </a:r>
            <a:r>
              <a:rPr lang="en-US" altLang="en-US" u="sng" dirty="0">
                <a:cs typeface="Times New Roman" pitchFamily="18" charset="0"/>
              </a:rPr>
              <a:t> element </a:t>
            </a:r>
            <a:r>
              <a:rPr lang="en-US" altLang="en-US" dirty="0">
                <a:cs typeface="Times New Roman" pitchFamily="18" charset="0"/>
              </a:rPr>
              <a:t>of list, search </a:t>
            </a:r>
            <a:r>
              <a:rPr lang="en-US" altLang="en-US" b="1" dirty="0">
                <a:cs typeface="Times New Roman" pitchFamily="18" charset="0"/>
              </a:rPr>
              <a:t>second half </a:t>
            </a:r>
            <a:r>
              <a:rPr lang="en-US" altLang="en-US" dirty="0">
                <a:cs typeface="Times New Roman" pitchFamily="18" charset="0"/>
              </a:rPr>
              <a:t>of the list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cs typeface="Times New Roman" pitchFamily="18" charset="0"/>
              </a:rPr>
              <a:t>If search item = </a:t>
            </a:r>
            <a:r>
              <a:rPr lang="en-US" altLang="en-US" u="sng" dirty="0">
                <a:solidFill>
                  <a:srgbClr val="C00000"/>
                </a:solidFill>
                <a:cs typeface="Times New Roman" pitchFamily="18" charset="0"/>
              </a:rPr>
              <a:t>middle</a:t>
            </a:r>
            <a:r>
              <a:rPr lang="en-US" altLang="en-US" u="sng" dirty="0">
                <a:cs typeface="Times New Roman" pitchFamily="18" charset="0"/>
              </a:rPr>
              <a:t> element</a:t>
            </a:r>
            <a:r>
              <a:rPr lang="en-US" altLang="en-US" dirty="0">
                <a:cs typeface="Times New Roman" pitchFamily="18" charset="0"/>
              </a:rPr>
              <a:t>, search is </a:t>
            </a:r>
            <a:r>
              <a:rPr lang="en-US" altLang="en-US" dirty="0">
                <a:solidFill>
                  <a:srgbClr val="002060"/>
                </a:solidFill>
                <a:cs typeface="Times New Roman" pitchFamily="18" charset="0"/>
              </a:rPr>
              <a:t>complete</a:t>
            </a:r>
            <a:r>
              <a:rPr lang="en-US" altLang="en-US" dirty="0">
                <a:cs typeface="Times New Roman" pitchFamily="18" charset="0"/>
              </a:rPr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47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64" y="1600200"/>
            <a:ext cx="710527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(7)</a:t>
            </a:r>
            <a:endParaRPr lang="en-US" dirty="0"/>
          </a:p>
        </p:txBody>
      </p:sp>
      <p:cxnSp>
        <p:nvCxnSpPr>
          <p:cNvPr id="8" name="Straight Arrow Connector 7"/>
          <p:cNvCxnSpPr>
            <a:stCxn id="12" idx="2"/>
            <a:endCxn id="13" idx="0"/>
          </p:cNvCxnSpPr>
          <p:nvPr/>
        </p:nvCxnSpPr>
        <p:spPr>
          <a:xfrm flipH="1">
            <a:off x="2428875" y="3200400"/>
            <a:ext cx="191452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03908"/>
              </p:ext>
            </p:extLst>
          </p:nvPr>
        </p:nvGraphicFramePr>
        <p:xfrm>
          <a:off x="1295400" y="2468880"/>
          <a:ext cx="6095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66242"/>
              </p:ext>
            </p:extLst>
          </p:nvPr>
        </p:nvGraphicFramePr>
        <p:xfrm>
          <a:off x="304800" y="3657600"/>
          <a:ext cx="4248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25"/>
                <a:gridCol w="708025"/>
                <a:gridCol w="708025"/>
                <a:gridCol w="708025"/>
                <a:gridCol w="708025"/>
                <a:gridCol w="708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05830"/>
              </p:ext>
            </p:extLst>
          </p:nvPr>
        </p:nvGraphicFramePr>
        <p:xfrm>
          <a:off x="2286000" y="4876800"/>
          <a:ext cx="175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19456"/>
              </p:ext>
            </p:extLst>
          </p:nvPr>
        </p:nvGraphicFramePr>
        <p:xfrm>
          <a:off x="2143124" y="6019800"/>
          <a:ext cx="6000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stCxn id="13" idx="2"/>
            <a:endCxn id="20" idx="0"/>
          </p:cNvCxnSpPr>
          <p:nvPr/>
        </p:nvCxnSpPr>
        <p:spPr>
          <a:xfrm>
            <a:off x="2428875" y="4399280"/>
            <a:ext cx="73342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  <a:endCxn id="25" idx="0"/>
          </p:cNvCxnSpPr>
          <p:nvPr/>
        </p:nvCxnSpPr>
        <p:spPr>
          <a:xfrm flipH="1">
            <a:off x="2443162" y="5618480"/>
            <a:ext cx="719138" cy="40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00600" y="61061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Found</a:t>
            </a:r>
            <a:endParaRPr 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2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[ ] </a:t>
            </a:r>
            <a:r>
              <a:rPr lang="en-US" altLang="en-US" b="1" dirty="0">
                <a:latin typeface="Consolas" panose="020B0609020204030204" pitchFamily="49" charset="0"/>
              </a:rPr>
              <a:t>list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latin typeface="Consolas" panose="020B0609020204030204" pitchFamily="49" charset="0"/>
              </a:rPr>
              <a:t>listLength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latin typeface="Consolas" panose="020B0609020204030204" pitchFamily="49" charset="0"/>
              </a:rPr>
              <a:t>key</a:t>
            </a:r>
            <a:r>
              <a:rPr lang="en-US" alt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first = 0, last = </a:t>
            </a:r>
            <a:r>
              <a:rPr lang="en-US" altLang="en-US" dirty="0" err="1">
                <a:latin typeface="Consolas" panose="020B0609020204030204" pitchFamily="49" charset="0"/>
              </a:rPr>
              <a:t>listLength</a:t>
            </a:r>
            <a:r>
              <a:rPr lang="en-US" altLang="en-US" dirty="0"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mid;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</a:rPr>
              <a:t>boolean</a:t>
            </a:r>
            <a:r>
              <a:rPr lang="en-US" altLang="en-US" dirty="0">
                <a:latin typeface="Consolas" panose="020B0609020204030204" pitchFamily="49" charset="0"/>
              </a:rPr>
              <a:t> found = false;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while (first &lt;= last &amp;&amp; !found) {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mid = (first + last) / 2;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if (list[mid] == key)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    found = true</a:t>
            </a:r>
            <a:r>
              <a:rPr lang="en-US" alt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</a:rPr>
              <a:t>            </a:t>
            </a:r>
            <a:r>
              <a:rPr lang="en-US" altLang="en-US" dirty="0">
                <a:latin typeface="Consolas" panose="020B0609020204030204" pitchFamily="49" charset="0"/>
              </a:rPr>
              <a:t>if(list[mid] &gt; key)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        last = mid - 1;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    else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        first = mid + 1;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if (found) 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return mid;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return –1;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} //end </a:t>
            </a:r>
            <a:r>
              <a:rPr lang="en-US" altLang="en-US" dirty="0" err="1">
                <a:latin typeface="Consolas" panose="020B0609020204030204" pitchFamily="49" charset="0"/>
              </a:rPr>
              <a:t>binarySearch</a:t>
            </a:r>
            <a:endParaRPr lang="en-US" alt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Best </a:t>
            </a:r>
            <a:r>
              <a:rPr lang="en-US" b="1" dirty="0"/>
              <a:t>Case Complexity 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occurs when the element to search is found in first comparison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  <a:cs typeface="Arial" charset="0"/>
                <a:sym typeface="Wingdings" pitchFamily="2" charset="2"/>
              </a:rPr>
              <a:t>T</a:t>
            </a:r>
            <a:r>
              <a:rPr lang="en-US" altLang="en-US" dirty="0">
                <a:solidFill>
                  <a:srgbClr val="0070C0"/>
                </a:solidFill>
                <a:cs typeface="Arial" charset="0"/>
              </a:rPr>
              <a:t>ime complexity is </a:t>
            </a:r>
            <a:r>
              <a:rPr lang="en-US" altLang="en-US" b="1" dirty="0" smtClean="0">
                <a:solidFill>
                  <a:srgbClr val="0070C0"/>
                </a:solidFill>
                <a:cs typeface="Arial" charset="0"/>
              </a:rPr>
              <a:t>1 </a:t>
            </a:r>
            <a:endParaRPr lang="en-US" altLang="en-US" b="1" dirty="0">
              <a:solidFill>
                <a:srgbClr val="0070C0"/>
              </a:solidFill>
              <a:cs typeface="Arial" charset="0"/>
            </a:endParaRPr>
          </a:p>
          <a:p>
            <a:r>
              <a:rPr lang="en-US" b="1" dirty="0"/>
              <a:t>The </a:t>
            </a:r>
            <a:r>
              <a:rPr lang="en-US" b="1" dirty="0" smtClean="0"/>
              <a:t>Worst Case </a:t>
            </a:r>
            <a:r>
              <a:rPr lang="en-US" b="1" dirty="0"/>
              <a:t>Complexity -</a:t>
            </a:r>
            <a:r>
              <a:rPr lang="en-US" dirty="0"/>
              <a:t> </a:t>
            </a:r>
            <a:r>
              <a:rPr lang="en-US" dirty="0" smtClean="0"/>
              <a:t>occurs</a:t>
            </a:r>
            <a:r>
              <a:rPr lang="en-US" dirty="0"/>
              <a:t>, when we have to keep reducing the search space till it has only one element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altLang="en-US" dirty="0">
                <a:solidFill>
                  <a:srgbClr val="0070C0"/>
                </a:solidFill>
              </a:rPr>
              <a:t>Time Complexity is </a:t>
            </a:r>
            <a:r>
              <a:rPr lang="en-US" altLang="en-US" dirty="0" err="1" smtClean="0">
                <a:solidFill>
                  <a:srgbClr val="0070C0"/>
                </a:solidFill>
              </a:rPr>
              <a:t>Log</a:t>
            </a:r>
            <a:r>
              <a:rPr lang="en-US" altLang="en-US" b="1" dirty="0" err="1" smtClean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Recursive Binary </a:t>
            </a:r>
            <a:r>
              <a:rPr lang="en-GB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752600"/>
            <a:ext cx="87249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binarySearch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a[], </a:t>
            </a: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first, </a:t>
            </a: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last, </a:t>
            </a: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target)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// Preconditions: a is an array </a:t>
            </a:r>
            <a:r>
              <a:rPr lang="en-US" u="sng" dirty="0">
                <a:latin typeface="Consolas" panose="020B0609020204030204" pitchFamily="49" charset="0"/>
                <a:cs typeface="Courier New" pitchFamily="49" charset="0"/>
              </a:rPr>
              <a:t>sorted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in ascending order,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first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is the index of //the first element to search,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last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is the index of the last element to //search,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target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is the item to search for.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 if (first &gt; last)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     return -1; // -1 indicates failure of search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2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mid = (</a:t>
            </a: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first+last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)/2;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2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	if (a[mid] == target)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     return mid;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	else if (target &lt; a[mid]) // left/lower sub-array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     return </a:t>
            </a: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binarySearch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(a, first, mid-1, target);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	else // target must be &gt; a[mid] // right/upper sub-array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      return </a:t>
            </a:r>
            <a:r>
              <a:rPr lang="en-US" sz="3200" dirty="0" err="1">
                <a:latin typeface="Consolas" panose="020B0609020204030204" pitchFamily="49" charset="0"/>
                <a:cs typeface="Courier New" pitchFamily="49" charset="0"/>
              </a:rPr>
              <a:t>binarySearch</a:t>
            </a: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(a, mid+1, last, target);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endParaRPr lang="en-US" sz="28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function that check if an array has two sequential numbers that their sum is K using concept of recursion and binary search where the array is sorted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Ex: </a:t>
            </a:r>
            <a:r>
              <a:rPr lang="en-US" dirty="0" err="1" smtClean="0"/>
              <a:t>arr</a:t>
            </a:r>
            <a:r>
              <a:rPr lang="en-US" dirty="0" smtClean="0"/>
              <a:t> = [6,8,9,10,15] , K = 17 -&gt; True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arr</a:t>
            </a:r>
            <a:r>
              <a:rPr lang="en-US" dirty="0" smtClean="0"/>
              <a:t> = [5,12,20,25,30] , K = 38 -&gt; False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2743200"/>
            <a:ext cx="6583680" cy="263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of previous task but use linked list instead of array</a:t>
            </a:r>
          </a:p>
        </p:txBody>
      </p:sp>
    </p:spTree>
    <p:extLst>
      <p:ext uri="{BB962C8B-B14F-4D97-AF65-F5344CB8AC3E}">
        <p14:creationId xmlns:p14="http://schemas.microsoft.com/office/powerpoint/2010/main" val="872750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recursiveFunction</a:t>
            </a: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:</a:t>
            </a:r>
            <a:b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</a:b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	if (</a:t>
            </a:r>
            <a:r>
              <a:rPr lang="en-GB" b="1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base case</a:t>
            </a: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){ // there could be more than one 			       base case</a:t>
            </a:r>
            <a:b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</a:b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		compute the solution </a:t>
            </a:r>
            <a:r>
              <a:rPr lang="en-GB" b="1" u="sng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without</a:t>
            </a: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 recursion</a:t>
            </a:r>
            <a:b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</a:b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              }</a:t>
            </a:r>
            <a:b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</a:b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	else {</a:t>
            </a:r>
            <a:b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</a:b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		break the problem into sub-problem(s) of   		the same form and </a:t>
            </a:r>
            <a:r>
              <a:rPr lang="en-GB" b="1" u="sng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call the recursive</a:t>
            </a:r>
            <a:r>
              <a:rPr lang="en-GB" b="1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 			</a:t>
            </a:r>
            <a:r>
              <a:rPr lang="en-GB" b="1" u="sng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function</a:t>
            </a: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 on each sub-problem</a:t>
            </a:r>
            <a:b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</a:b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		</a:t>
            </a:r>
            <a:b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</a:b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		</a:t>
            </a:r>
            <a:r>
              <a:rPr lang="en-GB" b="1" u="sng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Assemble</a:t>
            </a: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 the results of the sub-problems</a:t>
            </a:r>
            <a:b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</a:br>
            <a:r>
              <a:rPr lang="en-GB" dirty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</a:t>
            </a:r>
            <a:r>
              <a:rPr lang="en-GB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Musts</a:t>
            </a: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Your code must have a valid case for each input</a:t>
            </a:r>
          </a:p>
          <a:p>
            <a:r>
              <a:rPr lang="en-US" dirty="0"/>
              <a:t>2. Your code must have at least one base case </a:t>
            </a:r>
          </a:p>
          <a:p>
            <a:r>
              <a:rPr lang="en-US" dirty="0"/>
              <a:t>3. When making a recursive call, it must be a simpler instance that progresses towards the base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factorial function 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factorial function ! , can be defined in the following manner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6</a:t>
            </a:r>
            <a:r>
              <a:rPr lang="en-US" dirty="0" smtClean="0"/>
              <a:t>! = 6*5*4*3*2*1=</a:t>
            </a:r>
            <a:r>
              <a:rPr lang="en-US" dirty="0"/>
              <a:t>720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590800"/>
            <a:ext cx="45243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5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factorial function 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" t="18283" r="40210" b="18283"/>
          <a:stretch/>
        </p:blipFill>
        <p:spPr bwMode="auto">
          <a:xfrm>
            <a:off x="533400" y="1676400"/>
            <a:ext cx="7246961" cy="464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3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miro.medium.com/max/700/1*dcoP4B0-HWXxY6O4Obzs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19699"/>
            <a:ext cx="6667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miro.medium.com/max/700/1*w0c-XB5I43AQsLBZMz9z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962400"/>
            <a:ext cx="666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567</TotalTime>
  <Words>845</Words>
  <Application>Microsoft Office PowerPoint</Application>
  <PresentationFormat>On-screen Show (4:3)</PresentationFormat>
  <Paragraphs>193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Recursion and Search Algorithms</vt:lpstr>
      <vt:lpstr>Recursive Functions</vt:lpstr>
      <vt:lpstr>Recursive Functions</vt:lpstr>
      <vt:lpstr>PowerPoint Presentation</vt:lpstr>
      <vt:lpstr>Three Musts for Recursion</vt:lpstr>
      <vt:lpstr>The factorial function ! </vt:lpstr>
      <vt:lpstr>The factorial function 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factorial function ! </vt:lpstr>
      <vt:lpstr>Search Algorithms</vt:lpstr>
      <vt:lpstr>Linear Search Algorithm</vt:lpstr>
      <vt:lpstr>Linear Search Algorithm</vt:lpstr>
      <vt:lpstr>Linear Search Algorithm</vt:lpstr>
      <vt:lpstr>Recursive Linear Search</vt:lpstr>
      <vt:lpstr>Recursive Linear Search</vt:lpstr>
      <vt:lpstr>Binary Search Algorithm</vt:lpstr>
      <vt:lpstr>Binary Search Algorithm</vt:lpstr>
      <vt:lpstr>Binary Search Algorithm</vt:lpstr>
      <vt:lpstr>Binary Search Algorithm</vt:lpstr>
      <vt:lpstr>Binary Search Algorithm</vt:lpstr>
      <vt:lpstr>Recursive Binary Search</vt:lpstr>
      <vt:lpstr>Recursive Binary Search</vt:lpstr>
      <vt:lpstr>Task</vt:lpstr>
      <vt:lpstr>Bonus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and Search Algorithms</dc:title>
  <dc:creator>Windows User</dc:creator>
  <cp:lastModifiedBy>Windows User</cp:lastModifiedBy>
  <cp:revision>27</cp:revision>
  <dcterms:created xsi:type="dcterms:W3CDTF">2022-11-30T18:17:39Z</dcterms:created>
  <dcterms:modified xsi:type="dcterms:W3CDTF">2022-12-03T23:24:34Z</dcterms:modified>
</cp:coreProperties>
</file>