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4" r:id="rId5"/>
    <p:sldId id="265" r:id="rId6"/>
    <p:sldId id="261" r:id="rId7"/>
    <p:sldId id="259" r:id="rId8"/>
    <p:sldId id="267" r:id="rId9"/>
    <p:sldId id="266" r:id="rId10"/>
    <p:sldId id="268" r:id="rId11"/>
    <p:sldId id="269" r:id="rId12"/>
    <p:sldId id="280" r:id="rId13"/>
    <p:sldId id="256" r:id="rId14"/>
    <p:sldId id="257" r:id="rId15"/>
    <p:sldId id="277" r:id="rId16"/>
    <p:sldId id="279" r:id="rId17"/>
    <p:sldId id="270" r:id="rId18"/>
    <p:sldId id="271" r:id="rId19"/>
    <p:sldId id="272" r:id="rId20"/>
    <p:sldId id="273" r:id="rId21"/>
    <p:sldId id="274" r:id="rId22"/>
    <p:sldId id="281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7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delrahmann@outlook.com" initials="a" lastIdx="1" clrIdx="0">
    <p:extLst>
      <p:ext uri="{19B8F6BF-5375-455C-9EA6-DF929625EA0E}">
        <p15:presenceInfo xmlns:p15="http://schemas.microsoft.com/office/powerpoint/2012/main" userId="26b5097e5cf8b8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pos="717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gear1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Phase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050" b="1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ERD 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Phase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/>
        <a:lstStyle/>
        <a:p>
          <a:r>
            <a:rPr lang="en-US" sz="1050" b="1" dirty="0">
              <a:solidFill>
                <a:srgbClr val="002060"/>
              </a:solidFill>
            </a:rPr>
            <a:t>Reporting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Phase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1"/>
          <a:endParaRPr lang="ar-EG"/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pPr rtl="1"/>
          <a:endParaRPr lang="ar-EG"/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/>
        <a:lstStyle/>
        <a:p>
          <a:pPr rtl="1"/>
          <a:endParaRPr lang="ar-EG"/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/>
        <a:lstStyle/>
        <a:p>
          <a:pPr rtl="1"/>
          <a:endParaRPr lang="ar-EG"/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64F8BCD6-E62B-44C3-A4DE-AD4645797021}">
      <dgm:prSet custT="1"/>
      <dgm:spPr/>
      <dgm:t>
        <a:bodyPr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050" b="1" dirty="0">
              <a:solidFill>
                <a:srgbClr val="002060"/>
              </a:solidFill>
              <a:latin typeface="+mn-lt"/>
              <a:ea typeface="+mn-ea"/>
              <a:cs typeface="+mn-cs"/>
            </a:rPr>
            <a:t>Mapping</a:t>
          </a:r>
        </a:p>
      </dgm:t>
    </dgm:pt>
    <dgm:pt modelId="{726DC5F6-2C95-4DC1-B5F7-269E7AD7062C}" type="parTrans" cxnId="{7E6A29D7-02A9-40B0-8290-07285E0A67B6}">
      <dgm:prSet/>
      <dgm:spPr/>
      <dgm:t>
        <a:bodyPr/>
        <a:lstStyle/>
        <a:p>
          <a:pPr rtl="1"/>
          <a:endParaRPr lang="ar-EG"/>
        </a:p>
      </dgm:t>
    </dgm:pt>
    <dgm:pt modelId="{3B7BEDAF-3DEA-4BF2-99D0-683713FD96CE}" type="sibTrans" cxnId="{7E6A29D7-02A9-40B0-8290-07285E0A67B6}">
      <dgm:prSet/>
      <dgm:spPr/>
      <dgm:t>
        <a:bodyPr/>
        <a:lstStyle/>
        <a:p>
          <a:pPr rtl="1"/>
          <a:endParaRPr lang="ar-EG"/>
        </a:p>
      </dgm:t>
    </dgm:pt>
    <dgm:pt modelId="{4344DC5E-98B2-4A44-A5D7-D757F11FA6C3}">
      <dgm:prSet custT="1"/>
      <dgm:spPr/>
      <dgm:t>
        <a:bodyPr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050" b="1" dirty="0">
              <a:solidFill>
                <a:srgbClr val="002060"/>
              </a:solidFill>
              <a:latin typeface="+mn-lt"/>
              <a:ea typeface="+mn-ea"/>
              <a:cs typeface="+mn-cs"/>
            </a:rPr>
            <a:t>Initial data</a:t>
          </a:r>
        </a:p>
      </dgm:t>
    </dgm:pt>
    <dgm:pt modelId="{5FEE498A-3AD6-4F49-AD90-8A600E996E7E}" type="parTrans" cxnId="{69F1611D-E81A-4E4F-AF2A-625C2BAB4080}">
      <dgm:prSet/>
      <dgm:spPr/>
      <dgm:t>
        <a:bodyPr/>
        <a:lstStyle/>
        <a:p>
          <a:pPr rtl="1"/>
          <a:endParaRPr lang="ar-EG"/>
        </a:p>
      </dgm:t>
    </dgm:pt>
    <dgm:pt modelId="{529FCBED-9B01-45C3-A74B-863F2247D341}" type="sibTrans" cxnId="{69F1611D-E81A-4E4F-AF2A-625C2BAB4080}">
      <dgm:prSet/>
      <dgm:spPr/>
      <dgm:t>
        <a:bodyPr/>
        <a:lstStyle/>
        <a:p>
          <a:pPr rtl="1"/>
          <a:endParaRPr lang="ar-EG"/>
        </a:p>
      </dgm:t>
    </dgm:pt>
    <dgm:pt modelId="{5D70EFF5-8B31-4A1F-AE44-51E4CF0013EB}">
      <dgm:prSet phldrT="[Text]" custT="1"/>
      <dgm:spPr/>
      <dgm:t>
        <a:bodyPr/>
        <a:lstStyle/>
        <a:p>
          <a:pPr rtl="0"/>
          <a:r>
            <a:rPr lang="en-US" sz="1050" b="1" dirty="0">
              <a:solidFill>
                <a:srgbClr val="002060"/>
              </a:solidFill>
            </a:rPr>
            <a:t>Stored Procedures</a:t>
          </a:r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935A9E06-1769-4110-A33B-F2B330FD3B02}">
      <dgm:prSet phldrT="[Text]" custT="1"/>
      <dgm:spPr/>
      <dgm:t>
        <a:bodyPr/>
        <a:lstStyle/>
        <a:p>
          <a:pPr rtl="0"/>
          <a:r>
            <a:rPr lang="en-US" sz="1050" b="1" dirty="0">
              <a:solidFill>
                <a:srgbClr val="002060"/>
              </a:solidFill>
            </a:rPr>
            <a:t>Design Apps</a:t>
          </a:r>
        </a:p>
      </dgm:t>
    </dgm:pt>
    <dgm:pt modelId="{53E75586-C570-4CA9-B54A-8B6C99DD6EC3}" type="parTrans" cxnId="{94CD4870-4580-4465-A070-DC7A60F5DA11}">
      <dgm:prSet/>
      <dgm:spPr/>
      <dgm:t>
        <a:bodyPr/>
        <a:lstStyle/>
        <a:p>
          <a:pPr rtl="1"/>
          <a:endParaRPr lang="ar-EG"/>
        </a:p>
      </dgm:t>
    </dgm:pt>
    <dgm:pt modelId="{81CEF581-FBC0-4DFF-AD8F-31D550DED530}" type="sibTrans" cxnId="{94CD4870-4580-4465-A070-DC7A60F5DA11}">
      <dgm:prSet/>
      <dgm:spPr/>
      <dgm:t>
        <a:bodyPr/>
        <a:lstStyle/>
        <a:p>
          <a:pPr rtl="1"/>
          <a:endParaRPr lang="ar-EG"/>
        </a:p>
      </dgm:t>
    </dgm:pt>
    <dgm:pt modelId="{2FFA6EE9-8E87-47F1-8A01-E8AE5A5DA05C}">
      <dgm:prSet phldrT="[Text]" custT="1"/>
      <dgm:spPr/>
      <dgm:t>
        <a:bodyPr/>
        <a:lstStyle/>
        <a:p>
          <a:r>
            <a:rPr lang="en-US" sz="1050" b="1" dirty="0">
              <a:solidFill>
                <a:srgbClr val="002060"/>
              </a:solidFill>
            </a:rPr>
            <a:t>Dashboards</a:t>
          </a:r>
        </a:p>
      </dgm:t>
    </dgm:pt>
    <dgm:pt modelId="{BFA23447-87B7-4E1D-B734-970D40EA17DF}" type="parTrans" cxnId="{FF53D859-9AA7-4066-8A7D-88EC65FEDDAF}">
      <dgm:prSet/>
      <dgm:spPr/>
      <dgm:t>
        <a:bodyPr/>
        <a:lstStyle/>
        <a:p>
          <a:pPr rtl="1"/>
          <a:endParaRPr lang="ar-EG"/>
        </a:p>
      </dgm:t>
    </dgm:pt>
    <dgm:pt modelId="{EB32772F-185F-4DE4-8D81-C8442F2798BE}" type="sibTrans" cxnId="{FF53D859-9AA7-4066-8A7D-88EC65FEDDAF}">
      <dgm:prSet/>
      <dgm:spPr/>
      <dgm:t>
        <a:bodyPr/>
        <a:lstStyle/>
        <a:p>
          <a:pPr rtl="1"/>
          <a:endParaRPr lang="ar-EG"/>
        </a:p>
      </dgm:t>
    </dgm:pt>
    <dgm:pt modelId="{E3E61D88-521F-49C7-A2DB-76A015906BBE}" type="pres">
      <dgm:prSet presAssocID="{55C0B14E-AEA6-48D3-A387-ED4A3A3BF84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84FCF74-1957-4932-BF8C-A715787560F3}" type="pres">
      <dgm:prSet presAssocID="{AACEAFD5-63CF-4AFC-B46F-BE086C5D44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AA700E8D-F069-4791-9AE0-B00001549A45}" type="pres">
      <dgm:prSet presAssocID="{AACEAFD5-63CF-4AFC-B46F-BE086C5D447C}" presName="gear1srcNode" presStyleLbl="node1" presStyleIdx="0" presStyleCnt="3"/>
      <dgm:spPr/>
    </dgm:pt>
    <dgm:pt modelId="{D13956BF-0AC8-4914-9A42-BAA38A572AF7}" type="pres">
      <dgm:prSet presAssocID="{AACEAFD5-63CF-4AFC-B46F-BE086C5D447C}" presName="gear1dstNode" presStyleLbl="node1" presStyleIdx="0" presStyleCnt="3"/>
      <dgm:spPr/>
    </dgm:pt>
    <dgm:pt modelId="{B1B666DA-0DE9-4055-9BD4-A22AA8059250}" type="pres">
      <dgm:prSet presAssocID="{AACEAFD5-63CF-4AFC-B46F-BE086C5D447C}" presName="gear1ch" presStyleLbl="fgAcc1" presStyleIdx="0" presStyleCnt="3" custScaleX="102452" custScaleY="67664" custLinFactNeighborX="-20263" custLinFactNeighborY="-5821">
        <dgm:presLayoutVars>
          <dgm:chMax val="0"/>
          <dgm:bulletEnabled val="1"/>
        </dgm:presLayoutVars>
      </dgm:prSet>
      <dgm:spPr/>
    </dgm:pt>
    <dgm:pt modelId="{F7477C0C-4354-4DDC-B0F2-B0B44AB35790}" type="pres">
      <dgm:prSet presAssocID="{D07AD3FD-84FF-467E-9693-752776549C61}" presName="gear2" presStyleLbl="node1" presStyleIdx="1" presStyleCnt="3">
        <dgm:presLayoutVars>
          <dgm:chMax val="1"/>
          <dgm:bulletEnabled val="1"/>
        </dgm:presLayoutVars>
      </dgm:prSet>
      <dgm:spPr/>
    </dgm:pt>
    <dgm:pt modelId="{177760D3-441D-4DBB-86E3-C2205DE5B260}" type="pres">
      <dgm:prSet presAssocID="{D07AD3FD-84FF-467E-9693-752776549C61}" presName="gear2srcNode" presStyleLbl="node1" presStyleIdx="1" presStyleCnt="3"/>
      <dgm:spPr/>
    </dgm:pt>
    <dgm:pt modelId="{1BBFB9BE-3155-4F4B-A06F-17CBEEA126BE}" type="pres">
      <dgm:prSet presAssocID="{D07AD3FD-84FF-467E-9693-752776549C61}" presName="gear2dstNode" presStyleLbl="node1" presStyleIdx="1" presStyleCnt="3"/>
      <dgm:spPr/>
    </dgm:pt>
    <dgm:pt modelId="{6354B8C8-49C9-4BCB-8A52-7DA3CFD4D267}" type="pres">
      <dgm:prSet presAssocID="{D07AD3FD-84FF-467E-9693-752776549C61}" presName="gear2ch" presStyleLbl="fgAcc1" presStyleIdx="1" presStyleCnt="3" custScaleX="84965" custScaleY="52805">
        <dgm:presLayoutVars>
          <dgm:chMax val="0"/>
          <dgm:bulletEnabled val="1"/>
        </dgm:presLayoutVars>
      </dgm:prSet>
      <dgm:spPr/>
    </dgm:pt>
    <dgm:pt modelId="{A99B776D-EEC7-419C-8F19-677280B50A48}" type="pres">
      <dgm:prSet presAssocID="{D71FC021-6A65-44D1-95B9-0E6C89079866}" presName="gear3" presStyleLbl="node1" presStyleIdx="2" presStyleCnt="3"/>
      <dgm:spPr/>
    </dgm:pt>
    <dgm:pt modelId="{7E4D3BE8-BA5D-45E6-97FD-EA369D2700ED}" type="pres">
      <dgm:prSet presAssocID="{D71FC021-6A65-44D1-95B9-0E6C8907986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3AC2808-EBB1-419F-A646-A6E1147F5E5F}" type="pres">
      <dgm:prSet presAssocID="{D71FC021-6A65-44D1-95B9-0E6C89079866}" presName="gear3srcNode" presStyleLbl="node1" presStyleIdx="2" presStyleCnt="3"/>
      <dgm:spPr/>
    </dgm:pt>
    <dgm:pt modelId="{517B2181-B4B5-4093-AB36-35ABD6967F9A}" type="pres">
      <dgm:prSet presAssocID="{D71FC021-6A65-44D1-95B9-0E6C89079866}" presName="gear3dstNode" presStyleLbl="node1" presStyleIdx="2" presStyleCnt="3"/>
      <dgm:spPr/>
    </dgm:pt>
    <dgm:pt modelId="{60AACBC0-5928-429E-86F3-502959F3136F}" type="pres">
      <dgm:prSet presAssocID="{D71FC021-6A65-44D1-95B9-0E6C89079866}" presName="gear3ch" presStyleLbl="fgAcc1" presStyleIdx="2" presStyleCnt="3" custScaleX="66795" custScaleY="43962" custLinFactNeighborX="-12474" custLinFactNeighborY="-22453">
        <dgm:presLayoutVars>
          <dgm:chMax val="0"/>
          <dgm:bulletEnabled val="1"/>
        </dgm:presLayoutVars>
      </dgm:prSet>
      <dgm:spPr/>
    </dgm:pt>
    <dgm:pt modelId="{537E548C-1453-49B1-BCD7-AAC4C6F81303}" type="pres">
      <dgm:prSet presAssocID="{7A8D4B4D-06E9-4958-810D-A6226B6AC588}" presName="connector1" presStyleLbl="sibTrans2D1" presStyleIdx="0" presStyleCnt="3"/>
      <dgm:spPr/>
    </dgm:pt>
    <dgm:pt modelId="{7573B345-2571-4A7E-86AA-806EAD27C01F}" type="pres">
      <dgm:prSet presAssocID="{A8C9B7A9-BC2A-4753-B7F0-F2E361D95520}" presName="connector2" presStyleLbl="sibTrans2D1" presStyleIdx="1" presStyleCnt="3"/>
      <dgm:spPr/>
    </dgm:pt>
    <dgm:pt modelId="{32750258-2B47-4F5E-883A-DF785EFE694F}" type="pres">
      <dgm:prSet presAssocID="{9B090D9D-470E-46E2-AABB-0368A52481AA}" presName="connector3" presStyleLbl="sibTrans2D1" presStyleIdx="2" presStyleCnt="3"/>
      <dgm:spPr/>
    </dgm:pt>
  </dgm:ptLst>
  <dgm:cxnLst>
    <dgm:cxn modelId="{D965FF08-61BE-457A-BC92-2A4CA8E73965}" type="presOf" srcId="{D07AD3FD-84FF-467E-9693-752776549C61}" destId="{177760D3-441D-4DBB-86E3-C2205DE5B260}" srcOrd="1" destOrd="0" presId="urn:microsoft.com/office/officeart/2005/8/layout/gear1"/>
    <dgm:cxn modelId="{2C0F3B13-8CE5-4E5B-A1BF-2133C4ADEE6D}" type="presOf" srcId="{AACEAFD5-63CF-4AFC-B46F-BE086C5D447C}" destId="{D13956BF-0AC8-4914-9A42-BAA38A572AF7}" srcOrd="2" destOrd="0" presId="urn:microsoft.com/office/officeart/2005/8/layout/gear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69F1611D-E81A-4E4F-AF2A-625C2BAB4080}" srcId="{AACEAFD5-63CF-4AFC-B46F-BE086C5D447C}" destId="{4344DC5E-98B2-4A44-A5D7-D757F11FA6C3}" srcOrd="2" destOrd="0" parTransId="{5FEE498A-3AD6-4F49-AD90-8A600E996E7E}" sibTransId="{529FCBED-9B01-45C3-A74B-863F2247D341}"/>
    <dgm:cxn modelId="{7EC37430-BB12-40CF-AB4C-D97D1B21F4D8}" type="presOf" srcId="{5D70EFF5-8B31-4A1F-AE44-51E4CF0013EB}" destId="{6354B8C8-49C9-4BCB-8A52-7DA3CFD4D267}" srcOrd="0" destOrd="0" presId="urn:microsoft.com/office/officeart/2005/8/layout/gear1"/>
    <dgm:cxn modelId="{D33B1135-C9D4-440C-9DF6-3F6542A0FD7A}" type="presOf" srcId="{9B090D9D-470E-46E2-AABB-0368A52481AA}" destId="{32750258-2B47-4F5E-883A-DF785EFE694F}" srcOrd="0" destOrd="0" presId="urn:microsoft.com/office/officeart/2005/8/layout/gear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1DF4CA47-F9CB-467C-9A79-8F247E6BB545}" type="presOf" srcId="{64F8BCD6-E62B-44C3-A4DE-AD4645797021}" destId="{B1B666DA-0DE9-4055-9BD4-A22AA8059250}" srcOrd="0" destOrd="1" presId="urn:microsoft.com/office/officeart/2005/8/layout/gear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C1C88F69-E714-4365-96A9-EBE5334662DD}" type="presOf" srcId="{AACEAFD5-63CF-4AFC-B46F-BE086C5D447C}" destId="{B84FCF74-1957-4932-BF8C-A715787560F3}" srcOrd="0" destOrd="0" presId="urn:microsoft.com/office/officeart/2005/8/layout/gear1"/>
    <dgm:cxn modelId="{9018A34E-20C8-42B7-8CC7-EB775E425190}" type="presOf" srcId="{935A9E06-1769-4110-A33B-F2B330FD3B02}" destId="{6354B8C8-49C9-4BCB-8A52-7DA3CFD4D267}" srcOrd="0" destOrd="1" presId="urn:microsoft.com/office/officeart/2005/8/layout/gear1"/>
    <dgm:cxn modelId="{85C54A6F-3C81-448E-8F86-4A40B4301B97}" type="presOf" srcId="{D71FC021-6A65-44D1-95B9-0E6C89079866}" destId="{A99B776D-EEC7-419C-8F19-677280B50A48}" srcOrd="0" destOrd="0" presId="urn:microsoft.com/office/officeart/2005/8/layout/gear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4CD4870-4580-4465-A070-DC7A60F5DA11}" srcId="{D07AD3FD-84FF-467E-9693-752776549C61}" destId="{935A9E06-1769-4110-A33B-F2B330FD3B02}" srcOrd="1" destOrd="0" parTransId="{53E75586-C570-4CA9-B54A-8B6C99DD6EC3}" sibTransId="{81CEF581-FBC0-4DFF-AD8F-31D550DED530}"/>
    <dgm:cxn modelId="{B4D61254-514B-4B1B-BE84-41CB56E939AD}" type="presOf" srcId="{A8C9B7A9-BC2A-4753-B7F0-F2E361D95520}" destId="{7573B345-2571-4A7E-86AA-806EAD27C01F}" srcOrd="0" destOrd="0" presId="urn:microsoft.com/office/officeart/2005/8/layout/gear1"/>
    <dgm:cxn modelId="{184A5976-3F7B-49D7-BD85-C09361646032}" type="presOf" srcId="{4A6BB192-9983-4F48-BBC5-6E384EED7EC5}" destId="{60AACBC0-5928-429E-86F3-502959F3136F}" srcOrd="0" destOrd="0" presId="urn:microsoft.com/office/officeart/2005/8/layout/gear1"/>
    <dgm:cxn modelId="{51FC3477-83A3-44B9-A24B-5ABDCF727E4B}" type="presOf" srcId="{AACEAFD5-63CF-4AFC-B46F-BE086C5D447C}" destId="{AA700E8D-F069-4791-9AE0-B00001549A45}" srcOrd="1" destOrd="0" presId="urn:microsoft.com/office/officeart/2005/8/layout/gear1"/>
    <dgm:cxn modelId="{C3382758-28DC-4E90-8242-7C329C6BEECD}" type="presOf" srcId="{55C0B14E-AEA6-48D3-A387-ED4A3A3BF840}" destId="{E3E61D88-521F-49C7-A2DB-76A015906BBE}" srcOrd="0" destOrd="0" presId="urn:microsoft.com/office/officeart/2005/8/layout/gear1"/>
    <dgm:cxn modelId="{FF53D859-9AA7-4066-8A7D-88EC65FEDDAF}" srcId="{D71FC021-6A65-44D1-95B9-0E6C89079866}" destId="{2FFA6EE9-8E87-47F1-8A01-E8AE5A5DA05C}" srcOrd="1" destOrd="0" parTransId="{BFA23447-87B7-4E1D-B734-970D40EA17DF}" sibTransId="{EB32772F-185F-4DE4-8D81-C8442F2798BE}"/>
    <dgm:cxn modelId="{7241587A-F701-4EC3-A61C-FF90A81A6B7A}" type="presOf" srcId="{D07AD3FD-84FF-467E-9693-752776549C61}" destId="{1BBFB9BE-3155-4F4B-A06F-17CBEEA126BE}" srcOrd="2" destOrd="0" presId="urn:microsoft.com/office/officeart/2005/8/layout/gear1"/>
    <dgm:cxn modelId="{3B45028C-7F9D-48F5-B4B8-18D10C94BD31}" type="presOf" srcId="{D07AD3FD-84FF-467E-9693-752776549C61}" destId="{F7477C0C-4354-4DDC-B0F2-B0B44AB35790}" srcOrd="0" destOrd="0" presId="urn:microsoft.com/office/officeart/2005/8/layout/gear1"/>
    <dgm:cxn modelId="{F71B1695-EA8D-4401-9C33-BE5591C7BC60}" type="presOf" srcId="{D71FC021-6A65-44D1-95B9-0E6C89079866}" destId="{517B2181-B4B5-4093-AB36-35ABD6967F9A}" srcOrd="3" destOrd="0" presId="urn:microsoft.com/office/officeart/2005/8/layout/gear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31C209BB-A840-4BAB-A089-E86F2EDE3762}" type="presOf" srcId="{349299C9-846E-4827-813A-349CCCE20782}" destId="{B1B666DA-0DE9-4055-9BD4-A22AA8059250}" srcOrd="0" destOrd="0" presId="urn:microsoft.com/office/officeart/2005/8/layout/gear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9DA2BFD1-DD3E-4094-8B80-D338B8BF686D}" type="presOf" srcId="{D71FC021-6A65-44D1-95B9-0E6C89079866}" destId="{7E4D3BE8-BA5D-45E6-97FD-EA369D2700ED}" srcOrd="1" destOrd="0" presId="urn:microsoft.com/office/officeart/2005/8/layout/gear1"/>
    <dgm:cxn modelId="{A4C542D4-C8C6-4DD2-9937-3227ECE586BB}" type="presOf" srcId="{7A8D4B4D-06E9-4958-810D-A6226B6AC588}" destId="{537E548C-1453-49B1-BCD7-AAC4C6F81303}" srcOrd="0" destOrd="0" presId="urn:microsoft.com/office/officeart/2005/8/layout/gear1"/>
    <dgm:cxn modelId="{7E6A29D7-02A9-40B0-8290-07285E0A67B6}" srcId="{AACEAFD5-63CF-4AFC-B46F-BE086C5D447C}" destId="{64F8BCD6-E62B-44C3-A4DE-AD4645797021}" srcOrd="1" destOrd="0" parTransId="{726DC5F6-2C95-4DC1-B5F7-269E7AD7062C}" sibTransId="{3B7BEDAF-3DEA-4BF2-99D0-683713FD96CE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893C98E9-1F55-4DD2-A745-342032432973}" type="presOf" srcId="{D71FC021-6A65-44D1-95B9-0E6C89079866}" destId="{13AC2808-EBB1-419F-A646-A6E1147F5E5F}" srcOrd="2" destOrd="0" presId="urn:microsoft.com/office/officeart/2005/8/layout/gear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B7466F3-A547-4BBB-ABDC-346586CC074A}" type="presOf" srcId="{4344DC5E-98B2-4A44-A5D7-D757F11FA6C3}" destId="{B1B666DA-0DE9-4055-9BD4-A22AA8059250}" srcOrd="0" destOrd="2" presId="urn:microsoft.com/office/officeart/2005/8/layout/gear1"/>
    <dgm:cxn modelId="{FF263CFD-C09A-447F-A24A-2591E825665A}" type="presOf" srcId="{2FFA6EE9-8E87-47F1-8A01-E8AE5A5DA05C}" destId="{60AACBC0-5928-429E-86F3-502959F3136F}" srcOrd="0" destOrd="1" presId="urn:microsoft.com/office/officeart/2005/8/layout/gear1"/>
    <dgm:cxn modelId="{778AA2A6-C567-42EB-9775-B0775309E332}" type="presParOf" srcId="{E3E61D88-521F-49C7-A2DB-76A015906BBE}" destId="{B84FCF74-1957-4932-BF8C-A715787560F3}" srcOrd="0" destOrd="0" presId="urn:microsoft.com/office/officeart/2005/8/layout/gear1"/>
    <dgm:cxn modelId="{D7DD870A-F4CF-49DB-8CE2-3FEEDCD12626}" type="presParOf" srcId="{E3E61D88-521F-49C7-A2DB-76A015906BBE}" destId="{AA700E8D-F069-4791-9AE0-B00001549A45}" srcOrd="1" destOrd="0" presId="urn:microsoft.com/office/officeart/2005/8/layout/gear1"/>
    <dgm:cxn modelId="{3F52B5AA-ADC6-4AB3-8D93-341F458FF8F7}" type="presParOf" srcId="{E3E61D88-521F-49C7-A2DB-76A015906BBE}" destId="{D13956BF-0AC8-4914-9A42-BAA38A572AF7}" srcOrd="2" destOrd="0" presId="urn:microsoft.com/office/officeart/2005/8/layout/gear1"/>
    <dgm:cxn modelId="{84BB2EDC-A1A3-4EFF-A047-28C79C996E34}" type="presParOf" srcId="{E3E61D88-521F-49C7-A2DB-76A015906BBE}" destId="{B1B666DA-0DE9-4055-9BD4-A22AA8059250}" srcOrd="3" destOrd="0" presId="urn:microsoft.com/office/officeart/2005/8/layout/gear1"/>
    <dgm:cxn modelId="{941DB33D-5A9D-4269-933F-27BC245CCCE4}" type="presParOf" srcId="{E3E61D88-521F-49C7-A2DB-76A015906BBE}" destId="{F7477C0C-4354-4DDC-B0F2-B0B44AB35790}" srcOrd="4" destOrd="0" presId="urn:microsoft.com/office/officeart/2005/8/layout/gear1"/>
    <dgm:cxn modelId="{F3344F0A-E9C6-449B-8401-BF6F02A12070}" type="presParOf" srcId="{E3E61D88-521F-49C7-A2DB-76A015906BBE}" destId="{177760D3-441D-4DBB-86E3-C2205DE5B260}" srcOrd="5" destOrd="0" presId="urn:microsoft.com/office/officeart/2005/8/layout/gear1"/>
    <dgm:cxn modelId="{70CDC32C-5D9B-4CC1-8B14-48B36126B610}" type="presParOf" srcId="{E3E61D88-521F-49C7-A2DB-76A015906BBE}" destId="{1BBFB9BE-3155-4F4B-A06F-17CBEEA126BE}" srcOrd="6" destOrd="0" presId="urn:microsoft.com/office/officeart/2005/8/layout/gear1"/>
    <dgm:cxn modelId="{7E9DF764-CAD2-45EE-948C-A99DF3F422C8}" type="presParOf" srcId="{E3E61D88-521F-49C7-A2DB-76A015906BBE}" destId="{6354B8C8-49C9-4BCB-8A52-7DA3CFD4D267}" srcOrd="7" destOrd="0" presId="urn:microsoft.com/office/officeart/2005/8/layout/gear1"/>
    <dgm:cxn modelId="{18E9A405-1F5D-4EEE-BACF-9C3F9F64A1BF}" type="presParOf" srcId="{E3E61D88-521F-49C7-A2DB-76A015906BBE}" destId="{A99B776D-EEC7-419C-8F19-677280B50A48}" srcOrd="8" destOrd="0" presId="urn:microsoft.com/office/officeart/2005/8/layout/gear1"/>
    <dgm:cxn modelId="{FEC7335B-AEC0-4849-AA7E-DBDFE1DB8A12}" type="presParOf" srcId="{E3E61D88-521F-49C7-A2DB-76A015906BBE}" destId="{7E4D3BE8-BA5D-45E6-97FD-EA369D2700ED}" srcOrd="9" destOrd="0" presId="urn:microsoft.com/office/officeart/2005/8/layout/gear1"/>
    <dgm:cxn modelId="{2C17DBF9-A20C-4BEB-8B31-EF06DD849301}" type="presParOf" srcId="{E3E61D88-521F-49C7-A2DB-76A015906BBE}" destId="{13AC2808-EBB1-419F-A646-A6E1147F5E5F}" srcOrd="10" destOrd="0" presId="urn:microsoft.com/office/officeart/2005/8/layout/gear1"/>
    <dgm:cxn modelId="{567934DA-65F0-4557-A709-4EA43C7A44B3}" type="presParOf" srcId="{E3E61D88-521F-49C7-A2DB-76A015906BBE}" destId="{517B2181-B4B5-4093-AB36-35ABD6967F9A}" srcOrd="11" destOrd="0" presId="urn:microsoft.com/office/officeart/2005/8/layout/gear1"/>
    <dgm:cxn modelId="{C121FCBD-875A-4312-8CF1-CF9EE972F449}" type="presParOf" srcId="{E3E61D88-521F-49C7-A2DB-76A015906BBE}" destId="{60AACBC0-5928-429E-86F3-502959F3136F}" srcOrd="12" destOrd="0" presId="urn:microsoft.com/office/officeart/2005/8/layout/gear1"/>
    <dgm:cxn modelId="{694F7FA0-EF8B-46DC-9D34-366F4D233BE9}" type="presParOf" srcId="{E3E61D88-521F-49C7-A2DB-76A015906BBE}" destId="{537E548C-1453-49B1-BCD7-AAC4C6F81303}" srcOrd="13" destOrd="0" presId="urn:microsoft.com/office/officeart/2005/8/layout/gear1"/>
    <dgm:cxn modelId="{AB591721-5A02-413B-8B09-D937B4D44DEA}" type="presParOf" srcId="{E3E61D88-521F-49C7-A2DB-76A015906BBE}" destId="{7573B345-2571-4A7E-86AA-806EAD27C01F}" srcOrd="14" destOrd="0" presId="urn:microsoft.com/office/officeart/2005/8/layout/gear1"/>
    <dgm:cxn modelId="{214B272A-05BC-4EF6-A9B3-807C48DFF18A}" type="presParOf" srcId="{E3E61D88-521F-49C7-A2DB-76A015906BBE}" destId="{32750258-2B47-4F5E-883A-DF785EFE694F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Scope</a:t>
          </a:r>
          <a:r>
            <a:rPr lang="ar-AE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</a:t>
          </a:r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Meetings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 rtl="0"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rgbClr val="002060"/>
              </a:solidFill>
            </a:rPr>
            <a:t>We argued about how is project must go, and every member knew her/his role. 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 rtl="0">
            <a:lnSpc>
              <a:spcPts val="1500"/>
            </a:lnSpc>
          </a:pPr>
          <a:r>
            <a:rPr lang="en-US" sz="1200" kern="1200" dirty="0">
              <a:solidFill>
                <a:srgbClr val="002060"/>
              </a:solidFill>
            </a:rPr>
            <a:t>Analyzing the requirements was our priority to meet the output (products) with it.</a:t>
          </a:r>
        </a:p>
        <a:p>
          <a:pPr rtl="0">
            <a:lnSpc>
              <a:spcPts val="1500"/>
            </a:lnSpc>
          </a:pPr>
          <a:r>
            <a:rPr lang="en-US" sz="1200" kern="1200" dirty="0">
              <a:solidFill>
                <a:srgbClr val="002060"/>
              </a:solidFill>
            </a:rPr>
            <a:t>Confirming the </a:t>
          </a:r>
          <a:r>
            <a:rPr lang="en-US" sz="12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technology</a:t>
          </a:r>
          <a:r>
            <a:rPr lang="en-US" sz="1200" kern="1200" dirty="0">
              <a:solidFill>
                <a:srgbClr val="002060"/>
              </a:solidFill>
            </a:rPr>
            <a:t> and put our first steps was our second one.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Database building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 rtl="0">
            <a:lnSpc>
              <a:spcPts val="1500"/>
            </a:lnSpc>
          </a:pPr>
          <a:r>
            <a:rPr lang="en-US" sz="1200" dirty="0">
              <a:solidFill>
                <a:srgbClr val="002060"/>
              </a:solidFill>
            </a:rPr>
            <a:t>Designing ERD and Mapping.</a:t>
          </a:r>
        </a:p>
        <a:p>
          <a:pPr rtl="0">
            <a:lnSpc>
              <a:spcPts val="1500"/>
            </a:lnSpc>
          </a:pPr>
          <a:r>
            <a:rPr lang="en-US" sz="1200" dirty="0">
              <a:solidFill>
                <a:srgbClr val="002060"/>
              </a:solidFill>
            </a:rPr>
            <a:t>Setting our tables and determine the primary and foreign keys.</a:t>
          </a:r>
        </a:p>
        <a:p>
          <a:pPr rtl="0">
            <a:lnSpc>
              <a:spcPts val="1500"/>
            </a:lnSpc>
          </a:pPr>
          <a:r>
            <a:rPr lang="en-US" sz="1200" dirty="0">
              <a:solidFill>
                <a:srgbClr val="002060"/>
              </a:solidFill>
            </a:rPr>
            <a:t>Apply it on SQL server beside put our initial data to fill it.  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Requirements Engineering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Implementation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Testing &amp; Reporting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Design our Apps UI to know what procedures we need.</a:t>
          </a:r>
          <a:b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</a:b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Build our backend apps using C#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Test our code and made sure that apps runs correctly.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Build our reports and dashboards to show them in the Instructor’s app.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 custScaleY="100843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FCF74-1957-4932-BF8C-A715787560F3}">
      <dsp:nvSpPr>
        <dsp:cNvPr id="0" name=""/>
        <dsp:cNvSpPr/>
      </dsp:nvSpPr>
      <dsp:spPr>
        <a:xfrm>
          <a:off x="5128794" y="2499355"/>
          <a:ext cx="3054767" cy="3054767"/>
        </a:xfrm>
        <a:prstGeom prst="gear9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Phase 01</a:t>
          </a:r>
        </a:p>
      </dsp:txBody>
      <dsp:txXfrm>
        <a:off x="5742938" y="3214920"/>
        <a:ext cx="1826479" cy="1570213"/>
      </dsp:txXfrm>
    </dsp:sp>
    <dsp:sp modelId="{B1B666DA-0DE9-4055-9BD4-A22AA8059250}">
      <dsp:nvSpPr>
        <dsp:cNvPr id="0" name=""/>
        <dsp:cNvSpPr/>
      </dsp:nvSpPr>
      <dsp:spPr>
        <a:xfrm>
          <a:off x="4322272" y="4508441"/>
          <a:ext cx="1991608" cy="789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050" b="1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ERD 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050" b="1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Mapping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050" b="1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Initial data</a:t>
          </a:r>
        </a:p>
      </dsp:txBody>
      <dsp:txXfrm>
        <a:off x="4345387" y="4531556"/>
        <a:ext cx="1945378" cy="742979"/>
      </dsp:txXfrm>
    </dsp:sp>
    <dsp:sp modelId="{F7477C0C-4354-4DDC-B0F2-B0B44AB35790}">
      <dsp:nvSpPr>
        <dsp:cNvPr id="0" name=""/>
        <dsp:cNvSpPr/>
      </dsp:nvSpPr>
      <dsp:spPr>
        <a:xfrm>
          <a:off x="3351475" y="1777319"/>
          <a:ext cx="2221649" cy="2221649"/>
        </a:xfrm>
        <a:prstGeom prst="gear6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Phase 02</a:t>
          </a:r>
        </a:p>
      </dsp:txBody>
      <dsp:txXfrm>
        <a:off x="3910782" y="2340006"/>
        <a:ext cx="1103035" cy="1096275"/>
      </dsp:txXfrm>
    </dsp:sp>
    <dsp:sp modelId="{6354B8C8-49C9-4BCB-8A52-7DA3CFD4D267}">
      <dsp:nvSpPr>
        <dsp:cNvPr id="0" name=""/>
        <dsp:cNvSpPr/>
      </dsp:nvSpPr>
      <dsp:spPr>
        <a:xfrm>
          <a:off x="2775575" y="3496624"/>
          <a:ext cx="1651671" cy="615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>
              <a:solidFill>
                <a:srgbClr val="002060"/>
              </a:solidFill>
            </a:rPr>
            <a:t>Stored Procedures</a:t>
          </a:r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>
              <a:solidFill>
                <a:srgbClr val="002060"/>
              </a:solidFill>
            </a:rPr>
            <a:t>Design Apps</a:t>
          </a:r>
        </a:p>
      </dsp:txBody>
      <dsp:txXfrm>
        <a:off x="2793614" y="3514663"/>
        <a:ext cx="1615593" cy="579821"/>
      </dsp:txXfrm>
    </dsp:sp>
    <dsp:sp modelId="{A99B776D-EEC7-419C-8F19-677280B50A48}">
      <dsp:nvSpPr>
        <dsp:cNvPr id="0" name=""/>
        <dsp:cNvSpPr/>
      </dsp:nvSpPr>
      <dsp:spPr>
        <a:xfrm rot="20700000">
          <a:off x="4595825" y="244608"/>
          <a:ext cx="2176762" cy="2176762"/>
        </a:xfrm>
        <a:prstGeom prst="gear6">
          <a:avLst/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Phase 03</a:t>
          </a:r>
        </a:p>
      </dsp:txBody>
      <dsp:txXfrm rot="-20700000">
        <a:off x="5073253" y="722035"/>
        <a:ext cx="1221907" cy="1221907"/>
      </dsp:txXfrm>
    </dsp:sp>
    <dsp:sp modelId="{60AACBC0-5928-429E-86F3-502959F3136F}">
      <dsp:nvSpPr>
        <dsp:cNvPr id="0" name=""/>
        <dsp:cNvSpPr/>
      </dsp:nvSpPr>
      <dsp:spPr>
        <a:xfrm>
          <a:off x="6319875" y="786955"/>
          <a:ext cx="1298456" cy="512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>
              <a:solidFill>
                <a:srgbClr val="002060"/>
              </a:solidFill>
            </a:rPr>
            <a:t>Reporting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>
              <a:solidFill>
                <a:srgbClr val="002060"/>
              </a:solidFill>
            </a:rPr>
            <a:t>Dashboards</a:t>
          </a:r>
        </a:p>
      </dsp:txBody>
      <dsp:txXfrm>
        <a:off x="6334893" y="801973"/>
        <a:ext cx="1268420" cy="482721"/>
      </dsp:txXfrm>
    </dsp:sp>
    <dsp:sp modelId="{537E548C-1453-49B1-BCD7-AAC4C6F81303}">
      <dsp:nvSpPr>
        <dsp:cNvPr id="0" name=""/>
        <dsp:cNvSpPr/>
      </dsp:nvSpPr>
      <dsp:spPr>
        <a:xfrm>
          <a:off x="4909115" y="2029693"/>
          <a:ext cx="3910102" cy="3910102"/>
        </a:xfrm>
        <a:prstGeom prst="circularArrow">
          <a:avLst>
            <a:gd name="adj1" fmla="val 4687"/>
            <a:gd name="adj2" fmla="val 299029"/>
            <a:gd name="adj3" fmla="val 2541284"/>
            <a:gd name="adj4" fmla="val 158081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B345-2571-4A7E-86AA-806EAD27C01F}">
      <dsp:nvSpPr>
        <dsp:cNvPr id="0" name=""/>
        <dsp:cNvSpPr/>
      </dsp:nvSpPr>
      <dsp:spPr>
        <a:xfrm>
          <a:off x="2958025" y="1279916"/>
          <a:ext cx="2840933" cy="284093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50258-2B47-4F5E-883A-DF785EFE694F}">
      <dsp:nvSpPr>
        <dsp:cNvPr id="0" name=""/>
        <dsp:cNvSpPr/>
      </dsp:nvSpPr>
      <dsp:spPr>
        <a:xfrm>
          <a:off x="4092318" y="-238020"/>
          <a:ext cx="3063098" cy="306309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291131" y="2522392"/>
          <a:ext cx="2765612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994773"/>
          <a:ext cx="2239374" cy="92187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Scope</a:t>
          </a:r>
          <a:r>
            <a:rPr lang="ar-AE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</a:t>
          </a: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Meetings</a:t>
          </a:r>
        </a:p>
      </dsp:txBody>
      <dsp:txXfrm>
        <a:off x="2100" y="3994773"/>
        <a:ext cx="2124140" cy="921870"/>
      </dsp:txXfrm>
    </dsp:sp>
    <dsp:sp modelId="{810D7AA7-A541-4507-BE7F-36CCF210089F}">
      <dsp:nvSpPr>
        <dsp:cNvPr id="0" name=""/>
        <dsp:cNvSpPr/>
      </dsp:nvSpPr>
      <dsp:spPr>
        <a:xfrm>
          <a:off x="181250" y="1336651"/>
          <a:ext cx="1818372" cy="255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002060"/>
              </a:solidFill>
            </a:rPr>
            <a:t>We argued about how is project must go, and every member knew her/his role. </a:t>
          </a:r>
        </a:p>
      </dsp:txBody>
      <dsp:txXfrm>
        <a:off x="181250" y="1336651"/>
        <a:ext cx="1818372" cy="2550632"/>
      </dsp:txXfrm>
    </dsp:sp>
    <dsp:sp modelId="{E41E7729-FD3F-426D-804C-45BD60BD762D}">
      <dsp:nvSpPr>
        <dsp:cNvPr id="0" name=""/>
        <dsp:cNvSpPr/>
      </dsp:nvSpPr>
      <dsp:spPr>
        <a:xfrm rot="5400000">
          <a:off x="836275" y="2522392"/>
          <a:ext cx="2765612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994773"/>
          <a:ext cx="2239374" cy="92187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Requirements Engineering</a:t>
          </a:r>
        </a:p>
      </dsp:txBody>
      <dsp:txXfrm>
        <a:off x="2359974" y="3994773"/>
        <a:ext cx="1778439" cy="921870"/>
      </dsp:txXfrm>
    </dsp:sp>
    <dsp:sp modelId="{5E07F9E4-149C-4A89-848F-4ABDD305F0C5}">
      <dsp:nvSpPr>
        <dsp:cNvPr id="0" name=""/>
        <dsp:cNvSpPr/>
      </dsp:nvSpPr>
      <dsp:spPr>
        <a:xfrm>
          <a:off x="2308656" y="1336651"/>
          <a:ext cx="1818372" cy="255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2060"/>
              </a:solidFill>
            </a:rPr>
            <a:t>Analyzing the requirements was our priority to meet the output (products) with it.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2060"/>
              </a:solidFill>
            </a:rPr>
            <a:t>Confirming the </a:t>
          </a:r>
          <a:r>
            <a:rPr lang="en-US" sz="12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technology</a:t>
          </a:r>
          <a:r>
            <a:rPr lang="en-US" sz="1200" kern="1200" dirty="0">
              <a:solidFill>
                <a:srgbClr val="002060"/>
              </a:solidFill>
            </a:rPr>
            <a:t> and put our first steps was our second one.</a:t>
          </a:r>
        </a:p>
      </dsp:txBody>
      <dsp:txXfrm>
        <a:off x="2308656" y="1336651"/>
        <a:ext cx="1818372" cy="2550632"/>
      </dsp:txXfrm>
    </dsp:sp>
    <dsp:sp modelId="{473F2067-7126-4D56-A328-5A8CFD3D8D52}">
      <dsp:nvSpPr>
        <dsp:cNvPr id="0" name=""/>
        <dsp:cNvSpPr/>
      </dsp:nvSpPr>
      <dsp:spPr>
        <a:xfrm rot="5400000">
          <a:off x="2963681" y="2522392"/>
          <a:ext cx="2765612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994773"/>
          <a:ext cx="2239374" cy="92187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Database building</a:t>
          </a:r>
        </a:p>
      </dsp:txBody>
      <dsp:txXfrm>
        <a:off x="4487380" y="3994773"/>
        <a:ext cx="1778439" cy="921870"/>
      </dsp:txXfrm>
    </dsp:sp>
    <dsp:sp modelId="{FD7B29F2-0D66-4B4B-BC8A-82DA23575305}">
      <dsp:nvSpPr>
        <dsp:cNvPr id="0" name=""/>
        <dsp:cNvSpPr/>
      </dsp:nvSpPr>
      <dsp:spPr>
        <a:xfrm>
          <a:off x="4436062" y="1336651"/>
          <a:ext cx="1818372" cy="255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2060"/>
              </a:solidFill>
            </a:rPr>
            <a:t>Designing ERD and Mapping.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2060"/>
              </a:solidFill>
            </a:rPr>
            <a:t>Setting our tables and determine the primary and foreign keys.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2060"/>
              </a:solidFill>
            </a:rPr>
            <a:t>Apply it on SQL server beside put our initial data to fill it.  </a:t>
          </a:r>
        </a:p>
      </dsp:txBody>
      <dsp:txXfrm>
        <a:off x="4436062" y="1336651"/>
        <a:ext cx="1818372" cy="2550632"/>
      </dsp:txXfrm>
    </dsp:sp>
    <dsp:sp modelId="{7BF6E820-C6E3-4E2C-BB23-ADF9AD641C6B}">
      <dsp:nvSpPr>
        <dsp:cNvPr id="0" name=""/>
        <dsp:cNvSpPr/>
      </dsp:nvSpPr>
      <dsp:spPr>
        <a:xfrm rot="5400000">
          <a:off x="5079430" y="2526278"/>
          <a:ext cx="2788926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994773"/>
          <a:ext cx="2239374" cy="929642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Implementation</a:t>
          </a:r>
          <a:endParaRPr lang="ru-RU" sz="16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616729" y="3994773"/>
        <a:ext cx="1774553" cy="929642"/>
      </dsp:txXfrm>
    </dsp:sp>
    <dsp:sp modelId="{1D84544C-5924-422B-9546-A86AE4927E4C}">
      <dsp:nvSpPr>
        <dsp:cNvPr id="0" name=""/>
        <dsp:cNvSpPr/>
      </dsp:nvSpPr>
      <dsp:spPr>
        <a:xfrm>
          <a:off x="6563468" y="1331508"/>
          <a:ext cx="1818372" cy="216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Design our Apps UI to know what procedures we need.</a:t>
          </a:r>
          <a:b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</a:b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Build our backend apps using C# </a:t>
          </a:r>
        </a:p>
      </dsp:txBody>
      <dsp:txXfrm>
        <a:off x="6563468" y="1331508"/>
        <a:ext cx="1818372" cy="2160025"/>
      </dsp:txXfrm>
    </dsp:sp>
    <dsp:sp modelId="{0EE416CF-D8AE-41BD-BF35-9148040E1274}">
      <dsp:nvSpPr>
        <dsp:cNvPr id="0" name=""/>
        <dsp:cNvSpPr/>
      </dsp:nvSpPr>
      <dsp:spPr>
        <a:xfrm rot="5400000">
          <a:off x="7218493" y="2522392"/>
          <a:ext cx="2765612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994773"/>
          <a:ext cx="2239374" cy="92187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Testing &amp; Reporting</a:t>
          </a:r>
          <a:endParaRPr lang="ru-RU" sz="16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42192" y="3994773"/>
        <a:ext cx="1778439" cy="921870"/>
      </dsp:txXfrm>
    </dsp:sp>
    <dsp:sp modelId="{7F54B493-FCA8-4A1F-A2B1-FCB26CA9C396}">
      <dsp:nvSpPr>
        <dsp:cNvPr id="0" name=""/>
        <dsp:cNvSpPr/>
      </dsp:nvSpPr>
      <dsp:spPr>
        <a:xfrm>
          <a:off x="8690874" y="1336651"/>
          <a:ext cx="1818372" cy="214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Test our code and made sure that apps runs correctly.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Build our reports and dashboards to show them in the Instructor’s app.</a:t>
          </a:r>
        </a:p>
      </dsp:txBody>
      <dsp:txXfrm>
        <a:off x="8690874" y="1336651"/>
        <a:ext cx="1818372" cy="214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30E4-DA5A-4E42-A8DF-F4651C81D2F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E3A6-E136-4E74-A5EB-FF64CACF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9/1/2022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2.png"/><Relationship Id="rId2" Type="http://schemas.openxmlformats.org/officeDocument/2006/relationships/diagramData" Target="../diagrams/data2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148A-ED05-4DF2-8BD5-3B2F6928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9" y="0"/>
            <a:ext cx="9589731" cy="138951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ONLINE EXAMINATION SYSTEM</a:t>
            </a:r>
            <a:endParaRPr lang="ar-EG" sz="2800" dirty="0">
              <a:latin typeface="Book Antiqua" panose="0204060205030503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32907A-759F-440F-91D7-CB72A8ED0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4" y="1083077"/>
            <a:ext cx="6133528" cy="565951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CBA555-A3C1-4F34-A097-4EB771FF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06" y="5551410"/>
            <a:ext cx="872030" cy="119118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D9042F-4900-44B5-B10A-B310512AF651}"/>
              </a:ext>
            </a:extLst>
          </p:cNvPr>
          <p:cNvSpPr txBox="1">
            <a:spLocks/>
          </p:cNvSpPr>
          <p:nvPr/>
        </p:nvSpPr>
        <p:spPr>
          <a:xfrm>
            <a:off x="6329779" y="2039481"/>
            <a:ext cx="5258908" cy="3224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+mn-lt"/>
              </a:rPr>
              <a:t>Business intelligence track</a:t>
            </a:r>
          </a:p>
          <a:p>
            <a:r>
              <a:rPr lang="en-US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Menofia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 branch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               </a:t>
            </a:r>
            <a:endParaRPr lang="ar-EG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14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2619" y="1502021"/>
            <a:ext cx="2450969" cy="6033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form (1</a:t>
            </a:r>
            <a:r>
              <a:rPr lang="en-US" baseline="30000" dirty="0"/>
              <a:t>st</a:t>
            </a:r>
            <a:r>
              <a:rPr lang="en-US" dirty="0"/>
              <a:t> form)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73418" y="1502021"/>
            <a:ext cx="3233394" cy="6033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form (2</a:t>
            </a:r>
            <a:r>
              <a:rPr lang="en-US" baseline="30000" dirty="0"/>
              <a:t>nd</a:t>
            </a:r>
            <a:r>
              <a:rPr lang="en-US" dirty="0"/>
              <a:t> form)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1150" y="5971324"/>
            <a:ext cx="3553905" cy="5373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Courses choosing form (3rd form)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64629" y="5971324"/>
            <a:ext cx="2450969" cy="5373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form (4</a:t>
            </a:r>
            <a:r>
              <a:rPr lang="en-US" baseline="30000" dirty="0"/>
              <a:t>th</a:t>
            </a:r>
            <a:r>
              <a:rPr lang="en-US" dirty="0"/>
              <a:t> form)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64629" y="4497490"/>
            <a:ext cx="2450969" cy="4781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form (5</a:t>
            </a:r>
            <a:r>
              <a:rPr lang="en-US" baseline="30000" dirty="0"/>
              <a:t>th</a:t>
            </a:r>
            <a:r>
              <a:rPr lang="en-US" dirty="0"/>
              <a:t> form)</a:t>
            </a:r>
          </a:p>
        </p:txBody>
      </p:sp>
      <p:cxnSp>
        <p:nvCxnSpPr>
          <p:cNvPr id="11" name="Straight Arrow Connector 10"/>
          <p:cNvCxnSpPr>
            <a:stCxn id="5" idx="2"/>
            <a:endCxn id="50" idx="0"/>
          </p:cNvCxnSpPr>
          <p:nvPr/>
        </p:nvCxnSpPr>
        <p:spPr>
          <a:xfrm flipH="1">
            <a:off x="2498102" y="2105379"/>
            <a:ext cx="2" cy="2420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723588" y="1803700"/>
            <a:ext cx="3949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4275055" y="6239988"/>
            <a:ext cx="3789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9" idx="2"/>
          </p:cNvCxnSpPr>
          <p:nvPr/>
        </p:nvCxnSpPr>
        <p:spPr>
          <a:xfrm flipV="1">
            <a:off x="9290114" y="4975611"/>
            <a:ext cx="0" cy="995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</p:cNvCxnSpPr>
          <p:nvPr/>
        </p:nvCxnSpPr>
        <p:spPr>
          <a:xfrm flipV="1">
            <a:off x="9290115" y="1121791"/>
            <a:ext cx="0" cy="380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>
            <a:off x="2498103" y="1121790"/>
            <a:ext cx="1" cy="380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98103" y="1121790"/>
            <a:ext cx="6792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9131" y="1745559"/>
            <a:ext cx="342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If the student uses the app for the first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0976" y="857131"/>
            <a:ext cx="374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After registration, the student can login normally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1699180" y="4525531"/>
            <a:ext cx="1597844" cy="668158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login = true</a:t>
            </a:r>
          </a:p>
        </p:txBody>
      </p:sp>
      <p:cxnSp>
        <p:nvCxnSpPr>
          <p:cNvPr id="64" name="Straight Arrow Connector 63"/>
          <p:cNvCxnSpPr>
            <a:stCxn id="50" idx="2"/>
            <a:endCxn id="7" idx="0"/>
          </p:cNvCxnSpPr>
          <p:nvPr/>
        </p:nvCxnSpPr>
        <p:spPr>
          <a:xfrm>
            <a:off x="2498102" y="5193689"/>
            <a:ext cx="1" cy="777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Decision 102"/>
          <p:cNvSpPr/>
          <p:nvPr/>
        </p:nvSpPr>
        <p:spPr>
          <a:xfrm>
            <a:off x="348792" y="3659859"/>
            <a:ext cx="1497763" cy="563993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If =login false</a:t>
            </a:r>
          </a:p>
        </p:txBody>
      </p:sp>
      <p:cxnSp>
        <p:nvCxnSpPr>
          <p:cNvPr id="113" name="Straight Connector 112"/>
          <p:cNvCxnSpPr>
            <a:cxnSpLocks/>
            <a:endCxn id="103" idx="3"/>
          </p:cNvCxnSpPr>
          <p:nvPr/>
        </p:nvCxnSpPr>
        <p:spPr>
          <a:xfrm flipH="1" flipV="1">
            <a:off x="1846555" y="3941856"/>
            <a:ext cx="651548" cy="52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5414" y="2744514"/>
            <a:ext cx="2116317" cy="4605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(“invalid email or password”)</a:t>
            </a:r>
          </a:p>
        </p:txBody>
      </p:sp>
      <p:cxnSp>
        <p:nvCxnSpPr>
          <p:cNvPr id="116" name="Straight Arrow Connector 115"/>
          <p:cNvCxnSpPr>
            <a:cxnSpLocks/>
            <a:stCxn id="103" idx="0"/>
            <a:endCxn id="114" idx="2"/>
          </p:cNvCxnSpPr>
          <p:nvPr/>
        </p:nvCxnSpPr>
        <p:spPr>
          <a:xfrm flipV="1">
            <a:off x="1097674" y="3205113"/>
            <a:ext cx="35899" cy="45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4" idx="0"/>
          </p:cNvCxnSpPr>
          <p:nvPr/>
        </p:nvCxnSpPr>
        <p:spPr>
          <a:xfrm flipH="1" flipV="1">
            <a:off x="1117076" y="1803699"/>
            <a:ext cx="16497" cy="940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" idx="1"/>
          </p:cNvCxnSpPr>
          <p:nvPr/>
        </p:nvCxnSpPr>
        <p:spPr>
          <a:xfrm>
            <a:off x="1117076" y="1803699"/>
            <a:ext cx="1555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57" idx="2"/>
            <a:endCxn id="5" idx="0"/>
          </p:cNvCxnSpPr>
          <p:nvPr/>
        </p:nvCxnSpPr>
        <p:spPr>
          <a:xfrm>
            <a:off x="1065231" y="1076640"/>
            <a:ext cx="1432873" cy="425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73418" y="2141569"/>
            <a:ext cx="41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The student adds his data to be saved in the database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-160805" y="5467211"/>
            <a:ext cx="46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The student chooses the course    he wants to have exam in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425122" y="5932211"/>
            <a:ext cx="217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Generating the exam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647572" y="5643990"/>
            <a:ext cx="1206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Exam is here generated with random exam no.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290113" y="5058735"/>
            <a:ext cx="2997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sz="1400" dirty="0">
                <a:solidFill>
                  <a:srgbClr val="002060"/>
                </a:solidFill>
              </a:rPr>
              <a:t>aving the exam questions, answers, and exam id in the database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9842" y="4567065"/>
            <a:ext cx="20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Shows the result in %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4843" y="612898"/>
            <a:ext cx="1960776" cy="4637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Initializing the 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0B55AD-846F-42F5-BA75-9B006B4E127E}"/>
              </a:ext>
            </a:extLst>
          </p:cNvPr>
          <p:cNvSpPr txBox="1"/>
          <p:nvPr/>
        </p:nvSpPr>
        <p:spPr>
          <a:xfrm>
            <a:off x="3057989" y="225630"/>
            <a:ext cx="6232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Exam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373547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369" y="218339"/>
            <a:ext cx="538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Instructors Desktop 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60248" y="1513002"/>
            <a:ext cx="3016577" cy="6033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form (1</a:t>
            </a:r>
            <a:r>
              <a:rPr lang="en-US" baseline="30000" dirty="0"/>
              <a:t>st</a:t>
            </a:r>
            <a:r>
              <a:rPr lang="en-US" dirty="0"/>
              <a:t> form)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59508" y="5694128"/>
            <a:ext cx="1597844" cy="668158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login = true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722749" y="2750017"/>
            <a:ext cx="2116317" cy="4605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(“invalid email or password”)</a:t>
            </a:r>
          </a:p>
        </p:txBody>
      </p:sp>
      <p:cxnSp>
        <p:nvCxnSpPr>
          <p:cNvPr id="143" name="Straight Arrow Connector 142"/>
          <p:cNvCxnSpPr>
            <a:cxnSpLocks/>
            <a:stCxn id="157" idx="2"/>
          </p:cNvCxnSpPr>
          <p:nvPr/>
        </p:nvCxnSpPr>
        <p:spPr>
          <a:xfrm>
            <a:off x="1065231" y="1076640"/>
            <a:ext cx="1585204" cy="36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84843" y="612898"/>
            <a:ext cx="1960776" cy="4637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Initializing the app</a:t>
            </a:r>
          </a:p>
        </p:txBody>
      </p:sp>
      <p:sp>
        <p:nvSpPr>
          <p:cNvPr id="77" name="Flowchart: Decision 76"/>
          <p:cNvSpPr/>
          <p:nvPr/>
        </p:nvSpPr>
        <p:spPr>
          <a:xfrm>
            <a:off x="6045380" y="3489376"/>
            <a:ext cx="1536568" cy="668158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login = false</a:t>
            </a:r>
          </a:p>
        </p:txBody>
      </p:sp>
      <p:cxnSp>
        <p:nvCxnSpPr>
          <p:cNvPr id="61" name="Straight Connector 60"/>
          <p:cNvCxnSpPr>
            <a:stCxn id="114" idx="3"/>
          </p:cNvCxnSpPr>
          <p:nvPr/>
        </p:nvCxnSpPr>
        <p:spPr>
          <a:xfrm>
            <a:off x="3839066" y="2980317"/>
            <a:ext cx="2688331" cy="668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7" idx="1"/>
            <a:endCxn id="98" idx="3"/>
          </p:cNvCxnSpPr>
          <p:nvPr/>
        </p:nvCxnSpPr>
        <p:spPr>
          <a:xfrm flipH="1" flipV="1">
            <a:off x="1597843" y="3817437"/>
            <a:ext cx="4447537" cy="6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4" idx="0"/>
            <a:endCxn id="5" idx="2"/>
          </p:cNvCxnSpPr>
          <p:nvPr/>
        </p:nvCxnSpPr>
        <p:spPr>
          <a:xfrm flipH="1" flipV="1">
            <a:off x="2768537" y="2116360"/>
            <a:ext cx="12371" cy="63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98" idx="0"/>
          </p:cNvCxnSpPr>
          <p:nvPr/>
        </p:nvCxnSpPr>
        <p:spPr>
          <a:xfrm>
            <a:off x="858430" y="1801579"/>
            <a:ext cx="12371" cy="177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43758" y="3580427"/>
            <a:ext cx="1454085" cy="4740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instructors button</a:t>
            </a:r>
          </a:p>
        </p:txBody>
      </p:sp>
      <p:cxnSp>
        <p:nvCxnSpPr>
          <p:cNvPr id="99" name="Straight Connector 98"/>
          <p:cNvCxnSpPr>
            <a:stCxn id="5" idx="1"/>
          </p:cNvCxnSpPr>
          <p:nvPr/>
        </p:nvCxnSpPr>
        <p:spPr>
          <a:xfrm flipH="1" flipV="1">
            <a:off x="858430" y="1812560"/>
            <a:ext cx="401818" cy="2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8" idx="2"/>
            <a:endCxn id="50" idx="0"/>
          </p:cNvCxnSpPr>
          <p:nvPr/>
        </p:nvCxnSpPr>
        <p:spPr>
          <a:xfrm flipH="1">
            <a:off x="858430" y="4054446"/>
            <a:ext cx="12371" cy="1639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50" idx="3"/>
            <a:endCxn id="152" idx="1"/>
          </p:cNvCxnSpPr>
          <p:nvPr/>
        </p:nvCxnSpPr>
        <p:spPr>
          <a:xfrm>
            <a:off x="1657352" y="6028207"/>
            <a:ext cx="3103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760536" y="5762410"/>
            <a:ext cx="2366128" cy="5315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Instructors form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835950" y="6293397"/>
            <a:ext cx="244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Generates reports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6660A3-56D6-5A16-D544-0F335150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99" y="5788242"/>
            <a:ext cx="690610" cy="9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1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B2CC-E5CA-8AE0-CF2C-5B548A050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E5FBD-1FDA-FC8D-4A2D-F9B36DDD7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4D22F-94D9-CAA8-7C89-04799B3C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" y="-29854"/>
            <a:ext cx="12145410" cy="422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2F1B8-6F1D-D9EF-62D8-15DD6064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042"/>
            <a:ext cx="7256599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588E8-276F-5A61-5AD6-F29928B3E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47" y="2176966"/>
            <a:ext cx="4070553" cy="45059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933C82-5CBE-0146-96EA-59A701AE4F5D}"/>
              </a:ext>
            </a:extLst>
          </p:cNvPr>
          <p:cNvCxnSpPr>
            <a:cxnSpLocks/>
          </p:cNvCxnSpPr>
          <p:nvPr/>
        </p:nvCxnSpPr>
        <p:spPr>
          <a:xfrm>
            <a:off x="8038477" y="1726720"/>
            <a:ext cx="1847645" cy="115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28793-B55C-D0E2-5EE0-9077D9AD426C}"/>
              </a:ext>
            </a:extLst>
          </p:cNvPr>
          <p:cNvCxnSpPr>
            <a:cxnSpLocks/>
          </p:cNvCxnSpPr>
          <p:nvPr/>
        </p:nvCxnSpPr>
        <p:spPr>
          <a:xfrm flipH="1">
            <a:off x="2305878" y="1852317"/>
            <a:ext cx="4281113" cy="115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0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4234-65E5-3C3F-EE02-B14DCECD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10711545" cy="118962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 Antiqua" panose="02040602050305030304" pitchFamily="18" charset="0"/>
              </a:rPr>
              <a:t>Home </a:t>
            </a:r>
            <a:r>
              <a:rPr lang="en-US" sz="4000" dirty="0" err="1">
                <a:latin typeface="Book Antiqua" panose="02040602050305030304" pitchFamily="18" charset="0"/>
              </a:rPr>
              <a:t>Ins.Reports</a:t>
            </a:r>
            <a:endParaRPr lang="en-US" sz="4000" dirty="0">
              <a:latin typeface="Book Antiqua" panose="020406020503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82192-D190-7826-148B-0A120777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85" y="1386750"/>
            <a:ext cx="9409976" cy="51444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0F92C-E794-5A92-5565-DC113DFB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899" y="5788242"/>
            <a:ext cx="690610" cy="9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8619-EEFA-43B8-A065-3C2534A2B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1" y="927054"/>
            <a:ext cx="9144000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DASHBOARDS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ar-EG" sz="4400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35B25-0C1F-2D68-F6A4-BB70AE49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0" y="927054"/>
            <a:ext cx="9859880" cy="56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5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8AF18-059D-8301-E09B-33A0FCC8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1F03A-9D48-5B65-6C55-5F48713A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3847" cy="70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5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38BF3-EC13-CEC7-DB44-CD786AA5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B47B6-D498-6375-55F4-59BEED10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1F451-1429-1D43-33E5-C0E2A83F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C6CCC3-2B6C-41F9-A5F0-01D75019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WHO WE ARE?</a:t>
            </a:r>
            <a:endParaRPr lang="ar-EG" sz="3600" dirty="0">
              <a:latin typeface="Book Antiqua" panose="0204060205030503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285797-1366-494F-B569-D82ACE602F0B}"/>
              </a:ext>
            </a:extLst>
          </p:cNvPr>
          <p:cNvSpPr txBox="1">
            <a:spLocks/>
          </p:cNvSpPr>
          <p:nvPr/>
        </p:nvSpPr>
        <p:spPr>
          <a:xfrm>
            <a:off x="381740" y="1999695"/>
            <a:ext cx="5258908" cy="318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Abdelrahman Ahmed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Ahmed Magdy 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Elgalf</a:t>
            </a:r>
            <a:endParaRPr lang="en-US" dirty="0">
              <a:solidFill>
                <a:srgbClr val="002060"/>
              </a:solidFill>
              <a:latin typeface="+mn-lt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Ahmed Mabrouk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Fatma 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Elzahraa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Rana 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Meshref</a:t>
            </a:r>
            <a:endParaRPr lang="en-US" dirty="0">
              <a:solidFill>
                <a:srgbClr val="002060"/>
              </a:solidFill>
              <a:latin typeface="+mn-lt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ar-EG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E5A390-0A65-48A0-A53D-DF23C7B8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949" y="5937181"/>
            <a:ext cx="567229" cy="77877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9EAF5D-42ED-44FE-89A2-127A056BF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2145" y="584678"/>
            <a:ext cx="6637804" cy="6017116"/>
          </a:xfrm>
        </p:spPr>
      </p:pic>
    </p:spTree>
    <p:extLst>
      <p:ext uri="{BB962C8B-B14F-4D97-AF65-F5344CB8AC3E}">
        <p14:creationId xmlns:p14="http://schemas.microsoft.com/office/powerpoint/2010/main" val="77621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C1A-DE4F-40F5-B4D5-B218B24B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8049"/>
            <a:ext cx="9144000" cy="2837079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ANY QUESTIONS..?</a:t>
            </a:r>
            <a:endParaRPr lang="ar-EG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9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PROJECT PHASES</a:t>
            </a:r>
            <a:endParaRPr lang="ru-RU" sz="3600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51491"/>
              </p:ext>
            </p:extLst>
          </p:nvPr>
        </p:nvGraphicFramePr>
        <p:xfrm>
          <a:off x="932155" y="834501"/>
          <a:ext cx="10813002" cy="555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17CBD3-8117-4335-B3E4-3E07DEF91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3106" y="5551410"/>
            <a:ext cx="872030" cy="119118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DAB35AB-218A-44A7-BC1E-F349AE131523}"/>
              </a:ext>
            </a:extLst>
          </p:cNvPr>
          <p:cNvSpPr txBox="1">
            <a:spLocks/>
          </p:cNvSpPr>
          <p:nvPr/>
        </p:nvSpPr>
        <p:spPr>
          <a:xfrm>
            <a:off x="274565" y="1769832"/>
            <a:ext cx="4418120" cy="2891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329572"/>
              </p:ext>
            </p:extLst>
          </p:nvPr>
        </p:nvGraphicFramePr>
        <p:xfrm>
          <a:off x="789873" y="894186"/>
          <a:ext cx="10753200" cy="6145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Project Timeline</a:t>
            </a:r>
            <a:r>
              <a:rPr lang="en-US" b="0" dirty="0">
                <a:solidFill>
                  <a:schemeClr val="bg2"/>
                </a:solidFill>
                <a:latin typeface="Book Antiqua" panose="02040602050305030304" pitchFamily="18" charset="0"/>
              </a:rPr>
              <a:t> </a:t>
            </a:r>
            <a:r>
              <a:rPr lang="en-US" b="0" dirty="0">
                <a:solidFill>
                  <a:srgbClr val="002060"/>
                </a:solidFill>
              </a:rPr>
              <a:t>methodology</a:t>
            </a: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00ECE2-2B4F-4710-89D7-DC4880B41F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327906" y="5963814"/>
            <a:ext cx="567229" cy="7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1BFCD-5C64-4F37-A5F8-20F312D6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dirty="0">
                <a:latin typeface="Book Antiqua" panose="02040602050305030304" pitchFamily="18" charset="0"/>
              </a:rPr>
              <a:t>TECHNOLOGIES USED</a:t>
            </a:r>
            <a:br>
              <a:rPr lang="en-US" sz="3600" dirty="0">
                <a:latin typeface="Book Antiqua" panose="02040602050305030304" pitchFamily="18" charset="0"/>
              </a:rPr>
            </a:br>
            <a:endParaRPr lang="ar-EG" sz="3600" dirty="0">
              <a:latin typeface="Book Antiqua" panose="0204060205030503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1803478-BAB2-4B35-9016-74B55F0E7710}"/>
              </a:ext>
            </a:extLst>
          </p:cNvPr>
          <p:cNvSpPr txBox="1">
            <a:spLocks/>
          </p:cNvSpPr>
          <p:nvPr/>
        </p:nvSpPr>
        <p:spPr>
          <a:xfrm>
            <a:off x="7182035" y="1522684"/>
            <a:ext cx="5258908" cy="391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ar-EG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91D86E-1339-440D-82CF-63F091CA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6" y="5551410"/>
            <a:ext cx="872030" cy="119118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D26B6F4-1A13-4598-9ABE-9FAB2C693760}"/>
              </a:ext>
            </a:extLst>
          </p:cNvPr>
          <p:cNvSpPr txBox="1">
            <a:spLocks/>
          </p:cNvSpPr>
          <p:nvPr/>
        </p:nvSpPr>
        <p:spPr>
          <a:xfrm>
            <a:off x="7087340" y="683582"/>
            <a:ext cx="5104660" cy="486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457200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+mn-lt"/>
            </a:endParaRP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SQL Server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SSRS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SSIS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C#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Visual Studio 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Power BI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Diagrams (mapping and ERD)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+mn-lt"/>
              </a:rPr>
              <a:t>dbFrog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 (Documentation)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endParaRPr lang="ar-EG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BEC030-AE9B-4647-85A8-C2492F6AA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85049" y="569738"/>
            <a:ext cx="7070220" cy="6939356"/>
          </a:xfrm>
        </p:spPr>
      </p:pic>
    </p:spTree>
    <p:extLst>
      <p:ext uri="{BB962C8B-B14F-4D97-AF65-F5344CB8AC3E}">
        <p14:creationId xmlns:p14="http://schemas.microsoft.com/office/powerpoint/2010/main" val="396085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8291B6-0AB8-429B-8A56-351CCE161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445" y="98560"/>
            <a:ext cx="7206950" cy="666087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6A17E1-A374-4FD4-9164-1F4E4837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PRODUCTS</a:t>
            </a:r>
            <a:endParaRPr lang="ar-EG" sz="3600" dirty="0">
              <a:latin typeface="Book Antiqua" panose="0204060205030503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3E48A1-16C3-4E65-8D75-1FEECAA659A6}"/>
              </a:ext>
            </a:extLst>
          </p:cNvPr>
          <p:cNvSpPr txBox="1">
            <a:spLocks/>
          </p:cNvSpPr>
          <p:nvPr/>
        </p:nvSpPr>
        <p:spPr>
          <a:xfrm>
            <a:off x="760521" y="1882066"/>
            <a:ext cx="5104660" cy="437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ER Diagram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Mapping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49 Stored procedures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APP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 Reports 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 Dashboards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Documentation</a:t>
            </a:r>
          </a:p>
          <a:p>
            <a:pPr marL="288000" indent="-457200" rtl="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ar-EG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237FAB-ACB3-4901-91A0-55BE131C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659" y="5531842"/>
            <a:ext cx="872030" cy="11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60618-47ED-431E-AF45-A9BF1DA6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5" y="712981"/>
            <a:ext cx="10711545" cy="30002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ook Antiqua" panose="02040602050305030304" pitchFamily="18" charset="0"/>
              </a:rPr>
              <a:t>ERD</a:t>
            </a:r>
            <a:endParaRPr lang="ar-EG" sz="4000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814A3-8686-4B23-A703-997566E2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6" y="5551410"/>
            <a:ext cx="872030" cy="11911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B27CE1-33C6-20F9-6BE5-9512E54B5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2539" y="1301435"/>
            <a:ext cx="8866972" cy="4693569"/>
          </a:xfrm>
        </p:spPr>
      </p:pic>
    </p:spTree>
    <p:extLst>
      <p:ext uri="{BB962C8B-B14F-4D97-AF65-F5344CB8AC3E}">
        <p14:creationId xmlns:p14="http://schemas.microsoft.com/office/powerpoint/2010/main" val="406813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FDE21-A601-4E5B-A7A0-6C6C913A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 Antiqua" panose="02040602050305030304" pitchFamily="18" charset="0"/>
              </a:rPr>
              <a:t>Mapping</a:t>
            </a:r>
            <a:endParaRPr lang="ar-EG" sz="4000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DF972-2909-413A-B63F-F51050B1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99" y="5788242"/>
            <a:ext cx="690610" cy="99109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B19F82-FAF9-826F-2EB8-0903E954C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975" y="1429918"/>
            <a:ext cx="9780932" cy="6327041"/>
          </a:xfrm>
        </p:spPr>
      </p:pic>
    </p:spTree>
    <p:extLst>
      <p:ext uri="{BB962C8B-B14F-4D97-AF65-F5344CB8AC3E}">
        <p14:creationId xmlns:p14="http://schemas.microsoft.com/office/powerpoint/2010/main" val="268104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E4EE9F-31D7-D852-B62B-D37819CAF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03C3A-F069-7AC4-234D-E935890F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70236-4519-64C0-93A4-3D097FEA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3426057"/>
            <a:ext cx="5936974" cy="332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E3E0-5B1D-EAF0-621C-5A04DFCCF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255026" cy="3322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9FB29B-268E-22FB-4222-3AED90F41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5982737" cy="33222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BE737DA-94ED-2FA5-DF7D-CBC35A9545FD}"/>
              </a:ext>
            </a:extLst>
          </p:cNvPr>
          <p:cNvSpPr/>
          <p:nvPr/>
        </p:nvSpPr>
        <p:spPr>
          <a:xfrm>
            <a:off x="5221357" y="2108606"/>
            <a:ext cx="2160104" cy="422559"/>
          </a:xfrm>
          <a:prstGeom prst="rightArrow">
            <a:avLst>
              <a:gd name="adj1" fmla="val 64716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stage timeline</Template>
  <TotalTime>2092</TotalTime>
  <Words>378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Calibri</vt:lpstr>
      <vt:lpstr>Century Gothic</vt:lpstr>
      <vt:lpstr>Office Theme</vt:lpstr>
      <vt:lpstr>ONLINE EXAMINATION SYSTEM</vt:lpstr>
      <vt:lpstr>WHO WE ARE?</vt:lpstr>
      <vt:lpstr>PROJECT PHASES</vt:lpstr>
      <vt:lpstr>Project Timeline methodology</vt:lpstr>
      <vt:lpstr>TECHNOLOGIES USED </vt:lpstr>
      <vt:lpstr>PRODUCTS</vt:lpstr>
      <vt:lpstr>ERD</vt:lpstr>
      <vt:lpstr>Mapping</vt:lpstr>
      <vt:lpstr>PowerPoint Presentation</vt:lpstr>
      <vt:lpstr>PowerPoint Presentation</vt:lpstr>
      <vt:lpstr>PowerPoint Presentation</vt:lpstr>
      <vt:lpstr>PowerPoint Presentation</vt:lpstr>
      <vt:lpstr>Home Ins.Reports</vt:lpstr>
      <vt:lpstr>DASHBOARDS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QUESTIONS..?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Abdelrahman Ahmed</dc:creator>
  <cp:lastModifiedBy>ahmed el-galef</cp:lastModifiedBy>
  <cp:revision>28</cp:revision>
  <dcterms:created xsi:type="dcterms:W3CDTF">2021-11-29T01:50:58Z</dcterms:created>
  <dcterms:modified xsi:type="dcterms:W3CDTF">2022-09-01T10:28:39Z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