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4779c3c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4779c3c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4779c3c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4779c3c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cf0b583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cf0b583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cf0b583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cf0b583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4779c3c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4779c3c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4779c3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4779c3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4779c3c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4779c3c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bcf0b583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bcf0b583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779c3c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779c3c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4779c3c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4779c3c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cf0b583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bcf0b583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cf0b58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cf0b58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4779c3cf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4779c3cf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779c3c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4779c3c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4779c3c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4779c3c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4779c3cf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4779c3c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4779c3cf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4779c3cf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cb95b15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cb95b15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4779c3c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4779c3c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4779c3cf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4779c3cf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bcf0b583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bcf0b583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cf0b58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cf0b58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cf0b583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cf0b58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cf0b583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cf0b583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cf0b583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cf0b583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4779c3c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4779c3c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779c3c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4779c3c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779c3c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4779c3c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share case study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Mohamed Nassar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7/9/2022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a significant increase</a:t>
            </a:r>
            <a:br>
              <a:rPr lang="en"/>
            </a:br>
            <a:r>
              <a:rPr lang="en"/>
              <a:t>In the number of riders for both</a:t>
            </a:r>
            <a:br>
              <a:rPr lang="en"/>
            </a:br>
            <a:r>
              <a:rPr lang="en"/>
              <a:t>types in month 5 -&gt;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225" y="929750"/>
            <a:ext cx="4689775" cy="289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months 6 , 7 , 8 number of </a:t>
            </a:r>
            <a:br>
              <a:rPr lang="en"/>
            </a:br>
            <a:r>
              <a:rPr lang="en"/>
              <a:t>c</a:t>
            </a:r>
            <a:r>
              <a:rPr lang="en"/>
              <a:t>asual riders increase to be more</a:t>
            </a:r>
            <a:br>
              <a:rPr lang="en"/>
            </a:br>
            <a:r>
              <a:rPr lang="en"/>
              <a:t>t</a:t>
            </a:r>
            <a:r>
              <a:rPr lang="en"/>
              <a:t>han members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60638"/>
            <a:ext cx="4572000" cy="282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explore further and analyze how Members and casual riders use the bikes </a:t>
            </a:r>
            <a:r>
              <a:rPr lang="en"/>
              <a:t>in week days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8775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25"/>
            <a:ext cx="86580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can see number of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rides are significantly</a:t>
            </a:r>
            <a:br>
              <a:rPr lang="en"/>
            </a:br>
            <a:r>
              <a:rPr lang="en"/>
              <a:t>Higher than casual rides</a:t>
            </a:r>
            <a:br>
              <a:rPr lang="en"/>
            </a:br>
            <a:r>
              <a:rPr lang="en"/>
              <a:t>on </a:t>
            </a:r>
            <a:r>
              <a:rPr b="1" lang="en"/>
              <a:t>workdays (mon -&gt; fri)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lang="en"/>
              <a:t> 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50" y="963725"/>
            <a:ext cx="4849550" cy="3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25"/>
            <a:ext cx="86580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</a:t>
            </a:r>
            <a:r>
              <a:rPr b="1" lang="en"/>
              <a:t>weekends (sat , sun) </a:t>
            </a:r>
            <a:r>
              <a:rPr lang="en"/>
              <a:t>we notice</a:t>
            </a:r>
            <a:br>
              <a:rPr lang="en"/>
            </a:br>
            <a:r>
              <a:rPr lang="en"/>
              <a:t>a</a:t>
            </a:r>
            <a:r>
              <a:rPr lang="en"/>
              <a:t> significant increase in </a:t>
            </a:r>
            <a:r>
              <a:rPr lang="en">
                <a:solidFill>
                  <a:srgbClr val="EC5284"/>
                </a:solidFill>
              </a:rPr>
              <a:t>casual </a:t>
            </a:r>
            <a:br>
              <a:rPr lang="en"/>
            </a:br>
            <a:r>
              <a:rPr lang="en"/>
              <a:t>Rides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much difference</a:t>
            </a:r>
            <a:br>
              <a:rPr lang="en"/>
            </a:br>
            <a:r>
              <a:rPr lang="en"/>
              <a:t>b</a:t>
            </a:r>
            <a:r>
              <a:rPr lang="en"/>
              <a:t>etween the number of rides</a:t>
            </a:r>
            <a:br>
              <a:rPr lang="en"/>
            </a:br>
            <a:r>
              <a:rPr lang="en"/>
              <a:t>In weekends or </a:t>
            </a:r>
            <a:r>
              <a:rPr lang="en"/>
              <a:t>work days</a:t>
            </a:r>
            <a:r>
              <a:rPr lang="en"/>
              <a:t> for 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members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897525"/>
            <a:ext cx="4781250" cy="29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insight showed that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use the bikes on workdays more than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hat might indicate that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use bikes to commute more than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 , but we need further investigation.</a:t>
            </a:r>
            <a:endParaRPr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D85C6"/>
                </a:solidFill>
              </a:rPr>
              <a:t> </a:t>
            </a:r>
            <a:r>
              <a:rPr lang="en" sz="3200">
                <a:solidFill>
                  <a:srgbClr val="3D85C6"/>
                </a:solidFill>
              </a:rPr>
              <a:t>Member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63" y="35435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038" y="35435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investigate more on the last insight w</a:t>
            </a:r>
            <a:r>
              <a:rPr lang="en"/>
              <a:t>e will explore how Members and casual riders use the bikes in different hours of day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notice increase In bikes usage</a:t>
            </a:r>
            <a:br>
              <a:rPr lang="en"/>
            </a:br>
            <a:r>
              <a:rPr lang="en"/>
              <a:t>b</a:t>
            </a:r>
            <a:r>
              <a:rPr lang="en"/>
              <a:t>efore and after working hours</a:t>
            </a:r>
            <a:br>
              <a:rPr lang="en"/>
            </a:b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8725"/>
            <a:ext cx="4572000" cy="301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increases are significantly high</a:t>
            </a:r>
            <a:br>
              <a:rPr lang="en"/>
            </a:br>
            <a:r>
              <a:rPr lang="en"/>
              <a:t>For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and lower for </a:t>
            </a:r>
            <a:r>
              <a:rPr lang="en">
                <a:solidFill>
                  <a:srgbClr val="EC5284"/>
                </a:solidFill>
              </a:rPr>
              <a:t>casual</a:t>
            </a:r>
            <a:br>
              <a:rPr lang="en"/>
            </a:br>
            <a:r>
              <a:rPr lang="en"/>
              <a:t>riders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8725"/>
            <a:ext cx="4572000" cy="301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 a strong indication that 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m</a:t>
            </a:r>
            <a:r>
              <a:rPr lang="en">
                <a:solidFill>
                  <a:srgbClr val="4A86E8"/>
                </a:solidFill>
              </a:rPr>
              <a:t>embers </a:t>
            </a:r>
            <a:r>
              <a:rPr lang="en"/>
              <a:t>use bikes to commute</a:t>
            </a:r>
            <a:br>
              <a:rPr lang="en"/>
            </a:br>
            <a:r>
              <a:rPr lang="en"/>
              <a:t>m</a:t>
            </a:r>
            <a:r>
              <a:rPr lang="en"/>
              <a:t>ore than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8725"/>
            <a:ext cx="4572000" cy="301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and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findings and 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important findings of our analysis: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C5284"/>
                </a:solidFill>
              </a:rPr>
              <a:t>Casual</a:t>
            </a:r>
            <a:r>
              <a:rPr lang="en"/>
              <a:t> riders use docked bikes and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don`t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3511375" y="3790950"/>
            <a:ext cx="24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  Docked bikes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important findings of our analysis: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increase In the number of riders for both types in month 5 -&gt; 9 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7031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important findings of our analysis: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rides are significantly Higher than casual rides on </a:t>
            </a:r>
            <a:r>
              <a:rPr b="1" lang="en"/>
              <a:t>workdays (mon -&gt; fri)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6741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important findings of our analysis: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</a:t>
            </a:r>
            <a:r>
              <a:rPr b="1" lang="en"/>
              <a:t>weekends (sat , sun) </a:t>
            </a:r>
            <a:r>
              <a:rPr lang="en"/>
              <a:t>we notice a significant increase in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7612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important findings of our analysis: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rides are significantly Higher than casual rides before and after work hours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732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are our recommendations for more </a:t>
            </a:r>
            <a:r>
              <a:rPr b="1" lang="en"/>
              <a:t>exploration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explore if the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use their bikes to go to work places or study places on work hours and </a:t>
            </a:r>
            <a:r>
              <a:rPr lang="en"/>
              <a:t>workdays using </a:t>
            </a:r>
            <a:r>
              <a:rPr lang="en"/>
              <a:t> longitude and </a:t>
            </a:r>
            <a:r>
              <a:rPr lang="en"/>
              <a:t>latitude</a:t>
            </a:r>
            <a:r>
              <a:rPr lang="en"/>
              <a:t>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6977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075" y="35846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825" y="35846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are our recommendations for more </a:t>
            </a:r>
            <a:r>
              <a:rPr b="1" lang="en"/>
              <a:t>exploration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explore why casual riders use docked bikes and members don`t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3511375" y="3790950"/>
            <a:ext cx="24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  Docked bikes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are our recommendations to convert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to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using our findings: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more promotions on annual memberships during months </a:t>
            </a:r>
            <a:r>
              <a:rPr b="1" lang="en"/>
              <a:t>5 -&gt; 9 </a:t>
            </a:r>
            <a:r>
              <a:rPr lang="en"/>
              <a:t>and </a:t>
            </a:r>
            <a:r>
              <a:rPr lang="en"/>
              <a:t>weekends</a:t>
            </a:r>
            <a:r>
              <a:rPr lang="en"/>
              <a:t> </a:t>
            </a:r>
            <a:r>
              <a:rPr lang="en"/>
              <a:t>a</a:t>
            </a:r>
            <a:r>
              <a:rPr lang="en"/>
              <a:t>s we can see the number of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increase during this time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75" y="3158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000" y="31584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findings and recommendations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372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are our recommendations to convert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to </a:t>
            </a: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using our findings: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promotions on annual membership to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who use their bikes to</a:t>
            </a:r>
            <a:r>
              <a:rPr b="1" lang="en"/>
              <a:t> commute</a:t>
            </a:r>
            <a:r>
              <a:rPr lang="en"/>
              <a:t> . And use the information we found out from the analysis to find the right timing for the promotion.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75" y="33715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350" y="33715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/>
        </p:nvSpPr>
        <p:spPr>
          <a:xfrm>
            <a:off x="3128750" y="2092325"/>
            <a:ext cx="3002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5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business task is to find out how members and casual riders use Cyclistic bikes differently to design a marketing strategy to convert </a:t>
            </a:r>
            <a:r>
              <a:rPr lang="en">
                <a:solidFill>
                  <a:srgbClr val="EC5284"/>
                </a:solidFill>
              </a:rPr>
              <a:t>casual </a:t>
            </a:r>
            <a:r>
              <a:rPr lang="en"/>
              <a:t>riders to </a:t>
            </a:r>
            <a:r>
              <a:rPr lang="en">
                <a:solidFill>
                  <a:srgbClr val="4A86E8"/>
                </a:solidFill>
              </a:rPr>
              <a:t>members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 sz="3200">
                <a:solidFill>
                  <a:srgbClr val="EC5284"/>
                </a:solidFill>
              </a:rPr>
              <a:t>Casual</a:t>
            </a:r>
            <a:r>
              <a:rPr lang="en" sz="3200"/>
              <a:t>								   </a:t>
            </a:r>
            <a:r>
              <a:rPr lang="en" sz="3200">
                <a:solidFill>
                  <a:srgbClr val="3D85C6"/>
                </a:solidFill>
              </a:rPr>
              <a:t>Member</a:t>
            </a:r>
            <a:endParaRPr sz="3200">
              <a:solidFill>
                <a:srgbClr val="3D85C6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717150" y="2869975"/>
            <a:ext cx="1581900" cy="5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that members and casual riders have differences on why they use the bikes , As members might be using the bikes to commute to work or sc</a:t>
            </a:r>
            <a:r>
              <a:rPr lang="en"/>
              <a:t>hool . </a:t>
            </a:r>
            <a:br>
              <a:rPr lang="en"/>
            </a:br>
            <a:r>
              <a:rPr lang="en"/>
              <a:t>Along with some other differences which we will explore together.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3200">
                <a:solidFill>
                  <a:srgbClr val="3D85C6"/>
                </a:solidFill>
              </a:rPr>
              <a:t>Member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600" y="33498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875" y="3349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024600" y="4569025"/>
            <a:ext cx="15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School</a:t>
            </a:r>
            <a:endParaRPr sz="1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536775" y="4569025"/>
            <a:ext cx="154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     Work</a:t>
            </a:r>
            <a:endParaRPr sz="1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Cyclistic's historical trip data for 12 months starting from          </a:t>
            </a:r>
            <a:r>
              <a:rPr b="1" lang="en"/>
              <a:t>( 2022 - 05 To 2021 - 05).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downloaded from </a:t>
            </a:r>
            <a:r>
              <a:rPr b="1" lang="en"/>
              <a:t>(https://divvy-tripdata.s3.amazonaws.com/index.html)</a:t>
            </a:r>
            <a:r>
              <a:rPr lang="en"/>
              <a:t> which is a public data and was made available by Motivate International Inc.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will explore how Members and casual riders use the different types of bikes. We have 3 different bike types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   Classic				  Docked	      		  Electric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can see the major</a:t>
            </a:r>
            <a:br>
              <a:rPr lang="en"/>
            </a:br>
            <a:r>
              <a:rPr lang="en"/>
              <a:t>d</a:t>
            </a:r>
            <a:r>
              <a:rPr lang="en"/>
              <a:t>ifference here is that </a:t>
            </a:r>
            <a:r>
              <a:rPr lang="en">
                <a:solidFill>
                  <a:srgbClr val="EC5284"/>
                </a:solidFill>
              </a:rPr>
              <a:t>C</a:t>
            </a:r>
            <a:r>
              <a:rPr lang="en">
                <a:solidFill>
                  <a:srgbClr val="EC5284"/>
                </a:solidFill>
              </a:rPr>
              <a:t>asual</a:t>
            </a:r>
            <a:br>
              <a:rPr lang="en"/>
            </a:br>
            <a:r>
              <a:rPr lang="en"/>
              <a:t>r</a:t>
            </a:r>
            <a:r>
              <a:rPr lang="en"/>
              <a:t>iders use docked bikes and 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Members </a:t>
            </a:r>
            <a:r>
              <a:rPr lang="en"/>
              <a:t>don`t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0" y="1266325"/>
            <a:ext cx="4734800" cy="32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we will explore how members and casual riders use bikes in different months of the year.</a:t>
            </a:r>
            <a:endParaRPr sz="32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7903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visualization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can see the trends are</a:t>
            </a:r>
            <a:br>
              <a:rPr lang="en"/>
            </a:br>
            <a:r>
              <a:rPr lang="en"/>
              <a:t>a</a:t>
            </a:r>
            <a:r>
              <a:rPr lang="en"/>
              <a:t>lmost similar for both </a:t>
            </a:r>
            <a:r>
              <a:rPr lang="en">
                <a:solidFill>
                  <a:srgbClr val="EC5284"/>
                </a:solidFill>
              </a:rPr>
              <a:t>casuals</a:t>
            </a:r>
            <a:br>
              <a:rPr lang="en"/>
            </a:br>
            <a:r>
              <a:rPr lang="en"/>
              <a:t>a</a:t>
            </a:r>
            <a:r>
              <a:rPr lang="en"/>
              <a:t>nd </a:t>
            </a:r>
            <a:r>
              <a:rPr lang="en">
                <a:solidFill>
                  <a:srgbClr val="4A86E8"/>
                </a:solidFill>
              </a:rPr>
              <a:t>members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0" y="1118438"/>
            <a:ext cx="4708750" cy="290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