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7" r:id="rId2"/>
    <p:sldId id="258" r:id="rId3"/>
    <p:sldId id="259" r:id="rId4"/>
    <p:sldId id="260" r:id="rId5"/>
    <p:sldId id="261" r:id="rId6"/>
    <p:sldId id="262" r:id="rId7"/>
    <p:sldId id="263" r:id="rId8"/>
    <p:sldId id="264" r:id="rId9"/>
    <p:sldId id="265" r:id="rId10"/>
    <p:sldId id="266" r:id="rId11"/>
    <p:sldId id="294" r:id="rId12"/>
    <p:sldId id="295"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92"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hmed Mostafa" initials="AM" lastIdx="1" clrIdx="0">
    <p:extLst>
      <p:ext uri="{19B8F6BF-5375-455C-9EA6-DF929625EA0E}">
        <p15:presenceInfo xmlns:p15="http://schemas.microsoft.com/office/powerpoint/2012/main" userId="243311b278ea338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FFB3F68-E7EC-4D87-B7EB-1A39AB35D5CC}" type="datetimeFigureOut">
              <a:rPr lang="en-US" smtClean="0"/>
              <a:t>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DBB38C-85AF-42B6-AE0F-85C2A2062069}" type="slidenum">
              <a:rPr lang="en-US" smtClean="0"/>
              <a:t>‹#›</a:t>
            </a:fld>
            <a:endParaRPr lang="en-US"/>
          </a:p>
        </p:txBody>
      </p:sp>
    </p:spTree>
    <p:extLst>
      <p:ext uri="{BB962C8B-B14F-4D97-AF65-F5344CB8AC3E}">
        <p14:creationId xmlns:p14="http://schemas.microsoft.com/office/powerpoint/2010/main" val="26258587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FFB3F68-E7EC-4D87-B7EB-1A39AB35D5CC}" type="datetimeFigureOut">
              <a:rPr lang="en-US" smtClean="0"/>
              <a:t>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DBB38C-85AF-42B6-AE0F-85C2A2062069}" type="slidenum">
              <a:rPr lang="en-US" smtClean="0"/>
              <a:t>‹#›</a:t>
            </a:fld>
            <a:endParaRPr lang="en-US"/>
          </a:p>
        </p:txBody>
      </p:sp>
    </p:spTree>
    <p:extLst>
      <p:ext uri="{BB962C8B-B14F-4D97-AF65-F5344CB8AC3E}">
        <p14:creationId xmlns:p14="http://schemas.microsoft.com/office/powerpoint/2010/main" val="33161036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FFB3F68-E7EC-4D87-B7EB-1A39AB35D5CC}" type="datetimeFigureOut">
              <a:rPr lang="en-US" smtClean="0"/>
              <a:t>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DBB38C-85AF-42B6-AE0F-85C2A2062069}" type="slidenum">
              <a:rPr lang="en-US" smtClean="0"/>
              <a:t>‹#›</a:t>
            </a:fld>
            <a:endParaRPr lang="en-US"/>
          </a:p>
        </p:txBody>
      </p:sp>
    </p:spTree>
    <p:extLst>
      <p:ext uri="{BB962C8B-B14F-4D97-AF65-F5344CB8AC3E}">
        <p14:creationId xmlns:p14="http://schemas.microsoft.com/office/powerpoint/2010/main" val="9350251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FFB3F68-E7EC-4D87-B7EB-1A39AB35D5CC}" type="datetimeFigureOut">
              <a:rPr lang="en-US" smtClean="0"/>
              <a:t>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DBB38C-85AF-42B6-AE0F-85C2A2062069}" type="slidenum">
              <a:rPr lang="en-US" smtClean="0"/>
              <a:t>‹#›</a:t>
            </a:fld>
            <a:endParaRPr lang="en-US"/>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230074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FFB3F68-E7EC-4D87-B7EB-1A39AB35D5CC}" type="datetimeFigureOut">
              <a:rPr lang="en-US" smtClean="0"/>
              <a:t>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DBB38C-85AF-42B6-AE0F-85C2A2062069}" type="slidenum">
              <a:rPr lang="en-US" smtClean="0"/>
              <a:t>‹#›</a:t>
            </a:fld>
            <a:endParaRPr lang="en-US"/>
          </a:p>
        </p:txBody>
      </p:sp>
    </p:spTree>
    <p:extLst>
      <p:ext uri="{BB962C8B-B14F-4D97-AF65-F5344CB8AC3E}">
        <p14:creationId xmlns:p14="http://schemas.microsoft.com/office/powerpoint/2010/main" val="16077490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FFB3F68-E7EC-4D87-B7EB-1A39AB35D5CC}" type="datetimeFigureOut">
              <a:rPr lang="en-US" smtClean="0"/>
              <a:t>1/1/2023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2DBB38C-85AF-42B6-AE0F-85C2A2062069}" type="slidenum">
              <a:rPr lang="en-US" smtClean="0"/>
              <a:t>‹#›</a:t>
            </a:fld>
            <a:endParaRPr lang="en-US"/>
          </a:p>
        </p:txBody>
      </p:sp>
    </p:spTree>
    <p:extLst>
      <p:ext uri="{BB962C8B-B14F-4D97-AF65-F5344CB8AC3E}">
        <p14:creationId xmlns:p14="http://schemas.microsoft.com/office/powerpoint/2010/main" val="23960952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FFB3F68-E7EC-4D87-B7EB-1A39AB35D5CC}" type="datetimeFigureOut">
              <a:rPr lang="en-US" smtClean="0"/>
              <a:t>1/1/2023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2DBB38C-85AF-42B6-AE0F-85C2A2062069}" type="slidenum">
              <a:rPr lang="en-US" smtClean="0"/>
              <a:t>‹#›</a:t>
            </a:fld>
            <a:endParaRPr lang="en-US"/>
          </a:p>
        </p:txBody>
      </p:sp>
    </p:spTree>
    <p:extLst>
      <p:ext uri="{BB962C8B-B14F-4D97-AF65-F5344CB8AC3E}">
        <p14:creationId xmlns:p14="http://schemas.microsoft.com/office/powerpoint/2010/main" val="31098883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FFB3F68-E7EC-4D87-B7EB-1A39AB35D5CC}" type="datetimeFigureOut">
              <a:rPr lang="en-US" smtClean="0"/>
              <a:t>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DBB38C-85AF-42B6-AE0F-85C2A2062069}" type="slidenum">
              <a:rPr lang="en-US" smtClean="0"/>
              <a:t>‹#›</a:t>
            </a:fld>
            <a:endParaRPr lang="en-US"/>
          </a:p>
        </p:txBody>
      </p:sp>
    </p:spTree>
    <p:extLst>
      <p:ext uri="{BB962C8B-B14F-4D97-AF65-F5344CB8AC3E}">
        <p14:creationId xmlns:p14="http://schemas.microsoft.com/office/powerpoint/2010/main" val="77999271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FFB3F68-E7EC-4D87-B7EB-1A39AB35D5CC}" type="datetimeFigureOut">
              <a:rPr lang="en-US" smtClean="0"/>
              <a:t>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DBB38C-85AF-42B6-AE0F-85C2A2062069}" type="slidenum">
              <a:rPr lang="en-US" smtClean="0"/>
              <a:t>‹#›</a:t>
            </a:fld>
            <a:endParaRPr lang="en-US"/>
          </a:p>
        </p:txBody>
      </p:sp>
    </p:spTree>
    <p:extLst>
      <p:ext uri="{BB962C8B-B14F-4D97-AF65-F5344CB8AC3E}">
        <p14:creationId xmlns:p14="http://schemas.microsoft.com/office/powerpoint/2010/main" val="3401651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FFB3F68-E7EC-4D87-B7EB-1A39AB35D5CC}" type="datetimeFigureOut">
              <a:rPr lang="en-US" smtClean="0"/>
              <a:t>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DBB38C-85AF-42B6-AE0F-85C2A2062069}" type="slidenum">
              <a:rPr lang="en-US" smtClean="0"/>
              <a:t>‹#›</a:t>
            </a:fld>
            <a:endParaRPr lang="en-US"/>
          </a:p>
        </p:txBody>
      </p:sp>
    </p:spTree>
    <p:extLst>
      <p:ext uri="{BB962C8B-B14F-4D97-AF65-F5344CB8AC3E}">
        <p14:creationId xmlns:p14="http://schemas.microsoft.com/office/powerpoint/2010/main" val="7218901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FFB3F68-E7EC-4D87-B7EB-1A39AB35D5CC}" type="datetimeFigureOut">
              <a:rPr lang="en-US" smtClean="0"/>
              <a:t>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DBB38C-85AF-42B6-AE0F-85C2A2062069}" type="slidenum">
              <a:rPr lang="en-US" smtClean="0"/>
              <a:t>‹#›</a:t>
            </a:fld>
            <a:endParaRPr lang="en-US"/>
          </a:p>
        </p:txBody>
      </p:sp>
    </p:spTree>
    <p:extLst>
      <p:ext uri="{BB962C8B-B14F-4D97-AF65-F5344CB8AC3E}">
        <p14:creationId xmlns:p14="http://schemas.microsoft.com/office/powerpoint/2010/main" val="3235648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FFB3F68-E7EC-4D87-B7EB-1A39AB35D5CC}" type="datetimeFigureOut">
              <a:rPr lang="en-US" smtClean="0"/>
              <a:t>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DBB38C-85AF-42B6-AE0F-85C2A2062069}" type="slidenum">
              <a:rPr lang="en-US" smtClean="0"/>
              <a:t>‹#›</a:t>
            </a:fld>
            <a:endParaRPr lang="en-US"/>
          </a:p>
        </p:txBody>
      </p:sp>
    </p:spTree>
    <p:extLst>
      <p:ext uri="{BB962C8B-B14F-4D97-AF65-F5344CB8AC3E}">
        <p14:creationId xmlns:p14="http://schemas.microsoft.com/office/powerpoint/2010/main" val="9989842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FFB3F68-E7EC-4D87-B7EB-1A39AB35D5CC}" type="datetimeFigureOut">
              <a:rPr lang="en-US" smtClean="0"/>
              <a:t>1/1/2023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2DBB38C-85AF-42B6-AE0F-85C2A2062069}" type="slidenum">
              <a:rPr lang="en-US" smtClean="0"/>
              <a:t>‹#›</a:t>
            </a:fld>
            <a:endParaRPr lang="en-US"/>
          </a:p>
        </p:txBody>
      </p:sp>
    </p:spTree>
    <p:extLst>
      <p:ext uri="{BB962C8B-B14F-4D97-AF65-F5344CB8AC3E}">
        <p14:creationId xmlns:p14="http://schemas.microsoft.com/office/powerpoint/2010/main" val="11682623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FFB3F68-E7EC-4D87-B7EB-1A39AB35D5CC}" type="datetimeFigureOut">
              <a:rPr lang="en-US" smtClean="0"/>
              <a:t>1/1/2023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2DBB38C-85AF-42B6-AE0F-85C2A2062069}" type="slidenum">
              <a:rPr lang="en-US" smtClean="0"/>
              <a:t>‹#›</a:t>
            </a:fld>
            <a:endParaRPr lang="en-US"/>
          </a:p>
        </p:txBody>
      </p:sp>
    </p:spTree>
    <p:extLst>
      <p:ext uri="{BB962C8B-B14F-4D97-AF65-F5344CB8AC3E}">
        <p14:creationId xmlns:p14="http://schemas.microsoft.com/office/powerpoint/2010/main" val="42617877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FFB3F68-E7EC-4D87-B7EB-1A39AB35D5CC}" type="datetimeFigureOut">
              <a:rPr lang="en-US" smtClean="0"/>
              <a:t>1/1/2023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2DBB38C-85AF-42B6-AE0F-85C2A2062069}" type="slidenum">
              <a:rPr lang="en-US" smtClean="0"/>
              <a:t>‹#›</a:t>
            </a:fld>
            <a:endParaRPr lang="en-US"/>
          </a:p>
        </p:txBody>
      </p:sp>
    </p:spTree>
    <p:extLst>
      <p:ext uri="{BB962C8B-B14F-4D97-AF65-F5344CB8AC3E}">
        <p14:creationId xmlns:p14="http://schemas.microsoft.com/office/powerpoint/2010/main" val="32224232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FFB3F68-E7EC-4D87-B7EB-1A39AB35D5CC}" type="datetimeFigureOut">
              <a:rPr lang="en-US" smtClean="0"/>
              <a:t>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DBB38C-85AF-42B6-AE0F-85C2A2062069}" type="slidenum">
              <a:rPr lang="en-US" smtClean="0"/>
              <a:t>‹#›</a:t>
            </a:fld>
            <a:endParaRPr lang="en-US"/>
          </a:p>
        </p:txBody>
      </p:sp>
    </p:spTree>
    <p:extLst>
      <p:ext uri="{BB962C8B-B14F-4D97-AF65-F5344CB8AC3E}">
        <p14:creationId xmlns:p14="http://schemas.microsoft.com/office/powerpoint/2010/main" val="14054650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FFB3F68-E7EC-4D87-B7EB-1A39AB35D5CC}" type="datetimeFigureOut">
              <a:rPr lang="en-US" smtClean="0"/>
              <a:t>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DBB38C-85AF-42B6-AE0F-85C2A2062069}" type="slidenum">
              <a:rPr lang="en-US" smtClean="0"/>
              <a:t>‹#›</a:t>
            </a:fld>
            <a:endParaRPr lang="en-US"/>
          </a:p>
        </p:txBody>
      </p:sp>
    </p:spTree>
    <p:extLst>
      <p:ext uri="{BB962C8B-B14F-4D97-AF65-F5344CB8AC3E}">
        <p14:creationId xmlns:p14="http://schemas.microsoft.com/office/powerpoint/2010/main" val="4006618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6FFB3F68-E7EC-4D87-B7EB-1A39AB35D5CC}" type="datetimeFigureOut">
              <a:rPr lang="en-US" smtClean="0"/>
              <a:t>1/1/2023</a:t>
            </a:fld>
            <a:endParaRPr lang="en-US"/>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F2DBB38C-85AF-42B6-AE0F-85C2A2062069}" type="slidenum">
              <a:rPr lang="en-US" smtClean="0"/>
              <a:t>‹#›</a:t>
            </a:fld>
            <a:endParaRPr lang="en-US"/>
          </a:p>
        </p:txBody>
      </p:sp>
    </p:spTree>
    <p:extLst>
      <p:ext uri="{BB962C8B-B14F-4D97-AF65-F5344CB8AC3E}">
        <p14:creationId xmlns:p14="http://schemas.microsoft.com/office/powerpoint/2010/main" val="399058369"/>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archive.org/details/httpswww.ijtsrd.comcomputer-sciencecomputer-security35733android-based-image-steganographyragul-m/page/n1/mode/1up"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link.springer.com/chapter/10.1007/978-1-4842-7334-0_14%20-%20chapter-info"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s://link.springer.com/chapter/10.1007/978-981-10-5544-7_1#Sec15"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https://link.springer.com/chapter/10.1007/978-981-15-6014-9_36"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https://link.springer.com/chapter/10.1007/978-3-030-39875-0_39"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hyperlink" Target="https://link.springer.com/article/10.1007/s42979-022-01046-8"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jf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06CEC5-0715-3C89-CB01-7E7BC1DD6661}"/>
              </a:ext>
            </a:extLst>
          </p:cNvPr>
          <p:cNvSpPr>
            <a:spLocks noGrp="1"/>
          </p:cNvSpPr>
          <p:nvPr>
            <p:ph type="ctrTitle"/>
          </p:nvPr>
        </p:nvSpPr>
        <p:spPr>
          <a:xfrm>
            <a:off x="1524000" y="2329468"/>
            <a:ext cx="9144000" cy="2025716"/>
          </a:xfrm>
        </p:spPr>
        <p:txBody>
          <a:bodyPr>
            <a:normAutofit/>
          </a:bodyPr>
          <a:lstStyle/>
          <a:p>
            <a:r>
              <a:rPr lang="en-US" dirty="0"/>
              <a:t>Steganography</a:t>
            </a:r>
            <a:br>
              <a:rPr lang="en-US" dirty="0"/>
            </a:br>
            <a:br>
              <a:rPr lang="en-US" sz="1800" dirty="0"/>
            </a:br>
            <a:br>
              <a:rPr lang="en-US" sz="1800" dirty="0"/>
            </a:br>
            <a:endParaRPr lang="en-US" sz="1800" dirty="0"/>
          </a:p>
        </p:txBody>
      </p:sp>
      <p:sp>
        <p:nvSpPr>
          <p:cNvPr id="3" name="Subtitle 2">
            <a:extLst>
              <a:ext uri="{FF2B5EF4-FFF2-40B4-BE49-F238E27FC236}">
                <a16:creationId xmlns:a16="http://schemas.microsoft.com/office/drawing/2014/main" id="{26E87AC7-A6A8-6771-7412-248D6A98653B}"/>
              </a:ext>
            </a:extLst>
          </p:cNvPr>
          <p:cNvSpPr>
            <a:spLocks noGrp="1"/>
          </p:cNvSpPr>
          <p:nvPr>
            <p:ph type="subTitle" idx="1"/>
          </p:nvPr>
        </p:nvSpPr>
        <p:spPr>
          <a:xfrm>
            <a:off x="91125" y="3874416"/>
            <a:ext cx="12009749" cy="2309568"/>
          </a:xfrm>
        </p:spPr>
        <p:txBody>
          <a:bodyPr/>
          <a:lstStyle/>
          <a:p>
            <a:r>
              <a:rPr lang="en-US" dirty="0"/>
              <a:t>“</a:t>
            </a:r>
            <a:r>
              <a:rPr lang="en-US" sz="2000" dirty="0"/>
              <a:t>a way of hiding data”</a:t>
            </a:r>
          </a:p>
          <a:p>
            <a:r>
              <a:rPr lang="en-US" dirty="0"/>
              <a:t>“hiding secrets in plain sight”</a:t>
            </a:r>
          </a:p>
        </p:txBody>
      </p:sp>
    </p:spTree>
    <p:extLst>
      <p:ext uri="{BB962C8B-B14F-4D97-AF65-F5344CB8AC3E}">
        <p14:creationId xmlns:p14="http://schemas.microsoft.com/office/powerpoint/2010/main" val="41641662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F2880101-4492-6D44-A531-C4895651976A}"/>
              </a:ext>
            </a:extLst>
          </p:cNvPr>
          <p:cNvSpPr>
            <a:spLocks noGrp="1"/>
          </p:cNvSpPr>
          <p:nvPr>
            <p:ph type="title"/>
          </p:nvPr>
        </p:nvSpPr>
        <p:spPr/>
        <p:txBody>
          <a:bodyPr/>
          <a:lstStyle/>
          <a:p>
            <a:endParaRPr lang="en-US" dirty="0"/>
          </a:p>
        </p:txBody>
      </p:sp>
      <p:sp>
        <p:nvSpPr>
          <p:cNvPr id="8" name="Content Placeholder 7">
            <a:extLst>
              <a:ext uri="{FF2B5EF4-FFF2-40B4-BE49-F238E27FC236}">
                <a16:creationId xmlns:a16="http://schemas.microsoft.com/office/drawing/2014/main" id="{AEF2B350-10CC-58F8-A3A4-F5C5A8527F0F}"/>
              </a:ext>
            </a:extLst>
          </p:cNvPr>
          <p:cNvSpPr>
            <a:spLocks noGrp="1"/>
          </p:cNvSpPr>
          <p:nvPr>
            <p:ph idx="1"/>
          </p:nvPr>
        </p:nvSpPr>
        <p:spPr>
          <a:xfrm>
            <a:off x="235670" y="113122"/>
            <a:ext cx="11821212" cy="6570481"/>
          </a:xfrm>
        </p:spPr>
        <p:txBody>
          <a:bodyPr>
            <a:normAutofit/>
          </a:bodyPr>
          <a:lstStyle/>
          <a:p>
            <a:pPr marL="36900" indent="0">
              <a:buNone/>
            </a:pPr>
            <a:r>
              <a:rPr lang="en-US" sz="2000" dirty="0">
                <a:latin typeface="+mn-lt"/>
              </a:rPr>
              <a:t>1-To prepare the least significant bit for the addition, it must be zeroed: </a:t>
            </a:r>
            <a:r>
              <a:rPr lang="en-US" sz="2000" dirty="0"/>
              <a:t>-</a:t>
            </a:r>
            <a:br>
              <a:rPr lang="en-US" sz="2000" dirty="0"/>
            </a:br>
            <a:endParaRPr lang="en-US" sz="2000" dirty="0"/>
          </a:p>
          <a:p>
            <a:pPr marL="36900" indent="0" algn="ctr">
              <a:buNone/>
            </a:pPr>
            <a:endParaRPr lang="en-US" dirty="0"/>
          </a:p>
          <a:p>
            <a:pPr marL="36900" indent="0">
              <a:buNone/>
            </a:pPr>
            <a:endParaRPr lang="en-US" dirty="0"/>
          </a:p>
          <a:p>
            <a:pPr marL="36900" indent="0">
              <a:buNone/>
            </a:pPr>
            <a:endParaRPr lang="en-US" dirty="0"/>
          </a:p>
          <a:p>
            <a:pPr marL="36900" indent="0" algn="ctr">
              <a:buNone/>
            </a:pPr>
            <a:endParaRPr lang="en-US" dirty="0"/>
          </a:p>
          <a:p>
            <a:pPr marL="36900" indent="0" algn="ctr">
              <a:buNone/>
            </a:pPr>
            <a:endParaRPr lang="en-US" dirty="0"/>
          </a:p>
          <a:p>
            <a:pPr marL="36900" indent="0">
              <a:buNone/>
            </a:pPr>
            <a:r>
              <a:rPr lang="en-US" dirty="0"/>
              <a:t>3-Notice the little effect we've had so far, then add the eight bits that represent the number -66</a:t>
            </a:r>
          </a:p>
          <a:p>
            <a:pPr marL="36900" indent="0">
              <a:buNone/>
            </a:pPr>
            <a:endParaRPr lang="en-US" dirty="0"/>
          </a:p>
          <a:p>
            <a:pPr marL="36900" indent="0">
              <a:buNone/>
            </a:pPr>
            <a:endParaRPr lang="en-US" dirty="0"/>
          </a:p>
          <a:p>
            <a:pPr marL="36900" indent="0">
              <a:buNone/>
            </a:pPr>
            <a:endParaRPr lang="en-US" dirty="0"/>
          </a:p>
          <a:p>
            <a:pPr marL="36900" indent="0">
              <a:buNone/>
            </a:pPr>
            <a:r>
              <a:rPr lang="en-US" dirty="0"/>
              <a:t>After the replacement, the values became: 145, 162, 10, 77, 26, 81, 210, and I'm sure you noticed the very simple and inconspicuous difference in the process of hiding a character within 3 image elements.</a:t>
            </a:r>
          </a:p>
          <a:p>
            <a:pPr marL="36900" indent="0" algn="ctr">
              <a:buNone/>
            </a:pPr>
            <a:endParaRPr lang="en-US" dirty="0"/>
          </a:p>
          <a:p>
            <a:pPr marL="36900" indent="0">
              <a:buNone/>
            </a:pPr>
            <a:endParaRPr lang="en-US" dirty="0"/>
          </a:p>
        </p:txBody>
      </p:sp>
      <p:pic>
        <p:nvPicPr>
          <p:cNvPr id="9" name="Picture 8">
            <a:extLst>
              <a:ext uri="{FF2B5EF4-FFF2-40B4-BE49-F238E27FC236}">
                <a16:creationId xmlns:a16="http://schemas.microsoft.com/office/drawing/2014/main" id="{11568389-476D-6435-F0FC-E7EF8A871554}"/>
              </a:ext>
            </a:extLst>
          </p:cNvPr>
          <p:cNvPicPr>
            <a:picLocks noChangeAspect="1"/>
          </p:cNvPicPr>
          <p:nvPr/>
        </p:nvPicPr>
        <p:blipFill>
          <a:blip r:embed="rId2"/>
          <a:stretch>
            <a:fillRect/>
          </a:stretch>
        </p:blipFill>
        <p:spPr>
          <a:xfrm>
            <a:off x="3143736" y="609600"/>
            <a:ext cx="6005080" cy="786452"/>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
        <p:nvSpPr>
          <p:cNvPr id="13" name="TextBox 12">
            <a:extLst>
              <a:ext uri="{FF2B5EF4-FFF2-40B4-BE49-F238E27FC236}">
                <a16:creationId xmlns:a16="http://schemas.microsoft.com/office/drawing/2014/main" id="{9D1B3032-5A5C-6AEF-B79A-ED15063DD8F6}"/>
              </a:ext>
            </a:extLst>
          </p:cNvPr>
          <p:cNvSpPr txBox="1"/>
          <p:nvPr/>
        </p:nvSpPr>
        <p:spPr>
          <a:xfrm>
            <a:off x="235670" y="1614863"/>
            <a:ext cx="6183984" cy="646331"/>
          </a:xfrm>
          <a:prstGeom prst="rect">
            <a:avLst/>
          </a:prstGeom>
          <a:noFill/>
        </p:spPr>
        <p:txBody>
          <a:bodyPr wrap="square">
            <a:spAutoFit/>
          </a:bodyPr>
          <a:lstStyle/>
          <a:p>
            <a:r>
              <a:rPr lang="en-US" dirty="0">
                <a:solidFill>
                  <a:schemeClr val="tx2"/>
                </a:solidFill>
              </a:rPr>
              <a:t>2-Bytes values after zeroing (prepare) the least significant bit:-</a:t>
            </a:r>
          </a:p>
          <a:p>
            <a:endParaRPr lang="en-US" dirty="0"/>
          </a:p>
        </p:txBody>
      </p:sp>
      <p:pic>
        <p:nvPicPr>
          <p:cNvPr id="14" name="Picture 13">
            <a:extLst>
              <a:ext uri="{FF2B5EF4-FFF2-40B4-BE49-F238E27FC236}">
                <a16:creationId xmlns:a16="http://schemas.microsoft.com/office/drawing/2014/main" id="{C982A46A-F0A4-C79B-1C72-BE84EC4D581C}"/>
              </a:ext>
            </a:extLst>
          </p:cNvPr>
          <p:cNvPicPr>
            <a:picLocks noChangeAspect="1"/>
          </p:cNvPicPr>
          <p:nvPr/>
        </p:nvPicPr>
        <p:blipFill>
          <a:blip r:embed="rId3"/>
          <a:stretch>
            <a:fillRect/>
          </a:stretch>
        </p:blipFill>
        <p:spPr>
          <a:xfrm>
            <a:off x="3118618" y="2208885"/>
            <a:ext cx="5944115" cy="688908"/>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pic>
        <p:nvPicPr>
          <p:cNvPr id="15" name="Picture 14">
            <a:extLst>
              <a:ext uri="{FF2B5EF4-FFF2-40B4-BE49-F238E27FC236}">
                <a16:creationId xmlns:a16="http://schemas.microsoft.com/office/drawing/2014/main" id="{05642E6D-A882-7B5E-6930-125F126392D8}"/>
              </a:ext>
            </a:extLst>
          </p:cNvPr>
          <p:cNvPicPr>
            <a:picLocks noChangeAspect="1"/>
          </p:cNvPicPr>
          <p:nvPr/>
        </p:nvPicPr>
        <p:blipFill>
          <a:blip r:embed="rId4"/>
          <a:stretch>
            <a:fillRect/>
          </a:stretch>
        </p:blipFill>
        <p:spPr>
          <a:xfrm>
            <a:off x="3118616" y="3659345"/>
            <a:ext cx="5944115" cy="944962"/>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pic>
        <p:nvPicPr>
          <p:cNvPr id="16" name="Picture 15">
            <a:extLst>
              <a:ext uri="{FF2B5EF4-FFF2-40B4-BE49-F238E27FC236}">
                <a16:creationId xmlns:a16="http://schemas.microsoft.com/office/drawing/2014/main" id="{E9FB863C-FE6E-6322-21AC-F0294321C4EE}"/>
              </a:ext>
            </a:extLst>
          </p:cNvPr>
          <p:cNvPicPr>
            <a:picLocks noChangeAspect="1"/>
          </p:cNvPicPr>
          <p:nvPr/>
        </p:nvPicPr>
        <p:blipFill>
          <a:blip r:embed="rId5"/>
          <a:stretch>
            <a:fillRect/>
          </a:stretch>
        </p:blipFill>
        <p:spPr>
          <a:xfrm>
            <a:off x="3118617" y="5765599"/>
            <a:ext cx="5944115" cy="804742"/>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extLst>
      <p:ext uri="{BB962C8B-B14F-4D97-AF65-F5344CB8AC3E}">
        <p14:creationId xmlns:p14="http://schemas.microsoft.com/office/powerpoint/2010/main" val="20879775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5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fade">
                                      <p:cBhvr>
                                        <p:cTn id="2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F01F47-0D08-1BF4-66B0-0CDD56700419}"/>
              </a:ext>
            </a:extLst>
          </p:cNvPr>
          <p:cNvSpPr>
            <a:spLocks noGrp="1"/>
          </p:cNvSpPr>
          <p:nvPr>
            <p:ph type="title"/>
          </p:nvPr>
        </p:nvSpPr>
        <p:spPr/>
        <p:txBody>
          <a:bodyPr>
            <a:normAutofit fontScale="90000"/>
          </a:bodyPr>
          <a:lstStyle/>
          <a:p>
            <a:r>
              <a:rPr lang="en-US" dirty="0"/>
              <a:t>Example</a:t>
            </a:r>
            <a:br>
              <a:rPr lang="en-US" dirty="0"/>
            </a:br>
            <a:r>
              <a:rPr lang="en-US" dirty="0"/>
              <a:t>                </a:t>
            </a:r>
          </a:p>
        </p:txBody>
      </p:sp>
      <p:sp>
        <p:nvSpPr>
          <p:cNvPr id="3" name="Content Placeholder 2">
            <a:extLst>
              <a:ext uri="{FF2B5EF4-FFF2-40B4-BE49-F238E27FC236}">
                <a16:creationId xmlns:a16="http://schemas.microsoft.com/office/drawing/2014/main" id="{95B1733B-25C3-A758-F49D-B9BE19488A97}"/>
              </a:ext>
            </a:extLst>
          </p:cNvPr>
          <p:cNvSpPr>
            <a:spLocks noGrp="1"/>
          </p:cNvSpPr>
          <p:nvPr>
            <p:ph idx="1"/>
          </p:nvPr>
        </p:nvSpPr>
        <p:spPr>
          <a:xfrm>
            <a:off x="913795" y="1732449"/>
            <a:ext cx="10353762" cy="4856887"/>
          </a:xfrm>
        </p:spPr>
        <p:txBody>
          <a:bodyPr>
            <a:normAutofit/>
          </a:bodyPr>
          <a:lstStyle/>
          <a:p>
            <a:pPr marL="36900" indent="0">
              <a:buNone/>
            </a:pPr>
            <a:endParaRPr lang="en-US" dirty="0"/>
          </a:p>
          <a:p>
            <a:pPr marL="36900" indent="0">
              <a:buNone/>
            </a:pPr>
            <a:endParaRPr lang="en-US" dirty="0"/>
          </a:p>
          <a:p>
            <a:pPr marL="36900" indent="0">
              <a:buNone/>
            </a:pPr>
            <a:endParaRPr lang="en-US" dirty="0"/>
          </a:p>
          <a:p>
            <a:pPr marL="36900" indent="0">
              <a:buNone/>
            </a:pPr>
            <a:endParaRPr lang="en-US" dirty="0"/>
          </a:p>
          <a:p>
            <a:pPr marL="36900" indent="0">
              <a:buNone/>
            </a:pPr>
            <a:endParaRPr lang="en-US" dirty="0"/>
          </a:p>
          <a:p>
            <a:pPr marL="36900" indent="0">
              <a:buNone/>
            </a:pPr>
            <a:endParaRPr lang="en-US" dirty="0"/>
          </a:p>
          <a:p>
            <a:pPr marL="36900" indent="0">
              <a:buNone/>
            </a:pPr>
            <a:endParaRPr lang="en-US" dirty="0"/>
          </a:p>
          <a:p>
            <a:pPr marL="36900" indent="0">
              <a:buNone/>
            </a:pPr>
            <a:r>
              <a:rPr lang="en-US" dirty="0"/>
              <a:t>                                         </a:t>
            </a:r>
          </a:p>
          <a:p>
            <a:pPr marL="36900" indent="0">
              <a:buNone/>
            </a:pPr>
            <a:endParaRPr lang="en-US" dirty="0"/>
          </a:p>
          <a:p>
            <a:pPr marL="36900" indent="0">
              <a:buNone/>
            </a:pPr>
            <a:r>
              <a:rPr lang="en-US" dirty="0"/>
              <a:t>                    </a:t>
            </a:r>
            <a:r>
              <a:rPr lang="en-US" sz="2800" dirty="0"/>
              <a:t>“you can’t find out the difference between them”</a:t>
            </a:r>
          </a:p>
          <a:p>
            <a:pPr marL="36900" indent="0">
              <a:buNone/>
            </a:pPr>
            <a:endParaRPr lang="en-US" dirty="0"/>
          </a:p>
        </p:txBody>
      </p:sp>
      <p:pic>
        <p:nvPicPr>
          <p:cNvPr id="5" name="Picture 4">
            <a:extLst>
              <a:ext uri="{FF2B5EF4-FFF2-40B4-BE49-F238E27FC236}">
                <a16:creationId xmlns:a16="http://schemas.microsoft.com/office/drawing/2014/main" id="{0CDA7769-A294-FB2E-0D42-E8804F60D7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9847" y="1277646"/>
            <a:ext cx="5315712" cy="3322320"/>
          </a:xfrm>
          <a:prstGeom prst="rect">
            <a:avLst/>
          </a:prstGeom>
        </p:spPr>
      </p:pic>
      <p:pic>
        <p:nvPicPr>
          <p:cNvPr id="7" name="Picture 6">
            <a:extLst>
              <a:ext uri="{FF2B5EF4-FFF2-40B4-BE49-F238E27FC236}">
                <a16:creationId xmlns:a16="http://schemas.microsoft.com/office/drawing/2014/main" id="{DF43B3DC-D1AF-01BB-FA2E-EBE4B53E61C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26443" y="1277646"/>
            <a:ext cx="5315712" cy="3322320"/>
          </a:xfrm>
          <a:prstGeom prst="rect">
            <a:avLst/>
          </a:prstGeom>
        </p:spPr>
      </p:pic>
    </p:spTree>
    <p:extLst>
      <p:ext uri="{BB962C8B-B14F-4D97-AF65-F5344CB8AC3E}">
        <p14:creationId xmlns:p14="http://schemas.microsoft.com/office/powerpoint/2010/main" val="15317735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E0D281-8F41-2630-F21F-F337CB736368}"/>
              </a:ext>
            </a:extLst>
          </p:cNvPr>
          <p:cNvSpPr>
            <a:spLocks noGrp="1"/>
          </p:cNvSpPr>
          <p:nvPr>
            <p:ph type="title"/>
          </p:nvPr>
        </p:nvSpPr>
        <p:spPr>
          <a:xfrm>
            <a:off x="772393" y="386499"/>
            <a:ext cx="10353762" cy="612743"/>
          </a:xfrm>
        </p:spPr>
        <p:txBody>
          <a:bodyPr>
            <a:normAutofit fontScale="90000"/>
          </a:bodyPr>
          <a:lstStyle/>
          <a:p>
            <a:r>
              <a:rPr lang="en-US" sz="4000" b="1" dirty="0">
                <a:effectLst/>
                <a:ea typeface="Times New Roman" panose="02020603050405020304" pitchFamily="18" charset="0"/>
                <a:cs typeface="Times New Roman" panose="02020603050405020304" pitchFamily="18" charset="0"/>
              </a:rPr>
              <a:t>Related work to LSB</a:t>
            </a:r>
            <a:br>
              <a:rPr lang="en-US" sz="4000" b="1" dirty="0">
                <a:solidFill>
                  <a:schemeClr val="tx1"/>
                </a:solidFill>
                <a:effectLst/>
                <a:ea typeface="Calibri" panose="020F0502020204030204" pitchFamily="34" charset="0"/>
                <a:cs typeface="Arial" panose="020B0604020202020204" pitchFamily="34" charset="0"/>
              </a:rPr>
            </a:br>
            <a:endParaRPr lang="en-US" dirty="0"/>
          </a:p>
        </p:txBody>
      </p:sp>
      <p:sp>
        <p:nvSpPr>
          <p:cNvPr id="3" name="Content Placeholder 2">
            <a:extLst>
              <a:ext uri="{FF2B5EF4-FFF2-40B4-BE49-F238E27FC236}">
                <a16:creationId xmlns:a16="http://schemas.microsoft.com/office/drawing/2014/main" id="{C4D8C9D5-B93D-18D7-D4CF-55F4C64424F0}"/>
              </a:ext>
            </a:extLst>
          </p:cNvPr>
          <p:cNvSpPr>
            <a:spLocks noGrp="1"/>
          </p:cNvSpPr>
          <p:nvPr>
            <p:ph idx="1"/>
          </p:nvPr>
        </p:nvSpPr>
        <p:spPr>
          <a:xfrm>
            <a:off x="133546" y="1084083"/>
            <a:ext cx="11924907" cy="5118754"/>
          </a:xfrm>
        </p:spPr>
        <p:txBody>
          <a:bodyPr/>
          <a:lstStyle/>
          <a:p>
            <a:pPr marL="36900" indent="0">
              <a:buNone/>
            </a:pPr>
            <a:r>
              <a:rPr lang="en-US" dirty="0"/>
              <a:t>P.NO: 1</a:t>
            </a:r>
          </a:p>
          <a:p>
            <a:pPr marL="36900" indent="0">
              <a:buNone/>
            </a:pPr>
            <a:r>
              <a:rPr lang="en-US" b="1" dirty="0"/>
              <a:t>Title: </a:t>
            </a:r>
            <a:r>
              <a:rPr lang="en-US" dirty="0"/>
              <a:t>Android Based Image Steganography by Ragul M | Dr. Lakshmi J. V. N</a:t>
            </a:r>
          </a:p>
          <a:p>
            <a:pPr marL="36900" indent="0">
              <a:buNone/>
            </a:pPr>
            <a:r>
              <a:rPr lang="en-US" b="1" dirty="0"/>
              <a:t>Citation: </a:t>
            </a:r>
            <a:r>
              <a:rPr lang="en-US" sz="1800" u="sng" dirty="0">
                <a:solidFill>
                  <a:srgbClr val="0563C1"/>
                </a:solidFill>
                <a:effectLst/>
                <a:latin typeface="Roboto" panose="02000000000000000000" pitchFamily="2" charset="0"/>
                <a:ea typeface="Times New Roman" panose="02020603050405020304" pitchFamily="18" charset="0"/>
                <a:cs typeface="Times New Roman" panose="02020603050405020304" pitchFamily="18" charset="0"/>
                <a:hlinkClick r:id="rId2"/>
              </a:rPr>
              <a:t>https://archive.org/details/httpswww.ijtsrd.comcomputer-sciencecomputer-security35733android-based-image-steganographyragul-m/page/n1/mode/1up</a:t>
            </a:r>
            <a:endParaRPr lang="en-US" sz="1800" u="sng" dirty="0">
              <a:solidFill>
                <a:srgbClr val="0563C1"/>
              </a:solidFill>
              <a:effectLst/>
              <a:latin typeface="Roboto" panose="02000000000000000000" pitchFamily="2" charset="0"/>
              <a:ea typeface="Times New Roman" panose="02020603050405020304" pitchFamily="18" charset="0"/>
              <a:cs typeface="Times New Roman" panose="02020603050405020304" pitchFamily="18" charset="0"/>
            </a:endParaRPr>
          </a:p>
          <a:p>
            <a:pPr marL="36900" indent="0">
              <a:buNone/>
            </a:pPr>
            <a:r>
              <a:rPr lang="en-US" b="1" dirty="0"/>
              <a:t>Year: 6, September-October 2020</a:t>
            </a:r>
          </a:p>
          <a:p>
            <a:pPr marL="36900" indent="0">
              <a:buNone/>
            </a:pPr>
            <a:r>
              <a:rPr lang="en-US" b="1" dirty="0"/>
              <a:t>Summary: </a:t>
            </a:r>
            <a:r>
              <a:rPr lang="en-US" dirty="0"/>
              <a:t>Image steganography allows two people to communicate privately. We have created an android app using this technique to safely hide the secret image and text message in the image without worrying about human attack by protecting the image with a password. Provides protection against attackers. We use the LSB algorithm, an efficient algorithm for the Stego application. JPEG, BMP and PNG type images can be used as cover image and secret input image in our application.</a:t>
            </a:r>
          </a:p>
          <a:p>
            <a:pPr marL="36900" indent="0">
              <a:buNone/>
            </a:pPr>
            <a:r>
              <a:rPr lang="en-US" dirty="0"/>
              <a:t>This app does not change the secret information of the original image after it is hidden</a:t>
            </a:r>
          </a:p>
          <a:p>
            <a:pPr marL="36900" indent="0">
              <a:buNone/>
            </a:pPr>
            <a:r>
              <a:rPr lang="en-US" b="1" dirty="0"/>
              <a:t>Methodology: </a:t>
            </a:r>
            <a:r>
              <a:rPr lang="en-US" dirty="0"/>
              <a:t>LSB algorithm</a:t>
            </a:r>
          </a:p>
          <a:p>
            <a:pPr marL="36900" indent="0">
              <a:buNone/>
            </a:pPr>
            <a:endParaRPr lang="en-US" b="1" dirty="0"/>
          </a:p>
        </p:txBody>
      </p:sp>
    </p:spTree>
    <p:extLst>
      <p:ext uri="{BB962C8B-B14F-4D97-AF65-F5344CB8AC3E}">
        <p14:creationId xmlns:p14="http://schemas.microsoft.com/office/powerpoint/2010/main" val="28889777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88FB4-31EA-EB96-0143-971532B803B0}"/>
              </a:ext>
            </a:extLst>
          </p:cNvPr>
          <p:cNvSpPr>
            <a:spLocks noGrp="1"/>
          </p:cNvSpPr>
          <p:nvPr>
            <p:ph type="title"/>
          </p:nvPr>
        </p:nvSpPr>
        <p:spPr>
          <a:xfrm>
            <a:off x="913795" y="160256"/>
            <a:ext cx="10353762" cy="235670"/>
          </a:xfrm>
        </p:spPr>
        <p:txBody>
          <a:bodyPr>
            <a:normAutofit fontScale="90000"/>
          </a:bodyPr>
          <a:lstStyle/>
          <a:p>
            <a:endParaRPr lang="en-US" dirty="0"/>
          </a:p>
        </p:txBody>
      </p:sp>
      <p:sp>
        <p:nvSpPr>
          <p:cNvPr id="3" name="Content Placeholder 2">
            <a:extLst>
              <a:ext uri="{FF2B5EF4-FFF2-40B4-BE49-F238E27FC236}">
                <a16:creationId xmlns:a16="http://schemas.microsoft.com/office/drawing/2014/main" id="{3A9DA4F8-33E8-B7C3-7105-013BB2DCAF3F}"/>
              </a:ext>
            </a:extLst>
          </p:cNvPr>
          <p:cNvSpPr>
            <a:spLocks noGrp="1"/>
          </p:cNvSpPr>
          <p:nvPr>
            <p:ph idx="1"/>
          </p:nvPr>
        </p:nvSpPr>
        <p:spPr>
          <a:xfrm>
            <a:off x="150829" y="697585"/>
            <a:ext cx="11887200" cy="5806910"/>
          </a:xfrm>
        </p:spPr>
        <p:txBody>
          <a:bodyPr/>
          <a:lstStyle/>
          <a:p>
            <a:pPr marL="36900" indent="0">
              <a:buNone/>
            </a:pPr>
            <a:r>
              <a:rPr lang="en-US" dirty="0"/>
              <a:t>P.NO: 2</a:t>
            </a:r>
          </a:p>
          <a:p>
            <a:pPr marL="36900" indent="0">
              <a:buNone/>
            </a:pPr>
            <a:r>
              <a:rPr lang="en-US" b="1" dirty="0"/>
              <a:t>Title</a:t>
            </a:r>
            <a:r>
              <a:rPr lang="en-US" dirty="0"/>
              <a:t>: Audio steganography based on LSB algorithm with 4D grid multi-wing hyper-chaotic system</a:t>
            </a:r>
          </a:p>
          <a:p>
            <a:pPr marL="36900" indent="0">
              <a:buNone/>
            </a:pPr>
            <a:r>
              <a:rPr lang="en-US" dirty="0"/>
              <a:t>by International Journal of Electrical and Computer Engineering (IJECE)</a:t>
            </a:r>
          </a:p>
          <a:p>
            <a:pPr marL="36900" indent="0">
              <a:buNone/>
            </a:pPr>
            <a:r>
              <a:rPr lang="en-US" b="1" dirty="0"/>
              <a:t>Citation</a:t>
            </a:r>
            <a:r>
              <a:rPr lang="en-US" dirty="0"/>
              <a:t>: https://archive.org/details/10.11591ijece.v12i1.pp320-330/page/329/mode/1up</a:t>
            </a:r>
          </a:p>
          <a:p>
            <a:pPr marL="36900" indent="0">
              <a:buNone/>
            </a:pPr>
            <a:r>
              <a:rPr lang="en-US" b="1" dirty="0"/>
              <a:t>Year</a:t>
            </a:r>
            <a:r>
              <a:rPr lang="en-US" dirty="0"/>
              <a:t>: 1, February 2022</a:t>
            </a:r>
          </a:p>
          <a:p>
            <a:pPr marL="36900" indent="0">
              <a:buNone/>
            </a:pPr>
            <a:r>
              <a:rPr lang="en-US" b="1" dirty="0"/>
              <a:t>Summary</a:t>
            </a:r>
            <a:r>
              <a:rPr lang="en-US" dirty="0"/>
              <a:t>: This paper proposes a device to cover a mystery audio (.wav, .mp3) extraordinary period and extraordinary quantity of channels in a cowl audio/video primarily based totally on extraordinary forms of methods (LSB+4D GMWH Chaotic device). The green key supplied via way of means of 4D GMWH chaotic device will guide protection and robustness and issue of detection in opposition to hackers and attackers. This might be completed via way of means of utilising all of the video area and dividing the lengthy mystery audio into components and hiding them withinside the video.</a:t>
            </a:r>
          </a:p>
          <a:p>
            <a:pPr marL="36900" indent="0">
              <a:buNone/>
            </a:pPr>
            <a:r>
              <a:rPr lang="en-US" b="1" dirty="0"/>
              <a:t>Methodology</a:t>
            </a:r>
            <a:r>
              <a:rPr lang="en-US" dirty="0"/>
              <a:t>: LSB+4D GMWH Chaotic device</a:t>
            </a:r>
          </a:p>
          <a:p>
            <a:pPr marL="36900" indent="0">
              <a:buNone/>
            </a:pPr>
            <a:endParaRPr lang="en-US" dirty="0"/>
          </a:p>
        </p:txBody>
      </p:sp>
    </p:spTree>
    <p:extLst>
      <p:ext uri="{BB962C8B-B14F-4D97-AF65-F5344CB8AC3E}">
        <p14:creationId xmlns:p14="http://schemas.microsoft.com/office/powerpoint/2010/main" val="38873295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6249FE-C3F8-67FC-23D5-885CC8674C97}"/>
              </a:ext>
            </a:extLst>
          </p:cNvPr>
          <p:cNvSpPr>
            <a:spLocks noGrp="1"/>
          </p:cNvSpPr>
          <p:nvPr>
            <p:ph type="title"/>
          </p:nvPr>
        </p:nvSpPr>
        <p:spPr>
          <a:xfrm>
            <a:off x="919119" y="175967"/>
            <a:ext cx="10353762" cy="106837"/>
          </a:xfrm>
        </p:spPr>
        <p:txBody>
          <a:bodyPr>
            <a:normAutofit fontScale="90000"/>
          </a:bodyPr>
          <a:lstStyle/>
          <a:p>
            <a:endParaRPr lang="en-US" dirty="0"/>
          </a:p>
        </p:txBody>
      </p:sp>
      <p:sp>
        <p:nvSpPr>
          <p:cNvPr id="3" name="Content Placeholder 2">
            <a:extLst>
              <a:ext uri="{FF2B5EF4-FFF2-40B4-BE49-F238E27FC236}">
                <a16:creationId xmlns:a16="http://schemas.microsoft.com/office/drawing/2014/main" id="{58035966-691F-E606-D69C-C0D1BF58691D}"/>
              </a:ext>
            </a:extLst>
          </p:cNvPr>
          <p:cNvSpPr>
            <a:spLocks noGrp="1"/>
          </p:cNvSpPr>
          <p:nvPr>
            <p:ph idx="1"/>
          </p:nvPr>
        </p:nvSpPr>
        <p:spPr>
          <a:xfrm>
            <a:off x="169682" y="603315"/>
            <a:ext cx="11877774" cy="5816339"/>
          </a:xfrm>
        </p:spPr>
        <p:txBody>
          <a:bodyPr/>
          <a:lstStyle/>
          <a:p>
            <a:pPr marL="36900" indent="0">
              <a:buNone/>
            </a:pPr>
            <a:r>
              <a:rPr lang="en-US" dirty="0"/>
              <a:t>p.NO: 3</a:t>
            </a:r>
          </a:p>
          <a:p>
            <a:pPr marL="36900" indent="0">
              <a:buNone/>
            </a:pPr>
            <a:r>
              <a:rPr lang="en-US" b="1" dirty="0"/>
              <a:t>Title</a:t>
            </a:r>
            <a:r>
              <a:rPr lang="en-US" dirty="0"/>
              <a:t>: A survey on information hiding using video steganography</a:t>
            </a:r>
          </a:p>
          <a:p>
            <a:pPr marL="36900" indent="0">
              <a:buNone/>
            </a:pPr>
            <a:r>
              <a:rPr lang="en-US" dirty="0"/>
              <a:t>Citation: https://link.springer.com/article/10.1007/s10462-021-09968-0#Sec35</a:t>
            </a:r>
          </a:p>
          <a:p>
            <a:pPr marL="36900" indent="0">
              <a:buNone/>
            </a:pPr>
            <a:r>
              <a:rPr lang="en-US" b="1" dirty="0"/>
              <a:t>Year</a:t>
            </a:r>
            <a:r>
              <a:rPr lang="en-US" dirty="0"/>
              <a:t>: 9 February 2021</a:t>
            </a:r>
          </a:p>
          <a:p>
            <a:pPr marL="36900" indent="0">
              <a:buNone/>
            </a:pPr>
            <a:r>
              <a:rPr lang="en-US" b="1" dirty="0"/>
              <a:t>Summary</a:t>
            </a:r>
            <a:r>
              <a:rPr lang="en-US" dirty="0"/>
              <a:t>: This paper presented a survey and analysis of video steganography techniques represented in literature by classifying them according to their domains and also, based on their specific video features. Additionally, the paper also highlighted the main differences between cryptography, watermarking, and steganography. A comparative analysis of the distinct techniques has been discussed in terms of imperceptibility, robustness, and encryption. Also, some of the prominent techniques have been implemented for the experimental comparison using quality metrics PSNR, VQM, hiding capacity, and bit-rate increase. Moreover, based on the survey and experimental results a critical analysis has been done to summarize the article</a:t>
            </a:r>
          </a:p>
          <a:p>
            <a:pPr marL="36900" indent="0">
              <a:buNone/>
            </a:pPr>
            <a:r>
              <a:rPr lang="en-US" b="1" dirty="0"/>
              <a:t>Methodology</a:t>
            </a:r>
            <a:r>
              <a:rPr lang="en-US" dirty="0"/>
              <a:t>: quality metrics PSNR, VQM, hiding capacity</a:t>
            </a:r>
          </a:p>
          <a:p>
            <a:pPr marL="36900" indent="0">
              <a:buNone/>
            </a:pPr>
            <a:endParaRPr lang="en-US" dirty="0"/>
          </a:p>
        </p:txBody>
      </p:sp>
    </p:spTree>
    <p:extLst>
      <p:ext uri="{BB962C8B-B14F-4D97-AF65-F5344CB8AC3E}">
        <p14:creationId xmlns:p14="http://schemas.microsoft.com/office/powerpoint/2010/main" val="11163395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30B89B-2238-06CE-4612-96267E2E299B}"/>
              </a:ext>
            </a:extLst>
          </p:cNvPr>
          <p:cNvSpPr>
            <a:spLocks noGrp="1"/>
          </p:cNvSpPr>
          <p:nvPr>
            <p:ph type="title"/>
          </p:nvPr>
        </p:nvSpPr>
        <p:spPr>
          <a:xfrm>
            <a:off x="913795" y="157114"/>
            <a:ext cx="10353762" cy="125691"/>
          </a:xfrm>
        </p:spPr>
        <p:txBody>
          <a:bodyPr>
            <a:normAutofit fontScale="90000"/>
          </a:bodyPr>
          <a:lstStyle/>
          <a:p>
            <a:endParaRPr lang="en-US" dirty="0"/>
          </a:p>
        </p:txBody>
      </p:sp>
      <p:sp>
        <p:nvSpPr>
          <p:cNvPr id="3" name="Content Placeholder 2">
            <a:extLst>
              <a:ext uri="{FF2B5EF4-FFF2-40B4-BE49-F238E27FC236}">
                <a16:creationId xmlns:a16="http://schemas.microsoft.com/office/drawing/2014/main" id="{A3731CFC-7DC9-4652-A5D1-8AD0AC3B96A1}"/>
              </a:ext>
            </a:extLst>
          </p:cNvPr>
          <p:cNvSpPr>
            <a:spLocks noGrp="1"/>
          </p:cNvSpPr>
          <p:nvPr>
            <p:ph idx="1"/>
          </p:nvPr>
        </p:nvSpPr>
        <p:spPr>
          <a:xfrm>
            <a:off x="207390" y="716437"/>
            <a:ext cx="11792932" cy="5825765"/>
          </a:xfrm>
        </p:spPr>
        <p:txBody>
          <a:bodyPr/>
          <a:lstStyle/>
          <a:p>
            <a:pPr marL="36900" indent="0">
              <a:buNone/>
            </a:pPr>
            <a:r>
              <a:rPr lang="en-US" dirty="0"/>
              <a:t>p.NO: 4</a:t>
            </a:r>
          </a:p>
          <a:p>
            <a:pPr marL="36900" indent="0">
              <a:buNone/>
            </a:pPr>
            <a:r>
              <a:rPr lang="en-US" b="1" dirty="0"/>
              <a:t>Title</a:t>
            </a:r>
            <a:r>
              <a:rPr lang="en-US" dirty="0"/>
              <a:t>: A New LSB-S Image Steganography Method Blend with Cryptography for Secret Communication</a:t>
            </a:r>
          </a:p>
          <a:p>
            <a:pPr marL="36900" indent="0">
              <a:buNone/>
            </a:pPr>
            <a:r>
              <a:rPr lang="en-US" dirty="0"/>
              <a:t>Citation: https://www.computer.org/csdl/proceedingsarticle/iciip/2015/07414745/12OmNzWx06O</a:t>
            </a:r>
          </a:p>
          <a:p>
            <a:pPr marL="36900" indent="0">
              <a:buNone/>
            </a:pPr>
            <a:r>
              <a:rPr lang="en-US" b="1" dirty="0"/>
              <a:t>Year</a:t>
            </a:r>
            <a:r>
              <a:rPr lang="en-US" dirty="0"/>
              <a:t>:2015</a:t>
            </a:r>
          </a:p>
          <a:p>
            <a:pPr marL="36900" indent="0">
              <a:buNone/>
            </a:pPr>
            <a:r>
              <a:rPr lang="en-US" b="1" dirty="0"/>
              <a:t>Summary</a:t>
            </a:r>
            <a:r>
              <a:rPr lang="en-US" dirty="0"/>
              <a:t>: In this paper, a new data hiding method is proposed which overcomes the limitation of the existing methods. In this technique first the message is encrypted with the help of transposition algorithm after that the cipher text is hidden in the gray image using our new method (LSB-S). The beauty of this method is that it, overcomes the limitation of the existing method. The data hiding capacity of proposed method is 100% as all the pixel can carry data bit. The total number of pixels in an image are 256*256 i.e.65536 and the total no of bit can be hidden are 65536. If the intruder extracts all LSB bits, he does not get the message. Also the change in the pixel value is only plus one or minus one which results good PSNR and MSE. The cover and original image were shown to number of persons</a:t>
            </a:r>
          </a:p>
          <a:p>
            <a:pPr marL="36900" indent="0">
              <a:buNone/>
            </a:pPr>
            <a:endParaRPr lang="en-US" dirty="0"/>
          </a:p>
          <a:p>
            <a:pPr marL="36900" indent="0">
              <a:buNone/>
            </a:pPr>
            <a:r>
              <a:rPr lang="en-US" b="1" dirty="0"/>
              <a:t>Methodology</a:t>
            </a:r>
            <a:r>
              <a:rPr lang="en-US" dirty="0"/>
              <a:t>: (LSB-S).</a:t>
            </a:r>
          </a:p>
          <a:p>
            <a:pPr marL="36900" indent="0">
              <a:buNone/>
            </a:pPr>
            <a:endParaRPr lang="en-US" dirty="0"/>
          </a:p>
        </p:txBody>
      </p:sp>
    </p:spTree>
    <p:extLst>
      <p:ext uri="{BB962C8B-B14F-4D97-AF65-F5344CB8AC3E}">
        <p14:creationId xmlns:p14="http://schemas.microsoft.com/office/powerpoint/2010/main" val="20289676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144AE-A9CA-CE51-BBB9-92AD43946B6E}"/>
              </a:ext>
            </a:extLst>
          </p:cNvPr>
          <p:cNvSpPr>
            <a:spLocks noGrp="1"/>
          </p:cNvSpPr>
          <p:nvPr>
            <p:ph type="title"/>
          </p:nvPr>
        </p:nvSpPr>
        <p:spPr>
          <a:xfrm>
            <a:off x="913795" y="204247"/>
            <a:ext cx="10353762" cy="163398"/>
          </a:xfrm>
        </p:spPr>
        <p:txBody>
          <a:bodyPr>
            <a:normAutofit fontScale="90000"/>
          </a:bodyPr>
          <a:lstStyle/>
          <a:p>
            <a:endParaRPr lang="en-US" dirty="0"/>
          </a:p>
        </p:txBody>
      </p:sp>
      <p:sp>
        <p:nvSpPr>
          <p:cNvPr id="3" name="Content Placeholder 2">
            <a:extLst>
              <a:ext uri="{FF2B5EF4-FFF2-40B4-BE49-F238E27FC236}">
                <a16:creationId xmlns:a16="http://schemas.microsoft.com/office/drawing/2014/main" id="{4FDC0C87-D9FE-DBA0-BC75-1459B65AC5C9}"/>
              </a:ext>
            </a:extLst>
          </p:cNvPr>
          <p:cNvSpPr>
            <a:spLocks noGrp="1"/>
          </p:cNvSpPr>
          <p:nvPr>
            <p:ph idx="1"/>
          </p:nvPr>
        </p:nvSpPr>
        <p:spPr>
          <a:xfrm>
            <a:off x="226243" y="763571"/>
            <a:ext cx="11792932" cy="5806911"/>
          </a:xfrm>
        </p:spPr>
        <p:txBody>
          <a:bodyPr/>
          <a:lstStyle/>
          <a:p>
            <a:pPr marL="36900" indent="0">
              <a:buNone/>
            </a:pPr>
            <a:r>
              <a:rPr lang="en-US" dirty="0"/>
              <a:t>p.NO: 5</a:t>
            </a:r>
          </a:p>
          <a:p>
            <a:pPr marL="36900" indent="0">
              <a:buNone/>
            </a:pPr>
            <a:r>
              <a:rPr lang="en-US" b="1" dirty="0"/>
              <a:t>Title</a:t>
            </a:r>
            <a:r>
              <a:rPr lang="en-US" dirty="0"/>
              <a:t>: Cryptography and Cryptanalysis in MATLAB pp 179–190</a:t>
            </a:r>
          </a:p>
          <a:p>
            <a:pPr marL="36900" indent="0">
              <a:buNone/>
            </a:pPr>
            <a:r>
              <a:rPr lang="en-US" b="1" dirty="0"/>
              <a:t>Citation</a:t>
            </a:r>
            <a:r>
              <a:rPr lang="en-US" dirty="0"/>
              <a:t>: </a:t>
            </a:r>
            <a:r>
              <a:rPr lang="en-US" sz="1800" u="sng" dirty="0">
                <a:solidFill>
                  <a:srgbClr val="0563C1"/>
                </a:solidFill>
                <a:effectLst/>
                <a:latin typeface="Calibri" panose="020F0502020204030204" pitchFamily="34" charset="0"/>
                <a:ea typeface="Calibri" panose="020F0502020204030204" pitchFamily="34" charset="0"/>
                <a:cs typeface="Arial" panose="020B0604020202020204" pitchFamily="34" charset="0"/>
                <a:hlinkClick r:id="rId2"/>
              </a:rPr>
              <a:t>https://link.springer.com/chapter/10.1007/978-1-4842-7334-0_14 - chapter-info</a:t>
            </a:r>
            <a:endParaRPr lang="en-US" dirty="0"/>
          </a:p>
          <a:p>
            <a:pPr marL="36900" indent="0">
              <a:buNone/>
            </a:pPr>
            <a:r>
              <a:rPr lang="en-US" b="1" dirty="0"/>
              <a:t>Summary</a:t>
            </a:r>
            <a:r>
              <a:rPr lang="en-US" dirty="0"/>
              <a:t>: This chapter discussed the most important components of hiding information in different media files. To provide a comprehensive study (theoretical and practical) would require a book to itself. The practical implementations provided in this chapter should help you begin to see how steganography and steganalysis algorithms are designed, adjusted for real and independent scenarios, and implemented</a:t>
            </a:r>
          </a:p>
          <a:p>
            <a:pPr marL="36900" indent="0">
              <a:buNone/>
            </a:pPr>
            <a:r>
              <a:rPr lang="en-US" b="1" dirty="0"/>
              <a:t>Methodology</a:t>
            </a:r>
            <a:r>
              <a:rPr lang="en-US" dirty="0"/>
              <a:t>: steganalysis algorithms design</a:t>
            </a:r>
          </a:p>
          <a:p>
            <a:pPr marL="36900" indent="0">
              <a:buNone/>
            </a:pPr>
            <a:endParaRPr lang="en-US" dirty="0"/>
          </a:p>
        </p:txBody>
      </p:sp>
    </p:spTree>
    <p:extLst>
      <p:ext uri="{BB962C8B-B14F-4D97-AF65-F5344CB8AC3E}">
        <p14:creationId xmlns:p14="http://schemas.microsoft.com/office/powerpoint/2010/main" val="19670746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D32FBB-E6E8-E751-27A1-DEF8F30301F8}"/>
              </a:ext>
            </a:extLst>
          </p:cNvPr>
          <p:cNvSpPr>
            <a:spLocks noGrp="1"/>
          </p:cNvSpPr>
          <p:nvPr>
            <p:ph type="title"/>
          </p:nvPr>
        </p:nvSpPr>
        <p:spPr/>
        <p:txBody>
          <a:bodyPr/>
          <a:lstStyle/>
          <a:p>
            <a:pPr algn="l"/>
            <a:r>
              <a:rPr lang="en-GB" b="1" dirty="0"/>
              <a:t>Basics:</a:t>
            </a:r>
            <a:endParaRPr lang="en-US" dirty="0"/>
          </a:p>
        </p:txBody>
      </p:sp>
      <p:sp>
        <p:nvSpPr>
          <p:cNvPr id="3" name="Content Placeholder 2">
            <a:extLst>
              <a:ext uri="{FF2B5EF4-FFF2-40B4-BE49-F238E27FC236}">
                <a16:creationId xmlns:a16="http://schemas.microsoft.com/office/drawing/2014/main" id="{64DAE61E-DA12-46E6-06B5-0F0CC7301663}"/>
              </a:ext>
            </a:extLst>
          </p:cNvPr>
          <p:cNvSpPr>
            <a:spLocks noGrp="1"/>
          </p:cNvSpPr>
          <p:nvPr>
            <p:ph idx="1"/>
          </p:nvPr>
        </p:nvSpPr>
        <p:spPr/>
        <p:txBody>
          <a:bodyPr/>
          <a:lstStyle/>
          <a:p>
            <a:pPr>
              <a:lnSpc>
                <a:spcPct val="107000"/>
              </a:lnSpc>
              <a:spcAft>
                <a:spcPts val="800"/>
              </a:spcAft>
            </a:pPr>
            <a:r>
              <a:rPr lang="en-GB" sz="2000" dirty="0">
                <a:effectLst/>
                <a:latin typeface="Segoe UI" panose="020B0502040204020203" pitchFamily="34" charset="0"/>
                <a:ea typeface="Calibri" panose="020F0502020204030204" pitchFamily="34" charset="0"/>
                <a:cs typeface="Arial" panose="020B0604020202020204" pitchFamily="34" charset="0"/>
              </a:rPr>
              <a:t>Image Steganography Using AES Algorithm:</a:t>
            </a:r>
            <a:endParaRPr lang="en-GB" sz="20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GB" sz="2000" dirty="0">
                <a:effectLst/>
                <a:latin typeface="Segoe UI" panose="020B0502040204020203" pitchFamily="34" charset="0"/>
                <a:ea typeface="Calibri" panose="020F0502020204030204" pitchFamily="34" charset="0"/>
                <a:cs typeface="Arial" panose="020B0604020202020204" pitchFamily="34" charset="0"/>
              </a:rPr>
              <a:t>First we have to know some basics like:</a:t>
            </a:r>
            <a:endParaRPr lang="en-GB" sz="20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GB" sz="2000" u="sng" dirty="0">
                <a:effectLst/>
                <a:latin typeface="Calibri" panose="020F0502020204030204" pitchFamily="34" charset="0"/>
                <a:ea typeface="Calibri" panose="020F0502020204030204" pitchFamily="34" charset="0"/>
                <a:cs typeface="Arial" panose="020B0604020202020204" pitchFamily="34" charset="0"/>
              </a:rPr>
              <a:t>Symmetric encryption:</a:t>
            </a:r>
            <a:endParaRPr lang="en-GB" sz="20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GB" sz="2000" dirty="0">
                <a:effectLst/>
                <a:latin typeface="Calibri" panose="020F0502020204030204" pitchFamily="34" charset="0"/>
                <a:ea typeface="Calibri" panose="020F0502020204030204" pitchFamily="34" charset="0"/>
                <a:cs typeface="Arial" panose="020B0604020202020204" pitchFamily="34" charset="0"/>
              </a:rPr>
              <a:t>                                         Each message has encrypting key which is the same key used to decrypt the message.</a:t>
            </a:r>
          </a:p>
          <a:p>
            <a:pPr>
              <a:lnSpc>
                <a:spcPct val="107000"/>
              </a:lnSpc>
              <a:spcAft>
                <a:spcPts val="800"/>
              </a:spcAft>
            </a:pPr>
            <a:r>
              <a:rPr lang="en-GB" sz="2000" u="sng" dirty="0">
                <a:effectLst/>
                <a:latin typeface="Calibri" panose="020F0502020204030204" pitchFamily="34" charset="0"/>
                <a:ea typeface="Calibri" panose="020F0502020204030204" pitchFamily="34" charset="0"/>
                <a:cs typeface="Arial" panose="020B0604020202020204" pitchFamily="34" charset="0"/>
              </a:rPr>
              <a:t>Asymmetric encryption:</a:t>
            </a:r>
            <a:endParaRPr lang="en-GB" sz="20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GB" sz="2000" dirty="0">
                <a:effectLst/>
                <a:latin typeface="Calibri" panose="020F0502020204030204" pitchFamily="34" charset="0"/>
                <a:ea typeface="Calibri" panose="020F0502020204030204" pitchFamily="34" charset="0"/>
                <a:cs typeface="Arial" panose="020B0604020202020204" pitchFamily="34" charset="0"/>
              </a:rPr>
              <a:t>                                           Each message has encrypting key just for encrypting the message and decrypting key just for decrypting the message (note the encrypting key is public while the decrypting one is private).</a:t>
            </a:r>
          </a:p>
          <a:p>
            <a:pPr marL="0" indent="0">
              <a:lnSpc>
                <a:spcPct val="107000"/>
              </a:lnSpc>
              <a:spcAft>
                <a:spcPts val="800"/>
              </a:spcAft>
              <a:buNone/>
            </a:pPr>
            <a:endParaRPr lang="en-GB" sz="2000" dirty="0">
              <a:effectLst/>
              <a:latin typeface="Calibri" panose="020F0502020204030204" pitchFamily="34" charset="0"/>
              <a:ea typeface="Calibri" panose="020F0502020204030204" pitchFamily="34" charset="0"/>
              <a:cs typeface="Arial" panose="020B0604020202020204" pitchFamily="34" charset="0"/>
            </a:endParaRPr>
          </a:p>
          <a:p>
            <a:pPr marL="36900" indent="0">
              <a:buNone/>
            </a:pPr>
            <a:endParaRPr lang="en-US" dirty="0"/>
          </a:p>
        </p:txBody>
      </p:sp>
    </p:spTree>
    <p:extLst>
      <p:ext uri="{BB962C8B-B14F-4D97-AF65-F5344CB8AC3E}">
        <p14:creationId xmlns:p14="http://schemas.microsoft.com/office/powerpoint/2010/main" val="12295956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7349B-108C-025B-0DE3-4B595F0C7551}"/>
              </a:ext>
            </a:extLst>
          </p:cNvPr>
          <p:cNvSpPr>
            <a:spLocks noGrp="1"/>
          </p:cNvSpPr>
          <p:nvPr>
            <p:ph type="title"/>
          </p:nvPr>
        </p:nvSpPr>
        <p:spPr/>
        <p:txBody>
          <a:bodyPr/>
          <a:lstStyle/>
          <a:p>
            <a:pPr algn="l"/>
            <a:r>
              <a:rPr lang="en-GB" b="1" dirty="0"/>
              <a:t>Steps and types of AES</a:t>
            </a:r>
            <a:endParaRPr lang="en-US" dirty="0"/>
          </a:p>
        </p:txBody>
      </p:sp>
      <p:sp>
        <p:nvSpPr>
          <p:cNvPr id="3" name="Content Placeholder 2">
            <a:extLst>
              <a:ext uri="{FF2B5EF4-FFF2-40B4-BE49-F238E27FC236}">
                <a16:creationId xmlns:a16="http://schemas.microsoft.com/office/drawing/2014/main" id="{2B5E81B7-988F-370E-CD5A-D2A95810932C}"/>
              </a:ext>
            </a:extLst>
          </p:cNvPr>
          <p:cNvSpPr>
            <a:spLocks noGrp="1"/>
          </p:cNvSpPr>
          <p:nvPr>
            <p:ph idx="1"/>
          </p:nvPr>
        </p:nvSpPr>
        <p:spPr/>
        <p:txBody>
          <a:bodyPr>
            <a:normAutofit fontScale="92500" lnSpcReduction="10000"/>
          </a:bodyPr>
          <a:lstStyle/>
          <a:p>
            <a:pPr>
              <a:lnSpc>
                <a:spcPct val="107000"/>
              </a:lnSpc>
              <a:spcAft>
                <a:spcPts val="800"/>
              </a:spcAft>
            </a:pPr>
            <a:r>
              <a:rPr lang="en-GB" sz="2000" u="sng" dirty="0">
                <a:effectLst/>
                <a:latin typeface="Calibri" panose="020F0502020204030204" pitchFamily="34" charset="0"/>
                <a:ea typeface="Calibri" panose="020F0502020204030204" pitchFamily="34" charset="0"/>
                <a:cs typeface="Arial" panose="020B0604020202020204" pitchFamily="34" charset="0"/>
              </a:rPr>
              <a:t>Block ciphe: (</a:t>
            </a:r>
            <a:r>
              <a:rPr lang="en-GB" sz="2000" dirty="0">
                <a:effectLst/>
                <a:latin typeface="Calibri" panose="020F0502020204030204" pitchFamily="34" charset="0"/>
                <a:ea typeface="Calibri" panose="020F0502020204030204" pitchFamily="34" charset="0"/>
                <a:cs typeface="Arial" panose="020B0604020202020204" pitchFamily="34" charset="0"/>
              </a:rPr>
              <a:t>3steps)</a:t>
            </a:r>
          </a:p>
          <a:p>
            <a:pPr>
              <a:lnSpc>
                <a:spcPct val="107000"/>
              </a:lnSpc>
              <a:spcAft>
                <a:spcPts val="800"/>
              </a:spcAft>
            </a:pPr>
            <a:r>
              <a:rPr lang="en-GB" sz="2000" dirty="0">
                <a:effectLst/>
                <a:latin typeface="Calibri" panose="020F0502020204030204" pitchFamily="34" charset="0"/>
                <a:ea typeface="Calibri" panose="020F0502020204030204" pitchFamily="34" charset="0"/>
                <a:cs typeface="Arial" panose="020B0604020202020204" pitchFamily="34" charset="0"/>
              </a:rPr>
              <a:t>a. converting the original message into hexadecimal.</a:t>
            </a:r>
          </a:p>
          <a:p>
            <a:pPr>
              <a:lnSpc>
                <a:spcPct val="107000"/>
              </a:lnSpc>
              <a:spcAft>
                <a:spcPts val="800"/>
              </a:spcAft>
            </a:pPr>
            <a:r>
              <a:rPr lang="en-GB" sz="2000" dirty="0">
                <a:effectLst/>
                <a:latin typeface="Calibri" panose="020F0502020204030204" pitchFamily="34" charset="0"/>
                <a:ea typeface="Calibri" panose="020F0502020204030204" pitchFamily="34" charset="0"/>
                <a:cs typeface="Arial" panose="020B0604020202020204" pitchFamily="34" charset="0"/>
              </a:rPr>
              <a:t>b. splitting those hexadecimal into a number of blocks.</a:t>
            </a:r>
          </a:p>
          <a:p>
            <a:pPr>
              <a:lnSpc>
                <a:spcPct val="107000"/>
              </a:lnSpc>
              <a:spcAft>
                <a:spcPts val="800"/>
              </a:spcAft>
            </a:pPr>
            <a:r>
              <a:rPr lang="en-GB" sz="2000" dirty="0">
                <a:effectLst/>
                <a:latin typeface="Calibri" panose="020F0502020204030204" pitchFamily="34" charset="0"/>
                <a:ea typeface="Calibri" panose="020F0502020204030204" pitchFamily="34" charset="0"/>
                <a:cs typeface="Arial" panose="020B0604020202020204" pitchFamily="34" charset="0"/>
              </a:rPr>
              <a:t> c. adding akey for every block(each block has a unique key).</a:t>
            </a:r>
          </a:p>
          <a:p>
            <a:pPr>
              <a:lnSpc>
                <a:spcPct val="107000"/>
              </a:lnSpc>
              <a:spcAft>
                <a:spcPts val="800"/>
              </a:spcAft>
            </a:pPr>
            <a:r>
              <a:rPr lang="en-GB" sz="2000" u="sng" dirty="0">
                <a:effectLst/>
                <a:latin typeface="Calibri" panose="020F0502020204030204" pitchFamily="34" charset="0"/>
                <a:ea typeface="Calibri" panose="020F0502020204030204" pitchFamily="34" charset="0"/>
                <a:cs typeface="Arial" panose="020B0604020202020204" pitchFamily="34" charset="0"/>
              </a:rPr>
              <a:t>The algorithm used to mix or add akey to the each block is AES</a:t>
            </a:r>
            <a:endParaRPr lang="en-GB" sz="20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GB" sz="2000" dirty="0">
                <a:effectLst/>
                <a:latin typeface="Calibri" panose="020F0502020204030204" pitchFamily="34" charset="0"/>
                <a:ea typeface="Calibri" panose="020F0502020204030204" pitchFamily="34" charset="0"/>
                <a:cs typeface="Arial" panose="020B0604020202020204" pitchFamily="34" charset="0"/>
              </a:rPr>
              <a:t>There are 3types of AES:</a:t>
            </a:r>
          </a:p>
          <a:p>
            <a:pPr>
              <a:lnSpc>
                <a:spcPct val="107000"/>
              </a:lnSpc>
              <a:spcAft>
                <a:spcPts val="800"/>
              </a:spcAft>
            </a:pPr>
            <a:r>
              <a:rPr lang="en-GB" sz="2000" dirty="0">
                <a:effectLst/>
                <a:latin typeface="Calibri" panose="020F0502020204030204" pitchFamily="34" charset="0"/>
                <a:ea typeface="Calibri" panose="020F0502020204030204" pitchFamily="34" charset="0"/>
                <a:cs typeface="Arial" panose="020B0604020202020204" pitchFamily="34" charset="0"/>
              </a:rPr>
              <a:t>1.AES-128(use 128 bit key)</a:t>
            </a:r>
          </a:p>
          <a:p>
            <a:pPr>
              <a:lnSpc>
                <a:spcPct val="107000"/>
              </a:lnSpc>
              <a:spcAft>
                <a:spcPts val="800"/>
              </a:spcAft>
            </a:pPr>
            <a:r>
              <a:rPr lang="en-GB" sz="2000" dirty="0">
                <a:effectLst/>
                <a:latin typeface="Calibri" panose="020F0502020204030204" pitchFamily="34" charset="0"/>
                <a:ea typeface="Calibri" panose="020F0502020204030204" pitchFamily="34" charset="0"/>
                <a:cs typeface="Arial" panose="020B0604020202020204" pitchFamily="34" charset="0"/>
              </a:rPr>
              <a:t>2.AES-192(use 192 bit key)</a:t>
            </a:r>
          </a:p>
          <a:p>
            <a:pPr>
              <a:lnSpc>
                <a:spcPct val="107000"/>
              </a:lnSpc>
              <a:spcAft>
                <a:spcPts val="800"/>
              </a:spcAft>
            </a:pPr>
            <a:r>
              <a:rPr lang="en-GB" sz="2000" dirty="0">
                <a:effectLst/>
                <a:latin typeface="Calibri" panose="020F0502020204030204" pitchFamily="34" charset="0"/>
                <a:ea typeface="Calibri" panose="020F0502020204030204" pitchFamily="34" charset="0"/>
                <a:cs typeface="Arial" panose="020B0604020202020204" pitchFamily="34" charset="0"/>
              </a:rPr>
              <a:t>3.AES-256(use 256 bit key note: most used cause it is the fastest and most secured one)</a:t>
            </a:r>
          </a:p>
          <a:p>
            <a:endParaRPr lang="en-US" dirty="0"/>
          </a:p>
        </p:txBody>
      </p:sp>
    </p:spTree>
    <p:extLst>
      <p:ext uri="{BB962C8B-B14F-4D97-AF65-F5344CB8AC3E}">
        <p14:creationId xmlns:p14="http://schemas.microsoft.com/office/powerpoint/2010/main" val="18467086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1D3EFD-5FF2-42B7-2C44-E3AB7278093E}"/>
              </a:ext>
            </a:extLst>
          </p:cNvPr>
          <p:cNvSpPr>
            <a:spLocks noGrp="1"/>
          </p:cNvSpPr>
          <p:nvPr>
            <p:ph type="title"/>
          </p:nvPr>
        </p:nvSpPr>
        <p:spPr/>
        <p:txBody>
          <a:bodyPr/>
          <a:lstStyle/>
          <a:p>
            <a:pPr algn="l"/>
            <a:r>
              <a:rPr lang="en-GB" b="1" dirty="0"/>
              <a:t>Cycle</a:t>
            </a:r>
            <a:r>
              <a:rPr lang="en-GB" dirty="0"/>
              <a:t>:</a:t>
            </a:r>
            <a:endParaRPr lang="en-US" dirty="0"/>
          </a:p>
        </p:txBody>
      </p:sp>
      <p:sp>
        <p:nvSpPr>
          <p:cNvPr id="3" name="Content Placeholder 2">
            <a:extLst>
              <a:ext uri="{FF2B5EF4-FFF2-40B4-BE49-F238E27FC236}">
                <a16:creationId xmlns:a16="http://schemas.microsoft.com/office/drawing/2014/main" id="{DAD297F6-3F63-F9AE-A7E6-D95BE8B93B71}"/>
              </a:ext>
            </a:extLst>
          </p:cNvPr>
          <p:cNvSpPr>
            <a:spLocks noGrp="1"/>
          </p:cNvSpPr>
          <p:nvPr>
            <p:ph idx="1"/>
          </p:nvPr>
        </p:nvSpPr>
        <p:spPr/>
        <p:txBody>
          <a:bodyPr/>
          <a:lstStyle/>
          <a:p>
            <a:r>
              <a:rPr lang="en-GB" sz="2000" dirty="0">
                <a:effectLst/>
                <a:latin typeface="Calibri" panose="020F0502020204030204" pitchFamily="34" charset="0"/>
                <a:ea typeface="Calibri" panose="020F0502020204030204" pitchFamily="34" charset="0"/>
                <a:cs typeface="Arial" panose="020B0604020202020204" pitchFamily="34" charset="0"/>
              </a:rPr>
              <a:t>Cycle of encryption:</a:t>
            </a:r>
          </a:p>
          <a:p>
            <a:pPr marL="342900" lvl="0" indent="-342900" rtl="0">
              <a:lnSpc>
                <a:spcPct val="107000"/>
              </a:lnSpc>
              <a:spcAft>
                <a:spcPts val="800"/>
              </a:spcAft>
              <a:buFont typeface="+mj-lt"/>
              <a:buAutoNum type="arabicParenR"/>
            </a:pPr>
            <a:r>
              <a:rPr lang="en-GB" sz="2000" dirty="0">
                <a:effectLst/>
                <a:latin typeface="Calibri" panose="020F0502020204030204" pitchFamily="34" charset="0"/>
                <a:ea typeface="Calibri" panose="020F0502020204030204" pitchFamily="34" charset="0"/>
                <a:cs typeface="Arial" panose="020B0604020202020204" pitchFamily="34" charset="0"/>
              </a:rPr>
              <a:t>SubBytes:</a:t>
            </a:r>
          </a:p>
          <a:p>
            <a:pPr marL="228600">
              <a:lnSpc>
                <a:spcPct val="107000"/>
              </a:lnSpc>
              <a:spcAft>
                <a:spcPts val="800"/>
              </a:spcAft>
            </a:pPr>
            <a:r>
              <a:rPr lang="en-GB" sz="2000" dirty="0">
                <a:effectLst/>
                <a:latin typeface="Calibri" panose="020F0502020204030204" pitchFamily="34" charset="0"/>
                <a:ea typeface="Calibri" panose="020F0502020204030204" pitchFamily="34" charset="0"/>
                <a:cs typeface="Arial" panose="020B0604020202020204" pitchFamily="34" charset="0"/>
              </a:rPr>
              <a:t>We just have to get the value from the</a:t>
            </a:r>
          </a:p>
          <a:p>
            <a:pPr marL="0" indent="0">
              <a:lnSpc>
                <a:spcPct val="107000"/>
              </a:lnSpc>
              <a:spcAft>
                <a:spcPts val="800"/>
              </a:spcAft>
              <a:buNone/>
            </a:pPr>
            <a:r>
              <a:rPr lang="en-GB" sz="2000" dirty="0">
                <a:latin typeface="Calibri" panose="020F0502020204030204" pitchFamily="34" charset="0"/>
                <a:ea typeface="Calibri" panose="020F0502020204030204" pitchFamily="34" charset="0"/>
                <a:cs typeface="Arial" panose="020B0604020202020204" pitchFamily="34" charset="0"/>
              </a:rPr>
              <a:t> </a:t>
            </a:r>
            <a:r>
              <a:rPr lang="en-GB" sz="2000" dirty="0">
                <a:effectLst/>
                <a:latin typeface="Calibri" panose="020F0502020204030204" pitchFamily="34" charset="0"/>
                <a:ea typeface="Calibri" panose="020F0502020204030204" pitchFamily="34" charset="0"/>
                <a:cs typeface="Arial" panose="020B0604020202020204" pitchFamily="34" charset="0"/>
              </a:rPr>
              <a:t> rijndael s-box</a:t>
            </a:r>
          </a:p>
          <a:p>
            <a:endParaRPr lang="en-US" dirty="0"/>
          </a:p>
        </p:txBody>
      </p:sp>
      <p:pic>
        <p:nvPicPr>
          <p:cNvPr id="4" name="Picture 3">
            <a:extLst>
              <a:ext uri="{FF2B5EF4-FFF2-40B4-BE49-F238E27FC236}">
                <a16:creationId xmlns:a16="http://schemas.microsoft.com/office/drawing/2014/main" id="{3556B811-F697-F2B3-2E0E-59E62B5C6CAA}"/>
              </a:ext>
            </a:extLst>
          </p:cNvPr>
          <p:cNvPicPr>
            <a:picLocks noChangeAspect="1"/>
          </p:cNvPicPr>
          <p:nvPr/>
        </p:nvPicPr>
        <p:blipFill>
          <a:blip r:embed="rId2"/>
          <a:stretch>
            <a:fillRect/>
          </a:stretch>
        </p:blipFill>
        <p:spPr>
          <a:xfrm>
            <a:off x="5969373" y="1732449"/>
            <a:ext cx="5645385" cy="3182388"/>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extLst>
      <p:ext uri="{BB962C8B-B14F-4D97-AF65-F5344CB8AC3E}">
        <p14:creationId xmlns:p14="http://schemas.microsoft.com/office/powerpoint/2010/main" val="27337543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06CEC5-0715-3C89-CB01-7E7BC1DD6661}"/>
              </a:ext>
            </a:extLst>
          </p:cNvPr>
          <p:cNvSpPr>
            <a:spLocks noGrp="1"/>
          </p:cNvSpPr>
          <p:nvPr>
            <p:ph type="ctrTitle"/>
          </p:nvPr>
        </p:nvSpPr>
        <p:spPr>
          <a:xfrm>
            <a:off x="2317422" y="381786"/>
            <a:ext cx="7544586" cy="1409307"/>
          </a:xfrm>
        </p:spPr>
        <p:txBody>
          <a:bodyPr>
            <a:normAutofit fontScale="90000"/>
          </a:bodyPr>
          <a:lstStyle/>
          <a:p>
            <a:r>
              <a:rPr lang="en-US" dirty="0"/>
              <a:t>Steganography</a:t>
            </a:r>
            <a:br>
              <a:rPr lang="en-US" dirty="0"/>
            </a:br>
            <a:br>
              <a:rPr lang="en-US" sz="1800" dirty="0"/>
            </a:br>
            <a:br>
              <a:rPr lang="en-US" sz="1800" dirty="0"/>
            </a:br>
            <a:endParaRPr lang="en-US" sz="1800" dirty="0"/>
          </a:p>
        </p:txBody>
      </p:sp>
      <p:sp>
        <p:nvSpPr>
          <p:cNvPr id="3" name="Subtitle 2">
            <a:extLst>
              <a:ext uri="{FF2B5EF4-FFF2-40B4-BE49-F238E27FC236}">
                <a16:creationId xmlns:a16="http://schemas.microsoft.com/office/drawing/2014/main" id="{26E87AC7-A6A8-6771-7412-248D6A98653B}"/>
              </a:ext>
            </a:extLst>
          </p:cNvPr>
          <p:cNvSpPr>
            <a:spLocks noGrp="1"/>
          </p:cNvSpPr>
          <p:nvPr>
            <p:ph type="subTitle" idx="1"/>
          </p:nvPr>
        </p:nvSpPr>
        <p:spPr>
          <a:xfrm>
            <a:off x="84841" y="1611984"/>
            <a:ext cx="12009749" cy="5071620"/>
          </a:xfrm>
        </p:spPr>
        <p:txBody>
          <a:bodyPr/>
          <a:lstStyle/>
          <a:p>
            <a:endParaRPr lang="en-US" dirty="0"/>
          </a:p>
          <a:p>
            <a:endParaRPr lang="en-US" dirty="0"/>
          </a:p>
          <a:p>
            <a:pPr algn="l"/>
            <a:r>
              <a:rPr lang="en-US" dirty="0"/>
              <a:t>Teem member : </a:t>
            </a:r>
          </a:p>
          <a:p>
            <a:pPr algn="l"/>
            <a:endParaRPr lang="en-US" dirty="0"/>
          </a:p>
          <a:p>
            <a:r>
              <a:rPr lang="en-US" dirty="0"/>
              <a:t>Ahmed Mostafa 205067</a:t>
            </a:r>
          </a:p>
          <a:p>
            <a:r>
              <a:rPr lang="en-US" dirty="0"/>
              <a:t>Youssef Mostafa 205032</a:t>
            </a:r>
          </a:p>
          <a:p>
            <a:r>
              <a:rPr lang="en-US" dirty="0"/>
              <a:t>Amr tamer 205046</a:t>
            </a:r>
          </a:p>
        </p:txBody>
      </p:sp>
    </p:spTree>
    <p:extLst>
      <p:ext uri="{BB962C8B-B14F-4D97-AF65-F5344CB8AC3E}">
        <p14:creationId xmlns:p14="http://schemas.microsoft.com/office/powerpoint/2010/main" val="40508045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1C10E3-C789-D945-B3EE-F9B43D00CFC3}"/>
              </a:ext>
            </a:extLst>
          </p:cNvPr>
          <p:cNvSpPr>
            <a:spLocks noGrp="1"/>
          </p:cNvSpPr>
          <p:nvPr>
            <p:ph type="title"/>
          </p:nvPr>
        </p:nvSpPr>
        <p:spPr/>
        <p:txBody>
          <a:bodyPr/>
          <a:lstStyle/>
          <a:p>
            <a:pPr algn="l"/>
            <a:r>
              <a:rPr lang="en-GB" b="1" dirty="0"/>
              <a:t>cycle</a:t>
            </a:r>
            <a:endParaRPr lang="en-US" dirty="0"/>
          </a:p>
        </p:txBody>
      </p:sp>
      <p:pic>
        <p:nvPicPr>
          <p:cNvPr id="4" name="Content Placeholder 3">
            <a:extLst>
              <a:ext uri="{FF2B5EF4-FFF2-40B4-BE49-F238E27FC236}">
                <a16:creationId xmlns:a16="http://schemas.microsoft.com/office/drawing/2014/main" id="{FEC87E96-512F-4D80-4B0F-52E9F40FA748}"/>
              </a:ext>
            </a:extLst>
          </p:cNvPr>
          <p:cNvPicPr>
            <a:picLocks noGrp="1" noChangeAspect="1"/>
          </p:cNvPicPr>
          <p:nvPr>
            <p:ph idx="1"/>
          </p:nvPr>
        </p:nvPicPr>
        <p:blipFill>
          <a:blip r:embed="rId2"/>
          <a:stretch>
            <a:fillRect/>
          </a:stretch>
        </p:blipFill>
        <p:spPr>
          <a:xfrm>
            <a:off x="913795" y="1826979"/>
            <a:ext cx="1847248" cy="1493649"/>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
        <p:nvSpPr>
          <p:cNvPr id="6" name="TextBox 5">
            <a:extLst>
              <a:ext uri="{FF2B5EF4-FFF2-40B4-BE49-F238E27FC236}">
                <a16:creationId xmlns:a16="http://schemas.microsoft.com/office/drawing/2014/main" id="{00884AF8-40FB-4962-8EBB-AB62C3B95C19}"/>
              </a:ext>
            </a:extLst>
          </p:cNvPr>
          <p:cNvSpPr txBox="1"/>
          <p:nvPr/>
        </p:nvSpPr>
        <p:spPr>
          <a:xfrm>
            <a:off x="454844" y="4016196"/>
            <a:ext cx="6094428" cy="1469826"/>
          </a:xfrm>
          <a:prstGeom prst="rect">
            <a:avLst/>
          </a:prstGeom>
          <a:noFill/>
        </p:spPr>
        <p:txBody>
          <a:bodyPr wrap="square">
            <a:spAutoFit/>
          </a:bodyPr>
          <a:lstStyle/>
          <a:p>
            <a:pPr>
              <a:lnSpc>
                <a:spcPct val="107000"/>
              </a:lnSpc>
              <a:spcAft>
                <a:spcPts val="800"/>
              </a:spcAft>
            </a:pPr>
            <a:r>
              <a:rPr lang="en-GB" sz="1800" dirty="0">
                <a:effectLst/>
                <a:latin typeface="Calibri" panose="020F0502020204030204" pitchFamily="34" charset="0"/>
                <a:ea typeface="Calibri" panose="020F0502020204030204" pitchFamily="34" charset="0"/>
                <a:cs typeface="Arial" panose="020B0604020202020204" pitchFamily="34" charset="0"/>
              </a:rPr>
              <a:t>-Let’s take the first value as an example {19}</a:t>
            </a:r>
          </a:p>
          <a:p>
            <a:pPr marL="0" indent="0">
              <a:lnSpc>
                <a:spcPct val="107000"/>
              </a:lnSpc>
              <a:spcAft>
                <a:spcPts val="800"/>
              </a:spcAft>
              <a:buNone/>
            </a:pPr>
            <a:r>
              <a:rPr lang="en-GB" sz="1800" dirty="0">
                <a:latin typeface="Calibri" panose="020F0502020204030204" pitchFamily="34" charset="0"/>
                <a:ea typeface="Calibri" panose="020F0502020204030204" pitchFamily="34" charset="0"/>
                <a:cs typeface="Arial" panose="020B0604020202020204" pitchFamily="34" charset="0"/>
              </a:rPr>
              <a:t>    </a:t>
            </a:r>
            <a:r>
              <a:rPr lang="en-GB" sz="1800" dirty="0">
                <a:effectLst/>
                <a:latin typeface="Calibri" panose="020F0502020204030204" pitchFamily="34" charset="0"/>
                <a:ea typeface="Calibri" panose="020F0502020204030204" pitchFamily="34" charset="0"/>
                <a:cs typeface="Arial" panose="020B0604020202020204" pitchFamily="34" charset="0"/>
              </a:rPr>
              <a:t> will refer to row 1 and column 9 so its going to be </a:t>
            </a:r>
            <a:r>
              <a:rPr lang="en-GB" sz="1800" u="sng" dirty="0">
                <a:effectLst/>
                <a:latin typeface="Calibri" panose="020F0502020204030204" pitchFamily="34" charset="0"/>
                <a:ea typeface="Calibri" panose="020F0502020204030204" pitchFamily="34" charset="0"/>
                <a:cs typeface="Arial" panose="020B0604020202020204" pitchFamily="34" charset="0"/>
              </a:rPr>
              <a:t>d4.</a:t>
            </a:r>
            <a:endParaRPr lang="en-GB" sz="18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GB" sz="1800" dirty="0">
                <a:effectLst/>
                <a:latin typeface="Calibri" panose="020F0502020204030204" pitchFamily="34" charset="0"/>
                <a:ea typeface="Calibri" panose="020F0502020204030204" pitchFamily="34" charset="0"/>
                <a:cs typeface="Arial" panose="020B0604020202020204" pitchFamily="34" charset="0"/>
              </a:rPr>
              <a:t>-Just repeat it until you just have apiece of </a:t>
            </a:r>
            <a:r>
              <a:rPr lang="en-GB" sz="1800" dirty="0" err="1">
                <a:effectLst/>
                <a:latin typeface="Calibri" panose="020F0502020204030204" pitchFamily="34" charset="0"/>
                <a:ea typeface="Calibri" panose="020F0502020204030204" pitchFamily="34" charset="0"/>
                <a:cs typeface="Arial" panose="020B0604020202020204" pitchFamily="34" charset="0"/>
              </a:rPr>
              <a:t>subbsuituded</a:t>
            </a:r>
            <a:r>
              <a:rPr lang="en-GB" sz="1800" dirty="0">
                <a:effectLst/>
                <a:latin typeface="Calibri" panose="020F0502020204030204" pitchFamily="34" charset="0"/>
                <a:ea typeface="Calibri" panose="020F0502020204030204" pitchFamily="34" charset="0"/>
                <a:cs typeface="Arial" panose="020B0604020202020204" pitchFamily="34" charset="0"/>
              </a:rPr>
              <a:t> piece of data.</a:t>
            </a:r>
          </a:p>
        </p:txBody>
      </p:sp>
      <p:pic>
        <p:nvPicPr>
          <p:cNvPr id="7" name="Picture 6">
            <a:extLst>
              <a:ext uri="{FF2B5EF4-FFF2-40B4-BE49-F238E27FC236}">
                <a16:creationId xmlns:a16="http://schemas.microsoft.com/office/drawing/2014/main" id="{B6C9C982-6190-CB6A-91E4-B8626C14EDE3}"/>
              </a:ext>
            </a:extLst>
          </p:cNvPr>
          <p:cNvPicPr>
            <a:picLocks noChangeAspect="1"/>
          </p:cNvPicPr>
          <p:nvPr/>
        </p:nvPicPr>
        <p:blipFill>
          <a:blip r:embed="rId3"/>
          <a:stretch>
            <a:fillRect/>
          </a:stretch>
        </p:blipFill>
        <p:spPr>
          <a:xfrm>
            <a:off x="7289781" y="509809"/>
            <a:ext cx="4336537" cy="5297102"/>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extLst>
      <p:ext uri="{BB962C8B-B14F-4D97-AF65-F5344CB8AC3E}">
        <p14:creationId xmlns:p14="http://schemas.microsoft.com/office/powerpoint/2010/main" val="40307915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D639FB-1895-8180-5AC1-5274A562D5AF}"/>
              </a:ext>
            </a:extLst>
          </p:cNvPr>
          <p:cNvSpPr>
            <a:spLocks noGrp="1"/>
          </p:cNvSpPr>
          <p:nvPr>
            <p:ph type="title"/>
          </p:nvPr>
        </p:nvSpPr>
        <p:spPr/>
        <p:txBody>
          <a:bodyPr/>
          <a:lstStyle/>
          <a:p>
            <a:pPr algn="l"/>
            <a:r>
              <a:rPr lang="en-GB" b="1" dirty="0"/>
              <a:t>cycle</a:t>
            </a:r>
            <a:endParaRPr lang="en-US" dirty="0"/>
          </a:p>
        </p:txBody>
      </p:sp>
      <p:sp>
        <p:nvSpPr>
          <p:cNvPr id="3" name="Content Placeholder 2">
            <a:extLst>
              <a:ext uri="{FF2B5EF4-FFF2-40B4-BE49-F238E27FC236}">
                <a16:creationId xmlns:a16="http://schemas.microsoft.com/office/drawing/2014/main" id="{90DEE8E7-12E2-80F8-58AF-BF9B04508798}"/>
              </a:ext>
            </a:extLst>
          </p:cNvPr>
          <p:cNvSpPr>
            <a:spLocks noGrp="1"/>
          </p:cNvSpPr>
          <p:nvPr>
            <p:ph idx="1"/>
          </p:nvPr>
        </p:nvSpPr>
        <p:spPr/>
        <p:txBody>
          <a:bodyPr/>
          <a:lstStyle/>
          <a:p>
            <a:pPr>
              <a:lnSpc>
                <a:spcPct val="107000"/>
              </a:lnSpc>
              <a:spcAft>
                <a:spcPts val="800"/>
              </a:spcAft>
            </a:pPr>
            <a:r>
              <a:rPr lang="en-GB" sz="2000" dirty="0">
                <a:effectLst/>
                <a:latin typeface="Calibri" panose="020F0502020204030204" pitchFamily="34" charset="0"/>
                <a:ea typeface="Calibri" panose="020F0502020204030204" pitchFamily="34" charset="0"/>
                <a:cs typeface="Arial" panose="020B0604020202020204" pitchFamily="34" charset="0"/>
              </a:rPr>
              <a:t>2)shift rows:</a:t>
            </a:r>
          </a:p>
          <a:p>
            <a:pPr>
              <a:lnSpc>
                <a:spcPct val="107000"/>
              </a:lnSpc>
              <a:spcAft>
                <a:spcPts val="800"/>
              </a:spcAft>
            </a:pPr>
            <a:r>
              <a:rPr lang="en-GB" sz="2000" dirty="0">
                <a:effectLst/>
                <a:latin typeface="Calibri" panose="020F0502020204030204" pitchFamily="34" charset="0"/>
                <a:ea typeface="Calibri" panose="020F0502020204030204" pitchFamily="34" charset="0"/>
                <a:cs typeface="Arial" panose="020B0604020202020204" pitchFamily="34" charset="0"/>
              </a:rPr>
              <a:t>We are going to shift the rows by 0 byte for the first 1 and increment the shifting byte for every byte (0,1,2,3),as the following figure:</a:t>
            </a:r>
          </a:p>
          <a:p>
            <a:endParaRPr lang="en-US" dirty="0"/>
          </a:p>
        </p:txBody>
      </p:sp>
      <p:pic>
        <p:nvPicPr>
          <p:cNvPr id="4" name="Picture 3">
            <a:extLst>
              <a:ext uri="{FF2B5EF4-FFF2-40B4-BE49-F238E27FC236}">
                <a16:creationId xmlns:a16="http://schemas.microsoft.com/office/drawing/2014/main" id="{871400A1-4545-5BA1-4491-CAD5D39B7D70}"/>
              </a:ext>
            </a:extLst>
          </p:cNvPr>
          <p:cNvPicPr>
            <a:picLocks noChangeAspect="1"/>
          </p:cNvPicPr>
          <p:nvPr/>
        </p:nvPicPr>
        <p:blipFill>
          <a:blip r:embed="rId2"/>
          <a:stretch>
            <a:fillRect/>
          </a:stretch>
        </p:blipFill>
        <p:spPr>
          <a:xfrm>
            <a:off x="1231408" y="3429000"/>
            <a:ext cx="1810669" cy="1450974"/>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extLst>
      <p:ext uri="{BB962C8B-B14F-4D97-AF65-F5344CB8AC3E}">
        <p14:creationId xmlns:p14="http://schemas.microsoft.com/office/powerpoint/2010/main" val="11037804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A66C8-D10C-D596-C1DC-CA8ADC26A602}"/>
              </a:ext>
            </a:extLst>
          </p:cNvPr>
          <p:cNvSpPr>
            <a:spLocks noGrp="1"/>
          </p:cNvSpPr>
          <p:nvPr>
            <p:ph type="title"/>
          </p:nvPr>
        </p:nvSpPr>
        <p:spPr/>
        <p:txBody>
          <a:bodyPr/>
          <a:lstStyle/>
          <a:p>
            <a:pPr algn="l"/>
            <a:r>
              <a:rPr lang="en-GB" b="1" dirty="0"/>
              <a:t>cycle</a:t>
            </a:r>
            <a:endParaRPr lang="en-US" dirty="0"/>
          </a:p>
        </p:txBody>
      </p:sp>
      <p:sp>
        <p:nvSpPr>
          <p:cNvPr id="3" name="Content Placeholder 2">
            <a:extLst>
              <a:ext uri="{FF2B5EF4-FFF2-40B4-BE49-F238E27FC236}">
                <a16:creationId xmlns:a16="http://schemas.microsoft.com/office/drawing/2014/main" id="{F75942C8-DA3D-890B-A344-41ED6283BEA4}"/>
              </a:ext>
            </a:extLst>
          </p:cNvPr>
          <p:cNvSpPr>
            <a:spLocks noGrp="1"/>
          </p:cNvSpPr>
          <p:nvPr>
            <p:ph idx="1"/>
          </p:nvPr>
        </p:nvSpPr>
        <p:spPr/>
        <p:txBody>
          <a:bodyPr/>
          <a:lstStyle/>
          <a:p>
            <a:r>
              <a:rPr lang="en-GB" sz="2000" dirty="0">
                <a:effectLst/>
                <a:latin typeface="Calibri" panose="020F0502020204030204" pitchFamily="34" charset="0"/>
                <a:ea typeface="Calibri" panose="020F0502020204030204" pitchFamily="34" charset="0"/>
                <a:cs typeface="Arial" panose="020B0604020202020204" pitchFamily="34" charset="0"/>
              </a:rPr>
              <a:t>The four numbers of 1 column is going to be multiblied by rijndael’s galois field by agiven matrix.</a:t>
            </a:r>
          </a:p>
          <a:p>
            <a:endParaRPr lang="en-GB" sz="2000" dirty="0">
              <a:latin typeface="Calibri" panose="020F0502020204030204" pitchFamily="34" charset="0"/>
              <a:ea typeface="Calibri" panose="020F0502020204030204" pitchFamily="34" charset="0"/>
              <a:cs typeface="Arial" panose="020B0604020202020204" pitchFamily="34" charset="0"/>
            </a:endParaRPr>
          </a:p>
          <a:p>
            <a:endParaRPr lang="en-US" dirty="0"/>
          </a:p>
        </p:txBody>
      </p:sp>
      <p:pic>
        <p:nvPicPr>
          <p:cNvPr id="4" name="Picture 3">
            <a:extLst>
              <a:ext uri="{FF2B5EF4-FFF2-40B4-BE49-F238E27FC236}">
                <a16:creationId xmlns:a16="http://schemas.microsoft.com/office/drawing/2014/main" id="{28D2D61A-39D2-22B7-2430-992BC615125F}"/>
              </a:ext>
            </a:extLst>
          </p:cNvPr>
          <p:cNvPicPr>
            <a:picLocks noChangeAspect="1"/>
          </p:cNvPicPr>
          <p:nvPr/>
        </p:nvPicPr>
        <p:blipFill>
          <a:blip r:embed="rId2"/>
          <a:stretch>
            <a:fillRect/>
          </a:stretch>
        </p:blipFill>
        <p:spPr>
          <a:xfrm>
            <a:off x="913795" y="2698317"/>
            <a:ext cx="3792041" cy="1725318"/>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
        <p:nvSpPr>
          <p:cNvPr id="6" name="TextBox 5">
            <a:extLst>
              <a:ext uri="{FF2B5EF4-FFF2-40B4-BE49-F238E27FC236}">
                <a16:creationId xmlns:a16="http://schemas.microsoft.com/office/drawing/2014/main" id="{42AFDCA2-37B3-1F16-7882-12CA4A2EE943}"/>
              </a:ext>
            </a:extLst>
          </p:cNvPr>
          <p:cNvSpPr txBox="1"/>
          <p:nvPr/>
        </p:nvSpPr>
        <p:spPr>
          <a:xfrm>
            <a:off x="913795" y="5389503"/>
            <a:ext cx="6094428" cy="369332"/>
          </a:xfrm>
          <a:prstGeom prst="rect">
            <a:avLst/>
          </a:prstGeom>
          <a:noFill/>
        </p:spPr>
        <p:txBody>
          <a:bodyPr wrap="square">
            <a:spAutoFit/>
          </a:bodyPr>
          <a:lstStyle/>
          <a:p>
            <a:r>
              <a:rPr lang="en-GB" sz="1800" dirty="0">
                <a:effectLst/>
                <a:latin typeface="Calibri" panose="020F0502020204030204" pitchFamily="34" charset="0"/>
                <a:ea typeface="Calibri" panose="020F0502020204030204" pitchFamily="34" charset="0"/>
                <a:cs typeface="Arial" panose="020B0604020202020204" pitchFamily="34" charset="0"/>
              </a:rPr>
              <a:t>Continue for the all columns.</a:t>
            </a:r>
          </a:p>
        </p:txBody>
      </p:sp>
    </p:spTree>
    <p:extLst>
      <p:ext uri="{BB962C8B-B14F-4D97-AF65-F5344CB8AC3E}">
        <p14:creationId xmlns:p14="http://schemas.microsoft.com/office/powerpoint/2010/main" val="25204351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7C01AE-C223-C042-B858-0D1D7BFDE313}"/>
              </a:ext>
            </a:extLst>
          </p:cNvPr>
          <p:cNvSpPr>
            <a:spLocks noGrp="1"/>
          </p:cNvSpPr>
          <p:nvPr>
            <p:ph type="title"/>
          </p:nvPr>
        </p:nvSpPr>
        <p:spPr/>
        <p:txBody>
          <a:bodyPr/>
          <a:lstStyle/>
          <a:p>
            <a:pPr algn="l"/>
            <a:r>
              <a:rPr lang="en-GB" b="1" dirty="0"/>
              <a:t>cycle</a:t>
            </a:r>
            <a:endParaRPr lang="en-US" dirty="0"/>
          </a:p>
        </p:txBody>
      </p:sp>
      <p:sp>
        <p:nvSpPr>
          <p:cNvPr id="3" name="Content Placeholder 2">
            <a:extLst>
              <a:ext uri="{FF2B5EF4-FFF2-40B4-BE49-F238E27FC236}">
                <a16:creationId xmlns:a16="http://schemas.microsoft.com/office/drawing/2014/main" id="{5FAB9081-52FD-0BF7-D273-7E24EEF0C856}"/>
              </a:ext>
            </a:extLst>
          </p:cNvPr>
          <p:cNvSpPr>
            <a:spLocks noGrp="1"/>
          </p:cNvSpPr>
          <p:nvPr>
            <p:ph idx="1"/>
          </p:nvPr>
        </p:nvSpPr>
        <p:spPr/>
        <p:txBody>
          <a:bodyPr/>
          <a:lstStyle/>
          <a:p>
            <a:pPr>
              <a:lnSpc>
                <a:spcPct val="107000"/>
              </a:lnSpc>
              <a:spcAft>
                <a:spcPts val="800"/>
              </a:spcAft>
            </a:pPr>
            <a:r>
              <a:rPr lang="en-GB" sz="2000" dirty="0">
                <a:effectLst/>
                <a:latin typeface="Calibri" panose="020F0502020204030204" pitchFamily="34" charset="0"/>
                <a:ea typeface="Calibri" panose="020F0502020204030204" pitchFamily="34" charset="0"/>
                <a:cs typeface="Arial" panose="020B0604020202020204" pitchFamily="34" charset="0"/>
              </a:rPr>
              <a:t>4)AddRoundKey:</a:t>
            </a:r>
          </a:p>
          <a:p>
            <a:pPr>
              <a:lnSpc>
                <a:spcPct val="107000"/>
              </a:lnSpc>
              <a:spcAft>
                <a:spcPts val="800"/>
              </a:spcAft>
            </a:pPr>
            <a:r>
              <a:rPr lang="en-GB" sz="2000" dirty="0">
                <a:effectLst/>
                <a:latin typeface="Calibri" panose="020F0502020204030204" pitchFamily="34" charset="0"/>
                <a:ea typeface="Calibri" panose="020F0502020204030204" pitchFamily="34" charset="0"/>
                <a:cs typeface="Arial" panose="020B0604020202020204" pitchFamily="34" charset="0"/>
              </a:rPr>
              <a:t>You just have to take it and xor it with any produced valueas shown in the figure:</a:t>
            </a:r>
          </a:p>
          <a:p>
            <a:pPr>
              <a:lnSpc>
                <a:spcPct val="107000"/>
              </a:lnSpc>
              <a:spcAft>
                <a:spcPts val="800"/>
              </a:spcAft>
            </a:pPr>
            <a:endParaRPr lang="en-GB" sz="2000" dirty="0">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endParaRPr lang="en-GB" sz="20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endParaRPr lang="en-GB" sz="2000" dirty="0">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endParaRPr lang="en-GB" sz="20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GB" sz="2000" dirty="0">
                <a:effectLst/>
                <a:latin typeface="Calibri" panose="020F0502020204030204" pitchFamily="34" charset="0"/>
                <a:ea typeface="Calibri" panose="020F0502020204030204" pitchFamily="34" charset="0"/>
                <a:cs typeface="Arial" panose="020B0604020202020204" pitchFamily="34" charset="0"/>
              </a:rPr>
              <a:t>These transformations is going to be repeated 9times and </a:t>
            </a:r>
            <a:r>
              <a:rPr lang="en-GB" sz="2000" u="sng" dirty="0">
                <a:effectLst/>
                <a:latin typeface="Calibri" panose="020F0502020204030204" pitchFamily="34" charset="0"/>
                <a:ea typeface="Calibri" panose="020F0502020204030204" pitchFamily="34" charset="0"/>
                <a:cs typeface="Arial" panose="020B0604020202020204" pitchFamily="34" charset="0"/>
              </a:rPr>
              <a:t>atime after that doesn’t include mixcolumns transformation</a:t>
            </a:r>
            <a:endParaRPr lang="en-GB" sz="2000" dirty="0">
              <a:effectLst/>
              <a:latin typeface="Calibri" panose="020F0502020204030204" pitchFamily="34" charset="0"/>
              <a:ea typeface="Calibri" panose="020F0502020204030204" pitchFamily="34" charset="0"/>
              <a:cs typeface="Arial" panose="020B0604020202020204" pitchFamily="34" charset="0"/>
            </a:endParaRPr>
          </a:p>
          <a:p>
            <a:endParaRPr lang="en-US" dirty="0"/>
          </a:p>
        </p:txBody>
      </p:sp>
      <p:pic>
        <p:nvPicPr>
          <p:cNvPr id="4" name="Picture 3">
            <a:extLst>
              <a:ext uri="{FF2B5EF4-FFF2-40B4-BE49-F238E27FC236}">
                <a16:creationId xmlns:a16="http://schemas.microsoft.com/office/drawing/2014/main" id="{A9F2D916-E62E-9A3F-11FA-38B349227287}"/>
              </a:ext>
            </a:extLst>
          </p:cNvPr>
          <p:cNvPicPr>
            <a:picLocks noChangeAspect="1"/>
          </p:cNvPicPr>
          <p:nvPr/>
        </p:nvPicPr>
        <p:blipFill>
          <a:blip r:embed="rId2"/>
          <a:stretch>
            <a:fillRect/>
          </a:stretch>
        </p:blipFill>
        <p:spPr>
          <a:xfrm>
            <a:off x="1257486" y="2813869"/>
            <a:ext cx="1871634" cy="1475360"/>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extLst>
      <p:ext uri="{BB962C8B-B14F-4D97-AF65-F5344CB8AC3E}">
        <p14:creationId xmlns:p14="http://schemas.microsoft.com/office/powerpoint/2010/main" val="638194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067EF-49BD-9ADE-C25C-E2544E6DA428}"/>
              </a:ext>
            </a:extLst>
          </p:cNvPr>
          <p:cNvSpPr>
            <a:spLocks noGrp="1"/>
          </p:cNvSpPr>
          <p:nvPr>
            <p:ph type="title"/>
          </p:nvPr>
        </p:nvSpPr>
        <p:spPr/>
        <p:txBody>
          <a:bodyPr/>
          <a:lstStyle/>
          <a:p>
            <a:pPr algn="l"/>
            <a:r>
              <a:rPr lang="en-GB" b="1" dirty="0"/>
              <a:t>cycle</a:t>
            </a:r>
            <a:endParaRPr lang="en-US" dirty="0"/>
          </a:p>
        </p:txBody>
      </p:sp>
      <p:sp>
        <p:nvSpPr>
          <p:cNvPr id="3" name="Content Placeholder 2">
            <a:extLst>
              <a:ext uri="{FF2B5EF4-FFF2-40B4-BE49-F238E27FC236}">
                <a16:creationId xmlns:a16="http://schemas.microsoft.com/office/drawing/2014/main" id="{7AEED3D3-49AC-5520-C67C-87BEF6AAB724}"/>
              </a:ext>
            </a:extLst>
          </p:cNvPr>
          <p:cNvSpPr>
            <a:spLocks noGrp="1"/>
          </p:cNvSpPr>
          <p:nvPr>
            <p:ph idx="1"/>
          </p:nvPr>
        </p:nvSpPr>
        <p:spPr/>
        <p:txBody>
          <a:bodyPr/>
          <a:lstStyle/>
          <a:p>
            <a:pPr>
              <a:lnSpc>
                <a:spcPct val="107000"/>
              </a:lnSpc>
              <a:spcAft>
                <a:spcPts val="800"/>
              </a:spcAft>
            </a:pPr>
            <a:r>
              <a:rPr lang="en-GB" sz="2000" dirty="0">
                <a:effectLst/>
                <a:latin typeface="Calibri" panose="020F0502020204030204" pitchFamily="34" charset="0"/>
                <a:ea typeface="Calibri" panose="020F0502020204030204" pitchFamily="34" charset="0"/>
                <a:cs typeface="Arial" panose="020B0604020202020204" pitchFamily="34" charset="0"/>
              </a:rPr>
              <a:t>NOTE:</a:t>
            </a:r>
          </a:p>
          <a:p>
            <a:pPr>
              <a:lnSpc>
                <a:spcPct val="107000"/>
              </a:lnSpc>
              <a:spcAft>
                <a:spcPts val="800"/>
              </a:spcAft>
            </a:pPr>
            <a:r>
              <a:rPr lang="en-GB" sz="2000" dirty="0">
                <a:effectLst/>
                <a:latin typeface="Calibri" panose="020F0502020204030204" pitchFamily="34" charset="0"/>
                <a:ea typeface="Calibri" panose="020F0502020204030204" pitchFamily="34" charset="0"/>
                <a:cs typeface="Arial" panose="020B0604020202020204" pitchFamily="34" charset="0"/>
              </a:rPr>
              <a:t>The round key changes for every round so that round key is a computed value based on the previous round. </a:t>
            </a:r>
          </a:p>
          <a:p>
            <a:pPr>
              <a:lnSpc>
                <a:spcPct val="107000"/>
              </a:lnSpc>
              <a:spcAft>
                <a:spcPts val="800"/>
              </a:spcAft>
            </a:pPr>
            <a:endParaRPr lang="en-GB" sz="2000" dirty="0">
              <a:latin typeface="Calibri" panose="020F0502020204030204" pitchFamily="34" charset="0"/>
              <a:ea typeface="Calibri" panose="020F0502020204030204" pitchFamily="34" charset="0"/>
              <a:cs typeface="Arial" panose="020B0604020202020204" pitchFamily="34" charset="0"/>
            </a:endParaRPr>
          </a:p>
          <a:p>
            <a:pPr marL="0" indent="0">
              <a:lnSpc>
                <a:spcPct val="107000"/>
              </a:lnSpc>
              <a:spcAft>
                <a:spcPts val="800"/>
              </a:spcAft>
              <a:buNone/>
            </a:pPr>
            <a:r>
              <a:rPr lang="en-GB" sz="2000" dirty="0">
                <a:effectLst/>
                <a:latin typeface="Calibri" panose="020F0502020204030204" pitchFamily="34" charset="0"/>
                <a:ea typeface="Calibri" panose="020F0502020204030204" pitchFamily="34" charset="0"/>
                <a:cs typeface="Arial" panose="020B0604020202020204" pitchFamily="34" charset="0"/>
              </a:rPr>
              <a:t>                                                     And that’s the final output.</a:t>
            </a:r>
          </a:p>
          <a:p>
            <a:endParaRPr lang="en-US" dirty="0"/>
          </a:p>
        </p:txBody>
      </p:sp>
      <p:pic>
        <p:nvPicPr>
          <p:cNvPr id="4" name="Picture 3">
            <a:extLst>
              <a:ext uri="{FF2B5EF4-FFF2-40B4-BE49-F238E27FC236}">
                <a16:creationId xmlns:a16="http://schemas.microsoft.com/office/drawing/2014/main" id="{FED5D497-901D-7EB0-0EA2-B15E6F8BBB5F}"/>
              </a:ext>
            </a:extLst>
          </p:cNvPr>
          <p:cNvPicPr>
            <a:picLocks noChangeAspect="1"/>
          </p:cNvPicPr>
          <p:nvPr/>
        </p:nvPicPr>
        <p:blipFill>
          <a:blip r:embed="rId2"/>
          <a:stretch>
            <a:fillRect/>
          </a:stretch>
        </p:blipFill>
        <p:spPr>
          <a:xfrm>
            <a:off x="1259460" y="3304584"/>
            <a:ext cx="1999661" cy="914479"/>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extLst>
      <p:ext uri="{BB962C8B-B14F-4D97-AF65-F5344CB8AC3E}">
        <p14:creationId xmlns:p14="http://schemas.microsoft.com/office/powerpoint/2010/main" val="20021884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9FC4-20DB-7F4B-0A18-078735949717}"/>
              </a:ext>
            </a:extLst>
          </p:cNvPr>
          <p:cNvSpPr>
            <a:spLocks noGrp="1"/>
          </p:cNvSpPr>
          <p:nvPr>
            <p:ph type="title"/>
          </p:nvPr>
        </p:nvSpPr>
        <p:spPr/>
        <p:txBody>
          <a:bodyPr/>
          <a:lstStyle/>
          <a:p>
            <a:pPr algn="l"/>
            <a:r>
              <a:rPr lang="en-GB" b="1" dirty="0"/>
              <a:t>cycle</a:t>
            </a:r>
            <a:endParaRPr lang="en-US" dirty="0"/>
          </a:p>
        </p:txBody>
      </p:sp>
      <p:sp>
        <p:nvSpPr>
          <p:cNvPr id="3" name="Content Placeholder 2">
            <a:extLst>
              <a:ext uri="{FF2B5EF4-FFF2-40B4-BE49-F238E27FC236}">
                <a16:creationId xmlns:a16="http://schemas.microsoft.com/office/drawing/2014/main" id="{F0EAAF83-9B03-B0A1-8D91-A53A4BD0F3B6}"/>
              </a:ext>
            </a:extLst>
          </p:cNvPr>
          <p:cNvSpPr>
            <a:spLocks noGrp="1"/>
          </p:cNvSpPr>
          <p:nvPr>
            <p:ph idx="1"/>
          </p:nvPr>
        </p:nvSpPr>
        <p:spPr/>
        <p:txBody>
          <a:bodyPr/>
          <a:lstStyle/>
          <a:p>
            <a:endParaRPr lang="en-US" dirty="0"/>
          </a:p>
          <a:p>
            <a:endParaRPr lang="en-US" dirty="0"/>
          </a:p>
          <a:p>
            <a:endParaRPr lang="en-US" dirty="0"/>
          </a:p>
          <a:p>
            <a:endParaRPr lang="en-US" dirty="0"/>
          </a:p>
          <a:p>
            <a:r>
              <a:rPr lang="en-GB" sz="2000" dirty="0">
                <a:effectLst/>
                <a:latin typeface="Calibri" panose="020F0502020204030204" pitchFamily="34" charset="0"/>
                <a:ea typeface="Calibri" panose="020F0502020204030204" pitchFamily="34" charset="0"/>
                <a:cs typeface="Arial" panose="020B0604020202020204" pitchFamily="34" charset="0"/>
              </a:rPr>
              <a:t>And that’s my friend’s are over view for the transforaation happened (9times and atime after that doesn’t include mixcolumns transformation</a:t>
            </a:r>
            <a:r>
              <a:rPr lang="en-GB" sz="2000" u="sng" dirty="0">
                <a:effectLst/>
                <a:latin typeface="Calibri" panose="020F0502020204030204" pitchFamily="34" charset="0"/>
                <a:ea typeface="Calibri" panose="020F0502020204030204" pitchFamily="34" charset="0"/>
                <a:cs typeface="Arial" panose="020B0604020202020204" pitchFamily="34" charset="0"/>
              </a:rPr>
              <a:t>).</a:t>
            </a:r>
            <a:endParaRPr lang="en-GB" sz="2000" dirty="0">
              <a:effectLst/>
              <a:latin typeface="Calibri" panose="020F0502020204030204" pitchFamily="34" charset="0"/>
              <a:ea typeface="Calibri" panose="020F0502020204030204" pitchFamily="34" charset="0"/>
              <a:cs typeface="Arial" panose="020B0604020202020204" pitchFamily="34" charset="0"/>
            </a:endParaRPr>
          </a:p>
          <a:p>
            <a:endParaRPr lang="en-US" dirty="0"/>
          </a:p>
        </p:txBody>
      </p:sp>
      <p:pic>
        <p:nvPicPr>
          <p:cNvPr id="4" name="Picture 3">
            <a:extLst>
              <a:ext uri="{FF2B5EF4-FFF2-40B4-BE49-F238E27FC236}">
                <a16:creationId xmlns:a16="http://schemas.microsoft.com/office/drawing/2014/main" id="{F3F0C247-523F-EC25-7F6C-FDDB9A52EA81}"/>
              </a:ext>
            </a:extLst>
          </p:cNvPr>
          <p:cNvPicPr>
            <a:picLocks noChangeAspect="1"/>
          </p:cNvPicPr>
          <p:nvPr/>
        </p:nvPicPr>
        <p:blipFill>
          <a:blip r:embed="rId2"/>
          <a:stretch>
            <a:fillRect/>
          </a:stretch>
        </p:blipFill>
        <p:spPr>
          <a:xfrm>
            <a:off x="913795" y="2060462"/>
            <a:ext cx="5730737" cy="1115665"/>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extLst>
      <p:ext uri="{BB962C8B-B14F-4D97-AF65-F5344CB8AC3E}">
        <p14:creationId xmlns:p14="http://schemas.microsoft.com/office/powerpoint/2010/main" val="31706165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2B27DD-B60F-23C6-EA7E-1FD5B4E26616}"/>
              </a:ext>
            </a:extLst>
          </p:cNvPr>
          <p:cNvSpPr>
            <a:spLocks noGrp="1"/>
          </p:cNvSpPr>
          <p:nvPr>
            <p:ph type="title"/>
          </p:nvPr>
        </p:nvSpPr>
        <p:spPr/>
        <p:txBody>
          <a:bodyPr>
            <a:normAutofit/>
          </a:bodyPr>
          <a:lstStyle/>
          <a:p>
            <a:r>
              <a:rPr lang="en-GB" b="1" dirty="0">
                <a:effectLst/>
                <a:latin typeface="Calibri" panose="020F0502020204030204" pitchFamily="34" charset="0"/>
                <a:ea typeface="Calibri" panose="020F0502020204030204" pitchFamily="34" charset="0"/>
                <a:cs typeface="Arial" panose="020B0604020202020204" pitchFamily="34" charset="0"/>
              </a:rPr>
              <a:t>Related work:</a:t>
            </a:r>
            <a:endParaRPr lang="en-GB" dirty="0"/>
          </a:p>
        </p:txBody>
      </p:sp>
      <p:graphicFrame>
        <p:nvGraphicFramePr>
          <p:cNvPr id="10" name="Table 10">
            <a:extLst>
              <a:ext uri="{FF2B5EF4-FFF2-40B4-BE49-F238E27FC236}">
                <a16:creationId xmlns:a16="http://schemas.microsoft.com/office/drawing/2014/main" id="{B22D660D-812D-CDD6-70D3-144179B839F7}"/>
              </a:ext>
            </a:extLst>
          </p:cNvPr>
          <p:cNvGraphicFramePr>
            <a:graphicFrameLocks noGrp="1"/>
          </p:cNvGraphicFramePr>
          <p:nvPr>
            <p:ph idx="1"/>
          </p:nvPr>
        </p:nvGraphicFramePr>
        <p:xfrm>
          <a:off x="838200" y="1825625"/>
          <a:ext cx="9530920" cy="4749875"/>
        </p:xfrm>
        <a:graphic>
          <a:graphicData uri="http://schemas.openxmlformats.org/drawingml/2006/table">
            <a:tbl>
              <a:tblPr firstRow="1" bandRow="1">
                <a:tableStyleId>{5C22544A-7EE6-4342-B048-85BDC9FD1C3A}</a:tableStyleId>
              </a:tblPr>
              <a:tblGrid>
                <a:gridCol w="2382730">
                  <a:extLst>
                    <a:ext uri="{9D8B030D-6E8A-4147-A177-3AD203B41FA5}">
                      <a16:colId xmlns:a16="http://schemas.microsoft.com/office/drawing/2014/main" val="2196887184"/>
                    </a:ext>
                  </a:extLst>
                </a:gridCol>
                <a:gridCol w="2382730">
                  <a:extLst>
                    <a:ext uri="{9D8B030D-6E8A-4147-A177-3AD203B41FA5}">
                      <a16:colId xmlns:a16="http://schemas.microsoft.com/office/drawing/2014/main" val="2554643731"/>
                    </a:ext>
                  </a:extLst>
                </a:gridCol>
                <a:gridCol w="2382730">
                  <a:extLst>
                    <a:ext uri="{9D8B030D-6E8A-4147-A177-3AD203B41FA5}">
                      <a16:colId xmlns:a16="http://schemas.microsoft.com/office/drawing/2014/main" val="2118643197"/>
                    </a:ext>
                  </a:extLst>
                </a:gridCol>
                <a:gridCol w="2382730">
                  <a:extLst>
                    <a:ext uri="{9D8B030D-6E8A-4147-A177-3AD203B41FA5}">
                      <a16:colId xmlns:a16="http://schemas.microsoft.com/office/drawing/2014/main" val="3013567384"/>
                    </a:ext>
                  </a:extLst>
                </a:gridCol>
              </a:tblGrid>
              <a:tr h="453401">
                <a:tc>
                  <a:txBody>
                    <a:bodyPr/>
                    <a:lstStyle/>
                    <a:p>
                      <a:r>
                        <a:rPr lang="en-GB" sz="1800" b="1" kern="1200" dirty="0">
                          <a:solidFill>
                            <a:schemeClr val="lt1"/>
                          </a:solidFill>
                          <a:effectLst/>
                          <a:latin typeface="+mn-lt"/>
                          <a:ea typeface="+mn-ea"/>
                          <a:cs typeface="+mn-cs"/>
                        </a:rPr>
                        <a:t>title</a:t>
                      </a:r>
                      <a:endParaRPr lang="en-GB" dirty="0"/>
                    </a:p>
                  </a:txBody>
                  <a:tcPr/>
                </a:tc>
                <a:tc>
                  <a:txBody>
                    <a:bodyPr/>
                    <a:lstStyle/>
                    <a:p>
                      <a:r>
                        <a:rPr lang="en-GB" sz="1800" b="1" kern="1200" dirty="0">
                          <a:solidFill>
                            <a:schemeClr val="lt1"/>
                          </a:solidFill>
                          <a:effectLst/>
                          <a:latin typeface="+mn-lt"/>
                          <a:ea typeface="+mn-ea"/>
                          <a:cs typeface="+mn-cs"/>
                        </a:rPr>
                        <a:t>citation</a:t>
                      </a:r>
                      <a:endParaRPr lang="en-GB" dirty="0"/>
                    </a:p>
                  </a:txBody>
                  <a:tcPr/>
                </a:tc>
                <a:tc>
                  <a:txBody>
                    <a:bodyPr/>
                    <a:lstStyle/>
                    <a:p>
                      <a:r>
                        <a:rPr lang="en-GB" sz="1800" b="1" kern="1200" dirty="0">
                          <a:solidFill>
                            <a:schemeClr val="lt1"/>
                          </a:solidFill>
                          <a:effectLst/>
                          <a:latin typeface="+mn-lt"/>
                          <a:ea typeface="+mn-ea"/>
                          <a:cs typeface="+mn-cs"/>
                        </a:rPr>
                        <a:t>methodology</a:t>
                      </a:r>
                      <a:endParaRPr lang="en-GB" dirty="0"/>
                    </a:p>
                  </a:txBody>
                  <a:tcPr/>
                </a:tc>
                <a:tc>
                  <a:txBody>
                    <a:bodyPr/>
                    <a:lstStyle/>
                    <a:p>
                      <a:r>
                        <a:rPr lang="en-GB" sz="1800" b="1" kern="1200" dirty="0">
                          <a:solidFill>
                            <a:schemeClr val="lt1"/>
                          </a:solidFill>
                          <a:effectLst/>
                          <a:latin typeface="+mn-lt"/>
                          <a:ea typeface="+mn-ea"/>
                          <a:cs typeface="+mn-cs"/>
                        </a:rPr>
                        <a:t>summary</a:t>
                      </a:r>
                      <a:endParaRPr lang="en-GB" dirty="0"/>
                    </a:p>
                  </a:txBody>
                  <a:tcPr/>
                </a:tc>
                <a:extLst>
                  <a:ext uri="{0D108BD9-81ED-4DB2-BD59-A6C34878D82A}">
                    <a16:rowId xmlns:a16="http://schemas.microsoft.com/office/drawing/2014/main" val="469455385"/>
                  </a:ext>
                </a:extLst>
              </a:tr>
              <a:tr h="375779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400" kern="1200" dirty="0">
                          <a:solidFill>
                            <a:schemeClr val="dk1"/>
                          </a:solidFill>
                          <a:effectLst/>
                          <a:latin typeface="+mn-lt"/>
                          <a:ea typeface="+mn-ea"/>
                          <a:cs typeface="+mn-cs"/>
                        </a:rPr>
                        <a:t>Analysis of Existing Text Hiding Algorithms for Image Steganography Using TLNUS and AES</a:t>
                      </a:r>
                    </a:p>
                    <a:p>
                      <a:endParaRPr lang="en-GB" dirty="0"/>
                    </a:p>
                  </a:txBody>
                  <a:tcPr/>
                </a:tc>
                <a:tc>
                  <a:txBody>
                    <a:bodyPr/>
                    <a:lstStyle/>
                    <a:p>
                      <a:r>
                        <a:rPr lang="en-GB" sz="1800" u="sng" kern="1200" dirty="0">
                          <a:solidFill>
                            <a:schemeClr val="dk1"/>
                          </a:solidFill>
                          <a:effectLst/>
                          <a:latin typeface="+mn-lt"/>
                          <a:ea typeface="+mn-ea"/>
                          <a:cs typeface="+mn-cs"/>
                          <a:hlinkClick r:id="rId2"/>
                        </a:rPr>
                        <a:t>Analysis of Existing Text Hiding Algorithms for Image Steganography Using TLNUS and AES | SpringerLink</a:t>
                      </a:r>
                      <a:endParaRPr lang="en-GB" dirty="0"/>
                    </a:p>
                  </a:txBody>
                  <a:tcPr/>
                </a:tc>
                <a:tc>
                  <a:txBody>
                    <a:bodyPr/>
                    <a:lstStyle/>
                    <a:p>
                      <a:r>
                        <a:rPr lang="en-GB" sz="1800" kern="1200" dirty="0">
                          <a:solidFill>
                            <a:schemeClr val="dk1"/>
                          </a:solidFill>
                          <a:effectLst/>
                          <a:latin typeface="+mn-lt"/>
                          <a:ea typeface="+mn-ea"/>
                          <a:cs typeface="+mn-cs"/>
                        </a:rPr>
                        <a:t>TLNUS and AES</a:t>
                      </a:r>
                      <a:endParaRPr lang="en-GB" dirty="0"/>
                    </a:p>
                  </a:txBody>
                  <a:tcPr/>
                </a:tc>
                <a:tc>
                  <a:txBody>
                    <a:bodyPr/>
                    <a:lstStyle/>
                    <a:p>
                      <a:pPr>
                        <a:lnSpc>
                          <a:spcPct val="107000"/>
                        </a:lnSpc>
                        <a:spcAft>
                          <a:spcPts val="800"/>
                        </a:spcAft>
                      </a:pPr>
                      <a:r>
                        <a:rPr lang="en-GB" sz="1200" dirty="0">
                          <a:solidFill>
                            <a:srgbClr val="333333"/>
                          </a:solidFill>
                          <a:effectLst/>
                          <a:latin typeface="Roboto" panose="02000000000000000000" pitchFamily="2" charset="0"/>
                          <a:ea typeface="Calibri" panose="020F0502020204030204" pitchFamily="34" charset="0"/>
                          <a:cs typeface="Arial" panose="020B0604020202020204" pitchFamily="34" charset="0"/>
                        </a:rPr>
                        <a:t>This paper contributed on the way of hiding the secret data in the image using steganography and encrypting the steganographic part of the image through analysis. This paper has simulated exiting algorithm, which divide the image into sub blocks by using TLNUS; instead of selecting the whole image, a part of the image has been selected and the secret message is in embedding process. Therefore, authors suggested the importance of algorithm that chosen TLNUS and AES together to solve the fundamental image transfer through steganography methods in terms of embedding and extracting process lies secret data.</a:t>
                      </a:r>
                      <a:endParaRPr lang="en-GB" sz="12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44603758"/>
                  </a:ext>
                </a:extLst>
              </a:tr>
            </a:tbl>
          </a:graphicData>
        </a:graphic>
      </p:graphicFrame>
    </p:spTree>
    <p:extLst>
      <p:ext uri="{BB962C8B-B14F-4D97-AF65-F5344CB8AC3E}">
        <p14:creationId xmlns:p14="http://schemas.microsoft.com/office/powerpoint/2010/main" val="17301189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1FB47-E29C-CF5C-BE0C-EA3CDE9BCD39}"/>
              </a:ext>
            </a:extLst>
          </p:cNvPr>
          <p:cNvSpPr>
            <a:spLocks noGrp="1"/>
          </p:cNvSpPr>
          <p:nvPr>
            <p:ph type="title"/>
          </p:nvPr>
        </p:nvSpPr>
        <p:spPr/>
        <p:txBody>
          <a:bodyPr/>
          <a:lstStyle/>
          <a:p>
            <a:endParaRPr lang="en-GB"/>
          </a:p>
        </p:txBody>
      </p:sp>
      <p:graphicFrame>
        <p:nvGraphicFramePr>
          <p:cNvPr id="4" name="Table 4">
            <a:extLst>
              <a:ext uri="{FF2B5EF4-FFF2-40B4-BE49-F238E27FC236}">
                <a16:creationId xmlns:a16="http://schemas.microsoft.com/office/drawing/2014/main" id="{9602E672-2020-8E4C-C92E-6648D98596B5}"/>
              </a:ext>
            </a:extLst>
          </p:cNvPr>
          <p:cNvGraphicFramePr>
            <a:graphicFrameLocks noGrp="1"/>
          </p:cNvGraphicFramePr>
          <p:nvPr>
            <p:ph idx="1"/>
          </p:nvPr>
        </p:nvGraphicFramePr>
        <p:xfrm>
          <a:off x="838200" y="1825625"/>
          <a:ext cx="10515600" cy="3651897"/>
        </p:xfrm>
        <a:graphic>
          <a:graphicData uri="http://schemas.openxmlformats.org/drawingml/2006/table">
            <a:tbl>
              <a:tblPr firstRow="1" bandRow="1">
                <a:tableStyleId>{5C22544A-7EE6-4342-B048-85BDC9FD1C3A}</a:tableStyleId>
              </a:tblPr>
              <a:tblGrid>
                <a:gridCol w="2628900">
                  <a:extLst>
                    <a:ext uri="{9D8B030D-6E8A-4147-A177-3AD203B41FA5}">
                      <a16:colId xmlns:a16="http://schemas.microsoft.com/office/drawing/2014/main" val="150027291"/>
                    </a:ext>
                  </a:extLst>
                </a:gridCol>
                <a:gridCol w="2628900">
                  <a:extLst>
                    <a:ext uri="{9D8B030D-6E8A-4147-A177-3AD203B41FA5}">
                      <a16:colId xmlns:a16="http://schemas.microsoft.com/office/drawing/2014/main" val="141285753"/>
                    </a:ext>
                  </a:extLst>
                </a:gridCol>
                <a:gridCol w="2628900">
                  <a:extLst>
                    <a:ext uri="{9D8B030D-6E8A-4147-A177-3AD203B41FA5}">
                      <a16:colId xmlns:a16="http://schemas.microsoft.com/office/drawing/2014/main" val="4034046323"/>
                    </a:ext>
                  </a:extLst>
                </a:gridCol>
                <a:gridCol w="2628900">
                  <a:extLst>
                    <a:ext uri="{9D8B030D-6E8A-4147-A177-3AD203B41FA5}">
                      <a16:colId xmlns:a16="http://schemas.microsoft.com/office/drawing/2014/main" val="1364915690"/>
                    </a:ext>
                  </a:extLst>
                </a:gridCol>
              </a:tblGrid>
              <a:tr h="711424">
                <a:tc>
                  <a:txBody>
                    <a:bodyPr/>
                    <a:lstStyle/>
                    <a:p>
                      <a:r>
                        <a:rPr lang="en-GB" sz="1800" b="1" kern="1200" dirty="0">
                          <a:solidFill>
                            <a:schemeClr val="lt1"/>
                          </a:solidFill>
                          <a:effectLst/>
                          <a:latin typeface="+mn-lt"/>
                          <a:ea typeface="+mn-ea"/>
                          <a:cs typeface="+mn-cs"/>
                        </a:rPr>
                        <a:t>title</a:t>
                      </a:r>
                      <a:endParaRPr lang="en-GB" dirty="0"/>
                    </a:p>
                  </a:txBody>
                  <a:tcPr/>
                </a:tc>
                <a:tc>
                  <a:txBody>
                    <a:bodyPr/>
                    <a:lstStyle/>
                    <a:p>
                      <a:r>
                        <a:rPr lang="en-GB" sz="1800" b="1" kern="1200" dirty="0">
                          <a:solidFill>
                            <a:schemeClr val="lt1"/>
                          </a:solidFill>
                          <a:effectLst/>
                          <a:latin typeface="+mn-lt"/>
                          <a:ea typeface="+mn-ea"/>
                          <a:cs typeface="+mn-cs"/>
                        </a:rPr>
                        <a:t>citation</a:t>
                      </a:r>
                      <a:endParaRPr lang="en-GB" dirty="0"/>
                    </a:p>
                  </a:txBody>
                  <a:tcPr/>
                </a:tc>
                <a:tc>
                  <a:txBody>
                    <a:bodyPr/>
                    <a:lstStyle/>
                    <a:p>
                      <a:r>
                        <a:rPr lang="en-GB" sz="1800" b="1" kern="1200" dirty="0">
                          <a:solidFill>
                            <a:schemeClr val="lt1"/>
                          </a:solidFill>
                          <a:effectLst/>
                          <a:latin typeface="+mn-lt"/>
                          <a:ea typeface="+mn-ea"/>
                          <a:cs typeface="+mn-cs"/>
                        </a:rPr>
                        <a:t>methodology</a:t>
                      </a:r>
                      <a:endParaRPr lang="en-GB" dirty="0"/>
                    </a:p>
                  </a:txBody>
                  <a:tcPr/>
                </a:tc>
                <a:tc>
                  <a:txBody>
                    <a:bodyPr/>
                    <a:lstStyle/>
                    <a:p>
                      <a:r>
                        <a:rPr lang="en-GB" sz="1800" b="1" kern="1200" dirty="0">
                          <a:solidFill>
                            <a:schemeClr val="lt1"/>
                          </a:solidFill>
                          <a:effectLst/>
                          <a:latin typeface="+mn-lt"/>
                          <a:ea typeface="+mn-ea"/>
                          <a:cs typeface="+mn-cs"/>
                        </a:rPr>
                        <a:t>summary</a:t>
                      </a:r>
                      <a:endParaRPr lang="en-GB" dirty="0"/>
                    </a:p>
                  </a:txBody>
                  <a:tcPr/>
                </a:tc>
                <a:extLst>
                  <a:ext uri="{0D108BD9-81ED-4DB2-BD59-A6C34878D82A}">
                    <a16:rowId xmlns:a16="http://schemas.microsoft.com/office/drawing/2014/main" val="3808464935"/>
                  </a:ext>
                </a:extLst>
              </a:tr>
              <a:tr h="2940473">
                <a:tc>
                  <a:txBody>
                    <a:bodyPr/>
                    <a:lstStyle/>
                    <a:p>
                      <a:pPr>
                        <a:spcAft>
                          <a:spcPts val="1200"/>
                        </a:spcAft>
                      </a:pPr>
                      <a:r>
                        <a:rPr lang="en-GB" sz="1400" b="0" dirty="0">
                          <a:solidFill>
                            <a:srgbClr val="333333"/>
                          </a:solidFill>
                          <a:effectLst/>
                          <a:latin typeface="Georgia" panose="02040502050405020303" pitchFamily="18" charset="0"/>
                          <a:ea typeface="Times New Roman" panose="02020603050405020304" pitchFamily="18" charset="0"/>
                          <a:cs typeface="Arial" panose="020B0604020202020204" pitchFamily="34" charset="0"/>
                        </a:rPr>
                        <a:t>Design, Development, and Implementation of an Image Steganography Algorithm for Encrypted (Using AES) and Non-encrypted Text into an Image</a:t>
                      </a:r>
                      <a:endParaRPr lang="en-GB" sz="1400" b="1" dirty="0">
                        <a:effectLst/>
                        <a:latin typeface="Calibri" panose="020F0502020204030204" pitchFamily="34" charset="0"/>
                        <a:ea typeface="Times New Roman" panose="02020603050405020304" pitchFamily="18" charset="0"/>
                        <a:cs typeface="Arial" panose="020B0604020202020204" pitchFamily="34" charset="0"/>
                      </a:endParaRPr>
                    </a:p>
                    <a:p>
                      <a:pPr>
                        <a:lnSpc>
                          <a:spcPct val="107000"/>
                        </a:lnSpc>
                        <a:spcAft>
                          <a:spcPts val="800"/>
                        </a:spcAft>
                      </a:pPr>
                      <a:r>
                        <a:rPr lang="en-GB" sz="1200" dirty="0">
                          <a:effectLst/>
                          <a:latin typeface="Calibri" panose="020F0502020204030204" pitchFamily="34" charset="0"/>
                          <a:ea typeface="Calibri" panose="020F0502020204030204" pitchFamily="34" charset="0"/>
                          <a:cs typeface="Arial" panose="020B0604020202020204" pitchFamily="34" charset="0"/>
                        </a:rPr>
                        <a:t> </a:t>
                      </a:r>
                      <a:endParaRPr lang="en-GB"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Aft>
                          <a:spcPts val="800"/>
                        </a:spcAft>
                      </a:pPr>
                      <a:r>
                        <a:rPr lang="en-GB" sz="1100" u="sng" dirty="0">
                          <a:solidFill>
                            <a:srgbClr val="0000FF"/>
                          </a:solidFill>
                          <a:effectLst/>
                          <a:latin typeface="Calibri" panose="020F0502020204030204" pitchFamily="34" charset="0"/>
                          <a:ea typeface="Calibri" panose="020F0502020204030204" pitchFamily="34" charset="0"/>
                          <a:cs typeface="Arial" panose="020B0604020202020204" pitchFamily="34" charset="0"/>
                          <a:hlinkClick r:id="rId2"/>
                        </a:rPr>
                        <a:t>Design, Development, and Implementation of an Image Steganography Algorithm for Encrypted (Using AES) and Non-encrypted Text into an Image | SpringerLink</a:t>
                      </a:r>
                      <a:endParaRPr lang="en-GB"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Aft>
                          <a:spcPts val="800"/>
                        </a:spcAft>
                      </a:pPr>
                      <a:r>
                        <a:rPr lang="en-GB" sz="1400" dirty="0">
                          <a:effectLst/>
                          <a:latin typeface="Calibri" panose="020F0502020204030204" pitchFamily="34" charset="0"/>
                          <a:ea typeface="Calibri" panose="020F0502020204030204" pitchFamily="34" charset="0"/>
                          <a:cs typeface="Arial" panose="020B0604020202020204" pitchFamily="34" charset="0"/>
                        </a:rPr>
                        <a:t>AES</a:t>
                      </a:r>
                      <a:endParaRPr lang="en-GB"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Aft>
                          <a:spcPts val="800"/>
                        </a:spcAft>
                      </a:pPr>
                      <a:r>
                        <a:rPr lang="en-GB" sz="1200" dirty="0">
                          <a:solidFill>
                            <a:srgbClr val="333333"/>
                          </a:solidFill>
                          <a:effectLst/>
                          <a:latin typeface="Roboto" panose="02000000000000000000" pitchFamily="2" charset="0"/>
                          <a:ea typeface="Calibri" panose="020F0502020204030204" pitchFamily="34" charset="0"/>
                          <a:cs typeface="Arial" panose="020B0604020202020204" pitchFamily="34" charset="0"/>
                        </a:rPr>
                        <a:t>It is performed with all four formats (PNG, JPG, BMP, GIF) using encrypted data as shown in Table 1 Resultant images after processing were of the same quality except JPG format, because in JPG format, image was distorted. Same image quality results found for both with and without encryption data experiments as shown in Table 2.</a:t>
                      </a:r>
                      <a:endParaRPr lang="en-GB" sz="12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70296284"/>
                  </a:ext>
                </a:extLst>
              </a:tr>
            </a:tbl>
          </a:graphicData>
        </a:graphic>
      </p:graphicFrame>
    </p:spTree>
    <p:extLst>
      <p:ext uri="{BB962C8B-B14F-4D97-AF65-F5344CB8AC3E}">
        <p14:creationId xmlns:p14="http://schemas.microsoft.com/office/powerpoint/2010/main" val="33401275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021ACB-70A0-7E11-835E-402152A996D4}"/>
              </a:ext>
            </a:extLst>
          </p:cNvPr>
          <p:cNvSpPr>
            <a:spLocks noGrp="1"/>
          </p:cNvSpPr>
          <p:nvPr>
            <p:ph type="title"/>
          </p:nvPr>
        </p:nvSpPr>
        <p:spPr/>
        <p:txBody>
          <a:bodyPr/>
          <a:lstStyle/>
          <a:p>
            <a:endParaRPr lang="en-GB"/>
          </a:p>
        </p:txBody>
      </p:sp>
      <p:graphicFrame>
        <p:nvGraphicFramePr>
          <p:cNvPr id="4" name="Table 4">
            <a:extLst>
              <a:ext uri="{FF2B5EF4-FFF2-40B4-BE49-F238E27FC236}">
                <a16:creationId xmlns:a16="http://schemas.microsoft.com/office/drawing/2014/main" id="{8C7D3DB9-9D13-60C7-1510-AE7213D9009E}"/>
              </a:ext>
            </a:extLst>
          </p:cNvPr>
          <p:cNvGraphicFramePr>
            <a:graphicFrameLocks noGrp="1"/>
          </p:cNvGraphicFramePr>
          <p:nvPr>
            <p:ph idx="1"/>
          </p:nvPr>
        </p:nvGraphicFramePr>
        <p:xfrm>
          <a:off x="838200" y="1825625"/>
          <a:ext cx="10515600" cy="4157925"/>
        </p:xfrm>
        <a:graphic>
          <a:graphicData uri="http://schemas.openxmlformats.org/drawingml/2006/table">
            <a:tbl>
              <a:tblPr firstRow="1" bandRow="1">
                <a:tableStyleId>{5C22544A-7EE6-4342-B048-85BDC9FD1C3A}</a:tableStyleId>
              </a:tblPr>
              <a:tblGrid>
                <a:gridCol w="2628900">
                  <a:extLst>
                    <a:ext uri="{9D8B030D-6E8A-4147-A177-3AD203B41FA5}">
                      <a16:colId xmlns:a16="http://schemas.microsoft.com/office/drawing/2014/main" val="2657745619"/>
                    </a:ext>
                  </a:extLst>
                </a:gridCol>
                <a:gridCol w="2628900">
                  <a:extLst>
                    <a:ext uri="{9D8B030D-6E8A-4147-A177-3AD203B41FA5}">
                      <a16:colId xmlns:a16="http://schemas.microsoft.com/office/drawing/2014/main" val="1419269833"/>
                    </a:ext>
                  </a:extLst>
                </a:gridCol>
                <a:gridCol w="2628900">
                  <a:extLst>
                    <a:ext uri="{9D8B030D-6E8A-4147-A177-3AD203B41FA5}">
                      <a16:colId xmlns:a16="http://schemas.microsoft.com/office/drawing/2014/main" val="899078839"/>
                    </a:ext>
                  </a:extLst>
                </a:gridCol>
                <a:gridCol w="2628900">
                  <a:extLst>
                    <a:ext uri="{9D8B030D-6E8A-4147-A177-3AD203B41FA5}">
                      <a16:colId xmlns:a16="http://schemas.microsoft.com/office/drawing/2014/main" val="2543617825"/>
                    </a:ext>
                  </a:extLst>
                </a:gridCol>
              </a:tblGrid>
              <a:tr h="471080">
                <a:tc>
                  <a:txBody>
                    <a:bodyPr/>
                    <a:lstStyle/>
                    <a:p>
                      <a:r>
                        <a:rPr lang="en-GB" sz="1800" b="1" kern="1200" dirty="0">
                          <a:solidFill>
                            <a:schemeClr val="lt1"/>
                          </a:solidFill>
                          <a:effectLst/>
                          <a:latin typeface="+mn-lt"/>
                          <a:ea typeface="+mn-ea"/>
                          <a:cs typeface="+mn-cs"/>
                        </a:rPr>
                        <a:t>title</a:t>
                      </a:r>
                      <a:endParaRPr lang="en-GB" dirty="0"/>
                    </a:p>
                  </a:txBody>
                  <a:tcPr/>
                </a:tc>
                <a:tc>
                  <a:txBody>
                    <a:bodyPr/>
                    <a:lstStyle/>
                    <a:p>
                      <a:r>
                        <a:rPr lang="en-GB" sz="1800" b="1" kern="1200" dirty="0">
                          <a:solidFill>
                            <a:schemeClr val="lt1"/>
                          </a:solidFill>
                          <a:effectLst/>
                          <a:latin typeface="+mn-lt"/>
                          <a:ea typeface="+mn-ea"/>
                          <a:cs typeface="+mn-cs"/>
                        </a:rPr>
                        <a:t>citation</a:t>
                      </a:r>
                      <a:endParaRPr lang="en-GB" dirty="0"/>
                    </a:p>
                  </a:txBody>
                  <a:tcPr/>
                </a:tc>
                <a:tc>
                  <a:txBody>
                    <a:bodyPr/>
                    <a:lstStyle/>
                    <a:p>
                      <a:r>
                        <a:rPr lang="en-GB" sz="1800" b="1" kern="1200" dirty="0">
                          <a:solidFill>
                            <a:schemeClr val="lt1"/>
                          </a:solidFill>
                          <a:effectLst/>
                          <a:latin typeface="+mn-lt"/>
                          <a:ea typeface="+mn-ea"/>
                          <a:cs typeface="+mn-cs"/>
                        </a:rPr>
                        <a:t>methodology</a:t>
                      </a:r>
                      <a:endParaRPr lang="en-GB" dirty="0"/>
                    </a:p>
                  </a:txBody>
                  <a:tcPr/>
                </a:tc>
                <a:tc>
                  <a:txBody>
                    <a:bodyPr/>
                    <a:lstStyle/>
                    <a:p>
                      <a:r>
                        <a:rPr lang="en-GB" sz="1800" b="1" kern="1200" dirty="0">
                          <a:solidFill>
                            <a:schemeClr val="lt1"/>
                          </a:solidFill>
                          <a:effectLst/>
                          <a:latin typeface="+mn-lt"/>
                          <a:ea typeface="+mn-ea"/>
                          <a:cs typeface="+mn-cs"/>
                        </a:rPr>
                        <a:t>summary</a:t>
                      </a:r>
                      <a:endParaRPr lang="en-GB" dirty="0"/>
                    </a:p>
                  </a:txBody>
                  <a:tcPr/>
                </a:tc>
                <a:extLst>
                  <a:ext uri="{0D108BD9-81ED-4DB2-BD59-A6C34878D82A}">
                    <a16:rowId xmlns:a16="http://schemas.microsoft.com/office/drawing/2014/main" val="3564958600"/>
                  </a:ext>
                </a:extLst>
              </a:tr>
              <a:tr h="3686845">
                <a:tc>
                  <a:txBody>
                    <a:bodyPr/>
                    <a:lstStyle/>
                    <a:p>
                      <a:pPr>
                        <a:spcAft>
                          <a:spcPts val="1200"/>
                        </a:spcAft>
                      </a:pPr>
                      <a:r>
                        <a:rPr lang="en-GB" sz="1400" b="0" dirty="0">
                          <a:solidFill>
                            <a:srgbClr val="333333"/>
                          </a:solidFill>
                          <a:effectLst/>
                          <a:latin typeface="Georgia" panose="02040502050405020303" pitchFamily="18" charset="0"/>
                          <a:ea typeface="Times New Roman" panose="02020603050405020304" pitchFamily="18" charset="0"/>
                          <a:cs typeface="Arial" panose="020B0604020202020204" pitchFamily="34" charset="0"/>
                        </a:rPr>
                        <a:t>Digital Image Steganography Using Modified LSB and AES Cryptography</a:t>
                      </a:r>
                      <a:endParaRPr lang="en-GB" sz="1100" b="1" dirty="0">
                        <a:effectLst/>
                        <a:latin typeface="Calibri" panose="020F0502020204030204" pitchFamily="34" charset="0"/>
                        <a:ea typeface="Times New Roman" panose="02020603050405020304" pitchFamily="18" charset="0"/>
                        <a:cs typeface="Arial" panose="020B0604020202020204" pitchFamily="34" charset="0"/>
                      </a:endParaRPr>
                    </a:p>
                    <a:p>
                      <a:pPr>
                        <a:lnSpc>
                          <a:spcPct val="107000"/>
                        </a:lnSpc>
                        <a:spcAft>
                          <a:spcPts val="800"/>
                        </a:spcAft>
                      </a:pPr>
                      <a:r>
                        <a:rPr lang="en-GB" sz="1400" dirty="0">
                          <a:effectLst/>
                          <a:latin typeface="Calibri" panose="020F0502020204030204" pitchFamily="34" charset="0"/>
                          <a:ea typeface="Calibri" panose="020F0502020204030204" pitchFamily="34" charset="0"/>
                          <a:cs typeface="Arial" panose="020B0604020202020204" pitchFamily="34" charset="0"/>
                        </a:rPr>
                        <a:t> </a:t>
                      </a:r>
                      <a:endParaRPr lang="en-GB"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Aft>
                          <a:spcPts val="800"/>
                        </a:spcAft>
                      </a:pPr>
                      <a:r>
                        <a:rPr lang="en-GB" sz="1100" u="sng">
                          <a:solidFill>
                            <a:srgbClr val="0000FF"/>
                          </a:solidFill>
                          <a:effectLst/>
                          <a:latin typeface="Calibri" panose="020F0502020204030204" pitchFamily="34" charset="0"/>
                          <a:ea typeface="Calibri" panose="020F0502020204030204" pitchFamily="34" charset="0"/>
                          <a:cs typeface="Arial" panose="020B0604020202020204" pitchFamily="34" charset="0"/>
                          <a:hlinkClick r:id="rId2"/>
                        </a:rPr>
                        <a:t>Digital Image Steganography Using Modified LSB and AES Cryptography | SpringerLink</a:t>
                      </a:r>
                      <a:endParaRPr lang="en-GB"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Aft>
                          <a:spcPts val="800"/>
                        </a:spcAft>
                      </a:pPr>
                      <a:r>
                        <a:rPr lang="en-GB" sz="1400" dirty="0">
                          <a:effectLst/>
                          <a:latin typeface="Calibri" panose="020F0502020204030204" pitchFamily="34" charset="0"/>
                          <a:ea typeface="Calibri" panose="020F0502020204030204" pitchFamily="34" charset="0"/>
                          <a:cs typeface="Arial" panose="020B0604020202020204" pitchFamily="34" charset="0"/>
                        </a:rPr>
                        <a:t>LSB and AES</a:t>
                      </a:r>
                      <a:endParaRPr lang="en-GB"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Aft>
                          <a:spcPts val="800"/>
                        </a:spcAft>
                      </a:pPr>
                      <a:r>
                        <a:rPr lang="en-GB" sz="1200" dirty="0">
                          <a:solidFill>
                            <a:srgbClr val="333333"/>
                          </a:solidFill>
                          <a:effectLst/>
                          <a:latin typeface="Roboto" panose="02000000000000000000" pitchFamily="2" charset="0"/>
                          <a:ea typeface="Calibri" panose="020F0502020204030204" pitchFamily="34" charset="0"/>
                          <a:cs typeface="Arial" panose="020B0604020202020204" pitchFamily="34" charset="0"/>
                        </a:rPr>
                        <a:t>The secret information is concealed inside an image using a technique known as Image Steganography. For additional benefits, the content of the secret message is scrambled using Cryptography to avoid intrusion to unauthorised users and ensure safety during unfavourable situations. Modified LSB technique also proves to be very helpful in preserving the security of the information inside the image. There are almost negligible chances for the unauthorized users to recognise significant and noticeable changes in the </a:t>
                      </a:r>
                      <a:r>
                        <a:rPr lang="en-GB" sz="1200" dirty="0" err="1">
                          <a:solidFill>
                            <a:srgbClr val="333333"/>
                          </a:solidFill>
                          <a:effectLst/>
                          <a:latin typeface="Roboto" panose="02000000000000000000" pitchFamily="2" charset="0"/>
                          <a:ea typeface="Calibri" panose="020F0502020204030204" pitchFamily="34" charset="0"/>
                          <a:cs typeface="Arial" panose="020B0604020202020204" pitchFamily="34" charset="0"/>
                        </a:rPr>
                        <a:t>stego</a:t>
                      </a:r>
                      <a:r>
                        <a:rPr lang="en-GB" sz="1200" dirty="0">
                          <a:solidFill>
                            <a:srgbClr val="333333"/>
                          </a:solidFill>
                          <a:effectLst/>
                          <a:latin typeface="Roboto" panose="02000000000000000000" pitchFamily="2" charset="0"/>
                          <a:ea typeface="Calibri" panose="020F0502020204030204" pitchFamily="34" charset="0"/>
                          <a:cs typeface="Arial" panose="020B0604020202020204" pitchFamily="34" charset="0"/>
                        </a:rPr>
                        <a:t> image. The use of both the techniques gives a way to secure the information from illegal users.</a:t>
                      </a:r>
                      <a:endParaRPr lang="en-GB" sz="12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675904992"/>
                  </a:ext>
                </a:extLst>
              </a:tr>
            </a:tbl>
          </a:graphicData>
        </a:graphic>
      </p:graphicFrame>
    </p:spTree>
    <p:extLst>
      <p:ext uri="{BB962C8B-B14F-4D97-AF65-F5344CB8AC3E}">
        <p14:creationId xmlns:p14="http://schemas.microsoft.com/office/powerpoint/2010/main" val="158176902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41B40-4666-88A1-6867-29BF5986F8A3}"/>
              </a:ext>
            </a:extLst>
          </p:cNvPr>
          <p:cNvSpPr>
            <a:spLocks noGrp="1"/>
          </p:cNvSpPr>
          <p:nvPr>
            <p:ph type="title"/>
          </p:nvPr>
        </p:nvSpPr>
        <p:spPr/>
        <p:txBody>
          <a:bodyPr/>
          <a:lstStyle/>
          <a:p>
            <a:endParaRPr lang="en-GB"/>
          </a:p>
        </p:txBody>
      </p:sp>
      <p:graphicFrame>
        <p:nvGraphicFramePr>
          <p:cNvPr id="4" name="Table 4">
            <a:extLst>
              <a:ext uri="{FF2B5EF4-FFF2-40B4-BE49-F238E27FC236}">
                <a16:creationId xmlns:a16="http://schemas.microsoft.com/office/drawing/2014/main" id="{3BDC6521-A45F-4BFF-216D-60633F812933}"/>
              </a:ext>
            </a:extLst>
          </p:cNvPr>
          <p:cNvGraphicFramePr>
            <a:graphicFrameLocks noGrp="1"/>
          </p:cNvGraphicFramePr>
          <p:nvPr>
            <p:ph idx="1"/>
          </p:nvPr>
        </p:nvGraphicFramePr>
        <p:xfrm>
          <a:off x="838200" y="1825625"/>
          <a:ext cx="10515600" cy="4530787"/>
        </p:xfrm>
        <a:graphic>
          <a:graphicData uri="http://schemas.openxmlformats.org/drawingml/2006/table">
            <a:tbl>
              <a:tblPr firstRow="1" bandRow="1">
                <a:tableStyleId>{5C22544A-7EE6-4342-B048-85BDC9FD1C3A}</a:tableStyleId>
              </a:tblPr>
              <a:tblGrid>
                <a:gridCol w="2628900">
                  <a:extLst>
                    <a:ext uri="{9D8B030D-6E8A-4147-A177-3AD203B41FA5}">
                      <a16:colId xmlns:a16="http://schemas.microsoft.com/office/drawing/2014/main" val="3758781133"/>
                    </a:ext>
                  </a:extLst>
                </a:gridCol>
                <a:gridCol w="2628900">
                  <a:extLst>
                    <a:ext uri="{9D8B030D-6E8A-4147-A177-3AD203B41FA5}">
                      <a16:colId xmlns:a16="http://schemas.microsoft.com/office/drawing/2014/main" val="2959872984"/>
                    </a:ext>
                  </a:extLst>
                </a:gridCol>
                <a:gridCol w="2628900">
                  <a:extLst>
                    <a:ext uri="{9D8B030D-6E8A-4147-A177-3AD203B41FA5}">
                      <a16:colId xmlns:a16="http://schemas.microsoft.com/office/drawing/2014/main" val="4042357806"/>
                    </a:ext>
                  </a:extLst>
                </a:gridCol>
                <a:gridCol w="2628900">
                  <a:extLst>
                    <a:ext uri="{9D8B030D-6E8A-4147-A177-3AD203B41FA5}">
                      <a16:colId xmlns:a16="http://schemas.microsoft.com/office/drawing/2014/main" val="575852426"/>
                    </a:ext>
                  </a:extLst>
                </a:gridCol>
              </a:tblGrid>
              <a:tr h="513324">
                <a:tc>
                  <a:txBody>
                    <a:bodyPr/>
                    <a:lstStyle/>
                    <a:p>
                      <a:r>
                        <a:rPr lang="en-GB" sz="1800" b="1" kern="1200" dirty="0">
                          <a:solidFill>
                            <a:schemeClr val="lt1"/>
                          </a:solidFill>
                          <a:effectLst/>
                          <a:latin typeface="+mn-lt"/>
                          <a:ea typeface="+mn-ea"/>
                          <a:cs typeface="+mn-cs"/>
                        </a:rPr>
                        <a:t>title</a:t>
                      </a:r>
                      <a:endParaRPr lang="en-GB" dirty="0"/>
                    </a:p>
                  </a:txBody>
                  <a:tcPr/>
                </a:tc>
                <a:tc>
                  <a:txBody>
                    <a:bodyPr/>
                    <a:lstStyle/>
                    <a:p>
                      <a:r>
                        <a:rPr lang="en-GB" sz="1800" b="1" kern="1200" dirty="0">
                          <a:solidFill>
                            <a:schemeClr val="lt1"/>
                          </a:solidFill>
                          <a:effectLst/>
                          <a:latin typeface="+mn-lt"/>
                          <a:ea typeface="+mn-ea"/>
                          <a:cs typeface="+mn-cs"/>
                        </a:rPr>
                        <a:t>citation</a:t>
                      </a:r>
                      <a:endParaRPr lang="en-GB" dirty="0"/>
                    </a:p>
                  </a:txBody>
                  <a:tcPr/>
                </a:tc>
                <a:tc>
                  <a:txBody>
                    <a:bodyPr/>
                    <a:lstStyle/>
                    <a:p>
                      <a:r>
                        <a:rPr lang="en-GB" sz="1800" b="1" kern="1200" dirty="0">
                          <a:solidFill>
                            <a:schemeClr val="lt1"/>
                          </a:solidFill>
                          <a:effectLst/>
                          <a:latin typeface="+mn-lt"/>
                          <a:ea typeface="+mn-ea"/>
                          <a:cs typeface="+mn-cs"/>
                        </a:rPr>
                        <a:t>methodology</a:t>
                      </a:r>
                      <a:endParaRPr lang="en-GB" dirty="0"/>
                    </a:p>
                  </a:txBody>
                  <a:tcPr/>
                </a:tc>
                <a:tc>
                  <a:txBody>
                    <a:bodyPr/>
                    <a:lstStyle/>
                    <a:p>
                      <a:r>
                        <a:rPr lang="en-GB" sz="1800" b="1" kern="1200" dirty="0">
                          <a:solidFill>
                            <a:schemeClr val="lt1"/>
                          </a:solidFill>
                          <a:effectLst/>
                          <a:latin typeface="+mn-lt"/>
                          <a:ea typeface="+mn-ea"/>
                          <a:cs typeface="+mn-cs"/>
                        </a:rPr>
                        <a:t>summary</a:t>
                      </a:r>
                      <a:endParaRPr lang="en-GB" dirty="0"/>
                    </a:p>
                  </a:txBody>
                  <a:tcPr/>
                </a:tc>
                <a:extLst>
                  <a:ext uri="{0D108BD9-81ED-4DB2-BD59-A6C34878D82A}">
                    <a16:rowId xmlns:a16="http://schemas.microsoft.com/office/drawing/2014/main" val="2748327820"/>
                  </a:ext>
                </a:extLst>
              </a:tr>
              <a:tr h="4017463">
                <a:tc>
                  <a:txBody>
                    <a:bodyPr/>
                    <a:lstStyle/>
                    <a:p>
                      <a:pPr>
                        <a:spcAft>
                          <a:spcPts val="1200"/>
                        </a:spcAft>
                      </a:pPr>
                      <a:r>
                        <a:rPr lang="en-GB" sz="1400" b="0" dirty="0">
                          <a:solidFill>
                            <a:srgbClr val="333333"/>
                          </a:solidFill>
                          <a:effectLst/>
                          <a:latin typeface="Georgia" panose="02040502050405020303" pitchFamily="18" charset="0"/>
                          <a:ea typeface="Times New Roman" panose="02020603050405020304" pitchFamily="18" charset="0"/>
                          <a:cs typeface="Arial" panose="020B0604020202020204" pitchFamily="34" charset="0"/>
                        </a:rPr>
                        <a:t>A Hybrid Secured Approach Combining LSB Steganography and AES Using Mosaic Images for Ensuring Data Security</a:t>
                      </a:r>
                      <a:endParaRPr lang="en-GB" sz="1100" b="1" dirty="0">
                        <a:effectLst/>
                        <a:latin typeface="Calibri" panose="020F0502020204030204" pitchFamily="34" charset="0"/>
                        <a:ea typeface="Times New Roman" panose="02020603050405020304" pitchFamily="18" charset="0"/>
                        <a:cs typeface="Arial" panose="020B0604020202020204" pitchFamily="34" charset="0"/>
                      </a:endParaRPr>
                    </a:p>
                    <a:p>
                      <a:pPr>
                        <a:lnSpc>
                          <a:spcPct val="107000"/>
                        </a:lnSpc>
                        <a:spcAft>
                          <a:spcPts val="800"/>
                        </a:spcAft>
                      </a:pPr>
                      <a:r>
                        <a:rPr lang="en-GB" sz="1400" dirty="0">
                          <a:effectLst/>
                          <a:latin typeface="Calibri" panose="020F0502020204030204" pitchFamily="34" charset="0"/>
                          <a:ea typeface="Calibri" panose="020F0502020204030204" pitchFamily="34" charset="0"/>
                          <a:cs typeface="Arial" panose="020B0604020202020204" pitchFamily="34" charset="0"/>
                        </a:rPr>
                        <a:t> </a:t>
                      </a:r>
                      <a:endParaRPr lang="en-GB"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Aft>
                          <a:spcPts val="800"/>
                        </a:spcAft>
                      </a:pPr>
                      <a:r>
                        <a:rPr lang="en-GB" sz="1100" u="sng" dirty="0">
                          <a:solidFill>
                            <a:srgbClr val="0000FF"/>
                          </a:solidFill>
                          <a:effectLst/>
                          <a:latin typeface="Calibri" panose="020F0502020204030204" pitchFamily="34" charset="0"/>
                          <a:ea typeface="Calibri" panose="020F0502020204030204" pitchFamily="34" charset="0"/>
                          <a:cs typeface="Arial" panose="020B0604020202020204" pitchFamily="34" charset="0"/>
                          <a:hlinkClick r:id="rId2"/>
                        </a:rPr>
                        <a:t>A Hybrid Secured Approach Combining LSB Steganography and AES Using Mosaic Images for Ensuring Data Security | SpringerLink</a:t>
                      </a:r>
                      <a:endParaRPr lang="en-GB"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Aft>
                          <a:spcPts val="800"/>
                        </a:spcAft>
                      </a:pPr>
                      <a:r>
                        <a:rPr lang="en-GB" sz="1400" dirty="0">
                          <a:effectLst/>
                          <a:latin typeface="Calibri" panose="020F0502020204030204" pitchFamily="34" charset="0"/>
                          <a:ea typeface="Calibri" panose="020F0502020204030204" pitchFamily="34" charset="0"/>
                          <a:cs typeface="Arial" panose="020B0604020202020204" pitchFamily="34" charset="0"/>
                        </a:rPr>
                        <a:t>LSB and AES</a:t>
                      </a:r>
                      <a:endParaRPr lang="en-GB"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Aft>
                          <a:spcPts val="800"/>
                        </a:spcAft>
                      </a:pPr>
                      <a:r>
                        <a:rPr lang="en-GB" sz="1200" dirty="0">
                          <a:solidFill>
                            <a:srgbClr val="333333"/>
                          </a:solidFill>
                          <a:effectLst/>
                          <a:latin typeface="Roboto" panose="02000000000000000000" pitchFamily="2" charset="0"/>
                          <a:ea typeface="Calibri" panose="020F0502020204030204" pitchFamily="34" charset="0"/>
                          <a:cs typeface="Arial" panose="020B0604020202020204" pitchFamily="34" charset="0"/>
                        </a:rPr>
                        <a:t>Steganography is a technique of hiding information in digital media such as images, text, audio, etc. In this research, the proposed technique has focused on implementing the least significant bit (LSB) matching steganography algorithm. Different survey papers show that the success rate of using mosaic images as the cover media is approximately 99% comparing with approximately 50% the success of normal image in case of data hiding. Using a better version of LSB, </a:t>
                      </a:r>
                      <a:r>
                        <a:rPr lang="en-GB" sz="1200" dirty="0" err="1">
                          <a:solidFill>
                            <a:srgbClr val="333333"/>
                          </a:solidFill>
                          <a:effectLst/>
                          <a:latin typeface="Roboto" panose="02000000000000000000" pitchFamily="2" charset="0"/>
                          <a:ea typeface="Calibri" panose="020F0502020204030204" pitchFamily="34" charset="0"/>
                          <a:cs typeface="Arial" panose="020B0604020202020204" pitchFamily="34" charset="0"/>
                        </a:rPr>
                        <a:t>Stego</a:t>
                      </a:r>
                      <a:r>
                        <a:rPr lang="en-GB" sz="1200" dirty="0">
                          <a:solidFill>
                            <a:srgbClr val="333333"/>
                          </a:solidFill>
                          <a:effectLst/>
                          <a:latin typeface="Roboto" panose="02000000000000000000" pitchFamily="2" charset="0"/>
                          <a:ea typeface="Calibri" panose="020F0502020204030204" pitchFamily="34" charset="0"/>
                          <a:cs typeface="Arial" panose="020B0604020202020204" pitchFamily="34" charset="0"/>
                        </a:rPr>
                        <a:t> images were given more excellent peak signal-to-noise ratio (PSNR) value than other approaches when the hidden message was integrated into the mosaic image.</a:t>
                      </a:r>
                      <a:endParaRPr lang="en-GB" sz="12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932994206"/>
                  </a:ext>
                </a:extLst>
              </a:tr>
            </a:tbl>
          </a:graphicData>
        </a:graphic>
      </p:graphicFrame>
    </p:spTree>
    <p:extLst>
      <p:ext uri="{BB962C8B-B14F-4D97-AF65-F5344CB8AC3E}">
        <p14:creationId xmlns:p14="http://schemas.microsoft.com/office/powerpoint/2010/main" val="33120304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39D6E2-4217-F723-E0D6-96425865C269}"/>
              </a:ext>
            </a:extLst>
          </p:cNvPr>
          <p:cNvSpPr>
            <a:spLocks noGrp="1"/>
          </p:cNvSpPr>
          <p:nvPr>
            <p:ph type="title"/>
          </p:nvPr>
        </p:nvSpPr>
        <p:spPr/>
        <p:txBody>
          <a:bodyPr>
            <a:noAutofit/>
          </a:bodyPr>
          <a:lstStyle/>
          <a:p>
            <a:r>
              <a:rPr lang="en-US" sz="6000" dirty="0"/>
              <a:t>Agenda</a:t>
            </a:r>
          </a:p>
        </p:txBody>
      </p:sp>
      <p:sp>
        <p:nvSpPr>
          <p:cNvPr id="3" name="Content Placeholder 2">
            <a:extLst>
              <a:ext uri="{FF2B5EF4-FFF2-40B4-BE49-F238E27FC236}">
                <a16:creationId xmlns:a16="http://schemas.microsoft.com/office/drawing/2014/main" id="{3E1DF164-A0F0-71F4-0AED-7D1F7EB34360}"/>
              </a:ext>
            </a:extLst>
          </p:cNvPr>
          <p:cNvSpPr>
            <a:spLocks noGrp="1"/>
          </p:cNvSpPr>
          <p:nvPr>
            <p:ph idx="1"/>
          </p:nvPr>
        </p:nvSpPr>
        <p:spPr/>
        <p:txBody>
          <a:bodyPr>
            <a:normAutofit/>
          </a:bodyPr>
          <a:lstStyle/>
          <a:p>
            <a:endParaRPr lang="en-US" dirty="0"/>
          </a:p>
          <a:p>
            <a:r>
              <a:rPr lang="en-US" sz="2400" b="1" dirty="0">
                <a:effectLst/>
                <a:ea typeface="Calibri" panose="020F0502020204030204" pitchFamily="34" charset="0"/>
                <a:cs typeface="Arial" panose="020B0604020202020204" pitchFamily="34" charset="0"/>
              </a:rPr>
              <a:t>What is meant by Steganography ?</a:t>
            </a:r>
          </a:p>
          <a:p>
            <a:r>
              <a:rPr lang="en-US" sz="2400" b="1" dirty="0">
                <a:effectLst/>
                <a:ea typeface="Calibri" panose="020F0502020204030204" pitchFamily="34" charset="0"/>
                <a:cs typeface="Arial" panose="020B0604020202020204" pitchFamily="34" charset="0"/>
              </a:rPr>
              <a:t>What is the difference between steganography and cryptography ?</a:t>
            </a:r>
          </a:p>
          <a:p>
            <a:r>
              <a:rPr lang="en-US" sz="2400" b="1" dirty="0">
                <a:effectLst/>
                <a:ea typeface="Calibri" panose="020F0502020204030204" pitchFamily="34" charset="0"/>
                <a:cs typeface="Arial" panose="020B0604020202020204" pitchFamily="34" charset="0"/>
              </a:rPr>
              <a:t>How it works ?</a:t>
            </a:r>
          </a:p>
          <a:p>
            <a:r>
              <a:rPr lang="en-US" sz="2400" b="1" dirty="0">
                <a:solidFill>
                  <a:schemeClr val="tx1"/>
                </a:solidFill>
                <a:effectLst/>
                <a:ea typeface="Calibri" panose="020F0502020204030204" pitchFamily="34" charset="0"/>
                <a:cs typeface="Calibri" panose="020F0502020204030204" pitchFamily="34" charset="0"/>
              </a:rPr>
              <a:t>Hiding algorithms</a:t>
            </a:r>
          </a:p>
          <a:p>
            <a:r>
              <a:rPr lang="en-US" sz="2400" b="1" dirty="0">
                <a:solidFill>
                  <a:schemeClr val="tx1"/>
                </a:solidFill>
                <a:effectLst/>
                <a:ea typeface="Times New Roman" panose="02020603050405020304" pitchFamily="18" charset="0"/>
                <a:cs typeface="Times New Roman" panose="02020603050405020304" pitchFamily="18" charset="0"/>
              </a:rPr>
              <a:t>Explanation of each algorithm</a:t>
            </a:r>
            <a:endParaRPr lang="en-US" sz="2400" b="1" dirty="0">
              <a:solidFill>
                <a:schemeClr val="tx1"/>
              </a:solidFill>
              <a:effectLst/>
              <a:ea typeface="Calibri" panose="020F0502020204030204" pitchFamily="34" charset="0"/>
              <a:cs typeface="Arial" panose="020B0604020202020204" pitchFamily="34" charset="0"/>
            </a:endParaRPr>
          </a:p>
          <a:p>
            <a:r>
              <a:rPr lang="en-US" sz="2400" b="1" dirty="0">
                <a:solidFill>
                  <a:schemeClr val="tx1"/>
                </a:solidFill>
                <a:effectLst/>
                <a:ea typeface="Times New Roman" panose="02020603050405020304" pitchFamily="18" charset="0"/>
                <a:cs typeface="Times New Roman" panose="02020603050405020304" pitchFamily="18" charset="0"/>
              </a:rPr>
              <a:t>Related work</a:t>
            </a:r>
            <a:endParaRPr lang="en-US" sz="2400" b="1" dirty="0">
              <a:solidFill>
                <a:schemeClr val="tx1"/>
              </a:solidFill>
              <a:effectLst/>
              <a:ea typeface="Calibri" panose="020F0502020204030204" pitchFamily="34" charset="0"/>
              <a:cs typeface="Arial" panose="020B0604020202020204" pitchFamily="34" charset="0"/>
            </a:endParaRPr>
          </a:p>
          <a:p>
            <a:endParaRPr lang="en-US" sz="180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endParaRPr lang="en-US" dirty="0"/>
          </a:p>
        </p:txBody>
      </p:sp>
    </p:spTree>
    <p:extLst>
      <p:ext uri="{BB962C8B-B14F-4D97-AF65-F5344CB8AC3E}">
        <p14:creationId xmlns:p14="http://schemas.microsoft.com/office/powerpoint/2010/main" val="477030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D91C5-2FA6-E408-BAAF-8358819BF45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6245568-6308-7084-835C-8706C651BD33}"/>
              </a:ext>
            </a:extLst>
          </p:cNvPr>
          <p:cNvSpPr>
            <a:spLocks noGrp="1"/>
          </p:cNvSpPr>
          <p:nvPr>
            <p:ph idx="1"/>
          </p:nvPr>
        </p:nvSpPr>
        <p:spPr>
          <a:xfrm>
            <a:off x="913795" y="2571435"/>
            <a:ext cx="10353762" cy="4058751"/>
          </a:xfrm>
        </p:spPr>
        <p:txBody>
          <a:bodyPr>
            <a:normAutofit/>
          </a:bodyPr>
          <a:lstStyle/>
          <a:p>
            <a:pPr marL="36900" indent="0" algn="ctr">
              <a:buNone/>
            </a:pPr>
            <a:r>
              <a:rPr lang="en-US" sz="9600" b="1" i="1" dirty="0"/>
              <a:t>Thank you</a:t>
            </a:r>
          </a:p>
          <a:p>
            <a:pPr marL="36900" indent="0" algn="ctr">
              <a:buNone/>
            </a:pPr>
            <a:endParaRPr lang="en-US" sz="1400" b="1" i="1" dirty="0"/>
          </a:p>
          <a:p>
            <a:pPr marL="36900" indent="0" algn="ctr">
              <a:buNone/>
            </a:pPr>
            <a:endParaRPr lang="en-US" sz="1400" b="1" i="1" dirty="0"/>
          </a:p>
          <a:p>
            <a:pPr marL="36900" indent="0" algn="ctr">
              <a:buNone/>
            </a:pPr>
            <a:endParaRPr lang="en-US" sz="1400" b="1" i="1" dirty="0"/>
          </a:p>
          <a:p>
            <a:pPr marL="36900" indent="0" algn="ctr">
              <a:buNone/>
            </a:pPr>
            <a:endParaRPr lang="en-US" sz="1400" b="1" i="1" dirty="0"/>
          </a:p>
          <a:p>
            <a:pPr marL="36900" indent="0" algn="ctr">
              <a:buNone/>
            </a:pPr>
            <a:r>
              <a:rPr lang="en-US" b="1" i="1" dirty="0"/>
              <a:t>Dr. Ahmed Moawad</a:t>
            </a:r>
          </a:p>
          <a:p>
            <a:pPr marL="36900" indent="0" algn="ctr">
              <a:buNone/>
            </a:pPr>
            <a:r>
              <a:rPr lang="en-US" b="1" i="1" dirty="0"/>
              <a:t>Eng. Mostafa Gamal </a:t>
            </a:r>
          </a:p>
        </p:txBody>
      </p:sp>
    </p:spTree>
    <p:extLst>
      <p:ext uri="{BB962C8B-B14F-4D97-AF65-F5344CB8AC3E}">
        <p14:creationId xmlns:p14="http://schemas.microsoft.com/office/powerpoint/2010/main" val="25079870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5A4858-9ABA-734E-2120-3B4AA81B5BDD}"/>
              </a:ext>
            </a:extLst>
          </p:cNvPr>
          <p:cNvSpPr>
            <a:spLocks noGrp="1"/>
          </p:cNvSpPr>
          <p:nvPr>
            <p:ph type="title"/>
          </p:nvPr>
        </p:nvSpPr>
        <p:spPr>
          <a:xfrm>
            <a:off x="913795" y="109979"/>
            <a:ext cx="10353762" cy="970450"/>
          </a:xfrm>
        </p:spPr>
        <p:txBody>
          <a:bodyPr/>
          <a:lstStyle/>
          <a:p>
            <a:r>
              <a:rPr lang="en-US" dirty="0"/>
              <a:t>	What is meant by Steganography ?</a:t>
            </a:r>
          </a:p>
        </p:txBody>
      </p:sp>
      <p:sp>
        <p:nvSpPr>
          <p:cNvPr id="3" name="Content Placeholder 2">
            <a:extLst>
              <a:ext uri="{FF2B5EF4-FFF2-40B4-BE49-F238E27FC236}">
                <a16:creationId xmlns:a16="http://schemas.microsoft.com/office/drawing/2014/main" id="{9E26B363-B202-6145-F506-955A008CDBE8}"/>
              </a:ext>
            </a:extLst>
          </p:cNvPr>
          <p:cNvSpPr>
            <a:spLocks noGrp="1"/>
          </p:cNvSpPr>
          <p:nvPr>
            <p:ph idx="1"/>
          </p:nvPr>
        </p:nvSpPr>
        <p:spPr>
          <a:xfrm>
            <a:off x="913795" y="1080430"/>
            <a:ext cx="10353762" cy="4984148"/>
          </a:xfrm>
        </p:spPr>
        <p:txBody>
          <a:bodyPr/>
          <a:lstStyle/>
          <a:p>
            <a:pPr marL="36900" indent="0">
              <a:buNone/>
            </a:pPr>
            <a:endParaRPr lang="en-US" dirty="0"/>
          </a:p>
          <a:p>
            <a:pPr marL="36900" indent="0">
              <a:buNone/>
            </a:pPr>
            <a:r>
              <a:rPr lang="en-US" sz="2400" dirty="0"/>
              <a:t>Steganography is a strategy for hiding secret information in a cover document in order to avoid attacker from predict about hidden information.</a:t>
            </a:r>
          </a:p>
          <a:p>
            <a:pPr marL="36900" indent="0">
              <a:buNone/>
            </a:pPr>
            <a:r>
              <a:rPr lang="en-US" sz="2400" dirty="0"/>
              <a:t> Steganography exploit cover document, for instance text, audio, picture and video to hide the secret message.</a:t>
            </a:r>
          </a:p>
          <a:p>
            <a:pPr marL="36900" indent="0" algn="ctr">
              <a:buNone/>
            </a:pPr>
            <a:endParaRPr lang="en-US" sz="2400" dirty="0"/>
          </a:p>
        </p:txBody>
      </p:sp>
      <p:pic>
        <p:nvPicPr>
          <p:cNvPr id="5" name="Picture 4">
            <a:extLst>
              <a:ext uri="{FF2B5EF4-FFF2-40B4-BE49-F238E27FC236}">
                <a16:creationId xmlns:a16="http://schemas.microsoft.com/office/drawing/2014/main" id="{7ED43CE3-EF70-FE54-998C-032D5D052E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16613" y="3572504"/>
            <a:ext cx="5358774" cy="2492074"/>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extLst>
      <p:ext uri="{BB962C8B-B14F-4D97-AF65-F5344CB8AC3E}">
        <p14:creationId xmlns:p14="http://schemas.microsoft.com/office/powerpoint/2010/main" val="29539022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BCD002-3CDA-0919-220C-A657C79CEADB}"/>
              </a:ext>
            </a:extLst>
          </p:cNvPr>
          <p:cNvSpPr>
            <a:spLocks noGrp="1"/>
          </p:cNvSpPr>
          <p:nvPr>
            <p:ph type="title"/>
          </p:nvPr>
        </p:nvSpPr>
        <p:spPr>
          <a:xfrm>
            <a:off x="919119" y="274947"/>
            <a:ext cx="10353762" cy="1457502"/>
          </a:xfrm>
        </p:spPr>
        <p:txBody>
          <a:bodyPr>
            <a:normAutofit fontScale="90000"/>
          </a:bodyPr>
          <a:lstStyle/>
          <a:p>
            <a:r>
              <a:rPr lang="en-US" sz="4000" dirty="0">
                <a:effectLst/>
                <a:ea typeface="Calibri" panose="020F0502020204030204" pitchFamily="34" charset="0"/>
                <a:cs typeface="Arial" panose="020B0604020202020204" pitchFamily="34" charset="0"/>
              </a:rPr>
              <a:t>What is the difference between steganography and cryptography ?</a:t>
            </a:r>
            <a:br>
              <a:rPr lang="en-US" sz="4000" dirty="0">
                <a:effectLst/>
                <a:ea typeface="Calibri" panose="020F0502020204030204" pitchFamily="34" charset="0"/>
                <a:cs typeface="Arial" panose="020B0604020202020204" pitchFamily="34" charset="0"/>
              </a:rPr>
            </a:br>
            <a:endParaRPr lang="en-US" dirty="0"/>
          </a:p>
        </p:txBody>
      </p:sp>
      <p:sp>
        <p:nvSpPr>
          <p:cNvPr id="3" name="Content Placeholder 2">
            <a:extLst>
              <a:ext uri="{FF2B5EF4-FFF2-40B4-BE49-F238E27FC236}">
                <a16:creationId xmlns:a16="http://schemas.microsoft.com/office/drawing/2014/main" id="{2FC32045-EF0A-DA54-BB91-6EDECFBEC2FF}"/>
              </a:ext>
            </a:extLst>
          </p:cNvPr>
          <p:cNvSpPr>
            <a:spLocks noGrp="1"/>
          </p:cNvSpPr>
          <p:nvPr>
            <p:ph idx="1"/>
          </p:nvPr>
        </p:nvSpPr>
        <p:spPr>
          <a:xfrm>
            <a:off x="150828" y="1732449"/>
            <a:ext cx="11858919" cy="5003003"/>
          </a:xfrm>
        </p:spPr>
        <p:txBody>
          <a:bodyPr>
            <a:normAutofit/>
          </a:bodyPr>
          <a:lstStyle/>
          <a:p>
            <a:pPr marL="36900" indent="0">
              <a:buNone/>
            </a:pPr>
            <a:r>
              <a:rPr lang="en-US" dirty="0"/>
              <a:t>The art of shorthand(steganography) differs from cryptography, while cryptography works on Hiding the content of the message, the art of shorthand hides the presence of another file in the message.</a:t>
            </a:r>
          </a:p>
          <a:p>
            <a:pPr marL="36900" indent="0">
              <a:buNone/>
            </a:pPr>
            <a:endParaRPr lang="en-US" dirty="0"/>
          </a:p>
          <a:p>
            <a:pPr marL="0" marR="0" indent="0">
              <a:lnSpc>
                <a:spcPct val="107000"/>
              </a:lnSpc>
              <a:spcBef>
                <a:spcPts val="0"/>
              </a:spcBef>
              <a:spcAft>
                <a:spcPts val="800"/>
              </a:spcAft>
              <a:buNone/>
            </a:pPr>
            <a:r>
              <a:rPr lang="en-US" dirty="0"/>
              <a:t>The principle of shorthand art technique is summarized in a nutshell in hiding data within the data, such as hiding a text message </a:t>
            </a:r>
            <a:r>
              <a:rPr lang="en-US" sz="1800" dirty="0">
                <a:effectLst/>
                <a:ea typeface="Calibri" panose="020F0502020204030204" pitchFamily="34" charset="0"/>
                <a:cs typeface="Arial" panose="020B0604020202020204" pitchFamily="34" charset="0"/>
              </a:rPr>
              <a:t>within an image, an audio file, or a video file, which is a new method used as an alternative to encryption technology known.</a:t>
            </a:r>
          </a:p>
          <a:p>
            <a:pPr marL="36900" indent="0">
              <a:buNone/>
            </a:pPr>
            <a:endParaRPr lang="en-US" dirty="0"/>
          </a:p>
          <a:p>
            <a:pPr marL="36900" indent="0" algn="ctr">
              <a:buNone/>
            </a:pPr>
            <a:endParaRPr lang="en-US" dirty="0"/>
          </a:p>
        </p:txBody>
      </p:sp>
      <p:pic>
        <p:nvPicPr>
          <p:cNvPr id="4" name="Picture 3">
            <a:extLst>
              <a:ext uri="{FF2B5EF4-FFF2-40B4-BE49-F238E27FC236}">
                <a16:creationId xmlns:a16="http://schemas.microsoft.com/office/drawing/2014/main" id="{4A9C00CF-65E4-36EF-A0A7-6157325BD038}"/>
              </a:ext>
            </a:extLst>
          </p:cNvPr>
          <p:cNvPicPr>
            <a:picLocks noChangeAspect="1"/>
          </p:cNvPicPr>
          <p:nvPr/>
        </p:nvPicPr>
        <p:blipFill>
          <a:blip r:embed="rId2">
            <a:extLst>
              <a:ext uri="{BEBA8EAE-BF5A-486C-A8C5-ECC9F3942E4B}">
                <a14:imgProps xmlns:a14="http://schemas.microsoft.com/office/drawing/2010/main">
                  <a14:imgLayer r:embed="rId3">
                    <a14:imgEffect>
                      <a14:saturation sat="66000"/>
                    </a14:imgEffect>
                    <a14:imgEffect>
                      <a14:brightnessContrast bright="-20000" contrast="-40000"/>
                    </a14:imgEffect>
                  </a14:imgLayer>
                </a14:imgProps>
              </a:ext>
            </a:extLst>
          </a:blip>
          <a:stretch>
            <a:fillRect/>
          </a:stretch>
        </p:blipFill>
        <p:spPr>
          <a:xfrm>
            <a:off x="3108229" y="4100658"/>
            <a:ext cx="5944115" cy="2236277"/>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extLst>
      <p:ext uri="{BB962C8B-B14F-4D97-AF65-F5344CB8AC3E}">
        <p14:creationId xmlns:p14="http://schemas.microsoft.com/office/powerpoint/2010/main" val="34507175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71EB36-012C-C3D7-B942-0930979DCA47}"/>
              </a:ext>
            </a:extLst>
          </p:cNvPr>
          <p:cNvSpPr>
            <a:spLocks noGrp="1"/>
          </p:cNvSpPr>
          <p:nvPr>
            <p:ph type="title"/>
          </p:nvPr>
        </p:nvSpPr>
        <p:spPr>
          <a:xfrm>
            <a:off x="913795" y="581575"/>
            <a:ext cx="10353762" cy="970450"/>
          </a:xfrm>
        </p:spPr>
        <p:txBody>
          <a:bodyPr>
            <a:normAutofit fontScale="90000"/>
          </a:bodyPr>
          <a:lstStyle/>
          <a:p>
            <a:r>
              <a:rPr lang="en-US" dirty="0"/>
              <a:t>How it works ?</a:t>
            </a:r>
            <a:br>
              <a:rPr lang="en-US" dirty="0"/>
            </a:br>
            <a:endParaRPr lang="en-US" dirty="0"/>
          </a:p>
        </p:txBody>
      </p:sp>
      <p:sp>
        <p:nvSpPr>
          <p:cNvPr id="3" name="Content Placeholder 2">
            <a:extLst>
              <a:ext uri="{FF2B5EF4-FFF2-40B4-BE49-F238E27FC236}">
                <a16:creationId xmlns:a16="http://schemas.microsoft.com/office/drawing/2014/main" id="{A54CB8BE-31DD-4D51-91E0-22271180191B}"/>
              </a:ext>
            </a:extLst>
          </p:cNvPr>
          <p:cNvSpPr>
            <a:spLocks noGrp="1"/>
          </p:cNvSpPr>
          <p:nvPr>
            <p:ph idx="1"/>
          </p:nvPr>
        </p:nvSpPr>
        <p:spPr>
          <a:xfrm>
            <a:off x="655821" y="1760730"/>
            <a:ext cx="10869710" cy="4058751"/>
          </a:xfrm>
        </p:spPr>
        <p:txBody>
          <a:bodyPr>
            <a:normAutofit/>
          </a:bodyPr>
          <a:lstStyle/>
          <a:p>
            <a:pPr marL="36900" indent="0">
              <a:buNone/>
            </a:pPr>
            <a:r>
              <a:rPr lang="en-US" dirty="0"/>
              <a:t>As for how this technology works, it is to take advantage of unimportant bits, or those that are difficult to discovered, contained within the image, audio or video file, and used to hide the inline message. </a:t>
            </a:r>
          </a:p>
          <a:p>
            <a:pPr marL="36900" indent="0">
              <a:buNone/>
            </a:pPr>
            <a:r>
              <a:rPr lang="en-US" dirty="0"/>
              <a:t>What distinguishes this type of hidden messages is that they reach their destination completely secretly, unlike Encrypted messages that although can never be deciphered without a key Encryption, it can be defined as an encrypted message.</a:t>
            </a:r>
          </a:p>
          <a:p>
            <a:pPr marL="36900" indent="0" algn="ctr">
              <a:buNone/>
            </a:pPr>
            <a:endParaRPr lang="en-US" dirty="0"/>
          </a:p>
          <a:p>
            <a:pPr marL="36900" indent="0" algn="ctr">
              <a:buNone/>
            </a:pPr>
            <a:r>
              <a:rPr lang="en-US" b="1" i="1" dirty="0">
                <a:solidFill>
                  <a:schemeClr val="tx1"/>
                </a:solidFill>
                <a:effectLst/>
                <a:latin typeface="Roboto" panose="02000000000000000000" pitchFamily="2" charset="0"/>
                <a:ea typeface="Times New Roman" panose="02020603050405020304" pitchFamily="18" charset="0"/>
                <a:cs typeface="Times New Roman" panose="02020603050405020304" pitchFamily="18" charset="0"/>
              </a:rPr>
              <a:t>“You don't even know that something exists, so how can you take advantage of it or destroy it?”</a:t>
            </a:r>
            <a:endParaRPr lang="en-US" b="1" i="1"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p>
            <a:pPr marL="36900" indent="0" algn="ctr">
              <a:buNone/>
            </a:pPr>
            <a:endParaRPr lang="en-US" dirty="0"/>
          </a:p>
        </p:txBody>
      </p:sp>
    </p:spTree>
    <p:extLst>
      <p:ext uri="{BB962C8B-B14F-4D97-AF65-F5344CB8AC3E}">
        <p14:creationId xmlns:p14="http://schemas.microsoft.com/office/powerpoint/2010/main" val="6003059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13675D-9C47-6D25-E8C5-2F75DE90E81E}"/>
              </a:ext>
            </a:extLst>
          </p:cNvPr>
          <p:cNvSpPr>
            <a:spLocks noGrp="1"/>
          </p:cNvSpPr>
          <p:nvPr>
            <p:ph type="title"/>
          </p:nvPr>
        </p:nvSpPr>
        <p:spPr/>
        <p:txBody>
          <a:bodyPr>
            <a:normAutofit fontScale="90000"/>
          </a:bodyPr>
          <a:lstStyle/>
          <a:p>
            <a:r>
              <a:rPr lang="en-US" dirty="0"/>
              <a:t>Hiding algorithms</a:t>
            </a:r>
            <a:br>
              <a:rPr lang="en-US" dirty="0"/>
            </a:br>
            <a:endParaRPr lang="en-US" dirty="0"/>
          </a:p>
        </p:txBody>
      </p:sp>
      <p:sp>
        <p:nvSpPr>
          <p:cNvPr id="3" name="Content Placeholder 2">
            <a:extLst>
              <a:ext uri="{FF2B5EF4-FFF2-40B4-BE49-F238E27FC236}">
                <a16:creationId xmlns:a16="http://schemas.microsoft.com/office/drawing/2014/main" id="{D840353D-9092-7402-B1A0-EF1AD4296E62}"/>
              </a:ext>
            </a:extLst>
          </p:cNvPr>
          <p:cNvSpPr>
            <a:spLocks noGrp="1"/>
          </p:cNvSpPr>
          <p:nvPr>
            <p:ph idx="1"/>
          </p:nvPr>
        </p:nvSpPr>
        <p:spPr>
          <a:xfrm>
            <a:off x="913795" y="1732450"/>
            <a:ext cx="10353762" cy="2075980"/>
          </a:xfrm>
        </p:spPr>
        <p:txBody>
          <a:bodyPr>
            <a:normAutofit lnSpcReduction="10000"/>
          </a:bodyPr>
          <a:lstStyle/>
          <a:p>
            <a:pPr marL="36900" indent="0">
              <a:buNone/>
            </a:pPr>
            <a:r>
              <a:rPr lang="en-US" dirty="0"/>
              <a:t>The method we will adopt in hiding data, and there are several algorithms Accredited in shorthand, including : </a:t>
            </a:r>
          </a:p>
          <a:p>
            <a:pPr marL="36900" indent="0">
              <a:buNone/>
            </a:pPr>
            <a:r>
              <a:rPr lang="en-US" dirty="0"/>
              <a:t>1. Least Significant Bit (LSB) Algorithm.</a:t>
            </a:r>
          </a:p>
          <a:p>
            <a:pPr marL="36900" indent="0">
              <a:buNone/>
            </a:pPr>
            <a:r>
              <a:rPr lang="en-US" dirty="0"/>
              <a:t>2. Advanced Encryption Standard.</a:t>
            </a:r>
          </a:p>
          <a:p>
            <a:pPr marL="36900" indent="0">
              <a:buNone/>
            </a:pPr>
            <a:r>
              <a:rPr lang="en-US" dirty="0"/>
              <a:t>3. Watermark.</a:t>
            </a:r>
          </a:p>
          <a:p>
            <a:pPr marL="36900" indent="0">
              <a:buNone/>
            </a:pPr>
            <a:endParaRPr lang="en-US" dirty="0"/>
          </a:p>
        </p:txBody>
      </p:sp>
      <p:sp>
        <p:nvSpPr>
          <p:cNvPr id="4" name="Rectangle: Rounded Corners 3">
            <a:extLst>
              <a:ext uri="{FF2B5EF4-FFF2-40B4-BE49-F238E27FC236}">
                <a16:creationId xmlns:a16="http://schemas.microsoft.com/office/drawing/2014/main" id="{4562B08B-0596-4859-C1D8-2624CBE70504}"/>
              </a:ext>
            </a:extLst>
          </p:cNvPr>
          <p:cNvSpPr/>
          <p:nvPr/>
        </p:nvSpPr>
        <p:spPr>
          <a:xfrm>
            <a:off x="8220171" y="5646655"/>
            <a:ext cx="2187019" cy="810705"/>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File needs to hide</a:t>
            </a:r>
          </a:p>
        </p:txBody>
      </p:sp>
      <p:sp>
        <p:nvSpPr>
          <p:cNvPr id="5" name="Rectangle: Rounded Corners 4">
            <a:extLst>
              <a:ext uri="{FF2B5EF4-FFF2-40B4-BE49-F238E27FC236}">
                <a16:creationId xmlns:a16="http://schemas.microsoft.com/office/drawing/2014/main" id="{60A4C80A-EB08-D7BD-B3FE-52D458436C9B}"/>
              </a:ext>
            </a:extLst>
          </p:cNvPr>
          <p:cNvSpPr/>
          <p:nvPr/>
        </p:nvSpPr>
        <p:spPr>
          <a:xfrm>
            <a:off x="8220172" y="3960830"/>
            <a:ext cx="2187019" cy="810705"/>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Cover file</a:t>
            </a:r>
          </a:p>
        </p:txBody>
      </p:sp>
      <p:sp>
        <p:nvSpPr>
          <p:cNvPr id="6" name="Arrow: Bent 5">
            <a:extLst>
              <a:ext uri="{FF2B5EF4-FFF2-40B4-BE49-F238E27FC236}">
                <a16:creationId xmlns:a16="http://schemas.microsoft.com/office/drawing/2014/main" id="{F4901B3D-5BBF-3FF1-5781-D4CEBD8B12D8}"/>
              </a:ext>
            </a:extLst>
          </p:cNvPr>
          <p:cNvSpPr/>
          <p:nvPr/>
        </p:nvSpPr>
        <p:spPr>
          <a:xfrm rot="16200000" flipH="1">
            <a:off x="6831296" y="3767584"/>
            <a:ext cx="810704" cy="1197202"/>
          </a:xfrm>
          <a:prstGeom prst="bent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endParaRPr>
          </a:p>
        </p:txBody>
      </p:sp>
      <p:sp>
        <p:nvSpPr>
          <p:cNvPr id="7" name="Arrow: Bent 6">
            <a:extLst>
              <a:ext uri="{FF2B5EF4-FFF2-40B4-BE49-F238E27FC236}">
                <a16:creationId xmlns:a16="http://schemas.microsoft.com/office/drawing/2014/main" id="{E400FC92-CCFD-F6C4-2823-4050D5A558A5}"/>
              </a:ext>
            </a:extLst>
          </p:cNvPr>
          <p:cNvSpPr/>
          <p:nvPr/>
        </p:nvSpPr>
        <p:spPr>
          <a:xfrm rot="16200000">
            <a:off x="6865073" y="5487184"/>
            <a:ext cx="743147" cy="1197203"/>
          </a:xfrm>
          <a:prstGeom prst="bent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ln w="0"/>
              <a:solidFill>
                <a:schemeClr val="tx1"/>
              </a:solidFill>
              <a:effectLst>
                <a:outerShdw blurRad="38100" dist="19050" dir="2700000" algn="tl" rotWithShape="0">
                  <a:schemeClr val="dk1">
                    <a:alpha val="40000"/>
                  </a:schemeClr>
                </a:outerShdw>
              </a:effectLst>
            </a:endParaRPr>
          </a:p>
        </p:txBody>
      </p:sp>
      <p:sp>
        <p:nvSpPr>
          <p:cNvPr id="10" name="Rectangle: Rounded Corners 9">
            <a:extLst>
              <a:ext uri="{FF2B5EF4-FFF2-40B4-BE49-F238E27FC236}">
                <a16:creationId xmlns:a16="http://schemas.microsoft.com/office/drawing/2014/main" id="{CBE9954D-E5A3-9F67-0423-6724AA63C9C0}"/>
              </a:ext>
            </a:extLst>
          </p:cNvPr>
          <p:cNvSpPr/>
          <p:nvPr/>
        </p:nvSpPr>
        <p:spPr>
          <a:xfrm>
            <a:off x="5120325" y="4837521"/>
            <a:ext cx="2187019" cy="810705"/>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Correct algorithm</a:t>
            </a:r>
          </a:p>
        </p:txBody>
      </p:sp>
      <p:sp>
        <p:nvSpPr>
          <p:cNvPr id="11" name="Arrow: Left 10">
            <a:extLst>
              <a:ext uri="{FF2B5EF4-FFF2-40B4-BE49-F238E27FC236}">
                <a16:creationId xmlns:a16="http://schemas.microsoft.com/office/drawing/2014/main" id="{5D586E15-B474-771D-2C71-B6B3AE51FC15}"/>
              </a:ext>
            </a:extLst>
          </p:cNvPr>
          <p:cNvSpPr/>
          <p:nvPr/>
        </p:nvSpPr>
        <p:spPr>
          <a:xfrm>
            <a:off x="3663099" y="5040982"/>
            <a:ext cx="1210559" cy="403782"/>
          </a:xfrm>
          <a:prstGeom prst="left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3" name="Rectangle: Rounded Corners 12">
            <a:extLst>
              <a:ext uri="{FF2B5EF4-FFF2-40B4-BE49-F238E27FC236}">
                <a16:creationId xmlns:a16="http://schemas.microsoft.com/office/drawing/2014/main" id="{234C09F8-2490-BA19-BEB2-49A1DDA08B77}"/>
              </a:ext>
            </a:extLst>
          </p:cNvPr>
          <p:cNvSpPr/>
          <p:nvPr/>
        </p:nvSpPr>
        <p:spPr>
          <a:xfrm>
            <a:off x="1134358" y="4837521"/>
            <a:ext cx="2187019" cy="810705"/>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File that ready to sent</a:t>
            </a:r>
          </a:p>
        </p:txBody>
      </p:sp>
    </p:spTree>
    <p:extLst>
      <p:ext uri="{BB962C8B-B14F-4D97-AF65-F5344CB8AC3E}">
        <p14:creationId xmlns:p14="http://schemas.microsoft.com/office/powerpoint/2010/main" val="32200998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500"/>
                                        <p:tgtEl>
                                          <p:spTgt spid="7"/>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fade">
                                      <p:cBhvr>
                                        <p:cTn id="25" dur="500"/>
                                        <p:tgtEl>
                                          <p:spTgt spid="10"/>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1"/>
                                        </p:tgtEl>
                                        <p:attrNameLst>
                                          <p:attrName>style.visibility</p:attrName>
                                        </p:attrNameLst>
                                      </p:cBhvr>
                                      <p:to>
                                        <p:strVal val="visible"/>
                                      </p:to>
                                    </p:set>
                                    <p:animEffect transition="in" filter="fade">
                                      <p:cBhvr>
                                        <p:cTn id="30" dur="500"/>
                                        <p:tgtEl>
                                          <p:spTgt spid="11"/>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fade">
                                      <p:cBhvr>
                                        <p:cTn id="35"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10" grpId="0" animBg="1"/>
      <p:bldP spid="11" grpId="0" animBg="1"/>
      <p:bldP spid="1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08EED5-EA8F-FA27-C139-4C305F54F3FF}"/>
              </a:ext>
            </a:extLst>
          </p:cNvPr>
          <p:cNvSpPr>
            <a:spLocks noGrp="1"/>
          </p:cNvSpPr>
          <p:nvPr>
            <p:ph type="title"/>
          </p:nvPr>
        </p:nvSpPr>
        <p:spPr/>
        <p:txBody>
          <a:bodyPr>
            <a:normAutofit fontScale="90000"/>
          </a:bodyPr>
          <a:lstStyle/>
          <a:p>
            <a:r>
              <a:rPr lang="en-US" dirty="0"/>
              <a:t>Explanation of the least significant bit algorithm:</a:t>
            </a:r>
          </a:p>
        </p:txBody>
      </p:sp>
      <p:sp>
        <p:nvSpPr>
          <p:cNvPr id="3" name="Content Placeholder 2">
            <a:extLst>
              <a:ext uri="{FF2B5EF4-FFF2-40B4-BE49-F238E27FC236}">
                <a16:creationId xmlns:a16="http://schemas.microsoft.com/office/drawing/2014/main" id="{28B0B3EA-3CA2-915B-3CD0-09EAE1676F4F}"/>
              </a:ext>
            </a:extLst>
          </p:cNvPr>
          <p:cNvSpPr>
            <a:spLocks noGrp="1"/>
          </p:cNvSpPr>
          <p:nvPr>
            <p:ph idx="1"/>
          </p:nvPr>
        </p:nvSpPr>
        <p:spPr>
          <a:xfrm>
            <a:off x="84840" y="1732449"/>
            <a:ext cx="12019175" cy="5035996"/>
          </a:xfrm>
        </p:spPr>
        <p:txBody>
          <a:bodyPr>
            <a:normAutofit/>
          </a:bodyPr>
          <a:lstStyle/>
          <a:p>
            <a:pPr marL="36900" indent="0">
              <a:buNone/>
            </a:pPr>
            <a:r>
              <a:rPr lang="en-US" dirty="0"/>
              <a:t>All we are interested in here is dividing the byte into 8 bits, and knowing the least bit</a:t>
            </a:r>
          </a:p>
          <a:p>
            <a:pPr marL="36900" indent="0">
              <a:buNone/>
            </a:pPr>
            <a:r>
              <a:rPr lang="en-US" dirty="0"/>
              <a:t>important, given that the bit can only accept 0 or 1.</a:t>
            </a:r>
          </a:p>
          <a:p>
            <a:pPr marL="36900" indent="0">
              <a:buNone/>
            </a:pPr>
            <a:r>
              <a:rPr lang="en-US" dirty="0"/>
              <a:t>And the distribution of the bit values per byte, is as follows:</a:t>
            </a:r>
          </a:p>
          <a:p>
            <a:pPr marL="36900" indent="0" algn="ctr">
              <a:buNone/>
            </a:pPr>
            <a:endParaRPr lang="en-US" dirty="0"/>
          </a:p>
          <a:p>
            <a:pPr marL="36900" indent="0">
              <a:buNone/>
            </a:pPr>
            <a:endParaRPr lang="en-US" dirty="0"/>
          </a:p>
          <a:p>
            <a:pPr marL="36900" indent="0">
              <a:buNone/>
            </a:pPr>
            <a:r>
              <a:rPr lang="en-US" dirty="0"/>
              <a:t>if we want to represent the number 65 in binary way, of course will be:</a:t>
            </a:r>
          </a:p>
          <a:p>
            <a:pPr marL="36900" indent="0" algn="ctr">
              <a:buNone/>
            </a:pPr>
            <a:endParaRPr lang="en-US" dirty="0"/>
          </a:p>
          <a:p>
            <a:pPr marL="36900" indent="0">
              <a:buNone/>
            </a:pPr>
            <a:endParaRPr lang="en-US" dirty="0"/>
          </a:p>
          <a:p>
            <a:pPr marL="36900" indent="0">
              <a:buNone/>
            </a:pPr>
            <a:endParaRPr lang="en-US" dirty="0"/>
          </a:p>
          <a:p>
            <a:pPr marL="36900" indent="0">
              <a:buNone/>
            </a:pPr>
            <a:r>
              <a:rPr lang="en-US" dirty="0"/>
              <a:t>Try to change the number on the right from 1 to 0, the number will become 64 instead of 65, and try</a:t>
            </a:r>
          </a:p>
          <a:p>
            <a:pPr marL="36900" indent="0">
              <a:buNone/>
            </a:pPr>
            <a:r>
              <a:rPr lang="en-US" dirty="0"/>
              <a:t>if you change the bit on the left from 0 to 1, the number will become 193</a:t>
            </a:r>
          </a:p>
          <a:p>
            <a:pPr marL="36900" indent="0">
              <a:buNone/>
            </a:pPr>
            <a:endParaRPr lang="en-US" dirty="0"/>
          </a:p>
        </p:txBody>
      </p:sp>
      <p:pic>
        <p:nvPicPr>
          <p:cNvPr id="4" name="Picture 3">
            <a:extLst>
              <a:ext uri="{FF2B5EF4-FFF2-40B4-BE49-F238E27FC236}">
                <a16:creationId xmlns:a16="http://schemas.microsoft.com/office/drawing/2014/main" id="{3E9E0EE2-FE08-79FA-1933-5E639D7280FB}"/>
              </a:ext>
            </a:extLst>
          </p:cNvPr>
          <p:cNvPicPr>
            <a:picLocks noChangeAspect="1"/>
          </p:cNvPicPr>
          <p:nvPr/>
        </p:nvPicPr>
        <p:blipFill>
          <a:blip r:embed="rId2"/>
          <a:stretch>
            <a:fillRect/>
          </a:stretch>
        </p:blipFill>
        <p:spPr>
          <a:xfrm>
            <a:off x="3123942" y="3110845"/>
            <a:ext cx="5944115" cy="638222"/>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pic>
        <p:nvPicPr>
          <p:cNvPr id="5" name="Picture 4">
            <a:extLst>
              <a:ext uri="{FF2B5EF4-FFF2-40B4-BE49-F238E27FC236}">
                <a16:creationId xmlns:a16="http://schemas.microsoft.com/office/drawing/2014/main" id="{98250F83-9DFD-9191-D590-B4F50A58B77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24457" y="4706936"/>
            <a:ext cx="5943600" cy="618490"/>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extLst>
      <p:ext uri="{BB962C8B-B14F-4D97-AF65-F5344CB8AC3E}">
        <p14:creationId xmlns:p14="http://schemas.microsoft.com/office/powerpoint/2010/main" val="33107605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0EC357-4901-A676-2288-A287EC449313}"/>
              </a:ext>
            </a:extLst>
          </p:cNvPr>
          <p:cNvSpPr>
            <a:spLocks noGrp="1"/>
          </p:cNvSpPr>
          <p:nvPr>
            <p:ph type="title"/>
          </p:nvPr>
        </p:nvSpPr>
        <p:spPr>
          <a:xfrm>
            <a:off x="919119" y="118403"/>
            <a:ext cx="10353762" cy="103694"/>
          </a:xfrm>
        </p:spPr>
        <p:txBody>
          <a:bodyPr>
            <a:normAutofit fontScale="90000"/>
          </a:bodyPr>
          <a:lstStyle/>
          <a:p>
            <a:endParaRPr lang="en-US" dirty="0"/>
          </a:p>
        </p:txBody>
      </p:sp>
      <p:sp>
        <p:nvSpPr>
          <p:cNvPr id="3" name="Content Placeholder 2">
            <a:extLst>
              <a:ext uri="{FF2B5EF4-FFF2-40B4-BE49-F238E27FC236}">
                <a16:creationId xmlns:a16="http://schemas.microsoft.com/office/drawing/2014/main" id="{D73AAE68-57F2-FDB9-A49D-4CC0F700FB3E}"/>
              </a:ext>
            </a:extLst>
          </p:cNvPr>
          <p:cNvSpPr>
            <a:spLocks noGrp="1"/>
          </p:cNvSpPr>
          <p:nvPr>
            <p:ph idx="1"/>
          </p:nvPr>
        </p:nvSpPr>
        <p:spPr>
          <a:xfrm>
            <a:off x="122548" y="358219"/>
            <a:ext cx="11990895" cy="6396084"/>
          </a:xfrm>
        </p:spPr>
        <p:txBody>
          <a:bodyPr/>
          <a:lstStyle/>
          <a:p>
            <a:pPr marL="36900" indent="0" algn="ctr">
              <a:buNone/>
            </a:pPr>
            <a:endParaRPr lang="en-US" dirty="0"/>
          </a:p>
          <a:p>
            <a:pPr marL="36900" indent="0" algn="ctr">
              <a:buNone/>
            </a:pPr>
            <a:endParaRPr lang="en-US" dirty="0"/>
          </a:p>
          <a:p>
            <a:pPr marL="36900" indent="0" algn="ctr">
              <a:buNone/>
            </a:pPr>
            <a:endParaRPr lang="en-US" dirty="0"/>
          </a:p>
          <a:p>
            <a:pPr marL="36900" indent="0" algn="ctr">
              <a:buNone/>
            </a:pPr>
            <a:endParaRPr lang="en-US" dirty="0"/>
          </a:p>
          <a:p>
            <a:pPr marL="36900" indent="0">
              <a:buNone/>
            </a:pPr>
            <a:r>
              <a:rPr lang="en-US" dirty="0"/>
              <a:t>If we change this value</a:t>
            </a:r>
          </a:p>
          <a:p>
            <a:pPr marL="36900" indent="0">
              <a:buNone/>
            </a:pPr>
            <a:r>
              <a:rPr lang="en-US" dirty="0"/>
              <a:t>The effect will not be clear to the extent that the addition or change can be revealed, and add that byte</a:t>
            </a:r>
          </a:p>
          <a:p>
            <a:pPr marL="36900" indent="0">
              <a:buNone/>
            </a:pPr>
            <a:r>
              <a:rPr lang="en-US" dirty="0"/>
              <a:t>One does not represent the color value of the color image alone, but shares with it two other bytes.</a:t>
            </a:r>
          </a:p>
          <a:p>
            <a:pPr marL="36900" indent="0">
              <a:buNone/>
            </a:pPr>
            <a:endParaRPr lang="en-US" dirty="0"/>
          </a:p>
          <a:p>
            <a:pPr marL="36900" indent="0">
              <a:buNone/>
            </a:pPr>
            <a:r>
              <a:rPr lang="en-US" dirty="0"/>
              <a:t>	Suppose we have the following byte values: color values for the image elements: 145, 161, 10, 77, 26, 80, 210, note the representation of these bytes:</a:t>
            </a:r>
          </a:p>
          <a:p>
            <a:pPr marL="36900" indent="0" algn="ctr">
              <a:buNone/>
            </a:pPr>
            <a:endParaRPr lang="en-US" dirty="0"/>
          </a:p>
        </p:txBody>
      </p:sp>
      <p:pic>
        <p:nvPicPr>
          <p:cNvPr id="4" name="Picture 3">
            <a:extLst>
              <a:ext uri="{FF2B5EF4-FFF2-40B4-BE49-F238E27FC236}">
                <a16:creationId xmlns:a16="http://schemas.microsoft.com/office/drawing/2014/main" id="{E8AF4393-8A56-E869-CC22-C7A5F16CAC26}"/>
              </a:ext>
            </a:extLst>
          </p:cNvPr>
          <p:cNvPicPr>
            <a:picLocks noChangeAspect="1"/>
          </p:cNvPicPr>
          <p:nvPr/>
        </p:nvPicPr>
        <p:blipFill>
          <a:blip r:embed="rId2"/>
          <a:stretch>
            <a:fillRect/>
          </a:stretch>
        </p:blipFill>
        <p:spPr>
          <a:xfrm>
            <a:off x="3145937" y="630463"/>
            <a:ext cx="5944115" cy="981522"/>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pic>
        <p:nvPicPr>
          <p:cNvPr id="5" name="Picture 4">
            <a:extLst>
              <a:ext uri="{FF2B5EF4-FFF2-40B4-BE49-F238E27FC236}">
                <a16:creationId xmlns:a16="http://schemas.microsoft.com/office/drawing/2014/main" id="{3051BBF5-B7E5-A951-282D-0D93AC112718}"/>
              </a:ext>
            </a:extLst>
          </p:cNvPr>
          <p:cNvPicPr>
            <a:picLocks noChangeAspect="1"/>
          </p:cNvPicPr>
          <p:nvPr/>
        </p:nvPicPr>
        <p:blipFill>
          <a:blip r:embed="rId3"/>
          <a:stretch>
            <a:fillRect/>
          </a:stretch>
        </p:blipFill>
        <p:spPr>
          <a:xfrm>
            <a:off x="3123942" y="4829915"/>
            <a:ext cx="5944115" cy="780356"/>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extLst>
      <p:ext uri="{BB962C8B-B14F-4D97-AF65-F5344CB8AC3E}">
        <p14:creationId xmlns:p14="http://schemas.microsoft.com/office/powerpoint/2010/main" val="17343531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docProps/app.xml><?xml version="1.0" encoding="utf-8"?>
<Properties xmlns="http://schemas.openxmlformats.org/officeDocument/2006/extended-properties" xmlns:vt="http://schemas.openxmlformats.org/officeDocument/2006/docPropsVTypes">
  <Template>Slate</Template>
  <TotalTime>410</TotalTime>
  <Words>2437</Words>
  <Application>Microsoft Office PowerPoint</Application>
  <PresentationFormat>Widescreen</PresentationFormat>
  <Paragraphs>212</Paragraphs>
  <Slides>30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30</vt:i4>
      </vt:variant>
    </vt:vector>
  </HeadingPairs>
  <TitlesOfParts>
    <vt:vector size="37" baseType="lpstr">
      <vt:lpstr>Calibri</vt:lpstr>
      <vt:lpstr>Calisto MT</vt:lpstr>
      <vt:lpstr>Georgia</vt:lpstr>
      <vt:lpstr>Roboto</vt:lpstr>
      <vt:lpstr>Segoe UI</vt:lpstr>
      <vt:lpstr>Wingdings 2</vt:lpstr>
      <vt:lpstr>Slate</vt:lpstr>
      <vt:lpstr>Steganography   </vt:lpstr>
      <vt:lpstr>Steganography   </vt:lpstr>
      <vt:lpstr>Agenda</vt:lpstr>
      <vt:lpstr> What is meant by Steganography ?</vt:lpstr>
      <vt:lpstr>What is the difference between steganography and cryptography ? </vt:lpstr>
      <vt:lpstr>How it works ? </vt:lpstr>
      <vt:lpstr>Hiding algorithms </vt:lpstr>
      <vt:lpstr>Explanation of the least significant bit algorithm:</vt:lpstr>
      <vt:lpstr>PowerPoint Presentation</vt:lpstr>
      <vt:lpstr>PowerPoint Presentation</vt:lpstr>
      <vt:lpstr>Example                 </vt:lpstr>
      <vt:lpstr>Related work to LSB </vt:lpstr>
      <vt:lpstr>PowerPoint Presentation</vt:lpstr>
      <vt:lpstr>PowerPoint Presentation</vt:lpstr>
      <vt:lpstr>PowerPoint Presentation</vt:lpstr>
      <vt:lpstr>PowerPoint Presentation</vt:lpstr>
      <vt:lpstr>Basics:</vt:lpstr>
      <vt:lpstr>Steps and types of AES</vt:lpstr>
      <vt:lpstr>Cycle:</vt:lpstr>
      <vt:lpstr>cycle</vt:lpstr>
      <vt:lpstr>cycle</vt:lpstr>
      <vt:lpstr>cycle</vt:lpstr>
      <vt:lpstr>cycle</vt:lpstr>
      <vt:lpstr>cycle</vt:lpstr>
      <vt:lpstr>cycle</vt:lpstr>
      <vt:lpstr>Related work:</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Steganography   </dc:title>
  <dc:creator>Ahmed Mostafa</dc:creator>
  <cp:lastModifiedBy>Ahmed Mostafa</cp:lastModifiedBy>
  <cp:revision>3</cp:revision>
  <dcterms:created xsi:type="dcterms:W3CDTF">2022-12-31T15:30:22Z</dcterms:created>
  <dcterms:modified xsi:type="dcterms:W3CDTF">2023-01-01T18:46:34Z</dcterms:modified>
</cp:coreProperties>
</file>