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2" r:id="rId7"/>
    <p:sldId id="263" r:id="rId8"/>
    <p:sldId id="267"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4230EF-FEB8-4AFE-8197-8CE875BCC06B}">
          <p14:sldIdLst>
            <p14:sldId id="256"/>
            <p14:sldId id="257"/>
            <p14:sldId id="258"/>
            <p14:sldId id="259"/>
            <p14:sldId id="261"/>
            <p14:sldId id="262"/>
            <p14:sldId id="263"/>
            <p14:sldId id="267"/>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F9FA5A-B413-4E82-967A-25DD8ADF908A}"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9C099-9BC2-4DE1-BD9C-F100B5D63547}" type="slidenum">
              <a:rPr lang="en-US" smtClean="0"/>
              <a:t>‹#›</a:t>
            </a:fld>
            <a:endParaRPr lang="en-US"/>
          </a:p>
        </p:txBody>
      </p:sp>
    </p:spTree>
    <p:extLst>
      <p:ext uri="{BB962C8B-B14F-4D97-AF65-F5344CB8AC3E}">
        <p14:creationId xmlns:p14="http://schemas.microsoft.com/office/powerpoint/2010/main" val="166547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F9FA5A-B413-4E82-967A-25DD8ADF908A}"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9C099-9BC2-4DE1-BD9C-F100B5D63547}" type="slidenum">
              <a:rPr lang="en-US" smtClean="0"/>
              <a:t>‹#›</a:t>
            </a:fld>
            <a:endParaRPr lang="en-US"/>
          </a:p>
        </p:txBody>
      </p:sp>
    </p:spTree>
    <p:extLst>
      <p:ext uri="{BB962C8B-B14F-4D97-AF65-F5344CB8AC3E}">
        <p14:creationId xmlns:p14="http://schemas.microsoft.com/office/powerpoint/2010/main" val="183531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F9FA5A-B413-4E82-967A-25DD8ADF908A}"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9C099-9BC2-4DE1-BD9C-F100B5D63547}" type="slidenum">
              <a:rPr lang="en-US" smtClean="0"/>
              <a:t>‹#›</a:t>
            </a:fld>
            <a:endParaRPr lang="en-US"/>
          </a:p>
        </p:txBody>
      </p:sp>
    </p:spTree>
    <p:extLst>
      <p:ext uri="{BB962C8B-B14F-4D97-AF65-F5344CB8AC3E}">
        <p14:creationId xmlns:p14="http://schemas.microsoft.com/office/powerpoint/2010/main" val="3562490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F9FA5A-B413-4E82-967A-25DD8ADF908A}"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9C099-9BC2-4DE1-BD9C-F100B5D63547}"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55501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F9FA5A-B413-4E82-967A-25DD8ADF908A}"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9C099-9BC2-4DE1-BD9C-F100B5D63547}" type="slidenum">
              <a:rPr lang="en-US" smtClean="0"/>
              <a:t>‹#›</a:t>
            </a:fld>
            <a:endParaRPr lang="en-US"/>
          </a:p>
        </p:txBody>
      </p:sp>
    </p:spTree>
    <p:extLst>
      <p:ext uri="{BB962C8B-B14F-4D97-AF65-F5344CB8AC3E}">
        <p14:creationId xmlns:p14="http://schemas.microsoft.com/office/powerpoint/2010/main" val="2859060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F9FA5A-B413-4E82-967A-25DD8ADF908A}" type="datetimeFigureOut">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9C099-9BC2-4DE1-BD9C-F100B5D63547}" type="slidenum">
              <a:rPr lang="en-US" smtClean="0"/>
              <a:t>‹#›</a:t>
            </a:fld>
            <a:endParaRPr lang="en-US"/>
          </a:p>
        </p:txBody>
      </p:sp>
    </p:spTree>
    <p:extLst>
      <p:ext uri="{BB962C8B-B14F-4D97-AF65-F5344CB8AC3E}">
        <p14:creationId xmlns:p14="http://schemas.microsoft.com/office/powerpoint/2010/main" val="693222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F9FA5A-B413-4E82-967A-25DD8ADF908A}" type="datetimeFigureOut">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9C099-9BC2-4DE1-BD9C-F100B5D63547}" type="slidenum">
              <a:rPr lang="en-US" smtClean="0"/>
              <a:t>‹#›</a:t>
            </a:fld>
            <a:endParaRPr lang="en-US"/>
          </a:p>
        </p:txBody>
      </p:sp>
    </p:spTree>
    <p:extLst>
      <p:ext uri="{BB962C8B-B14F-4D97-AF65-F5344CB8AC3E}">
        <p14:creationId xmlns:p14="http://schemas.microsoft.com/office/powerpoint/2010/main" val="2219737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9FA5A-B413-4E82-967A-25DD8ADF908A}"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9C099-9BC2-4DE1-BD9C-F100B5D63547}" type="slidenum">
              <a:rPr lang="en-US" smtClean="0"/>
              <a:t>‹#›</a:t>
            </a:fld>
            <a:endParaRPr lang="en-US"/>
          </a:p>
        </p:txBody>
      </p:sp>
    </p:spTree>
    <p:extLst>
      <p:ext uri="{BB962C8B-B14F-4D97-AF65-F5344CB8AC3E}">
        <p14:creationId xmlns:p14="http://schemas.microsoft.com/office/powerpoint/2010/main" val="3539453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9FA5A-B413-4E82-967A-25DD8ADF908A}"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9C099-9BC2-4DE1-BD9C-F100B5D63547}" type="slidenum">
              <a:rPr lang="en-US" smtClean="0"/>
              <a:t>‹#›</a:t>
            </a:fld>
            <a:endParaRPr lang="en-US"/>
          </a:p>
        </p:txBody>
      </p:sp>
    </p:spTree>
    <p:extLst>
      <p:ext uri="{BB962C8B-B14F-4D97-AF65-F5344CB8AC3E}">
        <p14:creationId xmlns:p14="http://schemas.microsoft.com/office/powerpoint/2010/main" val="1622294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9FA5A-B413-4E82-967A-25DD8ADF908A}"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9C099-9BC2-4DE1-BD9C-F100B5D63547}" type="slidenum">
              <a:rPr lang="en-US" smtClean="0"/>
              <a:t>‹#›</a:t>
            </a:fld>
            <a:endParaRPr lang="en-US"/>
          </a:p>
        </p:txBody>
      </p:sp>
    </p:spTree>
    <p:extLst>
      <p:ext uri="{BB962C8B-B14F-4D97-AF65-F5344CB8AC3E}">
        <p14:creationId xmlns:p14="http://schemas.microsoft.com/office/powerpoint/2010/main" val="206021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9FA5A-B413-4E82-967A-25DD8ADF908A}"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9C099-9BC2-4DE1-BD9C-F100B5D63547}" type="slidenum">
              <a:rPr lang="en-US" smtClean="0"/>
              <a:t>‹#›</a:t>
            </a:fld>
            <a:endParaRPr lang="en-US"/>
          </a:p>
        </p:txBody>
      </p:sp>
    </p:spTree>
    <p:extLst>
      <p:ext uri="{BB962C8B-B14F-4D97-AF65-F5344CB8AC3E}">
        <p14:creationId xmlns:p14="http://schemas.microsoft.com/office/powerpoint/2010/main" val="51496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F9FA5A-B413-4E82-967A-25DD8ADF908A}"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9C099-9BC2-4DE1-BD9C-F100B5D63547}" type="slidenum">
              <a:rPr lang="en-US" smtClean="0"/>
              <a:t>‹#›</a:t>
            </a:fld>
            <a:endParaRPr lang="en-US"/>
          </a:p>
        </p:txBody>
      </p:sp>
    </p:spTree>
    <p:extLst>
      <p:ext uri="{BB962C8B-B14F-4D97-AF65-F5344CB8AC3E}">
        <p14:creationId xmlns:p14="http://schemas.microsoft.com/office/powerpoint/2010/main" val="15273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F9FA5A-B413-4E82-967A-25DD8ADF908A}" type="datetimeFigureOut">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9C099-9BC2-4DE1-BD9C-F100B5D63547}" type="slidenum">
              <a:rPr lang="en-US" smtClean="0"/>
              <a:t>‹#›</a:t>
            </a:fld>
            <a:endParaRPr lang="en-US"/>
          </a:p>
        </p:txBody>
      </p:sp>
    </p:spTree>
    <p:extLst>
      <p:ext uri="{BB962C8B-B14F-4D97-AF65-F5344CB8AC3E}">
        <p14:creationId xmlns:p14="http://schemas.microsoft.com/office/powerpoint/2010/main" val="367409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F9FA5A-B413-4E82-967A-25DD8ADF908A}" type="datetimeFigureOut">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9C099-9BC2-4DE1-BD9C-F100B5D63547}" type="slidenum">
              <a:rPr lang="en-US" smtClean="0"/>
              <a:t>‹#›</a:t>
            </a:fld>
            <a:endParaRPr lang="en-US"/>
          </a:p>
        </p:txBody>
      </p:sp>
    </p:spTree>
    <p:extLst>
      <p:ext uri="{BB962C8B-B14F-4D97-AF65-F5344CB8AC3E}">
        <p14:creationId xmlns:p14="http://schemas.microsoft.com/office/powerpoint/2010/main" val="401996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9FA5A-B413-4E82-967A-25DD8ADF908A}" type="datetimeFigureOut">
              <a:rPr lang="en-US" smtClean="0"/>
              <a:t>5/19/2023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9C099-9BC2-4DE1-BD9C-F100B5D63547}" type="slidenum">
              <a:rPr lang="en-US" smtClean="0"/>
              <a:t>‹#›</a:t>
            </a:fld>
            <a:endParaRPr lang="en-US"/>
          </a:p>
        </p:txBody>
      </p:sp>
    </p:spTree>
    <p:extLst>
      <p:ext uri="{BB962C8B-B14F-4D97-AF65-F5344CB8AC3E}">
        <p14:creationId xmlns:p14="http://schemas.microsoft.com/office/powerpoint/2010/main" val="3227546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F9FA5A-B413-4E82-967A-25DD8ADF908A}"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9C099-9BC2-4DE1-BD9C-F100B5D63547}" type="slidenum">
              <a:rPr lang="en-US" smtClean="0"/>
              <a:t>‹#›</a:t>
            </a:fld>
            <a:endParaRPr lang="en-US"/>
          </a:p>
        </p:txBody>
      </p:sp>
    </p:spTree>
    <p:extLst>
      <p:ext uri="{BB962C8B-B14F-4D97-AF65-F5344CB8AC3E}">
        <p14:creationId xmlns:p14="http://schemas.microsoft.com/office/powerpoint/2010/main" val="1476252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F9FA5A-B413-4E82-967A-25DD8ADF908A}"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9C099-9BC2-4DE1-BD9C-F100B5D63547}" type="slidenum">
              <a:rPr lang="en-US" smtClean="0"/>
              <a:t>‹#›</a:t>
            </a:fld>
            <a:endParaRPr lang="en-US"/>
          </a:p>
        </p:txBody>
      </p:sp>
    </p:spTree>
    <p:extLst>
      <p:ext uri="{BB962C8B-B14F-4D97-AF65-F5344CB8AC3E}">
        <p14:creationId xmlns:p14="http://schemas.microsoft.com/office/powerpoint/2010/main" val="136190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7F9FA5A-B413-4E82-967A-25DD8ADF908A}" type="datetimeFigureOut">
              <a:rPr lang="en-US" smtClean="0"/>
              <a:t>5/19/2023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619C099-9BC2-4DE1-BD9C-F100B5D63547}" type="slidenum">
              <a:rPr lang="en-US" smtClean="0"/>
              <a:t>‹#›</a:t>
            </a:fld>
            <a:endParaRPr lang="en-US"/>
          </a:p>
        </p:txBody>
      </p:sp>
    </p:spTree>
    <p:extLst>
      <p:ext uri="{BB962C8B-B14F-4D97-AF65-F5344CB8AC3E}">
        <p14:creationId xmlns:p14="http://schemas.microsoft.com/office/powerpoint/2010/main" val="147894635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web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rowdflower/twitter-airline-senti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870D-CD1A-282E-39FD-2720F67A51E7}"/>
              </a:ext>
            </a:extLst>
          </p:cNvPr>
          <p:cNvSpPr>
            <a:spLocks noGrp="1"/>
          </p:cNvSpPr>
          <p:nvPr>
            <p:ph type="ctrTitle"/>
          </p:nvPr>
        </p:nvSpPr>
        <p:spPr/>
        <p:txBody>
          <a:bodyPr/>
          <a:lstStyle/>
          <a:p>
            <a:r>
              <a:rPr lang="en-US" dirty="0"/>
              <a:t>Sentiment Analysis using Python</a:t>
            </a:r>
          </a:p>
        </p:txBody>
      </p:sp>
      <p:sp>
        <p:nvSpPr>
          <p:cNvPr id="3" name="Subtitle 2">
            <a:extLst>
              <a:ext uri="{FF2B5EF4-FFF2-40B4-BE49-F238E27FC236}">
                <a16:creationId xmlns:a16="http://schemas.microsoft.com/office/drawing/2014/main" id="{D2347BF4-A128-9055-9DA2-EFCDE09B22B1}"/>
              </a:ext>
            </a:extLst>
          </p:cNvPr>
          <p:cNvSpPr>
            <a:spLocks noGrp="1"/>
          </p:cNvSpPr>
          <p:nvPr>
            <p:ph type="subTitle" idx="1"/>
          </p:nvPr>
        </p:nvSpPr>
        <p:spPr>
          <a:xfrm>
            <a:off x="1370693" y="4229935"/>
            <a:ext cx="9440034" cy="2170865"/>
          </a:xfrm>
        </p:spPr>
        <p:txBody>
          <a:bodyPr>
            <a:normAutofit/>
          </a:bodyPr>
          <a:lstStyle/>
          <a:p>
            <a:pPr algn="l"/>
            <a:r>
              <a:rPr lang="en-US" dirty="0"/>
              <a:t>Team member:</a:t>
            </a:r>
          </a:p>
          <a:p>
            <a:r>
              <a:rPr lang="en-US" dirty="0"/>
              <a:t>Ahmed Mostafa 205067</a:t>
            </a:r>
          </a:p>
          <a:p>
            <a:r>
              <a:rPr lang="en-US" dirty="0"/>
              <a:t>Youssef Mostafa 205032</a:t>
            </a:r>
          </a:p>
          <a:p>
            <a:r>
              <a:rPr lang="en-US" dirty="0"/>
              <a:t>Mohamed Fayez 205036</a:t>
            </a:r>
          </a:p>
        </p:txBody>
      </p:sp>
    </p:spTree>
    <p:extLst>
      <p:ext uri="{BB962C8B-B14F-4D97-AF65-F5344CB8AC3E}">
        <p14:creationId xmlns:p14="http://schemas.microsoft.com/office/powerpoint/2010/main" val="2521979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E54B-788B-9900-96CE-FECE46E52B58}"/>
              </a:ext>
            </a:extLst>
          </p:cNvPr>
          <p:cNvSpPr>
            <a:spLocks noGrp="1"/>
          </p:cNvSpPr>
          <p:nvPr>
            <p:ph type="title"/>
          </p:nvPr>
        </p:nvSpPr>
        <p:spPr/>
        <p:txBody>
          <a:bodyPr/>
          <a:lstStyle/>
          <a:p>
            <a:r>
              <a:rPr lang="en-US" dirty="0"/>
              <a:t>3. Train the sentiment analysis model</a:t>
            </a:r>
          </a:p>
        </p:txBody>
      </p:sp>
      <p:sp>
        <p:nvSpPr>
          <p:cNvPr id="3" name="Content Placeholder 2">
            <a:extLst>
              <a:ext uri="{FF2B5EF4-FFF2-40B4-BE49-F238E27FC236}">
                <a16:creationId xmlns:a16="http://schemas.microsoft.com/office/drawing/2014/main" id="{EC672756-92F1-0AC6-45A3-93F02AA26120}"/>
              </a:ext>
            </a:extLst>
          </p:cNvPr>
          <p:cNvSpPr>
            <a:spLocks noGrp="1"/>
          </p:cNvSpPr>
          <p:nvPr>
            <p:ph idx="1"/>
          </p:nvPr>
        </p:nvSpPr>
        <p:spPr/>
        <p:txBody>
          <a:bodyPr/>
          <a:lstStyle/>
          <a:p>
            <a:pPr marL="36900" indent="0">
              <a:buNone/>
            </a:pPr>
            <a:r>
              <a:rPr lang="en-US" dirty="0"/>
              <a:t>Train the sentiment analysis model for 5 epochs on the whole dataset with a batch size of 32 and a validation split of 20%</a:t>
            </a:r>
          </a:p>
          <a:p>
            <a:pPr marL="36900" indent="0">
              <a:buNone/>
            </a:pPr>
            <a:r>
              <a:rPr lang="en-US" dirty="0"/>
              <a:t>The python sentiment analysis model obtained 96% accuracy on the training set and 94.33% accuracy on the test set.</a:t>
            </a:r>
          </a:p>
          <a:p>
            <a:pPr marL="36900" indent="0">
              <a:buNone/>
            </a:pPr>
            <a:r>
              <a:rPr lang="en-US" dirty="0"/>
              <a:t>plot these metrics using the matplotlib.</a:t>
            </a:r>
          </a:p>
          <a:p>
            <a:pPr marL="36900" indent="0">
              <a:buNone/>
            </a:pPr>
            <a:endParaRPr lang="en-US" dirty="0"/>
          </a:p>
        </p:txBody>
      </p:sp>
      <p:pic>
        <p:nvPicPr>
          <p:cNvPr id="5" name="Picture 4">
            <a:extLst>
              <a:ext uri="{FF2B5EF4-FFF2-40B4-BE49-F238E27FC236}">
                <a16:creationId xmlns:a16="http://schemas.microsoft.com/office/drawing/2014/main" id="{D99D5385-A23B-C20A-A68B-64998FA39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120" y="3761824"/>
            <a:ext cx="4290432" cy="2804403"/>
          </a:xfrm>
          <a:prstGeom prst="rect">
            <a:avLst/>
          </a:prstGeom>
        </p:spPr>
      </p:pic>
      <p:pic>
        <p:nvPicPr>
          <p:cNvPr id="7" name="Picture 6">
            <a:extLst>
              <a:ext uri="{FF2B5EF4-FFF2-40B4-BE49-F238E27FC236}">
                <a16:creationId xmlns:a16="http://schemas.microsoft.com/office/drawing/2014/main" id="{8C91B0F7-BB7A-9B54-18D7-CD84699B3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5450" y="3761824"/>
            <a:ext cx="4320914" cy="2834886"/>
          </a:xfrm>
          <a:prstGeom prst="rect">
            <a:avLst/>
          </a:prstGeom>
        </p:spPr>
      </p:pic>
    </p:spTree>
    <p:extLst>
      <p:ext uri="{BB962C8B-B14F-4D97-AF65-F5344CB8AC3E}">
        <p14:creationId xmlns:p14="http://schemas.microsoft.com/office/powerpoint/2010/main" val="212590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91AE-D2B5-D869-C862-2CDC727F6E9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73DF1FA-00C9-1450-A958-112EF56E5ECB}"/>
              </a:ext>
            </a:extLst>
          </p:cNvPr>
          <p:cNvSpPr>
            <a:spLocks noGrp="1"/>
          </p:cNvSpPr>
          <p:nvPr>
            <p:ph idx="1"/>
          </p:nvPr>
        </p:nvSpPr>
        <p:spPr/>
        <p:txBody>
          <a:bodyPr/>
          <a:lstStyle/>
          <a:p>
            <a:pPr marL="36900" indent="0">
              <a:buNone/>
            </a:pPr>
            <a:r>
              <a:rPr lang="en-US" dirty="0"/>
              <a:t>We have successfully developed python sentiment analysis model. In this machine learning project, we built a binary text classifier that classifies the sentiment of the tweets into positive and negative. We obtained more than 94% accuracy on validation.</a:t>
            </a:r>
          </a:p>
          <a:p>
            <a:pPr marL="36900" indent="0">
              <a:buNone/>
            </a:pPr>
            <a:endParaRPr lang="en-US" dirty="0"/>
          </a:p>
          <a:p>
            <a:pPr marL="36900" indent="0">
              <a:buNone/>
            </a:pPr>
            <a:r>
              <a:rPr lang="en-US" dirty="0"/>
              <a:t>This is an interesting project which helps businesses across the domains to understand customers sentiment / feeling towards their brands.</a:t>
            </a:r>
          </a:p>
        </p:txBody>
      </p:sp>
      <p:pic>
        <p:nvPicPr>
          <p:cNvPr id="5" name="Picture 4">
            <a:extLst>
              <a:ext uri="{FF2B5EF4-FFF2-40B4-BE49-F238E27FC236}">
                <a16:creationId xmlns:a16="http://schemas.microsoft.com/office/drawing/2014/main" id="{51F9526C-DD3A-FEED-F5F4-F3718F47E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812" y="3132579"/>
            <a:ext cx="7489727" cy="4292107"/>
          </a:xfrm>
          <a:prstGeom prst="rect">
            <a:avLst/>
          </a:prstGeom>
        </p:spPr>
      </p:pic>
    </p:spTree>
    <p:extLst>
      <p:ext uri="{BB962C8B-B14F-4D97-AF65-F5344CB8AC3E}">
        <p14:creationId xmlns:p14="http://schemas.microsoft.com/office/powerpoint/2010/main" val="81494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88D75-656C-C600-038F-4CE6D1A7A74D}"/>
              </a:ext>
            </a:extLst>
          </p:cNvPr>
          <p:cNvSpPr>
            <a:spLocks noGrp="1"/>
          </p:cNvSpPr>
          <p:nvPr>
            <p:ph type="title"/>
          </p:nvPr>
        </p:nvSpPr>
        <p:spPr/>
        <p:txBody>
          <a:bodyPr/>
          <a:lstStyle/>
          <a:p>
            <a:r>
              <a:rPr lang="en-US" dirty="0"/>
              <a:t>What is Sentiment Analysis </a:t>
            </a:r>
          </a:p>
        </p:txBody>
      </p:sp>
      <p:sp>
        <p:nvSpPr>
          <p:cNvPr id="3" name="Content Placeholder 2">
            <a:extLst>
              <a:ext uri="{FF2B5EF4-FFF2-40B4-BE49-F238E27FC236}">
                <a16:creationId xmlns:a16="http://schemas.microsoft.com/office/drawing/2014/main" id="{2CE36EB0-8010-6B83-F327-1913F92FC2D3}"/>
              </a:ext>
            </a:extLst>
          </p:cNvPr>
          <p:cNvSpPr>
            <a:spLocks noGrp="1"/>
          </p:cNvSpPr>
          <p:nvPr>
            <p:ph idx="1"/>
          </p:nvPr>
        </p:nvSpPr>
        <p:spPr>
          <a:xfrm>
            <a:off x="913795" y="1732449"/>
            <a:ext cx="10353762" cy="4262998"/>
          </a:xfrm>
        </p:spPr>
        <p:txBody>
          <a:bodyPr/>
          <a:lstStyle/>
          <a:p>
            <a:pPr marL="36900" indent="0">
              <a:buNone/>
            </a:pPr>
            <a:r>
              <a:rPr lang="en-US" dirty="0"/>
              <a:t>Sentiment Analysis – One of the most popular projects in the industry. Every customer facing industry (retail, telecom, finance, etc.) is interested in identifying their customers’ sentiment, whether they think positive or negative about them.</a:t>
            </a:r>
          </a:p>
          <a:p>
            <a:pPr marL="36900" indent="0">
              <a:buNone/>
            </a:pPr>
            <a:r>
              <a:rPr lang="en-US" dirty="0"/>
              <a:t>Python sentiment analysis is a methodology for analyzing a piece of text to discover the sentiment hidden within it. It accomplishes this by combining machine learning and natural language processing (NLP). Sentiment analysis allows you to examine the feelings expressed in a piece of text.</a:t>
            </a:r>
          </a:p>
          <a:p>
            <a:pPr marL="36900" indent="0">
              <a:buNone/>
            </a:pPr>
            <a:endParaRPr lang="en-US" dirty="0"/>
          </a:p>
          <a:p>
            <a:pPr marL="36900" indent="0">
              <a:buNone/>
            </a:pPr>
            <a:r>
              <a:rPr lang="en-US" sz="2400" b="1" dirty="0"/>
              <a:t>we build a binary text classifier to classify the sentiment behind the text. We use the various NLP preprocessing techniques to clean the data and utilize the LSTM layers to build the text classifier.</a:t>
            </a:r>
          </a:p>
        </p:txBody>
      </p:sp>
    </p:spTree>
    <p:extLst>
      <p:ext uri="{BB962C8B-B14F-4D97-AF65-F5344CB8AC3E}">
        <p14:creationId xmlns:p14="http://schemas.microsoft.com/office/powerpoint/2010/main" val="399945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6281-3272-2928-6765-D65ECE2C1010}"/>
              </a:ext>
            </a:extLst>
          </p:cNvPr>
          <p:cNvSpPr>
            <a:spLocks noGrp="1"/>
          </p:cNvSpPr>
          <p:nvPr>
            <p:ph type="title"/>
          </p:nvPr>
        </p:nvSpPr>
        <p:spPr/>
        <p:txBody>
          <a:bodyPr/>
          <a:lstStyle/>
          <a:p>
            <a:r>
              <a:rPr lang="en-US" dirty="0"/>
              <a:t>Dataset &amp; Libraries</a:t>
            </a:r>
          </a:p>
        </p:txBody>
      </p:sp>
      <p:sp>
        <p:nvSpPr>
          <p:cNvPr id="3" name="Content Placeholder 2">
            <a:extLst>
              <a:ext uri="{FF2B5EF4-FFF2-40B4-BE49-F238E27FC236}">
                <a16:creationId xmlns:a16="http://schemas.microsoft.com/office/drawing/2014/main" id="{01F6B75F-2830-676C-9CBE-3C3261D5FD46}"/>
              </a:ext>
            </a:extLst>
          </p:cNvPr>
          <p:cNvSpPr>
            <a:spLocks noGrp="1"/>
          </p:cNvSpPr>
          <p:nvPr>
            <p:ph idx="1"/>
          </p:nvPr>
        </p:nvSpPr>
        <p:spPr/>
        <p:txBody>
          <a:bodyPr/>
          <a:lstStyle/>
          <a:p>
            <a:pPr marL="36900" indent="0" algn="l" fontAlgn="base">
              <a:buNone/>
            </a:pPr>
            <a:r>
              <a:rPr lang="en-US" b="1" dirty="0"/>
              <a:t>Dataset</a:t>
            </a:r>
          </a:p>
          <a:p>
            <a:pPr marL="36900" indent="0" algn="l" fontAlgn="base">
              <a:buNone/>
            </a:pPr>
            <a:r>
              <a:rPr lang="en-US" dirty="0"/>
              <a:t>The dataset contains more than 14000 tweets data samples classified into 3 types: positive, negative, neutral</a:t>
            </a:r>
          </a:p>
          <a:p>
            <a:pPr marL="36900" indent="0" algn="l" fontAlgn="base">
              <a:buNone/>
            </a:pPr>
            <a:r>
              <a:rPr lang="en-US" dirty="0"/>
              <a:t>Please download the dataset for python sentiment analysis project: </a:t>
            </a:r>
            <a:r>
              <a:rPr lang="en-US" dirty="0">
                <a:hlinkClick r:id="rId2">
                  <a:extLst>
                    <a:ext uri="{A12FA001-AC4F-418D-AE19-62706E023703}">
                      <ahyp:hlinkClr xmlns:ahyp="http://schemas.microsoft.com/office/drawing/2018/hyperlinkcolor" val="tx"/>
                    </a:ext>
                  </a:extLst>
                </a:hlinkClick>
              </a:rPr>
              <a:t>Project Dataset</a:t>
            </a:r>
            <a:endParaRPr lang="en-US" dirty="0"/>
          </a:p>
          <a:p>
            <a:pPr marL="36900" indent="0" algn="l" fontAlgn="base">
              <a:buNone/>
            </a:pPr>
            <a:r>
              <a:rPr lang="en-US" b="1" dirty="0"/>
              <a:t>Tools and Libraries used</a:t>
            </a:r>
          </a:p>
          <a:p>
            <a:pPr algn="l" fontAlgn="base">
              <a:buFont typeface="Arial" panose="020B0604020202020204" pitchFamily="34" charset="0"/>
              <a:buChar char="•"/>
            </a:pPr>
            <a:r>
              <a:rPr lang="en-US" dirty="0"/>
              <a:t>Python – 3.x</a:t>
            </a:r>
          </a:p>
          <a:p>
            <a:pPr algn="l" fontAlgn="base">
              <a:buFont typeface="Arial" panose="020B0604020202020204" pitchFamily="34" charset="0"/>
              <a:buChar char="•"/>
            </a:pPr>
            <a:r>
              <a:rPr lang="en-US" dirty="0"/>
              <a:t>Pandas – 1.2.4</a:t>
            </a:r>
          </a:p>
          <a:p>
            <a:pPr algn="l" fontAlgn="base">
              <a:buFont typeface="Arial" panose="020B0604020202020204" pitchFamily="34" charset="0"/>
              <a:buChar char="•"/>
            </a:pPr>
            <a:r>
              <a:rPr lang="en-US" dirty="0"/>
              <a:t>Matplotlib – 3.3.4</a:t>
            </a:r>
          </a:p>
          <a:p>
            <a:pPr algn="l" fontAlgn="base">
              <a:buFont typeface="Arial" panose="020B0604020202020204" pitchFamily="34" charset="0"/>
              <a:buChar char="•"/>
            </a:pPr>
            <a:r>
              <a:rPr lang="en-US" dirty="0"/>
              <a:t>TensorFlow – 2.4.1</a:t>
            </a:r>
          </a:p>
          <a:p>
            <a:pPr marL="36900" indent="0">
              <a:buNone/>
            </a:pPr>
            <a:endParaRPr lang="en-US" dirty="0"/>
          </a:p>
        </p:txBody>
      </p:sp>
    </p:spTree>
    <p:extLst>
      <p:ext uri="{BB962C8B-B14F-4D97-AF65-F5344CB8AC3E}">
        <p14:creationId xmlns:p14="http://schemas.microsoft.com/office/powerpoint/2010/main" val="346717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D465-D6DB-8182-3829-34340B40730C}"/>
              </a:ext>
            </a:extLst>
          </p:cNvPr>
          <p:cNvSpPr>
            <a:spLocks noGrp="1"/>
          </p:cNvSpPr>
          <p:nvPr>
            <p:ph type="title"/>
          </p:nvPr>
        </p:nvSpPr>
        <p:spPr/>
        <p:txBody>
          <a:bodyPr>
            <a:normAutofit fontScale="90000"/>
          </a:bodyPr>
          <a:lstStyle/>
          <a:p>
            <a:r>
              <a:rPr lang="en-US" dirty="0"/>
              <a:t>Steps to build Sentiment Analysis Text Classifier in Python</a:t>
            </a:r>
          </a:p>
        </p:txBody>
      </p:sp>
      <p:sp>
        <p:nvSpPr>
          <p:cNvPr id="3" name="Content Placeholder 2">
            <a:extLst>
              <a:ext uri="{FF2B5EF4-FFF2-40B4-BE49-F238E27FC236}">
                <a16:creationId xmlns:a16="http://schemas.microsoft.com/office/drawing/2014/main" id="{D3BE28B9-20AE-89A9-B059-4172D7C04FCA}"/>
              </a:ext>
            </a:extLst>
          </p:cNvPr>
          <p:cNvSpPr>
            <a:spLocks noGrp="1"/>
          </p:cNvSpPr>
          <p:nvPr>
            <p:ph idx="1"/>
          </p:nvPr>
        </p:nvSpPr>
        <p:spPr/>
        <p:txBody>
          <a:bodyPr/>
          <a:lstStyle/>
          <a:p>
            <a:pPr marL="36900" indent="0">
              <a:buNone/>
            </a:pPr>
            <a:r>
              <a:rPr lang="en-US" sz="2800" b="1" dirty="0"/>
              <a:t>1. Data Preprocessing</a:t>
            </a:r>
          </a:p>
          <a:p>
            <a:pPr marL="36900" indent="0">
              <a:buNone/>
            </a:pPr>
            <a:r>
              <a:rPr lang="en-US" dirty="0"/>
              <a:t>As we are dealing with the text data, we need to preprocess it using word embeddings.</a:t>
            </a:r>
          </a:p>
          <a:p>
            <a:pPr marL="36900" indent="0">
              <a:buNone/>
            </a:pPr>
            <a:r>
              <a:rPr lang="en-US" dirty="0"/>
              <a:t>Let’s see what our data looks like.</a:t>
            </a:r>
          </a:p>
          <a:p>
            <a:pPr marL="36900" indent="0">
              <a:buNone/>
            </a:pPr>
            <a:endParaRPr lang="en-US" dirty="0"/>
          </a:p>
        </p:txBody>
      </p:sp>
      <p:pic>
        <p:nvPicPr>
          <p:cNvPr id="5" name="Picture 4">
            <a:extLst>
              <a:ext uri="{FF2B5EF4-FFF2-40B4-BE49-F238E27FC236}">
                <a16:creationId xmlns:a16="http://schemas.microsoft.com/office/drawing/2014/main" id="{891787A9-3B8C-BC30-E509-4145FF232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130" y="3362638"/>
            <a:ext cx="8587818" cy="3187008"/>
          </a:xfrm>
          <a:prstGeom prst="rect">
            <a:avLst/>
          </a:prstGeom>
        </p:spPr>
      </p:pic>
    </p:spTree>
    <p:extLst>
      <p:ext uri="{BB962C8B-B14F-4D97-AF65-F5344CB8AC3E}">
        <p14:creationId xmlns:p14="http://schemas.microsoft.com/office/powerpoint/2010/main" val="413207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116BF-B82E-C232-28FD-7636449C1BCB}"/>
              </a:ext>
            </a:extLst>
          </p:cNvPr>
          <p:cNvSpPr>
            <a:spLocks noGrp="1"/>
          </p:cNvSpPr>
          <p:nvPr>
            <p:ph type="title"/>
          </p:nvPr>
        </p:nvSpPr>
        <p:spPr/>
        <p:txBody>
          <a:bodyPr/>
          <a:lstStyle/>
          <a:p>
            <a:r>
              <a:rPr lang="en-US" dirty="0"/>
              <a:t>factorize</a:t>
            </a:r>
          </a:p>
        </p:txBody>
      </p:sp>
      <p:sp>
        <p:nvSpPr>
          <p:cNvPr id="3" name="Content Placeholder 2">
            <a:extLst>
              <a:ext uri="{FF2B5EF4-FFF2-40B4-BE49-F238E27FC236}">
                <a16:creationId xmlns:a16="http://schemas.microsoft.com/office/drawing/2014/main" id="{14A42ACE-46BC-D8AE-18FB-8529747859CA}"/>
              </a:ext>
            </a:extLst>
          </p:cNvPr>
          <p:cNvSpPr>
            <a:spLocks noGrp="1"/>
          </p:cNvSpPr>
          <p:nvPr>
            <p:ph idx="1"/>
          </p:nvPr>
        </p:nvSpPr>
        <p:spPr/>
        <p:txBody>
          <a:bodyPr/>
          <a:lstStyle/>
          <a:p>
            <a:pPr marL="36900" indent="0">
              <a:buNone/>
            </a:pPr>
            <a:r>
              <a:rPr lang="en-US" dirty="0"/>
              <a:t>The labels for this dataset are categorical. Machines understand only numeric data. So, convert the categorical values to numeric using the factorize() method. This returns an array of numeric values and an Index of categories.</a:t>
            </a:r>
          </a:p>
          <a:p>
            <a:pPr marL="36900" indent="0">
              <a:buNone/>
            </a:pPr>
            <a:r>
              <a:rPr lang="en-US" dirty="0"/>
              <a:t>If you observe, the 0 here represents positive sentiment and the 1 represents negative sentiment.</a:t>
            </a:r>
          </a:p>
          <a:p>
            <a:pPr marL="36900" indent="0">
              <a:buNone/>
            </a:pPr>
            <a:endParaRPr lang="en-US" dirty="0"/>
          </a:p>
        </p:txBody>
      </p:sp>
      <p:pic>
        <p:nvPicPr>
          <p:cNvPr id="4" name="Content Placeholder 4">
            <a:extLst>
              <a:ext uri="{FF2B5EF4-FFF2-40B4-BE49-F238E27FC236}">
                <a16:creationId xmlns:a16="http://schemas.microsoft.com/office/drawing/2014/main" id="{9A309371-38DD-D06C-F70F-6D7C82F89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539" y="4117716"/>
            <a:ext cx="9838273" cy="185182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2694626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679C-D363-2D33-7450-7353B84A412F}"/>
              </a:ext>
            </a:extLst>
          </p:cNvPr>
          <p:cNvSpPr>
            <a:spLocks noGrp="1"/>
          </p:cNvSpPr>
          <p:nvPr>
            <p:ph type="title"/>
          </p:nvPr>
        </p:nvSpPr>
        <p:spPr/>
        <p:txBody>
          <a:bodyPr/>
          <a:lstStyle/>
          <a:p>
            <a:r>
              <a:rPr lang="en-US" dirty="0"/>
              <a:t>Word embeddings</a:t>
            </a:r>
          </a:p>
        </p:txBody>
      </p:sp>
      <p:sp>
        <p:nvSpPr>
          <p:cNvPr id="3" name="Content Placeholder 2">
            <a:extLst>
              <a:ext uri="{FF2B5EF4-FFF2-40B4-BE49-F238E27FC236}">
                <a16:creationId xmlns:a16="http://schemas.microsoft.com/office/drawing/2014/main" id="{1467917D-0FFC-86F9-99C3-17628BA83906}"/>
              </a:ext>
            </a:extLst>
          </p:cNvPr>
          <p:cNvSpPr>
            <a:spLocks noGrp="1"/>
          </p:cNvSpPr>
          <p:nvPr>
            <p:ph idx="1"/>
          </p:nvPr>
        </p:nvSpPr>
        <p:spPr/>
        <p:txBody>
          <a:bodyPr/>
          <a:lstStyle/>
          <a:p>
            <a:pPr marL="36900" indent="0">
              <a:buNone/>
            </a:pPr>
            <a:r>
              <a:rPr lang="en-US" dirty="0"/>
              <a:t>Now, the major part in python sentiment analysis. We should transform our text data into something that our machine learning model understands. Basically, we need to convert the text into an array of vector embeddings. Word embeddings are a beautiful way of representing the relationship between the words in the text.</a:t>
            </a:r>
          </a:p>
          <a:p>
            <a:pPr marL="36900" indent="0">
              <a:buNone/>
            </a:pPr>
            <a:endParaRPr lang="en-US" dirty="0"/>
          </a:p>
          <a:p>
            <a:pPr marL="36900" indent="0">
              <a:buNone/>
            </a:pPr>
            <a:r>
              <a:rPr lang="en-US" dirty="0"/>
              <a:t>To do this, we first give each of the unique words a unique number and then replace that word with the number assigned.</a:t>
            </a:r>
          </a:p>
        </p:txBody>
      </p:sp>
    </p:spTree>
    <p:extLst>
      <p:ext uri="{BB962C8B-B14F-4D97-AF65-F5344CB8AC3E}">
        <p14:creationId xmlns:p14="http://schemas.microsoft.com/office/powerpoint/2010/main" val="203647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8474-D0A5-D08F-9A80-93C03D006302}"/>
              </a:ext>
            </a:extLst>
          </p:cNvPr>
          <p:cNvSpPr>
            <a:spLocks noGrp="1"/>
          </p:cNvSpPr>
          <p:nvPr>
            <p:ph type="title"/>
          </p:nvPr>
        </p:nvSpPr>
        <p:spPr/>
        <p:txBody>
          <a:bodyPr/>
          <a:lstStyle/>
          <a:p>
            <a:r>
              <a:rPr lang="en-US" dirty="0"/>
              <a:t>2. Build the Text Classifier</a:t>
            </a:r>
          </a:p>
        </p:txBody>
      </p:sp>
      <p:sp>
        <p:nvSpPr>
          <p:cNvPr id="3" name="Content Placeholder 2">
            <a:extLst>
              <a:ext uri="{FF2B5EF4-FFF2-40B4-BE49-F238E27FC236}">
                <a16:creationId xmlns:a16="http://schemas.microsoft.com/office/drawing/2014/main" id="{EED12ABF-AF02-3F01-9431-0C6F7BC808C6}"/>
              </a:ext>
            </a:extLst>
          </p:cNvPr>
          <p:cNvSpPr>
            <a:spLocks noGrp="1"/>
          </p:cNvSpPr>
          <p:nvPr>
            <p:ph idx="1"/>
          </p:nvPr>
        </p:nvSpPr>
        <p:spPr/>
        <p:txBody>
          <a:bodyPr>
            <a:normAutofit fontScale="92500" lnSpcReduction="10000"/>
          </a:bodyPr>
          <a:lstStyle/>
          <a:p>
            <a:pPr marL="36900" indent="0">
              <a:buNone/>
            </a:pPr>
            <a:r>
              <a:rPr lang="en-US" dirty="0"/>
              <a:t>For sentiment analysis project, we use LSTM layers in the machine learning model. The architecture of our model consists of an embedding layer, an LSTM layer, and a Dense layer at the end. To avoid overfitting, we introduced the Dropout mechanism in-between the LSTM layers.</a:t>
            </a:r>
          </a:p>
          <a:p>
            <a:pPr marL="36900" indent="0">
              <a:buNone/>
            </a:pPr>
            <a:endParaRPr lang="en-US" dirty="0"/>
          </a:p>
          <a:p>
            <a:pPr marL="36900" indent="0">
              <a:buNone/>
            </a:pPr>
            <a:r>
              <a:rPr lang="en-US" dirty="0"/>
              <a:t>LSTM stands for Long Short Term Memory Networks. It is a variant of Recurrent Neural Networks. Recurrent Neural Networks are usually used with sequential data such as text and audio. Usually, while computing an embedding matrix, the meaning of every word and its calculations (which are called hidden states) are stored. If the reference of a word, let’s say a word is used after 100 words in a text, then all these calculations RNNs cannot store in its memory. That’s why RNNs are not capable of learning these long-term dependencies.</a:t>
            </a:r>
          </a:p>
          <a:p>
            <a:pPr marL="36900" indent="0">
              <a:buNone/>
            </a:pPr>
            <a:endParaRPr lang="en-US" dirty="0"/>
          </a:p>
          <a:p>
            <a:pPr marL="36900" indent="0">
              <a:buNone/>
            </a:pPr>
            <a:r>
              <a:rPr lang="en-US" dirty="0"/>
              <a:t>LSTMs on the other hand work well with such text. LSTM networks work well with time-series data.</a:t>
            </a:r>
          </a:p>
        </p:txBody>
      </p:sp>
    </p:spTree>
    <p:extLst>
      <p:ext uri="{BB962C8B-B14F-4D97-AF65-F5344CB8AC3E}">
        <p14:creationId xmlns:p14="http://schemas.microsoft.com/office/powerpoint/2010/main" val="474991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ED5FD-27A4-83D6-CC6F-D242933F3E29}"/>
              </a:ext>
            </a:extLst>
          </p:cNvPr>
          <p:cNvSpPr>
            <a:spLocks noGrp="1"/>
          </p:cNvSpPr>
          <p:nvPr>
            <p:ph type="title"/>
          </p:nvPr>
        </p:nvSpPr>
        <p:spPr/>
        <p:txBody>
          <a:bodyPr/>
          <a:lstStyle/>
          <a:p>
            <a:r>
              <a:rPr lang="en-US" dirty="0"/>
              <a:t>various ways to implement</a:t>
            </a:r>
          </a:p>
        </p:txBody>
      </p:sp>
      <p:pic>
        <p:nvPicPr>
          <p:cNvPr id="5" name="Content Placeholder 4">
            <a:extLst>
              <a:ext uri="{FF2B5EF4-FFF2-40B4-BE49-F238E27FC236}">
                <a16:creationId xmlns:a16="http://schemas.microsoft.com/office/drawing/2014/main" id="{759C004F-D98B-111D-9B01-7390CEC61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600" y="1741390"/>
            <a:ext cx="10040151" cy="4739449"/>
          </a:xfrm>
        </p:spPr>
      </p:pic>
    </p:spTree>
    <p:extLst>
      <p:ext uri="{BB962C8B-B14F-4D97-AF65-F5344CB8AC3E}">
        <p14:creationId xmlns:p14="http://schemas.microsoft.com/office/powerpoint/2010/main" val="249937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4060-ADAE-675B-7F4A-52DE83A90ACF}"/>
              </a:ext>
            </a:extLst>
          </p:cNvPr>
          <p:cNvSpPr>
            <a:spLocks noGrp="1"/>
          </p:cNvSpPr>
          <p:nvPr>
            <p:ph type="title"/>
          </p:nvPr>
        </p:nvSpPr>
        <p:spPr/>
        <p:txBody>
          <a:bodyPr/>
          <a:lstStyle/>
          <a:p>
            <a:r>
              <a:rPr lang="en-US" dirty="0"/>
              <a:t>Dropout to avoid overfitting</a:t>
            </a:r>
          </a:p>
        </p:txBody>
      </p:sp>
      <p:sp>
        <p:nvSpPr>
          <p:cNvPr id="3" name="Content Placeholder 2">
            <a:extLst>
              <a:ext uri="{FF2B5EF4-FFF2-40B4-BE49-F238E27FC236}">
                <a16:creationId xmlns:a16="http://schemas.microsoft.com/office/drawing/2014/main" id="{6BED8A0D-C905-33F7-DBBD-3EBEFF60ADBC}"/>
              </a:ext>
            </a:extLst>
          </p:cNvPr>
          <p:cNvSpPr>
            <a:spLocks noGrp="1"/>
          </p:cNvSpPr>
          <p:nvPr>
            <p:ph idx="1"/>
          </p:nvPr>
        </p:nvSpPr>
        <p:spPr/>
        <p:txBody>
          <a:bodyPr/>
          <a:lstStyle/>
          <a:p>
            <a:pPr marL="36900" indent="0">
              <a:buNone/>
            </a:pPr>
            <a:r>
              <a:rPr lang="en-US" dirty="0"/>
              <a:t>Dropout is one of the regularization techniques. It is used to avoid overfitting. In the dropout mechanism, we drop some neurons randomly. The layer takes an argument, a number between 0 and 1 that represents the probability to drop the neurons. This creates a robust model avoiding overfitting.</a:t>
            </a:r>
          </a:p>
          <a:p>
            <a:pPr marL="36900" indent="0">
              <a:buNone/>
            </a:pPr>
            <a:endParaRPr lang="en-US" dirty="0"/>
          </a:p>
        </p:txBody>
      </p:sp>
      <p:pic>
        <p:nvPicPr>
          <p:cNvPr id="5" name="Picture 4">
            <a:extLst>
              <a:ext uri="{FF2B5EF4-FFF2-40B4-BE49-F238E27FC236}">
                <a16:creationId xmlns:a16="http://schemas.microsoft.com/office/drawing/2014/main" id="{B6A40B7A-5AC0-0A80-73F7-EA0A14C28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964" y="3338654"/>
            <a:ext cx="5826111" cy="3070315"/>
          </a:xfrm>
          <a:prstGeom prst="rect">
            <a:avLst/>
          </a:prstGeom>
        </p:spPr>
      </p:pic>
    </p:spTree>
    <p:extLst>
      <p:ext uri="{BB962C8B-B14F-4D97-AF65-F5344CB8AC3E}">
        <p14:creationId xmlns:p14="http://schemas.microsoft.com/office/powerpoint/2010/main" val="498199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155</TotalTime>
  <Words>752</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Calisto MT</vt:lpstr>
      <vt:lpstr>Wingdings 2</vt:lpstr>
      <vt:lpstr>Slate</vt:lpstr>
      <vt:lpstr>Sentiment Analysis using Python</vt:lpstr>
      <vt:lpstr>What is Sentiment Analysis </vt:lpstr>
      <vt:lpstr>Dataset &amp; Libraries</vt:lpstr>
      <vt:lpstr>Steps to build Sentiment Analysis Text Classifier in Python</vt:lpstr>
      <vt:lpstr>factorize</vt:lpstr>
      <vt:lpstr>Word embeddings</vt:lpstr>
      <vt:lpstr>2. Build the Text Classifier</vt:lpstr>
      <vt:lpstr>various ways to implement</vt:lpstr>
      <vt:lpstr>Dropout to avoid overfitting</vt:lpstr>
      <vt:lpstr>3. Train the sentiment analysis model</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Python</dc:title>
  <dc:creator>Ahmed Mostafa</dc:creator>
  <cp:lastModifiedBy>Ahmed Mostafa</cp:lastModifiedBy>
  <cp:revision>1</cp:revision>
  <dcterms:created xsi:type="dcterms:W3CDTF">2023-05-19T14:24:24Z</dcterms:created>
  <dcterms:modified xsi:type="dcterms:W3CDTF">2023-05-19T16:59:35Z</dcterms:modified>
</cp:coreProperties>
</file>