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media/image2.png" ContentType="image/png"/>
  <Override PartName="/ppt/media/image3.svg" ContentType="image/svg"/>
  <Override PartName="/ppt/media/image1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8.emf" ContentType="image/x-emf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1440"/>
            <a:ext cx="77364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1" lang="en-US" sz="4000" strike="noStrike" u="none">
              <a:solidFill>
                <a:srgbClr val="ee575b"/>
              </a:solidFill>
              <a:effectLst/>
              <a:uFillTx/>
              <a:latin typeface="Source Sans Pro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trike="noStrike" u="none">
              <a:solidFill>
                <a:srgbClr val="ee575b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AD48E2-6CDC-4C76-9604-C122CBD60A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irs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91440"/>
            <a:ext cx="77364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1" lang="en-US" sz="4000" strike="noStrike" u="none">
              <a:solidFill>
                <a:srgbClr val="ee575b"/>
              </a:solidFill>
              <a:effectLst/>
              <a:uFillTx/>
              <a:latin typeface="Source Sans Pro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45720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9800C6-1221-485F-8175-59C7E6DF1A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/>
          <p:nvPr/>
        </p:nvSpPr>
        <p:spPr>
          <a:xfrm>
            <a:off x="0" y="0"/>
            <a:ext cx="10077120" cy="55994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"/>
          <p:cNvSpPr/>
          <p:nvPr/>
        </p:nvSpPr>
        <p:spPr>
          <a:xfrm>
            <a:off x="-777600" y="3929040"/>
            <a:ext cx="2743200" cy="2743200"/>
          </a:xfrm>
          <a:prstGeom prst="ellipse">
            <a:avLst/>
          </a:prstGeom>
          <a:solidFill>
            <a:srgbClr val="fdf4f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"/>
          <p:cNvSpPr/>
          <p:nvPr/>
        </p:nvSpPr>
        <p:spPr>
          <a:xfrm>
            <a:off x="0" y="5599440"/>
            <a:ext cx="10077120" cy="69840"/>
          </a:xfrm>
          <a:prstGeom prst="rect">
            <a:avLst/>
          </a:prstGeom>
          <a:solidFill>
            <a:srgbClr val="ee575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8332560" y="-699120"/>
            <a:ext cx="2743200" cy="2743200"/>
          </a:xfrm>
          <a:prstGeom prst="ellipse">
            <a:avLst/>
          </a:prstGeom>
          <a:solidFill>
            <a:srgbClr val="fdf4f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1440"/>
            <a:ext cx="77364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4000" strike="noStrike" u="none">
                <a:solidFill>
                  <a:srgbClr val="ee575b"/>
                </a:solidFill>
                <a:effectLst/>
                <a:uFillTx/>
                <a:latin typeface="Source Sans Pro"/>
              </a:rPr>
              <a:t>Click to edit the title text format</a:t>
            </a:r>
            <a:endParaRPr b="1" lang="en-US" sz="4000" strike="noStrike" u="none">
              <a:solidFill>
                <a:srgbClr val="ee575b"/>
              </a:solidFill>
              <a:effectLst/>
              <a:uFillTx/>
              <a:latin typeface="Source Sans Pro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ee575b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ee575b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ee575b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ee575b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ee575b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ee575b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ee575b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ee575b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ee575b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ee575b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ee575b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ee575b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ee575b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ee575b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"/>
          </p:nvPr>
        </p:nvSpPr>
        <p:spPr>
          <a:xfrm>
            <a:off x="503640" y="502776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2"/>
          </p:nvPr>
        </p:nvSpPr>
        <p:spPr>
          <a:xfrm>
            <a:off x="3445920" y="50187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3"/>
          </p:nvPr>
        </p:nvSpPr>
        <p:spPr>
          <a:xfrm>
            <a:off x="7224840" y="500220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ECF4B13-5073-4D21-9A48-C082D6968F4E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" name="Rocket.Chat Logo" descr="Rocket.Chat Logo"/>
          <p:cNvPicPr/>
          <p:nvPr/>
        </p:nvPicPr>
        <p:blipFill>
          <a:blip r:embed="rId2"/>
          <a:stretch/>
        </p:blipFill>
        <p:spPr>
          <a:xfrm>
            <a:off x="9436680" y="91440"/>
            <a:ext cx="457200" cy="4572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0"/>
            <a:ext cx="10077120" cy="5599440"/>
          </a:xfrm>
          <a:prstGeom prst="rect">
            <a:avLst/>
          </a:prstGeom>
          <a:solidFill>
            <a:srgbClr val="fcecf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-579960" y="-655920"/>
            <a:ext cx="2286000" cy="2286000"/>
          </a:xfrm>
          <a:prstGeom prst="ellipse">
            <a:avLst/>
          </a:prstGeom>
          <a:solidFill>
            <a:srgbClr val="fdf4f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137160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en-US" sz="6000" strike="noStrike" u="none">
                <a:solidFill>
                  <a:srgbClr val="ee575b"/>
                </a:solidFill>
                <a:effectLst/>
                <a:uFillTx/>
                <a:latin typeface="Source Sans Pro"/>
              </a:rPr>
              <a:t>Click to edit the title text format</a:t>
            </a:r>
            <a:endParaRPr b="1" lang="en-US" sz="6000" strike="noStrike" u="none">
              <a:solidFill>
                <a:srgbClr val="ee575b"/>
              </a:solidFill>
              <a:effectLst/>
              <a:uFillTx/>
              <a:latin typeface="Source Sans Pro"/>
            </a:endParaRPr>
          </a:p>
        </p:txBody>
      </p:sp>
      <p:sp>
        <p:nvSpPr>
          <p:cNvPr id="17" name=""/>
          <p:cNvSpPr/>
          <p:nvPr/>
        </p:nvSpPr>
        <p:spPr>
          <a:xfrm>
            <a:off x="7348320" y="3102480"/>
            <a:ext cx="3200400" cy="3200400"/>
          </a:xfrm>
          <a:prstGeom prst="ellipse">
            <a:avLst/>
          </a:prstGeom>
          <a:solidFill>
            <a:srgbClr val="fdf4f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3640" y="2876760"/>
            <a:ext cx="9145440" cy="173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Source Sans Pro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Source Sans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Source Sans Pro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Source Sans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Source Sans Pro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Source Sans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Source Sans Pro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Source Sans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Source Sans Pro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Source Sans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Source Sans Pro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Source Sans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Source Sans Pro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4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5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Source Sans Pro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6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A1CA81A-B25D-42F6-8CBC-233A7E5500AE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0" y="5599440"/>
            <a:ext cx="10077120" cy="69840"/>
          </a:xfrm>
          <a:prstGeom prst="rect">
            <a:avLst/>
          </a:prstGeom>
          <a:solidFill>
            <a:srgbClr val="ee575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3" name="Rocket.chat Logo" descr="Rocket.Chat Logo"/>
          <p:cNvPicPr/>
          <p:nvPr/>
        </p:nvPicPr>
        <p:blipFill>
          <a:blip r:embed="rId2"/>
          <a:stretch/>
        </p:blipFill>
        <p:spPr>
          <a:xfrm>
            <a:off x="9436680" y="91440"/>
            <a:ext cx="457200" cy="45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" name="GSoC Logo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686800" y="91440"/>
            <a:ext cx="640080" cy="640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emf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95000">
              <a:srgbClr val="e3d9dc"/>
            </a:gs>
            <a:gs pos="100000">
              <a:srgbClr val="f5455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3191040" y="3292200"/>
            <a:ext cx="3694320" cy="59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600" strike="noStrike" u="none">
                <a:solidFill>
                  <a:srgbClr val="555555"/>
                </a:solidFill>
                <a:effectLst/>
                <a:uFillTx/>
                <a:latin typeface="Source Sans Pro Semibold"/>
              </a:rPr>
              <a:t>Google Summer of Code Project Demo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699920" y="1965240"/>
            <a:ext cx="6676560" cy="11984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3000" strike="noStrike" u="none">
                <a:solidFill>
                  <a:srgbClr val="ee575b"/>
                </a:solidFill>
                <a:effectLst/>
                <a:uFillTx/>
                <a:latin typeface="Source Sans Pro"/>
                <a:ea typeface="Noto Sans CJK SC"/>
              </a:rPr>
              <a:t>Convert Rocket.Chat Endpoints to New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3000" strike="noStrike" u="none">
                <a:solidFill>
                  <a:srgbClr val="ee575b"/>
                </a:solidFill>
                <a:effectLst/>
                <a:uFillTx/>
                <a:latin typeface="Source Sans Pro"/>
                <a:ea typeface="Noto Sans CJK SC"/>
              </a:rPr>
              <a:t>Pattern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Presented by Ahmed Nasser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91440"/>
            <a:ext cx="77364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1" lang="en-US" sz="4000" strike="noStrike" u="none">
                <a:solidFill>
                  <a:srgbClr val="ee575b"/>
                </a:solidFill>
                <a:effectLst/>
                <a:uFillTx/>
                <a:latin typeface="Source Sans Pro"/>
              </a:rPr>
              <a:t>Project Overview</a:t>
            </a:r>
            <a:endParaRPr b="1" lang="en-US" sz="4000" strike="noStrike" u="none">
              <a:solidFill>
                <a:srgbClr val="ee575b"/>
              </a:solidFill>
              <a:effectLst/>
              <a:uFillTx/>
              <a:latin typeface="Source Sans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832040"/>
            <a:ext cx="9068760" cy="27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</a:pPr>
            <a:r>
              <a:rPr b="0" lang="en-US" sz="1600" strike="noStrike" u="none">
                <a:solidFill>
                  <a:srgbClr val="ee575b"/>
                </a:solidFill>
                <a:effectLst/>
                <a:uFillTx/>
                <a:latin typeface="Source Sans Pro"/>
                <a:ea typeface="Noto Sans CJK SC"/>
              </a:rPr>
              <a:t>Goal: 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Source Sans Pro"/>
                <a:ea typeface="Noto Sans CJK SC"/>
              </a:rPr>
              <a:t>Migrate Rocket.Chat API endpoints to a new OpenAPI + AJV pattern</a:t>
            </a:r>
            <a:endParaRPr b="0" lang="en-US" sz="1600" strike="noStrike" u="none">
              <a:solidFill>
                <a:srgbClr val="ee575b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</a:pPr>
            <a:r>
              <a:rPr b="0" lang="en-US" sz="1600" strike="noStrike" u="none">
                <a:solidFill>
                  <a:srgbClr val="ee575b"/>
                </a:solidFill>
                <a:effectLst/>
                <a:uFillTx/>
                <a:latin typeface="Source Sans Pro"/>
                <a:ea typeface="Noto Sans CJK SC"/>
              </a:rPr>
              <a:t>Focus: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Source Sans Pro"/>
                <a:ea typeface="Noto Sans CJK SC"/>
              </a:rPr>
              <a:t> OpenAPI specs, AJV validation, Typia-generated schemas</a:t>
            </a:r>
            <a:endParaRPr b="0" lang="en-US" sz="1600" strike="noStrike" u="none">
              <a:solidFill>
                <a:srgbClr val="ee575b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3118"/>
              </a:spcBef>
              <a:spcAft>
                <a:spcPts val="3118"/>
              </a:spcAft>
            </a:pPr>
            <a:r>
              <a:rPr b="0" lang="en-US" sz="1600" strike="noStrike" u="none">
                <a:solidFill>
                  <a:srgbClr val="ee575b"/>
                </a:solidFill>
                <a:effectLst/>
                <a:uFillTx/>
                <a:latin typeface="Source Sans Pro"/>
                <a:ea typeface="Noto Sans CJK SC"/>
              </a:rPr>
              <a:t>Impact: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Source Sans Pro"/>
                <a:ea typeface="Noto Sans CJK SC"/>
              </a:rPr>
              <a:t> Stronger developer trust, maintainability, up-to-date documentation</a:t>
            </a:r>
            <a:endParaRPr b="0" lang="en-US" sz="1600" strike="noStrike" u="none">
              <a:solidFill>
                <a:srgbClr val="ee575b"/>
              </a:solidFill>
              <a:effectLst/>
              <a:uFillTx/>
              <a:latin typeface="Arial"/>
            </a:endParaRPr>
          </a:p>
          <a:p>
            <a:pPr marL="216000" indent="0">
              <a:spcBef>
                <a:spcPts val="4533"/>
              </a:spcBef>
              <a:spcAft>
                <a:spcPts val="3118"/>
              </a:spcAft>
              <a:buNone/>
            </a:pPr>
            <a:endParaRPr b="0" lang="en-US" sz="1600" strike="noStrike" u="none">
              <a:solidFill>
                <a:srgbClr val="ee575b"/>
              </a:solidFill>
              <a:effectLst/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457200" y="1832040"/>
            <a:ext cx="274320" cy="274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457200" y="2484720"/>
            <a:ext cx="274320" cy="274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457200" y="3092040"/>
            <a:ext cx="274320" cy="274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91440"/>
            <a:ext cx="77364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1" lang="en-US" sz="4000" strike="noStrike" u="none">
                <a:solidFill>
                  <a:srgbClr val="ee575b"/>
                </a:solidFill>
                <a:effectLst/>
                <a:uFillTx/>
                <a:latin typeface="Source Sans Pro"/>
              </a:rPr>
              <a:t>Team</a:t>
            </a:r>
            <a:endParaRPr b="1" lang="en-US" sz="4000" strike="noStrike" u="none">
              <a:solidFill>
                <a:srgbClr val="ee575b"/>
              </a:solidFill>
              <a:effectLst/>
              <a:uFillTx/>
              <a:latin typeface="Source Sans Pro"/>
            </a:endParaRPr>
          </a:p>
        </p:txBody>
      </p:sp>
      <p:sp>
        <p:nvSpPr>
          <p:cNvPr id="35" name=""/>
          <p:cNvSpPr/>
          <p:nvPr/>
        </p:nvSpPr>
        <p:spPr>
          <a:xfrm rot="7200">
            <a:off x="920520" y="2333880"/>
            <a:ext cx="2286000" cy="1371600"/>
          </a:xfrm>
          <a:prstGeom prst="flowChartAlternateProcess">
            <a:avLst/>
          </a:prstGeom>
          <a:solidFill>
            <a:srgbClr val="fbe9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 rot="6600">
            <a:off x="1973160" y="2651760"/>
            <a:ext cx="182880" cy="182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"/>
          <p:cNvSpPr txBox="1"/>
          <p:nvPr/>
        </p:nvSpPr>
        <p:spPr>
          <a:xfrm>
            <a:off x="1288800" y="2853000"/>
            <a:ext cx="1552320" cy="3787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Source Sans Pro"/>
              </a:rPr>
              <a:t>Ahmed Nasser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532520" y="4041000"/>
            <a:ext cx="18072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601280" y="3218760"/>
            <a:ext cx="927720" cy="28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Source Sans Pro"/>
              </a:rPr>
              <a:t>Contributor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4972320" y="1541880"/>
            <a:ext cx="2706480" cy="270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5378400" y="1825200"/>
            <a:ext cx="1829160" cy="1829160"/>
          </a:xfrm>
          <a:custGeom>
            <a:avLst/>
            <a:gdLst/>
            <a:ahLst/>
            <a:rect l="0" t="0" r="r" b="b"/>
            <a:pathLst>
              <a:path w="5081" h="5081">
                <a:moveTo>
                  <a:pt x="5081" y="2541"/>
                </a:moveTo>
                <a:cubicBezTo>
                  <a:pt x="5081" y="2986"/>
                  <a:pt x="4964" y="3425"/>
                  <a:pt x="4741" y="3811"/>
                </a:cubicBezTo>
                <a:cubicBezTo>
                  <a:pt x="4518" y="4197"/>
                  <a:pt x="4197" y="4518"/>
                  <a:pt x="3811" y="4741"/>
                </a:cubicBezTo>
                <a:cubicBezTo>
                  <a:pt x="3425" y="4964"/>
                  <a:pt x="2986" y="5081"/>
                  <a:pt x="2541" y="5081"/>
                </a:cubicBezTo>
                <a:cubicBezTo>
                  <a:pt x="2095" y="5081"/>
                  <a:pt x="1656" y="4964"/>
                  <a:pt x="1270" y="4741"/>
                </a:cubicBezTo>
                <a:cubicBezTo>
                  <a:pt x="884" y="4518"/>
                  <a:pt x="563" y="4197"/>
                  <a:pt x="340" y="3811"/>
                </a:cubicBezTo>
                <a:cubicBezTo>
                  <a:pt x="117" y="3425"/>
                  <a:pt x="0" y="2986"/>
                  <a:pt x="0" y="2541"/>
                </a:cubicBezTo>
                <a:cubicBezTo>
                  <a:pt x="0" y="2095"/>
                  <a:pt x="117" y="1656"/>
                  <a:pt x="340" y="1270"/>
                </a:cubicBezTo>
                <a:cubicBezTo>
                  <a:pt x="563" y="884"/>
                  <a:pt x="884" y="563"/>
                  <a:pt x="1270" y="340"/>
                </a:cubicBezTo>
                <a:cubicBezTo>
                  <a:pt x="1656" y="117"/>
                  <a:pt x="2095" y="0"/>
                  <a:pt x="2540" y="0"/>
                </a:cubicBezTo>
                <a:cubicBezTo>
                  <a:pt x="2986" y="0"/>
                  <a:pt x="3425" y="117"/>
                  <a:pt x="3811" y="340"/>
                </a:cubicBezTo>
                <a:cubicBezTo>
                  <a:pt x="4197" y="563"/>
                  <a:pt x="4518" y="884"/>
                  <a:pt x="4741" y="1270"/>
                </a:cubicBezTo>
                <a:cubicBezTo>
                  <a:pt x="4964" y="1656"/>
                  <a:pt x="5081" y="2095"/>
                  <a:pt x="5081" y="2540"/>
                </a:cubicBezTo>
                <a:lnTo>
                  <a:pt x="5081" y="2541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LibreOffice/25.8.0.4$Linux_X86_64 LibreOffice_project/580$Build-4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2025-08-15T18:16:47Z</dcterms:created>
  <dc:creator/>
  <dc:description/>
  <dc:language>en-US</dc:language>
  <cp:lastModifiedBy/>
  <dcterms:modified xsi:type="dcterms:W3CDTF">2025-08-16T15:31:32Z</dcterms:modified>
  <cp:revision>2</cp:revision>
  <dc:subject/>
  <dc:title/>
</cp:coreProperties>
</file>