
<file path=[Content_Types].xml><?xml version="1.0" encoding="utf-8"?>
<Types xmlns="http://schemas.openxmlformats.org/package/2006/content-types">
  <Default Extension="png" ContentType="image/png"/>
  <Default Extension="svg" ContentType="image/sv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77450" cy="566896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45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26" autoAdjust="0"/>
  </p:normalViewPr>
  <p:slideViewPr>
    <p:cSldViewPr>
      <p:cViewPr varScale="1">
        <p:scale>
          <a:sx n="73" d="100"/>
          <a:sy n="73" d="100"/>
        </p:scale>
        <p:origin x="-1498" y="-67"/>
      </p:cViewPr>
      <p:guideLst>
        <p:guide orient="horz" pos="1785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F07F9-20F0-45A7-B210-23127791DF7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46512-7F88-4690-88AF-231BA19E6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8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Hello, I’m Ahmed Nasser. This is my Google Summer of Code project: </a:t>
            </a:r>
            <a:r>
              <a:rPr lang="en-US" b="1" dirty="0" smtClean="0"/>
              <a:t>“Convert Rocket.Chat Endpoints to New Pattern.”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Today I will show what I changed, why it helps, and a short demo of the new API docs.</a:t>
            </a:r>
          </a:p>
          <a:p>
            <a:r>
              <a:rPr lang="en-US" b="1" dirty="0" smtClean="0"/>
              <a:t>Transition: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First a short overview of the project and the team.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6512-7F88-4690-88AF-231BA19E63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30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Before: manual typings lived in rest-typings. They could be wrong or old.</a:t>
            </a:r>
            <a:br>
              <a:rPr lang="en-US" dirty="0" smtClean="0"/>
            </a:br>
            <a:r>
              <a:rPr lang="en-US" dirty="0" smtClean="0"/>
              <a:t>Now: endpoint types are generated from route definitions and schemas. That means: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Frontend developers using </a:t>
            </a:r>
            <a:r>
              <a:rPr lang="en-US" dirty="0" err="1" smtClean="0"/>
              <a:t>useEndpoint</a:t>
            </a:r>
            <a:r>
              <a:rPr lang="en-US" dirty="0" smtClean="0"/>
              <a:t> get accurate </a:t>
            </a:r>
            <a:r>
              <a:rPr lang="en-US" dirty="0" err="1" smtClean="0"/>
              <a:t>TypeScript</a:t>
            </a:r>
            <a:r>
              <a:rPr lang="en-US" dirty="0" smtClean="0"/>
              <a:t> types.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Request and response shapes are validated by AJV at runtime and matched by types at compile time.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Fewer runtime errors and faster front-end development.</a:t>
            </a:r>
          </a:p>
          <a:p>
            <a:r>
              <a:rPr lang="en-US" b="1" dirty="0" smtClean="0"/>
              <a:t>Short demo note: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the demo, I’ll show how a Swagger example and types match the frontend usage.</a:t>
            </a:r>
          </a:p>
          <a:p>
            <a:r>
              <a:rPr lang="en-US" b="1" dirty="0" smtClean="0"/>
              <a:t>Transition: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One more cool result: AI use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6512-7F88-4690-88AF-231BA19E63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4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OpenAPI helps AI tools too: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 structured API spec reduces the chance that an AI will invent endpoints that do not exist.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The spec can be used by AI agents through Model Context Protocol (MCP) so agents call APIs reliably.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This opens possibilities for safe automation, smart bots, and integrations that use Rocket.Chat APIs.</a:t>
            </a:r>
          </a:p>
          <a:p>
            <a:r>
              <a:rPr lang="en-US" b="1" dirty="0" smtClean="0"/>
              <a:t>Short simple line: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Structured data helps both people and AI use the API correctly.</a:t>
            </a:r>
          </a:p>
          <a:p>
            <a:r>
              <a:rPr lang="en-US" b="1" dirty="0" smtClean="0"/>
              <a:t>Transition: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Now I’ll run the recorded demo.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6512-7F88-4690-88AF-231BA19E63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77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Say before playing video: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 will play a short recorded demo now. The demo shows: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Swagger UI with some migrated endpoints.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An example request that uses the new validation and returns a typed response.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How documentation and response examples are generated from the same schemas.</a:t>
            </a:r>
          </a:p>
          <a:p>
            <a:r>
              <a:rPr lang="en-US" b="1" dirty="0" smtClean="0"/>
              <a:t>Play the video.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(Click Play on the embedded video.)</a:t>
            </a:r>
          </a:p>
          <a:p>
            <a:r>
              <a:rPr lang="en-US" b="1" dirty="0" smtClean="0"/>
              <a:t>While the video plays (if needed, short commentary):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Notice the interactive docs and the response matching the schema. This is the same schema that generates </a:t>
            </a:r>
            <a:r>
              <a:rPr lang="en-US" dirty="0" err="1" smtClean="0"/>
              <a:t>TypeScript</a:t>
            </a:r>
            <a:r>
              <a:rPr lang="en-US" dirty="0" smtClean="0"/>
              <a:t> types for the frontend.</a:t>
            </a:r>
          </a:p>
          <a:p>
            <a:r>
              <a:rPr lang="en-US" b="1" dirty="0" smtClean="0"/>
              <a:t>After video ends (short wrap):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demo shows the main user-facing benefits: validated requests, clear docs, and matching types.</a:t>
            </a:r>
          </a:p>
          <a:p>
            <a:r>
              <a:rPr lang="en-US" b="1" dirty="0" smtClean="0"/>
              <a:t>Closing &amp; Call to Action:</a:t>
            </a:r>
          </a:p>
          <a:p>
            <a:r>
              <a:rPr lang="en-US" dirty="0" smtClean="0"/>
              <a:t>Thank you! That’s all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6512-7F88-4690-88AF-231BA19E63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11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move Rocket.Chat API endpoints to a modern pattern based on </a:t>
            </a:r>
            <a:r>
              <a:rPr lang="en-US" b="1" dirty="0" smtClean="0"/>
              <a:t>OpenAPI</a:t>
            </a:r>
            <a:r>
              <a:rPr lang="en-US" dirty="0" smtClean="0"/>
              <a:t> and </a:t>
            </a:r>
            <a:r>
              <a:rPr lang="en-US" b="1" dirty="0" smtClean="0"/>
              <a:t>AJV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We use </a:t>
            </a:r>
            <a:r>
              <a:rPr lang="en-US" b="1" dirty="0" smtClean="0"/>
              <a:t>Typia</a:t>
            </a:r>
            <a:r>
              <a:rPr lang="en-US" dirty="0" smtClean="0"/>
              <a:t> for shared schemas. The aim is to make APIs easier to use and keep them correct.</a:t>
            </a:r>
            <a:br>
              <a:rPr lang="en-US" dirty="0" smtClean="0"/>
            </a:br>
            <a:r>
              <a:rPr lang="en-US" dirty="0" smtClean="0"/>
              <a:t>So far we migrated a set of endpoints focused on core features and the work is making the API more consistent for everyone.</a:t>
            </a:r>
          </a:p>
          <a:p>
            <a:r>
              <a:rPr lang="en-US" b="1" dirty="0" smtClean="0"/>
              <a:t>One-liner for non-technical people: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reorganized the API so it is easier to read, safer to use, and cheaper to maintain.</a:t>
            </a:r>
          </a:p>
          <a:p>
            <a:r>
              <a:rPr lang="en-US" b="1" dirty="0" smtClean="0"/>
              <a:t>Transition: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Next slide: the team who worked on this.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6512-7F88-4690-88AF-231BA19E63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4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worked with two mentors: </a:t>
            </a:r>
            <a:r>
              <a:rPr lang="en-US" b="1" dirty="0" smtClean="0"/>
              <a:t>Matheus Cardoso</a:t>
            </a:r>
            <a:r>
              <a:rPr lang="en-US" dirty="0" smtClean="0"/>
              <a:t> and </a:t>
            </a:r>
            <a:r>
              <a:rPr lang="en-US" b="1" dirty="0" smtClean="0"/>
              <a:t>Guilherme Gazzo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Thanks to them for the guidance.</a:t>
            </a:r>
          </a:p>
          <a:p>
            <a:r>
              <a:rPr lang="en-US" b="1" dirty="0" smtClean="0"/>
              <a:t>Transition: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Now: a quick question to frame the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6512-7F88-4690-88AF-231BA19E63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8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OpenAPI is a standard way to describe REST APIs. It lists endpoints, the data they accept, and the data they return.</a:t>
            </a:r>
            <a:br>
              <a:rPr lang="en-US" dirty="0" smtClean="0"/>
            </a:br>
            <a:r>
              <a:rPr lang="en-US" dirty="0" smtClean="0"/>
              <a:t>Why use it? Because tools can read OpenAPI and make useful things automatically: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Interactive docs (Swagger UI) so people can try endpoints in a browser.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Client libraries and </a:t>
            </a:r>
            <a:r>
              <a:rPr lang="en-US" dirty="0" err="1" smtClean="0"/>
              <a:t>TypeScript</a:t>
            </a:r>
            <a:r>
              <a:rPr lang="en-US" dirty="0" smtClean="0"/>
              <a:t> types can be generated from the same spec.</a:t>
            </a:r>
          </a:p>
          <a:p>
            <a:r>
              <a:rPr lang="en-US" b="1" dirty="0" smtClean="0"/>
              <a:t>Short example (non-technical):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Think of OpenAPI as a clear instruction book for your API. Tools can read this book and help developers work faster.</a:t>
            </a:r>
          </a:p>
          <a:p>
            <a:r>
              <a:rPr lang="en-US" b="1" dirty="0" smtClean="0"/>
              <a:t>Transition: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Next: why we added AJV validation on top of OpenAPI.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6512-7F88-4690-88AF-231BA19E63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4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moved to OpenAPI plus </a:t>
            </a:r>
            <a:r>
              <a:rPr lang="en-US" b="1" dirty="0" smtClean="0"/>
              <a:t>AJV</a:t>
            </a:r>
            <a:r>
              <a:rPr lang="en-US" dirty="0" smtClean="0"/>
              <a:t> for these reasons:</a:t>
            </a:r>
          </a:p>
          <a:p>
            <a:r>
              <a:rPr lang="en-US" b="1" dirty="0" smtClean="0"/>
              <a:t>Validation:</a:t>
            </a:r>
            <a:r>
              <a:rPr lang="en-US" dirty="0" smtClean="0"/>
              <a:t> AJV checks request and response data automatically. Bad inputs are rejected early.</a:t>
            </a:r>
          </a:p>
          <a:p>
            <a:r>
              <a:rPr lang="en-US" b="1" dirty="0" smtClean="0"/>
              <a:t>Type Safety:</a:t>
            </a:r>
            <a:r>
              <a:rPr lang="en-US" dirty="0" smtClean="0"/>
              <a:t> Frontend and backend share the same schema, so types match.</a:t>
            </a:r>
          </a:p>
          <a:p>
            <a:r>
              <a:rPr lang="en-US" b="1" dirty="0" smtClean="0"/>
              <a:t>Consistency:</a:t>
            </a:r>
            <a:r>
              <a:rPr lang="en-US" dirty="0" smtClean="0"/>
              <a:t> Docs and code come from the same source — no drift.</a:t>
            </a:r>
          </a:p>
          <a:p>
            <a:r>
              <a:rPr lang="en-US" b="1" dirty="0" smtClean="0"/>
              <a:t>Automation:</a:t>
            </a:r>
            <a:r>
              <a:rPr lang="en-US" dirty="0" smtClean="0"/>
              <a:t> We can generate SDKs, tests, and docs from the spec.</a:t>
            </a:r>
          </a:p>
          <a:p>
            <a:r>
              <a:rPr lang="en-US" b="1" dirty="0" smtClean="0"/>
              <a:t>One-liner: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reduces bugs, saves developer time, and makes the API easier to adopt.</a:t>
            </a:r>
          </a:p>
          <a:p>
            <a:r>
              <a:rPr lang="en-US" b="1" dirty="0" smtClean="0"/>
              <a:t>Transition: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Now I’ll show what changed in our route definitions.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6512-7F88-4690-88AF-231BA19E63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98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changes:</a:t>
            </a:r>
          </a:p>
          <a:p>
            <a:r>
              <a:rPr lang="en-US" dirty="0" smtClean="0"/>
              <a:t>We use chained .post() / .get() route definitions on API.v1.</a:t>
            </a:r>
          </a:p>
          <a:p>
            <a:r>
              <a:rPr lang="en-US" dirty="0" smtClean="0"/>
              <a:t>Each route includes inline JSON schemas for body, query, and response using AJV.</a:t>
            </a:r>
          </a:p>
          <a:p>
            <a:r>
              <a:rPr lang="en-US" dirty="0" smtClean="0"/>
              <a:t>Shared models use </a:t>
            </a:r>
            <a:r>
              <a:rPr lang="en-US" b="1" dirty="0" smtClean="0"/>
              <a:t>Typia</a:t>
            </a:r>
            <a:r>
              <a:rPr lang="en-US" dirty="0" smtClean="0"/>
              <a:t> $ref so we reuse schemas across endpoints.</a:t>
            </a:r>
          </a:p>
          <a:p>
            <a:r>
              <a:rPr lang="en-US" dirty="0" smtClean="0"/>
              <a:t>We generate </a:t>
            </a:r>
            <a:r>
              <a:rPr lang="en-US" dirty="0" err="1" smtClean="0"/>
              <a:t>TypeScript</a:t>
            </a:r>
            <a:r>
              <a:rPr lang="en-US" dirty="0" smtClean="0"/>
              <a:t> types automatically with </a:t>
            </a:r>
            <a:r>
              <a:rPr lang="en-US" dirty="0" err="1" smtClean="0"/>
              <a:t>ExtractRoutesFromAPI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use shared error validators so error responses are consistent.</a:t>
            </a:r>
          </a:p>
          <a:p>
            <a:r>
              <a:rPr lang="en-US" b="1" dirty="0" smtClean="0"/>
              <a:t>Practical benefit: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Everything for an endpoint lives in one place: path, validation, docs, and types.</a:t>
            </a:r>
          </a:p>
          <a:p>
            <a:r>
              <a:rPr lang="en-US" b="1" dirty="0" smtClean="0"/>
              <a:t>Transition: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 this matters for teams and users.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6512-7F88-4690-88AF-231BA19E63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22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new pattern gives:</a:t>
            </a:r>
          </a:p>
          <a:p>
            <a:r>
              <a:rPr lang="en-US" b="1" dirty="0" smtClean="0"/>
              <a:t>Single source of truth</a:t>
            </a:r>
            <a:r>
              <a:rPr lang="en-US" dirty="0" smtClean="0"/>
              <a:t> for each endpoint.</a:t>
            </a:r>
          </a:p>
          <a:p>
            <a:r>
              <a:rPr lang="en-US" b="1" dirty="0" smtClean="0"/>
              <a:t>Reliable APIs</a:t>
            </a:r>
            <a:r>
              <a:rPr lang="en-US" dirty="0" smtClean="0"/>
              <a:t>: responses and errors match the docs.</a:t>
            </a:r>
          </a:p>
          <a:p>
            <a:r>
              <a:rPr lang="en-US" b="1" dirty="0" smtClean="0"/>
              <a:t>Faster onboarding</a:t>
            </a:r>
            <a:r>
              <a:rPr lang="en-US" dirty="0" smtClean="0"/>
              <a:t>: new developers find accurate docs and types.</a:t>
            </a:r>
          </a:p>
          <a:p>
            <a:r>
              <a:rPr lang="en-US" b="1" dirty="0" smtClean="0"/>
              <a:t>Better frontends</a:t>
            </a:r>
            <a:r>
              <a:rPr lang="en-US" dirty="0" smtClean="0"/>
              <a:t>: they get correct </a:t>
            </a:r>
            <a:r>
              <a:rPr lang="en-US" dirty="0" err="1" smtClean="0"/>
              <a:t>TypeScript</a:t>
            </a:r>
            <a:r>
              <a:rPr lang="en-US" dirty="0" smtClean="0"/>
              <a:t> types, fewer runtime bugs.</a:t>
            </a:r>
          </a:p>
          <a:p>
            <a:r>
              <a:rPr lang="en-US" b="1" dirty="0" smtClean="0"/>
              <a:t>Short impact statement: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Teams spend less time keeping docs and code in sync. Users get a better, more stable API.</a:t>
            </a:r>
          </a:p>
          <a:p>
            <a:r>
              <a:rPr lang="en-US" b="1" dirty="0" smtClean="0"/>
              <a:t>Transition: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Now a direct comparison: old </a:t>
            </a:r>
            <a:r>
              <a:rPr lang="en-US" dirty="0" err="1" smtClean="0"/>
              <a:t>vs</a:t>
            </a:r>
            <a:r>
              <a:rPr lang="en-US" dirty="0" smtClean="0"/>
              <a:t> new.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6512-7F88-4690-88AF-231BA19E63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76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 left is the old pattern. We used API.v1.addRoute(...), with validation split and manual rest-typings. That meant:</a:t>
            </a:r>
          </a:p>
          <a:p>
            <a:r>
              <a:rPr lang="en-US" dirty="0" smtClean="0"/>
              <a:t>Typings were in separate files and could get out of date.</a:t>
            </a:r>
          </a:p>
          <a:p>
            <a:r>
              <a:rPr lang="en-US" dirty="0" smtClean="0"/>
              <a:t>Docs were not automatically generated.</a:t>
            </a:r>
          </a:p>
          <a:p>
            <a:r>
              <a:rPr lang="en-US" dirty="0" smtClean="0"/>
              <a:t>On the right is the new pattern. We write API.v1.post('path', { body: </a:t>
            </a:r>
            <a:r>
              <a:rPr lang="en-US" dirty="0" err="1" smtClean="0"/>
              <a:t>ajv.compile</a:t>
            </a:r>
            <a:r>
              <a:rPr lang="en-US" dirty="0" smtClean="0"/>
              <a:t>(schema), response: { 200: </a:t>
            </a:r>
            <a:r>
              <a:rPr lang="en-US" dirty="0" err="1" smtClean="0"/>
              <a:t>ajv.compile</a:t>
            </a:r>
            <a:r>
              <a:rPr lang="en-US" dirty="0" smtClean="0"/>
              <a:t>(schema) } }, handler).</a:t>
            </a:r>
            <a:br>
              <a:rPr lang="en-US" dirty="0" smtClean="0"/>
            </a:br>
            <a:r>
              <a:rPr lang="en-US" dirty="0" smtClean="0"/>
              <a:t>This gives:</a:t>
            </a:r>
          </a:p>
          <a:p>
            <a:r>
              <a:rPr lang="en-US" dirty="0" smtClean="0"/>
              <a:t>Inline validation and docs.</a:t>
            </a:r>
          </a:p>
          <a:p>
            <a:r>
              <a:rPr lang="en-US" dirty="0" smtClean="0"/>
              <a:t>Typings generated automatically with </a:t>
            </a:r>
            <a:r>
              <a:rPr lang="en-US" dirty="0" err="1" smtClean="0"/>
              <a:t>ExtractRoutesFromAPI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Reuse of Typia $ref models.</a:t>
            </a:r>
          </a:p>
          <a:p>
            <a:r>
              <a:rPr lang="en-US" b="1" dirty="0" smtClean="0"/>
              <a:t>Pointer to frontend </a:t>
            </a:r>
            <a:r>
              <a:rPr lang="en-US" b="1" dirty="0" err="1" smtClean="0"/>
              <a:t>devs</a:t>
            </a:r>
            <a:r>
              <a:rPr lang="en-US" b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Because the backend defines schemas, frontend can use </a:t>
            </a:r>
            <a:r>
              <a:rPr lang="en-US" dirty="0" err="1" smtClean="0"/>
              <a:t>useEndpoint</a:t>
            </a:r>
            <a:r>
              <a:rPr lang="en-US" dirty="0" smtClean="0"/>
              <a:t> with confidence — types match and validation runs on both sides.</a:t>
            </a:r>
          </a:p>
          <a:p>
            <a:r>
              <a:rPr lang="en-US" b="1" dirty="0" smtClean="0"/>
              <a:t>Transition: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Next slide shows the tools we used.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6512-7F88-4690-88AF-231BA19E63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7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we have an OpenAPI spec, we can </a:t>
            </a:r>
            <a:r>
              <a:rPr lang="en-US" b="1" dirty="0" smtClean="0"/>
              <a:t>auto-generate SDKs</a:t>
            </a:r>
            <a:r>
              <a:rPr lang="en-US" dirty="0" smtClean="0"/>
              <a:t> for many languages. That means: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Teams or external developers can use a generated SDK instead of writing integration code manually.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SDKs stay consistent with the server API because they are generated from the same spec.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This saves time and reduces bugs when integrating Rocket.Chat with other systems.</a:t>
            </a:r>
          </a:p>
          <a:p>
            <a:r>
              <a:rPr lang="en-US" b="1" dirty="0" smtClean="0"/>
              <a:t>How to say it simply: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the same API description, we can create ready-to-use libraries for clients.</a:t>
            </a:r>
          </a:p>
          <a:p>
            <a:r>
              <a:rPr lang="en-US" b="1" dirty="0" smtClean="0"/>
              <a:t>Transition: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Next: the strong type-safety benefits.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46512-7F88-4690-88AF-231BA19E63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0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91440"/>
            <a:ext cx="77364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endParaRPr lang="en-US" sz="4000" b="1" u="none" strike="noStrike">
              <a:solidFill>
                <a:srgbClr val="EE575B"/>
              </a:solidFill>
              <a:effectLst/>
              <a:uFillTx/>
              <a:latin typeface="Source Sans Pro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4"/>
              </a:spcBef>
              <a:buNone/>
            </a:pPr>
            <a:endParaRPr lang="en-US" sz="3200" b="0" u="none" strike="noStrike">
              <a:solidFill>
                <a:srgbClr val="EE575B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AD48E2-6CDC-4C76-9604-C122CBD60A8E}" type="slidenum">
              <a:t>‹#›</a:t>
            </a:fld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irst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91440"/>
            <a:ext cx="77364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endParaRPr lang="en-US" sz="4000" b="1" u="none" strike="noStrike">
              <a:solidFill>
                <a:srgbClr val="EE575B"/>
              </a:solidFill>
              <a:effectLst/>
              <a:uFillTx/>
              <a:latin typeface="Source Sans Pro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45720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99800C6-1221-485F-8175-59C7E6DF1A8F}" type="slidenum">
              <a:t>‹#›</a:t>
            </a:fld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077120" cy="55994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Oval 2"/>
          <p:cNvSpPr/>
          <p:nvPr/>
        </p:nvSpPr>
        <p:spPr>
          <a:xfrm>
            <a:off x="-777600" y="3929040"/>
            <a:ext cx="2743200" cy="2743200"/>
          </a:xfrm>
          <a:prstGeom prst="ellipse">
            <a:avLst/>
          </a:prstGeom>
          <a:solidFill>
            <a:srgbClr val="FDF4F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599440"/>
            <a:ext cx="10077120" cy="69840"/>
          </a:xfrm>
          <a:prstGeom prst="rect">
            <a:avLst/>
          </a:prstGeom>
          <a:solidFill>
            <a:srgbClr val="EE575B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2400" b="0" u="none" strike="noStrike" dirty="0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Oval 4"/>
          <p:cNvSpPr/>
          <p:nvPr/>
        </p:nvSpPr>
        <p:spPr>
          <a:xfrm>
            <a:off x="8332560" y="-699120"/>
            <a:ext cx="2743200" cy="2743200"/>
          </a:xfrm>
          <a:prstGeom prst="ellipse">
            <a:avLst/>
          </a:prstGeom>
          <a:solidFill>
            <a:srgbClr val="FDF4F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91440"/>
            <a:ext cx="77364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000" b="1" u="none" strike="noStrike">
                <a:solidFill>
                  <a:srgbClr val="EE575B"/>
                </a:solidFill>
                <a:effectLst/>
                <a:uFillTx/>
                <a:latin typeface="Source Sans Pro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EE575B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EE575B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EE575B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EE575B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EE575B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EE575B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EE575B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dt" idx="1"/>
          </p:nvPr>
        </p:nvSpPr>
        <p:spPr>
          <a:xfrm>
            <a:off x="503640" y="502776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9" name="PlaceHolder 4"/>
          <p:cNvSpPr>
            <a:spLocks noGrp="1"/>
          </p:cNvSpPr>
          <p:nvPr>
            <p:ph type="ftr" idx="2"/>
          </p:nvPr>
        </p:nvSpPr>
        <p:spPr>
          <a:xfrm>
            <a:off x="3445920" y="50187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10" name="PlaceHolder 5"/>
          <p:cNvSpPr>
            <a:spLocks noGrp="1"/>
          </p:cNvSpPr>
          <p:nvPr>
            <p:ph type="sldNum" idx="3"/>
          </p:nvPr>
        </p:nvSpPr>
        <p:spPr>
          <a:xfrm>
            <a:off x="7224840" y="500220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4ECF4B13-5073-4D21-9A48-C082D6968F4E}" type="slidenum"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fld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" name="Rocket.Chat Logo" descr="Rocket.Chat Logo"/>
          <p:cNvPicPr/>
          <p:nvPr/>
        </p:nvPicPr>
        <p:blipFill>
          <a:blip r:embed="rId3"/>
          <a:stretch/>
        </p:blipFill>
        <p:spPr>
          <a:xfrm>
            <a:off x="9436680" y="91440"/>
            <a:ext cx="457200" cy="45720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10077120" cy="5599440"/>
          </a:xfrm>
          <a:prstGeom prst="rect">
            <a:avLst/>
          </a:prstGeom>
          <a:solidFill>
            <a:srgbClr val="FCECF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-579960" y="-655920"/>
            <a:ext cx="2286000" cy="2286000"/>
          </a:xfrm>
          <a:prstGeom prst="ellipse">
            <a:avLst/>
          </a:prstGeom>
          <a:solidFill>
            <a:srgbClr val="FDF4F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137160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r>
              <a:rPr lang="en-US" sz="6000" b="1" u="none" strike="noStrike">
                <a:solidFill>
                  <a:srgbClr val="EE575B"/>
                </a:solidFill>
                <a:effectLst/>
                <a:uFillTx/>
                <a:latin typeface="Source Sans Pro"/>
              </a:rPr>
              <a:t>Click to edit the title text format</a:t>
            </a:r>
          </a:p>
        </p:txBody>
      </p:sp>
      <p:sp>
        <p:nvSpPr>
          <p:cNvPr id="17" name="Oval 16"/>
          <p:cNvSpPr/>
          <p:nvPr/>
        </p:nvSpPr>
        <p:spPr>
          <a:xfrm>
            <a:off x="7348320" y="3102480"/>
            <a:ext cx="3200400" cy="3200400"/>
          </a:xfrm>
          <a:prstGeom prst="ellipse">
            <a:avLst/>
          </a:prstGeom>
          <a:solidFill>
            <a:srgbClr val="FDF4F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3640" y="2876760"/>
            <a:ext cx="9145440" cy="1737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Source Sans Pro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Source Sans Pro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Source Sans Pro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Source Sans Pro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Source Sans Pro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Source Sans Pro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Source Sans Pro"/>
              </a:rPr>
              <a:t>Seventh Outline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dt" idx="4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20" name="PlaceHolder 4"/>
          <p:cNvSpPr>
            <a:spLocks noGrp="1"/>
          </p:cNvSpPr>
          <p:nvPr>
            <p:ph type="ftr" idx="5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Source Sans Pro"/>
              </a:defRPr>
            </a:lvl1pPr>
          </a:lstStyle>
          <a:p>
            <a:pPr indent="0" algn="ctr">
              <a:buNone/>
            </a:pP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Source Sans Pro"/>
              </a:rPr>
              <a:t>&lt;footer&gt;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6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AA1CA81A-B25D-42F6-8CBC-233A7E5500AE}" type="slidenum"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fld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599440"/>
            <a:ext cx="10077120" cy="69840"/>
          </a:xfrm>
          <a:prstGeom prst="rect">
            <a:avLst/>
          </a:prstGeom>
          <a:solidFill>
            <a:srgbClr val="EE575B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en-US" sz="2400" b="0" u="none" strike="noStrike" dirty="0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3" name="Rocket.chat Logo" descr="Rocket.Chat Logo"/>
          <p:cNvPicPr/>
          <p:nvPr/>
        </p:nvPicPr>
        <p:blipFill>
          <a:blip r:embed="rId3"/>
          <a:stretch/>
        </p:blipFill>
        <p:spPr>
          <a:xfrm>
            <a:off x="9436680" y="91440"/>
            <a:ext cx="457200" cy="457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" name="GSoC Logo"/>
          <p:cNvPicPr/>
          <p:nvPr/>
        </p:nvPicPr>
        <p:blipFill>
          <a:blip r:embed="rId4">
            <a:extLst>
              <a:ext uri="{96DAC541-7B7A-43D3-8B79-37D633B846F1}">
                <asvg:svgBlip xmlns="" xmlns:p14="http://schemas.microsoft.com/office/powerpoint/2010/main" xmlns:p15="http://schemas.microsoft.com/office/powerpoint/2012/main" xmlns:mc="http://schemas.openxmlformats.org/markup-compatibility/2006" xmlns:asvg="http://schemas.microsoft.com/office/drawing/2016/SVG/main" r:embed="rId5"/>
              </a:ext>
            </a:extLst>
          </a:blip>
          <a:stretch/>
        </p:blipFill>
        <p:spPr>
          <a:xfrm>
            <a:off x="8686800" y="91440"/>
            <a:ext cx="640080" cy="6400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95000">
              <a:srgbClr val="E3D9DC"/>
            </a:gs>
            <a:gs pos="100000">
              <a:srgbClr val="F5455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191040" y="3292200"/>
            <a:ext cx="3694320" cy="599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 anchorCtr="1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en-US" sz="1600" b="0" u="none" strike="noStrike" dirty="0">
                <a:solidFill>
                  <a:srgbClr val="555555"/>
                </a:solidFill>
                <a:effectLst/>
                <a:uFillTx/>
                <a:latin typeface="Source Sans Pro Semibold"/>
              </a:rPr>
              <a:t>Google Summer of Code Project Demo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99920" y="1965240"/>
            <a:ext cx="6676560" cy="119844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3000" b="1" u="none" strike="noStrike" dirty="0">
                <a:solidFill>
                  <a:srgbClr val="EE575B"/>
                </a:solidFill>
                <a:effectLst/>
                <a:uFillTx/>
                <a:latin typeface="Source Sans Pro"/>
                <a:ea typeface="Noto Sans CJK SC"/>
              </a:rPr>
              <a:t>Convert Rocket.Chat Endpoints to New</a:t>
            </a:r>
            <a:endParaRPr lang="en-US" sz="3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3000" b="1" u="none" strike="noStrike" dirty="0">
                <a:solidFill>
                  <a:srgbClr val="EE575B"/>
                </a:solidFill>
                <a:effectLst/>
                <a:uFillTx/>
                <a:latin typeface="Source Sans Pro"/>
                <a:ea typeface="Noto Sans CJK SC"/>
              </a:rPr>
              <a:t>Pattern</a:t>
            </a:r>
            <a:endParaRPr lang="en-US" sz="3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dirty="0"/>
              <a:t>Presented by Ahmed Nasser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883"/>
            <a:ext cx="7736400" cy="615553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5455C"/>
                </a:solidFill>
                <a:latin typeface="Source Sans Pro" pitchFamily="34" charset="0"/>
              </a:rPr>
              <a:t>Type Safety Benefits</a:t>
            </a:r>
            <a:endParaRPr lang="en-US" sz="4000" b="1" dirty="0">
              <a:solidFill>
                <a:srgbClr val="F5455C"/>
              </a:solidFill>
              <a:latin typeface="Source Sans Pro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89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883"/>
            <a:ext cx="7736400" cy="615553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5455C"/>
                </a:solidFill>
                <a:latin typeface="Source Sans Pro" pitchFamily="34" charset="0"/>
              </a:rPr>
              <a:t>AI Use Cases</a:t>
            </a:r>
            <a:endParaRPr lang="en-US" sz="4000" b="1" dirty="0">
              <a:solidFill>
                <a:srgbClr val="F5455C"/>
              </a:solidFill>
              <a:latin typeface="Source Sans Pro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2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883"/>
            <a:ext cx="7736400" cy="615553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5455C"/>
                </a:solidFill>
                <a:latin typeface="Source Sans Pro" pitchFamily="34" charset="0"/>
              </a:rPr>
              <a:t>Demo (Recorded Video)</a:t>
            </a:r>
            <a:endParaRPr lang="en-US" sz="4000" b="1" dirty="0">
              <a:solidFill>
                <a:srgbClr val="F5455C"/>
              </a:solidFill>
              <a:latin typeface="Source Sans Pro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91440"/>
            <a:ext cx="77364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en-US" sz="4000" b="1" u="none" strike="noStrike" dirty="0">
                <a:solidFill>
                  <a:srgbClr val="EE575B"/>
                </a:solidFill>
                <a:effectLst/>
                <a:uFillTx/>
                <a:latin typeface="Source Sans Pro"/>
              </a:rPr>
              <a:t>Project Overview</a:t>
            </a: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65339" y="1664869"/>
            <a:ext cx="9068760" cy="32274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lnSpc>
                <a:spcPct val="120000"/>
              </a:lnSpc>
              <a:spcBef>
                <a:spcPts val="3118"/>
              </a:spcBef>
              <a:spcAft>
                <a:spcPts val="3118"/>
              </a:spcAft>
            </a:pPr>
            <a:r>
              <a:rPr lang="en-US" sz="1600" b="1" u="none" strike="noStrike" dirty="0">
                <a:solidFill>
                  <a:srgbClr val="EE575B"/>
                </a:solidFill>
                <a:effectLst/>
                <a:uFillTx/>
                <a:latin typeface="Source Sans Pro" pitchFamily="34" charset="0"/>
                <a:ea typeface="Noto Sans CJK SC"/>
              </a:rPr>
              <a:t>Goal:</a:t>
            </a:r>
            <a:r>
              <a:rPr lang="en-US" sz="1600" b="0" u="none" strike="noStrike" dirty="0">
                <a:solidFill>
                  <a:srgbClr val="EE575B"/>
                </a:solidFill>
                <a:effectLst/>
                <a:uFillTx/>
                <a:latin typeface="Source Sans Pro" pitchFamily="34" charset="0"/>
                <a:ea typeface="Noto Sans CJK SC"/>
              </a:rPr>
              <a:t> </a:t>
            </a:r>
            <a:r>
              <a:rPr lang="en-US" sz="1600" b="0" u="none" strike="noStrike" dirty="0">
                <a:solidFill>
                  <a:srgbClr val="000000"/>
                </a:solidFill>
                <a:effectLst/>
                <a:uFillTx/>
                <a:latin typeface="Source Sans Pro" pitchFamily="34" charset="0"/>
                <a:ea typeface="Noto Sans CJK SC"/>
              </a:rPr>
              <a:t>Migrate Rocket.Chat API endpoints to a new OpenAPI + AJV </a:t>
            </a:r>
            <a:r>
              <a:rPr lang="en-US" sz="1600" b="0" u="none" strike="noStrike" dirty="0" smtClean="0">
                <a:solidFill>
                  <a:srgbClr val="000000"/>
                </a:solidFill>
                <a:effectLst/>
                <a:uFillTx/>
                <a:latin typeface="Source Sans Pro" pitchFamily="34" charset="0"/>
                <a:ea typeface="Noto Sans CJK SC"/>
              </a:rPr>
              <a:t>pattern</a:t>
            </a:r>
            <a:endParaRPr lang="en-US" sz="1600" dirty="0">
              <a:solidFill>
                <a:srgbClr val="EE575B"/>
              </a:solidFill>
              <a:latin typeface="Source Sans Pro" pitchFamily="34" charset="0"/>
              <a:ea typeface="Noto Sans CJK SC"/>
            </a:endParaRPr>
          </a:p>
          <a:p>
            <a:pPr marL="432000" indent="0">
              <a:lnSpc>
                <a:spcPct val="120000"/>
              </a:lnSpc>
              <a:spcBef>
                <a:spcPts val="3118"/>
              </a:spcBef>
              <a:spcAft>
                <a:spcPts val="3118"/>
              </a:spcAft>
            </a:pPr>
            <a:r>
              <a:rPr lang="en-US" sz="1600" b="1" u="none" strike="noStrike" dirty="0" smtClean="0">
                <a:solidFill>
                  <a:srgbClr val="EE575B"/>
                </a:solidFill>
                <a:effectLst/>
                <a:uFillTx/>
                <a:latin typeface="Source Sans Pro" pitchFamily="34" charset="0"/>
                <a:ea typeface="Noto Sans CJK SC"/>
              </a:rPr>
              <a:t>Focus</a:t>
            </a:r>
            <a:r>
              <a:rPr lang="en-US" sz="1600" b="1" u="none" strike="noStrike" dirty="0">
                <a:solidFill>
                  <a:srgbClr val="EE575B"/>
                </a:solidFill>
                <a:effectLst/>
                <a:uFillTx/>
                <a:latin typeface="Source Sans Pro" pitchFamily="34" charset="0"/>
                <a:ea typeface="Noto Sans CJK SC"/>
              </a:rPr>
              <a:t>: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uFillTx/>
                <a:latin typeface="Source Sans Pro" pitchFamily="34" charset="0"/>
                <a:ea typeface="Noto Sans CJK SC"/>
              </a:rPr>
              <a:t> </a:t>
            </a:r>
            <a:r>
              <a:rPr lang="en-US" sz="1600" b="0" u="none" strike="noStrike" dirty="0">
                <a:solidFill>
                  <a:srgbClr val="000000"/>
                </a:solidFill>
                <a:effectLst/>
                <a:uFillTx/>
                <a:latin typeface="Source Sans Pro" pitchFamily="34" charset="0"/>
                <a:ea typeface="Noto Sans CJK SC"/>
              </a:rPr>
              <a:t>OpenAPI specs, AJV validation, Typia-generated schemas</a:t>
            </a:r>
            <a:endParaRPr lang="en-US" sz="1600" b="0" u="none" strike="noStrike" dirty="0">
              <a:solidFill>
                <a:srgbClr val="EE575B"/>
              </a:solidFill>
              <a:effectLst/>
              <a:uFillTx/>
              <a:latin typeface="Source Sans Pro" pitchFamily="34" charset="0"/>
            </a:endParaRPr>
          </a:p>
          <a:p>
            <a:pPr marL="432000" indent="0">
              <a:lnSpc>
                <a:spcPct val="120000"/>
              </a:lnSpc>
              <a:spcBef>
                <a:spcPts val="3118"/>
              </a:spcBef>
              <a:spcAft>
                <a:spcPts val="3118"/>
              </a:spcAft>
            </a:pPr>
            <a:r>
              <a:rPr lang="en-US" sz="1600" b="1" u="none" strike="noStrike" dirty="0">
                <a:solidFill>
                  <a:srgbClr val="EE575B"/>
                </a:solidFill>
                <a:effectLst/>
                <a:uFillTx/>
                <a:latin typeface="Source Sans Pro" pitchFamily="34" charset="0"/>
                <a:ea typeface="Noto Sans CJK SC"/>
              </a:rPr>
              <a:t>Impact: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uFillTx/>
                <a:latin typeface="Source Sans Pro" pitchFamily="34" charset="0"/>
                <a:ea typeface="Noto Sans CJK SC"/>
              </a:rPr>
              <a:t> </a:t>
            </a:r>
            <a:r>
              <a:rPr lang="en-US" sz="1600" b="0" u="none" strike="noStrike" dirty="0">
                <a:solidFill>
                  <a:srgbClr val="000000"/>
                </a:solidFill>
                <a:effectLst/>
                <a:uFillTx/>
                <a:latin typeface="Source Sans Pro" pitchFamily="34" charset="0"/>
                <a:ea typeface="Noto Sans CJK SC"/>
              </a:rPr>
              <a:t>Stronger developer trust, maintainability, up-to-date </a:t>
            </a:r>
            <a:r>
              <a:rPr lang="en-US" sz="1600" b="0" u="none" strike="noStrike" dirty="0" smtClean="0">
                <a:solidFill>
                  <a:srgbClr val="000000"/>
                </a:solidFill>
                <a:effectLst/>
                <a:uFillTx/>
                <a:latin typeface="Source Sans Pro" pitchFamily="34" charset="0"/>
                <a:ea typeface="Noto Sans CJK SC"/>
              </a:rPr>
              <a:t>documentation</a:t>
            </a:r>
            <a:endParaRPr lang="en-US" sz="1600" b="0" u="none" strike="noStrike" dirty="0">
              <a:solidFill>
                <a:srgbClr val="EE575B"/>
              </a:solidFill>
              <a:effectLst/>
              <a:uFillTx/>
              <a:latin typeface="Source Sans Pro" pitchFamily="34" charset="0"/>
            </a:endParaRPr>
          </a:p>
        </p:txBody>
      </p:sp>
      <p:pic>
        <p:nvPicPr>
          <p:cNvPr id="31" name="Picture 30"/>
          <p:cNvPicPr/>
          <p:nvPr/>
        </p:nvPicPr>
        <p:blipFill>
          <a:blip r:embed="rId3"/>
          <a:stretch/>
        </p:blipFill>
        <p:spPr>
          <a:xfrm>
            <a:off x="490451" y="1664869"/>
            <a:ext cx="274320" cy="274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" name="Picture 31"/>
          <p:cNvPicPr/>
          <p:nvPr/>
        </p:nvPicPr>
        <p:blipFill>
          <a:blip r:embed="rId4"/>
          <a:stretch/>
        </p:blipFill>
        <p:spPr>
          <a:xfrm>
            <a:off x="486295" y="2727801"/>
            <a:ext cx="274320" cy="274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" name="Picture 32"/>
          <p:cNvPicPr/>
          <p:nvPr/>
        </p:nvPicPr>
        <p:blipFill>
          <a:blip r:embed="rId5"/>
          <a:stretch/>
        </p:blipFill>
        <p:spPr>
          <a:xfrm>
            <a:off x="490451" y="3870801"/>
            <a:ext cx="274320" cy="274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91440"/>
            <a:ext cx="77364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en-US" sz="4000" b="1" u="none" strike="noStrike" dirty="0">
                <a:solidFill>
                  <a:srgbClr val="EE575B"/>
                </a:solidFill>
                <a:effectLst/>
                <a:uFillTx/>
                <a:latin typeface="Source Sans Pro"/>
              </a:rPr>
              <a:t>Team</a:t>
            </a:r>
          </a:p>
        </p:txBody>
      </p:sp>
      <p:sp>
        <p:nvSpPr>
          <p:cNvPr id="35" name="Flowchart: Alternate Process 34"/>
          <p:cNvSpPr/>
          <p:nvPr/>
        </p:nvSpPr>
        <p:spPr>
          <a:xfrm rot="7200">
            <a:off x="920520" y="2333880"/>
            <a:ext cx="2286000" cy="1371600"/>
          </a:xfrm>
          <a:prstGeom prst="flowChartAlternateProcess">
            <a:avLst/>
          </a:prstGeom>
          <a:solidFill>
            <a:srgbClr val="FBE9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6" name="Picture 35"/>
          <p:cNvPicPr/>
          <p:nvPr/>
        </p:nvPicPr>
        <p:blipFill>
          <a:blip r:embed="rId3"/>
          <a:stretch/>
        </p:blipFill>
        <p:spPr>
          <a:xfrm rot="6600">
            <a:off x="1973160" y="2651760"/>
            <a:ext cx="182880" cy="182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" name="TextBox 36"/>
          <p:cNvSpPr txBox="1"/>
          <p:nvPr/>
        </p:nvSpPr>
        <p:spPr>
          <a:xfrm>
            <a:off x="1288800" y="2853000"/>
            <a:ext cx="1552320" cy="3787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spAutoFit/>
          </a:bodyPr>
          <a:lstStyle/>
          <a:p>
            <a:r>
              <a:rPr lang="en-US" sz="1800" b="0" u="none" strike="noStrike" dirty="0">
                <a:solidFill>
                  <a:srgbClr val="000000"/>
                </a:solidFill>
                <a:effectLst/>
                <a:uFillTx/>
                <a:latin typeface="Source Sans Pro"/>
              </a:rPr>
              <a:t>Ahmed Nasser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32520" y="4041000"/>
            <a:ext cx="180720" cy="427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spAutoFit/>
          </a:bodyPr>
          <a:lstStyle/>
          <a:p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01280" y="3218760"/>
            <a:ext cx="927720" cy="280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spAutoFit/>
          </a:bodyPr>
          <a:lstStyle/>
          <a:p>
            <a:r>
              <a:rPr lang="en-US" sz="1200" b="0" u="none" strike="noStrike" dirty="0">
                <a:solidFill>
                  <a:srgbClr val="000000"/>
                </a:solidFill>
                <a:effectLst/>
                <a:uFillTx/>
                <a:latin typeface="Source Sans Pro"/>
              </a:rPr>
              <a:t>Contributor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4"/>
          <a:stretch/>
        </p:blipFill>
        <p:spPr>
          <a:xfrm>
            <a:off x="4352926" y="2047131"/>
            <a:ext cx="1371600" cy="139213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4184165" y="3464604"/>
            <a:ext cx="1709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ource Sans Pro Semibold" pitchFamily="34" charset="0"/>
              </a:rPr>
              <a:t>Matheus Cardoso</a:t>
            </a:r>
            <a:endParaRPr lang="en-US" sz="1600" dirty="0">
              <a:latin typeface="Source Sans Pro Semi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8384" y="3800257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Source Sans Pro Semibold" pitchFamily="34" charset="0"/>
              </a:rPr>
              <a:t>Mentor</a:t>
            </a:r>
            <a:endParaRPr lang="en-US" sz="1100" dirty="0">
              <a:latin typeface="Source Sans Pro Semibold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74964" y="3464604"/>
            <a:ext cx="1709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ource Sans Pro Semibold" pitchFamily="34" charset="0"/>
              </a:rPr>
              <a:t>Guilherme Gazzo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9183" y="3800257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Source Sans Pro Semibold" pitchFamily="34" charset="0"/>
              </a:rPr>
              <a:t>Co-mentor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6943725" y="2047875"/>
            <a:ext cx="1371600" cy="1390650"/>
            <a:chOff x="4374" y="1290"/>
            <a:chExt cx="864" cy="876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374" y="1290"/>
              <a:ext cx="864" cy="876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374" y="1296"/>
              <a:ext cx="862" cy="86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882"/>
            <a:ext cx="7736400" cy="615553"/>
          </a:xfrm>
        </p:spPr>
        <p:txBody>
          <a:bodyPr/>
          <a:lstStyle/>
          <a:p>
            <a:pPr algn="l"/>
            <a:r>
              <a:rPr lang="en-US" sz="4000" b="1" i="0" dirty="0" smtClean="0">
                <a:solidFill>
                  <a:srgbClr val="F5455C"/>
                </a:solidFill>
                <a:effectLst/>
                <a:latin typeface="Source Sans Pro"/>
              </a:rPr>
              <a:t>What is OpenAPI and Why Use It?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66725" y="1158081"/>
            <a:ext cx="7736400" cy="3581400"/>
          </a:xfrm>
        </p:spPr>
        <p:txBody>
          <a:bodyPr anchor="ctr">
            <a:normAutofit/>
          </a:bodyPr>
          <a:lstStyle/>
          <a:p>
            <a:pPr marL="285750" lvl="1" indent="-285750" algn="l" rtl="0">
              <a:lnSpc>
                <a:spcPct val="30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rgbClr val="F5455C"/>
                </a:solidFill>
                <a:latin typeface="Source Sans Pro" pitchFamily="34" charset="0"/>
              </a:rPr>
              <a:t>Unified schema </a:t>
            </a:r>
            <a:r>
              <a:rPr lang="en-US" dirty="0" smtClean="0">
                <a:latin typeface="Source Sans Pro" pitchFamily="34" charset="0"/>
              </a:rPr>
              <a:t>for docs, validation, and typings.</a:t>
            </a:r>
          </a:p>
          <a:p>
            <a:pPr marL="285750" lvl="1" indent="-285750" algn="l" rtl="0">
              <a:lnSpc>
                <a:spcPct val="300000"/>
              </a:lnSpc>
              <a:buFont typeface="Arial" pitchFamily="34" charset="0"/>
              <a:buChar char="•"/>
            </a:pPr>
            <a:r>
              <a:rPr lang="en-US" b="1" i="0" dirty="0" smtClean="0">
                <a:solidFill>
                  <a:srgbClr val="F5455C"/>
                </a:solidFill>
                <a:effectLst/>
                <a:latin typeface="Source Sans Pro" pitchFamily="34" charset="0"/>
              </a:rPr>
              <a:t>Eliminates </a:t>
            </a:r>
            <a:r>
              <a:rPr lang="en-US" i="0" dirty="0" smtClean="0">
                <a:solidFill>
                  <a:schemeClr val="tx1"/>
                </a:solidFill>
                <a:effectLst/>
                <a:latin typeface="Source Sans Pro" pitchFamily="34" charset="0"/>
              </a:rPr>
              <a:t>outdated manual YAML files.</a:t>
            </a:r>
          </a:p>
          <a:p>
            <a:pPr marL="285750" lvl="1" indent="-285750" algn="l" rtl="0">
              <a:lnSpc>
                <a:spcPct val="300000"/>
              </a:lnSpc>
              <a:buFont typeface="Arial" pitchFamily="34" charset="0"/>
              <a:buChar char="•"/>
            </a:pPr>
            <a:r>
              <a:rPr lang="en-US" b="1" i="0" dirty="0" smtClean="0">
                <a:solidFill>
                  <a:srgbClr val="F5455C"/>
                </a:solidFill>
                <a:effectLst/>
                <a:latin typeface="Source Sans Pro" pitchFamily="34" charset="0"/>
              </a:rPr>
              <a:t>Automatic client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Sans Pro" pitchFamily="34" charset="0"/>
              </a:rPr>
              <a:t> </a:t>
            </a:r>
            <a:r>
              <a:rPr lang="en-US" i="0" dirty="0" smtClean="0">
                <a:solidFill>
                  <a:srgbClr val="333333"/>
                </a:solidFill>
                <a:effectLst/>
                <a:latin typeface="Source Sans Pro" pitchFamily="34" charset="0"/>
              </a:rPr>
              <a:t>code generation.</a:t>
            </a:r>
          </a:p>
          <a:p>
            <a:pPr marL="285750" lvl="1" indent="-285750" algn="l" rtl="0">
              <a:lnSpc>
                <a:spcPct val="30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rgbClr val="F5455C"/>
                </a:solidFill>
                <a:latin typeface="Source Sans Pro" pitchFamily="34" charset="0"/>
              </a:rPr>
              <a:t>generated schemas </a:t>
            </a:r>
            <a:r>
              <a:rPr lang="en-US" dirty="0" smtClean="0">
                <a:latin typeface="Source Sans Pro" pitchFamily="34" charset="0"/>
              </a:rPr>
              <a:t>used directly by Developers and external clients.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3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882"/>
            <a:ext cx="7736400" cy="615553"/>
          </a:xfrm>
        </p:spPr>
        <p:txBody>
          <a:bodyPr/>
          <a:lstStyle/>
          <a:p>
            <a:pPr algn="l"/>
            <a:r>
              <a:rPr lang="en-US" sz="4000" b="1" i="0" dirty="0" smtClean="0">
                <a:solidFill>
                  <a:srgbClr val="F5455C"/>
                </a:solidFill>
                <a:effectLst/>
                <a:latin typeface="Source Sans Pro"/>
              </a:rPr>
              <a:t>Why Migrate to OpenAPI + AJV?</a:t>
            </a:r>
            <a:endParaRPr lang="en-US" sz="4000" dirty="0"/>
          </a:p>
        </p:txBody>
      </p:sp>
      <p:sp>
        <p:nvSpPr>
          <p:cNvPr id="4" name="Rounded Rectangle 3"/>
          <p:cNvSpPr/>
          <p:nvPr/>
        </p:nvSpPr>
        <p:spPr>
          <a:xfrm>
            <a:off x="700521" y="1691481"/>
            <a:ext cx="3505200" cy="685800"/>
          </a:xfrm>
          <a:prstGeom prst="roundRect">
            <a:avLst/>
          </a:prstGeom>
          <a:solidFill>
            <a:srgbClr val="F5455C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0" dirty="0" smtClean="0">
                <a:solidFill>
                  <a:srgbClr val="F5455C"/>
                </a:solidFill>
                <a:effectLst/>
                <a:latin typeface="Source Sans Pro"/>
              </a:rPr>
              <a:t>Validation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Source Sans Pro"/>
              </a:rPr>
              <a:t> with AJV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883"/>
            <a:ext cx="7736400" cy="615553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5455C"/>
                </a:solidFill>
                <a:latin typeface="Source Sans Pro" pitchFamily="34" charset="0"/>
              </a:rPr>
              <a:t>What’s New in Our API Pattern?</a:t>
            </a:r>
            <a:endParaRPr lang="en-US" sz="4000" b="1" dirty="0">
              <a:solidFill>
                <a:srgbClr val="F5455C"/>
              </a:solidFill>
              <a:latin typeface="Source Sans Pro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883"/>
            <a:ext cx="7736400" cy="615553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5455C"/>
                </a:solidFill>
                <a:latin typeface="Source Sans Pro" pitchFamily="34" charset="0"/>
              </a:rPr>
              <a:t>Why These Changes Matter?</a:t>
            </a:r>
            <a:endParaRPr lang="en-US" sz="4000" b="1" dirty="0">
              <a:solidFill>
                <a:srgbClr val="F5455C"/>
              </a:solidFill>
              <a:latin typeface="Source Sans Pro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1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0893"/>
            <a:ext cx="7736400" cy="1231106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5455C"/>
                </a:solidFill>
                <a:latin typeface="Source Sans Pro" pitchFamily="34" charset="0"/>
              </a:rPr>
              <a:t>Old Pattern </a:t>
            </a:r>
            <a:r>
              <a:rPr lang="en-US" sz="4000" b="1" dirty="0" err="1" smtClean="0">
                <a:solidFill>
                  <a:srgbClr val="F5455C"/>
                </a:solidFill>
                <a:latin typeface="Source Sans Pro" pitchFamily="34" charset="0"/>
              </a:rPr>
              <a:t>vs</a:t>
            </a:r>
            <a:r>
              <a:rPr lang="en-US" sz="4000" b="1" dirty="0" smtClean="0">
                <a:solidFill>
                  <a:srgbClr val="F5455C"/>
                </a:solidFill>
                <a:latin typeface="Source Sans Pro" pitchFamily="34" charset="0"/>
              </a:rPr>
              <a:t> New Pattern (side-by-side)</a:t>
            </a:r>
            <a:endParaRPr lang="en-US" sz="4000" b="1" dirty="0">
              <a:solidFill>
                <a:srgbClr val="F5455C"/>
              </a:solidFill>
              <a:latin typeface="Source Sans Pro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6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883"/>
            <a:ext cx="7736400" cy="615553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5455C"/>
                </a:solidFill>
                <a:latin typeface="Source Sans Pro" pitchFamily="34" charset="0"/>
              </a:rPr>
              <a:t>SDK Generation Potential</a:t>
            </a:r>
            <a:endParaRPr lang="en-US" sz="4000" b="1" dirty="0">
              <a:solidFill>
                <a:srgbClr val="F5455C"/>
              </a:solidFill>
              <a:latin typeface="Source Sans Pro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6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634</Words>
  <Application>Microsoft Office PowerPoint</Application>
  <PresentationFormat>Custom</PresentationFormat>
  <Paragraphs>111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</vt:lpstr>
      <vt:lpstr>Office</vt:lpstr>
      <vt:lpstr>PowerPoint Presentation</vt:lpstr>
      <vt:lpstr>Project Overview</vt:lpstr>
      <vt:lpstr>Team</vt:lpstr>
      <vt:lpstr>What is OpenAPI and Why Use It?</vt:lpstr>
      <vt:lpstr>Why Migrate to OpenAPI + AJV?</vt:lpstr>
      <vt:lpstr>What’s New in Our API Pattern?</vt:lpstr>
      <vt:lpstr>Why These Changes Matter?</vt:lpstr>
      <vt:lpstr>Old Pattern vs New Pattern (side-by-side)</vt:lpstr>
      <vt:lpstr>SDK Generation Potential</vt:lpstr>
      <vt:lpstr>Type Safety Benefits</vt:lpstr>
      <vt:lpstr>AI Use Cases</vt:lpstr>
      <vt:lpstr>Demo (Recorded Video)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Ahmed Nasser</cp:lastModifiedBy>
  <cp:revision>13</cp:revision>
  <dcterms:created xsi:type="dcterms:W3CDTF">2025-08-15T18:16:47Z</dcterms:created>
  <dcterms:modified xsi:type="dcterms:W3CDTF">2025-08-16T17:32:06Z</dcterms:modified>
  <dc:language>en-US</dc:language>
</cp:coreProperties>
</file>