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42" r:id="rId5"/>
    <p:sldId id="374" r:id="rId6"/>
    <p:sldId id="382" r:id="rId7"/>
    <p:sldId id="359" r:id="rId8"/>
    <p:sldId id="375" r:id="rId9"/>
    <p:sldId id="383" r:id="rId10"/>
    <p:sldId id="384" r:id="rId11"/>
    <p:sldId id="385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5261" autoAdjust="0"/>
  </p:normalViewPr>
  <p:slideViewPr>
    <p:cSldViewPr snapToGrid="0" snapToObjects="1" showGuides="1">
      <p:cViewPr varScale="1">
        <p:scale>
          <a:sx n="60" d="100"/>
          <a:sy n="60" d="100"/>
        </p:scale>
        <p:origin x="96" y="10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BB918-E0A0-AF62-7215-2E7A5D0C0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F45891-0F1F-82B0-D949-8F687F5925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83A960-0A65-1DA3-FB7D-D532342D6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93E8A-F78C-351D-CBF5-D07BB2C8F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14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255DE-A522-A6FA-CD7D-9DB88FC4C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1D05B2-47CA-4DFC-9126-CC1A5A9C64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5556E3-BE20-2825-5B6F-C2344E9D6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C952F-210A-AC06-4EBD-2E857A328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51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A7DB5-3145-0E2A-DFF0-8BD9B4EC3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D73305-A62B-DDE3-0773-33E53C9E2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BCE604-17BD-9AC3-4210-A665104F3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B8256-F523-085B-0112-2ABD52BAF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3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9BFB5-9521-AACD-1DCA-315C8FBBB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E53D10-B205-C0C1-C82C-87DD5108E6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6685FF-8C47-860C-4900-67E484E26E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39BB6-8915-E8A7-15F4-70325BF60C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36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AF91D-5EB5-F7E7-AED6-A901CCDD0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EBB3C3-899E-25C3-6E26-276FF695A1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609576-B58B-EC57-315E-65353862A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BEE5-7925-DD0E-4CDA-07C0DC73D4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0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BC071-82AB-0571-CAF9-E9EB63787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AD354C-F2A5-32B9-59C5-A920732BA4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82F65-DB25-0D1F-C2DE-EBCE5D621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1574A-9091-45F2-5074-4362D230B5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2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1C13E-B1ED-BBC5-EA21-3E3EB487A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7EF421-0C86-CD28-D237-2124A3154E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3EEBE6-7F3B-E162-4EDB-F6CDCAA3AD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114CC-CE69-8C91-C988-5CFB3EED3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09A6D-4111-D118-20BB-D8FC96C1D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D5C61A-574A-D01F-9F63-602DC4A69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8A7B3B-9510-D0CF-324A-04CCD9F42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6F722-1B0E-424A-C29C-A01B1E7111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90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BCAC4-45CB-9476-4F3F-00501E00F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A9D6CB-2690-3D56-024D-AFFAEFB72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C941F-E686-05D0-D2C4-813BF581B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16CA2-14B6-A222-8C22-2817F65B64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83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70B0C-3423-64C1-19EA-90CAB3E7F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FC24E-0075-65D0-CF54-CAA024DDEB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8C8EB9-CB51-E2DC-2545-5697B95C0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ECE55-CDE4-BE2B-C9C7-F7C899DDC5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80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186F8-ECEF-7742-D602-B7D55426B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BB3D4E-9C35-7F5B-39DA-2ABE240E0F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0187C9-B4C6-032B-2ABA-5A8E236F6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B5D3A-92AF-9A51-2F2E-9146F54670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49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DFFFF-6717-4E8E-2FB2-59050699E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B2E0F1-0E6E-C48D-165E-853DEDE2D7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138A87-0D44-6D24-9238-021F6371C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CB3E1-AD03-EA11-6FFB-D5789A7336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78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40270-D6ED-FC94-240B-9E2971322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BD4A55-B851-34DE-0396-CE28EF1AD6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CA57A7-8BE6-5F43-1FC8-3EB9F8C3F6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0A81C-468A-0D55-C736-8F5D7A3DAA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70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B9067-0CCC-0CAA-B398-9E798B426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DCAA0E-5423-9518-4587-F9FBE421F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570648-A207-B5D9-CFCA-17A93A4B4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A1F33-7C7B-A149-AB7B-ABC8B4C81F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78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D3529-D9B6-92ED-F5DC-69B050DDC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6512AF-36AC-A1F3-0B1C-D8E973E895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E2978E-AA58-AB70-BA3A-F92619885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B20DC-5238-A2D6-2CDC-CAA7A67C4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ysafeonline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phishing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beraware.gov.uk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Phishing Awareness Training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4280228"/>
            <a:ext cx="12191997" cy="2577772"/>
          </a:xfrm>
        </p:spPr>
        <p:txBody>
          <a:bodyPr/>
          <a:lstStyle/>
          <a:p>
            <a:r>
              <a:rPr lang="en-US" b="1" dirty="0"/>
              <a:t>Recognize and Avoid Phishing Attacks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E1141-E1C0-C4D0-4CB5-B66A232F2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EEEF-02B7-B1CE-9F76-229670B0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Real-Life 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E946F-3CE2-5F10-CDA8-81AC72372AA0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159475"/>
            <a:ext cx="8578502" cy="4585428"/>
          </a:xfrm>
        </p:spPr>
        <p:txBody>
          <a:bodyPr/>
          <a:lstStyle/>
          <a:p>
            <a:r>
              <a:rPr lang="en-US" sz="2800" dirty="0"/>
              <a:t>Example: The Target Data Breach (2013)</a:t>
            </a:r>
          </a:p>
          <a:p>
            <a:pPr lvl="1"/>
            <a:r>
              <a:rPr lang="en-US" sz="2000" b="1" dirty="0"/>
              <a:t>Attack Overview</a:t>
            </a:r>
            <a:r>
              <a:rPr lang="en-US" sz="2000" dirty="0"/>
              <a:t>: Phishing emails were sent to Target's HVAC contractor, leading to network infiltration.</a:t>
            </a:r>
          </a:p>
          <a:p>
            <a:pPr lvl="1"/>
            <a:r>
              <a:rPr lang="en-US" sz="2000" b="1" dirty="0"/>
              <a:t>Consequences</a:t>
            </a:r>
            <a:r>
              <a:rPr lang="en-US" sz="2000" dirty="0"/>
              <a:t>: Over 40 million credit and debit card accounts were compromised.</a:t>
            </a:r>
          </a:p>
          <a:p>
            <a:pPr lvl="1"/>
            <a:r>
              <a:rPr lang="en-US" sz="3200" b="1" dirty="0"/>
              <a:t>Lessons Learned</a:t>
            </a:r>
            <a:r>
              <a:rPr lang="en-US" sz="3200" dirty="0"/>
              <a:t>:</a:t>
            </a:r>
          </a:p>
          <a:p>
            <a:pPr lvl="2"/>
            <a:r>
              <a:rPr lang="en-US" sz="2000" dirty="0"/>
              <a:t>Importance of third-party vendor security.</a:t>
            </a:r>
          </a:p>
          <a:p>
            <a:pPr lvl="2"/>
            <a:r>
              <a:rPr lang="en-US" sz="1800" dirty="0"/>
              <a:t>Regular security audits and employee awareness training are crucial.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602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0C29E-4F56-D401-3A8E-61882E9AF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A837-ABF4-9BDB-934B-F716CDD14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How to Protect Yourself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F462E-BE5F-7044-2573-EB9F71829254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8" y="2159475"/>
            <a:ext cx="8886331" cy="4585428"/>
          </a:xfrm>
        </p:spPr>
        <p:txBody>
          <a:bodyPr/>
          <a:lstStyle/>
          <a:p>
            <a:r>
              <a:rPr lang="en-US" sz="3200" dirty="0"/>
              <a:t>Preventive Measures</a:t>
            </a:r>
          </a:p>
          <a:p>
            <a:pPr lvl="1"/>
            <a:r>
              <a:rPr lang="en-US" sz="2000" b="1" dirty="0"/>
              <a:t>Verify the Source:</a:t>
            </a:r>
            <a:r>
              <a:rPr lang="en-US" sz="2000" dirty="0"/>
              <a:t> </a:t>
            </a:r>
            <a:r>
              <a:rPr lang="en-US" sz="1800" dirty="0"/>
              <a:t>Always check the sender’s email address and URL before clicking on links.</a:t>
            </a:r>
          </a:p>
          <a:p>
            <a:pPr lvl="1"/>
            <a:r>
              <a:rPr lang="en-US" sz="2000" b="1" dirty="0"/>
              <a:t>Hover Over Links:</a:t>
            </a:r>
            <a:r>
              <a:rPr lang="en-US" sz="2000" dirty="0"/>
              <a:t> Hover over links to see where they lead before clicking. </a:t>
            </a:r>
          </a:p>
          <a:p>
            <a:pPr lvl="1"/>
            <a:r>
              <a:rPr lang="en-US" sz="2400" b="1" dirty="0"/>
              <a:t>Update Software:</a:t>
            </a:r>
            <a:r>
              <a:rPr lang="en-US" sz="2400" dirty="0"/>
              <a:t> Keep your antivirus and software up to date.</a:t>
            </a:r>
          </a:p>
          <a:p>
            <a:pPr lvl="1"/>
            <a:r>
              <a:rPr lang="en-US" sz="2400" b="1" dirty="0"/>
              <a:t>Two-Factor Authentication:</a:t>
            </a:r>
            <a:r>
              <a:rPr lang="en-US" sz="2400" dirty="0"/>
              <a:t> Use 2FA for an extra layer of security.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0231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3FB93-7CD4-7C4E-7607-FB117A3E2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3ADB-D794-5E15-0C49-13F6AF40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Recognizing Phishing Websites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530E2-0E46-D4BE-DFB6-8FB0FB01317E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8" y="2159475"/>
            <a:ext cx="8781557" cy="4585428"/>
          </a:xfrm>
        </p:spPr>
        <p:txBody>
          <a:bodyPr/>
          <a:lstStyle/>
          <a:p>
            <a:r>
              <a:rPr lang="en-US" sz="3200" dirty="0"/>
              <a:t>Phishing Website Indicators</a:t>
            </a:r>
          </a:p>
          <a:p>
            <a:pPr lvl="1"/>
            <a:r>
              <a:rPr lang="en-US" sz="2200" b="1" dirty="0"/>
              <a:t>Lookalike URLs:</a:t>
            </a:r>
            <a:r>
              <a:rPr lang="en-US" sz="2200" dirty="0"/>
              <a:t> Check the URL for subtle misspellings or unexpected domains.</a:t>
            </a:r>
          </a:p>
          <a:p>
            <a:pPr lvl="1"/>
            <a:r>
              <a:rPr lang="en-US" sz="2200" b="1" dirty="0"/>
              <a:t>No HTTPS:</a:t>
            </a:r>
            <a:r>
              <a:rPr lang="en-US" sz="2200" dirty="0"/>
              <a:t> Look for the padlock symbol or "https" in the URL. </a:t>
            </a:r>
          </a:p>
          <a:p>
            <a:pPr lvl="1"/>
            <a:r>
              <a:rPr lang="en-US" sz="2200" b="1" dirty="0"/>
              <a:t>Poor Design:</a:t>
            </a:r>
            <a:r>
              <a:rPr lang="en-US" sz="2200" dirty="0"/>
              <a:t> Phishing websites may have design flaws or low-quality images.</a:t>
            </a:r>
          </a:p>
          <a:p>
            <a:pPr lvl="1"/>
            <a:r>
              <a:rPr lang="en-US" sz="2200" b="1" dirty="0"/>
              <a:t>Unsolicited Requests:</a:t>
            </a:r>
            <a:r>
              <a:rPr lang="en-US" sz="2200" dirty="0"/>
              <a:t> Legitimate websites don’t ask for sensitive information via pop-ups.</a:t>
            </a:r>
          </a:p>
        </p:txBody>
      </p:sp>
    </p:spTree>
    <p:extLst>
      <p:ext uri="{BB962C8B-B14F-4D97-AF65-F5344CB8AC3E}">
        <p14:creationId xmlns:p14="http://schemas.microsoft.com/office/powerpoint/2010/main" val="298950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4B931-98D5-2873-3B59-E9927377B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14E8-32F7-687A-FF69-95C6ABFF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Reporting Phishing Attempts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F6994-2D22-8F4E-00E5-258863FA3B24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8" y="2159475"/>
            <a:ext cx="8781557" cy="4585428"/>
          </a:xfrm>
        </p:spPr>
        <p:txBody>
          <a:bodyPr/>
          <a:lstStyle/>
          <a:p>
            <a:r>
              <a:rPr lang="en-US" sz="3200" dirty="0"/>
              <a:t>What to Do If You Suspect Phishing</a:t>
            </a:r>
          </a:p>
          <a:p>
            <a:pPr lvl="1"/>
            <a:r>
              <a:rPr lang="en-US" sz="2500" b="1" dirty="0"/>
              <a:t>Do Not Engage:</a:t>
            </a:r>
            <a:r>
              <a:rPr lang="en-US" sz="2500" dirty="0"/>
              <a:t> Don’t respond, click links, or download attachments.</a:t>
            </a:r>
          </a:p>
          <a:p>
            <a:pPr lvl="1"/>
            <a:r>
              <a:rPr lang="en-US" sz="2500" b="1" dirty="0"/>
              <a:t>Report:</a:t>
            </a:r>
            <a:r>
              <a:rPr lang="en-US" sz="2500" dirty="0"/>
              <a:t> Report phishing attempts to your organization’s IT department or use email providers' reporting tools. </a:t>
            </a:r>
          </a:p>
          <a:p>
            <a:pPr lvl="1"/>
            <a:r>
              <a:rPr lang="en-US" sz="2500" b="1" dirty="0"/>
              <a:t>Alert Others:</a:t>
            </a:r>
            <a:r>
              <a:rPr lang="en-US" sz="2500" dirty="0"/>
              <a:t> Warn colleagues or friends if they might be targeted by the same attack.</a:t>
            </a:r>
          </a:p>
        </p:txBody>
      </p:sp>
    </p:spTree>
    <p:extLst>
      <p:ext uri="{BB962C8B-B14F-4D97-AF65-F5344CB8AC3E}">
        <p14:creationId xmlns:p14="http://schemas.microsoft.com/office/powerpoint/2010/main" val="4109933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C0D1E-F032-8B80-A812-6608312A4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FD50-23DA-EFE7-31E3-1BB7FAC4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Phishing Awareness Quiz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33EC4-554B-D45C-D865-E80DBC48008F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8" y="2159475"/>
            <a:ext cx="8781557" cy="4585428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Question 1: Spot the Phish!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Scenario</a:t>
            </a:r>
            <a:r>
              <a:rPr lang="en-US" sz="2200" dirty="0"/>
              <a:t>: You receive an email from your bank asking you to click a link and update your account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What do you do?</a:t>
            </a:r>
          </a:p>
          <a:p>
            <a:pPr lvl="1"/>
            <a:r>
              <a:rPr lang="en-US" sz="2000" b="1" dirty="0"/>
              <a:t>A) Click the link and update your details</a:t>
            </a:r>
            <a:endParaRPr lang="en-US" sz="2000" dirty="0"/>
          </a:p>
          <a:p>
            <a:pPr lvl="1"/>
            <a:r>
              <a:rPr lang="en-US" sz="2000" b="1" dirty="0"/>
              <a:t>B) Ignore the email</a:t>
            </a:r>
            <a:endParaRPr lang="en-US" sz="2000" dirty="0"/>
          </a:p>
          <a:p>
            <a:pPr lvl="1"/>
            <a:r>
              <a:rPr lang="en-US" sz="2000" b="1" dirty="0"/>
              <a:t>C) Contact the bank directly using a known, official number</a:t>
            </a:r>
            <a:endParaRPr lang="en-US" sz="2000" dirty="0"/>
          </a:p>
          <a:p>
            <a:pPr lvl="1"/>
            <a:r>
              <a:rPr lang="en-US" sz="2000" b="1" dirty="0"/>
              <a:t>D) Forward the email to IT/security team for verification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09415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6A76B-9458-C284-2227-90D9E68A2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052B-A518-9E12-BE17-2F8BD81E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Phishing Awareness Quiz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56E25-1D69-D8D3-BAC0-7490C3AE00A0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8" y="2159475"/>
            <a:ext cx="8781557" cy="4585428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/>
              <a:t>Question 2: Website Safety Check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Scenario</a:t>
            </a:r>
            <a:r>
              <a:rPr lang="en-US" sz="2200" dirty="0"/>
              <a:t>: You’re about to log in to a familiar website but notice the URL starts with "http" instead of "https“.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What should you do?</a:t>
            </a:r>
          </a:p>
          <a:p>
            <a:pPr lvl="1"/>
            <a:r>
              <a:rPr lang="en-US" sz="2000" b="1" dirty="0"/>
              <a:t>A) Log in as usual</a:t>
            </a:r>
            <a:endParaRPr lang="en-US" sz="2000" dirty="0"/>
          </a:p>
          <a:p>
            <a:pPr lvl="1"/>
            <a:r>
              <a:rPr lang="en-US" sz="2000" b="1" dirty="0"/>
              <a:t>B) Check for typos in the URL and proceed if correct</a:t>
            </a:r>
            <a:endParaRPr lang="en-US" sz="2000" dirty="0"/>
          </a:p>
          <a:p>
            <a:pPr lvl="1"/>
            <a:r>
              <a:rPr lang="en-US" sz="2000" b="1" dirty="0"/>
              <a:t>C) Avoid entering any personal information</a:t>
            </a:r>
            <a:endParaRPr lang="en-US" sz="2000" dirty="0"/>
          </a:p>
          <a:p>
            <a:pPr lvl="1"/>
            <a:r>
              <a:rPr lang="en-US" sz="2000" b="1" dirty="0"/>
              <a:t>D) Close the site and report it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07047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FD69F-17F7-AEE2-9686-7E2E85F40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6684-E790-EB09-0897-E2867132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Phishing Awareness Quiz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A4E5E-8A75-BD55-C568-D1E1C5E8B470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8" y="2159475"/>
            <a:ext cx="8781557" cy="4585428"/>
          </a:xfrm>
        </p:spPr>
        <p:txBody>
          <a:bodyPr/>
          <a:lstStyle/>
          <a:p>
            <a:pPr algn="ctr"/>
            <a:r>
              <a:rPr lang="en-US" sz="2800" b="1" dirty="0"/>
              <a:t>Question 3: Action Steps When Targeted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Scenario</a:t>
            </a:r>
            <a:r>
              <a:rPr lang="en-US" sz="2200" dirty="0"/>
              <a:t>: You accidentally clicked a suspicious link in an email.</a:t>
            </a:r>
            <a:endParaRPr lang="en-US" sz="300" dirty="0"/>
          </a:p>
          <a:p>
            <a:pPr>
              <a:buFont typeface="Arial" panose="020B0604020202020204" pitchFamily="34" charset="0"/>
              <a:buChar char="•"/>
            </a:pPr>
            <a:endParaRPr lang="en-US" sz="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What’s your next step?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A) Close the email and forget about it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B) Run an antivirus scan immediately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C) Change your passwords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D) Report the incident to IT/security team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0648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A9ABC-CF79-4697-2813-1BBEACFBD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208A-7EA0-A488-6656-9FA53685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sz="4000" dirty="0"/>
              <a:t>Conclusion</a:t>
            </a:r>
            <a:endParaRPr lang="en-US" sz="4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12B43-72DC-6E21-14F7-3E37D6073B8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131190" y="2127397"/>
            <a:ext cx="8752981" cy="46636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500" dirty="0"/>
              <a:t>Key Takeaways</a:t>
            </a:r>
            <a:endParaRPr lang="ar-SA" sz="3500" dirty="0"/>
          </a:p>
          <a:p>
            <a:pPr lvl="1">
              <a:lnSpc>
                <a:spcPct val="100000"/>
              </a:lnSpc>
            </a:pPr>
            <a:r>
              <a:rPr lang="en-US" sz="2900" dirty="0"/>
              <a:t>Stay vigilant and skeptical of unexpected emails and messages.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900" dirty="0"/>
              <a:t>Always verify the legitimacy of requests for sensitive information.</a:t>
            </a:r>
            <a:endParaRPr lang="ar-SA" sz="2900" dirty="0"/>
          </a:p>
          <a:p>
            <a:pPr lvl="1">
              <a:lnSpc>
                <a:spcPct val="100000"/>
              </a:lnSpc>
            </a:pPr>
            <a:r>
              <a:rPr lang="en-US" sz="2900" dirty="0"/>
              <a:t>Report any suspicious activity to the appropriate authorities.</a:t>
            </a:r>
            <a:endParaRPr lang="ar-SA" sz="29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48048-9E90-F473-0CE5-025D3408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44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B3B9E-4540-C48D-50FC-2C232531B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830E-58B9-48C1-38D2-C817940C8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sz="4000" dirty="0"/>
              <a:t>Resources</a:t>
            </a:r>
            <a:endParaRPr lang="en-US" sz="4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24BA8-5E65-8F93-14F0-7898FC08BB30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131190" y="2127397"/>
            <a:ext cx="8752981" cy="4663681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StaySafeOnline (National Cyber Security Alliance)</a:t>
            </a:r>
          </a:p>
          <a:p>
            <a:pPr lvl="1">
              <a:lnSpc>
                <a:spcPct val="100000"/>
              </a:lnSpc>
            </a:pPr>
            <a:r>
              <a:rPr lang="en-US" sz="2100" b="1" dirty="0"/>
              <a:t>Website</a:t>
            </a:r>
            <a:r>
              <a:rPr lang="en-US" sz="2100" dirty="0"/>
              <a:t>: </a:t>
            </a:r>
            <a:r>
              <a:rPr lang="en-US" sz="2100" dirty="0">
                <a:hlinkClick r:id="rId3"/>
              </a:rPr>
              <a:t>staysafeonline.org</a:t>
            </a:r>
            <a:endParaRPr lang="en-US" sz="2100" dirty="0"/>
          </a:p>
          <a:p>
            <a:pPr lvl="1">
              <a:lnSpc>
                <a:spcPct val="100000"/>
              </a:lnSpc>
            </a:pPr>
            <a:r>
              <a:rPr lang="en-US" sz="2100" b="1" dirty="0"/>
              <a:t>Overview</a:t>
            </a:r>
            <a:r>
              <a:rPr lang="en-US" sz="2100" dirty="0"/>
              <a:t>: Offers comprehensive guides and tips on staying safe online, including phishing prevention.</a:t>
            </a:r>
          </a:p>
          <a:p>
            <a:pPr lvl="1">
              <a:lnSpc>
                <a:spcPct val="100000"/>
              </a:lnSpc>
            </a:pPr>
            <a:endParaRPr lang="en-US" sz="3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Phishing.org</a:t>
            </a:r>
          </a:p>
          <a:p>
            <a:pPr marL="1028700" lvl="1" indent="-514350">
              <a:lnSpc>
                <a:spcPct val="100000"/>
              </a:lnSpc>
            </a:pPr>
            <a:r>
              <a:rPr lang="en-US" sz="2200" b="1" dirty="0"/>
              <a:t>Website</a:t>
            </a:r>
            <a:r>
              <a:rPr lang="en-US" sz="2200" dirty="0"/>
              <a:t>: </a:t>
            </a:r>
            <a:r>
              <a:rPr lang="en-US" sz="2200" dirty="0">
                <a:hlinkClick r:id="rId4"/>
              </a:rPr>
              <a:t>phishing.org</a:t>
            </a:r>
            <a:endParaRPr lang="en-US" sz="2200" dirty="0"/>
          </a:p>
          <a:p>
            <a:pPr marL="1028700" lvl="1" indent="-514350">
              <a:lnSpc>
                <a:spcPct val="100000"/>
              </a:lnSpc>
            </a:pPr>
            <a:r>
              <a:rPr lang="en-US" sz="2200" b="1" dirty="0"/>
              <a:t>Overview</a:t>
            </a:r>
            <a:r>
              <a:rPr lang="en-US" sz="2200" dirty="0"/>
              <a:t>: Dedicated resource providing detailed information about phishing attacks, how to recognize them, and prevention strategies.</a:t>
            </a:r>
            <a:endParaRPr lang="ar-SA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BBAA17-02C3-AE16-6E9D-A84FD698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94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478F5-3C29-FDE9-8399-EB45779B7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31F6-FBDA-95B9-1B50-1955B20B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sz="4000" dirty="0"/>
              <a:t>Resources</a:t>
            </a:r>
            <a:endParaRPr lang="en-US" sz="4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88E12-63B4-4308-7CA0-799EECF0003E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131190" y="2127397"/>
            <a:ext cx="8752981" cy="4663681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/>
              <a:t>Cyber Aware (UK Government)</a:t>
            </a:r>
          </a:p>
          <a:p>
            <a:pPr lvl="1">
              <a:lnSpc>
                <a:spcPct val="100000"/>
              </a:lnSpc>
            </a:pPr>
            <a:r>
              <a:rPr lang="en-US" sz="2200" b="1" dirty="0"/>
              <a:t>Website</a:t>
            </a:r>
            <a:r>
              <a:rPr lang="en-US" sz="2200" dirty="0"/>
              <a:t>: </a:t>
            </a:r>
            <a:r>
              <a:rPr lang="en-US" sz="2200" dirty="0">
                <a:hlinkClick r:id="rId3"/>
              </a:rPr>
              <a:t>cyberaware.gov.uk</a:t>
            </a:r>
            <a:endParaRPr lang="en-US" sz="2200" dirty="0"/>
          </a:p>
          <a:p>
            <a:pPr lvl="1">
              <a:lnSpc>
                <a:spcPct val="100000"/>
              </a:lnSpc>
            </a:pPr>
            <a:r>
              <a:rPr lang="en-US" sz="2200" b="1" dirty="0"/>
              <a:t>Overview</a:t>
            </a:r>
            <a:r>
              <a:rPr lang="en-US" sz="2200" dirty="0"/>
              <a:t>: Focuses on cybersecurity best practices, including phishing awareness, for individuals and businesses</a:t>
            </a:r>
            <a:endParaRPr lang="en-US" sz="300" dirty="0"/>
          </a:p>
          <a:p>
            <a:pPr lvl="1">
              <a:lnSpc>
                <a:spcPct val="100000"/>
              </a:lnSpc>
            </a:pPr>
            <a:endParaRPr lang="en-US" sz="3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/>
              <a:t>Google’s Phishing Quiz</a:t>
            </a:r>
          </a:p>
          <a:p>
            <a:pPr lvl="1">
              <a:lnSpc>
                <a:spcPct val="100000"/>
              </a:lnSpc>
            </a:pPr>
            <a:r>
              <a:rPr lang="en-US" sz="2200" b="1" dirty="0"/>
              <a:t>Website</a:t>
            </a:r>
            <a:r>
              <a:rPr lang="en-US" sz="2200" dirty="0"/>
              <a:t>: phishingquiz.withgoogle.com</a:t>
            </a:r>
          </a:p>
          <a:p>
            <a:pPr lvl="1">
              <a:lnSpc>
                <a:spcPct val="100000"/>
              </a:lnSpc>
            </a:pPr>
            <a:r>
              <a:rPr lang="en-US" sz="2200" b="1" dirty="0"/>
              <a:t>Overview</a:t>
            </a:r>
            <a:r>
              <a:rPr lang="en-US" sz="2200" dirty="0"/>
              <a:t>: Interactive quiz that helps users recognize phishing emails.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CB2E0B-522E-C404-68ED-13747FE7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5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035AB0-402D-8347-CFBE-DA9426889FC7}"/>
              </a:ext>
            </a:extLst>
          </p:cNvPr>
          <p:cNvCxnSpPr>
            <a:cxnSpLocks/>
          </p:cNvCxnSpPr>
          <p:nvPr/>
        </p:nvCxnSpPr>
        <p:spPr>
          <a:xfrm flipV="1">
            <a:off x="1138034" y="938798"/>
            <a:ext cx="27432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561" y="336550"/>
            <a:ext cx="4958081" cy="859204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561284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CCFEA87-5750-257F-8CB6-D1202C0AC90E}"/>
              </a:ext>
            </a:extLst>
          </p:cNvPr>
          <p:cNvSpPr txBox="1">
            <a:spLocks/>
          </p:cNvSpPr>
          <p:nvPr/>
        </p:nvSpPr>
        <p:spPr>
          <a:xfrm>
            <a:off x="0" y="1195755"/>
            <a:ext cx="6096000" cy="551453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Understanding Phishing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Anatomy of a Phishing Email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Phishing Attacks Work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Common Phishing</a:t>
            </a:r>
            <a:r>
              <a:rPr lang="ar-SA" dirty="0"/>
              <a:t> </a:t>
            </a:r>
            <a:r>
              <a:rPr lang="en-US" dirty="0"/>
              <a:t>Techniques</a:t>
            </a:r>
            <a:endParaRPr lang="ar-SA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Real-Life Examples</a:t>
            </a:r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48" y="3079119"/>
            <a:ext cx="8030797" cy="2752725"/>
          </a:xfrm>
        </p:spPr>
        <p:txBody>
          <a:bodyPr/>
          <a:lstStyle/>
          <a:p>
            <a:r>
              <a:rPr lang="en-US" sz="2700" b="1" dirty="0"/>
              <a:t>Prepared by:</a:t>
            </a:r>
            <a:r>
              <a:rPr lang="en-US" sz="2700" dirty="0"/>
              <a:t> Ahmed Mahmoud Selim</a:t>
            </a:r>
          </a:p>
          <a:p>
            <a:r>
              <a:rPr lang="en-US" sz="2700" b="1" dirty="0"/>
              <a:t>Phone : 01281650835</a:t>
            </a:r>
          </a:p>
          <a:p>
            <a:r>
              <a:rPr lang="en-US" sz="2800" dirty="0"/>
              <a:t>For Training Purposes at </a:t>
            </a:r>
            <a:r>
              <a:rPr lang="en-US" sz="360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CodeAlpha.</a:t>
            </a:r>
          </a:p>
          <a:p>
            <a:r>
              <a:rPr lang="en-US" sz="2800" dirty="0"/>
              <a:t>Cybersecurity TASK 2 </a:t>
            </a:r>
            <a:endParaRPr 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2C127-19C7-4CD9-27F1-21B946617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A47E38A0-8E49-C3A3-F928-5D80001E311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561284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7213E-937A-A6E7-9DD8-62BDE26B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650807F-9C6E-BAD9-D0F8-E31BBE5EED4A}"/>
              </a:ext>
            </a:extLst>
          </p:cNvPr>
          <p:cNvSpPr txBox="1">
            <a:spLocks/>
          </p:cNvSpPr>
          <p:nvPr/>
        </p:nvSpPr>
        <p:spPr>
          <a:xfrm>
            <a:off x="98474" y="336550"/>
            <a:ext cx="6096000" cy="551453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C64D6C7-FF57-4C43-2F46-B5554317D671}"/>
              </a:ext>
            </a:extLst>
          </p:cNvPr>
          <p:cNvSpPr txBox="1">
            <a:spLocks/>
          </p:cNvSpPr>
          <p:nvPr/>
        </p:nvSpPr>
        <p:spPr>
          <a:xfrm>
            <a:off x="0" y="266677"/>
            <a:ext cx="6766560" cy="551453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to Protect Yourself</a:t>
            </a:r>
            <a:endParaRPr lang="ar-SA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Recognizing Phishing Websites</a:t>
            </a:r>
            <a:endParaRPr lang="ar-SA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Reporting Phishing Attempts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Phishing Awareness Quiz</a:t>
            </a:r>
            <a:endParaRPr lang="ar-SA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  <a:endParaRPr lang="ar-SA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Resources</a:t>
            </a:r>
            <a:endParaRPr lang="ar-SA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9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16825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545058"/>
            <a:ext cx="4466504" cy="2957977"/>
          </a:xfrm>
        </p:spPr>
        <p:txBody>
          <a:bodyPr anchor="t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Understanding Phishing</a:t>
            </a:r>
          </a:p>
          <a:p>
            <a:r>
              <a:rPr lang="en-US" dirty="0"/>
              <a:t>Anatomy of a Phishing Email</a:t>
            </a:r>
          </a:p>
          <a:p>
            <a:r>
              <a:rPr lang="en-US" dirty="0"/>
              <a:t>How Phishing Attacks Work</a:t>
            </a:r>
          </a:p>
          <a:p>
            <a:r>
              <a:rPr lang="en-US" dirty="0"/>
              <a:t>Common Phishing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sz="3200" dirty="0"/>
              <a:t>Welcome &amp; Overview</a:t>
            </a:r>
            <a:endParaRPr lang="ar-SA" sz="3200" dirty="0"/>
          </a:p>
          <a:p>
            <a:pPr lvl="1"/>
            <a:r>
              <a:rPr lang="en-US" sz="2000" dirty="0"/>
              <a:t>Define phishing: A cyberattack that uses disguised emails, websites, or messages to trick users into revealing sensitive information.</a:t>
            </a:r>
            <a:endParaRPr lang="ar-SA" sz="2000" dirty="0"/>
          </a:p>
          <a:p>
            <a:pPr lvl="1"/>
            <a:r>
              <a:rPr lang="en-US" sz="2000" dirty="0"/>
              <a:t>Importance of awareness: Phishing is one of the most common cyber threats and can lead to identity theft, financial loss, and unauthorized access to sensitive information.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1B735-C026-40A5-E03A-D3517A01F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2424-EB28-AA44-F02D-E4733430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Understanding Phishing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C8535-0961-9035-B1CC-CA0F7AAC2174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578502" cy="4274753"/>
          </a:xfrm>
        </p:spPr>
        <p:txBody>
          <a:bodyPr/>
          <a:lstStyle/>
          <a:p>
            <a:r>
              <a:rPr lang="en-US" sz="3200" dirty="0"/>
              <a:t>What is Phishing?</a:t>
            </a:r>
            <a:endParaRPr lang="ar-SA" sz="3200" dirty="0"/>
          </a:p>
          <a:p>
            <a:pPr lvl="1"/>
            <a:r>
              <a:rPr lang="en-US" sz="2400" dirty="0"/>
              <a:t>Explanation of phishing and its objectives.</a:t>
            </a:r>
            <a:endParaRPr lang="ar-SA" sz="2400" dirty="0"/>
          </a:p>
          <a:p>
            <a:pPr lvl="1"/>
            <a:r>
              <a:rPr lang="en-US" sz="2400" dirty="0"/>
              <a:t>Common targets: login credentials, credit card numbers, personal information.</a:t>
            </a:r>
            <a:endParaRPr lang="ar-SA" sz="2400" dirty="0"/>
          </a:p>
          <a:p>
            <a:pPr lvl="1"/>
            <a:r>
              <a:rPr lang="en-US" sz="2400" dirty="0"/>
              <a:t>Examples of phishing methods: email phishing, spear phishing, whaling, vishing (voice phishing), and smishing (SMS phishing).</a:t>
            </a:r>
            <a:endParaRPr lang="ar-S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552E23-A12C-F779-4E44-FDAC3653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0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B87AB-8276-86F9-CAED-634721D44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0930-9136-5521-7B93-62D311F6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b="1" dirty="0"/>
              <a:t>Anatomy of a Phishing Email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D3E0F-4344-DE4C-1673-8D85493FEB69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131190" y="2127397"/>
            <a:ext cx="8752981" cy="46636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300" dirty="0"/>
              <a:t>Recognizing Phishing Emails</a:t>
            </a:r>
            <a:endParaRPr lang="ar-SA" sz="2300" dirty="0"/>
          </a:p>
          <a:p>
            <a:pPr lvl="1">
              <a:lnSpc>
                <a:spcPct val="100000"/>
              </a:lnSpc>
            </a:pPr>
            <a:r>
              <a:rPr lang="en-US" sz="2300" b="1" dirty="0"/>
              <a:t>Sender's Address:</a:t>
            </a:r>
            <a:r>
              <a:rPr lang="en-US" sz="2300" dirty="0"/>
              <a:t> Check if the sender’s email address is familiar or spoofed.</a:t>
            </a:r>
            <a:endParaRPr lang="ar-SA" sz="2300" dirty="0"/>
          </a:p>
          <a:p>
            <a:pPr lvl="1">
              <a:lnSpc>
                <a:spcPct val="100000"/>
              </a:lnSpc>
            </a:pPr>
            <a:r>
              <a:rPr lang="en-US" sz="2300" b="1" dirty="0"/>
              <a:t>Subject Line:</a:t>
            </a:r>
            <a:r>
              <a:rPr lang="en-US" sz="2300" dirty="0"/>
              <a:t> Be cautious of urgent language like "Immediate Action Required" or "Account Locked."</a:t>
            </a:r>
            <a:endParaRPr lang="ar-SA" sz="2300" dirty="0"/>
          </a:p>
          <a:p>
            <a:pPr lvl="1">
              <a:lnSpc>
                <a:spcPct val="100000"/>
              </a:lnSpc>
            </a:pPr>
            <a:r>
              <a:rPr lang="en-US" sz="2300" b="1" dirty="0"/>
              <a:t>Content Red Flags:</a:t>
            </a:r>
            <a:r>
              <a:rPr lang="en-US" sz="2300" dirty="0"/>
              <a:t> Misspellings, grammar mistakes, generic greetings ("Dear Customer"), suspicious links, and unexpected attachments.</a:t>
            </a:r>
            <a:endParaRPr lang="ar-SA" sz="2300" dirty="0"/>
          </a:p>
          <a:p>
            <a:pPr lvl="1">
              <a:lnSpc>
                <a:spcPct val="100000"/>
              </a:lnSpc>
            </a:pPr>
            <a:r>
              <a:rPr lang="en-US" sz="2300" b="1" dirty="0"/>
              <a:t>Spoofed Logos and Branding:</a:t>
            </a:r>
            <a:r>
              <a:rPr lang="en-US" sz="2300" dirty="0"/>
              <a:t> Attackers may use legitimate-looking logos to appear trustworthy.</a:t>
            </a:r>
            <a:endParaRPr lang="ar-SA" sz="2300" dirty="0"/>
          </a:p>
          <a:p>
            <a:pPr lvl="1">
              <a:lnSpc>
                <a:spcPct val="100000"/>
              </a:lnSpc>
            </a:pPr>
            <a:endParaRPr lang="ar-SA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2CCD5-B058-6DD1-37DF-C45E7651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9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34385-DD15-DDDC-EA7D-D23167A42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A4AE-7FA4-C7A7-5C44-50FD2B9D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How Phishing Attacks Work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A8A82-FD49-0C69-BF68-F88417F52ABC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127397"/>
            <a:ext cx="8578502" cy="46175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The Phishing Process</a:t>
            </a:r>
            <a:endParaRPr lang="ar-SA" sz="3200" dirty="0"/>
          </a:p>
          <a:p>
            <a:pPr lvl="1">
              <a:lnSpc>
                <a:spcPct val="100000"/>
              </a:lnSpc>
            </a:pPr>
            <a:r>
              <a:rPr lang="en-US" sz="2400" b="1" dirty="0"/>
              <a:t>Bait:</a:t>
            </a:r>
            <a:r>
              <a:rPr lang="en-US" sz="2400" dirty="0"/>
              <a:t> The attacker sends a fraudulent email, message, or website.</a:t>
            </a:r>
            <a:endParaRPr lang="ar-SA" sz="2400" dirty="0"/>
          </a:p>
          <a:p>
            <a:pPr lvl="1">
              <a:lnSpc>
                <a:spcPct val="100000"/>
              </a:lnSpc>
            </a:pPr>
            <a:r>
              <a:rPr lang="en-US" sz="2400" b="1" dirty="0"/>
              <a:t>Hook:</a:t>
            </a:r>
            <a:r>
              <a:rPr lang="en-US" sz="2400" dirty="0"/>
              <a:t> The victim clicks on a link, downloads a file, or provides sensitive information.</a:t>
            </a:r>
            <a:endParaRPr lang="ar-SA" sz="2400" dirty="0"/>
          </a:p>
          <a:p>
            <a:pPr lvl="1">
              <a:lnSpc>
                <a:spcPct val="100000"/>
              </a:lnSpc>
            </a:pPr>
            <a:r>
              <a:rPr lang="en-US" sz="2400" b="1" dirty="0"/>
              <a:t>Reel:</a:t>
            </a:r>
            <a:r>
              <a:rPr lang="en-US" sz="2400" dirty="0"/>
              <a:t> The attacker collects the information or compromises the system.</a:t>
            </a:r>
            <a:endParaRPr lang="ar-SA" sz="2400" dirty="0"/>
          </a:p>
          <a:p>
            <a:pPr lvl="1">
              <a:lnSpc>
                <a:spcPct val="100000"/>
              </a:lnSpc>
            </a:pPr>
            <a:r>
              <a:rPr lang="en-US" sz="2400" b="1" dirty="0"/>
              <a:t>Damage:</a:t>
            </a:r>
            <a:r>
              <a:rPr lang="en-US" sz="2400" dirty="0"/>
              <a:t> Theft of data, financial loss, or unauthorized access to systems.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118370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AF0D7-5E7D-F12A-895F-108A0344D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9DF1-7078-67B7-E4AD-E2A79CB61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Common Phishing Techniques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E99A6-0B6D-51FD-7151-DA80B1FA3F7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2786064" y="2127397"/>
            <a:ext cx="9286874" cy="4617506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3200" dirty="0"/>
              <a:t>Phishing Techniques</a:t>
            </a:r>
          </a:p>
          <a:p>
            <a:pPr lvl="2">
              <a:lnSpc>
                <a:spcPct val="100000"/>
              </a:lnSpc>
            </a:pPr>
            <a:r>
              <a:rPr lang="en-US" sz="2000" b="1" dirty="0"/>
              <a:t>Email Phishing:</a:t>
            </a:r>
            <a:r>
              <a:rPr lang="en-US" sz="2000" dirty="0"/>
              <a:t> Deceptive emails that mimic legitimate organizations.</a:t>
            </a:r>
          </a:p>
          <a:p>
            <a:pPr lvl="2">
              <a:lnSpc>
                <a:spcPct val="100000"/>
              </a:lnSpc>
            </a:pPr>
            <a:r>
              <a:rPr lang="en-US" sz="2000" b="1" dirty="0"/>
              <a:t>Clone Phishing:</a:t>
            </a:r>
            <a:r>
              <a:rPr lang="en-US" sz="2000" dirty="0"/>
              <a:t> Duplicate of a legitimate email with malicious links or attachments.</a:t>
            </a:r>
          </a:p>
          <a:p>
            <a:pPr lvl="2">
              <a:lnSpc>
                <a:spcPct val="100000"/>
              </a:lnSpc>
            </a:pPr>
            <a:r>
              <a:rPr lang="en-US" sz="2000" b="1" dirty="0"/>
              <a:t>Website Spoofing:</a:t>
            </a:r>
            <a:r>
              <a:rPr lang="en-US" sz="2000" dirty="0"/>
              <a:t> Fake websites that look like real ones to steal login credentials.</a:t>
            </a:r>
          </a:p>
          <a:p>
            <a:pPr lvl="2">
              <a:lnSpc>
                <a:spcPct val="100000"/>
              </a:lnSpc>
            </a:pPr>
            <a:r>
              <a:rPr lang="en-US" sz="2000" b="1" dirty="0"/>
              <a:t>Spear Phishing:</a:t>
            </a:r>
            <a:r>
              <a:rPr lang="en-US" sz="2000" dirty="0"/>
              <a:t> Targeted attacks against specific individuals using personalized information.</a:t>
            </a:r>
          </a:p>
          <a:p>
            <a:pPr lvl="2">
              <a:lnSpc>
                <a:spcPct val="100000"/>
              </a:lnSpc>
            </a:pPr>
            <a:r>
              <a:rPr lang="en-US" sz="2000" b="1" dirty="0"/>
              <a:t>Social Engineering:</a:t>
            </a:r>
            <a:r>
              <a:rPr lang="en-US" sz="2000" dirty="0"/>
              <a:t> Manipulating people into divulging confidential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12856501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172</TotalTime>
  <Words>1006</Words>
  <Application>Microsoft Office PowerPoint</Application>
  <PresentationFormat>Widescreen</PresentationFormat>
  <Paragraphs>152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Nova</vt:lpstr>
      <vt:lpstr>Biome</vt:lpstr>
      <vt:lpstr>Calibri</vt:lpstr>
      <vt:lpstr>Poppins</vt:lpstr>
      <vt:lpstr>Custom</vt:lpstr>
      <vt:lpstr>Phishing Awareness Training</vt:lpstr>
      <vt:lpstr>PowerPoint Presentation</vt:lpstr>
      <vt:lpstr>PowerPoint Presentation</vt:lpstr>
      <vt:lpstr>Agenda</vt:lpstr>
      <vt:lpstr>Introduction</vt:lpstr>
      <vt:lpstr>Understanding Phishing</vt:lpstr>
      <vt:lpstr>Anatomy of a Phishing Email</vt:lpstr>
      <vt:lpstr>How Phishing Attacks Work</vt:lpstr>
      <vt:lpstr>Common Phishing Techniques</vt:lpstr>
      <vt:lpstr>Real-Life Examples</vt:lpstr>
      <vt:lpstr>How to Protect Yourself</vt:lpstr>
      <vt:lpstr>Recognizing Phishing Websites</vt:lpstr>
      <vt:lpstr>Reporting Phishing Attempts</vt:lpstr>
      <vt:lpstr>Phishing Awareness Quiz</vt:lpstr>
      <vt:lpstr>Phishing Awareness Quiz</vt:lpstr>
      <vt:lpstr>Phishing Awareness Quiz</vt:lpstr>
      <vt:lpstr>Conclusion</vt:lpstr>
      <vt:lpstr>Resources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as3413333@gmail.com</dc:creator>
  <cp:lastModifiedBy>as3413333@gmail.com</cp:lastModifiedBy>
  <cp:revision>5</cp:revision>
  <dcterms:created xsi:type="dcterms:W3CDTF">2024-08-20T13:04:26Z</dcterms:created>
  <dcterms:modified xsi:type="dcterms:W3CDTF">2024-08-30T15:11:35Z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