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079" r:id="rId4"/>
  </p:sldMasterIdLst>
  <p:notesMasterIdLst>
    <p:notesMasterId r:id="rId64"/>
  </p:notesMasterIdLst>
  <p:handoutMasterIdLst>
    <p:handoutMasterId r:id="rId65"/>
  </p:handoutMasterIdLst>
  <p:sldIdLst>
    <p:sldId id="393"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91"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 id="345" r:id="rId62"/>
    <p:sldId id="392" r:id="rId63"/>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gzhilin" initials="s" lastIdx="5" clrIdx="0">
    <p:extLst>
      <p:ext uri="{19B8F6BF-5375-455C-9EA6-DF929625EA0E}">
        <p15:presenceInfo xmlns:p15="http://schemas.microsoft.com/office/powerpoint/2012/main" userId="S-1-5-21-147214757-305610072-1517763936-6521857" providerId="AD"/>
      </p:ext>
    </p:extLst>
  </p:cmAuthor>
  <p:cmAuthor id="2" name="刘洁" initials="刘洁" lastIdx="6" clrIdx="1">
    <p:extLst>
      <p:ext uri="{19B8F6BF-5375-455C-9EA6-DF929625EA0E}">
        <p15:presenceInfo xmlns:p15="http://schemas.microsoft.com/office/powerpoint/2012/main" userId="S-1-5-21-147214757-305610072-1517763936-47857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151515"/>
    <a:srgbClr val="C7000B"/>
    <a:srgbClr val="575756"/>
    <a:srgbClr val="FFFFFF"/>
    <a:srgbClr val="DD4654"/>
    <a:srgbClr val="F3D2D5"/>
    <a:srgbClr val="E6A8AD"/>
    <a:srgbClr val="E57B84"/>
    <a:srgbClr val="E579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81" autoAdjust="0"/>
    <p:restoredTop sz="90631" autoAdjust="0"/>
  </p:normalViewPr>
  <p:slideViewPr>
    <p:cSldViewPr snapToGrid="0" snapToObjects="1">
      <p:cViewPr varScale="1">
        <p:scale>
          <a:sx n="73" d="100"/>
          <a:sy n="73" d="100"/>
        </p:scale>
        <p:origin x="77" y="16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2" d="100"/>
          <a:sy n="52" d="100"/>
        </p:scale>
        <p:origin x="2958" y="9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_rels/data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8E73-9E66-4869-B357-A17609471AEC}" type="doc">
      <dgm:prSet loTypeId="urn:microsoft.com/office/officeart/2005/8/layout/process1" loCatId="process" qsTypeId="urn:microsoft.com/office/officeart/2005/8/quickstyle/simple1" qsCatId="simple" csTypeId="urn:microsoft.com/office/officeart/2005/8/colors/accent6_5" csCatId="accent6" phldr="1"/>
      <dgm:spPr/>
    </dgm:pt>
    <dgm:pt modelId="{26B4894B-A1F4-4046-A374-2C34C55DCDF6}">
      <dgm:prSet phldrT="[文本]"/>
      <dgm:spPr/>
      <dgm:t>
        <a:bodyPr/>
        <a:lstStyle/>
        <a:p>
          <a:r>
            <a:rPr lang="en-US"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Data</a:t>
          </a:r>
        </a:p>
        <a:p>
          <a:r>
            <a:rPr lang="en-US" dirty="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(Experience E)</a:t>
          </a:r>
        </a:p>
      </dgm:t>
    </dgm:pt>
    <dgm:pt modelId="{FDC15107-18E3-4A5A-B0D1-7A545B779DD2}" type="parTrans" cxnId="{B045DE0C-F202-401D-82D2-9F7EE196F2D7}">
      <dgm:prSet/>
      <dgm:spPr/>
      <dgm:t>
        <a:bodyPr/>
        <a:lstStyle/>
        <a:p>
          <a:endParaRPr lang="zh-CN" altLang="en-US"/>
        </a:p>
      </dgm:t>
    </dgm:pt>
    <dgm:pt modelId="{EE2B6EDF-A12E-45A5-9638-87304C428EA7}" type="sibTrans" cxnId="{B045DE0C-F202-401D-82D2-9F7EE196F2D7}">
      <dgm:prSet/>
      <dgm:spPr/>
      <dgm:t>
        <a:bodyPr/>
        <a:lstStyle/>
        <a:p>
          <a:endParaRPr lang="zh-CN" altLang="en-US"/>
        </a:p>
      </dgm:t>
    </dgm:pt>
    <dgm:pt modelId="{79CC6622-590C-4775-8C0B-3063309ABD05}">
      <dgm:prSet phldrT="[文本]"/>
      <dgm:spPr/>
      <dgm:t>
        <a:bodyPr/>
        <a:lstStyle/>
        <a:p>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Learning algorithms</a:t>
          </a:r>
        </a:p>
        <a:p>
          <a:r>
            <a:rPr lang="en-US">
              <a:solidFill>
                <a:srgbClr val="C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(Task T)</a:t>
          </a:r>
        </a:p>
      </dgm:t>
    </dgm:pt>
    <dgm:pt modelId="{71DEA831-6EFD-4821-8EA6-3F66B2E518E5}" type="parTrans" cxnId="{D4F929B6-88FA-4CDB-9F90-91A3899C2ECA}">
      <dgm:prSet/>
      <dgm:spPr/>
      <dgm:t>
        <a:bodyPr/>
        <a:lstStyle/>
        <a:p>
          <a:endParaRPr lang="zh-CN" altLang="en-US"/>
        </a:p>
      </dgm:t>
    </dgm:pt>
    <dgm:pt modelId="{CF04D1AE-4938-4E69-BAA6-E91AD03F4A39}" type="sibTrans" cxnId="{D4F929B6-88FA-4CDB-9F90-91A3899C2ECA}">
      <dgm:prSet/>
      <dgm:spPr/>
      <dgm:t>
        <a:bodyPr/>
        <a:lstStyle/>
        <a:p>
          <a:endParaRPr lang="zh-CN" altLang="en-US"/>
        </a:p>
      </dgm:t>
    </dgm:pt>
    <dgm:pt modelId="{F0CA47E0-04FE-431D-9548-6A01D1339D26}">
      <dgm:prSet phldrT="[文本]"/>
      <dgm:spPr/>
      <dgm:t>
        <a:bodyPr/>
        <a:lstStyle/>
        <a:p>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Basic understanding</a:t>
          </a:r>
        </a:p>
        <a:p>
          <a:r>
            <a:rPr lang="en-US">
              <a:solidFill>
                <a:srgbClr val="C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(Measure P)</a:t>
          </a:r>
        </a:p>
      </dgm:t>
    </dgm:pt>
    <dgm:pt modelId="{E42F00D5-BA3A-4562-85E9-0D0909B1CCFD}" type="parTrans" cxnId="{F645CDAE-75E1-46C8-9071-DA1266BA2DF2}">
      <dgm:prSet/>
      <dgm:spPr/>
      <dgm:t>
        <a:bodyPr/>
        <a:lstStyle/>
        <a:p>
          <a:endParaRPr lang="zh-CN" altLang="en-US"/>
        </a:p>
      </dgm:t>
    </dgm:pt>
    <dgm:pt modelId="{CDD5D45B-E4CE-46F4-BDFC-11671A31266A}" type="sibTrans" cxnId="{F645CDAE-75E1-46C8-9071-DA1266BA2DF2}">
      <dgm:prSet/>
      <dgm:spPr/>
      <dgm:t>
        <a:bodyPr/>
        <a:lstStyle/>
        <a:p>
          <a:endParaRPr lang="zh-CN" altLang="en-US"/>
        </a:p>
      </dgm:t>
    </dgm:pt>
    <dgm:pt modelId="{E65514A6-141E-4EC3-879F-A45CDA8AFB7F}" type="pres">
      <dgm:prSet presAssocID="{C4238E73-9E66-4869-B357-A17609471AEC}" presName="Name0" presStyleCnt="0">
        <dgm:presLayoutVars>
          <dgm:dir/>
          <dgm:resizeHandles val="exact"/>
        </dgm:presLayoutVars>
      </dgm:prSet>
      <dgm:spPr/>
    </dgm:pt>
    <dgm:pt modelId="{BF1D695E-2D9A-47A3-B17E-6C2A6F5C0A11}" type="pres">
      <dgm:prSet presAssocID="{26B4894B-A1F4-4046-A374-2C34C55DCDF6}" presName="node" presStyleLbl="node1" presStyleIdx="0" presStyleCnt="3" custLinFactNeighborX="-1358" custLinFactNeighborY="56246">
        <dgm:presLayoutVars>
          <dgm:bulletEnabled val="1"/>
        </dgm:presLayoutVars>
      </dgm:prSet>
      <dgm:spPr/>
    </dgm:pt>
    <dgm:pt modelId="{D963209D-8335-419D-A8C6-E2838AC3C19B}" type="pres">
      <dgm:prSet presAssocID="{EE2B6EDF-A12E-45A5-9638-87304C428EA7}" presName="sibTrans" presStyleLbl="sibTrans2D1" presStyleIdx="0" presStyleCnt="2"/>
      <dgm:spPr/>
    </dgm:pt>
    <dgm:pt modelId="{00130234-F9E5-4D54-8864-75EE2E4944DC}" type="pres">
      <dgm:prSet presAssocID="{EE2B6EDF-A12E-45A5-9638-87304C428EA7}" presName="connectorText" presStyleLbl="sibTrans2D1" presStyleIdx="0" presStyleCnt="2"/>
      <dgm:spPr/>
    </dgm:pt>
    <dgm:pt modelId="{989A8A14-94D4-4A7C-9DCF-8E5E1FA67359}" type="pres">
      <dgm:prSet presAssocID="{79CC6622-590C-4775-8C0B-3063309ABD05}" presName="node" presStyleLbl="node1" presStyleIdx="1" presStyleCnt="3" custLinFactNeighborX="-1358" custLinFactNeighborY="56246">
        <dgm:presLayoutVars>
          <dgm:bulletEnabled val="1"/>
        </dgm:presLayoutVars>
      </dgm:prSet>
      <dgm:spPr/>
    </dgm:pt>
    <dgm:pt modelId="{7F4B23FF-1999-4F7A-A823-5B42C862D04C}" type="pres">
      <dgm:prSet presAssocID="{CF04D1AE-4938-4E69-BAA6-E91AD03F4A39}" presName="sibTrans" presStyleLbl="sibTrans2D1" presStyleIdx="1" presStyleCnt="2"/>
      <dgm:spPr/>
    </dgm:pt>
    <dgm:pt modelId="{F9BEEC9A-8439-4929-B0FB-081605440DC2}" type="pres">
      <dgm:prSet presAssocID="{CF04D1AE-4938-4E69-BAA6-E91AD03F4A39}" presName="connectorText" presStyleLbl="sibTrans2D1" presStyleIdx="1" presStyleCnt="2"/>
      <dgm:spPr/>
    </dgm:pt>
    <dgm:pt modelId="{07B46F21-ADC4-4967-A5CD-328123066924}" type="pres">
      <dgm:prSet presAssocID="{F0CA47E0-04FE-431D-9548-6A01D1339D26}" presName="node" presStyleLbl="node1" presStyleIdx="2" presStyleCnt="3" custLinFactNeighborX="-1358" custLinFactNeighborY="56246">
        <dgm:presLayoutVars>
          <dgm:bulletEnabled val="1"/>
        </dgm:presLayoutVars>
      </dgm:prSet>
      <dgm:spPr/>
    </dgm:pt>
  </dgm:ptLst>
  <dgm:cxnLst>
    <dgm:cxn modelId="{B045DE0C-F202-401D-82D2-9F7EE196F2D7}" srcId="{C4238E73-9E66-4869-B357-A17609471AEC}" destId="{26B4894B-A1F4-4046-A374-2C34C55DCDF6}" srcOrd="0" destOrd="0" parTransId="{FDC15107-18E3-4A5A-B0D1-7A545B779DD2}" sibTransId="{EE2B6EDF-A12E-45A5-9638-87304C428EA7}"/>
    <dgm:cxn modelId="{E80A8338-0634-4477-8AB2-E3BABD8D4606}" type="presOf" srcId="{EE2B6EDF-A12E-45A5-9638-87304C428EA7}" destId="{00130234-F9E5-4D54-8864-75EE2E4944DC}" srcOrd="1" destOrd="0" presId="urn:microsoft.com/office/officeart/2005/8/layout/process1"/>
    <dgm:cxn modelId="{F3D8A44C-526A-4F7A-BFCB-897FFD027EF5}" type="presOf" srcId="{CF04D1AE-4938-4E69-BAA6-E91AD03F4A39}" destId="{7F4B23FF-1999-4F7A-A823-5B42C862D04C}" srcOrd="0" destOrd="0" presId="urn:microsoft.com/office/officeart/2005/8/layout/process1"/>
    <dgm:cxn modelId="{55633253-2459-423F-81B0-A6CD2D3EDC31}" type="presOf" srcId="{79CC6622-590C-4775-8C0B-3063309ABD05}" destId="{989A8A14-94D4-4A7C-9DCF-8E5E1FA67359}" srcOrd="0" destOrd="0" presId="urn:microsoft.com/office/officeart/2005/8/layout/process1"/>
    <dgm:cxn modelId="{8DBA3B84-AAF9-4657-B719-EF1FCD546DD5}" type="presOf" srcId="{CF04D1AE-4938-4E69-BAA6-E91AD03F4A39}" destId="{F9BEEC9A-8439-4929-B0FB-081605440DC2}" srcOrd="1" destOrd="0" presId="urn:microsoft.com/office/officeart/2005/8/layout/process1"/>
    <dgm:cxn modelId="{79B34F93-41BB-450F-8825-67DF25382CF5}" type="presOf" srcId="{26B4894B-A1F4-4046-A374-2C34C55DCDF6}" destId="{BF1D695E-2D9A-47A3-B17E-6C2A6F5C0A11}" srcOrd="0" destOrd="0" presId="urn:microsoft.com/office/officeart/2005/8/layout/process1"/>
    <dgm:cxn modelId="{F645CDAE-75E1-46C8-9071-DA1266BA2DF2}" srcId="{C4238E73-9E66-4869-B357-A17609471AEC}" destId="{F0CA47E0-04FE-431D-9548-6A01D1339D26}" srcOrd="2" destOrd="0" parTransId="{E42F00D5-BA3A-4562-85E9-0D0909B1CCFD}" sibTransId="{CDD5D45B-E4CE-46F4-BDFC-11671A31266A}"/>
    <dgm:cxn modelId="{D4F929B6-88FA-4CDB-9F90-91A3899C2ECA}" srcId="{C4238E73-9E66-4869-B357-A17609471AEC}" destId="{79CC6622-590C-4775-8C0B-3063309ABD05}" srcOrd="1" destOrd="0" parTransId="{71DEA831-6EFD-4821-8EA6-3F66B2E518E5}" sibTransId="{CF04D1AE-4938-4E69-BAA6-E91AD03F4A39}"/>
    <dgm:cxn modelId="{98AA4ED0-0C63-4403-99A1-C524F0279A9D}" type="presOf" srcId="{C4238E73-9E66-4869-B357-A17609471AEC}" destId="{E65514A6-141E-4EC3-879F-A45CDA8AFB7F}" srcOrd="0" destOrd="0" presId="urn:microsoft.com/office/officeart/2005/8/layout/process1"/>
    <dgm:cxn modelId="{A19DE8F4-2563-43C9-BC71-8F531E5CD9E9}" type="presOf" srcId="{EE2B6EDF-A12E-45A5-9638-87304C428EA7}" destId="{D963209D-8335-419D-A8C6-E2838AC3C19B}" srcOrd="0" destOrd="0" presId="urn:microsoft.com/office/officeart/2005/8/layout/process1"/>
    <dgm:cxn modelId="{8BEEB7FF-9AD3-4326-AEAF-E3E265EA9BCA}" type="presOf" srcId="{F0CA47E0-04FE-431D-9548-6A01D1339D26}" destId="{07B46F21-ADC4-4967-A5CD-328123066924}" srcOrd="0" destOrd="0" presId="urn:microsoft.com/office/officeart/2005/8/layout/process1"/>
    <dgm:cxn modelId="{226890D5-684A-4CE6-8EE4-8B259B8C9575}" type="presParOf" srcId="{E65514A6-141E-4EC3-879F-A45CDA8AFB7F}" destId="{BF1D695E-2D9A-47A3-B17E-6C2A6F5C0A11}" srcOrd="0" destOrd="0" presId="urn:microsoft.com/office/officeart/2005/8/layout/process1"/>
    <dgm:cxn modelId="{3CB7AC58-BE32-432D-9C35-E79A04C97DB9}" type="presParOf" srcId="{E65514A6-141E-4EC3-879F-A45CDA8AFB7F}" destId="{D963209D-8335-419D-A8C6-E2838AC3C19B}" srcOrd="1" destOrd="0" presId="urn:microsoft.com/office/officeart/2005/8/layout/process1"/>
    <dgm:cxn modelId="{B613A3DE-2248-46F6-A62C-6A146A6119B5}" type="presParOf" srcId="{D963209D-8335-419D-A8C6-E2838AC3C19B}" destId="{00130234-F9E5-4D54-8864-75EE2E4944DC}" srcOrd="0" destOrd="0" presId="urn:microsoft.com/office/officeart/2005/8/layout/process1"/>
    <dgm:cxn modelId="{29F87AA4-E5F1-4AB3-B4DD-24C6C801774D}" type="presParOf" srcId="{E65514A6-141E-4EC3-879F-A45CDA8AFB7F}" destId="{989A8A14-94D4-4A7C-9DCF-8E5E1FA67359}" srcOrd="2" destOrd="0" presId="urn:microsoft.com/office/officeart/2005/8/layout/process1"/>
    <dgm:cxn modelId="{14D1250B-43DA-413E-9A02-92C4FF583E80}" type="presParOf" srcId="{E65514A6-141E-4EC3-879F-A45CDA8AFB7F}" destId="{7F4B23FF-1999-4F7A-A823-5B42C862D04C}" srcOrd="3" destOrd="0" presId="urn:microsoft.com/office/officeart/2005/8/layout/process1"/>
    <dgm:cxn modelId="{03EEFADA-6398-4BCB-8D39-D3DB85D69E37}" type="presParOf" srcId="{7F4B23FF-1999-4F7A-A823-5B42C862D04C}" destId="{F9BEEC9A-8439-4929-B0FB-081605440DC2}" srcOrd="0" destOrd="0" presId="urn:microsoft.com/office/officeart/2005/8/layout/process1"/>
    <dgm:cxn modelId="{A08F129D-CEE8-4A9B-93D5-395387FC089E}" type="presParOf" srcId="{E65514A6-141E-4EC3-879F-A45CDA8AFB7F}" destId="{07B46F21-ADC4-4967-A5CD-328123066924}"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89328F-0D02-43F3-A4B9-E95390C1FACE}" type="doc">
      <dgm:prSet loTypeId="urn:microsoft.com/office/officeart/2005/8/layout/matrix3" loCatId="matrix" qsTypeId="urn:microsoft.com/office/officeart/2005/8/quickstyle/3d2" qsCatId="3D" csTypeId="urn:microsoft.com/office/officeart/2005/8/colors/accent4_1" csCatId="accent4"/>
      <dgm:spPr/>
      <dgm:t>
        <a:bodyPr/>
        <a:lstStyle/>
        <a:p>
          <a:endParaRPr lang="zh-CN" altLang="en-US"/>
        </a:p>
      </dgm:t>
    </dgm:pt>
    <dgm:pt modelId="{0C5725A7-7FB4-4D8E-BFC4-44A560711AB2}">
      <dgm:prSet/>
      <dgm:spPr/>
      <dgm:t>
        <a:bodyPr/>
        <a:lstStyle/>
        <a:p>
          <a:pPr rtl="0"/>
          <a:r>
            <a:rPr lang="en-US"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Simplify models to make them easy for users to interpret</a:t>
          </a:r>
        </a:p>
      </dgm:t>
    </dgm:pt>
    <dgm:pt modelId="{60E37C63-077A-4D8F-9369-D5741BD9EB25}" type="parTrans" cxnId="{83B0132F-711F-4B6A-BA6F-04035573661D}">
      <dgm:prSet/>
      <dgm:spPr/>
      <dgm:t>
        <a:bodyPr/>
        <a:lstStyle/>
        <a:p>
          <a:endParaRPr lang="zh-CN" altLang="en-US"/>
        </a:p>
      </dgm:t>
    </dgm:pt>
    <dgm:pt modelId="{15FB2E6F-A68D-4F5E-A465-A91A8B9DEA61}" type="sibTrans" cxnId="{83B0132F-711F-4B6A-BA6F-04035573661D}">
      <dgm:prSet/>
      <dgm:spPr/>
      <dgm:t>
        <a:bodyPr/>
        <a:lstStyle/>
        <a:p>
          <a:endParaRPr lang="zh-CN" altLang="en-US"/>
        </a:p>
      </dgm:t>
    </dgm:pt>
    <dgm:pt modelId="{D757D5D2-32FA-4F55-844D-6D9C65F9B12C}">
      <dgm:prSet/>
      <dgm:spPr/>
      <dgm:t>
        <a:bodyPr/>
        <a:lstStyle/>
        <a:p>
          <a:pPr rtl="0"/>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Reduce the training time</a:t>
          </a:r>
        </a:p>
      </dgm:t>
    </dgm:pt>
    <dgm:pt modelId="{C170321A-53D8-4E81-8C11-51FF4A0BA855}" type="parTrans" cxnId="{9BFF0C68-8BF3-4F11-9605-DEC951586831}">
      <dgm:prSet/>
      <dgm:spPr/>
      <dgm:t>
        <a:bodyPr/>
        <a:lstStyle/>
        <a:p>
          <a:endParaRPr lang="zh-CN" altLang="en-US"/>
        </a:p>
      </dgm:t>
    </dgm:pt>
    <dgm:pt modelId="{918F3C0E-D9A2-41A1-980A-F66D8E85509A}" type="sibTrans" cxnId="{9BFF0C68-8BF3-4F11-9605-DEC951586831}">
      <dgm:prSet/>
      <dgm:spPr/>
      <dgm:t>
        <a:bodyPr/>
        <a:lstStyle/>
        <a:p>
          <a:endParaRPr lang="zh-CN" altLang="en-US"/>
        </a:p>
      </dgm:t>
    </dgm:pt>
    <dgm:pt modelId="{FE55176E-FE25-4F61-9F2D-01EC9537F243}">
      <dgm:prSet/>
      <dgm:spPr/>
      <dgm:t>
        <a:bodyPr/>
        <a:lstStyle/>
        <a:p>
          <a:pPr rtl="0"/>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Avoid dimension explosion</a:t>
          </a:r>
        </a:p>
      </dgm:t>
    </dgm:pt>
    <dgm:pt modelId="{21550A84-B85F-4FF4-A0BB-1F07D0B9ED29}" type="parTrans" cxnId="{9A83B977-3C6B-4F69-A0EC-8ADE274FB6AB}">
      <dgm:prSet/>
      <dgm:spPr/>
      <dgm:t>
        <a:bodyPr/>
        <a:lstStyle/>
        <a:p>
          <a:endParaRPr lang="zh-CN" altLang="en-US"/>
        </a:p>
      </dgm:t>
    </dgm:pt>
    <dgm:pt modelId="{770763E0-1600-4E3B-8293-C05A9D03F775}" type="sibTrans" cxnId="{9A83B977-3C6B-4F69-A0EC-8ADE274FB6AB}">
      <dgm:prSet/>
      <dgm:spPr/>
      <dgm:t>
        <a:bodyPr/>
        <a:lstStyle/>
        <a:p>
          <a:endParaRPr lang="zh-CN" altLang="en-US"/>
        </a:p>
      </dgm:t>
    </dgm:pt>
    <dgm:pt modelId="{BC534EB8-6CDD-4319-B33E-8A0E4A26D71D}">
      <dgm:prSet/>
      <dgm:spPr/>
      <dgm:t>
        <a:bodyPr/>
        <a:lstStyle/>
        <a:p>
          <a:pPr rtl="0"/>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Improve model generalization and avoid overfitting</a:t>
          </a:r>
        </a:p>
      </dgm:t>
    </dgm:pt>
    <dgm:pt modelId="{50D067C7-D029-4332-B0C6-46B5AAD46FF3}" type="parTrans" cxnId="{2B1E544C-1C1B-411E-BDCD-60F8B7A2B028}">
      <dgm:prSet/>
      <dgm:spPr/>
      <dgm:t>
        <a:bodyPr/>
        <a:lstStyle/>
        <a:p>
          <a:endParaRPr lang="zh-CN" altLang="en-US"/>
        </a:p>
      </dgm:t>
    </dgm:pt>
    <dgm:pt modelId="{25C409BB-FF7A-4FE7-917E-B7D82F7D87A3}" type="sibTrans" cxnId="{2B1E544C-1C1B-411E-BDCD-60F8B7A2B028}">
      <dgm:prSet/>
      <dgm:spPr/>
      <dgm:t>
        <a:bodyPr/>
        <a:lstStyle/>
        <a:p>
          <a:endParaRPr lang="zh-CN" altLang="en-US"/>
        </a:p>
      </dgm:t>
    </dgm:pt>
    <dgm:pt modelId="{3CA542DC-7642-4EC8-A7FF-02D458A6906A}" type="pres">
      <dgm:prSet presAssocID="{B989328F-0D02-43F3-A4B9-E95390C1FACE}" presName="matrix" presStyleCnt="0">
        <dgm:presLayoutVars>
          <dgm:chMax val="1"/>
          <dgm:dir/>
          <dgm:resizeHandles val="exact"/>
        </dgm:presLayoutVars>
      </dgm:prSet>
      <dgm:spPr/>
    </dgm:pt>
    <dgm:pt modelId="{1375AB2F-3DBC-4DB9-954F-FA89515363C1}" type="pres">
      <dgm:prSet presAssocID="{B989328F-0D02-43F3-A4B9-E95390C1FACE}" presName="diamond" presStyleLbl="bgShp" presStyleIdx="0" presStyleCnt="1"/>
      <dgm:spPr/>
    </dgm:pt>
    <dgm:pt modelId="{642EE8DB-FAB7-4510-BB08-2C8C22D6C030}" type="pres">
      <dgm:prSet presAssocID="{B989328F-0D02-43F3-A4B9-E95390C1FACE}" presName="quad1" presStyleLbl="node1" presStyleIdx="0" presStyleCnt="4">
        <dgm:presLayoutVars>
          <dgm:chMax val="0"/>
          <dgm:chPref val="0"/>
          <dgm:bulletEnabled val="1"/>
        </dgm:presLayoutVars>
      </dgm:prSet>
      <dgm:spPr/>
    </dgm:pt>
    <dgm:pt modelId="{07994B80-92B5-4725-A38D-56AF8F03AB6F}" type="pres">
      <dgm:prSet presAssocID="{B989328F-0D02-43F3-A4B9-E95390C1FACE}" presName="quad2" presStyleLbl="node1" presStyleIdx="1" presStyleCnt="4">
        <dgm:presLayoutVars>
          <dgm:chMax val="0"/>
          <dgm:chPref val="0"/>
          <dgm:bulletEnabled val="1"/>
        </dgm:presLayoutVars>
      </dgm:prSet>
      <dgm:spPr/>
    </dgm:pt>
    <dgm:pt modelId="{A9007B6C-7042-4410-B89E-5D1E78B059AE}" type="pres">
      <dgm:prSet presAssocID="{B989328F-0D02-43F3-A4B9-E95390C1FACE}" presName="quad3" presStyleLbl="node1" presStyleIdx="2" presStyleCnt="4">
        <dgm:presLayoutVars>
          <dgm:chMax val="0"/>
          <dgm:chPref val="0"/>
          <dgm:bulletEnabled val="1"/>
        </dgm:presLayoutVars>
      </dgm:prSet>
      <dgm:spPr/>
    </dgm:pt>
    <dgm:pt modelId="{128BECF1-9F33-4CF6-B282-5D4A71F5EECF}" type="pres">
      <dgm:prSet presAssocID="{B989328F-0D02-43F3-A4B9-E95390C1FACE}" presName="quad4" presStyleLbl="node1" presStyleIdx="3" presStyleCnt="4">
        <dgm:presLayoutVars>
          <dgm:chMax val="0"/>
          <dgm:chPref val="0"/>
          <dgm:bulletEnabled val="1"/>
        </dgm:presLayoutVars>
      </dgm:prSet>
      <dgm:spPr/>
    </dgm:pt>
  </dgm:ptLst>
  <dgm:cxnLst>
    <dgm:cxn modelId="{DE8C7F28-DA72-42C0-88F2-52B291F1B0F5}" type="presOf" srcId="{BC534EB8-6CDD-4319-B33E-8A0E4A26D71D}" destId="{128BECF1-9F33-4CF6-B282-5D4A71F5EECF}" srcOrd="0" destOrd="0" presId="urn:microsoft.com/office/officeart/2005/8/layout/matrix3"/>
    <dgm:cxn modelId="{83B0132F-711F-4B6A-BA6F-04035573661D}" srcId="{B989328F-0D02-43F3-A4B9-E95390C1FACE}" destId="{0C5725A7-7FB4-4D8E-BFC4-44A560711AB2}" srcOrd="0" destOrd="0" parTransId="{60E37C63-077A-4D8F-9369-D5741BD9EB25}" sibTransId="{15FB2E6F-A68D-4F5E-A465-A91A8B9DEA61}"/>
    <dgm:cxn modelId="{1C80DE34-E6A0-49BC-B639-BC2E7B83D939}" type="presOf" srcId="{0C5725A7-7FB4-4D8E-BFC4-44A560711AB2}" destId="{642EE8DB-FAB7-4510-BB08-2C8C22D6C030}" srcOrd="0" destOrd="0" presId="urn:microsoft.com/office/officeart/2005/8/layout/matrix3"/>
    <dgm:cxn modelId="{6754D736-31F6-4A8F-9B36-B2F5CD71BD51}" type="presOf" srcId="{FE55176E-FE25-4F61-9F2D-01EC9537F243}" destId="{A9007B6C-7042-4410-B89E-5D1E78B059AE}" srcOrd="0" destOrd="0" presId="urn:microsoft.com/office/officeart/2005/8/layout/matrix3"/>
    <dgm:cxn modelId="{9BFF0C68-8BF3-4F11-9605-DEC951586831}" srcId="{B989328F-0D02-43F3-A4B9-E95390C1FACE}" destId="{D757D5D2-32FA-4F55-844D-6D9C65F9B12C}" srcOrd="1" destOrd="0" parTransId="{C170321A-53D8-4E81-8C11-51FF4A0BA855}" sibTransId="{918F3C0E-D9A2-41A1-980A-F66D8E85509A}"/>
    <dgm:cxn modelId="{2B1E544C-1C1B-411E-BDCD-60F8B7A2B028}" srcId="{B989328F-0D02-43F3-A4B9-E95390C1FACE}" destId="{BC534EB8-6CDD-4319-B33E-8A0E4A26D71D}" srcOrd="3" destOrd="0" parTransId="{50D067C7-D029-4332-B0C6-46B5AAD46FF3}" sibTransId="{25C409BB-FF7A-4FE7-917E-B7D82F7D87A3}"/>
    <dgm:cxn modelId="{9A83B977-3C6B-4F69-A0EC-8ADE274FB6AB}" srcId="{B989328F-0D02-43F3-A4B9-E95390C1FACE}" destId="{FE55176E-FE25-4F61-9F2D-01EC9537F243}" srcOrd="2" destOrd="0" parTransId="{21550A84-B85F-4FF4-A0BB-1F07D0B9ED29}" sibTransId="{770763E0-1600-4E3B-8293-C05A9D03F775}"/>
    <dgm:cxn modelId="{85084191-4A8E-4C7B-8A00-75C1BE782B19}" type="presOf" srcId="{B989328F-0D02-43F3-A4B9-E95390C1FACE}" destId="{3CA542DC-7642-4EC8-A7FF-02D458A6906A}" srcOrd="0" destOrd="0" presId="urn:microsoft.com/office/officeart/2005/8/layout/matrix3"/>
    <dgm:cxn modelId="{1EB675D4-3A91-44EF-A987-FDDEE89D80DC}" type="presOf" srcId="{D757D5D2-32FA-4F55-844D-6D9C65F9B12C}" destId="{07994B80-92B5-4725-A38D-56AF8F03AB6F}" srcOrd="0" destOrd="0" presId="urn:microsoft.com/office/officeart/2005/8/layout/matrix3"/>
    <dgm:cxn modelId="{E0A912D6-20E9-4F87-9BBE-028E652652F1}" type="presParOf" srcId="{3CA542DC-7642-4EC8-A7FF-02D458A6906A}" destId="{1375AB2F-3DBC-4DB9-954F-FA89515363C1}" srcOrd="0" destOrd="0" presId="urn:microsoft.com/office/officeart/2005/8/layout/matrix3"/>
    <dgm:cxn modelId="{EC70FB09-8A53-4B0E-8836-F1872F194D25}" type="presParOf" srcId="{3CA542DC-7642-4EC8-A7FF-02D458A6906A}" destId="{642EE8DB-FAB7-4510-BB08-2C8C22D6C030}" srcOrd="1" destOrd="0" presId="urn:microsoft.com/office/officeart/2005/8/layout/matrix3"/>
    <dgm:cxn modelId="{B0634438-536E-4AB2-A964-472312C7A0EB}" type="presParOf" srcId="{3CA542DC-7642-4EC8-A7FF-02D458A6906A}" destId="{07994B80-92B5-4725-A38D-56AF8F03AB6F}" srcOrd="2" destOrd="0" presId="urn:microsoft.com/office/officeart/2005/8/layout/matrix3"/>
    <dgm:cxn modelId="{483CD317-223F-456C-A6B2-91907C865A8B}" type="presParOf" srcId="{3CA542DC-7642-4EC8-A7FF-02D458A6906A}" destId="{A9007B6C-7042-4410-B89E-5D1E78B059AE}" srcOrd="3" destOrd="0" presId="urn:microsoft.com/office/officeart/2005/8/layout/matrix3"/>
    <dgm:cxn modelId="{C398111D-2A8E-479F-A324-8E81B72C5B63}" type="presParOf" srcId="{3CA542DC-7642-4EC8-A7FF-02D458A6906A}" destId="{128BECF1-9F33-4CF6-B282-5D4A71F5EECF}"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8C550F-869E-47E3-93A4-DFFA8807C26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A3382F2-6769-4D07-8A47-EF7DB0797FA2}">
      <dgm:prSet/>
      <dgm:spPr/>
      <dgm:t>
        <a:bodyPr/>
        <a:lstStyle/>
        <a:p>
          <a:pPr>
            <a:lnSpc>
              <a:spcPct val="100000"/>
            </a:lnSpc>
            <a:defRPr cap="all"/>
          </a:pPr>
          <a:r>
            <a:rPr lang="en-US"/>
            <a:t>Thanks</a:t>
          </a:r>
        </a:p>
      </dgm:t>
    </dgm:pt>
    <dgm:pt modelId="{786AB829-AB38-4306-B251-C41490374C24}" type="parTrans" cxnId="{5B420131-F247-4CAC-8A02-2AEAED01899D}">
      <dgm:prSet/>
      <dgm:spPr/>
      <dgm:t>
        <a:bodyPr/>
        <a:lstStyle/>
        <a:p>
          <a:endParaRPr lang="en-US"/>
        </a:p>
      </dgm:t>
    </dgm:pt>
    <dgm:pt modelId="{EC200C1C-97AF-45FC-8841-E6F72339355D}" type="sibTrans" cxnId="{5B420131-F247-4CAC-8A02-2AEAED01899D}">
      <dgm:prSet/>
      <dgm:spPr/>
      <dgm:t>
        <a:bodyPr/>
        <a:lstStyle/>
        <a:p>
          <a:endParaRPr lang="en-US"/>
        </a:p>
      </dgm:t>
    </dgm:pt>
    <dgm:pt modelId="{85E0F006-A9C4-44AF-BBD4-20CEF72343C4}">
      <dgm:prSet/>
      <dgm:spPr/>
      <dgm:t>
        <a:bodyPr/>
        <a:lstStyle/>
        <a:p>
          <a:pPr>
            <a:lnSpc>
              <a:spcPct val="100000"/>
            </a:lnSpc>
            <a:defRPr cap="all"/>
          </a:pPr>
          <a:r>
            <a:rPr lang="en-US"/>
            <a:t>Any questions?</a:t>
          </a:r>
        </a:p>
      </dgm:t>
    </dgm:pt>
    <dgm:pt modelId="{D521F932-7849-4B19-BDDF-ACB9EEE7B18E}" type="parTrans" cxnId="{125730ED-8D7F-48FF-9C57-D0445C37C376}">
      <dgm:prSet/>
      <dgm:spPr/>
      <dgm:t>
        <a:bodyPr/>
        <a:lstStyle/>
        <a:p>
          <a:endParaRPr lang="en-US"/>
        </a:p>
      </dgm:t>
    </dgm:pt>
    <dgm:pt modelId="{B3FA7102-E500-4A46-8A60-5E0E0A454B49}" type="sibTrans" cxnId="{125730ED-8D7F-48FF-9C57-D0445C37C376}">
      <dgm:prSet/>
      <dgm:spPr/>
      <dgm:t>
        <a:bodyPr/>
        <a:lstStyle/>
        <a:p>
          <a:endParaRPr lang="en-US"/>
        </a:p>
      </dgm:t>
    </dgm:pt>
    <dgm:pt modelId="{20F89BF0-C87E-44BD-90CE-FF17F28A5960}" type="pres">
      <dgm:prSet presAssocID="{008C550F-869E-47E3-93A4-DFFA8807C26E}" presName="root" presStyleCnt="0">
        <dgm:presLayoutVars>
          <dgm:dir/>
          <dgm:resizeHandles val="exact"/>
        </dgm:presLayoutVars>
      </dgm:prSet>
      <dgm:spPr/>
    </dgm:pt>
    <dgm:pt modelId="{81A86A43-3E08-44D1-9AB0-0DAC70166523}" type="pres">
      <dgm:prSet presAssocID="{4A3382F2-6769-4D07-8A47-EF7DB0797FA2}" presName="compNode" presStyleCnt="0"/>
      <dgm:spPr/>
    </dgm:pt>
    <dgm:pt modelId="{94537666-52E9-4EAB-9E8C-124A1AA84085}" type="pres">
      <dgm:prSet presAssocID="{4A3382F2-6769-4D07-8A47-EF7DB0797FA2}" presName="iconBgRect" presStyleLbl="bgShp" presStyleIdx="0" presStyleCnt="2"/>
      <dgm:spPr/>
    </dgm:pt>
    <dgm:pt modelId="{146DA575-AF0B-4AAE-85F4-78E3FAFC69B9}" type="pres">
      <dgm:prSet presAssocID="{4A3382F2-6769-4D07-8A47-EF7DB0797FA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EC6A8B0D-AB33-432B-A367-5098995E272B}" type="pres">
      <dgm:prSet presAssocID="{4A3382F2-6769-4D07-8A47-EF7DB0797FA2}" presName="spaceRect" presStyleCnt="0"/>
      <dgm:spPr/>
    </dgm:pt>
    <dgm:pt modelId="{3FC69916-6CD4-4AF1-B6B3-05CB05B5B778}" type="pres">
      <dgm:prSet presAssocID="{4A3382F2-6769-4D07-8A47-EF7DB0797FA2}" presName="textRect" presStyleLbl="revTx" presStyleIdx="0" presStyleCnt="2">
        <dgm:presLayoutVars>
          <dgm:chMax val="1"/>
          <dgm:chPref val="1"/>
        </dgm:presLayoutVars>
      </dgm:prSet>
      <dgm:spPr/>
    </dgm:pt>
    <dgm:pt modelId="{1AC3C5E1-E6C8-4EC1-8C0E-FA9102DD21A1}" type="pres">
      <dgm:prSet presAssocID="{EC200C1C-97AF-45FC-8841-E6F72339355D}" presName="sibTrans" presStyleCnt="0"/>
      <dgm:spPr/>
    </dgm:pt>
    <dgm:pt modelId="{0088CCBD-A13C-407E-A3A1-2919EBB553B6}" type="pres">
      <dgm:prSet presAssocID="{85E0F006-A9C4-44AF-BBD4-20CEF72343C4}" presName="compNode" presStyleCnt="0"/>
      <dgm:spPr/>
    </dgm:pt>
    <dgm:pt modelId="{2D0F852C-173D-4407-9A56-6B3188F07211}" type="pres">
      <dgm:prSet presAssocID="{85E0F006-A9C4-44AF-BBD4-20CEF72343C4}" presName="iconBgRect" presStyleLbl="bgShp" presStyleIdx="1" presStyleCnt="2"/>
      <dgm:spPr/>
    </dgm:pt>
    <dgm:pt modelId="{DFE1E211-1ED4-4B2D-9DCC-1CD60120D1E1}" type="pres">
      <dgm:prSet presAssocID="{85E0F006-A9C4-44AF-BBD4-20CEF72343C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6CCBCC79-0A57-4BF8-9EAD-25EE7AC73D02}" type="pres">
      <dgm:prSet presAssocID="{85E0F006-A9C4-44AF-BBD4-20CEF72343C4}" presName="spaceRect" presStyleCnt="0"/>
      <dgm:spPr/>
    </dgm:pt>
    <dgm:pt modelId="{8D53A14F-8905-47D2-B0B5-0FFE78B66D46}" type="pres">
      <dgm:prSet presAssocID="{85E0F006-A9C4-44AF-BBD4-20CEF72343C4}" presName="textRect" presStyleLbl="revTx" presStyleIdx="1" presStyleCnt="2">
        <dgm:presLayoutVars>
          <dgm:chMax val="1"/>
          <dgm:chPref val="1"/>
        </dgm:presLayoutVars>
      </dgm:prSet>
      <dgm:spPr/>
    </dgm:pt>
  </dgm:ptLst>
  <dgm:cxnLst>
    <dgm:cxn modelId="{CFF8CD11-C0BC-4244-A5D3-93DF2A957743}" type="presOf" srcId="{4A3382F2-6769-4D07-8A47-EF7DB0797FA2}" destId="{3FC69916-6CD4-4AF1-B6B3-05CB05B5B778}" srcOrd="0" destOrd="0" presId="urn:microsoft.com/office/officeart/2018/5/layout/IconCircleLabelList"/>
    <dgm:cxn modelId="{5B420131-F247-4CAC-8A02-2AEAED01899D}" srcId="{008C550F-869E-47E3-93A4-DFFA8807C26E}" destId="{4A3382F2-6769-4D07-8A47-EF7DB0797FA2}" srcOrd="0" destOrd="0" parTransId="{786AB829-AB38-4306-B251-C41490374C24}" sibTransId="{EC200C1C-97AF-45FC-8841-E6F72339355D}"/>
    <dgm:cxn modelId="{AF9C0ACB-B511-49FD-95C1-F9BAC7DF0B4C}" type="presOf" srcId="{008C550F-869E-47E3-93A4-DFFA8807C26E}" destId="{20F89BF0-C87E-44BD-90CE-FF17F28A5960}" srcOrd="0" destOrd="0" presId="urn:microsoft.com/office/officeart/2018/5/layout/IconCircleLabelList"/>
    <dgm:cxn modelId="{CFF1D0DF-BA7A-41A5-B9E6-682889024466}" type="presOf" srcId="{85E0F006-A9C4-44AF-BBD4-20CEF72343C4}" destId="{8D53A14F-8905-47D2-B0B5-0FFE78B66D46}" srcOrd="0" destOrd="0" presId="urn:microsoft.com/office/officeart/2018/5/layout/IconCircleLabelList"/>
    <dgm:cxn modelId="{125730ED-8D7F-48FF-9C57-D0445C37C376}" srcId="{008C550F-869E-47E3-93A4-DFFA8807C26E}" destId="{85E0F006-A9C4-44AF-BBD4-20CEF72343C4}" srcOrd="1" destOrd="0" parTransId="{D521F932-7849-4B19-BDDF-ACB9EEE7B18E}" sibTransId="{B3FA7102-E500-4A46-8A60-5E0E0A454B49}"/>
    <dgm:cxn modelId="{20099A53-F5C0-4A9D-9E8A-76DF14AC5DE5}" type="presParOf" srcId="{20F89BF0-C87E-44BD-90CE-FF17F28A5960}" destId="{81A86A43-3E08-44D1-9AB0-0DAC70166523}" srcOrd="0" destOrd="0" presId="urn:microsoft.com/office/officeart/2018/5/layout/IconCircleLabelList"/>
    <dgm:cxn modelId="{B6DD84C8-2D35-4889-AE3C-923725CAB2EF}" type="presParOf" srcId="{81A86A43-3E08-44D1-9AB0-0DAC70166523}" destId="{94537666-52E9-4EAB-9E8C-124A1AA84085}" srcOrd="0" destOrd="0" presId="urn:microsoft.com/office/officeart/2018/5/layout/IconCircleLabelList"/>
    <dgm:cxn modelId="{6DD3F760-4B1E-4C85-92FB-8A30D9D44FA5}" type="presParOf" srcId="{81A86A43-3E08-44D1-9AB0-0DAC70166523}" destId="{146DA575-AF0B-4AAE-85F4-78E3FAFC69B9}" srcOrd="1" destOrd="0" presId="urn:microsoft.com/office/officeart/2018/5/layout/IconCircleLabelList"/>
    <dgm:cxn modelId="{0FD55631-F219-4554-A736-8EC67722E905}" type="presParOf" srcId="{81A86A43-3E08-44D1-9AB0-0DAC70166523}" destId="{EC6A8B0D-AB33-432B-A367-5098995E272B}" srcOrd="2" destOrd="0" presId="urn:microsoft.com/office/officeart/2018/5/layout/IconCircleLabelList"/>
    <dgm:cxn modelId="{E62B6220-04F2-4995-9D3D-758BAF8FF065}" type="presParOf" srcId="{81A86A43-3E08-44D1-9AB0-0DAC70166523}" destId="{3FC69916-6CD4-4AF1-B6B3-05CB05B5B778}" srcOrd="3" destOrd="0" presId="urn:microsoft.com/office/officeart/2018/5/layout/IconCircleLabelList"/>
    <dgm:cxn modelId="{56F95B56-B569-4B85-AA5C-881E6E38C598}" type="presParOf" srcId="{20F89BF0-C87E-44BD-90CE-FF17F28A5960}" destId="{1AC3C5E1-E6C8-4EC1-8C0E-FA9102DD21A1}" srcOrd="1" destOrd="0" presId="urn:microsoft.com/office/officeart/2018/5/layout/IconCircleLabelList"/>
    <dgm:cxn modelId="{6313FDA9-A409-4AF7-96F9-14DC7E51A07C}" type="presParOf" srcId="{20F89BF0-C87E-44BD-90CE-FF17F28A5960}" destId="{0088CCBD-A13C-407E-A3A1-2919EBB553B6}" srcOrd="2" destOrd="0" presId="urn:microsoft.com/office/officeart/2018/5/layout/IconCircleLabelList"/>
    <dgm:cxn modelId="{03B474DE-E177-4FC6-BCD8-9C4606C45C33}" type="presParOf" srcId="{0088CCBD-A13C-407E-A3A1-2919EBB553B6}" destId="{2D0F852C-173D-4407-9A56-6B3188F07211}" srcOrd="0" destOrd="0" presId="urn:microsoft.com/office/officeart/2018/5/layout/IconCircleLabelList"/>
    <dgm:cxn modelId="{8FC9EE71-80F5-48AB-A68B-27AD238BDC60}" type="presParOf" srcId="{0088CCBD-A13C-407E-A3A1-2919EBB553B6}" destId="{DFE1E211-1ED4-4B2D-9DCC-1CD60120D1E1}" srcOrd="1" destOrd="0" presId="urn:microsoft.com/office/officeart/2018/5/layout/IconCircleLabelList"/>
    <dgm:cxn modelId="{E122082A-13A0-4642-B61E-7C04A9F5EFE8}" type="presParOf" srcId="{0088CCBD-A13C-407E-A3A1-2919EBB553B6}" destId="{6CCBCC79-0A57-4BF8-9EAD-25EE7AC73D02}" srcOrd="2" destOrd="0" presId="urn:microsoft.com/office/officeart/2018/5/layout/IconCircleLabelList"/>
    <dgm:cxn modelId="{E05EACB2-9F01-4E81-BC72-EEDFECE954B2}" type="presParOf" srcId="{0088CCBD-A13C-407E-A3A1-2919EBB553B6}" destId="{8D53A14F-8905-47D2-B0B5-0FFE78B66D46}"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D695E-2D9A-47A3-B17E-6C2A6F5C0A11}">
      <dsp:nvSpPr>
        <dsp:cNvPr id="0" name=""/>
        <dsp:cNvSpPr/>
      </dsp:nvSpPr>
      <dsp:spPr>
        <a:xfrm>
          <a:off x="0" y="2789351"/>
          <a:ext cx="2135187" cy="1281112"/>
        </a:xfrm>
        <a:prstGeom prst="roundRect">
          <a:avLst>
            <a:gd name="adj" fmla="val 10000"/>
          </a:avLst>
        </a:prstGeom>
        <a:solidFill>
          <a:schemeClr val="accent6">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Data</a:t>
          </a:r>
        </a:p>
        <a:p>
          <a:pPr marL="0" lvl="0" indent="0" algn="ctr" defTabSz="933450">
            <a:lnSpc>
              <a:spcPct val="90000"/>
            </a:lnSpc>
            <a:spcBef>
              <a:spcPct val="0"/>
            </a:spcBef>
            <a:spcAft>
              <a:spcPct val="35000"/>
            </a:spcAft>
            <a:buNone/>
          </a:pPr>
          <a:r>
            <a:rPr lang="en-US" sz="2100" kern="1200" dirty="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(Experience E)</a:t>
          </a:r>
        </a:p>
      </dsp:txBody>
      <dsp:txXfrm>
        <a:off x="37522" y="2826873"/>
        <a:ext cx="2060143" cy="1206068"/>
      </dsp:txXfrm>
    </dsp:sp>
    <dsp:sp modelId="{D963209D-8335-419D-A8C6-E2838AC3C19B}">
      <dsp:nvSpPr>
        <dsp:cNvPr id="0" name=""/>
        <dsp:cNvSpPr/>
      </dsp:nvSpPr>
      <dsp:spPr>
        <a:xfrm>
          <a:off x="2347592" y="3165144"/>
          <a:ext cx="450298" cy="529526"/>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2347592" y="3271049"/>
        <a:ext cx="315209" cy="317716"/>
      </dsp:txXfrm>
    </dsp:sp>
    <dsp:sp modelId="{989A8A14-94D4-4A7C-9DCF-8E5E1FA67359}">
      <dsp:nvSpPr>
        <dsp:cNvPr id="0" name=""/>
        <dsp:cNvSpPr/>
      </dsp:nvSpPr>
      <dsp:spPr>
        <a:xfrm>
          <a:off x="2984807" y="2789351"/>
          <a:ext cx="2135187" cy="1281112"/>
        </a:xfrm>
        <a:prstGeom prst="roundRect">
          <a:avLst>
            <a:gd name="adj" fmla="val 10000"/>
          </a:avLst>
        </a:prstGeom>
        <a:solidFill>
          <a:schemeClr val="accent6">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Learning algorithms</a:t>
          </a:r>
        </a:p>
        <a:p>
          <a:pPr marL="0" lvl="0" indent="0" algn="ctr" defTabSz="933450">
            <a:lnSpc>
              <a:spcPct val="90000"/>
            </a:lnSpc>
            <a:spcBef>
              <a:spcPct val="0"/>
            </a:spcBef>
            <a:spcAft>
              <a:spcPct val="35000"/>
            </a:spcAft>
            <a:buNone/>
          </a:pPr>
          <a:r>
            <a:rPr lang="en-US" sz="2100" kern="120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(Task T)</a:t>
          </a:r>
        </a:p>
      </dsp:txBody>
      <dsp:txXfrm>
        <a:off x="3022329" y="2826873"/>
        <a:ext cx="2060143" cy="1206068"/>
      </dsp:txXfrm>
    </dsp:sp>
    <dsp:sp modelId="{7F4B23FF-1999-4F7A-A823-5B42C862D04C}">
      <dsp:nvSpPr>
        <dsp:cNvPr id="0" name=""/>
        <dsp:cNvSpPr/>
      </dsp:nvSpPr>
      <dsp:spPr>
        <a:xfrm>
          <a:off x="5333514" y="3165144"/>
          <a:ext cx="452659" cy="529526"/>
        </a:xfrm>
        <a:prstGeom prst="rightArrow">
          <a:avLst>
            <a:gd name="adj1" fmla="val 60000"/>
            <a:gd name="adj2" fmla="val 50000"/>
          </a:avLst>
        </a:prstGeom>
        <a:solidFill>
          <a:schemeClr val="accent6">
            <a:shade val="90000"/>
            <a:hueOff val="-145849"/>
            <a:satOff val="-1381"/>
            <a:lumOff val="2294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5333514" y="3271049"/>
        <a:ext cx="316861" cy="317716"/>
      </dsp:txXfrm>
    </dsp:sp>
    <dsp:sp modelId="{07B46F21-ADC4-4967-A5CD-328123066924}">
      <dsp:nvSpPr>
        <dsp:cNvPr id="0" name=""/>
        <dsp:cNvSpPr/>
      </dsp:nvSpPr>
      <dsp:spPr>
        <a:xfrm>
          <a:off x="5974070" y="2789351"/>
          <a:ext cx="2135187" cy="1281112"/>
        </a:xfrm>
        <a:prstGeom prst="roundRect">
          <a:avLst>
            <a:gd name="adj" fmla="val 10000"/>
          </a:avLst>
        </a:prstGeom>
        <a:solidFill>
          <a:schemeClr val="accent6">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Basic understanding</a:t>
          </a:r>
        </a:p>
        <a:p>
          <a:pPr marL="0" lvl="0" indent="0" algn="ctr" defTabSz="933450">
            <a:lnSpc>
              <a:spcPct val="90000"/>
            </a:lnSpc>
            <a:spcBef>
              <a:spcPct val="0"/>
            </a:spcBef>
            <a:spcAft>
              <a:spcPct val="35000"/>
            </a:spcAft>
            <a:buNone/>
          </a:pPr>
          <a:r>
            <a:rPr lang="en-US" sz="2100" kern="120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(Measure P)</a:t>
          </a:r>
        </a:p>
      </dsp:txBody>
      <dsp:txXfrm>
        <a:off x="6011592" y="2826873"/>
        <a:ext cx="2060143" cy="1206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5AB2F-3DBC-4DB9-954F-FA89515363C1}">
      <dsp:nvSpPr>
        <dsp:cNvPr id="0" name=""/>
        <dsp:cNvSpPr/>
      </dsp:nvSpPr>
      <dsp:spPr>
        <a:xfrm>
          <a:off x="883334" y="0"/>
          <a:ext cx="3573607" cy="3573607"/>
        </a:xfrm>
        <a:prstGeom prst="diamond">
          <a:avLst/>
        </a:prstGeom>
        <a:gradFill rotWithShape="0">
          <a:gsLst>
            <a:gs pos="0">
              <a:schemeClr val="accent4">
                <a:tint val="40000"/>
                <a:hueOff val="0"/>
                <a:satOff val="0"/>
                <a:lumOff val="0"/>
                <a:alphaOff val="0"/>
                <a:tint val="94000"/>
                <a:satMod val="105000"/>
                <a:lumMod val="102000"/>
              </a:schemeClr>
            </a:gs>
            <a:gs pos="100000">
              <a:schemeClr val="accent4">
                <a:tint val="40000"/>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642EE8DB-FAB7-4510-BB08-2C8C22D6C030}">
      <dsp:nvSpPr>
        <dsp:cNvPr id="0" name=""/>
        <dsp:cNvSpPr/>
      </dsp:nvSpPr>
      <dsp:spPr>
        <a:xfrm>
          <a:off x="1222826" y="339492"/>
          <a:ext cx="1393706" cy="1393706"/>
        </a:xfrm>
        <a:prstGeom prst="round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Simplify models to make them easy for users to interpret</a:t>
          </a:r>
        </a:p>
      </dsp:txBody>
      <dsp:txXfrm>
        <a:off x="1290861" y="407527"/>
        <a:ext cx="1257636" cy="1257636"/>
      </dsp:txXfrm>
    </dsp:sp>
    <dsp:sp modelId="{07994B80-92B5-4725-A38D-56AF8F03AB6F}">
      <dsp:nvSpPr>
        <dsp:cNvPr id="0" name=""/>
        <dsp:cNvSpPr/>
      </dsp:nvSpPr>
      <dsp:spPr>
        <a:xfrm>
          <a:off x="2723741" y="339492"/>
          <a:ext cx="1393706" cy="1393706"/>
        </a:xfrm>
        <a:prstGeom prst="round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Reduce the training time</a:t>
          </a:r>
        </a:p>
      </dsp:txBody>
      <dsp:txXfrm>
        <a:off x="2791776" y="407527"/>
        <a:ext cx="1257636" cy="1257636"/>
      </dsp:txXfrm>
    </dsp:sp>
    <dsp:sp modelId="{A9007B6C-7042-4410-B89E-5D1E78B059AE}">
      <dsp:nvSpPr>
        <dsp:cNvPr id="0" name=""/>
        <dsp:cNvSpPr/>
      </dsp:nvSpPr>
      <dsp:spPr>
        <a:xfrm>
          <a:off x="1222826" y="1840407"/>
          <a:ext cx="1393706" cy="1393706"/>
        </a:xfrm>
        <a:prstGeom prst="round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Avoid dimension explosion</a:t>
          </a:r>
        </a:p>
      </dsp:txBody>
      <dsp:txXfrm>
        <a:off x="1290861" y="1908442"/>
        <a:ext cx="1257636" cy="1257636"/>
      </dsp:txXfrm>
    </dsp:sp>
    <dsp:sp modelId="{128BECF1-9F33-4CF6-B282-5D4A71F5EECF}">
      <dsp:nvSpPr>
        <dsp:cNvPr id="0" name=""/>
        <dsp:cNvSpPr/>
      </dsp:nvSpPr>
      <dsp:spPr>
        <a:xfrm>
          <a:off x="2723741" y="1840407"/>
          <a:ext cx="1393706" cy="1393706"/>
        </a:xfrm>
        <a:prstGeom prst="roundRect">
          <a:avLst/>
        </a:prstGeom>
        <a:gradFill rotWithShape="0">
          <a:gsLst>
            <a:gs pos="0">
              <a:schemeClr val="lt1">
                <a:hueOff val="0"/>
                <a:satOff val="0"/>
                <a:lumOff val="0"/>
                <a:alphaOff val="0"/>
                <a:tint val="94000"/>
                <a:satMod val="105000"/>
                <a:lumMod val="102000"/>
              </a:schemeClr>
            </a:gs>
            <a:gs pos="100000">
              <a:schemeClr val="lt1">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Improve model generalization and avoid overfitting</a:t>
          </a:r>
        </a:p>
      </dsp:txBody>
      <dsp:txXfrm>
        <a:off x="2791776" y="1908442"/>
        <a:ext cx="1257636" cy="12576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37666-52E9-4EAB-9E8C-124A1AA84085}">
      <dsp:nvSpPr>
        <dsp:cNvPr id="0" name=""/>
        <dsp:cNvSpPr/>
      </dsp:nvSpPr>
      <dsp:spPr>
        <a:xfrm>
          <a:off x="1790202" y="14924"/>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6DA575-AF0B-4AAE-85F4-78E3FAFC69B9}">
      <dsp:nvSpPr>
        <dsp:cNvPr id="0" name=""/>
        <dsp:cNvSpPr/>
      </dsp:nvSpPr>
      <dsp:spPr>
        <a:xfrm>
          <a:off x="2250890" y="475612"/>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C69916-6CD4-4AF1-B6B3-05CB05B5B778}">
      <dsp:nvSpPr>
        <dsp:cNvPr id="0" name=""/>
        <dsp:cNvSpPr/>
      </dsp:nvSpPr>
      <dsp:spPr>
        <a:xfrm>
          <a:off x="1099171" y="2849925"/>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100000"/>
            </a:lnSpc>
            <a:spcBef>
              <a:spcPct val="0"/>
            </a:spcBef>
            <a:spcAft>
              <a:spcPct val="35000"/>
            </a:spcAft>
            <a:buNone/>
            <a:defRPr cap="all"/>
          </a:pPr>
          <a:r>
            <a:rPr lang="en-US" sz="3700" kern="1200"/>
            <a:t>Thanks</a:t>
          </a:r>
        </a:p>
      </dsp:txBody>
      <dsp:txXfrm>
        <a:off x="1099171" y="2849925"/>
        <a:ext cx="3543750" cy="720000"/>
      </dsp:txXfrm>
    </dsp:sp>
    <dsp:sp modelId="{2D0F852C-173D-4407-9A56-6B3188F07211}">
      <dsp:nvSpPr>
        <dsp:cNvPr id="0" name=""/>
        <dsp:cNvSpPr/>
      </dsp:nvSpPr>
      <dsp:spPr>
        <a:xfrm>
          <a:off x="5954108" y="14924"/>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1E211-1ED4-4B2D-9DCC-1CD60120D1E1}">
      <dsp:nvSpPr>
        <dsp:cNvPr id="0" name=""/>
        <dsp:cNvSpPr/>
      </dsp:nvSpPr>
      <dsp:spPr>
        <a:xfrm>
          <a:off x="6414796" y="475612"/>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53A14F-8905-47D2-B0B5-0FFE78B66D46}">
      <dsp:nvSpPr>
        <dsp:cNvPr id="0" name=""/>
        <dsp:cNvSpPr/>
      </dsp:nvSpPr>
      <dsp:spPr>
        <a:xfrm>
          <a:off x="5263077" y="2849925"/>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44650">
            <a:lnSpc>
              <a:spcPct val="100000"/>
            </a:lnSpc>
            <a:spcBef>
              <a:spcPct val="0"/>
            </a:spcBef>
            <a:spcAft>
              <a:spcPct val="35000"/>
            </a:spcAft>
            <a:buNone/>
            <a:defRPr cap="all"/>
          </a:pPr>
          <a:r>
            <a:rPr lang="en-US" sz="3700" kern="1200"/>
            <a:t>Any questions?</a:t>
          </a:r>
        </a:p>
      </dsp:txBody>
      <dsp:txXfrm>
        <a:off x="5263077" y="2849925"/>
        <a:ext cx="354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1/27/2023</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43151"/>
            <a:ext cx="5580062" cy="3117649"/>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731837" y="4300483"/>
            <a:ext cx="5580063" cy="5418958"/>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6" pos="3976" userDrawn="1">
          <p15:clr>
            <a:srgbClr val="F26B43"/>
          </p15:clr>
        </p15:guide>
        <p15:guide id="7" pos="461" userDrawn="1">
          <p15:clr>
            <a:srgbClr val="F26B43"/>
          </p15:clr>
        </p15:guide>
        <p15:guide id="8" pos="2207"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42875" y="760413"/>
            <a:ext cx="6818313" cy="3836987"/>
          </a:xfrm>
          <a:ln/>
        </p:spPr>
      </p:sp>
      <p:sp>
        <p:nvSpPr>
          <p:cNvPr id="2" name="备注占位符 1"/>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48361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50888" y="742950"/>
            <a:ext cx="5541962" cy="311785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05436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69159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a:t>Supervised learning: We give a computer a bunch of choice questions (training samples) and provide standard answers. The computer tries to adjust its model parameters to make their predictions close to standard answers. In this way, the computer learns how to deal with this type of problem. Then the computer can help us reply to choice questions whose answers are not given (test samples).</a:t>
            </a:r>
          </a:p>
          <a:p>
            <a:pPr lvl="0"/>
            <a:r>
              <a:rPr lang="en-US" dirty="0"/>
              <a:t>Unsupervised learning: We give a computer a bunch of choice questions (training samples), but do not provide standard answers. The computer tries to analyze the relationships between these questions and classify them. It does not know the answers to these questions, but it thinks that the answers to the questions in the same category should be the same.</a:t>
            </a:r>
          </a:p>
          <a:p>
            <a:pPr lvl="0"/>
            <a:r>
              <a:rPr lang="en-US" dirty="0"/>
              <a:t>Semi-supervised learning: Traditional supervised learning uses a large number of labeled training samples to create a model for predicting the labels of new samples. For example, in a classification task, a label indicates the category of a sample while in a regression task, a label is a real-value output of the sample. As our data collection and storage capabilities are developing, we can easily gain a large amount of unlabeled data from many tasks. However, labeling the data is labor-consuming and time-consuming. For example, for web page recommendation, users need to label web pages they like, but only a few users are willing to spend a lot of time doing this. Then we get limited labeled web page data and a large amount of unlabeled web page data.</a:t>
            </a:r>
          </a:p>
          <a:p>
            <a:pPr lvl="0"/>
            <a:r>
              <a:rPr lang="en-US" dirty="0"/>
              <a:t>Reinforcement learning: We give a computer a bunch of choice questions (training samples), but do not provide standard answers. It tries to solve these questions, and we check whether the answers are correct as teachers. If the computer generates more correct answers, we offer more rewards. The computer adjusts its model parameters to make its predictions correct and obtain more rewards. Not strictly speaking, reinforcement learning can be understood as unsupervised learning plus supervised learning (unsupervised learning before supervised learning).</a:t>
            </a:r>
          </a:p>
          <a:p>
            <a:pPr lvl="0"/>
            <a:endParaRPr lang="en-US" altLang="zh-CN" dirty="0"/>
          </a:p>
          <a:p>
            <a:pPr lvl="0"/>
            <a:endParaRPr lang="zh-CN" altLang="en-US" dirty="0"/>
          </a:p>
          <a:p>
            <a:endParaRPr lang="en-US" dirty="0"/>
          </a:p>
        </p:txBody>
      </p:sp>
      <p:sp>
        <p:nvSpPr>
          <p:cNvPr id="4" name="幻灯片图像占位符 3"/>
          <p:cNvSpPr>
            <a:spLocks noGrp="1" noRot="1" noChangeAspect="1"/>
          </p:cNvSpPr>
          <p:nvPr>
            <p:ph type="sldImg"/>
          </p:nvPr>
        </p:nvSpPr>
        <p:spPr>
          <a:xfrm>
            <a:off x="750888" y="742950"/>
            <a:ext cx="5541962" cy="3117850"/>
          </a:xfrm>
        </p:spPr>
      </p:sp>
    </p:spTree>
    <p:extLst>
      <p:ext uri="{BB962C8B-B14F-4D97-AF65-F5344CB8AC3E}">
        <p14:creationId xmlns:p14="http://schemas.microsoft.com/office/powerpoint/2010/main" val="3004142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59407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73974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37843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37980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953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72970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Reinforcement learning uses a series of actions to maximize the reward function to learn models.</a:t>
            </a:r>
          </a:p>
          <a:p>
            <a:r>
              <a:rPr lang="en-US"/>
              <a:t>Both good and bad behaviors can help reinforcement learning in model learning.</a:t>
            </a:r>
          </a:p>
          <a:p>
            <a:r>
              <a:rPr lang="en-US"/>
              <a:t>For example, autonomous vehicles learn by continuously interacting with the environment.</a:t>
            </a:r>
          </a:p>
          <a:p>
            <a:endParaRPr lang="zh-CN" altLang="en-US" dirty="0"/>
          </a:p>
        </p:txBody>
      </p:sp>
      <p:sp>
        <p:nvSpPr>
          <p:cNvPr id="5" name="幻灯片图像占位符 4"/>
          <p:cNvSpPr>
            <a:spLocks noGrp="1" noRot="1" noChangeAspect="1"/>
          </p:cNvSpPr>
          <p:nvPr>
            <p:ph type="sldImg"/>
          </p:nvPr>
        </p:nvSpPr>
        <p:spPr>
          <a:xfrm>
            <a:off x="750888" y="742950"/>
            <a:ext cx="5541962" cy="3117850"/>
          </a:xfrm>
        </p:spPr>
      </p:sp>
    </p:spTree>
    <p:extLst>
      <p:ext uri="{BB962C8B-B14F-4D97-AF65-F5344CB8AC3E}">
        <p14:creationId xmlns:p14="http://schemas.microsoft.com/office/powerpoint/2010/main" val="292973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57702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68913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27237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47420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50888" y="742950"/>
            <a:ext cx="5541962" cy="311785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4572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83874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44528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24049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61226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64257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95019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03873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7514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309561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096387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48794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The penalty attribute of the model is highlighted, which is used to eliminate unimportant features.</a:t>
            </a:r>
            <a:endParaRPr lang="en-US" dirty="0"/>
          </a:p>
        </p:txBody>
      </p:sp>
      <p:sp>
        <p:nvSpPr>
          <p:cNvPr id="5" name="幻灯片图像占位符 4"/>
          <p:cNvSpPr>
            <a:spLocks noGrp="1" noRot="1" noChangeAspect="1"/>
          </p:cNvSpPr>
          <p:nvPr>
            <p:ph type="sldImg"/>
          </p:nvPr>
        </p:nvSpPr>
        <p:spPr>
          <a:xfrm>
            <a:off x="750888" y="742950"/>
            <a:ext cx="5541962" cy="3117850"/>
          </a:xfrm>
        </p:spPr>
      </p:sp>
    </p:spTree>
    <p:extLst>
      <p:ext uri="{BB962C8B-B14F-4D97-AF65-F5344CB8AC3E}">
        <p14:creationId xmlns:p14="http://schemas.microsoft.com/office/powerpoint/2010/main" val="2638930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After data cleansing and feature extraction, we need to start building the model. The general procedure for building a model is shown above (supervised learning).</a:t>
            </a:r>
            <a:endParaRPr lang="en-US" dirty="0"/>
          </a:p>
        </p:txBody>
      </p:sp>
      <p:sp>
        <p:nvSpPr>
          <p:cNvPr id="5" name="幻灯片图像占位符 4"/>
          <p:cNvSpPr>
            <a:spLocks noGrp="1" noRot="1" noChangeAspect="1"/>
          </p:cNvSpPr>
          <p:nvPr>
            <p:ph type="sldImg"/>
          </p:nvPr>
        </p:nvSpPr>
        <p:spPr>
          <a:xfrm>
            <a:off x="750888" y="742950"/>
            <a:ext cx="5541962" cy="3117850"/>
          </a:xfrm>
        </p:spPr>
      </p:sp>
    </p:spTree>
    <p:extLst>
      <p:ext uri="{BB962C8B-B14F-4D97-AF65-F5344CB8AC3E}">
        <p14:creationId xmlns:p14="http://schemas.microsoft.com/office/powerpoint/2010/main" val="1030104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Model example</a:t>
            </a:r>
          </a:p>
        </p:txBody>
      </p:sp>
      <p:sp>
        <p:nvSpPr>
          <p:cNvPr id="5" name="幻灯片图像占位符 4"/>
          <p:cNvSpPr>
            <a:spLocks noGrp="1" noRot="1" noChangeAspect="1"/>
          </p:cNvSpPr>
          <p:nvPr>
            <p:ph type="sldImg"/>
          </p:nvPr>
        </p:nvSpPr>
        <p:spPr>
          <a:xfrm>
            <a:off x="750888" y="742950"/>
            <a:ext cx="5541962" cy="3117850"/>
          </a:xfrm>
        </p:spPr>
      </p:sp>
    </p:spTree>
    <p:extLst>
      <p:ext uri="{BB962C8B-B14F-4D97-AF65-F5344CB8AC3E}">
        <p14:creationId xmlns:p14="http://schemas.microsoft.com/office/powerpoint/2010/main" val="27588033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t>Model example</a:t>
            </a:r>
          </a:p>
          <a:p>
            <a:pPr lvl="0"/>
            <a:r>
              <a:rPr lang="en-US"/>
              <a:t>The model here can be considered similar to the decision tree model.</a:t>
            </a:r>
          </a:p>
          <a:p>
            <a:pPr lvl="0"/>
            <a:endParaRPr lang="zh-CN" altLang="en-US"/>
          </a:p>
          <a:p>
            <a:endParaRPr lang="zh-CN" altLang="en-US" dirty="0"/>
          </a:p>
        </p:txBody>
      </p:sp>
      <p:sp>
        <p:nvSpPr>
          <p:cNvPr id="5" name="幻灯片图像占位符 4"/>
          <p:cNvSpPr>
            <a:spLocks noGrp="1" noRot="1" noChangeAspect="1"/>
          </p:cNvSpPr>
          <p:nvPr>
            <p:ph type="sldImg"/>
          </p:nvPr>
        </p:nvSpPr>
        <p:spPr>
          <a:xfrm>
            <a:off x="750888" y="742950"/>
            <a:ext cx="5541962" cy="3117850"/>
          </a:xfrm>
        </p:spPr>
      </p:sp>
    </p:spTree>
    <p:extLst>
      <p:ext uri="{BB962C8B-B14F-4D97-AF65-F5344CB8AC3E}">
        <p14:creationId xmlns:p14="http://schemas.microsoft.com/office/powerpoint/2010/main" val="2527925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Which factors are used to determine a model?</a:t>
            </a:r>
          </a:p>
          <a:p>
            <a:r>
              <a:rPr lang="en-US"/>
              <a:t>The last three are engineering factors. The generalization capability is the most important factor.</a:t>
            </a:r>
          </a:p>
          <a:p>
            <a:endParaRPr lang="en-US" altLang="zh-CN"/>
          </a:p>
          <a:p>
            <a:endParaRPr lang="zh-CN" altLang="en-US" dirty="0"/>
          </a:p>
        </p:txBody>
      </p:sp>
      <p:sp>
        <p:nvSpPr>
          <p:cNvPr id="5" name="幻灯片图像占位符 4"/>
          <p:cNvSpPr>
            <a:spLocks noGrp="1" noRot="1" noChangeAspect="1"/>
          </p:cNvSpPr>
          <p:nvPr>
            <p:ph type="sldImg"/>
          </p:nvPr>
        </p:nvSpPr>
        <p:spPr>
          <a:xfrm>
            <a:off x="750888" y="742950"/>
            <a:ext cx="5541962" cy="3117850"/>
          </a:xfrm>
        </p:spPr>
      </p:sp>
    </p:spTree>
    <p:extLst>
      <p:ext uri="{BB962C8B-B14F-4D97-AF65-F5344CB8AC3E}">
        <p14:creationId xmlns:p14="http://schemas.microsoft.com/office/powerpoint/2010/main" val="3795831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Once the form of a problem's hypothesis is given, all possible functions constitute a space, which is hypothesis space. The problem of machine learning is searching for a suitable fitting function in a hypothesis space.</a:t>
            </a:r>
          </a:p>
          <a:p>
            <a:r>
              <a:rPr lang="en-US"/>
              <a:t>Overfitting: It occurs frequently in complex mathematical models. To prevent overfitting, we can simplify mathematical models, end training before overfitting, or use dropout/weight decay methods.</a:t>
            </a:r>
          </a:p>
          <a:p>
            <a:r>
              <a:rPr lang="en-US"/>
              <a:t>Underfitting: It occurs if the mathematical model is too simple or the training time is too short. To solve the underfitting problem, use a more complex model or extend the training time.</a:t>
            </a:r>
          </a:p>
          <a:p>
            <a:endParaRPr lang="zh-CN" altLang="en-US" dirty="0"/>
          </a:p>
        </p:txBody>
      </p:sp>
      <p:sp>
        <p:nvSpPr>
          <p:cNvPr id="4" name="幻灯片图像占位符 3"/>
          <p:cNvSpPr>
            <a:spLocks noGrp="1" noRot="1" noChangeAspect="1"/>
          </p:cNvSpPr>
          <p:nvPr>
            <p:ph type="sldImg"/>
          </p:nvPr>
        </p:nvSpPr>
        <p:spPr>
          <a:xfrm>
            <a:off x="750888" y="742950"/>
            <a:ext cx="5541962" cy="3117850"/>
          </a:xfrm>
        </p:spPr>
      </p:sp>
    </p:spTree>
    <p:extLst>
      <p:ext uri="{BB962C8B-B14F-4D97-AF65-F5344CB8AC3E}">
        <p14:creationId xmlns:p14="http://schemas.microsoft.com/office/powerpoint/2010/main" val="2018744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nSpc>
                    <a:spcPct val="100000"/>
                  </a:lnSpc>
                </a:pPr>
                <a:r>
                  <a:rPr lang="en-US" dirty="0"/>
                  <a:t>Deep learning is a specific branch of machine learning. To understand deep learning well, one must have a solid understanding of the basic principles of machine learning.</a:t>
                </a:r>
              </a:p>
              <a:p>
                <a:pPr lvl="1">
                  <a:lnSpc>
                    <a:spcPct val="100000"/>
                  </a:lnSpc>
                </a:pPr>
                <a:r>
                  <a:rPr lang="en-US" dirty="0"/>
                  <a:t>Task </a:t>
                </a:r>
                <a14:m>
                  <m:oMath xmlns:m="http://schemas.openxmlformats.org/officeDocument/2006/math">
                    <m:r>
                      <a:rPr lang="en-US" altLang="zh-CN" dirty="0" smtClean="0">
                        <a:latin typeface="Cambria Math" panose="02040503050406030204" pitchFamily="18" charset="0"/>
                      </a:rPr>
                      <m:t>𝑇</m:t>
                    </m:r>
                  </m:oMath>
                </a14:m>
                <a:r>
                  <a:rPr lang="en-US" dirty="0"/>
                  <a:t>: how the machine learning system should process a sample. A sample is a collection of features that have been quantitatively measured from some objects or events that we want the machine learning system to process, such as classification, regression, and machine translation.</a:t>
                </a:r>
              </a:p>
              <a:p>
                <a:pPr lvl="1">
                  <a:lnSpc>
                    <a:spcPct val="100000"/>
                  </a:lnSpc>
                </a:pPr>
                <a:r>
                  <a:rPr lang="en-US" dirty="0"/>
                  <a:t>Performance measure </a:t>
                </a:r>
                <a14:m>
                  <m:oMath xmlns:m="http://schemas.openxmlformats.org/officeDocument/2006/math">
                    <m:r>
                      <a:rPr lang="en-US" altLang="zh-CN" dirty="0" smtClean="0">
                        <a:latin typeface="Cambria Math" panose="02040503050406030204" pitchFamily="18" charset="0"/>
                      </a:rPr>
                      <m:t>𝑃</m:t>
                    </m:r>
                  </m:oMath>
                </a14:m>
                <a:r>
                  <a:rPr lang="en-US" dirty="0"/>
                  <a:t>: evaluates the abilities of a machine learning algorithm, such as accuracy and error rate.</a:t>
                </a:r>
              </a:p>
              <a:p>
                <a:pPr lvl="1">
                  <a:lnSpc>
                    <a:spcPct val="100000"/>
                  </a:lnSpc>
                </a:pPr>
                <a:r>
                  <a:rPr lang="en-US" dirty="0"/>
                  <a:t>Experience </a:t>
                </a:r>
                <a14:m>
                  <m:oMath xmlns:m="http://schemas.openxmlformats.org/officeDocument/2006/math">
                    <m:r>
                      <a:rPr lang="en-US" altLang="zh-CN" dirty="0" smtClean="0">
                        <a:latin typeface="Cambria Math" panose="02040503050406030204" pitchFamily="18" charset="0"/>
                      </a:rPr>
                      <m:t>𝐸</m:t>
                    </m:r>
                  </m:oMath>
                </a14:m>
                <a:r>
                  <a:rPr lang="en-US" dirty="0"/>
                  <a:t>: Most machine learning algorithms can be understood as being allowed to experience an entire dataset. Some machine learning algorithms do not just experience a fixed dataset. For example, reinforcement learning algorithms interact with an environment, so there is a feedback loop between the learning system and its training process. Machine learning algorithms can be broadly categorized as unsupervised or supervised by what kind of experience they are allowed to have during the learning process.</a:t>
                </a:r>
              </a:p>
              <a:p>
                <a:pPr>
                  <a:lnSpc>
                    <a:spcPct val="100000"/>
                  </a:lnSpc>
                </a:pPr>
                <a:r>
                  <a:rPr lang="en-US" dirty="0"/>
                  <a:t>To learn the game of Go:</a:t>
                </a:r>
              </a:p>
              <a:p>
                <a:pPr lvl="1">
                  <a:lnSpc>
                    <a:spcPct val="100000"/>
                  </a:lnSpc>
                </a:pPr>
                <a:r>
                  <a:rPr lang="en-US" dirty="0"/>
                  <a:t>Experience </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𝐸</m:t>
                        </m:r>
                      </m:e>
                      <m:sub>
                        <m:r>
                          <a:rPr lang="en-US" altLang="zh-CN" smtClean="0">
                            <a:latin typeface="Cambria Math" panose="02040503050406030204" pitchFamily="18" charset="0"/>
                          </a:rPr>
                          <m:t>1</m:t>
                        </m:r>
                      </m:sub>
                    </m:sSub>
                  </m:oMath>
                </a14:m>
                <a:r>
                  <a:rPr lang="en-US" dirty="0"/>
                  <a:t>: playing with itself — Unsupervised and indirect learning</a:t>
                </a:r>
              </a:p>
              <a:p>
                <a:pPr lvl="1">
                  <a:lnSpc>
                    <a:spcPct val="100000"/>
                  </a:lnSpc>
                </a:pPr>
                <a:r>
                  <a:rPr lang="en-US" dirty="0"/>
                  <a:t>Experience </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𝐸</m:t>
                        </m:r>
                      </m:e>
                      <m:sub>
                        <m:r>
                          <a:rPr lang="en-US" altLang="zh-CN" smtClean="0">
                            <a:latin typeface="Cambria Math" panose="02040503050406030204" pitchFamily="18" charset="0"/>
                          </a:rPr>
                          <m:t>2</m:t>
                        </m:r>
                      </m:sub>
                    </m:sSub>
                  </m:oMath>
                </a14:m>
                <a:r>
                  <a:rPr lang="en-US" dirty="0"/>
                  <a:t>: inquiring humans when playing with itself — Semi-supervised learning</a:t>
                </a:r>
              </a:p>
              <a:p>
                <a:pPr lvl="1">
                  <a:lnSpc>
                    <a:spcPct val="100000"/>
                  </a:lnSpc>
                </a:pPr>
                <a:r>
                  <a:rPr lang="en-US" dirty="0"/>
                  <a:t>Experience </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𝐸</m:t>
                        </m:r>
                      </m:e>
                      <m:sub>
                        <m:r>
                          <a:rPr lang="en-US" altLang="zh-CN" smtClean="0">
                            <a:latin typeface="Cambria Math" panose="02040503050406030204" pitchFamily="18" charset="0"/>
                          </a:rPr>
                          <m:t>3</m:t>
                        </m:r>
                      </m:sub>
                    </m:sSub>
                  </m:oMath>
                </a14:m>
                <a:r>
                  <a:rPr lang="en-US" dirty="0"/>
                  <a:t>: historical human games — Supervised and direct learning</a:t>
                </a:r>
              </a:p>
              <a:p>
                <a:pPr>
                  <a:lnSpc>
                    <a:spcPct val="100000"/>
                  </a:lnSpc>
                </a:pPr>
                <a:r>
                  <a:rPr lang="en-US" dirty="0"/>
                  <a:t>Handwritten text recognition: Task </a:t>
                </a:r>
                <a14:m>
                  <m:oMath xmlns:m="http://schemas.openxmlformats.org/officeDocument/2006/math">
                    <m:r>
                      <a:rPr lang="en-US" altLang="zh-CN" dirty="0" smtClean="0">
                        <a:latin typeface="Cambria Math" panose="02040503050406030204" pitchFamily="18" charset="0"/>
                      </a:rPr>
                      <m:t>𝑇</m:t>
                    </m:r>
                  </m:oMath>
                </a14:m>
                <a:r>
                  <a:rPr lang="en-US" dirty="0"/>
                  <a:t>: recognizes handwritten texts. Performance measure </a:t>
                </a:r>
                <a14:m>
                  <m:oMath xmlns:m="http://schemas.openxmlformats.org/officeDocument/2006/math">
                    <m:r>
                      <a:rPr lang="en-US" altLang="zh-CN" dirty="0" smtClean="0">
                        <a:latin typeface="Cambria Math" panose="02040503050406030204" pitchFamily="18" charset="0"/>
                      </a:rPr>
                      <m:t>𝑃</m:t>
                    </m:r>
                  </m:oMath>
                </a14:m>
                <a:r>
                  <a:rPr lang="en-US" dirty="0"/>
                  <a:t>: classification accuracy. Experience </a:t>
                </a:r>
                <a14:m>
                  <m:oMath xmlns:m="http://schemas.openxmlformats.org/officeDocument/2006/math">
                    <m:r>
                      <a:rPr lang="en-US" altLang="zh-CN" dirty="0" smtClean="0">
                        <a:latin typeface="Cambria Math" panose="02040503050406030204" pitchFamily="18" charset="0"/>
                      </a:rPr>
                      <m:t>𝐸</m:t>
                    </m:r>
                  </m:oMath>
                </a14:m>
                <a:r>
                  <a:rPr lang="en-US" dirty="0"/>
                  <a:t>: classified example library (supervised and direct learning).   </a:t>
                </a:r>
              </a:p>
              <a:p>
                <a:pPr>
                  <a:lnSpc>
                    <a:spcPct val="100000"/>
                  </a:lnSpc>
                </a:pPr>
                <a:r>
                  <a:rPr lang="en-US" dirty="0"/>
                  <a:t>Robots' desire to advance: Look for new games and practice their skills through tiny changes in the same situation, enriching their training examples.</a:t>
                </a:r>
              </a:p>
              <a:p>
                <a:endParaRPr lang="en-US" altLang="zh-CN" dirty="0"/>
              </a:p>
            </p:txBody>
          </p:sp>
        </mc:Choice>
        <mc:Fallback xmlns="">
          <p:sp>
            <p:nvSpPr>
              <p:cNvPr id="3" name="备注占位符 2"/>
              <p:cNvSpPr>
                <a:spLocks noGrp="1"/>
              </p:cNvSpPr>
              <p:nvPr>
                <p:ph type="body" idx="1"/>
              </p:nvPr>
            </p:nvSpPr>
            <p:spPr/>
            <p:txBody>
              <a:bodyPr/>
              <a:lstStyle/>
              <a:p>
                <a:pPr>
                  <a:lnSpc>
                    <a:spcPct val="100000"/>
                  </a:lnSpc>
                </a:pPr>
                <a:r>
                  <a:rPr lang="en-US" dirty="0" smtClean="0"/>
                  <a:t>Deep learning is a specific branch of machine learning. To understand deep learning well, one must have a solid understanding of the basic principles of machine learning.</a:t>
                </a:r>
              </a:p>
              <a:p>
                <a:pPr lvl="1">
                  <a:lnSpc>
                    <a:spcPct val="100000"/>
                  </a:lnSpc>
                </a:pPr>
                <a:r>
                  <a:rPr lang="en-US" dirty="0"/>
                  <a:t>Task </a:t>
                </a:r>
                <a:r>
                  <a:rPr lang="en-US" altLang="zh-CN" i="0" dirty="0" smtClean="0"/>
                  <a:t>𝑇</a:t>
                </a:r>
                <a:r>
                  <a:rPr lang="en-US" dirty="0"/>
                  <a:t>: how the machine learning system should process a sample. A sample is a collection of features that have been quantitatively measured from some objects or events that we want the machine learning system to process, such as classification, regression, and machine translation.</a:t>
                </a:r>
              </a:p>
              <a:p>
                <a:pPr lvl="1">
                  <a:lnSpc>
                    <a:spcPct val="100000"/>
                  </a:lnSpc>
                </a:pPr>
                <a:r>
                  <a:rPr lang="en-US" dirty="0"/>
                  <a:t>Performance measure </a:t>
                </a:r>
                <a:r>
                  <a:rPr lang="en-US" altLang="zh-CN" i="0" dirty="0" smtClean="0"/>
                  <a:t>𝑃</a:t>
                </a:r>
                <a:r>
                  <a:rPr lang="en-US" dirty="0"/>
                  <a:t>: evaluates the abilities of a machine learning algorithm, such as accuracy and error rate.</a:t>
                </a:r>
              </a:p>
              <a:p>
                <a:pPr lvl="1">
                  <a:lnSpc>
                    <a:spcPct val="100000"/>
                  </a:lnSpc>
                </a:pPr>
                <a:r>
                  <a:rPr lang="en-US" dirty="0"/>
                  <a:t>Experience </a:t>
                </a:r>
                <a:r>
                  <a:rPr lang="en-US" altLang="zh-CN" i="0" dirty="0" smtClean="0"/>
                  <a:t>𝐸</a:t>
                </a:r>
                <a:r>
                  <a:rPr lang="en-US" dirty="0"/>
                  <a:t>: </a:t>
                </a:r>
                <a:r>
                  <a:rPr lang="en-US" dirty="0" smtClean="0"/>
                  <a:t>Most machine </a:t>
                </a:r>
                <a:r>
                  <a:rPr lang="en-US" dirty="0"/>
                  <a:t>learning algorithms can be understood as being allowed to experience an entire dataset. Some machine learning algorithms do not just experience a fixed dataset. For example, reinforcement learning algorithms interact with an environment, so there is a feedback loop between the learning system and its training process. Machine learning algorithms can be broadly categorized as unsupervised or supervised by what kind of experience they are allowed to have during the learning process.</a:t>
                </a:r>
              </a:p>
              <a:p>
                <a:pPr>
                  <a:lnSpc>
                    <a:spcPct val="100000"/>
                  </a:lnSpc>
                </a:pPr>
                <a:r>
                  <a:rPr lang="en-US" dirty="0"/>
                  <a:t>To learn the game of Go:</a:t>
                </a:r>
              </a:p>
              <a:p>
                <a:pPr lvl="1">
                  <a:lnSpc>
                    <a:spcPct val="100000"/>
                  </a:lnSpc>
                </a:pPr>
                <a:r>
                  <a:rPr lang="en-US" dirty="0"/>
                  <a:t>Experience </a:t>
                </a:r>
                <a:r>
                  <a:rPr lang="en-US" altLang="zh-CN" i="0" smtClean="0"/>
                  <a:t>𝐸_1</a:t>
                </a:r>
                <a:r>
                  <a:rPr lang="en-US" dirty="0"/>
                  <a:t>: playing with itself — Unsupervised and indirect learning</a:t>
                </a:r>
              </a:p>
              <a:p>
                <a:pPr lvl="1">
                  <a:lnSpc>
                    <a:spcPct val="100000"/>
                  </a:lnSpc>
                </a:pPr>
                <a:r>
                  <a:rPr lang="en-US" dirty="0"/>
                  <a:t>Experience </a:t>
                </a:r>
                <a:r>
                  <a:rPr lang="en-US" altLang="zh-CN" i="0" smtClean="0"/>
                  <a:t>𝐸_2</a:t>
                </a:r>
                <a:r>
                  <a:rPr lang="en-US" dirty="0"/>
                  <a:t>: inquiring humans when playing with itself — Semi-supervised learning</a:t>
                </a:r>
              </a:p>
              <a:p>
                <a:pPr lvl="1">
                  <a:lnSpc>
                    <a:spcPct val="100000"/>
                  </a:lnSpc>
                </a:pPr>
                <a:r>
                  <a:rPr lang="en-US" dirty="0"/>
                  <a:t>Experience </a:t>
                </a:r>
                <a:r>
                  <a:rPr lang="en-US" altLang="zh-CN" i="0" smtClean="0"/>
                  <a:t>𝐸_3</a:t>
                </a:r>
                <a:r>
                  <a:rPr lang="en-US" dirty="0"/>
                  <a:t>: historical human games — Supervised and direct learning</a:t>
                </a:r>
              </a:p>
              <a:p>
                <a:pPr>
                  <a:lnSpc>
                    <a:spcPct val="100000"/>
                  </a:lnSpc>
                </a:pPr>
                <a:r>
                  <a:rPr lang="en-US" dirty="0"/>
                  <a:t>Handwritten text recognition: Task </a:t>
                </a:r>
                <a:r>
                  <a:rPr lang="en-US" altLang="zh-CN" i="0" dirty="0" smtClean="0"/>
                  <a:t>𝑇</a:t>
                </a:r>
                <a:r>
                  <a:rPr lang="en-US" dirty="0"/>
                  <a:t>: recognizes handwritten texts. Performance measure </a:t>
                </a:r>
                <a:r>
                  <a:rPr lang="en-US" altLang="zh-CN" i="0" dirty="0" smtClean="0"/>
                  <a:t>𝑃</a:t>
                </a:r>
                <a:r>
                  <a:rPr lang="en-US" dirty="0"/>
                  <a:t>: classification accuracy. Experience </a:t>
                </a:r>
                <a:r>
                  <a:rPr lang="en-US" altLang="zh-CN" i="0" dirty="0" smtClean="0"/>
                  <a:t>𝐸</a:t>
                </a:r>
                <a:r>
                  <a:rPr lang="en-US" dirty="0"/>
                  <a:t>: classified example library (supervised and direct learning). </a:t>
                </a:r>
                <a:r>
                  <a:rPr lang="en-US" dirty="0" smtClean="0"/>
                  <a:t>  </a:t>
                </a:r>
                <a:endParaRPr lang="en-US" dirty="0"/>
              </a:p>
              <a:p>
                <a:pPr>
                  <a:lnSpc>
                    <a:spcPct val="100000"/>
                  </a:lnSpc>
                </a:pPr>
                <a:r>
                  <a:rPr lang="en-US" dirty="0"/>
                  <a:t>Robots' desire to advance: Look for new games and practice their skills through tiny changes in the same situation, enriching their training examples.</a:t>
                </a:r>
              </a:p>
              <a:p>
                <a:endParaRPr lang="en-US" altLang="zh-CN" dirty="0" smtClean="0"/>
              </a:p>
            </p:txBody>
          </p:sp>
        </mc:Fallback>
      </mc:AlternateContent>
      <p:sp>
        <p:nvSpPr>
          <p:cNvPr id="5" name="幻灯片图像占位符 4"/>
          <p:cNvSpPr>
            <a:spLocks noGrp="1" noRot="1" noChangeAspect="1"/>
          </p:cNvSpPr>
          <p:nvPr>
            <p:ph type="sldImg"/>
          </p:nvPr>
        </p:nvSpPr>
        <p:spPr>
          <a:xfrm>
            <a:off x="750888" y="742950"/>
            <a:ext cx="5541962" cy="3117850"/>
          </a:xfrm>
        </p:spPr>
      </p:sp>
    </p:spTree>
    <p:extLst>
      <p:ext uri="{BB962C8B-B14F-4D97-AF65-F5344CB8AC3E}">
        <p14:creationId xmlns:p14="http://schemas.microsoft.com/office/powerpoint/2010/main" val="32338822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The effective capacity is restricted by algorithms, parameters, and regularization.</a:t>
            </a:r>
          </a:p>
          <a:p>
            <a:endParaRPr lang="en-US" dirty="0"/>
          </a:p>
        </p:txBody>
      </p:sp>
      <p:sp>
        <p:nvSpPr>
          <p:cNvPr id="4" name="幻灯片图像占位符 3"/>
          <p:cNvSpPr>
            <a:spLocks noGrp="1" noRot="1" noChangeAspect="1"/>
          </p:cNvSpPr>
          <p:nvPr>
            <p:ph type="sldImg"/>
          </p:nvPr>
        </p:nvSpPr>
        <p:spPr>
          <a:xfrm>
            <a:off x="750888" y="742950"/>
            <a:ext cx="5541962" cy="3117850"/>
          </a:xfrm>
        </p:spPr>
      </p:sp>
    </p:spTree>
    <p:extLst>
      <p:ext uri="{BB962C8B-B14F-4D97-AF65-F5344CB8AC3E}">
        <p14:creationId xmlns:p14="http://schemas.microsoft.com/office/powerpoint/2010/main" val="22771608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About the unresolvable error</a:t>
            </a:r>
          </a:p>
          <a:p>
            <a:pPr lvl="1"/>
            <a:r>
              <a:rPr lang="en-US" altLang="zh-CN"/>
              <a:t>Theoretically, if there is infinite amount of data and a perfect model, the error can be eliminated.</a:t>
            </a:r>
          </a:p>
          <a:p>
            <a:pPr lvl="1"/>
            <a:r>
              <a:rPr lang="en-US" altLang="zh-CN"/>
              <a:t>Actually, all models are imperfect, and our data volume is limited.</a:t>
            </a:r>
          </a:p>
          <a:p>
            <a:pPr lvl="0"/>
            <a:endParaRPr lang="en-US" dirty="0">
              <a:sym typeface="方正兰亭黑简体" panose="02000000000000000000" pitchFamily="2" charset="-122"/>
            </a:endParaRPr>
          </a:p>
        </p:txBody>
      </p:sp>
      <p:sp>
        <p:nvSpPr>
          <p:cNvPr id="5" name="幻灯片图像占位符 4"/>
          <p:cNvSpPr>
            <a:spLocks noGrp="1" noRot="1" noChangeAspect="1"/>
          </p:cNvSpPr>
          <p:nvPr>
            <p:ph type="sldImg"/>
          </p:nvPr>
        </p:nvSpPr>
        <p:spPr>
          <a:xfrm>
            <a:off x="750888" y="742950"/>
            <a:ext cx="5541962" cy="3117850"/>
          </a:xfrm>
        </p:spPr>
      </p:sp>
    </p:spTree>
    <p:extLst>
      <p:ext uri="{BB962C8B-B14F-4D97-AF65-F5344CB8AC3E}">
        <p14:creationId xmlns:p14="http://schemas.microsoft.com/office/powerpoint/2010/main" val="2572048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89368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048695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3293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50888" y="742950"/>
            <a:ext cx="5541962" cy="311785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657286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50888" y="742950"/>
            <a:ext cx="5541962" cy="311785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270195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50888" y="742950"/>
            <a:ext cx="5541962" cy="311785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734103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447410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16552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747821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04879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Reverse displacement is caused by noise data from datasets.</a:t>
            </a:r>
          </a:p>
        </p:txBody>
      </p:sp>
      <p:sp>
        <p:nvSpPr>
          <p:cNvPr id="5" name="幻灯片图像占位符 4"/>
          <p:cNvSpPr>
            <a:spLocks noGrp="1" noRot="1" noChangeAspect="1"/>
          </p:cNvSpPr>
          <p:nvPr>
            <p:ph type="sldImg"/>
          </p:nvPr>
        </p:nvSpPr>
        <p:spPr>
          <a:xfrm>
            <a:off x="750888" y="742950"/>
            <a:ext cx="5541962" cy="3117850"/>
          </a:xfrm>
        </p:spPr>
      </p:sp>
    </p:spTree>
    <p:extLst>
      <p:ext uri="{BB962C8B-B14F-4D97-AF65-F5344CB8AC3E}">
        <p14:creationId xmlns:p14="http://schemas.microsoft.com/office/powerpoint/2010/main" val="32675138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065919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Parameters are a part of a model that is learned from historical training data and key to machine learning algorithms. They have the following features:</a:t>
            </a:r>
          </a:p>
          <a:p>
            <a:pPr lvl="1"/>
            <a:r>
              <a:rPr lang="en-US"/>
              <a:t>They are required by a model to make predictions.</a:t>
            </a:r>
          </a:p>
          <a:p>
            <a:pPr lvl="1"/>
            <a:r>
              <a:rPr lang="en-US"/>
              <a:t>Their values define the model functions.</a:t>
            </a:r>
          </a:p>
          <a:p>
            <a:pPr lvl="1"/>
            <a:r>
              <a:rPr lang="en-US"/>
              <a:t>They are obtained by data estimation or data learning.</a:t>
            </a:r>
          </a:p>
          <a:p>
            <a:pPr lvl="1"/>
            <a:r>
              <a:rPr lang="en-US"/>
              <a:t>They are often not set manually by the practitioner.</a:t>
            </a:r>
          </a:p>
          <a:p>
            <a:pPr lvl="1"/>
            <a:r>
              <a:rPr lang="en-US"/>
              <a:t>They are often saved as a part of the learned model.</a:t>
            </a:r>
          </a:p>
          <a:p>
            <a:pPr lvl="0"/>
            <a:r>
              <a:rPr lang="en-US"/>
              <a:t>Examples:</a:t>
            </a:r>
          </a:p>
          <a:p>
            <a:pPr lvl="1"/>
            <a:r>
              <a:rPr lang="en-US"/>
              <a:t>Weights in an artificial neural network</a:t>
            </a:r>
          </a:p>
          <a:p>
            <a:pPr lvl="1"/>
            <a:r>
              <a:rPr lang="en-US"/>
              <a:t>Support vectors in a support vector machine</a:t>
            </a:r>
          </a:p>
          <a:p>
            <a:pPr lvl="1"/>
            <a:r>
              <a:rPr lang="en-US"/>
              <a:t>Coefficients in linear regression or logistic regression</a:t>
            </a:r>
          </a:p>
          <a:p>
            <a:endParaRPr lang="en-US" dirty="0"/>
          </a:p>
        </p:txBody>
      </p:sp>
      <p:sp>
        <p:nvSpPr>
          <p:cNvPr id="4" name="幻灯片图像占位符 3"/>
          <p:cNvSpPr>
            <a:spLocks noGrp="1" noRot="1" noChangeAspect="1"/>
          </p:cNvSpPr>
          <p:nvPr>
            <p:ph type="sldImg"/>
          </p:nvPr>
        </p:nvSpPr>
        <p:spPr>
          <a:xfrm>
            <a:off x="750888" y="742950"/>
            <a:ext cx="5541962" cy="3117850"/>
          </a:xfrm>
        </p:spPr>
      </p:sp>
    </p:spTree>
    <p:extLst>
      <p:ext uri="{BB962C8B-B14F-4D97-AF65-F5344CB8AC3E}">
        <p14:creationId xmlns:p14="http://schemas.microsoft.com/office/powerpoint/2010/main" val="13814003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50888" y="742950"/>
            <a:ext cx="5541962" cy="311785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351820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50888" y="742950"/>
            <a:ext cx="5541962" cy="311785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649177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50888" y="742950"/>
            <a:ext cx="5541962" cy="311785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987517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t>Dividing a dataset into a ﬁxed training set and a ﬁxed test set can be problematic if the error of the test set is small. A small test set implies statistical uncertainty around the estimated mean test error, making it difficult to claim that algorithm </a:t>
                </a:r>
                <a14:m>
                  <m:oMath xmlns:m="http://schemas.openxmlformats.org/officeDocument/2006/math">
                    <m:r>
                      <a:rPr lang="en-US" altLang="zh-CN" dirty="0" smtClean="0">
                        <a:latin typeface="Cambria Math" panose="02040503050406030204" pitchFamily="18" charset="0"/>
                      </a:rPr>
                      <m:t>𝐴</m:t>
                    </m:r>
                  </m:oMath>
                </a14:m>
                <a:r>
                  <a:rPr lang="en-US"/>
                  <a:t> works better than algorithm </a:t>
                </a:r>
                <a14:m>
                  <m:oMath xmlns:m="http://schemas.openxmlformats.org/officeDocument/2006/math">
                    <m:r>
                      <a:rPr lang="en-US" altLang="zh-CN" dirty="0" smtClean="0">
                        <a:latin typeface="Cambria Math" panose="02040503050406030204" pitchFamily="18" charset="0"/>
                      </a:rPr>
                      <m:t>𝐵</m:t>
                    </m:r>
                  </m:oMath>
                </a14:m>
                <a:r>
                  <a:rPr lang="en-US"/>
                  <a:t> on the given task. When the dataset has hundreds of thousands of samples or more, this is not a serious problem. When the dataset is too small, alternative procedures enable one to use all the samples in the estimation of the mean test error, at the price of increased computational workload.</a:t>
                </a:r>
              </a:p>
              <a:p>
                <a:r>
                  <a:rPr lang="en-US"/>
                  <a:t>K-CV: Generally, the value of </a:t>
                </a:r>
                <a14:m>
                  <m:oMath xmlns:m="http://schemas.openxmlformats.org/officeDocument/2006/math">
                    <m:r>
                      <a:rPr lang="en-US" altLang="zh-CN" dirty="0" smtClean="0">
                        <a:latin typeface="Cambria Math" panose="02040503050406030204" pitchFamily="18" charset="0"/>
                      </a:rPr>
                      <m:t>𝑘</m:t>
                    </m:r>
                  </m:oMath>
                </a14:m>
                <a:r>
                  <a:rPr lang="en-US"/>
                  <a:t> is greater than or equal to 2. In practice, the value is greater than or equal to 3. The value 2 is used only when the original dataset is small. </a:t>
                </a:r>
                <a14:m>
                  <m:oMath xmlns:m="http://schemas.openxmlformats.org/officeDocument/2006/math">
                    <m:r>
                      <a:rPr lang="en-US" altLang="zh-CN" dirty="0" smtClean="0">
                        <a:latin typeface="Cambria Math" panose="02040503050406030204" pitchFamily="18" charset="0"/>
                      </a:rPr>
                      <m:t>𝐾</m:t>
                    </m:r>
                    <m:r>
                      <a:rPr lang="en-US" altLang="zh-CN" dirty="0" smtClean="0">
                        <a:latin typeface="Cambria Math" panose="02040503050406030204" pitchFamily="18" charset="0"/>
                      </a:rPr>
                      <m:t>−</m:t>
                    </m:r>
                    <m:r>
                      <a:rPr lang="en-US" altLang="zh-CN" dirty="0" smtClean="0">
                        <a:latin typeface="Cambria Math" panose="02040503050406030204" pitchFamily="18" charset="0"/>
                      </a:rPr>
                      <m:t>𝐶𝑉</m:t>
                    </m:r>
                  </m:oMath>
                </a14:m>
                <a:r>
                  <a:rPr lang="en-US"/>
                  <a:t> can effectively avoid over-learning and under-learning, and the final result is also persuasive.</a:t>
                </a:r>
              </a:p>
              <a:p>
                <a:endParaRPr lang="en-US" dirty="0"/>
              </a:p>
            </p:txBody>
          </p:sp>
        </mc:Choice>
        <mc:Fallback xmlns="">
          <p:sp>
            <p:nvSpPr>
              <p:cNvPr id="3" name="备注占位符 2"/>
              <p:cNvSpPr>
                <a:spLocks noGrp="1"/>
              </p:cNvSpPr>
              <p:nvPr>
                <p:ph type="body" idx="1"/>
              </p:nvPr>
            </p:nvSpPr>
            <p:spPr/>
            <p:txBody>
              <a:bodyPr/>
              <a:lstStyle/>
              <a:p>
                <a:r>
                  <a:rPr lang="zh-CN" altLang="en-US" dirty="0" smtClean="0"/>
                  <a:t>将数据集分成固定的训练集和固定的测试集后，若测试集的误差很小，这将是有问题的。一个小规模的测试集意味着平均测试误差估计的统计不确定性。使得很难判断算法</a:t>
                </a:r>
                <a:r>
                  <a:rPr lang="en-US" altLang="zh-CN" i="0" dirty="0" smtClean="0">
                    <a:latin typeface="Cambria Math" panose="02040503050406030204" pitchFamily="18" charset="0"/>
                  </a:rPr>
                  <a:t>𝐴</a:t>
                </a:r>
                <a:r>
                  <a:rPr lang="zh-CN" altLang="en-US" dirty="0" smtClean="0"/>
                  <a:t>是否比算法</a:t>
                </a:r>
                <a:r>
                  <a:rPr lang="en-US" altLang="zh-CN" i="0" dirty="0" smtClean="0">
                    <a:latin typeface="Cambria Math" panose="02040503050406030204" pitchFamily="18" charset="0"/>
                  </a:rPr>
                  <a:t>𝐵</a:t>
                </a:r>
                <a:r>
                  <a:rPr lang="zh-CN" altLang="en-US" baseline="0" dirty="0" smtClean="0"/>
                  <a:t>在给定任务上做得更好。当数据集有十万计或者更多的样本时，这不会是一个严重的问题。当数据集太小时，也有替代方法允许我们使用所有的样本估计平均测试误差，代价是增加计算量。</a:t>
                </a:r>
                <a:endParaRPr lang="en-US" altLang="zh-CN" baseline="0" dirty="0" smtClean="0"/>
              </a:p>
              <a:p>
                <a:r>
                  <a:rPr lang="zh-CN" altLang="en-US" sz="1100" b="0" dirty="0" smtClean="0"/>
                  <a:t>𝑘</a:t>
                </a:r>
                <a:r>
                  <a:rPr lang="en-US" altLang="zh-CN" sz="1100" b="0" dirty="0"/>
                  <a:t>-</a:t>
                </a:r>
                <a:r>
                  <a:rPr lang="zh-CN" altLang="en-US" sz="1100" b="0" dirty="0"/>
                  <a:t>折交叉</a:t>
                </a:r>
                <a:r>
                  <a:rPr lang="zh-CN" altLang="en-US" sz="1100" b="0" dirty="0" smtClean="0"/>
                  <a:t>验证</a:t>
                </a:r>
                <a:r>
                  <a:rPr lang="zh-CN" altLang="en-US" sz="1100" b="0" dirty="0" smtClean="0"/>
                  <a:t>：</a:t>
                </a:r>
                <a:r>
                  <a:rPr lang="en-US" altLang="zh-CN" i="0" dirty="0" smtClean="0">
                    <a:latin typeface="Cambria Math" panose="02040503050406030204" pitchFamily="18" charset="0"/>
                  </a:rPr>
                  <a:t>𝑘</a:t>
                </a:r>
                <a:r>
                  <a:rPr lang="zh-CN" altLang="en-US" dirty="0" smtClean="0"/>
                  <a:t>一般大于等于</a:t>
                </a:r>
                <a:r>
                  <a:rPr lang="en-US" altLang="zh-CN" dirty="0" smtClean="0"/>
                  <a:t>2</a:t>
                </a:r>
                <a:r>
                  <a:rPr lang="zh-CN" altLang="en-US" dirty="0" smtClean="0"/>
                  <a:t>，实际操作时一般从</a:t>
                </a:r>
                <a:r>
                  <a:rPr lang="en-US" altLang="zh-CN" dirty="0" smtClean="0"/>
                  <a:t>3</a:t>
                </a:r>
                <a:r>
                  <a:rPr lang="zh-CN" altLang="en-US" dirty="0" smtClean="0"/>
                  <a:t>开始取，只有在原始数据集合数据量小的时候才会尝试取</a:t>
                </a:r>
                <a:r>
                  <a:rPr lang="en-US" altLang="zh-CN" dirty="0" smtClean="0"/>
                  <a:t>2</a:t>
                </a:r>
                <a:r>
                  <a:rPr lang="zh-CN" altLang="en-US" dirty="0" smtClean="0"/>
                  <a:t>。 </a:t>
                </a:r>
                <a:r>
                  <a:rPr lang="en-US" altLang="zh-CN" i="0" dirty="0" smtClean="0">
                    <a:latin typeface="Cambria Math" panose="02040503050406030204" pitchFamily="18" charset="0"/>
                  </a:rPr>
                  <a:t>𝐾−𝐶𝑉</a:t>
                </a:r>
                <a:r>
                  <a:rPr lang="zh-CN" altLang="en-US" dirty="0" smtClean="0"/>
                  <a:t>可以有效的避免过学习以及欠学习状态的发生，最后得到的结果也比较具有说服性。</a:t>
                </a:r>
              </a:p>
              <a:p>
                <a:endParaRPr lang="en-US" dirty="0"/>
              </a:p>
            </p:txBody>
          </p:sp>
        </mc:Fallback>
      </mc:AlternateContent>
      <p:sp>
        <p:nvSpPr>
          <p:cNvPr id="4" name="幻灯片图像占位符 3"/>
          <p:cNvSpPr>
            <a:spLocks noGrp="1" noRot="1" noChangeAspect="1"/>
          </p:cNvSpPr>
          <p:nvPr>
            <p:ph type="sldImg"/>
          </p:nvPr>
        </p:nvSpPr>
        <p:spPr>
          <a:xfrm>
            <a:off x="750888" y="742950"/>
            <a:ext cx="5541962" cy="3117850"/>
          </a:xfrm>
        </p:spPr>
      </p:sp>
    </p:spTree>
    <p:extLst>
      <p:ext uri="{BB962C8B-B14F-4D97-AF65-F5344CB8AC3E}">
        <p14:creationId xmlns:p14="http://schemas.microsoft.com/office/powerpoint/2010/main" val="56312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50888" y="742950"/>
            <a:ext cx="5541962" cy="311785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983529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139700" y="768350"/>
            <a:ext cx="6823075" cy="3838575"/>
          </a:xfrm>
          <a:prstGeom prst="rect">
            <a:avLst/>
          </a:prstGeom>
          <a:ln/>
        </p:spPr>
      </p:sp>
      <p:sp>
        <p:nvSpPr>
          <p:cNvPr id="134147" name="Rectangle 3"/>
          <p:cNvSpPr>
            <a:spLocks noGrp="1" noChangeArrowheads="1"/>
          </p:cNvSpPr>
          <p:nvPr>
            <p:ph type="body" idx="1"/>
          </p:nvPr>
        </p:nvSpPr>
        <p:spPr>
          <a:noFill/>
          <a:ln w="9525">
            <a:noFill/>
            <a:miter lim="800000"/>
            <a:headEnd/>
            <a:tailEnd/>
          </a:ln>
          <a:effectLst/>
        </p:spPr>
        <p:txBody>
          <a:bodyPr vert="horz" wrap="square" lIns="96791" tIns="48396" rIns="96791" bIns="48396" numCol="1" anchor="t" anchorCtr="0" compatLnSpc="1">
            <a:prstTxWarp prst="textNoShape">
              <a:avLst/>
            </a:prstTxWarp>
            <a:noAutofit/>
          </a:bodyPr>
          <a:lstStyle/>
          <a:p>
            <a:pPr>
              <a:defRPr/>
            </a:pPr>
            <a:endParaRPr lang="zh-CN" altLang="zh-CN" dirty="0"/>
          </a:p>
        </p:txBody>
      </p:sp>
    </p:spTree>
    <p:extLst>
      <p:ext uri="{BB962C8B-B14F-4D97-AF65-F5344CB8AC3E}">
        <p14:creationId xmlns:p14="http://schemas.microsoft.com/office/powerpoint/2010/main" val="2820298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85990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66860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68109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50888" y="742950"/>
            <a:ext cx="5541962" cy="311785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51730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6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41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2676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8797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1591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2168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8097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2408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773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3151" y="0"/>
            <a:ext cx="1848849" cy="1307054"/>
          </a:xfrm>
          <a:prstGeom prst="rect">
            <a:avLst/>
          </a:prstGeom>
        </p:spPr>
      </p:pic>
    </p:spTree>
    <p:extLst>
      <p:ext uri="{BB962C8B-B14F-4D97-AF65-F5344CB8AC3E}">
        <p14:creationId xmlns:p14="http://schemas.microsoft.com/office/powerpoint/2010/main" val="3561631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4#目标">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0" marR="0" indent="0" algn="just" defTabSz="914034" rtl="0" eaLnBrk="1" fontAlgn="ctr" latinLnBrk="0" hangingPunct="1">
              <a:lnSpc>
                <a:spcPct val="140000"/>
              </a:lnSpc>
              <a:spcBef>
                <a:spcPts val="792"/>
              </a:spcBef>
              <a:spcAft>
                <a:spcPts val="0"/>
              </a:spcAft>
              <a:buClrTx/>
              <a:buSzPct val="50000"/>
              <a:buFont typeface="Wingdings" panose="05000000000000000000" pitchFamily="2" charset="2"/>
              <a:buNone/>
              <a:tabLst/>
              <a:defRPr kumimoji="0" lang="en-US" altLang="zh-CN" sz="2200" b="0" i="0" u="none" strike="noStrike" kern="0" cap="none" spc="0" normalizeH="0" baseline="0" noProof="0" smtClean="0">
                <a:ln>
                  <a:noFill/>
                </a:ln>
                <a:solidFill>
                  <a:srgbClr val="000000"/>
                </a:solidFill>
                <a:effectLst/>
                <a:uLnTx/>
                <a:uFillTx/>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marL="302279" marR="0" lvl="0" indent="-302279" algn="just" defTabSz="914034" rtl="0" eaLnBrk="1" fontAlgn="ctr" latinLnBrk="0" hangingPunct="1">
              <a:lnSpc>
                <a:spcPct val="140000"/>
              </a:lnSpc>
              <a:spcBef>
                <a:spcPts val="792"/>
              </a:spcBef>
              <a:spcAft>
                <a:spcPts val="0"/>
              </a:spcAft>
              <a:buClrTx/>
              <a:buSzPct val="50000"/>
              <a:buFont typeface="Wingdings" panose="05000000000000000000"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3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2576346" cy="707886"/>
          </a:xfrm>
          <a:prstGeom prst="rect">
            <a:avLst/>
          </a:prstGeom>
          <a:noFill/>
        </p:spPr>
        <p:txBody>
          <a:bodyPr wrap="none" rtlCol="0">
            <a:spAutoFit/>
          </a:bodyPr>
          <a:lstStyle/>
          <a:p>
            <a:pPr lvl="0" fontAlgn="ctr"/>
            <a:r>
              <a:rPr lang="en-US" altLang="zh-CN" sz="400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Objectives</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8804" y="0"/>
            <a:ext cx="1803196" cy="1274780"/>
          </a:xfrm>
          <a:prstGeom prst="rect">
            <a:avLst/>
          </a:prstGeom>
        </p:spPr>
      </p:pic>
    </p:spTree>
    <p:extLst>
      <p:ext uri="{BB962C8B-B14F-4D97-AF65-F5344CB8AC3E}">
        <p14:creationId xmlns:p14="http://schemas.microsoft.com/office/powerpoint/2010/main" val="1161723171"/>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4624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5#目录">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01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2252540" cy="707886"/>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algn="l" defTabSz="1001624" eaLnBrk="0" fontAlgn="ctr" hangingPunct="0"/>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Tree>
    <p:extLst>
      <p:ext uri="{BB962C8B-B14F-4D97-AF65-F5344CB8AC3E}">
        <p14:creationId xmlns:p14="http://schemas.microsoft.com/office/powerpoint/2010/main" val="3823051147"/>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731838" y="447468"/>
            <a:ext cx="10728325" cy="497095"/>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9" name="文本占位符 6"/>
          <p:cNvSpPr>
            <a:spLocks noGrp="1"/>
          </p:cNvSpPr>
          <p:nvPr>
            <p:ph type="body" sz="quarter" idx="10" hasCustomPrompt="1"/>
          </p:nvPr>
        </p:nvSpPr>
        <p:spPr>
          <a:xfrm>
            <a:off x="731838" y="1052514"/>
            <a:ext cx="10728326" cy="4875042"/>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1280336402"/>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731838" y="447468"/>
            <a:ext cx="10728325" cy="497095"/>
          </a:xfrm>
          <a:prstGeom prst="rect">
            <a:avLst/>
          </a:prstGeom>
          <a:noFill/>
          <a:ln>
            <a:noFill/>
          </a:ln>
        </p:spPr>
        <p:txBody>
          <a:bodyPr lIns="0" tIns="0" rIns="0" bIns="0" anchor="t">
            <a:normAutofit/>
          </a:bodyPr>
          <a:lstStyle>
            <a:lvl1pPr>
              <a:defRPr lang="zh-CN" altLang="en-US" baseline="0" dirty="0">
                <a:solidFill>
                  <a:schemeClr val="bg1"/>
                </a:solidFill>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94020" y="0"/>
            <a:ext cx="1597980" cy="1129701"/>
          </a:xfrm>
          <a:prstGeom prst="rect">
            <a:avLst/>
          </a:prstGeom>
        </p:spPr>
      </p:pic>
    </p:spTree>
    <p:extLst>
      <p:ext uri="{BB962C8B-B14F-4D97-AF65-F5344CB8AC3E}">
        <p14:creationId xmlns:p14="http://schemas.microsoft.com/office/powerpoint/2010/main" val="2681107512"/>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0103" y="0"/>
            <a:ext cx="1711897" cy="1210235"/>
          </a:xfrm>
          <a:prstGeom prst="rect">
            <a:avLst/>
          </a:prstGeom>
        </p:spPr>
      </p:pic>
    </p:spTree>
    <p:extLst>
      <p:ext uri="{BB962C8B-B14F-4D97-AF65-F5344CB8AC3E}">
        <p14:creationId xmlns:p14="http://schemas.microsoft.com/office/powerpoint/2010/main" val="261719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700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6792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47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007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132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426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611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5">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9999622"/>
      </p:ext>
    </p:extLst>
  </p:cSld>
  <p:clrMap bg1="dk1" tx1="lt1" bg2="dk2" tx2="lt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 id="2147484096" r:id="rId17"/>
    <p:sldLayoutId id="2147484097" r:id="rId18"/>
    <p:sldLayoutId id="2147484098" r:id="rId19"/>
    <p:sldLayoutId id="2147484099" r:id="rId20"/>
    <p:sldLayoutId id="2147484100" r:id="rId21"/>
    <p:sldLayoutId id="2147484101" r:id="rId22"/>
    <p:sldLayoutId id="2147484102" r:id="rId23"/>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1.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1.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1.xml"/><Relationship Id="rId4" Type="http://schemas.openxmlformats.org/officeDocument/2006/relationships/image" Target="../media/image280.png"/></Relationships>
</file>

<file path=ppt/slides/_rels/slide46.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1.xml"/><Relationship Id="rId4" Type="http://schemas.openxmlformats.org/officeDocument/2006/relationships/image" Target="../media/image34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8" Type="http://schemas.openxmlformats.org/officeDocument/2006/relationships/image" Target="../media/image33.png"/><Relationship Id="rId7" Type="http://schemas.openxmlformats.org/officeDocument/2006/relationships/image" Target="../media/image31.wmf"/><Relationship Id="rId2" Type="http://schemas.openxmlformats.org/officeDocument/2006/relationships/notesSlide" Target="../notesSlides/notesSlide49.xml"/><Relationship Id="rId1" Type="http://schemas.openxmlformats.org/officeDocument/2006/relationships/slideLayout" Target="../slideLayouts/slideLayout21.xml"/><Relationship Id="rId6" Type="http://schemas.openxmlformats.org/officeDocument/2006/relationships/oleObject" Target="../embeddings/oleObject1.bin"/><Relationship Id="rId5" Type="http://schemas.openxmlformats.org/officeDocument/2006/relationships/image" Target="../media/image30.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50.xml"/><Relationship Id="rId1" Type="http://schemas.openxmlformats.org/officeDocument/2006/relationships/slideLayout" Target="../slideLayouts/slideLayout21.xml"/><Relationship Id="rId6" Type="http://schemas.openxmlformats.org/officeDocument/2006/relationships/image" Target="../media/image31.wmf"/><Relationship Id="rId5" Type="http://schemas.openxmlformats.org/officeDocument/2006/relationships/oleObject" Target="../embeddings/oleObject3.bin"/><Relationship Id="rId4" Type="http://schemas.openxmlformats.org/officeDocument/2006/relationships/image" Target="../media/image34.wmf"/></Relationships>
</file>

<file path=ppt/slides/_rels/slide5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56.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59.xml"/><Relationship Id="rId1" Type="http://schemas.openxmlformats.org/officeDocument/2006/relationships/slideLayout" Target="../slideLayouts/slideLayout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2.xml"/><Relationship Id="rId5" Type="http://schemas.openxmlformats.org/officeDocument/2006/relationships/image" Target="../media/image91.png"/><Relationship Id="rId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idx="4294967295"/>
          </p:nvPr>
        </p:nvSpPr>
        <p:spPr>
          <a:xfrm>
            <a:off x="0" y="4616450"/>
            <a:ext cx="5651500" cy="1047750"/>
          </a:xfrm>
          <a:prstGeom prst="rect">
            <a:avLst/>
          </a:prstGeom>
        </p:spPr>
        <p:txBody>
          <a:bodyPr>
            <a:normAutofit fontScale="90000"/>
          </a:bodyPr>
          <a:lstStyle/>
          <a:p>
            <a:pPr algn="ctr"/>
            <a:r>
              <a:rPr lang="en-US" altLang="zh-CN" sz="5600" b="1" dirty="0">
                <a:solidFill>
                  <a:schemeClr val="bg1"/>
                </a:solidFill>
                <a:cs typeface="Arial" panose="020B0604020202020204" pitchFamily="34" charset="0"/>
              </a:rPr>
              <a:t>Machine Learning</a:t>
            </a:r>
            <a:endParaRPr lang="zh-CN" altLang="en-US" sz="5600" b="1" dirty="0">
              <a:solidFill>
                <a:srgbClr val="FFC000"/>
              </a:solidFill>
              <a:cs typeface="Arial" panose="020B0604020202020204" pitchFamily="34" charset="0"/>
            </a:endParaRPr>
          </a:p>
        </p:txBody>
      </p:sp>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1931489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Huawei Sans" panose="020C0503030203020204" pitchFamily="34" charset="0"/>
              </a:rPr>
              <a:t>Main Problems Solved by Machine Learning</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a:xfrm>
                <a:off x="731838" y="1052514"/>
                <a:ext cx="10728326" cy="5564596"/>
              </a:xfrm>
            </p:spPr>
            <p:txBody>
              <a:bodyPr>
                <a:normAutofit fontScale="92500" lnSpcReduction="20000"/>
              </a:bodyPr>
              <a:lstStyle/>
              <a:p>
                <a:r>
                  <a:rPr lang="en-US" sz="2800" dirty="0">
                    <a:solidFill>
                      <a:schemeClr val="bg2">
                        <a:lumMod val="50000"/>
                      </a:schemeClr>
                    </a:solidFill>
                    <a:sym typeface="Huawei Sans" panose="020C0503030203020204" pitchFamily="34" charset="0"/>
                  </a:rPr>
                  <a:t>Machine learning can deal with many types of tasks. The following describes the most typical and common types of tasks.</a:t>
                </a:r>
              </a:p>
              <a:p>
                <a:pPr lvl="1"/>
                <a:r>
                  <a:rPr lang="en-US" dirty="0">
                    <a:solidFill>
                      <a:schemeClr val="bg2">
                        <a:lumMod val="50000"/>
                      </a:schemeClr>
                    </a:solidFill>
                    <a:sym typeface="Huawei Sans" panose="020C0503030203020204" pitchFamily="34" charset="0"/>
                  </a:rPr>
                  <a:t>Classification: A computer program needs to specify which of the k categories some input belongs to. To accomplish this task, learning algorithms usually output a function </a:t>
                </a:r>
                <a14:m>
                  <m:oMath xmlns:m="http://schemas.openxmlformats.org/officeDocument/2006/math">
                    <m:r>
                      <a:rPr lang="en-US" altLang="zh-CN">
                        <a:solidFill>
                          <a:schemeClr val="bg2">
                            <a:lumMod val="50000"/>
                          </a:schemeClr>
                        </a:solidFill>
                        <a:latin typeface="Cambria Math" panose="02040503050406030204" pitchFamily="18" charset="0"/>
                        <a:sym typeface="Huawei Sans" panose="020C0503030203020204" pitchFamily="34" charset="0"/>
                      </a:rPr>
                      <m:t>𝑓</m:t>
                    </m:r>
                    <m:r>
                      <a:rPr lang="en-US" altLang="zh-CN">
                        <a:solidFill>
                          <a:schemeClr val="bg2">
                            <a:lumMod val="50000"/>
                          </a:schemeClr>
                        </a:solidFill>
                        <a:latin typeface="Cambria Math" panose="02040503050406030204" pitchFamily="18" charset="0"/>
                        <a:sym typeface="Huawei Sans" panose="020C0503030203020204" pitchFamily="34" charset="0"/>
                      </a:rPr>
                      <m:t>:</m:t>
                    </m:r>
                    <m:sSup>
                      <m:sSupPr>
                        <m:ctrlPr>
                          <a:rPr lang="en-US" altLang="zh-CN" i="1">
                            <a:solidFill>
                              <a:schemeClr val="bg2">
                                <a:lumMod val="50000"/>
                              </a:schemeClr>
                            </a:solidFill>
                            <a:latin typeface="Cambria Math" panose="02040503050406030204" pitchFamily="18" charset="0"/>
                            <a:sym typeface="Huawei Sans" panose="020C0503030203020204" pitchFamily="34" charset="0"/>
                          </a:rPr>
                        </m:ctrlPr>
                      </m:sSupPr>
                      <m:e>
                        <m:r>
                          <a:rPr lang="en-US" altLang="zh-CN">
                            <a:solidFill>
                              <a:schemeClr val="bg2">
                                <a:lumMod val="50000"/>
                              </a:schemeClr>
                            </a:solidFill>
                            <a:latin typeface="Cambria Math" panose="02040503050406030204" pitchFamily="18" charset="0"/>
                            <a:sym typeface="Huawei Sans" panose="020C0503030203020204" pitchFamily="34" charset="0"/>
                          </a:rPr>
                          <m:t>𝑅</m:t>
                        </m:r>
                      </m:e>
                      <m:sup>
                        <m:r>
                          <a:rPr lang="en-US" altLang="zh-CN">
                            <a:solidFill>
                              <a:schemeClr val="bg2">
                                <a:lumMod val="50000"/>
                              </a:schemeClr>
                            </a:solidFill>
                            <a:latin typeface="Cambria Math" panose="02040503050406030204" pitchFamily="18" charset="0"/>
                            <a:sym typeface="Huawei Sans" panose="020C0503030203020204" pitchFamily="34" charset="0"/>
                          </a:rPr>
                          <m:t>𝑛</m:t>
                        </m:r>
                      </m:sup>
                    </m:sSup>
                    <m:r>
                      <a:rPr lang="el-GR" altLang="zh-CN">
                        <a:solidFill>
                          <a:schemeClr val="bg2">
                            <a:lumMod val="50000"/>
                          </a:schemeClr>
                        </a:solidFill>
                        <a:latin typeface="Cambria Math" panose="02040503050406030204" pitchFamily="18" charset="0"/>
                        <a:sym typeface="Huawei Sans" panose="020C0503030203020204" pitchFamily="34" charset="0"/>
                      </a:rPr>
                      <m:t>→</m:t>
                    </m:r>
                    <m:r>
                      <a:rPr lang="en-US" altLang="zh-CN">
                        <a:solidFill>
                          <a:schemeClr val="bg2">
                            <a:lumMod val="50000"/>
                          </a:schemeClr>
                        </a:solidFill>
                        <a:latin typeface="Cambria Math" panose="02040503050406030204" pitchFamily="18" charset="0"/>
                        <a:sym typeface="Huawei Sans" panose="020C0503030203020204" pitchFamily="34" charset="0"/>
                      </a:rPr>
                      <m:t>(1,2,…,</m:t>
                    </m:r>
                    <m:r>
                      <a:rPr lang="en-US" altLang="zh-CN">
                        <a:solidFill>
                          <a:schemeClr val="bg2">
                            <a:lumMod val="50000"/>
                          </a:schemeClr>
                        </a:solidFill>
                        <a:latin typeface="Cambria Math" panose="02040503050406030204" pitchFamily="18" charset="0"/>
                        <a:sym typeface="Huawei Sans" panose="020C0503030203020204" pitchFamily="34" charset="0"/>
                      </a:rPr>
                      <m:t>𝑘</m:t>
                    </m:r>
                    <m:r>
                      <a:rPr lang="en-US" altLang="zh-CN">
                        <a:solidFill>
                          <a:schemeClr val="bg2">
                            <a:lumMod val="50000"/>
                          </a:schemeClr>
                        </a:solidFill>
                        <a:latin typeface="Cambria Math" panose="02040503050406030204" pitchFamily="18" charset="0"/>
                        <a:sym typeface="Huawei Sans" panose="020C0503030203020204" pitchFamily="34" charset="0"/>
                      </a:rPr>
                      <m:t>)</m:t>
                    </m:r>
                  </m:oMath>
                </a14:m>
                <a:r>
                  <a:rPr lang="en-US" dirty="0">
                    <a:solidFill>
                      <a:schemeClr val="bg2">
                        <a:lumMod val="50000"/>
                      </a:schemeClr>
                    </a:solidFill>
                    <a:sym typeface="Huawei Sans" panose="020C0503030203020204" pitchFamily="34" charset="0"/>
                  </a:rPr>
                  <a:t>. For example, the image classification algorithm in computer vision is developed to handle classification tasks.</a:t>
                </a:r>
              </a:p>
              <a:p>
                <a:pPr lvl="1"/>
                <a:r>
                  <a:rPr lang="en-US" dirty="0">
                    <a:solidFill>
                      <a:schemeClr val="bg2">
                        <a:lumMod val="50000"/>
                      </a:schemeClr>
                    </a:solidFill>
                    <a:sym typeface="Huawei Sans" panose="020C0503030203020204" pitchFamily="34" charset="0"/>
                  </a:rPr>
                  <a:t>Regression: For this type of task, a computer program predicts the output for the given input. Learning algorithms typically output a function </a:t>
                </a:r>
                <a14:m>
                  <m:oMath xmlns:m="http://schemas.openxmlformats.org/officeDocument/2006/math">
                    <m:r>
                      <a:rPr lang="en-US" altLang="zh-CN">
                        <a:solidFill>
                          <a:schemeClr val="bg2">
                            <a:lumMod val="50000"/>
                          </a:schemeClr>
                        </a:solidFill>
                        <a:latin typeface="Cambria Math" panose="02040503050406030204" pitchFamily="18" charset="0"/>
                        <a:sym typeface="Huawei Sans" panose="020C0503030203020204" pitchFamily="34" charset="0"/>
                      </a:rPr>
                      <m:t>𝑓</m:t>
                    </m:r>
                    <m:r>
                      <a:rPr lang="en-US" altLang="zh-CN">
                        <a:solidFill>
                          <a:schemeClr val="bg2">
                            <a:lumMod val="50000"/>
                          </a:schemeClr>
                        </a:solidFill>
                        <a:latin typeface="Cambria Math" panose="02040503050406030204" pitchFamily="18" charset="0"/>
                        <a:sym typeface="Huawei Sans" panose="020C0503030203020204" pitchFamily="34" charset="0"/>
                      </a:rPr>
                      <m:t>:</m:t>
                    </m:r>
                    <m:sSup>
                      <m:sSupPr>
                        <m:ctrlPr>
                          <a:rPr lang="en-US" altLang="zh-CN" i="1">
                            <a:solidFill>
                              <a:schemeClr val="bg2">
                                <a:lumMod val="50000"/>
                              </a:schemeClr>
                            </a:solidFill>
                            <a:latin typeface="Cambria Math" panose="02040503050406030204" pitchFamily="18" charset="0"/>
                            <a:sym typeface="Huawei Sans" panose="020C0503030203020204" pitchFamily="34" charset="0"/>
                          </a:rPr>
                        </m:ctrlPr>
                      </m:sSupPr>
                      <m:e>
                        <m:r>
                          <a:rPr lang="en-US" altLang="zh-CN">
                            <a:solidFill>
                              <a:schemeClr val="bg2">
                                <a:lumMod val="50000"/>
                              </a:schemeClr>
                            </a:solidFill>
                            <a:latin typeface="Cambria Math" panose="02040503050406030204" pitchFamily="18" charset="0"/>
                            <a:sym typeface="Huawei Sans" panose="020C0503030203020204" pitchFamily="34" charset="0"/>
                          </a:rPr>
                          <m:t>𝑅</m:t>
                        </m:r>
                      </m:e>
                      <m:sup>
                        <m:r>
                          <a:rPr lang="en-US" altLang="zh-CN">
                            <a:solidFill>
                              <a:schemeClr val="bg2">
                                <a:lumMod val="50000"/>
                              </a:schemeClr>
                            </a:solidFill>
                            <a:latin typeface="Cambria Math" panose="02040503050406030204" pitchFamily="18" charset="0"/>
                            <a:sym typeface="Huawei Sans" panose="020C0503030203020204" pitchFamily="34" charset="0"/>
                          </a:rPr>
                          <m:t>𝑛</m:t>
                        </m:r>
                      </m:sup>
                    </m:sSup>
                    <m:r>
                      <a:rPr lang="el-GR" altLang="zh-CN">
                        <a:solidFill>
                          <a:schemeClr val="bg2">
                            <a:lumMod val="50000"/>
                          </a:schemeClr>
                        </a:solidFill>
                        <a:latin typeface="Cambria Math" panose="02040503050406030204" pitchFamily="18" charset="0"/>
                        <a:sym typeface="Huawei Sans" panose="020C0503030203020204" pitchFamily="34" charset="0"/>
                      </a:rPr>
                      <m:t>→</m:t>
                    </m:r>
                    <m:r>
                      <a:rPr lang="en-US" altLang="zh-CN">
                        <a:solidFill>
                          <a:schemeClr val="bg2">
                            <a:lumMod val="50000"/>
                          </a:schemeClr>
                        </a:solidFill>
                        <a:latin typeface="Cambria Math" panose="02040503050406030204" pitchFamily="18" charset="0"/>
                        <a:sym typeface="Huawei Sans" panose="020C0503030203020204" pitchFamily="34" charset="0"/>
                      </a:rPr>
                      <m:t>𝑅</m:t>
                    </m:r>
                  </m:oMath>
                </a14:m>
                <a:r>
                  <a:rPr lang="en-US" dirty="0">
                    <a:solidFill>
                      <a:schemeClr val="bg2">
                        <a:lumMod val="50000"/>
                      </a:schemeClr>
                    </a:solidFill>
                    <a:sym typeface="Huawei Sans" panose="020C0503030203020204" pitchFamily="34" charset="0"/>
                  </a:rPr>
                  <a:t>. An example of this task type is to predict the claim amount of an insured person (to set the insurance premium) or predict the security price.</a:t>
                </a:r>
              </a:p>
              <a:p>
                <a:pPr lvl="1"/>
                <a:r>
                  <a:rPr lang="en-US" dirty="0">
                    <a:solidFill>
                      <a:schemeClr val="bg2">
                        <a:lumMod val="50000"/>
                      </a:schemeClr>
                    </a:solidFill>
                    <a:sym typeface="Huawei Sans" panose="020C0503030203020204" pitchFamily="34" charset="0"/>
                  </a:rPr>
                  <a:t>Clustering: A large amount of data from an unlabeled dataset is divided into multiple categories according to internal similarity of the data. Data in the same category is more similar than that in different categories. This feature can be used in scenarios such as image retrieval and user profile management.</a:t>
                </a:r>
              </a:p>
              <a:p>
                <a:r>
                  <a:rPr lang="en-US" sz="2800" dirty="0">
                    <a:solidFill>
                      <a:schemeClr val="bg2">
                        <a:lumMod val="50000"/>
                      </a:schemeClr>
                    </a:solidFill>
                    <a:sym typeface="Huawei Sans" panose="020C0503030203020204" pitchFamily="34" charset="0"/>
                  </a:rPr>
                  <a:t>Classification and regression are two main types of prediction, accounting from 80% to 90%. The output of classification is discrete category values, and the output of regression is continuous numbers.</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xfrm>
                <a:off x="731838" y="1052514"/>
                <a:ext cx="10728326" cy="5564596"/>
              </a:xfrm>
              <a:blipFill>
                <a:blip r:embed="rId3"/>
                <a:stretch>
                  <a:fillRect l="-1307" t="-1864" r="-1023"/>
                </a:stretch>
              </a:blipFill>
            </p:spPr>
            <p:txBody>
              <a:bodyPr/>
              <a:lstStyle/>
              <a:p>
                <a:r>
                  <a:rPr lang="en-US">
                    <a:noFill/>
                  </a:rPr>
                  <a:t> </a:t>
                </a:r>
              </a:p>
            </p:txBody>
          </p:sp>
        </mc:Fallback>
      </mc:AlternateContent>
    </p:spTree>
    <p:extLst>
      <p:ext uri="{BB962C8B-B14F-4D97-AF65-F5344CB8AC3E}">
        <p14:creationId xmlns:p14="http://schemas.microsoft.com/office/powerpoint/2010/main" val="325263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dirty="0">
                <a:solidFill>
                  <a:schemeClr val="bg1">
                    <a:lumMod val="50000"/>
                  </a:schemeClr>
                </a:solidFill>
                <a:sym typeface="Huawei Sans" panose="020C0503030203020204" pitchFamily="34" charset="0"/>
              </a:rPr>
              <a:t>Machine Learning Definition</a:t>
            </a:r>
          </a:p>
          <a:p>
            <a:r>
              <a:rPr lang="en-US" b="1" dirty="0">
                <a:sym typeface="Huawei Sans" panose="020C0503030203020204" pitchFamily="34" charset="0"/>
              </a:rPr>
              <a:t>Machine Learning Types</a:t>
            </a:r>
          </a:p>
          <a:p>
            <a:r>
              <a:rPr lang="en-US" dirty="0">
                <a:solidFill>
                  <a:schemeClr val="bg1">
                    <a:lumMod val="50000"/>
                  </a:schemeClr>
                </a:solidFill>
                <a:sym typeface="Huawei Sans" panose="020C0503030203020204" pitchFamily="34" charset="0"/>
              </a:rPr>
              <a:t>Machine Learning Process</a:t>
            </a:r>
          </a:p>
          <a:p>
            <a:r>
              <a:rPr lang="en-US" dirty="0">
                <a:solidFill>
                  <a:schemeClr val="bg1">
                    <a:lumMod val="50000"/>
                  </a:schemeClr>
                </a:solidFill>
                <a:sym typeface="Huawei Sans" panose="020C0503030203020204" pitchFamily="34" charset="0"/>
              </a:rPr>
              <a:t>Other Key Machine Learning Methods</a:t>
            </a:r>
          </a:p>
          <a:p>
            <a:r>
              <a:rPr lang="en-US" dirty="0">
                <a:solidFill>
                  <a:schemeClr val="bg1">
                    <a:lumMod val="50000"/>
                  </a:schemeClr>
                </a:solidFill>
                <a:sym typeface="Huawei Sans" panose="020C0503030203020204" pitchFamily="34" charset="0"/>
              </a:rPr>
              <a:t>Common Machine Learning Algorithms</a:t>
            </a:r>
          </a:p>
          <a:p>
            <a:r>
              <a:rPr lang="en-US" dirty="0">
                <a:solidFill>
                  <a:schemeClr val="bg1">
                    <a:lumMod val="50000"/>
                  </a:schemeClr>
                </a:solidFill>
                <a:sym typeface="Huawei Sans" panose="020C0503030203020204" pitchFamily="34" charset="0"/>
              </a:rPr>
              <a:t>Case study</a:t>
            </a:r>
          </a:p>
        </p:txBody>
      </p:sp>
    </p:spTree>
    <p:extLst>
      <p:ext uri="{BB962C8B-B14F-4D97-AF65-F5344CB8AC3E}">
        <p14:creationId xmlns:p14="http://schemas.microsoft.com/office/powerpoint/2010/main" val="296758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sym typeface="Huawei Sans" panose="020C0503030203020204" pitchFamily="34" charset="0"/>
              </a:rPr>
              <a:t>Machine Learning Classification</a:t>
            </a:r>
          </a:p>
        </p:txBody>
      </p:sp>
      <p:sp>
        <p:nvSpPr>
          <p:cNvPr id="3" name="文本占位符 2"/>
          <p:cNvSpPr>
            <a:spLocks noGrp="1"/>
          </p:cNvSpPr>
          <p:nvPr>
            <p:ph type="body" sz="quarter" idx="10"/>
          </p:nvPr>
        </p:nvSpPr>
        <p:spPr>
          <a:xfrm>
            <a:off x="731838" y="1052513"/>
            <a:ext cx="10728326" cy="5466273"/>
          </a:xfrm>
        </p:spPr>
        <p:txBody>
          <a:bodyPr wrap="square">
            <a:noAutofit/>
          </a:bodyPr>
          <a:lstStyle/>
          <a:p>
            <a:r>
              <a:rPr lang="en-US" sz="2000" b="1" dirty="0">
                <a:solidFill>
                  <a:schemeClr val="bg2">
                    <a:lumMod val="50000"/>
                  </a:schemeClr>
                </a:solidFill>
                <a:sym typeface="Huawei Sans" panose="020C0503030203020204" pitchFamily="34" charset="0"/>
              </a:rPr>
              <a:t>Supervised learning</a:t>
            </a:r>
            <a:r>
              <a:rPr lang="en-US" sz="2000" dirty="0">
                <a:solidFill>
                  <a:schemeClr val="bg2">
                    <a:lumMod val="50000"/>
                  </a:schemeClr>
                </a:solidFill>
                <a:sym typeface="Huawei Sans" panose="020C0503030203020204" pitchFamily="34" charset="0"/>
              </a:rPr>
              <a:t>: Obtain an optimal model with required performance through training and learning based on the samples of known categories. Then, use the model to map all inputs to outputs and check the output for the purpose of classifying unknown data.</a:t>
            </a:r>
          </a:p>
          <a:p>
            <a:r>
              <a:rPr lang="en-US" sz="2000" b="1" dirty="0">
                <a:solidFill>
                  <a:schemeClr val="bg2">
                    <a:lumMod val="50000"/>
                  </a:schemeClr>
                </a:solidFill>
                <a:sym typeface="Huawei Sans" panose="020C0503030203020204" pitchFamily="34" charset="0"/>
              </a:rPr>
              <a:t>Unsupervised learning</a:t>
            </a:r>
            <a:r>
              <a:rPr lang="en-US" sz="2000" dirty="0">
                <a:solidFill>
                  <a:schemeClr val="bg2">
                    <a:lumMod val="50000"/>
                  </a:schemeClr>
                </a:solidFill>
                <a:sym typeface="Huawei Sans" panose="020C0503030203020204" pitchFamily="34" charset="0"/>
              </a:rPr>
              <a:t>: For unlabeled samples, the learning algorithms directly model the input datasets. Clustering is a common form of unsupervised learning. We only need to put highly similar samples together, calculate the similarity between new samples and existing ones, and classify them by similarity.</a:t>
            </a:r>
          </a:p>
          <a:p>
            <a:r>
              <a:rPr lang="en-US" sz="2000" b="1" dirty="0">
                <a:solidFill>
                  <a:schemeClr val="bg2">
                    <a:lumMod val="50000"/>
                  </a:schemeClr>
                </a:solidFill>
                <a:sym typeface="Huawei Sans" panose="020C0503030203020204" pitchFamily="34" charset="0"/>
              </a:rPr>
              <a:t>Semi-supervised learning</a:t>
            </a:r>
            <a:r>
              <a:rPr lang="en-US" sz="2000" dirty="0">
                <a:solidFill>
                  <a:schemeClr val="bg2">
                    <a:lumMod val="50000"/>
                  </a:schemeClr>
                </a:solidFill>
                <a:sym typeface="Huawei Sans" panose="020C0503030203020204" pitchFamily="34" charset="0"/>
              </a:rPr>
              <a:t>: In one task, a machine learning model that automatically uses a large amount of unlabeled data to assist learning directly of a small amount of labeled data.</a:t>
            </a:r>
          </a:p>
          <a:p>
            <a:r>
              <a:rPr lang="en-US" sz="2000" b="1" dirty="0">
                <a:solidFill>
                  <a:schemeClr val="bg2">
                    <a:lumMod val="50000"/>
                  </a:schemeClr>
                </a:solidFill>
                <a:sym typeface="Huawei Sans" panose="020C0503030203020204" pitchFamily="34" charset="0"/>
              </a:rPr>
              <a:t>Reinforcement learning</a:t>
            </a:r>
            <a:r>
              <a:rPr lang="en-US" sz="2000" dirty="0">
                <a:solidFill>
                  <a:schemeClr val="bg2">
                    <a:lumMod val="50000"/>
                  </a:schemeClr>
                </a:solidFill>
                <a:sym typeface="Huawei Sans" panose="020C0503030203020204" pitchFamily="34" charset="0"/>
              </a:rPr>
              <a:t>: It is an area of machine learning concerned with how agents ought to take actions in an environment to maximize some notion of cumulative reward. The difference between reinforcement learning and supervised learning is the teacher signal. The reinforcement signal provided by the environment in reinforcement learning is used to evaluate the action (scalar signal) rather than telling the learning system how to perform correct actions.</a:t>
            </a:r>
            <a:endParaRPr lang="zh-CN" altLang="en-US" sz="1800" dirty="0">
              <a:solidFill>
                <a:schemeClr val="bg2">
                  <a:lumMod val="50000"/>
                </a:schemeClr>
              </a:solidFill>
              <a:sym typeface="Huawei Sans" panose="020C0503030203020204" pitchFamily="34" charset="0"/>
            </a:endParaRPr>
          </a:p>
        </p:txBody>
      </p:sp>
    </p:spTree>
    <p:extLst>
      <p:ext uri="{BB962C8B-B14F-4D97-AF65-F5344CB8AC3E}">
        <p14:creationId xmlns:p14="http://schemas.microsoft.com/office/powerpoint/2010/main" val="2655261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sym typeface="Huawei Sans" panose="020C0503030203020204" pitchFamily="34" charset="0"/>
              </a:rPr>
              <a:t>Supervised Learning</a:t>
            </a:r>
          </a:p>
        </p:txBody>
      </p:sp>
      <p:sp>
        <p:nvSpPr>
          <p:cNvPr id="4" name="圆角矩形 3"/>
          <p:cNvSpPr/>
          <p:nvPr/>
        </p:nvSpPr>
        <p:spPr bwMode="auto">
          <a:xfrm>
            <a:off x="1039573" y="1178873"/>
            <a:ext cx="3953318" cy="504056"/>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 name="圆角矩形 5"/>
          <p:cNvSpPr/>
          <p:nvPr/>
        </p:nvSpPr>
        <p:spPr bwMode="auto">
          <a:xfrm>
            <a:off x="1115062" y="1970961"/>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 name="圆角矩形 6"/>
          <p:cNvSpPr/>
          <p:nvPr/>
        </p:nvSpPr>
        <p:spPr bwMode="auto">
          <a:xfrm>
            <a:off x="3703869" y="1970961"/>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 name="圆角矩形 7"/>
          <p:cNvSpPr/>
          <p:nvPr/>
        </p:nvSpPr>
        <p:spPr bwMode="auto">
          <a:xfrm>
            <a:off x="10004569" y="1970961"/>
            <a:ext cx="1289022" cy="591524"/>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0" name="圆角矩形 99"/>
          <p:cNvSpPr/>
          <p:nvPr/>
        </p:nvSpPr>
        <p:spPr bwMode="auto">
          <a:xfrm>
            <a:off x="1115062" y="2741204"/>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1" name="圆角矩形 100"/>
          <p:cNvSpPr/>
          <p:nvPr/>
        </p:nvSpPr>
        <p:spPr bwMode="auto">
          <a:xfrm>
            <a:off x="3703869" y="2741204"/>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2" name="圆角矩形 101"/>
          <p:cNvSpPr/>
          <p:nvPr/>
        </p:nvSpPr>
        <p:spPr bwMode="auto">
          <a:xfrm>
            <a:off x="10004569" y="2741204"/>
            <a:ext cx="1289022" cy="591524"/>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3" name="圆角矩形 102"/>
          <p:cNvSpPr/>
          <p:nvPr/>
        </p:nvSpPr>
        <p:spPr bwMode="auto">
          <a:xfrm>
            <a:off x="1115062" y="3511447"/>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4" name="圆角矩形 103"/>
          <p:cNvSpPr/>
          <p:nvPr/>
        </p:nvSpPr>
        <p:spPr bwMode="auto">
          <a:xfrm>
            <a:off x="3703869" y="3511447"/>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5" name="圆角矩形 104"/>
          <p:cNvSpPr/>
          <p:nvPr/>
        </p:nvSpPr>
        <p:spPr bwMode="auto">
          <a:xfrm>
            <a:off x="10004569" y="3511447"/>
            <a:ext cx="1289022" cy="591524"/>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6" name="文本框 105"/>
          <p:cNvSpPr txBox="1"/>
          <p:nvPr/>
        </p:nvSpPr>
        <p:spPr bwMode="auto">
          <a:xfrm>
            <a:off x="1232384" y="2048701"/>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1</a:t>
            </a:r>
          </a:p>
        </p:txBody>
      </p:sp>
      <p:sp>
        <p:nvSpPr>
          <p:cNvPr id="107" name="文本框 106"/>
          <p:cNvSpPr txBox="1"/>
          <p:nvPr/>
        </p:nvSpPr>
        <p:spPr bwMode="auto">
          <a:xfrm>
            <a:off x="1232383" y="2873601"/>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1</a:t>
            </a:r>
          </a:p>
        </p:txBody>
      </p:sp>
      <p:sp>
        <p:nvSpPr>
          <p:cNvPr id="108" name="文本框 107"/>
          <p:cNvSpPr txBox="1"/>
          <p:nvPr/>
        </p:nvSpPr>
        <p:spPr bwMode="auto">
          <a:xfrm>
            <a:off x="1232382" y="3624380"/>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1</a:t>
            </a:r>
          </a:p>
        </p:txBody>
      </p:sp>
      <p:sp>
        <p:nvSpPr>
          <p:cNvPr id="109" name="文本框 108"/>
          <p:cNvSpPr txBox="1"/>
          <p:nvPr/>
        </p:nvSpPr>
        <p:spPr bwMode="auto">
          <a:xfrm>
            <a:off x="3759493" y="2083894"/>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n</a:t>
            </a:r>
          </a:p>
        </p:txBody>
      </p:sp>
      <p:sp>
        <p:nvSpPr>
          <p:cNvPr id="110" name="文本框 109"/>
          <p:cNvSpPr txBox="1"/>
          <p:nvPr/>
        </p:nvSpPr>
        <p:spPr bwMode="auto">
          <a:xfrm>
            <a:off x="3738221" y="2850517"/>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n</a:t>
            </a:r>
          </a:p>
        </p:txBody>
      </p:sp>
      <p:sp>
        <p:nvSpPr>
          <p:cNvPr id="111" name="文本框 110"/>
          <p:cNvSpPr txBox="1"/>
          <p:nvPr/>
        </p:nvSpPr>
        <p:spPr bwMode="auto">
          <a:xfrm>
            <a:off x="3759492" y="3624380"/>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n</a:t>
            </a:r>
          </a:p>
        </p:txBody>
      </p:sp>
      <p:sp>
        <p:nvSpPr>
          <p:cNvPr id="113" name="文本框 112"/>
          <p:cNvSpPr txBox="1"/>
          <p:nvPr/>
        </p:nvSpPr>
        <p:spPr bwMode="auto">
          <a:xfrm>
            <a:off x="2367253" y="2083894"/>
            <a:ext cx="11962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p>
        </p:txBody>
      </p:sp>
      <p:sp>
        <p:nvSpPr>
          <p:cNvPr id="114" name="文本框 113"/>
          <p:cNvSpPr txBox="1"/>
          <p:nvPr/>
        </p:nvSpPr>
        <p:spPr bwMode="auto">
          <a:xfrm>
            <a:off x="2404084" y="2848186"/>
            <a:ext cx="11962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p>
        </p:txBody>
      </p:sp>
      <p:sp>
        <p:nvSpPr>
          <p:cNvPr id="115" name="文本框 114"/>
          <p:cNvSpPr txBox="1"/>
          <p:nvPr/>
        </p:nvSpPr>
        <p:spPr bwMode="auto">
          <a:xfrm>
            <a:off x="2394549" y="3626672"/>
            <a:ext cx="11962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p>
        </p:txBody>
      </p:sp>
      <p:sp>
        <p:nvSpPr>
          <p:cNvPr id="116" name="文本框 115"/>
          <p:cNvSpPr txBox="1"/>
          <p:nvPr/>
        </p:nvSpPr>
        <p:spPr bwMode="auto">
          <a:xfrm>
            <a:off x="10206641" y="2048701"/>
            <a:ext cx="88487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Goal</a:t>
            </a:r>
          </a:p>
        </p:txBody>
      </p:sp>
      <p:sp>
        <p:nvSpPr>
          <p:cNvPr id="117" name="文本框 116"/>
          <p:cNvSpPr txBox="1"/>
          <p:nvPr/>
        </p:nvSpPr>
        <p:spPr bwMode="auto">
          <a:xfrm>
            <a:off x="10206641" y="2848186"/>
            <a:ext cx="88487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Goal</a:t>
            </a:r>
          </a:p>
        </p:txBody>
      </p:sp>
      <p:sp>
        <p:nvSpPr>
          <p:cNvPr id="118" name="文本框 117"/>
          <p:cNvSpPr txBox="1"/>
          <p:nvPr/>
        </p:nvSpPr>
        <p:spPr bwMode="auto">
          <a:xfrm>
            <a:off x="10206641" y="3631209"/>
            <a:ext cx="88487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Goal</a:t>
            </a:r>
          </a:p>
        </p:txBody>
      </p:sp>
      <p:sp>
        <p:nvSpPr>
          <p:cNvPr id="119" name="右大括号 118"/>
          <p:cNvSpPr/>
          <p:nvPr/>
        </p:nvSpPr>
        <p:spPr bwMode="auto">
          <a:xfrm>
            <a:off x="5180033" y="1970961"/>
            <a:ext cx="864096" cy="2132010"/>
          </a:xfrm>
          <a:prstGeom prst="rightBrace">
            <a:avLst/>
          </a:prstGeom>
          <a:no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0" name="左大括号 119"/>
          <p:cNvSpPr/>
          <p:nvPr/>
        </p:nvSpPr>
        <p:spPr bwMode="auto">
          <a:xfrm>
            <a:off x="9075441" y="1979176"/>
            <a:ext cx="828092" cy="2154508"/>
          </a:xfrm>
          <a:prstGeom prst="leftBrace">
            <a:avLst/>
          </a:prstGeom>
          <a:no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1" name="文本框 120"/>
          <p:cNvSpPr txBox="1"/>
          <p:nvPr/>
        </p:nvSpPr>
        <p:spPr bwMode="auto">
          <a:xfrm>
            <a:off x="1317134" y="1245263"/>
            <a:ext cx="3473683"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Data feature</a:t>
            </a:r>
          </a:p>
        </p:txBody>
      </p:sp>
      <p:sp>
        <p:nvSpPr>
          <p:cNvPr id="123" name="圆角矩形 122"/>
          <p:cNvSpPr/>
          <p:nvPr/>
        </p:nvSpPr>
        <p:spPr bwMode="auto">
          <a:xfrm>
            <a:off x="9978245" y="1246962"/>
            <a:ext cx="1289022" cy="504056"/>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4" name="文本框 123"/>
          <p:cNvSpPr txBox="1"/>
          <p:nvPr/>
        </p:nvSpPr>
        <p:spPr bwMode="auto">
          <a:xfrm>
            <a:off x="10056440" y="1291891"/>
            <a:ext cx="113263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Label</a:t>
            </a:r>
          </a:p>
        </p:txBody>
      </p:sp>
      <p:sp>
        <p:nvSpPr>
          <p:cNvPr id="125" name="矩形 124"/>
          <p:cNvSpPr/>
          <p:nvPr/>
        </p:nvSpPr>
        <p:spPr bwMode="auto">
          <a:xfrm>
            <a:off x="6044129" y="2602810"/>
            <a:ext cx="3031312" cy="8564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6" name="文本框 125"/>
          <p:cNvSpPr txBox="1"/>
          <p:nvPr/>
        </p:nvSpPr>
        <p:spPr bwMode="auto">
          <a:xfrm>
            <a:off x="6248548" y="2823653"/>
            <a:ext cx="2622473"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20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Supervised learning algorithm</a:t>
            </a:r>
          </a:p>
        </p:txBody>
      </p:sp>
      <p:graphicFrame>
        <p:nvGraphicFramePr>
          <p:cNvPr id="127" name="表格 126"/>
          <p:cNvGraphicFramePr>
            <a:graphicFrameLocks noGrp="1"/>
          </p:cNvGraphicFramePr>
          <p:nvPr>
            <p:extLst>
              <p:ext uri="{D42A27DB-BD31-4B8C-83A1-F6EECF244321}">
                <p14:modId xmlns:p14="http://schemas.microsoft.com/office/powerpoint/2010/main" val="1758736393"/>
              </p:ext>
            </p:extLst>
          </p:nvPr>
        </p:nvGraphicFramePr>
        <p:xfrm>
          <a:off x="1116034" y="4317900"/>
          <a:ext cx="4496049" cy="1752600"/>
        </p:xfrm>
        <a:graphic>
          <a:graphicData uri="http://schemas.openxmlformats.org/drawingml/2006/table">
            <a:tbl>
              <a:tblPr firstRow="1" bandRow="1">
                <a:tableStyleId>{5940675A-B579-460E-94D1-54222C63F5DA}</a:tableStyleId>
              </a:tblPr>
              <a:tblGrid>
                <a:gridCol w="1498683">
                  <a:extLst>
                    <a:ext uri="{9D8B030D-6E8A-4147-A177-3AD203B41FA5}">
                      <a16:colId xmlns:a16="http://schemas.microsoft.com/office/drawing/2014/main" val="20000"/>
                    </a:ext>
                  </a:extLst>
                </a:gridCol>
                <a:gridCol w="1722532">
                  <a:extLst>
                    <a:ext uri="{9D8B030D-6E8A-4147-A177-3AD203B41FA5}">
                      <a16:colId xmlns:a16="http://schemas.microsoft.com/office/drawing/2014/main" val="20001"/>
                    </a:ext>
                  </a:extLst>
                </a:gridCol>
                <a:gridCol w="1274834">
                  <a:extLst>
                    <a:ext uri="{9D8B030D-6E8A-4147-A177-3AD203B41FA5}">
                      <a16:colId xmlns:a16="http://schemas.microsoft.com/office/drawing/2014/main" val="20002"/>
                    </a:ext>
                  </a:extLst>
                </a:gridCol>
              </a:tblGrid>
              <a:tr h="370840">
                <a:tc>
                  <a:txBody>
                    <a:bodyPr/>
                    <a:lstStyle/>
                    <a:p>
                      <a:pPr algn="ctr" fontAlgn="ctr"/>
                      <a:r>
                        <a:rPr lang="en-US"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Weather</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Temperature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Wind Speed</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70840">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Sunny</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Warm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Strong</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Rainy</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Cold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Fair</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Sunny</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Cold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Weak</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28" name="表格 127"/>
          <p:cNvGraphicFramePr>
            <a:graphicFrameLocks noGrp="1"/>
          </p:cNvGraphicFramePr>
          <p:nvPr>
            <p:extLst>
              <p:ext uri="{D42A27DB-BD31-4B8C-83A1-F6EECF244321}">
                <p14:modId xmlns:p14="http://schemas.microsoft.com/office/powerpoint/2010/main" val="1734295730"/>
              </p:ext>
            </p:extLst>
          </p:nvPr>
        </p:nvGraphicFramePr>
        <p:xfrm>
          <a:off x="10004569" y="4427628"/>
          <a:ext cx="1262698" cy="1752600"/>
        </p:xfrm>
        <a:graphic>
          <a:graphicData uri="http://schemas.openxmlformats.org/drawingml/2006/table">
            <a:tbl>
              <a:tblPr firstRow="1" bandRow="1">
                <a:tableStyleId>{5940675A-B579-460E-94D1-54222C63F5DA}</a:tableStyleId>
              </a:tblPr>
              <a:tblGrid>
                <a:gridCol w="1262698">
                  <a:extLst>
                    <a:ext uri="{9D8B030D-6E8A-4147-A177-3AD203B41FA5}">
                      <a16:colId xmlns:a16="http://schemas.microsoft.com/office/drawing/2014/main" val="20000"/>
                    </a:ext>
                  </a:extLst>
                </a:gridCol>
              </a:tblGrid>
              <a:tr h="370840">
                <a:tc>
                  <a:txBody>
                    <a:bodyPr/>
                    <a:lstStyle/>
                    <a:p>
                      <a:pPr algn="ctr" fontAlgn="ctr"/>
                      <a:r>
                        <a:rPr lang="en-US"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Enjoy Sports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70840">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Yes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Yes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30768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wrap="square">
            <a:noAutofit/>
          </a:bodyPr>
          <a:lstStyle/>
          <a:p>
            <a:r>
              <a:rPr lang="en-US" dirty="0">
                <a:sym typeface="Huawei Sans" panose="020C0503030203020204" pitchFamily="34" charset="0"/>
              </a:rPr>
              <a:t>Supervised Learning </a:t>
            </a:r>
            <a:r>
              <a:rPr lang="en-US" altLang="zh-CN" dirty="0">
                <a:sym typeface="Huawei Sans" panose="020C0503030203020204" pitchFamily="34" charset="0"/>
              </a:rPr>
              <a:t>-</a:t>
            </a:r>
            <a:r>
              <a:rPr lang="en-US" dirty="0">
                <a:sym typeface="Huawei Sans" panose="020C0503030203020204" pitchFamily="34" charset="0"/>
              </a:rPr>
              <a:t> Regression Questions</a:t>
            </a:r>
          </a:p>
        </p:txBody>
      </p:sp>
      <p:sp>
        <p:nvSpPr>
          <p:cNvPr id="9" name="文本占位符 8"/>
          <p:cNvSpPr>
            <a:spLocks noGrp="1"/>
          </p:cNvSpPr>
          <p:nvPr>
            <p:ph type="body" sz="quarter" idx="10"/>
          </p:nvPr>
        </p:nvSpPr>
        <p:spPr>
          <a:xfrm>
            <a:off x="731838" y="1052514"/>
            <a:ext cx="10728326" cy="2583571"/>
          </a:xfrm>
        </p:spPr>
        <p:txBody>
          <a:bodyPr wrap="square">
            <a:noAutofit/>
          </a:bodyPr>
          <a:lstStyle/>
          <a:p>
            <a:pPr algn="l"/>
            <a:r>
              <a:rPr lang="en-US" sz="2000" dirty="0">
                <a:sym typeface="Huawei Sans" panose="020C0503030203020204" pitchFamily="34" charset="0"/>
              </a:rPr>
              <a:t>Regression: reflects the features of attribute values of samples in a sample dataset. The dependency between attribute values is discovered by expressing the relationship of sample mapping through functions.</a:t>
            </a:r>
          </a:p>
          <a:p>
            <a:pPr marL="654050" lvl="1" indent="-333375"/>
            <a:r>
              <a:rPr lang="en-US" sz="1800" dirty="0">
                <a:sym typeface="Huawei Sans" panose="020C0503030203020204" pitchFamily="34" charset="0"/>
              </a:rPr>
              <a:t>How much will I benefit from the stock next week?</a:t>
            </a:r>
          </a:p>
          <a:p>
            <a:pPr marL="654050" lvl="1" indent="-333375"/>
            <a:r>
              <a:rPr lang="en-US" sz="1800" dirty="0">
                <a:sym typeface="Huawei Sans" panose="020C0503030203020204" pitchFamily="34" charset="0"/>
              </a:rPr>
              <a:t>What's the temperature on Tuesday?</a:t>
            </a:r>
          </a:p>
        </p:txBody>
      </p:sp>
      <p:sp>
        <p:nvSpPr>
          <p:cNvPr id="7" name="object 7"/>
          <p:cNvSpPr/>
          <p:nvPr/>
        </p:nvSpPr>
        <p:spPr>
          <a:xfrm>
            <a:off x="6822030" y="2998147"/>
            <a:ext cx="4875118" cy="3590912"/>
          </a:xfrm>
          <a:prstGeom prst="rect">
            <a:avLst/>
          </a:prstGeom>
          <a:blipFill>
            <a:blip r:embed="rId3" cstate="print"/>
            <a:stretch>
              <a:fillRect/>
            </a:stretch>
          </a:blip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Tree>
    <p:extLst>
      <p:ext uri="{BB962C8B-B14F-4D97-AF65-F5344CB8AC3E}">
        <p14:creationId xmlns:p14="http://schemas.microsoft.com/office/powerpoint/2010/main" val="2931152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normAutofit/>
          </a:bodyPr>
          <a:lstStyle/>
          <a:p>
            <a:r>
              <a:rPr lang="en-US" dirty="0">
                <a:sym typeface="Huawei Sans" panose="020C0503030203020204" pitchFamily="34" charset="0"/>
              </a:rPr>
              <a:t>Supervised Learning </a:t>
            </a:r>
            <a:r>
              <a:rPr lang="en-US" altLang="zh-CN" dirty="0">
                <a:sym typeface="Huawei Sans" panose="020C0503030203020204" pitchFamily="34" charset="0"/>
              </a:rPr>
              <a:t>-</a:t>
            </a:r>
            <a:r>
              <a:rPr lang="en-US" dirty="0">
                <a:sym typeface="Huawei Sans" panose="020C0503030203020204" pitchFamily="34" charset="0"/>
              </a:rPr>
              <a:t> Classification Questions</a:t>
            </a:r>
          </a:p>
        </p:txBody>
      </p:sp>
      <p:sp>
        <p:nvSpPr>
          <p:cNvPr id="9" name="文本占位符 8"/>
          <p:cNvSpPr>
            <a:spLocks noGrp="1"/>
          </p:cNvSpPr>
          <p:nvPr>
            <p:ph type="body" sz="quarter" idx="10"/>
          </p:nvPr>
        </p:nvSpPr>
        <p:spPr>
          <a:xfrm>
            <a:off x="731838" y="1052514"/>
            <a:ext cx="10728326" cy="3003119"/>
          </a:xfrm>
        </p:spPr>
        <p:txBody>
          <a:bodyPr/>
          <a:lstStyle/>
          <a:p>
            <a:r>
              <a:rPr lang="en-US" dirty="0">
                <a:sym typeface="Huawei Sans" panose="020C0503030203020204" pitchFamily="34" charset="0"/>
              </a:rPr>
              <a:t>Classification: maps samples in a sample dataset to a specified category by using a classification model.</a:t>
            </a:r>
          </a:p>
          <a:p>
            <a:pPr lvl="1"/>
            <a:r>
              <a:rPr lang="en-US" dirty="0">
                <a:sym typeface="Huawei Sans" panose="020C0503030203020204" pitchFamily="34" charset="0"/>
              </a:rPr>
              <a:t>Will there be a traffic jam on XX road during </a:t>
            </a:r>
            <a:br>
              <a:rPr lang="en-US" dirty="0">
                <a:sym typeface="Huawei Sans" panose="020C0503030203020204" pitchFamily="34" charset="0"/>
              </a:rPr>
            </a:br>
            <a:r>
              <a:rPr lang="en-US" dirty="0">
                <a:sym typeface="Huawei Sans" panose="020C0503030203020204" pitchFamily="34" charset="0"/>
              </a:rPr>
              <a:t>the morning rush hour tomorrow?</a:t>
            </a:r>
          </a:p>
          <a:p>
            <a:pPr lvl="1"/>
            <a:r>
              <a:rPr lang="en-US" dirty="0">
                <a:sym typeface="Huawei Sans" panose="020C0503030203020204" pitchFamily="34" charset="0"/>
              </a:rPr>
              <a:t>Which method is more attractive to customers:</a:t>
            </a:r>
            <a:br>
              <a:rPr lang="en-US" dirty="0">
                <a:sym typeface="Huawei Sans" panose="020C0503030203020204" pitchFamily="34" charset="0"/>
              </a:rPr>
            </a:br>
            <a:r>
              <a:rPr lang="en-US" dirty="0">
                <a:sym typeface="Huawei Sans" panose="020C0503030203020204" pitchFamily="34" charset="0"/>
              </a:rPr>
              <a:t>5 </a:t>
            </a:r>
            <a:r>
              <a:rPr lang="en-US" dirty="0" err="1">
                <a:sym typeface="Huawei Sans" panose="020C0503030203020204" pitchFamily="34" charset="0"/>
              </a:rPr>
              <a:t>yuan</a:t>
            </a:r>
            <a:r>
              <a:rPr lang="en-US" dirty="0">
                <a:sym typeface="Huawei Sans" panose="020C0503030203020204" pitchFamily="34" charset="0"/>
              </a:rPr>
              <a:t> voucher or 25% off?</a:t>
            </a:r>
          </a:p>
          <a:p>
            <a:endParaRPr lang="zh-CN" altLang="en-US" dirty="0">
              <a:sym typeface="Huawei Sans" panose="020C0503030203020204" pitchFamily="34" charset="0"/>
            </a:endParaRPr>
          </a:p>
        </p:txBody>
      </p:sp>
      <p:sp>
        <p:nvSpPr>
          <p:cNvPr id="5" name="object 4"/>
          <p:cNvSpPr/>
          <p:nvPr/>
        </p:nvSpPr>
        <p:spPr>
          <a:xfrm>
            <a:off x="7061857" y="2925958"/>
            <a:ext cx="4620459" cy="3644768"/>
          </a:xfrm>
          <a:prstGeom prst="rect">
            <a:avLst/>
          </a:prstGeom>
          <a:blipFill>
            <a:blip r:embed="rId3" cstate="print"/>
            <a:stretch>
              <a:fillRect/>
            </a:stretch>
          </a:blipFill>
        </p:spPr>
        <p:txBody>
          <a:bodyPr wrap="square" lIns="0" tIns="0" rIns="0" bIns="0" rtlCol="0"/>
          <a:lstStyle/>
          <a:p>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Tree>
    <p:extLst>
      <p:ext uri="{BB962C8B-B14F-4D97-AF65-F5344CB8AC3E}">
        <p14:creationId xmlns:p14="http://schemas.microsoft.com/office/powerpoint/2010/main" val="386747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sym typeface="Huawei Sans" panose="020C0503030203020204" pitchFamily="34" charset="0"/>
              </a:rPr>
              <a:t>Unsupervised Learning</a:t>
            </a:r>
          </a:p>
        </p:txBody>
      </p:sp>
      <p:sp>
        <p:nvSpPr>
          <p:cNvPr id="4" name="圆角矩形 3"/>
          <p:cNvSpPr/>
          <p:nvPr/>
        </p:nvSpPr>
        <p:spPr bwMode="auto">
          <a:xfrm>
            <a:off x="1091444" y="1304764"/>
            <a:ext cx="3953318" cy="504056"/>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 name="圆角矩形 5"/>
          <p:cNvSpPr/>
          <p:nvPr/>
        </p:nvSpPr>
        <p:spPr bwMode="auto">
          <a:xfrm>
            <a:off x="1166933" y="2096852"/>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 name="圆角矩形 6"/>
          <p:cNvSpPr/>
          <p:nvPr/>
        </p:nvSpPr>
        <p:spPr bwMode="auto">
          <a:xfrm>
            <a:off x="3755740" y="2096852"/>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0" name="圆角矩形 99"/>
          <p:cNvSpPr/>
          <p:nvPr/>
        </p:nvSpPr>
        <p:spPr bwMode="auto">
          <a:xfrm>
            <a:off x="1166933" y="2867095"/>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1" name="圆角矩形 100"/>
          <p:cNvSpPr/>
          <p:nvPr/>
        </p:nvSpPr>
        <p:spPr bwMode="auto">
          <a:xfrm>
            <a:off x="3755740" y="2867095"/>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3" name="圆角矩形 102"/>
          <p:cNvSpPr/>
          <p:nvPr/>
        </p:nvSpPr>
        <p:spPr bwMode="auto">
          <a:xfrm>
            <a:off x="1166933" y="3637338"/>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4" name="圆角矩形 103"/>
          <p:cNvSpPr/>
          <p:nvPr/>
        </p:nvSpPr>
        <p:spPr bwMode="auto">
          <a:xfrm>
            <a:off x="3755740" y="3637338"/>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6" name="文本框 105"/>
          <p:cNvSpPr txBox="1"/>
          <p:nvPr/>
        </p:nvSpPr>
        <p:spPr bwMode="auto">
          <a:xfrm>
            <a:off x="1284255" y="2174592"/>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1</a:t>
            </a:r>
          </a:p>
        </p:txBody>
      </p:sp>
      <p:sp>
        <p:nvSpPr>
          <p:cNvPr id="107" name="文本框 106"/>
          <p:cNvSpPr txBox="1"/>
          <p:nvPr/>
        </p:nvSpPr>
        <p:spPr bwMode="auto">
          <a:xfrm>
            <a:off x="1284254" y="2999492"/>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1</a:t>
            </a:r>
          </a:p>
        </p:txBody>
      </p:sp>
      <p:sp>
        <p:nvSpPr>
          <p:cNvPr id="108" name="文本框 107"/>
          <p:cNvSpPr txBox="1"/>
          <p:nvPr/>
        </p:nvSpPr>
        <p:spPr bwMode="auto">
          <a:xfrm>
            <a:off x="1284253" y="3750271"/>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1</a:t>
            </a:r>
          </a:p>
        </p:txBody>
      </p:sp>
      <p:sp>
        <p:nvSpPr>
          <p:cNvPr id="109" name="文本框 108"/>
          <p:cNvSpPr txBox="1"/>
          <p:nvPr/>
        </p:nvSpPr>
        <p:spPr bwMode="auto">
          <a:xfrm>
            <a:off x="3811364" y="2209785"/>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n</a:t>
            </a:r>
          </a:p>
        </p:txBody>
      </p:sp>
      <p:sp>
        <p:nvSpPr>
          <p:cNvPr id="110" name="文本框 109"/>
          <p:cNvSpPr txBox="1"/>
          <p:nvPr/>
        </p:nvSpPr>
        <p:spPr bwMode="auto">
          <a:xfrm>
            <a:off x="3790092" y="2976408"/>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n</a:t>
            </a:r>
          </a:p>
        </p:txBody>
      </p:sp>
      <p:sp>
        <p:nvSpPr>
          <p:cNvPr id="111" name="文本框 110"/>
          <p:cNvSpPr txBox="1"/>
          <p:nvPr/>
        </p:nvSpPr>
        <p:spPr bwMode="auto">
          <a:xfrm>
            <a:off x="3811363" y="3750271"/>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n</a:t>
            </a:r>
          </a:p>
        </p:txBody>
      </p:sp>
      <p:sp>
        <p:nvSpPr>
          <p:cNvPr id="113" name="文本框 112"/>
          <p:cNvSpPr txBox="1"/>
          <p:nvPr/>
        </p:nvSpPr>
        <p:spPr bwMode="auto">
          <a:xfrm>
            <a:off x="2419124" y="2209785"/>
            <a:ext cx="11962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p>
        </p:txBody>
      </p:sp>
      <p:sp>
        <p:nvSpPr>
          <p:cNvPr id="114" name="文本框 113"/>
          <p:cNvSpPr txBox="1"/>
          <p:nvPr/>
        </p:nvSpPr>
        <p:spPr bwMode="auto">
          <a:xfrm>
            <a:off x="2455955" y="2974077"/>
            <a:ext cx="11962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p>
        </p:txBody>
      </p:sp>
      <p:sp>
        <p:nvSpPr>
          <p:cNvPr id="115" name="文本框 114"/>
          <p:cNvSpPr txBox="1"/>
          <p:nvPr/>
        </p:nvSpPr>
        <p:spPr bwMode="auto">
          <a:xfrm>
            <a:off x="2446420" y="3752563"/>
            <a:ext cx="11962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p>
        </p:txBody>
      </p:sp>
      <p:sp>
        <p:nvSpPr>
          <p:cNvPr id="119" name="右大括号 118"/>
          <p:cNvSpPr/>
          <p:nvPr/>
        </p:nvSpPr>
        <p:spPr bwMode="auto">
          <a:xfrm>
            <a:off x="5231904" y="2096852"/>
            <a:ext cx="864096" cy="2132010"/>
          </a:xfrm>
          <a:prstGeom prst="rightBrace">
            <a:avLst/>
          </a:prstGeom>
          <a:no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1" name="文本框 120"/>
          <p:cNvSpPr txBox="1"/>
          <p:nvPr/>
        </p:nvSpPr>
        <p:spPr bwMode="auto">
          <a:xfrm>
            <a:off x="1369005" y="1371154"/>
            <a:ext cx="3473683"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Data Feature</a:t>
            </a:r>
          </a:p>
        </p:txBody>
      </p:sp>
      <p:sp>
        <p:nvSpPr>
          <p:cNvPr id="125" name="矩形 124"/>
          <p:cNvSpPr/>
          <p:nvPr/>
        </p:nvSpPr>
        <p:spPr bwMode="auto">
          <a:xfrm>
            <a:off x="6096000" y="2728701"/>
            <a:ext cx="3031312" cy="8564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6" name="文本框 125"/>
          <p:cNvSpPr txBox="1"/>
          <p:nvPr/>
        </p:nvSpPr>
        <p:spPr bwMode="auto">
          <a:xfrm>
            <a:off x="6300419" y="2958688"/>
            <a:ext cx="2622473"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20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Unsupervised learning algorithm</a:t>
            </a:r>
          </a:p>
        </p:txBody>
      </p:sp>
      <p:graphicFrame>
        <p:nvGraphicFramePr>
          <p:cNvPr id="127" name="表格 126"/>
          <p:cNvGraphicFramePr>
            <a:graphicFrameLocks noGrp="1"/>
          </p:cNvGraphicFramePr>
          <p:nvPr>
            <p:extLst>
              <p:ext uri="{D42A27DB-BD31-4B8C-83A1-F6EECF244321}">
                <p14:modId xmlns:p14="http://schemas.microsoft.com/office/powerpoint/2010/main" val="531014063"/>
              </p:ext>
            </p:extLst>
          </p:nvPr>
        </p:nvGraphicFramePr>
        <p:xfrm>
          <a:off x="1163452" y="4325096"/>
          <a:ext cx="4496049" cy="1864360"/>
        </p:xfrm>
        <a:graphic>
          <a:graphicData uri="http://schemas.openxmlformats.org/drawingml/2006/table">
            <a:tbl>
              <a:tblPr firstRow="1" bandRow="1">
                <a:effectLst/>
                <a:tableStyleId>{5940675A-B579-460E-94D1-54222C63F5DA}</a:tableStyleId>
              </a:tblPr>
              <a:tblGrid>
                <a:gridCol w="1498683">
                  <a:extLst>
                    <a:ext uri="{9D8B030D-6E8A-4147-A177-3AD203B41FA5}">
                      <a16:colId xmlns:a16="http://schemas.microsoft.com/office/drawing/2014/main" val="20000"/>
                    </a:ext>
                  </a:extLst>
                </a:gridCol>
                <a:gridCol w="1498683">
                  <a:extLst>
                    <a:ext uri="{9D8B030D-6E8A-4147-A177-3AD203B41FA5}">
                      <a16:colId xmlns:a16="http://schemas.microsoft.com/office/drawing/2014/main" val="20001"/>
                    </a:ext>
                  </a:extLst>
                </a:gridCol>
                <a:gridCol w="1498683">
                  <a:extLst>
                    <a:ext uri="{9D8B030D-6E8A-4147-A177-3AD203B41FA5}">
                      <a16:colId xmlns:a16="http://schemas.microsoft.com/office/drawing/2014/main" val="20002"/>
                    </a:ext>
                  </a:extLst>
                </a:gridCol>
              </a:tblGrid>
              <a:tr h="370840">
                <a:tc>
                  <a:txBody>
                    <a:bodyPr/>
                    <a:lstStyle/>
                    <a:p>
                      <a:pPr algn="ctr" fontAlgn="ctr"/>
                      <a:r>
                        <a:rPr lang="en-US" sz="16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Monthly Consumption</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sz="16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Commodity</a:t>
                      </a: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sz="16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Consumption Time</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370840">
                <a:tc>
                  <a:txBody>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1000–2000</a:t>
                      </a:r>
                    </a:p>
                  </a:txBody>
                  <a:tcPr anchor="ctr">
                    <a:lnL w="28575" cap="flat" cmpd="sng" algn="ctr">
                      <a:solidFill>
                        <a:schemeClr val="tx1"/>
                      </a:solidFill>
                      <a:prstDash val="solid"/>
                      <a:round/>
                      <a:headEnd type="none" w="med" len="med"/>
                      <a:tailEnd type="none" w="med" len="med"/>
                    </a:lnL>
                  </a:tcPr>
                </a:tc>
                <a:tc>
                  <a:txBody>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Badminton racket</a:t>
                      </a:r>
                    </a:p>
                  </a:txBody>
                  <a:tcPr anchor="ctr"/>
                </a:tc>
                <a:tc>
                  <a:txBody>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6:00–12:00</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500–1000</a:t>
                      </a:r>
                    </a:p>
                  </a:txBody>
                  <a:tcPr anchor="ctr">
                    <a:lnL w="28575" cap="flat" cmpd="sng" algn="ctr">
                      <a:solidFill>
                        <a:schemeClr val="tx1"/>
                      </a:solidFill>
                      <a:prstDash val="solid"/>
                      <a:round/>
                      <a:headEnd type="none" w="med" len="med"/>
                      <a:tailEnd type="none" w="med" len="med"/>
                    </a:lnL>
                  </a:tcPr>
                </a:tc>
                <a:tc>
                  <a:txBody>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Basketball</a:t>
                      </a: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18:00–24:00</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1000–2000</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Game console</a:t>
                      </a:r>
                    </a:p>
                  </a:txBody>
                  <a:tcPr anchor="ctr">
                    <a:lnB w="28575" cap="flat" cmpd="sng" algn="ctr">
                      <a:solidFill>
                        <a:schemeClr val="tx1"/>
                      </a:solidFill>
                      <a:prstDash val="solid"/>
                      <a:round/>
                      <a:headEnd type="none" w="med" len="med"/>
                      <a:tailEnd type="none" w="med" len="med"/>
                    </a:lnB>
                  </a:tcPr>
                </a:tc>
                <a:tc>
                  <a:txBody>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00:00–6:00</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右箭头 2"/>
          <p:cNvSpPr/>
          <p:nvPr/>
        </p:nvSpPr>
        <p:spPr bwMode="auto">
          <a:xfrm>
            <a:off x="9127311" y="2967124"/>
            <a:ext cx="530505" cy="372612"/>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 name="椭圆 4"/>
          <p:cNvSpPr/>
          <p:nvPr/>
        </p:nvSpPr>
        <p:spPr bwMode="auto">
          <a:xfrm>
            <a:off x="9657817" y="2575444"/>
            <a:ext cx="1815046" cy="1081232"/>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6" name="文本框 35"/>
          <p:cNvSpPr txBox="1"/>
          <p:nvPr/>
        </p:nvSpPr>
        <p:spPr bwMode="auto">
          <a:xfrm>
            <a:off x="9917565" y="2794732"/>
            <a:ext cx="1295549"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Internal similarity</a:t>
            </a:r>
          </a:p>
        </p:txBody>
      </p:sp>
      <p:graphicFrame>
        <p:nvGraphicFramePr>
          <p:cNvPr id="37" name="表格 36"/>
          <p:cNvGraphicFramePr>
            <a:graphicFrameLocks noGrp="1"/>
          </p:cNvGraphicFramePr>
          <p:nvPr>
            <p:extLst>
              <p:ext uri="{D42A27DB-BD31-4B8C-83A1-F6EECF244321}">
                <p14:modId xmlns:p14="http://schemas.microsoft.com/office/powerpoint/2010/main" val="3946274452"/>
              </p:ext>
            </p:extLst>
          </p:nvPr>
        </p:nvGraphicFramePr>
        <p:xfrm>
          <a:off x="10056440" y="4553519"/>
          <a:ext cx="1262698" cy="1112520"/>
        </p:xfrm>
        <a:graphic>
          <a:graphicData uri="http://schemas.openxmlformats.org/drawingml/2006/table">
            <a:tbl>
              <a:tblPr firstRow="1" bandRow="1">
                <a:tableStyleId>{5940675A-B579-460E-94D1-54222C63F5DA}</a:tableStyleId>
              </a:tblPr>
              <a:tblGrid>
                <a:gridCol w="1262698">
                  <a:extLst>
                    <a:ext uri="{9D8B030D-6E8A-4147-A177-3AD203B41FA5}">
                      <a16:colId xmlns:a16="http://schemas.microsoft.com/office/drawing/2014/main" val="20000"/>
                    </a:ext>
                  </a:extLst>
                </a:gridCol>
              </a:tblGrid>
              <a:tr h="370840">
                <a:tc>
                  <a:txBody>
                    <a:bodyPr/>
                    <a:lstStyle/>
                    <a:p>
                      <a:pPr algn="ctr" fontAlgn="ctr"/>
                      <a:r>
                        <a:rPr lang="en-US" sz="16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Category</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Cluster 1</a:t>
                      </a:r>
                    </a:p>
                  </a:txBody>
                  <a:tcPr/>
                </a:tc>
                <a:extLst>
                  <a:ext uri="{0D108BD9-81ED-4DB2-BD59-A6C34878D82A}">
                    <a16:rowId xmlns:a16="http://schemas.microsoft.com/office/drawing/2014/main" val="10001"/>
                  </a:ext>
                </a:extLst>
              </a:tr>
              <a:tr h="370840">
                <a:tc>
                  <a:txBody>
                    <a:bodyPr/>
                    <a:lstStyle/>
                    <a:p>
                      <a:pPr algn="ctr" fontAlgn="ct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Cluster 2</a:t>
                      </a:r>
                    </a:p>
                  </a:txBody>
                  <a:tcPr/>
                </a:tc>
                <a:extLst>
                  <a:ext uri="{0D108BD9-81ED-4DB2-BD59-A6C34878D82A}">
                    <a16:rowId xmlns:a16="http://schemas.microsoft.com/office/drawing/2014/main" val="10002"/>
                  </a:ext>
                </a:extLst>
              </a:tr>
            </a:tbl>
          </a:graphicData>
        </a:graphic>
      </p:graphicFrame>
      <p:cxnSp>
        <p:nvCxnSpPr>
          <p:cNvPr id="10" name="直接箭头连接符 9"/>
          <p:cNvCxnSpPr>
            <a:stCxn id="127" idx="3"/>
            <a:endCxn id="37" idx="1"/>
          </p:cNvCxnSpPr>
          <p:nvPr/>
        </p:nvCxnSpPr>
        <p:spPr bwMode="auto">
          <a:xfrm flipV="1">
            <a:off x="5659501" y="5109779"/>
            <a:ext cx="4396939" cy="1474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直接箭头连接符 11"/>
          <p:cNvCxnSpPr>
            <a:endCxn id="37" idx="1"/>
          </p:cNvCxnSpPr>
          <p:nvPr/>
        </p:nvCxnSpPr>
        <p:spPr bwMode="auto">
          <a:xfrm flipV="1">
            <a:off x="5659501" y="5109779"/>
            <a:ext cx="4396939" cy="5562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直接箭头连接符 13"/>
          <p:cNvCxnSpPr/>
          <p:nvPr/>
        </p:nvCxnSpPr>
        <p:spPr bwMode="auto">
          <a:xfrm flipV="1">
            <a:off x="5663954" y="5445224"/>
            <a:ext cx="4392486" cy="5532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9354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normAutofit/>
          </a:bodyPr>
          <a:lstStyle/>
          <a:p>
            <a:r>
              <a:rPr lang="en-US" dirty="0">
                <a:sym typeface="Huawei Sans" panose="020C0503030203020204" pitchFamily="34" charset="0"/>
              </a:rPr>
              <a:t>Unsupervised Learning </a:t>
            </a:r>
            <a:r>
              <a:rPr lang="en-US" altLang="zh-CN" dirty="0">
                <a:sym typeface="Huawei Sans" panose="020C0503030203020204" pitchFamily="34" charset="0"/>
              </a:rPr>
              <a:t>-</a:t>
            </a:r>
            <a:r>
              <a:rPr lang="en-US" dirty="0">
                <a:sym typeface="Huawei Sans" panose="020C0503030203020204" pitchFamily="34" charset="0"/>
              </a:rPr>
              <a:t> Clustering Questions</a:t>
            </a:r>
          </a:p>
        </p:txBody>
      </p:sp>
      <p:sp>
        <p:nvSpPr>
          <p:cNvPr id="9" name="文本占位符 8"/>
          <p:cNvSpPr>
            <a:spLocks noGrp="1"/>
          </p:cNvSpPr>
          <p:nvPr>
            <p:ph type="body" sz="quarter" idx="10"/>
          </p:nvPr>
        </p:nvSpPr>
        <p:spPr>
          <a:xfrm>
            <a:off x="731838" y="1052514"/>
            <a:ext cx="10728326" cy="3207514"/>
          </a:xfrm>
        </p:spPr>
        <p:txBody>
          <a:bodyPr/>
          <a:lstStyle/>
          <a:p>
            <a:r>
              <a:rPr lang="en-US" dirty="0">
                <a:sym typeface="Huawei Sans" panose="020C0503030203020204" pitchFamily="34" charset="0"/>
              </a:rPr>
              <a:t>Clustering: classifies samples in a sample dataset into several categories based on the clustering model. The similarity of samples belonging to the same category is high.</a:t>
            </a:r>
          </a:p>
          <a:p>
            <a:pPr lvl="1"/>
            <a:r>
              <a:rPr lang="en-US" dirty="0">
                <a:sym typeface="Huawei Sans" panose="020C0503030203020204" pitchFamily="34" charset="0"/>
              </a:rPr>
              <a:t>Which audiences like to watch movies </a:t>
            </a:r>
            <a:br>
              <a:rPr lang="en-US" dirty="0">
                <a:sym typeface="Huawei Sans" panose="020C0503030203020204" pitchFamily="34" charset="0"/>
              </a:rPr>
            </a:br>
            <a:r>
              <a:rPr lang="en-US" dirty="0">
                <a:sym typeface="Huawei Sans" panose="020C0503030203020204" pitchFamily="34" charset="0"/>
              </a:rPr>
              <a:t>of the same subject?</a:t>
            </a:r>
          </a:p>
          <a:p>
            <a:pPr lvl="1"/>
            <a:r>
              <a:rPr lang="en-US" dirty="0">
                <a:sym typeface="Huawei Sans" panose="020C0503030203020204" pitchFamily="34" charset="0"/>
              </a:rPr>
              <a:t>Which of these components are </a:t>
            </a:r>
            <a:br>
              <a:rPr lang="en-US" dirty="0">
                <a:sym typeface="Huawei Sans" panose="020C0503030203020204" pitchFamily="34" charset="0"/>
              </a:rPr>
            </a:br>
            <a:r>
              <a:rPr lang="en-US" dirty="0">
                <a:sym typeface="Huawei Sans" panose="020C0503030203020204" pitchFamily="34" charset="0"/>
              </a:rPr>
              <a:t>damaged in a similar way?</a:t>
            </a:r>
          </a:p>
        </p:txBody>
      </p:sp>
      <p:sp>
        <p:nvSpPr>
          <p:cNvPr id="7" name="object 9"/>
          <p:cNvSpPr/>
          <p:nvPr/>
        </p:nvSpPr>
        <p:spPr>
          <a:xfrm>
            <a:off x="6623124" y="2819151"/>
            <a:ext cx="4932548" cy="3647818"/>
          </a:xfrm>
          <a:prstGeom prst="rect">
            <a:avLst/>
          </a:prstGeom>
          <a:blipFill>
            <a:blip r:embed="rId3" cstate="print"/>
            <a:stretch>
              <a:fillRect/>
            </a:stretch>
          </a:blip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Tree>
    <p:extLst>
      <p:ext uri="{BB962C8B-B14F-4D97-AF65-F5344CB8AC3E}">
        <p14:creationId xmlns:p14="http://schemas.microsoft.com/office/powerpoint/2010/main" val="1636259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sym typeface="Huawei Sans" panose="020C0503030203020204" pitchFamily="34" charset="0"/>
              </a:rPr>
              <a:t>Semi-Supervised Learning</a:t>
            </a:r>
          </a:p>
        </p:txBody>
      </p:sp>
      <p:sp>
        <p:nvSpPr>
          <p:cNvPr id="4" name="圆角矩形 3"/>
          <p:cNvSpPr/>
          <p:nvPr/>
        </p:nvSpPr>
        <p:spPr bwMode="auto">
          <a:xfrm>
            <a:off x="889371" y="1121935"/>
            <a:ext cx="3953318" cy="504056"/>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 name="圆角矩形 5"/>
          <p:cNvSpPr/>
          <p:nvPr/>
        </p:nvSpPr>
        <p:spPr bwMode="auto">
          <a:xfrm>
            <a:off x="964860" y="1914023"/>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 name="圆角矩形 6"/>
          <p:cNvSpPr/>
          <p:nvPr/>
        </p:nvSpPr>
        <p:spPr bwMode="auto">
          <a:xfrm>
            <a:off x="3553667" y="1914023"/>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 name="圆角矩形 7"/>
          <p:cNvSpPr/>
          <p:nvPr/>
        </p:nvSpPr>
        <p:spPr bwMode="auto">
          <a:xfrm>
            <a:off x="9854367" y="1914023"/>
            <a:ext cx="1289022" cy="591524"/>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0" name="圆角矩形 99"/>
          <p:cNvSpPr/>
          <p:nvPr/>
        </p:nvSpPr>
        <p:spPr bwMode="auto">
          <a:xfrm>
            <a:off x="964860" y="2684266"/>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1" name="圆角矩形 100"/>
          <p:cNvSpPr/>
          <p:nvPr/>
        </p:nvSpPr>
        <p:spPr bwMode="auto">
          <a:xfrm>
            <a:off x="3553667" y="2684266"/>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2" name="圆角矩形 101"/>
          <p:cNvSpPr/>
          <p:nvPr/>
        </p:nvSpPr>
        <p:spPr bwMode="auto">
          <a:xfrm>
            <a:off x="9854367" y="2684266"/>
            <a:ext cx="1289022" cy="591524"/>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3" name="圆角矩形 102"/>
          <p:cNvSpPr/>
          <p:nvPr/>
        </p:nvSpPr>
        <p:spPr bwMode="auto">
          <a:xfrm>
            <a:off x="964860" y="3454509"/>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4" name="圆角矩形 103"/>
          <p:cNvSpPr/>
          <p:nvPr/>
        </p:nvSpPr>
        <p:spPr bwMode="auto">
          <a:xfrm>
            <a:off x="3553667" y="3454509"/>
            <a:ext cx="1289022" cy="591524"/>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5" name="圆角矩形 104"/>
          <p:cNvSpPr/>
          <p:nvPr/>
        </p:nvSpPr>
        <p:spPr bwMode="auto">
          <a:xfrm>
            <a:off x="9854367" y="3454509"/>
            <a:ext cx="1289022" cy="591524"/>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6" name="文本框 105"/>
          <p:cNvSpPr txBox="1"/>
          <p:nvPr/>
        </p:nvSpPr>
        <p:spPr bwMode="auto">
          <a:xfrm>
            <a:off x="1082182" y="1991763"/>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1</a:t>
            </a:r>
          </a:p>
        </p:txBody>
      </p:sp>
      <p:sp>
        <p:nvSpPr>
          <p:cNvPr id="107" name="文本框 106"/>
          <p:cNvSpPr txBox="1"/>
          <p:nvPr/>
        </p:nvSpPr>
        <p:spPr bwMode="auto">
          <a:xfrm>
            <a:off x="1082181" y="2807519"/>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1</a:t>
            </a:r>
          </a:p>
        </p:txBody>
      </p:sp>
      <p:sp>
        <p:nvSpPr>
          <p:cNvPr id="108" name="文本框 107"/>
          <p:cNvSpPr txBox="1"/>
          <p:nvPr/>
        </p:nvSpPr>
        <p:spPr bwMode="auto">
          <a:xfrm>
            <a:off x="1082180" y="3567442"/>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1</a:t>
            </a:r>
          </a:p>
        </p:txBody>
      </p:sp>
      <p:sp>
        <p:nvSpPr>
          <p:cNvPr id="109" name="文本框 108"/>
          <p:cNvSpPr txBox="1"/>
          <p:nvPr/>
        </p:nvSpPr>
        <p:spPr bwMode="auto">
          <a:xfrm>
            <a:off x="3609291" y="2026956"/>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n</a:t>
            </a:r>
          </a:p>
        </p:txBody>
      </p:sp>
      <p:sp>
        <p:nvSpPr>
          <p:cNvPr id="110" name="文本框 109"/>
          <p:cNvSpPr txBox="1"/>
          <p:nvPr/>
        </p:nvSpPr>
        <p:spPr bwMode="auto">
          <a:xfrm>
            <a:off x="3588019" y="2793579"/>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n</a:t>
            </a:r>
          </a:p>
        </p:txBody>
      </p:sp>
      <p:sp>
        <p:nvSpPr>
          <p:cNvPr id="111" name="文本框 110"/>
          <p:cNvSpPr txBox="1"/>
          <p:nvPr/>
        </p:nvSpPr>
        <p:spPr bwMode="auto">
          <a:xfrm>
            <a:off x="3609290" y="3567442"/>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n</a:t>
            </a:r>
          </a:p>
        </p:txBody>
      </p:sp>
      <p:sp>
        <p:nvSpPr>
          <p:cNvPr id="113" name="文本框 112"/>
          <p:cNvSpPr txBox="1"/>
          <p:nvPr/>
        </p:nvSpPr>
        <p:spPr bwMode="auto">
          <a:xfrm>
            <a:off x="2217051" y="2026956"/>
            <a:ext cx="11962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p>
        </p:txBody>
      </p:sp>
      <p:sp>
        <p:nvSpPr>
          <p:cNvPr id="114" name="文本框 113"/>
          <p:cNvSpPr txBox="1"/>
          <p:nvPr/>
        </p:nvSpPr>
        <p:spPr bwMode="auto">
          <a:xfrm>
            <a:off x="2253882" y="2791248"/>
            <a:ext cx="11962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p>
        </p:txBody>
      </p:sp>
      <p:sp>
        <p:nvSpPr>
          <p:cNvPr id="115" name="文本框 114"/>
          <p:cNvSpPr txBox="1"/>
          <p:nvPr/>
        </p:nvSpPr>
        <p:spPr bwMode="auto">
          <a:xfrm>
            <a:off x="2244347" y="3569734"/>
            <a:ext cx="11962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p>
        </p:txBody>
      </p:sp>
      <p:sp>
        <p:nvSpPr>
          <p:cNvPr id="116" name="文本框 115"/>
          <p:cNvSpPr txBox="1"/>
          <p:nvPr/>
        </p:nvSpPr>
        <p:spPr bwMode="auto">
          <a:xfrm>
            <a:off x="10056439" y="1991763"/>
            <a:ext cx="88487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Goal</a:t>
            </a:r>
          </a:p>
        </p:txBody>
      </p:sp>
      <p:sp>
        <p:nvSpPr>
          <p:cNvPr id="117" name="文本框 116"/>
          <p:cNvSpPr txBox="1"/>
          <p:nvPr/>
        </p:nvSpPr>
        <p:spPr bwMode="auto">
          <a:xfrm>
            <a:off x="9909991" y="2791248"/>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Unknown</a:t>
            </a:r>
          </a:p>
        </p:txBody>
      </p:sp>
      <p:sp>
        <p:nvSpPr>
          <p:cNvPr id="118" name="文本框 117"/>
          <p:cNvSpPr txBox="1"/>
          <p:nvPr/>
        </p:nvSpPr>
        <p:spPr bwMode="auto">
          <a:xfrm>
            <a:off x="9909991" y="3574271"/>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Unknown</a:t>
            </a:r>
          </a:p>
        </p:txBody>
      </p:sp>
      <p:sp>
        <p:nvSpPr>
          <p:cNvPr id="119" name="右大括号 118"/>
          <p:cNvSpPr/>
          <p:nvPr/>
        </p:nvSpPr>
        <p:spPr bwMode="auto">
          <a:xfrm>
            <a:off x="5029831" y="1914023"/>
            <a:ext cx="864096" cy="2132010"/>
          </a:xfrm>
          <a:prstGeom prst="rightBrace">
            <a:avLst/>
          </a:prstGeom>
          <a:no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0" name="左大括号 119"/>
          <p:cNvSpPr/>
          <p:nvPr/>
        </p:nvSpPr>
        <p:spPr bwMode="auto">
          <a:xfrm>
            <a:off x="8925239" y="1922238"/>
            <a:ext cx="828092" cy="2154508"/>
          </a:xfrm>
          <a:prstGeom prst="leftBrace">
            <a:avLst/>
          </a:prstGeom>
          <a:noFill/>
          <a:ln w="9525" cap="flat" cmpd="sng" algn="ctr">
            <a:solidFill>
              <a:schemeClr val="tx1"/>
            </a:solidFill>
            <a:prstDash val="solid"/>
            <a:round/>
            <a:headEnd type="none" w="med" len="med"/>
            <a:tailEnd type="none" w="med" len="med"/>
          </a:ln>
          <a:effectLst>
            <a:outerShdw blurRad="50800" dist="38100" dir="8100000" algn="tr" rotWithShape="0">
              <a:prstClr val="black">
                <a:alpha val="40000"/>
              </a:prstClr>
            </a:outerShdw>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1" name="文本框 120"/>
          <p:cNvSpPr txBox="1"/>
          <p:nvPr/>
        </p:nvSpPr>
        <p:spPr bwMode="auto">
          <a:xfrm>
            <a:off x="1166932" y="1188325"/>
            <a:ext cx="3473683"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Data Feature</a:t>
            </a:r>
          </a:p>
        </p:txBody>
      </p:sp>
      <p:sp>
        <p:nvSpPr>
          <p:cNvPr id="123" name="圆角矩形 122"/>
          <p:cNvSpPr/>
          <p:nvPr/>
        </p:nvSpPr>
        <p:spPr bwMode="auto">
          <a:xfrm>
            <a:off x="9828043" y="1190024"/>
            <a:ext cx="1289022" cy="504056"/>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4" name="文本框 123"/>
          <p:cNvSpPr txBox="1"/>
          <p:nvPr/>
        </p:nvSpPr>
        <p:spPr bwMode="auto">
          <a:xfrm>
            <a:off x="9906238" y="1234953"/>
            <a:ext cx="113263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Label</a:t>
            </a:r>
          </a:p>
        </p:txBody>
      </p:sp>
      <p:sp>
        <p:nvSpPr>
          <p:cNvPr id="125" name="矩形 124"/>
          <p:cNvSpPr/>
          <p:nvPr/>
        </p:nvSpPr>
        <p:spPr bwMode="auto">
          <a:xfrm>
            <a:off x="5893927" y="2545872"/>
            <a:ext cx="3031312" cy="85641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6" name="文本框 125"/>
          <p:cNvSpPr txBox="1"/>
          <p:nvPr/>
        </p:nvSpPr>
        <p:spPr bwMode="auto">
          <a:xfrm>
            <a:off x="6098346" y="2757571"/>
            <a:ext cx="2622473" cy="39643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2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Semi-supervised learning algorithms</a:t>
            </a:r>
          </a:p>
        </p:txBody>
      </p:sp>
      <p:graphicFrame>
        <p:nvGraphicFramePr>
          <p:cNvPr id="127" name="表格 126"/>
          <p:cNvGraphicFramePr>
            <a:graphicFrameLocks noGrp="1"/>
          </p:cNvGraphicFramePr>
          <p:nvPr>
            <p:extLst>
              <p:ext uri="{D42A27DB-BD31-4B8C-83A1-F6EECF244321}">
                <p14:modId xmlns:p14="http://schemas.microsoft.com/office/powerpoint/2010/main" val="3379972741"/>
              </p:ext>
            </p:extLst>
          </p:nvPr>
        </p:nvGraphicFramePr>
        <p:xfrm>
          <a:off x="965832" y="4270106"/>
          <a:ext cx="4496049" cy="1752600"/>
        </p:xfrm>
        <a:graphic>
          <a:graphicData uri="http://schemas.openxmlformats.org/drawingml/2006/table">
            <a:tbl>
              <a:tblPr firstRow="1" bandRow="1">
                <a:tableStyleId>{5940675A-B579-460E-94D1-54222C63F5DA}</a:tableStyleId>
              </a:tblPr>
              <a:tblGrid>
                <a:gridCol w="1498683">
                  <a:extLst>
                    <a:ext uri="{9D8B030D-6E8A-4147-A177-3AD203B41FA5}">
                      <a16:colId xmlns:a16="http://schemas.microsoft.com/office/drawing/2014/main" val="20000"/>
                    </a:ext>
                  </a:extLst>
                </a:gridCol>
                <a:gridCol w="1731676">
                  <a:extLst>
                    <a:ext uri="{9D8B030D-6E8A-4147-A177-3AD203B41FA5}">
                      <a16:colId xmlns:a16="http://schemas.microsoft.com/office/drawing/2014/main" val="20001"/>
                    </a:ext>
                  </a:extLst>
                </a:gridCol>
                <a:gridCol w="1265690">
                  <a:extLst>
                    <a:ext uri="{9D8B030D-6E8A-4147-A177-3AD203B41FA5}">
                      <a16:colId xmlns:a16="http://schemas.microsoft.com/office/drawing/2014/main" val="20002"/>
                    </a:ext>
                  </a:extLst>
                </a:gridCol>
              </a:tblGrid>
              <a:tr h="370840">
                <a:tc>
                  <a:txBody>
                    <a:bodyPr/>
                    <a:lstStyle/>
                    <a:p>
                      <a:pPr algn="ctr" fontAlgn="ctr"/>
                      <a:r>
                        <a:rPr lang="en-US"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Weather</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BFBFBF"/>
                    </a:solidFill>
                  </a:tcPr>
                </a:tc>
                <a:tc>
                  <a:txBody>
                    <a:bodyPr/>
                    <a:lstStyle/>
                    <a:p>
                      <a:pPr algn="ctr" fontAlgn="ctr"/>
                      <a:r>
                        <a:rPr lang="en-US"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Temperature</a:t>
                      </a:r>
                    </a:p>
                  </a:txBody>
                  <a:tcPr anchor="ctr">
                    <a:lnT w="28575" cap="flat" cmpd="sng" algn="ctr">
                      <a:solidFill>
                        <a:schemeClr val="tx1"/>
                      </a:solidFill>
                      <a:prstDash val="solid"/>
                      <a:round/>
                      <a:headEnd type="none" w="med" len="med"/>
                      <a:tailEnd type="none" w="med" len="med"/>
                    </a:lnT>
                    <a:solidFill>
                      <a:srgbClr val="BFBFBF"/>
                    </a:solidFill>
                  </a:tcPr>
                </a:tc>
                <a:tc>
                  <a:txBody>
                    <a:bodyPr/>
                    <a:lstStyle/>
                    <a:p>
                      <a:pPr algn="ctr" fontAlgn="ctr"/>
                      <a:r>
                        <a:rPr lang="en-US"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Wind Speed</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BFBFBF"/>
                    </a:solidFill>
                  </a:tcPr>
                </a:tc>
                <a:extLst>
                  <a:ext uri="{0D108BD9-81ED-4DB2-BD59-A6C34878D82A}">
                    <a16:rowId xmlns:a16="http://schemas.microsoft.com/office/drawing/2014/main" val="10000"/>
                  </a:ext>
                </a:extLst>
              </a:tr>
              <a:tr h="370840">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Sunny</a:t>
                      </a:r>
                    </a:p>
                  </a:txBody>
                  <a:tcPr anchor="ctr">
                    <a:lnL w="28575" cap="flat" cmpd="sng" algn="ctr">
                      <a:solidFill>
                        <a:schemeClr val="tx1"/>
                      </a:solidFill>
                      <a:prstDash val="solid"/>
                      <a:round/>
                      <a:headEnd type="none" w="med" len="med"/>
                      <a:tailEnd type="none" w="med" len="med"/>
                    </a:lnL>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Warm</a:t>
                      </a:r>
                    </a:p>
                  </a:txBody>
                  <a:tcPr anchor="ct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Strong</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Rainy</a:t>
                      </a:r>
                    </a:p>
                  </a:txBody>
                  <a:tcPr anchor="ctr">
                    <a:lnL w="28575" cap="flat" cmpd="sng" algn="ctr">
                      <a:solidFill>
                        <a:schemeClr val="tx1"/>
                      </a:solidFill>
                      <a:prstDash val="solid"/>
                      <a:round/>
                      <a:headEnd type="none" w="med" len="med"/>
                      <a:tailEnd type="none" w="med" len="med"/>
                    </a:lnL>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Cold</a:t>
                      </a:r>
                    </a:p>
                  </a:txBody>
                  <a:tcPr anchor="ct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Fair</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Sunny</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Cold</a:t>
                      </a:r>
                    </a:p>
                  </a:txBody>
                  <a:tcPr anchor="ctr">
                    <a:lnB w="28575" cap="flat" cmpd="sng" algn="ctr">
                      <a:solidFill>
                        <a:schemeClr val="tx1"/>
                      </a:solidFill>
                      <a:prstDash val="solid"/>
                      <a:round/>
                      <a:headEnd type="none" w="med" len="med"/>
                      <a:tailEnd type="none" w="med" len="med"/>
                    </a:lnB>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Weak</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28" name="表格 127"/>
          <p:cNvGraphicFramePr>
            <a:graphicFrameLocks noGrp="1"/>
          </p:cNvGraphicFramePr>
          <p:nvPr>
            <p:extLst>
              <p:ext uri="{D42A27DB-BD31-4B8C-83A1-F6EECF244321}">
                <p14:modId xmlns:p14="http://schemas.microsoft.com/office/powerpoint/2010/main" val="2977433891"/>
              </p:ext>
            </p:extLst>
          </p:nvPr>
        </p:nvGraphicFramePr>
        <p:xfrm>
          <a:off x="9854367" y="4370690"/>
          <a:ext cx="1262698" cy="1752600"/>
        </p:xfrm>
        <a:graphic>
          <a:graphicData uri="http://schemas.openxmlformats.org/drawingml/2006/table">
            <a:tbl>
              <a:tblPr firstRow="1" bandRow="1">
                <a:tableStyleId>{5940675A-B579-460E-94D1-54222C63F5DA}</a:tableStyleId>
              </a:tblPr>
              <a:tblGrid>
                <a:gridCol w="1262698">
                  <a:extLst>
                    <a:ext uri="{9D8B030D-6E8A-4147-A177-3AD203B41FA5}">
                      <a16:colId xmlns:a16="http://schemas.microsoft.com/office/drawing/2014/main" val="20000"/>
                    </a:ext>
                  </a:extLst>
                </a:gridCol>
              </a:tblGrid>
              <a:tr h="370840">
                <a:tc>
                  <a:txBody>
                    <a:bodyPr/>
                    <a:lstStyle/>
                    <a:p>
                      <a:pPr algn="ctr" fontAlgn="ctr"/>
                      <a:r>
                        <a:rPr lang="en-US"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Enjoy Sports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370840">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Yes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80917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Huawei Sans" panose="020C0503030203020204" pitchFamily="34" charset="0"/>
              </a:rPr>
              <a:t>Reinforcement Learning</a:t>
            </a:r>
            <a:endParaRPr lang="en-US" dirty="0">
              <a:sym typeface="Huawei Sans" panose="020C0503030203020204" pitchFamily="34" charset="0"/>
            </a:endParaRPr>
          </a:p>
        </p:txBody>
      </p:sp>
      <p:sp>
        <p:nvSpPr>
          <p:cNvPr id="3" name="文本占位符 2"/>
          <p:cNvSpPr>
            <a:spLocks noGrp="1"/>
          </p:cNvSpPr>
          <p:nvPr>
            <p:ph type="body" sz="quarter" idx="10"/>
          </p:nvPr>
        </p:nvSpPr>
        <p:spPr>
          <a:xfrm>
            <a:off x="731838" y="1052514"/>
            <a:ext cx="10728326" cy="2021911"/>
          </a:xfrm>
        </p:spPr>
        <p:txBody>
          <a:bodyPr/>
          <a:lstStyle/>
          <a:p>
            <a:r>
              <a:rPr lang="en-US" dirty="0">
                <a:sym typeface="Huawei Sans" panose="020C0503030203020204" pitchFamily="34" charset="0"/>
              </a:rPr>
              <a:t>The model perceives the environment, takes actions, and makes adjustments and choices based on the status and award or punishment.</a:t>
            </a:r>
          </a:p>
        </p:txBody>
      </p:sp>
      <p:sp>
        <p:nvSpPr>
          <p:cNvPr id="4" name="圆角矩形 3"/>
          <p:cNvSpPr/>
          <p:nvPr/>
        </p:nvSpPr>
        <p:spPr bwMode="auto">
          <a:xfrm>
            <a:off x="5206219" y="2472352"/>
            <a:ext cx="1735314" cy="848636"/>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 name="文本框 4"/>
          <p:cNvSpPr txBox="1"/>
          <p:nvPr/>
        </p:nvSpPr>
        <p:spPr bwMode="auto">
          <a:xfrm>
            <a:off x="5016385" y="2629136"/>
            <a:ext cx="2110362" cy="51954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2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a:t>
            </a:r>
          </a:p>
        </p:txBody>
      </p:sp>
      <p:sp>
        <p:nvSpPr>
          <p:cNvPr id="6" name="圆角矩形 5"/>
          <p:cNvSpPr/>
          <p:nvPr/>
        </p:nvSpPr>
        <p:spPr bwMode="auto">
          <a:xfrm>
            <a:off x="5098207" y="5229200"/>
            <a:ext cx="1951338" cy="848636"/>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 name="文本框 6"/>
          <p:cNvSpPr txBox="1"/>
          <p:nvPr/>
        </p:nvSpPr>
        <p:spPr bwMode="auto">
          <a:xfrm>
            <a:off x="5016385" y="5385984"/>
            <a:ext cx="2110362" cy="51954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2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Environment</a:t>
            </a:r>
          </a:p>
        </p:txBody>
      </p:sp>
      <p:cxnSp>
        <p:nvCxnSpPr>
          <p:cNvPr id="9" name="肘形连接符 8"/>
          <p:cNvCxnSpPr>
            <a:stCxn id="4" idx="3"/>
            <a:endCxn id="6" idx="3"/>
          </p:cNvCxnSpPr>
          <p:nvPr/>
        </p:nvCxnSpPr>
        <p:spPr bwMode="auto">
          <a:xfrm>
            <a:off x="6941533" y="2896670"/>
            <a:ext cx="108012" cy="2756848"/>
          </a:xfrm>
          <a:prstGeom prst="bentConnector3">
            <a:avLst>
              <a:gd name="adj1" fmla="val 265346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49" name="直接连接符 48"/>
          <p:cNvCxnSpPr/>
          <p:nvPr/>
        </p:nvCxnSpPr>
        <p:spPr bwMode="auto">
          <a:xfrm>
            <a:off x="3377137" y="3044306"/>
            <a:ext cx="0" cy="239119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箭头连接符 52"/>
          <p:cNvCxnSpPr/>
          <p:nvPr/>
        </p:nvCxnSpPr>
        <p:spPr bwMode="auto">
          <a:xfrm>
            <a:off x="3377137" y="3044306"/>
            <a:ext cx="1829082"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57" name="直接连接符 56"/>
          <p:cNvCxnSpPr/>
          <p:nvPr/>
        </p:nvCxnSpPr>
        <p:spPr bwMode="auto">
          <a:xfrm>
            <a:off x="3377137" y="5435496"/>
            <a:ext cx="172107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直接箭头连接符 58"/>
          <p:cNvCxnSpPr/>
          <p:nvPr/>
        </p:nvCxnSpPr>
        <p:spPr bwMode="auto">
          <a:xfrm flipH="1">
            <a:off x="4241233" y="5435496"/>
            <a:ext cx="856974"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mc:AlternateContent xmlns:mc="http://schemas.openxmlformats.org/markup-compatibility/2006" xmlns:a14="http://schemas.microsoft.com/office/drawing/2010/main">
        <mc:Choice Requires="a14">
          <p:sp>
            <p:nvSpPr>
              <p:cNvPr id="60" name="文本框 59"/>
              <p:cNvSpPr txBox="1"/>
              <p:nvPr/>
            </p:nvSpPr>
            <p:spPr bwMode="auto">
              <a:xfrm>
                <a:off x="4205229" y="4972362"/>
                <a:ext cx="88487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cs typeface="+mn-ea"/>
                              <a:sym typeface="Huawei Sans" panose="020C0503030203020204" pitchFamily="34" charset="0"/>
                            </a:rPr>
                          </m:ctrlPr>
                        </m:sSubPr>
                        <m:e>
                          <m:r>
                            <a:rPr lang="en-US" altLang="zh-CN" sz="1800" b="0" i="1" smtClean="0">
                              <a:latin typeface="Cambria Math" panose="02040503050406030204" pitchFamily="18" charset="0"/>
                              <a:cs typeface="+mn-ea"/>
                              <a:sym typeface="Huawei Sans" panose="020C0503030203020204" pitchFamily="34" charset="0"/>
                            </a:rPr>
                            <m:t>𝑟</m:t>
                          </m:r>
                        </m:e>
                        <m:sub>
                          <m:r>
                            <a:rPr lang="en-US" altLang="zh-CN" sz="1800" b="0" i="1" smtClean="0">
                              <a:latin typeface="Cambria Math" panose="02040503050406030204" pitchFamily="18" charset="0"/>
                              <a:cs typeface="+mn-ea"/>
                              <a:sym typeface="Huawei Sans" panose="020C0503030203020204" pitchFamily="34" charset="0"/>
                            </a:rPr>
                            <m:t>𝑡</m:t>
                          </m:r>
                          <m:r>
                            <a:rPr lang="en-US" altLang="zh-CN" sz="1800" b="0" i="1" smtClean="0">
                              <a:latin typeface="Cambria Math" panose="02040503050406030204" pitchFamily="18" charset="0"/>
                              <a:cs typeface="+mn-ea"/>
                              <a:sym typeface="Huawei Sans" panose="020C0503030203020204" pitchFamily="34" charset="0"/>
                            </a:rPr>
                            <m:t>+1</m:t>
                          </m:r>
                        </m:sub>
                      </m:sSub>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p:txBody>
          </p:sp>
        </mc:Choice>
        <mc:Fallback xmlns="">
          <p:sp>
            <p:nvSpPr>
              <p:cNvPr id="60" name="文本框 59"/>
              <p:cNvSpPr txBox="1">
                <a:spLocks noRot="1" noChangeAspect="1" noMove="1" noResize="1" noEditPoints="1" noAdjustHandles="1" noChangeArrowheads="1" noChangeShapeType="1" noTextEdit="1"/>
              </p:cNvSpPr>
              <p:nvPr/>
            </p:nvSpPr>
            <p:spPr bwMode="auto">
              <a:xfrm>
                <a:off x="4205229" y="4972362"/>
                <a:ext cx="884877" cy="365658"/>
              </a:xfrm>
              <a:prstGeom prst="rect">
                <a:avLst/>
              </a:prstGeom>
              <a:blipFill rotWithShape="0">
                <a:blip r:embed="rId3"/>
                <a:stretch>
                  <a:fillRect b="-3333"/>
                </a:stretch>
              </a:blipFill>
              <a:ln w="9525" algn="ctr">
                <a:noFill/>
                <a:miter lim="800000"/>
                <a:headEnd/>
                <a:tailEnd/>
              </a:ln>
            </p:spPr>
            <p:txBody>
              <a:bodyPr/>
              <a:lstStyle/>
              <a:p>
                <a:r>
                  <a:rPr lang="zh-CN" altLang="en-US">
                    <a:noFill/>
                  </a:rPr>
                  <a:t> </a:t>
                </a:r>
              </a:p>
            </p:txBody>
          </p:sp>
        </mc:Fallback>
      </mc:AlternateContent>
      <p:cxnSp>
        <p:nvCxnSpPr>
          <p:cNvPr id="68" name="直接连接符 67"/>
          <p:cNvCxnSpPr/>
          <p:nvPr/>
        </p:nvCxnSpPr>
        <p:spPr bwMode="auto">
          <a:xfrm>
            <a:off x="2549045" y="2678648"/>
            <a:ext cx="0" cy="318274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0" name="直接连接符 69"/>
          <p:cNvCxnSpPr/>
          <p:nvPr/>
        </p:nvCxnSpPr>
        <p:spPr bwMode="auto">
          <a:xfrm>
            <a:off x="2549045" y="5861394"/>
            <a:ext cx="254916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2" name="直接箭头连接符 71"/>
          <p:cNvCxnSpPr/>
          <p:nvPr/>
        </p:nvCxnSpPr>
        <p:spPr bwMode="auto">
          <a:xfrm>
            <a:off x="2549045" y="2678648"/>
            <a:ext cx="2657174"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73" name="直接箭头连接符 72"/>
          <p:cNvCxnSpPr/>
          <p:nvPr/>
        </p:nvCxnSpPr>
        <p:spPr bwMode="auto">
          <a:xfrm flipH="1">
            <a:off x="4241233" y="5861394"/>
            <a:ext cx="856974" cy="0"/>
          </a:xfrm>
          <a:prstGeom prst="straightConnector1">
            <a:avLst/>
          </a:prstGeom>
          <a:solidFill>
            <a:schemeClr val="accent1"/>
          </a:solidFill>
          <a:ln w="25400" cap="flat" cmpd="sng" algn="ctr">
            <a:solidFill>
              <a:schemeClr val="tx1"/>
            </a:solidFill>
            <a:prstDash val="solid"/>
            <a:round/>
            <a:headEnd type="none" w="med" len="med"/>
            <a:tailEnd type="triangle" w="lg" len="lg"/>
          </a:ln>
          <a:effectLst/>
        </p:spPr>
      </p:cxnSp>
      <mc:AlternateContent xmlns:mc="http://schemas.openxmlformats.org/markup-compatibility/2006" xmlns:a14="http://schemas.microsoft.com/office/drawing/2010/main">
        <mc:Choice Requires="a14">
          <p:sp>
            <p:nvSpPr>
              <p:cNvPr id="76" name="文本框 75"/>
              <p:cNvSpPr txBox="1"/>
              <p:nvPr/>
            </p:nvSpPr>
            <p:spPr bwMode="auto">
              <a:xfrm>
                <a:off x="4205229" y="5435496"/>
                <a:ext cx="88487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cs typeface="+mn-ea"/>
                              <a:sym typeface="Huawei Sans" panose="020C0503030203020204" pitchFamily="34" charset="0"/>
                            </a:rPr>
                          </m:ctrlPr>
                        </m:sSubPr>
                        <m:e>
                          <m:r>
                            <a:rPr lang="en-US" altLang="zh-CN" sz="1800" b="0" i="1" smtClean="0">
                              <a:latin typeface="Cambria Math" panose="02040503050406030204" pitchFamily="18" charset="0"/>
                              <a:cs typeface="+mn-ea"/>
                              <a:sym typeface="Huawei Sans" panose="020C0503030203020204" pitchFamily="34" charset="0"/>
                            </a:rPr>
                            <m:t>𝑠</m:t>
                          </m:r>
                        </m:e>
                        <m:sub>
                          <m:r>
                            <a:rPr lang="en-US" altLang="zh-CN" sz="1800" b="0" i="1" smtClean="0">
                              <a:latin typeface="Cambria Math" panose="02040503050406030204" pitchFamily="18" charset="0"/>
                              <a:cs typeface="+mn-ea"/>
                              <a:sym typeface="Huawei Sans" panose="020C0503030203020204" pitchFamily="34" charset="0"/>
                            </a:rPr>
                            <m:t>𝑡</m:t>
                          </m:r>
                          <m:r>
                            <a:rPr lang="en-US" altLang="zh-CN" sz="1800" b="0" i="1" smtClean="0">
                              <a:latin typeface="Cambria Math" panose="02040503050406030204" pitchFamily="18" charset="0"/>
                              <a:cs typeface="+mn-ea"/>
                              <a:sym typeface="Huawei Sans" panose="020C0503030203020204" pitchFamily="34" charset="0"/>
                            </a:rPr>
                            <m:t>+1</m:t>
                          </m:r>
                        </m:sub>
                      </m:sSub>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p:txBody>
          </p:sp>
        </mc:Choice>
        <mc:Fallback xmlns="">
          <p:sp>
            <p:nvSpPr>
              <p:cNvPr id="76" name="文本框 75"/>
              <p:cNvSpPr txBox="1">
                <a:spLocks noRot="1" noChangeAspect="1" noMove="1" noResize="1" noEditPoints="1" noAdjustHandles="1" noChangeArrowheads="1" noChangeShapeType="1" noTextEdit="1"/>
              </p:cNvSpPr>
              <p:nvPr/>
            </p:nvSpPr>
            <p:spPr bwMode="auto">
              <a:xfrm>
                <a:off x="4205229" y="5435496"/>
                <a:ext cx="884877" cy="365658"/>
              </a:xfrm>
              <a:prstGeom prst="rect">
                <a:avLst/>
              </a:prstGeom>
              <a:blipFill rotWithShape="0">
                <a:blip r:embed="rId4"/>
                <a:stretch>
                  <a:fillRect b="-3333"/>
                </a:stretch>
              </a:blipFill>
              <a:ln w="9525" algn="ctr">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76"/>
              <p:cNvSpPr txBox="1"/>
              <p:nvPr/>
            </p:nvSpPr>
            <p:spPr bwMode="auto">
              <a:xfrm>
                <a:off x="3453461" y="4087191"/>
                <a:ext cx="1752758"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Re</a:t>
                </a:r>
                <a:r>
                  <a:rPr lang="en-US" dirty="0">
                    <a:latin typeface="Huawei Sans" panose="020C0503030203020204" pitchFamily="34" charset="0"/>
                    <a:ea typeface="方正兰亭黑简体" panose="02000000000000000000" pitchFamily="2" charset="-122"/>
                    <a:sym typeface="Huawei Sans" panose="020C0503030203020204" pitchFamily="34" charset="0"/>
                  </a:rPr>
                  <a:t>ward or punishment </a:t>
                </a:r>
                <a14:m>
                  <m:oMath xmlns:m="http://schemas.openxmlformats.org/officeDocument/2006/math">
                    <m:sSub>
                      <m:sSubPr>
                        <m:ctrlPr>
                          <a:rPr lang="en-US" altLang="zh-CN" sz="1800" i="1" smtClean="0">
                            <a:latin typeface="Cambria Math" panose="02040503050406030204" pitchFamily="18" charset="0"/>
                            <a:cs typeface="+mn-ea"/>
                            <a:sym typeface="Huawei Sans" panose="020C0503030203020204" pitchFamily="34" charset="0"/>
                          </a:rPr>
                        </m:ctrlPr>
                      </m:sSubPr>
                      <m:e>
                        <m:r>
                          <a:rPr lang="en-US" altLang="zh-CN" sz="1800" b="0" i="1" smtClean="0">
                            <a:latin typeface="Cambria Math" panose="02040503050406030204" pitchFamily="18" charset="0"/>
                            <a:cs typeface="+mn-ea"/>
                            <a:sym typeface="Huawei Sans" panose="020C0503030203020204" pitchFamily="34" charset="0"/>
                          </a:rPr>
                          <m:t>𝑟</m:t>
                        </m:r>
                      </m:e>
                      <m:sub>
                        <m:r>
                          <a:rPr lang="en-US" altLang="zh-CN" sz="1800" b="0" i="1" smtClean="0">
                            <a:latin typeface="Cambria Math" panose="02040503050406030204" pitchFamily="18" charset="0"/>
                            <a:cs typeface="+mn-ea"/>
                            <a:sym typeface="Huawei Sans" panose="020C0503030203020204" pitchFamily="34" charset="0"/>
                          </a:rPr>
                          <m:t>𝑡</m:t>
                        </m:r>
                      </m:sub>
                    </m:sSub>
                  </m:oMath>
                </a14:m>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mc:Choice>
        <mc:Fallback xmlns="">
          <p:sp>
            <p:nvSpPr>
              <p:cNvPr id="77" name="文本框 76"/>
              <p:cNvSpPr txBox="1">
                <a:spLocks noRot="1" noChangeAspect="1" noMove="1" noResize="1" noEditPoints="1" noAdjustHandles="1" noChangeArrowheads="1" noChangeShapeType="1" noTextEdit="1"/>
              </p:cNvSpPr>
              <p:nvPr/>
            </p:nvSpPr>
            <p:spPr bwMode="auto">
              <a:xfrm>
                <a:off x="3453461" y="4087191"/>
                <a:ext cx="1752758" cy="365658"/>
              </a:xfrm>
              <a:prstGeom prst="rect">
                <a:avLst/>
              </a:prstGeom>
              <a:blipFill rotWithShape="0">
                <a:blip r:embed="rId5"/>
                <a:stretch>
                  <a:fillRect l="-697" t="-45000" b="-66667"/>
                </a:stretch>
              </a:blipFill>
              <a:ln w="9525" algn="ctr">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p:cNvSpPr txBox="1"/>
              <p:nvPr/>
            </p:nvSpPr>
            <p:spPr bwMode="auto">
              <a:xfrm>
                <a:off x="1234440" y="4087192"/>
                <a:ext cx="1198493"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a:latin typeface="Huawei Sans" panose="020C0503030203020204" pitchFamily="34" charset="0"/>
                    <a:ea typeface="方正兰亭黑简体" panose="02000000000000000000" pitchFamily="2" charset="-122"/>
                    <a:sym typeface="Huawei Sans" panose="020C0503030203020204" pitchFamily="34" charset="0"/>
                  </a:rPr>
                  <a:t>Status </a:t>
                </a:r>
                <a14:m>
                  <m:oMath xmlns:m="http://schemas.openxmlformats.org/officeDocument/2006/math">
                    <m:sSub>
                      <m:sSubPr>
                        <m:ctrlPr>
                          <a:rPr lang="en-US" altLang="zh-CN" sz="1800" i="1" smtClean="0">
                            <a:latin typeface="Cambria Math" panose="02040503050406030204" pitchFamily="18" charset="0"/>
                            <a:cs typeface="+mn-ea"/>
                            <a:sym typeface="Huawei Sans" panose="020C0503030203020204" pitchFamily="34" charset="0"/>
                          </a:rPr>
                        </m:ctrlPr>
                      </m:sSubPr>
                      <m:e>
                        <m:r>
                          <a:rPr lang="en-US" altLang="zh-CN" sz="1800" b="0" i="1" smtClean="0">
                            <a:latin typeface="Cambria Math" panose="02040503050406030204" pitchFamily="18" charset="0"/>
                            <a:cs typeface="+mn-ea"/>
                            <a:sym typeface="Huawei Sans" panose="020C0503030203020204" pitchFamily="34" charset="0"/>
                          </a:rPr>
                          <m:t>𝑠</m:t>
                        </m:r>
                      </m:e>
                      <m:sub>
                        <m:r>
                          <a:rPr lang="en-US" altLang="zh-CN" sz="1800" b="0" i="1" smtClean="0">
                            <a:latin typeface="Cambria Math" panose="02040503050406030204" pitchFamily="18" charset="0"/>
                            <a:cs typeface="+mn-ea"/>
                            <a:sym typeface="Huawei Sans" panose="020C0503030203020204" pitchFamily="34" charset="0"/>
                          </a:rPr>
                          <m:t>𝑡</m:t>
                        </m:r>
                      </m:sub>
                    </m:sSub>
                  </m:oMath>
                </a14:m>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mc:Choice>
        <mc:Fallback xmlns="">
          <p:sp>
            <p:nvSpPr>
              <p:cNvPr id="78" name="文本框 77"/>
              <p:cNvSpPr txBox="1">
                <a:spLocks noRot="1" noChangeAspect="1" noMove="1" noResize="1" noEditPoints="1" noAdjustHandles="1" noChangeArrowheads="1" noChangeShapeType="1" noTextEdit="1"/>
              </p:cNvSpPr>
              <p:nvPr/>
            </p:nvSpPr>
            <p:spPr bwMode="auto">
              <a:xfrm>
                <a:off x="1234440" y="4087192"/>
                <a:ext cx="1198493" cy="365658"/>
              </a:xfrm>
              <a:prstGeom prst="rect">
                <a:avLst/>
              </a:prstGeom>
              <a:blipFill rotWithShape="0">
                <a:blip r:embed="rId6"/>
                <a:stretch>
                  <a:fillRect t="-6667" b="-28333"/>
                </a:stretch>
              </a:blipFill>
              <a:ln w="9525" algn="ctr">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78"/>
              <p:cNvSpPr txBox="1"/>
              <p:nvPr/>
            </p:nvSpPr>
            <p:spPr bwMode="auto">
              <a:xfrm>
                <a:off x="9902433" y="4057072"/>
                <a:ext cx="125324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a:latin typeface="Huawei Sans" panose="020C0503030203020204" pitchFamily="34" charset="0"/>
                    <a:ea typeface="方正兰亭黑简体" panose="02000000000000000000" pitchFamily="2" charset="-122"/>
                    <a:sym typeface="Huawei Sans" panose="020C0503030203020204" pitchFamily="34" charset="0"/>
                  </a:rPr>
                  <a:t>Action </a:t>
                </a:r>
                <a14:m>
                  <m:oMath xmlns:m="http://schemas.openxmlformats.org/officeDocument/2006/math">
                    <m:sSub>
                      <m:sSubPr>
                        <m:ctrlPr>
                          <a:rPr lang="en-US" altLang="zh-CN" sz="1800" i="1" smtClean="0">
                            <a:latin typeface="Cambria Math" panose="02040503050406030204" pitchFamily="18" charset="0"/>
                            <a:cs typeface="+mn-ea"/>
                            <a:sym typeface="Huawei Sans" panose="020C0503030203020204" pitchFamily="34" charset="0"/>
                          </a:rPr>
                        </m:ctrlPr>
                      </m:sSubPr>
                      <m:e>
                        <m:r>
                          <a:rPr lang="en-US" altLang="zh-CN" sz="1800" b="0" i="1" smtClean="0">
                            <a:latin typeface="Cambria Math" panose="02040503050406030204" pitchFamily="18" charset="0"/>
                            <a:cs typeface="+mn-ea"/>
                            <a:sym typeface="Huawei Sans" panose="020C0503030203020204" pitchFamily="34" charset="0"/>
                          </a:rPr>
                          <m:t>𝑎</m:t>
                        </m:r>
                      </m:e>
                      <m:sub>
                        <m:r>
                          <a:rPr lang="en-US" altLang="zh-CN" sz="1800" b="0" i="1" smtClean="0">
                            <a:latin typeface="Cambria Math" panose="02040503050406030204" pitchFamily="18" charset="0"/>
                            <a:cs typeface="+mn-ea"/>
                            <a:sym typeface="Huawei Sans" panose="020C0503030203020204" pitchFamily="34" charset="0"/>
                          </a:rPr>
                          <m:t>𝑡</m:t>
                        </m:r>
                      </m:sub>
                    </m:sSub>
                  </m:oMath>
                </a14:m>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mc:Choice>
        <mc:Fallback xmlns="">
          <p:sp>
            <p:nvSpPr>
              <p:cNvPr id="79" name="文本框 78"/>
              <p:cNvSpPr txBox="1">
                <a:spLocks noRot="1" noChangeAspect="1" noMove="1" noResize="1" noEditPoints="1" noAdjustHandles="1" noChangeArrowheads="1" noChangeShapeType="1" noTextEdit="1"/>
              </p:cNvSpPr>
              <p:nvPr/>
            </p:nvSpPr>
            <p:spPr bwMode="auto">
              <a:xfrm>
                <a:off x="9902433" y="4057072"/>
                <a:ext cx="1253247" cy="365658"/>
              </a:xfrm>
              <a:prstGeom prst="rect">
                <a:avLst/>
              </a:prstGeom>
              <a:blipFill rotWithShape="0">
                <a:blip r:embed="rId7"/>
                <a:stretch>
                  <a:fillRect t="-8333" b="-28333"/>
                </a:stretch>
              </a:blipFill>
              <a:ln w="9525" algn="ctr">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52967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a:prstGeom prst="rect">
            <a:avLst/>
          </a:prstGeom>
        </p:spPr>
        <p:txBody>
          <a:bodyPr wrap="square">
            <a:noAutofit/>
          </a:bodyPr>
          <a:lstStyle/>
          <a:p>
            <a:r>
              <a:rPr lang="en-US" dirty="0">
                <a:solidFill>
                  <a:schemeClr val="bg1"/>
                </a:solidFill>
                <a:sym typeface="Huawei Sans" panose="020C0503030203020204" pitchFamily="34" charset="0"/>
              </a:rPr>
              <a:t>Upon completion of this course, you will be able to:</a:t>
            </a:r>
          </a:p>
          <a:p>
            <a:pPr marL="654050" lvl="1" indent="-325438"/>
            <a:r>
              <a:rPr lang="en-US" dirty="0">
                <a:solidFill>
                  <a:schemeClr val="bg1"/>
                </a:solidFill>
                <a:sym typeface="Huawei Sans" panose="020C0503030203020204" pitchFamily="34" charset="0"/>
              </a:rPr>
              <a:t>Master the learning algorithm definition and machine learning process.</a:t>
            </a:r>
          </a:p>
          <a:p>
            <a:pPr marL="654050" lvl="1" indent="-325438"/>
            <a:r>
              <a:rPr lang="en-US" dirty="0">
                <a:solidFill>
                  <a:schemeClr val="bg1"/>
                </a:solidFill>
                <a:sym typeface="Huawei Sans" panose="020C0503030203020204" pitchFamily="34" charset="0"/>
              </a:rPr>
              <a:t>Know common machine learning algorithms.</a:t>
            </a:r>
          </a:p>
          <a:p>
            <a:pPr marL="654050" lvl="1" indent="-325438"/>
            <a:r>
              <a:rPr lang="en-US" dirty="0">
                <a:solidFill>
                  <a:schemeClr val="bg1"/>
                </a:solidFill>
                <a:sym typeface="Huawei Sans" panose="020C0503030203020204" pitchFamily="34" charset="0"/>
              </a:rPr>
              <a:t>Understand concepts such as </a:t>
            </a:r>
            <a:r>
              <a:rPr lang="en-US" dirty="0" err="1">
                <a:solidFill>
                  <a:schemeClr val="bg1"/>
                </a:solidFill>
                <a:sym typeface="Huawei Sans" panose="020C0503030203020204" pitchFamily="34" charset="0"/>
              </a:rPr>
              <a:t>hyperparameters</a:t>
            </a:r>
            <a:r>
              <a:rPr lang="en-US" dirty="0">
                <a:solidFill>
                  <a:schemeClr val="bg1"/>
                </a:solidFill>
                <a:sym typeface="Huawei Sans" panose="020C0503030203020204" pitchFamily="34" charset="0"/>
              </a:rPr>
              <a:t>, gradient descent, and cross validation.</a:t>
            </a:r>
          </a:p>
        </p:txBody>
      </p:sp>
    </p:spTree>
    <p:extLst>
      <p:ext uri="{BB962C8B-B14F-4D97-AF65-F5344CB8AC3E}">
        <p14:creationId xmlns:p14="http://schemas.microsoft.com/office/powerpoint/2010/main" val="686128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normAutofit/>
          </a:bodyPr>
          <a:lstStyle/>
          <a:p>
            <a:r>
              <a:rPr lang="en-US" dirty="0">
                <a:sym typeface="Huawei Sans" panose="020C0503030203020204" pitchFamily="34" charset="0"/>
              </a:rPr>
              <a:t>Reinforcement Learning </a:t>
            </a:r>
            <a:r>
              <a:rPr lang="en-US" altLang="zh-CN" dirty="0">
                <a:sym typeface="Huawei Sans" panose="020C0503030203020204" pitchFamily="34" charset="0"/>
              </a:rPr>
              <a:t>-</a:t>
            </a:r>
            <a:r>
              <a:rPr lang="en-US" dirty="0">
                <a:sym typeface="Huawei Sans" panose="020C0503030203020204" pitchFamily="34" charset="0"/>
              </a:rPr>
              <a:t> Best Behavior</a:t>
            </a:r>
          </a:p>
        </p:txBody>
      </p:sp>
      <p:sp>
        <p:nvSpPr>
          <p:cNvPr id="9" name="文本占位符 8"/>
          <p:cNvSpPr>
            <a:spLocks noGrp="1"/>
          </p:cNvSpPr>
          <p:nvPr>
            <p:ph type="body" sz="quarter" idx="10"/>
          </p:nvPr>
        </p:nvSpPr>
        <p:spPr>
          <a:xfrm>
            <a:off x="731838" y="1052514"/>
            <a:ext cx="10728326" cy="2562055"/>
          </a:xfrm>
        </p:spPr>
        <p:txBody>
          <a:bodyPr/>
          <a:lstStyle/>
          <a:p>
            <a:r>
              <a:rPr lang="en-US" dirty="0">
                <a:sym typeface="Huawei Sans" panose="020C0503030203020204" pitchFamily="34" charset="0"/>
              </a:rPr>
              <a:t>Reinforcement learning: always looks for best behaviors. Reinforcement learning is targeted at machines or robots.</a:t>
            </a:r>
          </a:p>
          <a:p>
            <a:pPr lvl="1"/>
            <a:r>
              <a:rPr lang="en-US" dirty="0">
                <a:sym typeface="Huawei Sans" panose="020C0503030203020204" pitchFamily="34" charset="0"/>
              </a:rPr>
              <a:t>Autopilot: Should it brake or accelerate when the yellow light starts to flash?</a:t>
            </a:r>
          </a:p>
          <a:p>
            <a:pPr lvl="1"/>
            <a:r>
              <a:rPr lang="en-US" dirty="0">
                <a:sym typeface="Huawei Sans" panose="020C0503030203020204" pitchFamily="34" charset="0"/>
              </a:rPr>
              <a:t>Cleaning robot: Should it keep working or go back for charging?</a:t>
            </a:r>
          </a:p>
        </p:txBody>
      </p:sp>
      <p:sp>
        <p:nvSpPr>
          <p:cNvPr id="5" name="object 8"/>
          <p:cNvSpPr/>
          <p:nvPr/>
        </p:nvSpPr>
        <p:spPr>
          <a:xfrm>
            <a:off x="3637113" y="4544284"/>
            <a:ext cx="4917774" cy="1836204"/>
          </a:xfrm>
          <a:prstGeom prst="rect">
            <a:avLst/>
          </a:prstGeom>
          <a:blipFill>
            <a:blip r:embed="rId3" cstate="print"/>
            <a:stretch>
              <a:fillRect/>
            </a:stretch>
          </a:blip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Tree>
    <p:extLst>
      <p:ext uri="{BB962C8B-B14F-4D97-AF65-F5344CB8AC3E}">
        <p14:creationId xmlns:p14="http://schemas.microsoft.com/office/powerpoint/2010/main" val="384996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dirty="0">
                <a:solidFill>
                  <a:schemeClr val="bg1">
                    <a:lumMod val="50000"/>
                  </a:schemeClr>
                </a:solidFill>
                <a:sym typeface="Huawei Sans" panose="020C0503030203020204" pitchFamily="34" charset="0"/>
              </a:rPr>
              <a:t>Machine learning algorithm</a:t>
            </a:r>
          </a:p>
          <a:p>
            <a:r>
              <a:rPr lang="en-US" dirty="0">
                <a:solidFill>
                  <a:schemeClr val="bg1">
                    <a:lumMod val="50000"/>
                  </a:schemeClr>
                </a:solidFill>
                <a:sym typeface="Huawei Sans" panose="020C0503030203020204" pitchFamily="34" charset="0"/>
              </a:rPr>
              <a:t>Machine Learning Classification</a:t>
            </a:r>
          </a:p>
          <a:p>
            <a:r>
              <a:rPr lang="en-US" b="1" dirty="0">
                <a:sym typeface="Huawei Sans" panose="020C0503030203020204" pitchFamily="34" charset="0"/>
              </a:rPr>
              <a:t>Machine Learning Process</a:t>
            </a:r>
          </a:p>
          <a:p>
            <a:r>
              <a:rPr lang="en-US" dirty="0">
                <a:solidFill>
                  <a:schemeClr val="bg1">
                    <a:lumMod val="50000"/>
                  </a:schemeClr>
                </a:solidFill>
                <a:sym typeface="Huawei Sans" panose="020C0503030203020204" pitchFamily="34" charset="0"/>
              </a:rPr>
              <a:t>Other Key Machine Learning Methods</a:t>
            </a:r>
          </a:p>
          <a:p>
            <a:r>
              <a:rPr lang="en-US" dirty="0">
                <a:solidFill>
                  <a:schemeClr val="bg1">
                    <a:lumMod val="50000"/>
                  </a:schemeClr>
                </a:solidFill>
                <a:sym typeface="Huawei Sans" panose="020C0503030203020204" pitchFamily="34" charset="0"/>
              </a:rPr>
              <a:t>Common Machine Learning Algorithms</a:t>
            </a:r>
          </a:p>
          <a:p>
            <a:r>
              <a:rPr lang="en-US" dirty="0">
                <a:solidFill>
                  <a:schemeClr val="bg1">
                    <a:lumMod val="50000"/>
                  </a:schemeClr>
                </a:solidFill>
                <a:sym typeface="Huawei Sans" panose="020C0503030203020204" pitchFamily="34" charset="0"/>
              </a:rPr>
              <a:t>Case study</a:t>
            </a:r>
          </a:p>
        </p:txBody>
      </p:sp>
    </p:spTree>
    <p:extLst>
      <p:ext uri="{BB962C8B-B14F-4D97-AF65-F5344CB8AC3E}">
        <p14:creationId xmlns:p14="http://schemas.microsoft.com/office/powerpoint/2010/main" val="3076000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solidFill>
                  <a:schemeClr val="bg2">
                    <a:lumMod val="50000"/>
                  </a:schemeClr>
                </a:solidFill>
                <a:sym typeface="Huawei Sans" panose="020C0503030203020204" pitchFamily="34" charset="0"/>
              </a:rPr>
              <a:t>Machine Learning Process</a:t>
            </a:r>
          </a:p>
        </p:txBody>
      </p:sp>
      <p:sp>
        <p:nvSpPr>
          <p:cNvPr id="4" name="圆角矩形 3"/>
          <p:cNvSpPr/>
          <p:nvPr/>
        </p:nvSpPr>
        <p:spPr bwMode="auto">
          <a:xfrm>
            <a:off x="1255078" y="2351434"/>
            <a:ext cx="1306945" cy="864605"/>
          </a:xfrm>
          <a:prstGeom prst="roundRect">
            <a:avLst/>
          </a:prstGeom>
          <a:solidFill>
            <a:srgbClr val="FFC1C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0" lang="zh-CN" altLang="en-US" sz="800" b="0" i="0" u="none" strike="noStrike" cap="none" normalizeH="0" baseline="0">
              <a:ln>
                <a:noFill/>
              </a:ln>
              <a:solidFill>
                <a:schemeClr val="bg2">
                  <a:lumMod val="50000"/>
                </a:schemeClr>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 name="圆角矩形 4"/>
          <p:cNvSpPr/>
          <p:nvPr/>
        </p:nvSpPr>
        <p:spPr bwMode="auto">
          <a:xfrm>
            <a:off x="2977202" y="2351434"/>
            <a:ext cx="1306945" cy="864605"/>
          </a:xfrm>
          <a:prstGeom prst="roundRect">
            <a:avLst/>
          </a:prstGeom>
          <a:solidFill>
            <a:srgbClr val="DDE5E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0" lang="zh-CN" altLang="en-US" sz="800" b="0" i="0" u="none" strike="noStrike" cap="none" normalizeH="0" baseline="0">
              <a:ln>
                <a:noFill/>
              </a:ln>
              <a:solidFill>
                <a:schemeClr val="bg2">
                  <a:lumMod val="50000"/>
                </a:schemeClr>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 name="圆角矩形 5"/>
          <p:cNvSpPr/>
          <p:nvPr/>
        </p:nvSpPr>
        <p:spPr bwMode="auto">
          <a:xfrm>
            <a:off x="4699326" y="2351434"/>
            <a:ext cx="1306945" cy="864605"/>
          </a:xfrm>
          <a:prstGeom prst="roundRect">
            <a:avLst/>
          </a:prstGeom>
          <a:solidFill>
            <a:srgbClr val="DDE5E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0" lang="zh-CN" altLang="en-US" sz="800" b="0" i="0" u="none" strike="noStrike" cap="none" normalizeH="0" baseline="0">
              <a:ln>
                <a:noFill/>
              </a:ln>
              <a:solidFill>
                <a:schemeClr val="bg2">
                  <a:lumMod val="50000"/>
                </a:schemeClr>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 name="圆角矩形 6"/>
          <p:cNvSpPr/>
          <p:nvPr/>
        </p:nvSpPr>
        <p:spPr bwMode="auto">
          <a:xfrm>
            <a:off x="6421450" y="2351434"/>
            <a:ext cx="1306945" cy="864605"/>
          </a:xfrm>
          <a:prstGeom prst="roundRect">
            <a:avLst/>
          </a:prstGeom>
          <a:solidFill>
            <a:srgbClr val="DDE5E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0" lang="zh-CN" altLang="en-US" sz="800" b="0" i="0" u="none" strike="noStrike" cap="none" normalizeH="0" baseline="0">
              <a:ln>
                <a:noFill/>
              </a:ln>
              <a:solidFill>
                <a:schemeClr val="bg2">
                  <a:lumMod val="50000"/>
                </a:schemeClr>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 name="圆角矩形 7"/>
          <p:cNvSpPr/>
          <p:nvPr/>
        </p:nvSpPr>
        <p:spPr bwMode="auto">
          <a:xfrm>
            <a:off x="8143574" y="2351434"/>
            <a:ext cx="1306945" cy="864605"/>
          </a:xfrm>
          <a:prstGeom prst="roundRect">
            <a:avLst/>
          </a:prstGeom>
          <a:solidFill>
            <a:srgbClr val="DDE5E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0" lang="zh-CN" altLang="en-US" sz="800" b="0" i="0" u="none" strike="noStrike" cap="none" normalizeH="0" baseline="0">
              <a:ln>
                <a:noFill/>
              </a:ln>
              <a:solidFill>
                <a:schemeClr val="bg2">
                  <a:lumMod val="50000"/>
                </a:schemeClr>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 name="文本框 11"/>
          <p:cNvSpPr txBox="1"/>
          <p:nvPr/>
        </p:nvSpPr>
        <p:spPr bwMode="auto">
          <a:xfrm>
            <a:off x="1303826" y="2600907"/>
            <a:ext cx="1227736"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40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Data collection</a:t>
            </a:r>
          </a:p>
        </p:txBody>
      </p:sp>
      <p:sp>
        <p:nvSpPr>
          <p:cNvPr id="13" name="文本框 12"/>
          <p:cNvSpPr txBox="1"/>
          <p:nvPr/>
        </p:nvSpPr>
        <p:spPr bwMode="auto">
          <a:xfrm>
            <a:off x="3016806" y="2600907"/>
            <a:ext cx="1227736"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40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Data cleansing</a:t>
            </a:r>
          </a:p>
        </p:txBody>
      </p:sp>
      <p:sp>
        <p:nvSpPr>
          <p:cNvPr id="15" name="文本框 14"/>
          <p:cNvSpPr txBox="1"/>
          <p:nvPr/>
        </p:nvSpPr>
        <p:spPr bwMode="auto">
          <a:xfrm>
            <a:off x="6461054" y="2600907"/>
            <a:ext cx="1227736" cy="365658"/>
          </a:xfrm>
          <a:prstGeom prst="rect">
            <a:avLst/>
          </a:prstGeom>
          <a:solidFill>
            <a:srgbClr val="DDE5E9"/>
          </a:solid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40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 training</a:t>
            </a:r>
          </a:p>
        </p:txBody>
      </p:sp>
      <p:sp>
        <p:nvSpPr>
          <p:cNvPr id="16" name="文本框 15"/>
          <p:cNvSpPr txBox="1"/>
          <p:nvPr/>
        </p:nvSpPr>
        <p:spPr bwMode="auto">
          <a:xfrm>
            <a:off x="8183178" y="2462408"/>
            <a:ext cx="1227736" cy="642657"/>
          </a:xfrm>
          <a:prstGeom prst="rect">
            <a:avLst/>
          </a:prstGeom>
          <a:solidFill>
            <a:srgbClr val="DDE5E9"/>
          </a:solid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40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 evaluation</a:t>
            </a:r>
          </a:p>
        </p:txBody>
      </p:sp>
      <p:sp>
        <p:nvSpPr>
          <p:cNvPr id="17" name="圆角矩形 16"/>
          <p:cNvSpPr/>
          <p:nvPr/>
        </p:nvSpPr>
        <p:spPr bwMode="auto">
          <a:xfrm>
            <a:off x="9788026" y="2351433"/>
            <a:ext cx="1306945" cy="864605"/>
          </a:xfrm>
          <a:prstGeom prst="round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0" lang="zh-CN" altLang="en-US" sz="800" b="0" i="0" u="none" strike="noStrike" cap="none" normalizeH="0" baseline="0">
              <a:ln>
                <a:noFill/>
              </a:ln>
              <a:solidFill>
                <a:schemeClr val="bg2">
                  <a:lumMod val="50000"/>
                </a:schemeClr>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8" name="文本框 17"/>
          <p:cNvSpPr txBox="1"/>
          <p:nvPr/>
        </p:nvSpPr>
        <p:spPr bwMode="auto">
          <a:xfrm>
            <a:off x="4680619" y="2462408"/>
            <a:ext cx="1350510"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40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extraction and selection</a:t>
            </a:r>
          </a:p>
        </p:txBody>
      </p:sp>
      <p:sp>
        <p:nvSpPr>
          <p:cNvPr id="19" name="文本框 18"/>
          <p:cNvSpPr txBox="1"/>
          <p:nvPr/>
        </p:nvSpPr>
        <p:spPr bwMode="auto">
          <a:xfrm>
            <a:off x="9707862" y="2453264"/>
            <a:ext cx="1485561"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40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 deployment and integration</a:t>
            </a:r>
          </a:p>
        </p:txBody>
      </p:sp>
      <p:sp>
        <p:nvSpPr>
          <p:cNvPr id="20" name="文本框 19"/>
          <p:cNvSpPr txBox="1"/>
          <p:nvPr/>
        </p:nvSpPr>
        <p:spPr bwMode="auto">
          <a:xfrm>
            <a:off x="4618653" y="4390447"/>
            <a:ext cx="2961915"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200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Feedback and iteration</a:t>
            </a:r>
          </a:p>
        </p:txBody>
      </p:sp>
      <p:sp>
        <p:nvSpPr>
          <p:cNvPr id="21" name="上弧形箭头 20"/>
          <p:cNvSpPr/>
          <p:nvPr/>
        </p:nvSpPr>
        <p:spPr bwMode="auto">
          <a:xfrm rot="10800000">
            <a:off x="2787614" y="3693300"/>
            <a:ext cx="6318500" cy="1404156"/>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0" lang="zh-CN" altLang="en-US" sz="900" b="0" i="0" u="none" strike="noStrike" cap="none" normalizeH="0" baseline="0">
              <a:ln>
                <a:noFill/>
              </a:ln>
              <a:solidFill>
                <a:schemeClr val="bg2">
                  <a:lumMod val="50000"/>
                </a:schemeClr>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Tree>
    <p:extLst>
      <p:ext uri="{BB962C8B-B14F-4D97-AF65-F5344CB8AC3E}">
        <p14:creationId xmlns:p14="http://schemas.microsoft.com/office/powerpoint/2010/main" val="1584163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Huawei Sans" panose="020C0503030203020204" pitchFamily="34" charset="0"/>
              </a:rPr>
              <a:t>Basic Machine Learning Concept — Dataset</a:t>
            </a:r>
          </a:p>
        </p:txBody>
      </p:sp>
      <p:sp>
        <p:nvSpPr>
          <p:cNvPr id="3" name="文本占位符 2"/>
          <p:cNvSpPr>
            <a:spLocks noGrp="1"/>
          </p:cNvSpPr>
          <p:nvPr>
            <p:ph type="body" sz="quarter" idx="10"/>
          </p:nvPr>
        </p:nvSpPr>
        <p:spPr/>
        <p:txBody>
          <a:bodyPr/>
          <a:lstStyle/>
          <a:p>
            <a:r>
              <a:rPr lang="en-US" dirty="0">
                <a:solidFill>
                  <a:schemeClr val="bg2">
                    <a:lumMod val="50000"/>
                  </a:schemeClr>
                </a:solidFill>
                <a:sym typeface="Huawei Sans" panose="020C0503030203020204" pitchFamily="34" charset="0"/>
              </a:rPr>
              <a:t>Dataset: a collection of data used in machine learning tasks. Each data record is called a sample. Events or attributes that reflect the performance or nature of a sample in a particular aspect are called features.</a:t>
            </a:r>
          </a:p>
          <a:p>
            <a:r>
              <a:rPr lang="en-US" dirty="0">
                <a:solidFill>
                  <a:schemeClr val="bg2">
                    <a:lumMod val="50000"/>
                  </a:schemeClr>
                </a:solidFill>
                <a:sym typeface="Huawei Sans" panose="020C0503030203020204" pitchFamily="34" charset="0"/>
              </a:rPr>
              <a:t>Training set: a dataset used in the training process, where each sample is referred to as a training sample. The process of creating a model from data is called learning (training).</a:t>
            </a:r>
          </a:p>
          <a:p>
            <a:r>
              <a:rPr lang="en-US" dirty="0">
                <a:solidFill>
                  <a:schemeClr val="bg2">
                    <a:lumMod val="50000"/>
                  </a:schemeClr>
                </a:solidFill>
                <a:sym typeface="Huawei Sans" panose="020C0503030203020204" pitchFamily="34" charset="0"/>
              </a:rPr>
              <a:t>Test set: Testing refers to the process of using the model obtained after learning for prediction. The dataset used is called a test set, and each sample is called a test sample.</a:t>
            </a:r>
          </a:p>
          <a:p>
            <a:endParaRPr lang="zh-CN" altLang="en-US" dirty="0">
              <a:solidFill>
                <a:schemeClr val="bg2">
                  <a:lumMod val="50000"/>
                </a:schemeClr>
              </a:solidFill>
              <a:sym typeface="Huawei Sans" panose="020C0503030203020204" pitchFamily="34" charset="0"/>
            </a:endParaRPr>
          </a:p>
          <a:p>
            <a:endParaRPr lang="en-US" dirty="0">
              <a:solidFill>
                <a:schemeClr val="bg2">
                  <a:lumMod val="50000"/>
                </a:schemeClr>
              </a:solidFill>
              <a:sym typeface="Huawei Sans" panose="020C0503030203020204" pitchFamily="34" charset="0"/>
            </a:endParaRPr>
          </a:p>
        </p:txBody>
      </p:sp>
    </p:spTree>
    <p:extLst>
      <p:ext uri="{BB962C8B-B14F-4D97-AF65-F5344CB8AC3E}">
        <p14:creationId xmlns:p14="http://schemas.microsoft.com/office/powerpoint/2010/main" val="4250055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Huawei Sans" panose="020C0503030203020204" pitchFamily="34" charset="0"/>
              </a:rPr>
              <a:t>Checking Data Overview</a:t>
            </a:r>
          </a:p>
        </p:txBody>
      </p:sp>
      <p:sp>
        <p:nvSpPr>
          <p:cNvPr id="3" name="文本占位符 2"/>
          <p:cNvSpPr>
            <a:spLocks noGrp="1"/>
          </p:cNvSpPr>
          <p:nvPr>
            <p:ph type="body" sz="quarter" idx="10"/>
          </p:nvPr>
        </p:nvSpPr>
        <p:spPr>
          <a:xfrm>
            <a:off x="731838" y="1052514"/>
            <a:ext cx="10728326" cy="792310"/>
          </a:xfrm>
        </p:spPr>
        <p:txBody>
          <a:bodyPr/>
          <a:lstStyle/>
          <a:p>
            <a:r>
              <a:rPr lang="en-US" dirty="0">
                <a:sym typeface="Huawei Sans" panose="020C0503030203020204" pitchFamily="34" charset="0"/>
              </a:rPr>
              <a:t>Typical dataset form</a:t>
            </a:r>
          </a:p>
        </p:txBody>
      </p:sp>
      <p:graphicFrame>
        <p:nvGraphicFramePr>
          <p:cNvPr id="8" name="表格 7"/>
          <p:cNvGraphicFramePr>
            <a:graphicFrameLocks noGrp="1"/>
          </p:cNvGraphicFramePr>
          <p:nvPr>
            <p:extLst>
              <p:ext uri="{D42A27DB-BD31-4B8C-83A1-F6EECF244321}">
                <p14:modId xmlns:p14="http://schemas.microsoft.com/office/powerpoint/2010/main" val="2864825370"/>
              </p:ext>
            </p:extLst>
          </p:nvPr>
        </p:nvGraphicFramePr>
        <p:xfrm>
          <a:off x="2315580" y="2888940"/>
          <a:ext cx="8155732" cy="3175336"/>
        </p:xfrm>
        <a:graphic>
          <a:graphicData uri="http://schemas.openxmlformats.org/drawingml/2006/table">
            <a:tbl>
              <a:tblPr firstRow="1" bandRow="1">
                <a:tableStyleId>{5940675A-B579-460E-94D1-54222C63F5DA}</a:tableStyleId>
              </a:tblPr>
              <a:tblGrid>
                <a:gridCol w="708343">
                  <a:extLst>
                    <a:ext uri="{9D8B030D-6E8A-4147-A177-3AD203B41FA5}">
                      <a16:colId xmlns:a16="http://schemas.microsoft.com/office/drawing/2014/main" val="20000"/>
                    </a:ext>
                  </a:extLst>
                </a:gridCol>
                <a:gridCol w="1813253">
                  <a:extLst>
                    <a:ext uri="{9D8B030D-6E8A-4147-A177-3AD203B41FA5}">
                      <a16:colId xmlns:a16="http://schemas.microsoft.com/office/drawing/2014/main" val="20001"/>
                    </a:ext>
                  </a:extLst>
                </a:gridCol>
                <a:gridCol w="2014908">
                  <a:extLst>
                    <a:ext uri="{9D8B030D-6E8A-4147-A177-3AD203B41FA5}">
                      <a16:colId xmlns:a16="http://schemas.microsoft.com/office/drawing/2014/main" val="20002"/>
                    </a:ext>
                  </a:extLst>
                </a:gridCol>
                <a:gridCol w="1428423">
                  <a:extLst>
                    <a:ext uri="{9D8B030D-6E8A-4147-A177-3AD203B41FA5}">
                      <a16:colId xmlns:a16="http://schemas.microsoft.com/office/drawing/2014/main" val="20003"/>
                    </a:ext>
                  </a:extLst>
                </a:gridCol>
                <a:gridCol w="2190805">
                  <a:extLst>
                    <a:ext uri="{9D8B030D-6E8A-4147-A177-3AD203B41FA5}">
                      <a16:colId xmlns:a16="http://schemas.microsoft.com/office/drawing/2014/main" val="20004"/>
                    </a:ext>
                  </a:extLst>
                </a:gridCol>
              </a:tblGrid>
              <a:tr h="367026">
                <a:tc>
                  <a:txBody>
                    <a:bodyPr/>
                    <a:lstStyle/>
                    <a:p>
                      <a:pPr algn="ctr" fontAlgn="ctr"/>
                      <a:r>
                        <a:rPr lang="en-US"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No.</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Area</a:t>
                      </a: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School Districts</a:t>
                      </a: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Direction</a:t>
                      </a: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House Price</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561662">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a:t>
                      </a:r>
                    </a:p>
                  </a:txBody>
                  <a:tcPr anchor="ctr">
                    <a:lnL w="28575" cap="flat" cmpd="sng" algn="ctr">
                      <a:solidFill>
                        <a:schemeClr val="tx1"/>
                      </a:solidFill>
                      <a:prstDash val="solid"/>
                      <a:round/>
                      <a:headEnd type="none" w="med" len="med"/>
                      <a:tailEnd type="none" w="med" len="med"/>
                    </a:lnL>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100</a:t>
                      </a:r>
                    </a:p>
                  </a:txBody>
                  <a:tcPr anchor="ct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8</a:t>
                      </a:r>
                    </a:p>
                  </a:txBody>
                  <a:tcPr anchor="ct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South</a:t>
                      </a:r>
                    </a:p>
                  </a:txBody>
                  <a:tcPr anchor="ct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1000</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61662">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a:t>
                      </a:r>
                    </a:p>
                  </a:txBody>
                  <a:tcPr anchor="ctr">
                    <a:lnL w="28575" cap="flat" cmpd="sng" algn="ctr">
                      <a:solidFill>
                        <a:schemeClr val="tx1"/>
                      </a:solidFill>
                      <a:prstDash val="solid"/>
                      <a:round/>
                      <a:headEnd type="none" w="med" len="med"/>
                      <a:tailEnd type="none" w="med" len="med"/>
                    </a:lnL>
                  </a:tcPr>
                </a:tc>
                <a:tc>
                  <a:txBody>
                    <a:bodyPr/>
                    <a:lstStyle/>
                    <a:p>
                      <a:pPr algn="ctr" fontAlgn="ctr"/>
                      <a:r>
                        <a:rPr lang="en-US"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120</a:t>
                      </a:r>
                    </a:p>
                  </a:txBody>
                  <a:tcPr anchor="ct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9</a:t>
                      </a:r>
                    </a:p>
                  </a:txBody>
                  <a:tcPr anchor="ct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Southwest</a:t>
                      </a:r>
                    </a:p>
                  </a:txBody>
                  <a:tcPr anchor="ct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1300</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61662">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3</a:t>
                      </a:r>
                    </a:p>
                  </a:txBody>
                  <a:tcPr anchor="ctr">
                    <a:lnL w="28575" cap="flat" cmpd="sng" algn="ctr">
                      <a:solidFill>
                        <a:schemeClr val="tx1"/>
                      </a:solidFill>
                      <a:prstDash val="solid"/>
                      <a:round/>
                      <a:headEnd type="none" w="med" len="med"/>
                      <a:tailEnd type="none" w="med" len="med"/>
                    </a:lnL>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60</a:t>
                      </a:r>
                    </a:p>
                  </a:txBody>
                  <a:tcPr anchor="ct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6</a:t>
                      </a:r>
                    </a:p>
                  </a:txBody>
                  <a:tcPr anchor="ct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North</a:t>
                      </a:r>
                    </a:p>
                  </a:txBody>
                  <a:tcPr anchor="ct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700</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561662">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4</a:t>
                      </a:r>
                    </a:p>
                  </a:txBody>
                  <a:tcPr anchor="ctr">
                    <a:lnL w="28575" cap="flat" cmpd="sng" algn="ctr">
                      <a:solidFill>
                        <a:schemeClr val="tx1"/>
                      </a:solidFill>
                      <a:prstDash val="solid"/>
                      <a:round/>
                      <a:headEnd type="none" w="med" len="med"/>
                      <a:tailEnd type="none" w="med" len="med"/>
                    </a:lnL>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80</a:t>
                      </a:r>
                    </a:p>
                  </a:txBody>
                  <a:tcPr anchor="ct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9</a:t>
                      </a:r>
                    </a:p>
                  </a:txBody>
                  <a:tcPr anchor="ct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Southeast</a:t>
                      </a:r>
                    </a:p>
                  </a:txBody>
                  <a:tcPr anchor="ct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1100</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561662">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5</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95</a:t>
                      </a:r>
                    </a:p>
                  </a:txBody>
                  <a:tcPr anchor="ctr">
                    <a:lnB w="28575" cap="flat" cmpd="sng" algn="ctr">
                      <a:solidFill>
                        <a:schemeClr val="tx1"/>
                      </a:solidFill>
                      <a:prstDash val="solid"/>
                      <a:round/>
                      <a:headEnd type="none" w="med" len="med"/>
                      <a:tailEnd type="none" w="med" len="med"/>
                    </a:lnB>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3</a:t>
                      </a:r>
                    </a:p>
                  </a:txBody>
                  <a:tcPr anchor="ctr">
                    <a:lnB w="28575" cap="flat" cmpd="sng" algn="ctr">
                      <a:solidFill>
                        <a:schemeClr val="tx1"/>
                      </a:solidFill>
                      <a:prstDash val="solid"/>
                      <a:round/>
                      <a:headEnd type="none" w="med" len="med"/>
                      <a:tailEnd type="none" w="med" len="med"/>
                    </a:lnB>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South</a:t>
                      </a:r>
                    </a:p>
                  </a:txBody>
                  <a:tcPr anchor="ctr">
                    <a:lnB w="28575" cap="flat" cmpd="sng" algn="ctr">
                      <a:solidFill>
                        <a:schemeClr val="tx1"/>
                      </a:solidFill>
                      <a:prstDash val="solid"/>
                      <a:round/>
                      <a:headEnd type="none" w="med" len="med"/>
                      <a:tailEnd type="none" w="med" len="med"/>
                    </a:lnB>
                  </a:tcPr>
                </a:tc>
                <a:tc>
                  <a:txBody>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850</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矩形 10"/>
          <p:cNvSpPr/>
          <p:nvPr/>
        </p:nvSpPr>
        <p:spPr bwMode="auto">
          <a:xfrm>
            <a:off x="8256240" y="1844824"/>
            <a:ext cx="2226720" cy="4219452"/>
          </a:xfrm>
          <a:prstGeom prst="rect">
            <a:avLst/>
          </a:prstGeom>
          <a:noFill/>
          <a:ln>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 name="矩形 11"/>
          <p:cNvSpPr/>
          <p:nvPr/>
        </p:nvSpPr>
        <p:spPr bwMode="auto">
          <a:xfrm>
            <a:off x="2999656" y="1844824"/>
            <a:ext cx="5256584" cy="4219452"/>
          </a:xfrm>
          <a:prstGeom prst="rect">
            <a:avLst/>
          </a:prstGeom>
          <a:noFill/>
          <a:ln>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 name="文本框 6"/>
          <p:cNvSpPr txBox="1"/>
          <p:nvPr/>
        </p:nvSpPr>
        <p:spPr bwMode="auto">
          <a:xfrm>
            <a:off x="5268205" y="2095316"/>
            <a:ext cx="1295549"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2</a:t>
            </a:r>
          </a:p>
        </p:txBody>
      </p:sp>
      <p:sp>
        <p:nvSpPr>
          <p:cNvPr id="9" name="文本框 8"/>
          <p:cNvSpPr txBox="1"/>
          <p:nvPr/>
        </p:nvSpPr>
        <p:spPr bwMode="auto">
          <a:xfrm>
            <a:off x="3434417" y="2095316"/>
            <a:ext cx="1295549"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1</a:t>
            </a:r>
          </a:p>
        </p:txBody>
      </p:sp>
      <p:sp>
        <p:nvSpPr>
          <p:cNvPr id="10" name="文本框 9"/>
          <p:cNvSpPr txBox="1"/>
          <p:nvPr/>
        </p:nvSpPr>
        <p:spPr bwMode="auto">
          <a:xfrm>
            <a:off x="6818179" y="2089961"/>
            <a:ext cx="1295549"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3</a:t>
            </a:r>
          </a:p>
        </p:txBody>
      </p:sp>
      <p:sp>
        <p:nvSpPr>
          <p:cNvPr id="13" name="文本框 12"/>
          <p:cNvSpPr txBox="1"/>
          <p:nvPr/>
        </p:nvSpPr>
        <p:spPr bwMode="auto">
          <a:xfrm>
            <a:off x="8927161" y="2111150"/>
            <a:ext cx="88487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Label</a:t>
            </a:r>
          </a:p>
        </p:txBody>
      </p:sp>
      <p:sp>
        <p:nvSpPr>
          <p:cNvPr id="4" name="圆角矩形 3"/>
          <p:cNvSpPr/>
          <p:nvPr/>
        </p:nvSpPr>
        <p:spPr bwMode="auto">
          <a:xfrm>
            <a:off x="1008063" y="3284984"/>
            <a:ext cx="9474897" cy="2196244"/>
          </a:xfrm>
          <a:prstGeom prst="roundRect">
            <a:avLst/>
          </a:prstGeom>
          <a:noFill/>
          <a:ln w="254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4" name="圆角矩形 13"/>
          <p:cNvSpPr/>
          <p:nvPr/>
        </p:nvSpPr>
        <p:spPr bwMode="auto">
          <a:xfrm>
            <a:off x="1008063" y="5481228"/>
            <a:ext cx="9463249" cy="600493"/>
          </a:xfrm>
          <a:prstGeom prst="roundRect">
            <a:avLst/>
          </a:prstGeom>
          <a:noFill/>
          <a:ln w="254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5" name="文本框 14"/>
          <p:cNvSpPr txBox="1"/>
          <p:nvPr/>
        </p:nvSpPr>
        <p:spPr bwMode="auto">
          <a:xfrm>
            <a:off x="1068231" y="4200277"/>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Training set</a:t>
            </a:r>
          </a:p>
        </p:txBody>
      </p:sp>
      <p:sp>
        <p:nvSpPr>
          <p:cNvPr id="16" name="文本框 15"/>
          <p:cNvSpPr txBox="1"/>
          <p:nvPr/>
        </p:nvSpPr>
        <p:spPr bwMode="auto">
          <a:xfrm>
            <a:off x="1071584" y="5598645"/>
            <a:ext cx="117777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Test set</a:t>
            </a:r>
          </a:p>
        </p:txBody>
      </p:sp>
    </p:spTree>
    <p:extLst>
      <p:ext uri="{BB962C8B-B14F-4D97-AF65-F5344CB8AC3E}">
        <p14:creationId xmlns:p14="http://schemas.microsoft.com/office/powerpoint/2010/main" val="699739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4643219" y="2307644"/>
            <a:ext cx="2592288" cy="1420251"/>
            <a:chOff x="4763852" y="2080187"/>
            <a:chExt cx="2592288" cy="1420251"/>
          </a:xfrm>
        </p:grpSpPr>
        <p:sp>
          <p:nvSpPr>
            <p:cNvPr id="39" name="圆角矩形 38"/>
            <p:cNvSpPr/>
            <p:nvPr/>
          </p:nvSpPr>
          <p:spPr bwMode="auto">
            <a:xfrm>
              <a:off x="4763852" y="2080187"/>
              <a:ext cx="2592288" cy="1420251"/>
            </a:xfrm>
            <a:prstGeom prst="round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4" name="object 24"/>
            <p:cNvSpPr txBox="1"/>
            <p:nvPr/>
          </p:nvSpPr>
          <p:spPr>
            <a:xfrm>
              <a:off x="4895962" y="2320899"/>
              <a:ext cx="2335784" cy="430887"/>
            </a:xfrm>
            <a:prstGeom prst="rect">
              <a:avLst/>
            </a:prstGeom>
          </p:spPr>
          <p:txBody>
            <a:bodyPr vert="horz" wrap="square" lIns="0" tIns="0" rIns="0" bIns="0" rtlCol="0">
              <a:noAutofit/>
            </a:bodyPr>
            <a:lstStyle/>
            <a:p>
              <a:pPr marL="12700" algn="ctr" fontAlgn="ctr">
                <a:lnSpc>
                  <a:spcPct val="100000"/>
                </a:lnSpc>
              </a:pPr>
              <a:r>
                <a:rPr lang="en-US" sz="2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Data preprocessing</a:t>
              </a:r>
            </a:p>
          </p:txBody>
        </p:sp>
      </p:grpSp>
      <p:sp>
        <p:nvSpPr>
          <p:cNvPr id="26" name="object 26"/>
          <p:cNvSpPr/>
          <p:nvPr/>
        </p:nvSpPr>
        <p:spPr>
          <a:xfrm>
            <a:off x="5833850" y="3727895"/>
            <a:ext cx="72008" cy="910205"/>
          </a:xfrm>
          <a:custGeom>
            <a:avLst/>
            <a:gdLst/>
            <a:ahLst/>
            <a:cxnLst/>
            <a:rect l="l" t="t" r="r" b="b"/>
            <a:pathLst>
              <a:path w="869950" h="613410">
                <a:moveTo>
                  <a:pt x="869477" y="0"/>
                </a:moveTo>
                <a:lnTo>
                  <a:pt x="0" y="612829"/>
                </a:lnTo>
              </a:path>
            </a:pathLst>
          </a:custGeom>
          <a:ln w="6350">
            <a:solidFill>
              <a:srgbClr val="595959"/>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7" name="object 27"/>
          <p:cNvSpPr/>
          <p:nvPr/>
        </p:nvSpPr>
        <p:spPr>
          <a:xfrm>
            <a:off x="7353338" y="3285706"/>
            <a:ext cx="1260140" cy="238411"/>
          </a:xfrm>
          <a:custGeom>
            <a:avLst/>
            <a:gdLst/>
            <a:ahLst/>
            <a:cxnLst/>
            <a:rect l="l" t="t" r="r" b="b"/>
            <a:pathLst>
              <a:path w="1327150">
                <a:moveTo>
                  <a:pt x="1326619" y="0"/>
                </a:moveTo>
                <a:lnTo>
                  <a:pt x="0" y="1"/>
                </a:lnTo>
              </a:path>
            </a:pathLst>
          </a:custGeom>
          <a:ln w="6350">
            <a:solidFill>
              <a:srgbClr val="595959"/>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8" name="object 28"/>
          <p:cNvSpPr/>
          <p:nvPr/>
        </p:nvSpPr>
        <p:spPr>
          <a:xfrm>
            <a:off x="3125927" y="3285706"/>
            <a:ext cx="1327150" cy="0"/>
          </a:xfrm>
          <a:custGeom>
            <a:avLst/>
            <a:gdLst/>
            <a:ahLst/>
            <a:cxnLst/>
            <a:rect l="l" t="t" r="r" b="b"/>
            <a:pathLst>
              <a:path w="1327150">
                <a:moveTo>
                  <a:pt x="1326619" y="0"/>
                </a:moveTo>
                <a:lnTo>
                  <a:pt x="0" y="1"/>
                </a:lnTo>
              </a:path>
            </a:pathLst>
          </a:custGeom>
          <a:ln w="6350">
            <a:solidFill>
              <a:srgbClr val="595959"/>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5" name="object 35"/>
          <p:cNvSpPr txBox="1">
            <a:spLocks noGrp="1"/>
          </p:cNvSpPr>
          <p:nvPr>
            <p:ph type="title"/>
          </p:nvPr>
        </p:nvSpPr>
        <p:spPr/>
        <p:txBody>
          <a:bodyPr wrap="square">
            <a:noAutofit/>
          </a:bodyPr>
          <a:lstStyle/>
          <a:p>
            <a:r>
              <a:rPr lang="en-US">
                <a:sym typeface="Huawei Sans" panose="020C0503030203020204" pitchFamily="34" charset="0"/>
              </a:rPr>
              <a:t>Importance of Data Processing</a:t>
            </a:r>
          </a:p>
        </p:txBody>
      </p:sp>
      <p:sp>
        <p:nvSpPr>
          <p:cNvPr id="38" name="文本占位符 37"/>
          <p:cNvSpPr>
            <a:spLocks noGrp="1"/>
          </p:cNvSpPr>
          <p:nvPr>
            <p:ph type="body" sz="quarter" idx="10"/>
          </p:nvPr>
        </p:nvSpPr>
        <p:spPr>
          <a:xfrm>
            <a:off x="731838" y="1052514"/>
            <a:ext cx="10728326" cy="1102627"/>
          </a:xfrm>
        </p:spPr>
        <p:txBody>
          <a:bodyPr wrap="square">
            <a:noAutofit/>
          </a:bodyPr>
          <a:lstStyle/>
          <a:p>
            <a:pPr algn="l"/>
            <a:r>
              <a:rPr lang="en-US" dirty="0">
                <a:sym typeface="Huawei Sans" panose="020C0503030203020204" pitchFamily="34" charset="0"/>
              </a:rPr>
              <a:t>Data is crucial to models. It is the ceiling of model capabilities. Without good data, there is no good model.</a:t>
            </a:r>
          </a:p>
        </p:txBody>
      </p:sp>
      <p:sp>
        <p:nvSpPr>
          <p:cNvPr id="4" name="object 4"/>
          <p:cNvSpPr/>
          <p:nvPr/>
        </p:nvSpPr>
        <p:spPr>
          <a:xfrm>
            <a:off x="1206393" y="2905016"/>
            <a:ext cx="1757045" cy="524510"/>
          </a:xfrm>
          <a:custGeom>
            <a:avLst/>
            <a:gdLst/>
            <a:ahLst/>
            <a:cxnLst/>
            <a:rect l="l" t="t" r="r" b="b"/>
            <a:pathLst>
              <a:path w="1757045" h="524510">
                <a:moveTo>
                  <a:pt x="0" y="0"/>
                </a:moveTo>
                <a:lnTo>
                  <a:pt x="1756839" y="0"/>
                </a:lnTo>
                <a:lnTo>
                  <a:pt x="1756839" y="524416"/>
                </a:lnTo>
                <a:lnTo>
                  <a:pt x="0" y="524416"/>
                </a:lnTo>
                <a:lnTo>
                  <a:pt x="0" y="0"/>
                </a:lnTo>
                <a:close/>
              </a:path>
            </a:pathLst>
          </a:custGeom>
          <a:solidFill>
            <a:srgbClr val="000000"/>
          </a:solidFill>
        </p:spPr>
        <p:txBody>
          <a:bodyPr wrap="square" lIns="0" tIns="0" rIns="0" bIns="0" rtlCol="0">
            <a:noAutofit/>
          </a:bodyPr>
          <a:lstStyle/>
          <a:p>
            <a:pPr fontAlgn="ctr"/>
            <a:endParaRPr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 name="object 5"/>
          <p:cNvSpPr/>
          <p:nvPr/>
        </p:nvSpPr>
        <p:spPr>
          <a:xfrm>
            <a:off x="1206393" y="2905016"/>
            <a:ext cx="1757045" cy="524510"/>
          </a:xfrm>
          <a:custGeom>
            <a:avLst/>
            <a:gdLst/>
            <a:ahLst/>
            <a:cxnLst/>
            <a:rect l="l" t="t" r="r" b="b"/>
            <a:pathLst>
              <a:path w="1757045" h="524510">
                <a:moveTo>
                  <a:pt x="0" y="0"/>
                </a:moveTo>
                <a:lnTo>
                  <a:pt x="1756839" y="0"/>
                </a:lnTo>
                <a:lnTo>
                  <a:pt x="1756839" y="524416"/>
                </a:lnTo>
                <a:lnTo>
                  <a:pt x="0" y="524416"/>
                </a:lnTo>
                <a:lnTo>
                  <a:pt x="0" y="0"/>
                </a:lnTo>
                <a:close/>
              </a:path>
            </a:pathLst>
          </a:custGeom>
          <a:ln w="12700">
            <a:solidFill>
              <a:srgbClr val="000000"/>
            </a:solidFill>
          </a:ln>
        </p:spPr>
        <p:txBody>
          <a:bodyPr wrap="square" lIns="0" tIns="0" rIns="0" bIns="0" rtlCol="0">
            <a:noAutofit/>
          </a:bodyPr>
          <a:lstStyle/>
          <a:p>
            <a:pPr fontAlgn="ctr"/>
            <a:endParaRPr sz="20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 name="object 6"/>
          <p:cNvSpPr/>
          <p:nvPr/>
        </p:nvSpPr>
        <p:spPr>
          <a:xfrm>
            <a:off x="1141056" y="2836826"/>
            <a:ext cx="1757045" cy="524510"/>
          </a:xfrm>
          <a:custGeom>
            <a:avLst/>
            <a:gdLst/>
            <a:ahLst/>
            <a:cxnLst/>
            <a:rect l="l" t="t" r="r" b="b"/>
            <a:pathLst>
              <a:path w="1757045" h="524510">
                <a:moveTo>
                  <a:pt x="0" y="0"/>
                </a:moveTo>
                <a:lnTo>
                  <a:pt x="1756839" y="0"/>
                </a:lnTo>
                <a:lnTo>
                  <a:pt x="1756839" y="524416"/>
                </a:lnTo>
                <a:lnTo>
                  <a:pt x="0" y="524416"/>
                </a:lnTo>
                <a:lnTo>
                  <a:pt x="0" y="0"/>
                </a:lnTo>
                <a:close/>
              </a:path>
            </a:pathLst>
          </a:custGeom>
          <a:solidFill>
            <a:srgbClr val="FFFFFF"/>
          </a:solidFill>
        </p:spPr>
        <p:txBody>
          <a:bodyPr wrap="square" lIns="0" tIns="0" rIns="0" bIns="0" rtlCol="0">
            <a:noAutofit/>
          </a:bodyPr>
          <a:lstStyle/>
          <a:p>
            <a:pPr fontAlgn="ctr"/>
            <a:endParaRPr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0" name="object 30"/>
          <p:cNvSpPr txBox="1"/>
          <p:nvPr/>
        </p:nvSpPr>
        <p:spPr>
          <a:xfrm>
            <a:off x="1181005" y="3513839"/>
            <a:ext cx="1782433" cy="659219"/>
          </a:xfrm>
          <a:prstGeom prst="rect">
            <a:avLst/>
          </a:prstGeom>
        </p:spPr>
        <p:txBody>
          <a:bodyPr vert="horz" wrap="square" lIns="0" tIns="0" rIns="0" bIns="0" rtlCol="0">
            <a:noAutofit/>
          </a:bodyPr>
          <a:lstStyle/>
          <a:p>
            <a:pPr marL="12700" marR="5080" fontAlgn="ctr">
              <a:lnSpc>
                <a:spcPct val="102200"/>
              </a:lnSpc>
            </a:pPr>
            <a:r>
              <a:rPr lang="en-US" sz="14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Fill in missing values, and detect and eliminate causes of dataset exceptions.</a:t>
            </a:r>
          </a:p>
        </p:txBody>
      </p:sp>
      <p:sp>
        <p:nvSpPr>
          <p:cNvPr id="45" name="文本框 44"/>
          <p:cNvSpPr txBox="1"/>
          <p:nvPr/>
        </p:nvSpPr>
        <p:spPr bwMode="auto">
          <a:xfrm>
            <a:off x="1195163" y="2885098"/>
            <a:ext cx="1702937" cy="476238"/>
          </a:xfrm>
          <a:prstGeom prst="rect">
            <a:avLst/>
          </a:prstGeom>
          <a:noFill/>
          <a:ln w="9525" algn="ctr">
            <a:solidFill>
              <a:schemeClr val="tx1"/>
            </a:solid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Data cleansing</a:t>
            </a:r>
          </a:p>
        </p:txBody>
      </p:sp>
      <p:sp>
        <p:nvSpPr>
          <p:cNvPr id="12" name="object 12"/>
          <p:cNvSpPr/>
          <p:nvPr/>
        </p:nvSpPr>
        <p:spPr>
          <a:xfrm>
            <a:off x="5009835" y="4680597"/>
            <a:ext cx="1757045" cy="524510"/>
          </a:xfrm>
          <a:custGeom>
            <a:avLst/>
            <a:gdLst/>
            <a:ahLst/>
            <a:cxnLst/>
            <a:rect l="l" t="t" r="r" b="b"/>
            <a:pathLst>
              <a:path w="1757045" h="524510">
                <a:moveTo>
                  <a:pt x="0" y="0"/>
                </a:moveTo>
                <a:lnTo>
                  <a:pt x="1756839" y="0"/>
                </a:lnTo>
                <a:lnTo>
                  <a:pt x="1756839" y="524416"/>
                </a:lnTo>
                <a:lnTo>
                  <a:pt x="0" y="524416"/>
                </a:lnTo>
                <a:lnTo>
                  <a:pt x="0" y="0"/>
                </a:lnTo>
                <a:close/>
              </a:path>
            </a:pathLst>
          </a:custGeom>
          <a:solidFill>
            <a:srgbClr val="000000"/>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3" name="object 13"/>
          <p:cNvSpPr/>
          <p:nvPr/>
        </p:nvSpPr>
        <p:spPr>
          <a:xfrm>
            <a:off x="5009835" y="4680597"/>
            <a:ext cx="1757045" cy="524510"/>
          </a:xfrm>
          <a:custGeom>
            <a:avLst/>
            <a:gdLst/>
            <a:ahLst/>
            <a:cxnLst/>
            <a:rect l="l" t="t" r="r" b="b"/>
            <a:pathLst>
              <a:path w="1757045" h="524510">
                <a:moveTo>
                  <a:pt x="0" y="0"/>
                </a:moveTo>
                <a:lnTo>
                  <a:pt x="1756839" y="0"/>
                </a:lnTo>
                <a:lnTo>
                  <a:pt x="1756839" y="524416"/>
                </a:lnTo>
                <a:lnTo>
                  <a:pt x="0" y="524416"/>
                </a:lnTo>
                <a:lnTo>
                  <a:pt x="0" y="0"/>
                </a:lnTo>
                <a:close/>
              </a:path>
            </a:pathLst>
          </a:custGeom>
          <a:ln w="12700">
            <a:solidFill>
              <a:srgbClr val="000000"/>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4" name="object 14"/>
          <p:cNvSpPr/>
          <p:nvPr/>
        </p:nvSpPr>
        <p:spPr>
          <a:xfrm>
            <a:off x="4944498" y="4612407"/>
            <a:ext cx="1757045" cy="524510"/>
          </a:xfrm>
          <a:custGeom>
            <a:avLst/>
            <a:gdLst/>
            <a:ahLst/>
            <a:cxnLst/>
            <a:rect l="l" t="t" r="r" b="b"/>
            <a:pathLst>
              <a:path w="1757045" h="524510">
                <a:moveTo>
                  <a:pt x="0" y="0"/>
                </a:moveTo>
                <a:lnTo>
                  <a:pt x="1756839" y="0"/>
                </a:lnTo>
                <a:lnTo>
                  <a:pt x="1756839" y="524416"/>
                </a:lnTo>
                <a:lnTo>
                  <a:pt x="0" y="524416"/>
                </a:lnTo>
                <a:lnTo>
                  <a:pt x="0" y="0"/>
                </a:lnTo>
                <a:close/>
              </a:path>
            </a:pathLst>
          </a:custGeom>
          <a:solidFill>
            <a:srgbClr val="FFFFFF"/>
          </a:solidFill>
        </p:spPr>
        <p:txBody>
          <a:bodyPr wrap="square" lIns="0" tIns="0" rIns="0" bIns="0" rtlCol="0">
            <a:noAutofit/>
          </a:bodyPr>
          <a:lstStyle/>
          <a:p>
            <a:pPr fontAlgn="ctr"/>
            <a:endParaRPr sz="20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2" name="object 32"/>
          <p:cNvSpPr txBox="1"/>
          <p:nvPr/>
        </p:nvSpPr>
        <p:spPr>
          <a:xfrm>
            <a:off x="5023238" y="5283399"/>
            <a:ext cx="1900652" cy="435247"/>
          </a:xfrm>
          <a:prstGeom prst="rect">
            <a:avLst/>
          </a:prstGeom>
        </p:spPr>
        <p:txBody>
          <a:bodyPr vert="horz" wrap="square" lIns="0" tIns="0" rIns="0" bIns="0" rtlCol="0">
            <a:noAutofit/>
          </a:bodyPr>
          <a:lstStyle/>
          <a:p>
            <a:pPr marL="12700" marR="5080" fontAlgn="ctr">
              <a:lnSpc>
                <a:spcPct val="101099"/>
              </a:lnSpc>
            </a:pPr>
            <a:r>
              <a:rPr lang="en-US" sz="14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Simplify data attributes to avoid dimension explosion.</a:t>
            </a:r>
          </a:p>
        </p:txBody>
      </p:sp>
      <p:sp>
        <p:nvSpPr>
          <p:cNvPr id="46" name="文本框 45"/>
          <p:cNvSpPr txBox="1"/>
          <p:nvPr/>
        </p:nvSpPr>
        <p:spPr bwMode="auto">
          <a:xfrm>
            <a:off x="5005962" y="4694774"/>
            <a:ext cx="1702937" cy="476238"/>
          </a:xfrm>
          <a:prstGeom prst="rect">
            <a:avLst/>
          </a:prstGeom>
          <a:noFill/>
          <a:ln w="9525" algn="ctr">
            <a:solidFill>
              <a:schemeClr val="tx1"/>
            </a:solid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Data dimension reduction</a:t>
            </a:r>
          </a:p>
        </p:txBody>
      </p:sp>
      <p:sp>
        <p:nvSpPr>
          <p:cNvPr id="8" name="object 8"/>
          <p:cNvSpPr/>
          <p:nvPr/>
        </p:nvSpPr>
        <p:spPr>
          <a:xfrm>
            <a:off x="8733902" y="2905016"/>
            <a:ext cx="1757045" cy="524510"/>
          </a:xfrm>
          <a:custGeom>
            <a:avLst/>
            <a:gdLst/>
            <a:ahLst/>
            <a:cxnLst/>
            <a:rect l="l" t="t" r="r" b="b"/>
            <a:pathLst>
              <a:path w="1757045" h="524510">
                <a:moveTo>
                  <a:pt x="0" y="0"/>
                </a:moveTo>
                <a:lnTo>
                  <a:pt x="1756839" y="0"/>
                </a:lnTo>
                <a:lnTo>
                  <a:pt x="1756839" y="524416"/>
                </a:lnTo>
                <a:lnTo>
                  <a:pt x="0" y="524416"/>
                </a:lnTo>
                <a:lnTo>
                  <a:pt x="0" y="0"/>
                </a:lnTo>
                <a:close/>
              </a:path>
            </a:pathLst>
          </a:custGeom>
          <a:solidFill>
            <a:srgbClr val="000000"/>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9" name="object 9"/>
          <p:cNvSpPr/>
          <p:nvPr/>
        </p:nvSpPr>
        <p:spPr>
          <a:xfrm>
            <a:off x="8733902" y="2905016"/>
            <a:ext cx="1757045" cy="524510"/>
          </a:xfrm>
          <a:custGeom>
            <a:avLst/>
            <a:gdLst/>
            <a:ahLst/>
            <a:cxnLst/>
            <a:rect l="l" t="t" r="r" b="b"/>
            <a:pathLst>
              <a:path w="1757045" h="524510">
                <a:moveTo>
                  <a:pt x="0" y="0"/>
                </a:moveTo>
                <a:lnTo>
                  <a:pt x="1756839" y="0"/>
                </a:lnTo>
                <a:lnTo>
                  <a:pt x="1756839" y="524416"/>
                </a:lnTo>
                <a:lnTo>
                  <a:pt x="0" y="524416"/>
                </a:lnTo>
                <a:lnTo>
                  <a:pt x="0" y="0"/>
                </a:lnTo>
                <a:close/>
              </a:path>
            </a:pathLst>
          </a:custGeom>
          <a:ln w="12700">
            <a:solidFill>
              <a:srgbClr val="000000"/>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 name="object 10"/>
          <p:cNvSpPr/>
          <p:nvPr/>
        </p:nvSpPr>
        <p:spPr>
          <a:xfrm>
            <a:off x="8668566" y="2836826"/>
            <a:ext cx="1757045" cy="524510"/>
          </a:xfrm>
          <a:custGeom>
            <a:avLst/>
            <a:gdLst/>
            <a:ahLst/>
            <a:cxnLst/>
            <a:rect l="l" t="t" r="r" b="b"/>
            <a:pathLst>
              <a:path w="1757045" h="524510">
                <a:moveTo>
                  <a:pt x="0" y="0"/>
                </a:moveTo>
                <a:lnTo>
                  <a:pt x="1756839" y="0"/>
                </a:lnTo>
                <a:lnTo>
                  <a:pt x="1756839" y="524416"/>
                </a:lnTo>
                <a:lnTo>
                  <a:pt x="0" y="524416"/>
                </a:lnTo>
                <a:lnTo>
                  <a:pt x="0" y="0"/>
                </a:lnTo>
                <a:close/>
              </a:path>
            </a:pathLst>
          </a:custGeom>
          <a:solidFill>
            <a:srgbClr val="FFFFFF"/>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1" name="object 31"/>
          <p:cNvSpPr txBox="1"/>
          <p:nvPr/>
        </p:nvSpPr>
        <p:spPr>
          <a:xfrm>
            <a:off x="8736112" y="3502401"/>
            <a:ext cx="2046546" cy="659219"/>
          </a:xfrm>
          <a:prstGeom prst="rect">
            <a:avLst/>
          </a:prstGeom>
        </p:spPr>
        <p:txBody>
          <a:bodyPr vert="horz" wrap="square" lIns="0" tIns="0" rIns="0" bIns="0" rtlCol="0">
            <a:noAutofit/>
          </a:bodyPr>
          <a:lstStyle/>
          <a:p>
            <a:pPr marL="12700" marR="5080" fontAlgn="ctr">
              <a:lnSpc>
                <a:spcPct val="102200"/>
              </a:lnSpc>
            </a:pPr>
            <a:r>
              <a:rPr lang="en-US" sz="14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Normalize data to reduce noise and improve model accuracy.</a:t>
            </a:r>
          </a:p>
        </p:txBody>
      </p:sp>
      <p:sp>
        <p:nvSpPr>
          <p:cNvPr id="47" name="文本框 46"/>
          <p:cNvSpPr txBox="1"/>
          <p:nvPr/>
        </p:nvSpPr>
        <p:spPr bwMode="auto">
          <a:xfrm>
            <a:off x="8733902" y="2885098"/>
            <a:ext cx="1702937" cy="476238"/>
          </a:xfrm>
          <a:prstGeom prst="rect">
            <a:avLst/>
          </a:prstGeom>
          <a:noFill/>
          <a:ln w="9525" algn="ctr">
            <a:solidFill>
              <a:schemeClr val="tx1"/>
            </a:solid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Data normalization</a:t>
            </a:r>
          </a:p>
        </p:txBody>
      </p:sp>
    </p:spTree>
    <p:extLst>
      <p:ext uri="{BB962C8B-B14F-4D97-AF65-F5344CB8AC3E}">
        <p14:creationId xmlns:p14="http://schemas.microsoft.com/office/powerpoint/2010/main" val="2962155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normAutofit/>
          </a:bodyPr>
          <a:lstStyle/>
          <a:p>
            <a:r>
              <a:rPr lang="en-US">
                <a:sym typeface="Huawei Sans" panose="020C0503030203020204" pitchFamily="34" charset="0"/>
              </a:rPr>
              <a:t>Workload of Data Cleansing</a:t>
            </a:r>
          </a:p>
        </p:txBody>
      </p:sp>
      <p:sp>
        <p:nvSpPr>
          <p:cNvPr id="17" name="文本占位符 16"/>
          <p:cNvSpPr>
            <a:spLocks noGrp="1"/>
          </p:cNvSpPr>
          <p:nvPr>
            <p:ph type="body" sz="quarter" idx="10"/>
          </p:nvPr>
        </p:nvSpPr>
        <p:spPr>
          <a:xfrm>
            <a:off x="731838" y="1052514"/>
            <a:ext cx="10728326" cy="777382"/>
          </a:xfrm>
        </p:spPr>
        <p:txBody>
          <a:bodyPr/>
          <a:lstStyle/>
          <a:p>
            <a:r>
              <a:rPr lang="en-US" dirty="0">
                <a:sym typeface="Huawei Sans" panose="020C0503030203020204" pitchFamily="34" charset="0"/>
              </a:rPr>
              <a:t>Statistics on data scientists' work in machine learning</a:t>
            </a:r>
          </a:p>
        </p:txBody>
      </p:sp>
      <p:sp>
        <p:nvSpPr>
          <p:cNvPr id="4" name="object 4"/>
          <p:cNvSpPr/>
          <p:nvPr/>
        </p:nvSpPr>
        <p:spPr>
          <a:xfrm>
            <a:off x="2406152" y="1829896"/>
            <a:ext cx="4227986" cy="3772883"/>
          </a:xfrm>
          <a:prstGeom prst="rect">
            <a:avLst/>
          </a:prstGeom>
          <a:blipFill>
            <a:blip r:embed="rId3" cstate="print"/>
            <a:stretch>
              <a:fillRect/>
            </a:stretch>
          </a:blip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 name="object 5"/>
          <p:cNvSpPr txBox="1"/>
          <p:nvPr/>
        </p:nvSpPr>
        <p:spPr>
          <a:xfrm>
            <a:off x="6724410" y="1888283"/>
            <a:ext cx="3209689" cy="283732"/>
          </a:xfrm>
          <a:prstGeom prst="rect">
            <a:avLst/>
          </a:prstGeom>
        </p:spPr>
        <p:txBody>
          <a:bodyPr vert="horz" wrap="square" lIns="0" tIns="0" rIns="0" bIns="0" rtlCol="0">
            <a:noAutofit/>
          </a:bodyPr>
          <a:lstStyle/>
          <a:p>
            <a:pPr marL="12700" marR="5080" fontAlgn="ctr">
              <a:lnSpc>
                <a:spcPct val="1455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3%  Remodeling training datasets</a:t>
            </a:r>
          </a:p>
        </p:txBody>
      </p:sp>
      <p:sp>
        <p:nvSpPr>
          <p:cNvPr id="6" name="object 6"/>
          <p:cNvSpPr txBox="1"/>
          <p:nvPr/>
        </p:nvSpPr>
        <p:spPr>
          <a:xfrm>
            <a:off x="6724411" y="3149311"/>
            <a:ext cx="2743345" cy="236012"/>
          </a:xfrm>
          <a:prstGeom prst="rect">
            <a:avLst/>
          </a:prstGeom>
        </p:spPr>
        <p:txBody>
          <a:bodyPr vert="horz" wrap="square" lIns="0" tIns="0" rIns="0" bIns="0" rtlCol="0">
            <a:noAutofit/>
          </a:bodyPr>
          <a:lstStyle/>
          <a:p>
            <a:pPr marL="12700" fontAlgn="ctr">
              <a:lnSpc>
                <a:spcPct val="100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9%  Mining modes from data</a:t>
            </a:r>
          </a:p>
        </p:txBody>
      </p:sp>
      <p:sp>
        <p:nvSpPr>
          <p:cNvPr id="7" name="object 7"/>
          <p:cNvSpPr txBox="1"/>
          <p:nvPr/>
        </p:nvSpPr>
        <p:spPr>
          <a:xfrm>
            <a:off x="6724410" y="3999462"/>
            <a:ext cx="2743345" cy="215444"/>
          </a:xfrm>
          <a:prstGeom prst="rect">
            <a:avLst/>
          </a:prstGeom>
        </p:spPr>
        <p:txBody>
          <a:bodyPr vert="horz" wrap="square" lIns="0" tIns="0" rIns="0" bIns="0" rtlCol="0">
            <a:noAutofit/>
          </a:bodyPr>
          <a:lstStyle/>
          <a:p>
            <a:pPr marL="12700" fontAlgn="ctr">
              <a:lnSpc>
                <a:spcPct val="100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19%  Collecting datasets</a:t>
            </a:r>
          </a:p>
        </p:txBody>
      </p:sp>
      <p:sp>
        <p:nvSpPr>
          <p:cNvPr id="8" name="object 8"/>
          <p:cNvSpPr txBox="1"/>
          <p:nvPr/>
        </p:nvSpPr>
        <p:spPr>
          <a:xfrm>
            <a:off x="6724411" y="5113946"/>
            <a:ext cx="3365137" cy="197282"/>
          </a:xfrm>
          <a:prstGeom prst="rect">
            <a:avLst/>
          </a:prstGeom>
        </p:spPr>
        <p:txBody>
          <a:bodyPr vert="horz" wrap="square" lIns="0" tIns="0" rIns="0" bIns="0" rtlCol="0">
            <a:noAutofit/>
          </a:bodyPr>
          <a:lstStyle/>
          <a:p>
            <a:pPr marL="12700" fontAlgn="ctr">
              <a:lnSpc>
                <a:spcPct val="100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60%  Cleansing and sorting data</a:t>
            </a:r>
          </a:p>
        </p:txBody>
      </p:sp>
      <p:sp>
        <p:nvSpPr>
          <p:cNvPr id="9" name="object 9"/>
          <p:cNvSpPr txBox="1"/>
          <p:nvPr/>
        </p:nvSpPr>
        <p:spPr>
          <a:xfrm>
            <a:off x="3437462" y="5674955"/>
            <a:ext cx="3644540" cy="282884"/>
          </a:xfrm>
          <a:prstGeom prst="rect">
            <a:avLst/>
          </a:prstGeom>
        </p:spPr>
        <p:txBody>
          <a:bodyPr vert="horz" wrap="square" lIns="18000" tIns="64800" rIns="0" bIns="0" rtlCol="0">
            <a:noAutofit/>
          </a:bodyPr>
          <a:lstStyle/>
          <a:p>
            <a:pPr marL="12700" algn="ctr" fontAlgn="ctr">
              <a:lnSpc>
                <a:spcPct val="100000"/>
              </a:lnSpc>
            </a:pPr>
            <a:r>
              <a:rPr lang="en-US" sz="1200" i="1">
                <a:solidFill>
                  <a:srgbClr val="A6A6A6"/>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CrowdFlower Data Science Report 2016</a:t>
            </a:r>
          </a:p>
          <a:p>
            <a:pPr algn="ctr" fontAlgn="ctr">
              <a:lnSpc>
                <a:spcPct val="100000"/>
              </a:lnSpc>
            </a:pPr>
            <a:endParaRPr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lnSpc>
                <a:spcPct val="100000"/>
              </a:lnSpc>
              <a:spcBef>
                <a:spcPts val="10"/>
              </a:spcBef>
            </a:pPr>
            <a:endParaRPr sz="105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 name="object 10"/>
          <p:cNvSpPr/>
          <p:nvPr/>
        </p:nvSpPr>
        <p:spPr>
          <a:xfrm>
            <a:off x="3746621" y="3727390"/>
            <a:ext cx="583559" cy="600105"/>
          </a:xfrm>
          <a:prstGeom prst="rect">
            <a:avLst/>
          </a:prstGeom>
          <a:blipFill>
            <a:blip r:embed="rId4" cstate="print"/>
            <a:stretch>
              <a:fillRect/>
            </a:stretch>
          </a:blip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1" name="矩形 20"/>
          <p:cNvSpPr/>
          <p:nvPr/>
        </p:nvSpPr>
        <p:spPr>
          <a:xfrm>
            <a:off x="6655010" y="2197319"/>
            <a:ext cx="1998930" cy="376065"/>
          </a:xfrm>
          <a:prstGeom prst="rect">
            <a:avLst/>
          </a:prstGeom>
        </p:spPr>
        <p:txBody>
          <a:bodyPr wrap="square">
            <a:noAutofit/>
          </a:bodyPr>
          <a:lstStyle/>
          <a:p>
            <a:pPr marL="12700" marR="5080" fontAlgn="ctr">
              <a:lnSpc>
                <a:spcPct val="1455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5%  Others</a:t>
            </a:r>
          </a:p>
        </p:txBody>
      </p:sp>
      <p:sp>
        <p:nvSpPr>
          <p:cNvPr id="22" name="矩形 21"/>
          <p:cNvSpPr/>
          <p:nvPr/>
        </p:nvSpPr>
        <p:spPr>
          <a:xfrm>
            <a:off x="6655010" y="2527075"/>
            <a:ext cx="2904186" cy="376065"/>
          </a:xfrm>
          <a:prstGeom prst="rect">
            <a:avLst/>
          </a:prstGeom>
        </p:spPr>
        <p:txBody>
          <a:bodyPr wrap="square">
            <a:noAutofit/>
          </a:bodyPr>
          <a:lstStyle/>
          <a:p>
            <a:pPr marL="12700" marR="5080" fontAlgn="ctr">
              <a:lnSpc>
                <a:spcPct val="1455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4%  Optimizing models</a:t>
            </a:r>
          </a:p>
        </p:txBody>
      </p:sp>
    </p:spTree>
    <p:extLst>
      <p:ext uri="{BB962C8B-B14F-4D97-AF65-F5344CB8AC3E}">
        <p14:creationId xmlns:p14="http://schemas.microsoft.com/office/powerpoint/2010/main" val="324871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normAutofit/>
          </a:bodyPr>
          <a:lstStyle/>
          <a:p>
            <a:r>
              <a:rPr lang="en-US">
                <a:sym typeface="Huawei Sans" panose="020C0503030203020204" pitchFamily="34" charset="0"/>
              </a:rPr>
              <a:t>Data Cleansing</a:t>
            </a:r>
          </a:p>
        </p:txBody>
      </p:sp>
      <p:sp>
        <p:nvSpPr>
          <p:cNvPr id="9" name="文本占位符 8"/>
          <p:cNvSpPr>
            <a:spLocks noGrp="1"/>
          </p:cNvSpPr>
          <p:nvPr>
            <p:ph type="body" sz="quarter" idx="10"/>
          </p:nvPr>
        </p:nvSpPr>
        <p:spPr>
          <a:xfrm>
            <a:off x="731838" y="1052514"/>
            <a:ext cx="10728326" cy="5358018"/>
          </a:xfrm>
        </p:spPr>
        <p:txBody>
          <a:bodyPr>
            <a:normAutofit lnSpcReduction="10000"/>
          </a:bodyPr>
          <a:lstStyle/>
          <a:p>
            <a:r>
              <a:rPr lang="en-US" sz="2800" dirty="0">
                <a:solidFill>
                  <a:schemeClr val="bg2">
                    <a:lumMod val="50000"/>
                  </a:schemeClr>
                </a:solidFill>
                <a:sym typeface="Huawei Sans" panose="020C0503030203020204" pitchFamily="34" charset="0"/>
              </a:rPr>
              <a:t>Most machine learning models process features, which are usually numeric representations of input variables that can be used in the model.</a:t>
            </a:r>
          </a:p>
          <a:p>
            <a:r>
              <a:rPr lang="en-US" sz="2800" dirty="0">
                <a:solidFill>
                  <a:schemeClr val="bg2">
                    <a:lumMod val="50000"/>
                  </a:schemeClr>
                </a:solidFill>
                <a:sym typeface="Huawei Sans" panose="020C0503030203020204" pitchFamily="34" charset="0"/>
              </a:rPr>
              <a:t>In most cases, the collected data can be used by algorithms only after being preprocessed. The preprocessing operations include the following:</a:t>
            </a:r>
          </a:p>
          <a:p>
            <a:pPr lvl="1"/>
            <a:r>
              <a:rPr lang="en-US" sz="2400" dirty="0">
                <a:solidFill>
                  <a:schemeClr val="bg2">
                    <a:lumMod val="50000"/>
                  </a:schemeClr>
                </a:solidFill>
                <a:sym typeface="Huawei Sans" panose="020C0503030203020204" pitchFamily="34" charset="0"/>
              </a:rPr>
              <a:t>Data filtering</a:t>
            </a:r>
          </a:p>
          <a:p>
            <a:pPr lvl="1"/>
            <a:r>
              <a:rPr lang="en-US" sz="2400" dirty="0">
                <a:solidFill>
                  <a:schemeClr val="bg2">
                    <a:lumMod val="50000"/>
                  </a:schemeClr>
                </a:solidFill>
                <a:sym typeface="Huawei Sans" panose="020C0503030203020204" pitchFamily="34" charset="0"/>
              </a:rPr>
              <a:t>Processing of lost data</a:t>
            </a:r>
          </a:p>
          <a:p>
            <a:pPr lvl="1"/>
            <a:r>
              <a:rPr lang="en-US" sz="2400" dirty="0">
                <a:solidFill>
                  <a:schemeClr val="bg2">
                    <a:lumMod val="50000"/>
                  </a:schemeClr>
                </a:solidFill>
                <a:sym typeface="Huawei Sans" panose="020C0503030203020204" pitchFamily="34" charset="0"/>
              </a:rPr>
              <a:t>Processing of possible exceptions, errors, or abnormal values</a:t>
            </a:r>
          </a:p>
          <a:p>
            <a:pPr lvl="1"/>
            <a:r>
              <a:rPr lang="en-US" sz="2400" dirty="0">
                <a:solidFill>
                  <a:schemeClr val="bg2">
                    <a:lumMod val="50000"/>
                  </a:schemeClr>
                </a:solidFill>
                <a:sym typeface="Huawei Sans" panose="020C0503030203020204" pitchFamily="34" charset="0"/>
              </a:rPr>
              <a:t>Combination of data from multiple data sources</a:t>
            </a:r>
          </a:p>
          <a:p>
            <a:pPr lvl="1"/>
            <a:r>
              <a:rPr lang="en-US" sz="2400" dirty="0">
                <a:solidFill>
                  <a:schemeClr val="bg2">
                    <a:lumMod val="50000"/>
                  </a:schemeClr>
                </a:solidFill>
                <a:sym typeface="Huawei Sans" panose="020C0503030203020204" pitchFamily="34" charset="0"/>
              </a:rPr>
              <a:t>Data consolidation</a:t>
            </a:r>
          </a:p>
        </p:txBody>
      </p:sp>
    </p:spTree>
    <p:extLst>
      <p:ext uri="{BB962C8B-B14F-4D97-AF65-F5344CB8AC3E}">
        <p14:creationId xmlns:p14="http://schemas.microsoft.com/office/powerpoint/2010/main" val="29648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normAutofit/>
          </a:bodyPr>
          <a:lstStyle/>
          <a:p>
            <a:r>
              <a:rPr lang="en-US" dirty="0">
                <a:sym typeface="Huawei Sans" panose="020C0503030203020204" pitchFamily="34" charset="0"/>
              </a:rPr>
              <a:t>Dirty Data (1)</a:t>
            </a:r>
          </a:p>
        </p:txBody>
      </p:sp>
      <p:sp>
        <p:nvSpPr>
          <p:cNvPr id="7" name="文本占位符 6"/>
          <p:cNvSpPr>
            <a:spLocks noGrp="1"/>
          </p:cNvSpPr>
          <p:nvPr>
            <p:ph type="body" sz="quarter" idx="10"/>
          </p:nvPr>
        </p:nvSpPr>
        <p:spPr>
          <a:xfrm>
            <a:off x="746585" y="1052514"/>
            <a:ext cx="10713577" cy="4875042"/>
          </a:xfrm>
        </p:spPr>
        <p:txBody>
          <a:bodyPr>
            <a:normAutofit/>
          </a:bodyPr>
          <a:lstStyle/>
          <a:p>
            <a:r>
              <a:rPr lang="en-US" sz="3200" dirty="0">
                <a:solidFill>
                  <a:schemeClr val="bg2">
                    <a:lumMod val="50000"/>
                  </a:schemeClr>
                </a:solidFill>
                <a:sym typeface="Huawei Sans" panose="020C0503030203020204" pitchFamily="34" charset="0"/>
              </a:rPr>
              <a:t>Generally, real data may have some quality problems.</a:t>
            </a:r>
          </a:p>
          <a:p>
            <a:pPr marL="654050" lvl="1" indent="-333375"/>
            <a:r>
              <a:rPr lang="en-US" sz="2800" dirty="0">
                <a:solidFill>
                  <a:schemeClr val="bg2">
                    <a:lumMod val="50000"/>
                  </a:schemeClr>
                </a:solidFill>
                <a:sym typeface="Huawei Sans" panose="020C0503030203020204" pitchFamily="34" charset="0"/>
              </a:rPr>
              <a:t>Incompleteness: contains missing values or the data that lacks attributes</a:t>
            </a:r>
          </a:p>
          <a:p>
            <a:pPr marL="654050" lvl="1" indent="-333375"/>
            <a:r>
              <a:rPr lang="en-US" sz="2800" dirty="0">
                <a:solidFill>
                  <a:schemeClr val="bg2">
                    <a:lumMod val="50000"/>
                  </a:schemeClr>
                </a:solidFill>
                <a:sym typeface="Huawei Sans" panose="020C0503030203020204" pitchFamily="34" charset="0"/>
              </a:rPr>
              <a:t>Noise: contains incorrect records or exceptions.</a:t>
            </a:r>
          </a:p>
          <a:p>
            <a:pPr marL="654050" lvl="1" indent="-333375"/>
            <a:r>
              <a:rPr lang="en-US" sz="2800" dirty="0">
                <a:solidFill>
                  <a:schemeClr val="bg2">
                    <a:lumMod val="50000"/>
                  </a:schemeClr>
                </a:solidFill>
                <a:sym typeface="Huawei Sans" panose="020C0503030203020204" pitchFamily="34" charset="0"/>
              </a:rPr>
              <a:t>Inconsistency: contains inconsistent records.</a:t>
            </a:r>
          </a:p>
        </p:txBody>
      </p:sp>
    </p:spTree>
    <p:extLst>
      <p:ext uri="{BB962C8B-B14F-4D97-AF65-F5344CB8AC3E}">
        <p14:creationId xmlns:p14="http://schemas.microsoft.com/office/powerpoint/2010/main" val="2165662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normAutofit/>
          </a:bodyPr>
          <a:lstStyle/>
          <a:p>
            <a:r>
              <a:rPr lang="en-US" dirty="0">
                <a:sym typeface="Huawei Sans" panose="020C0503030203020204" pitchFamily="34" charset="0"/>
              </a:rPr>
              <a:t>Dirty Data (2)</a:t>
            </a:r>
          </a:p>
        </p:txBody>
      </p:sp>
      <p:graphicFrame>
        <p:nvGraphicFramePr>
          <p:cNvPr id="28" name="表格 27"/>
          <p:cNvGraphicFramePr>
            <a:graphicFrameLocks noGrp="1"/>
          </p:cNvGraphicFramePr>
          <p:nvPr>
            <p:extLst>
              <p:ext uri="{D42A27DB-BD31-4B8C-83A1-F6EECF244321}">
                <p14:modId xmlns:p14="http://schemas.microsoft.com/office/powerpoint/2010/main" val="759167734"/>
              </p:ext>
            </p:extLst>
          </p:nvPr>
        </p:nvGraphicFramePr>
        <p:xfrm>
          <a:off x="2821033" y="1230406"/>
          <a:ext cx="6411463" cy="4434840"/>
        </p:xfrm>
        <a:graphic>
          <a:graphicData uri="http://schemas.openxmlformats.org/drawingml/2006/table">
            <a:tbl>
              <a:tblPr firstRow="1" bandRow="1"/>
              <a:tblGrid>
                <a:gridCol w="413205">
                  <a:extLst>
                    <a:ext uri="{9D8B030D-6E8A-4147-A177-3AD203B41FA5}">
                      <a16:colId xmlns:a16="http://schemas.microsoft.com/office/drawing/2014/main" val="20000"/>
                    </a:ext>
                  </a:extLst>
                </a:gridCol>
                <a:gridCol w="723276">
                  <a:extLst>
                    <a:ext uri="{9D8B030D-6E8A-4147-A177-3AD203B41FA5}">
                      <a16:colId xmlns:a16="http://schemas.microsoft.com/office/drawing/2014/main" val="20001"/>
                    </a:ext>
                  </a:extLst>
                </a:gridCol>
                <a:gridCol w="755374">
                  <a:extLst>
                    <a:ext uri="{9D8B030D-6E8A-4147-A177-3AD203B41FA5}">
                      <a16:colId xmlns:a16="http://schemas.microsoft.com/office/drawing/2014/main" val="20002"/>
                    </a:ext>
                  </a:extLst>
                </a:gridCol>
                <a:gridCol w="1139687">
                  <a:extLst>
                    <a:ext uri="{9D8B030D-6E8A-4147-A177-3AD203B41FA5}">
                      <a16:colId xmlns:a16="http://schemas.microsoft.com/office/drawing/2014/main" val="20003"/>
                    </a:ext>
                  </a:extLst>
                </a:gridCol>
                <a:gridCol w="742122">
                  <a:extLst>
                    <a:ext uri="{9D8B030D-6E8A-4147-A177-3AD203B41FA5}">
                      <a16:colId xmlns:a16="http://schemas.microsoft.com/office/drawing/2014/main" val="20004"/>
                    </a:ext>
                  </a:extLst>
                </a:gridCol>
                <a:gridCol w="514031">
                  <a:extLst>
                    <a:ext uri="{9D8B030D-6E8A-4147-A177-3AD203B41FA5}">
                      <a16:colId xmlns:a16="http://schemas.microsoft.com/office/drawing/2014/main" val="20005"/>
                    </a:ext>
                  </a:extLst>
                </a:gridCol>
                <a:gridCol w="530942">
                  <a:extLst>
                    <a:ext uri="{9D8B030D-6E8A-4147-A177-3AD203B41FA5}">
                      <a16:colId xmlns:a16="http://schemas.microsoft.com/office/drawing/2014/main" val="20006"/>
                    </a:ext>
                  </a:extLst>
                </a:gridCol>
                <a:gridCol w="943897">
                  <a:extLst>
                    <a:ext uri="{9D8B030D-6E8A-4147-A177-3AD203B41FA5}">
                      <a16:colId xmlns:a16="http://schemas.microsoft.com/office/drawing/2014/main" val="20007"/>
                    </a:ext>
                  </a:extLst>
                </a:gridCol>
                <a:gridCol w="648929">
                  <a:extLst>
                    <a:ext uri="{9D8B030D-6E8A-4147-A177-3AD203B41FA5}">
                      <a16:colId xmlns:a16="http://schemas.microsoft.com/office/drawing/2014/main" val="20008"/>
                    </a:ext>
                  </a:extLst>
                </a:gridCol>
              </a:tblGrid>
              <a:tr h="370840">
                <a:tc>
                  <a:txBody>
                    <a:bodyPr/>
                    <a:lstStyle/>
                    <a:p>
                      <a:pPr algn="ctr"/>
                      <a:r>
                        <a:rPr lang="en-US" altLang="zh-CN" sz="1200" b="1" dirty="0"/>
                        <a:t>#</a:t>
                      </a:r>
                      <a:endParaRPr lang="zh-CN" altLang="en-US" sz="12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200" b="1" dirty="0"/>
                        <a:t>Id</a:t>
                      </a:r>
                      <a:endParaRPr lang="zh-CN" altLang="en-US" sz="12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200" b="1" dirty="0"/>
                        <a:t>Name</a:t>
                      </a:r>
                      <a:endParaRPr lang="zh-CN" altLang="en-US" sz="12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200" b="1" dirty="0"/>
                        <a:t>Birthday</a:t>
                      </a:r>
                      <a:endParaRPr lang="zh-CN" altLang="en-US" sz="12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200" b="1" dirty="0"/>
                        <a:t>Gender</a:t>
                      </a:r>
                      <a:endParaRPr lang="zh-CN" altLang="en-US" sz="12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200" b="1" dirty="0" err="1"/>
                        <a:t>IsTeacher</a:t>
                      </a:r>
                      <a:endParaRPr lang="zh-CN" altLang="en-US" sz="12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200" b="1" dirty="0"/>
                        <a:t>#Students</a:t>
                      </a:r>
                      <a:endParaRPr lang="zh-CN" altLang="en-US" sz="12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200" b="1" dirty="0"/>
                        <a:t>Country</a:t>
                      </a:r>
                      <a:endParaRPr lang="zh-CN" altLang="en-US" sz="12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n-US" altLang="zh-CN" sz="1200" b="1" dirty="0"/>
                    </a:p>
                    <a:p>
                      <a:pPr algn="ctr"/>
                      <a:r>
                        <a:rPr lang="en-US" altLang="zh-CN" sz="1200" b="1" dirty="0"/>
                        <a:t>City</a:t>
                      </a:r>
                    </a:p>
                    <a:p>
                      <a:pPr algn="ctr"/>
                      <a:endParaRPr lang="zh-CN" altLang="en-US" sz="12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altLang="zh-CN" sz="1200" dirty="0"/>
                        <a:t>1</a:t>
                      </a:r>
                      <a:endParaRPr lang="zh-CN"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200" dirty="0"/>
                        <a:t>111</a:t>
                      </a:r>
                    </a:p>
                  </a:txBody>
                  <a:tcPr anchor="ctr"/>
                </a:tc>
                <a:tc>
                  <a:txBody>
                    <a:bodyPr/>
                    <a:lstStyle/>
                    <a:p>
                      <a:pPr algn="ctr"/>
                      <a:r>
                        <a:rPr lang="en-US" altLang="zh-CN" sz="1200" dirty="0"/>
                        <a:t>John</a:t>
                      </a:r>
                      <a:endParaRPr lang="zh-CN" altLang="en-US" sz="1200" dirty="0"/>
                    </a:p>
                  </a:txBody>
                  <a:tcPr anchor="ctr"/>
                </a:tc>
                <a:tc>
                  <a:txBody>
                    <a:bodyPr/>
                    <a:lstStyle/>
                    <a:p>
                      <a:pPr algn="ctr"/>
                      <a:r>
                        <a:rPr lang="en-US" altLang="zh-CN" sz="1200" dirty="0"/>
                        <a:t>31/12/1990</a:t>
                      </a:r>
                      <a:endParaRPr lang="zh-CN" altLang="en-US" sz="1200" dirty="0"/>
                    </a:p>
                  </a:txBody>
                  <a:tcPr anchor="ctr"/>
                </a:tc>
                <a:tc>
                  <a:txBody>
                    <a:bodyPr/>
                    <a:lstStyle/>
                    <a:p>
                      <a:pPr algn="ctr"/>
                      <a:r>
                        <a:rPr lang="en-US" altLang="zh-CN" sz="1200" dirty="0"/>
                        <a:t>M</a:t>
                      </a:r>
                      <a:endParaRPr lang="zh-CN" altLang="en-US" sz="1200" dirty="0"/>
                    </a:p>
                  </a:txBody>
                  <a:tcPr anchor="ctr"/>
                </a:tc>
                <a:tc>
                  <a:txBody>
                    <a:bodyPr/>
                    <a:lstStyle/>
                    <a:p>
                      <a:pPr algn="ctr"/>
                      <a:r>
                        <a:rPr lang="en-US" altLang="zh-CN" sz="1200" dirty="0"/>
                        <a:t>0</a:t>
                      </a:r>
                      <a:endParaRPr lang="zh-CN" altLang="en-US" sz="1200" dirty="0"/>
                    </a:p>
                  </a:txBody>
                  <a:tcPr anchor="ctr"/>
                </a:tc>
                <a:tc>
                  <a:txBody>
                    <a:bodyPr/>
                    <a:lstStyle/>
                    <a:p>
                      <a:pPr algn="ctr"/>
                      <a:r>
                        <a:rPr lang="en-US" altLang="zh-CN" sz="1200" dirty="0"/>
                        <a:t>0</a:t>
                      </a:r>
                      <a:endParaRPr lang="zh-CN" altLang="en-US" sz="1200" dirty="0"/>
                    </a:p>
                  </a:txBody>
                  <a:tcPr anchor="ctr"/>
                </a:tc>
                <a:tc>
                  <a:txBody>
                    <a:bodyPr/>
                    <a:lstStyle/>
                    <a:p>
                      <a:pPr algn="ctr"/>
                      <a:r>
                        <a:rPr lang="en-US" altLang="zh-CN" sz="1200" dirty="0"/>
                        <a:t>Ireland</a:t>
                      </a:r>
                      <a:endParaRPr lang="zh-CN" altLang="en-US" sz="1200" dirty="0"/>
                    </a:p>
                  </a:txBody>
                  <a:tcPr anchor="ctr"/>
                </a:tc>
                <a:tc>
                  <a:txBody>
                    <a:bodyPr/>
                    <a:lstStyle/>
                    <a:p>
                      <a:pPr algn="ctr"/>
                      <a:r>
                        <a:rPr lang="en-US" altLang="zh-CN" sz="1200" dirty="0"/>
                        <a:t>Dublin</a:t>
                      </a:r>
                      <a:endParaRPr lang="zh-CN" altLang="en-US" sz="12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algn="ctr"/>
                      <a:r>
                        <a:rPr lang="en-US" altLang="zh-CN" sz="1200" dirty="0"/>
                        <a:t>2</a:t>
                      </a:r>
                      <a:endParaRPr lang="zh-CN"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200" dirty="0"/>
                        <a:t>222</a:t>
                      </a:r>
                      <a:endParaRPr lang="zh-CN" altLang="en-US" sz="1200" dirty="0"/>
                    </a:p>
                  </a:txBody>
                  <a:tcPr anchor="ctr"/>
                </a:tc>
                <a:tc>
                  <a:txBody>
                    <a:bodyPr/>
                    <a:lstStyle/>
                    <a:p>
                      <a:pPr algn="ctr"/>
                      <a:r>
                        <a:rPr lang="en-US" altLang="zh-CN" sz="1200" dirty="0" err="1"/>
                        <a:t>Mery</a:t>
                      </a:r>
                      <a:endParaRPr lang="zh-CN" altLang="en-US" sz="1200" dirty="0"/>
                    </a:p>
                  </a:txBody>
                  <a:tcPr anchor="ctr"/>
                </a:tc>
                <a:tc>
                  <a:txBody>
                    <a:bodyPr/>
                    <a:lstStyle/>
                    <a:p>
                      <a:pPr algn="ctr"/>
                      <a:r>
                        <a:rPr lang="en-US" altLang="zh-CN" sz="1200" dirty="0"/>
                        <a:t>15/10/1978</a:t>
                      </a:r>
                      <a:endParaRPr lang="zh-CN" altLang="en-US" sz="1200" dirty="0"/>
                    </a:p>
                  </a:txBody>
                  <a:tcPr anchor="ctr"/>
                </a:tc>
                <a:tc>
                  <a:txBody>
                    <a:bodyPr/>
                    <a:lstStyle/>
                    <a:p>
                      <a:pPr algn="ctr"/>
                      <a:r>
                        <a:rPr lang="en-US" altLang="zh-CN" sz="1200" dirty="0"/>
                        <a:t>F</a:t>
                      </a:r>
                      <a:endParaRPr lang="zh-CN" altLang="en-US" sz="1200" dirty="0"/>
                    </a:p>
                  </a:txBody>
                  <a:tcPr anchor="ctr"/>
                </a:tc>
                <a:tc>
                  <a:txBody>
                    <a:bodyPr/>
                    <a:lstStyle/>
                    <a:p>
                      <a:pPr algn="ctr"/>
                      <a:r>
                        <a:rPr lang="en-US" altLang="zh-CN" sz="1200" dirty="0"/>
                        <a:t>1</a:t>
                      </a:r>
                      <a:endParaRPr lang="zh-CN" altLang="en-US" sz="1200" dirty="0"/>
                    </a:p>
                  </a:txBody>
                  <a:tcPr anchor="ctr"/>
                </a:tc>
                <a:tc>
                  <a:txBody>
                    <a:bodyPr/>
                    <a:lstStyle/>
                    <a:p>
                      <a:pPr algn="ctr"/>
                      <a:r>
                        <a:rPr lang="en-US" altLang="zh-CN" sz="1200" dirty="0"/>
                        <a:t>15</a:t>
                      </a:r>
                      <a:endParaRPr lang="zh-CN" altLang="en-US" sz="1200" dirty="0"/>
                    </a:p>
                  </a:txBody>
                  <a:tcPr anchor="ctr"/>
                </a:tc>
                <a:tc>
                  <a:txBody>
                    <a:bodyPr/>
                    <a:lstStyle/>
                    <a:p>
                      <a:pPr algn="ctr"/>
                      <a:r>
                        <a:rPr lang="en-US" altLang="zh-CN" sz="1200" dirty="0"/>
                        <a:t>Iceland</a:t>
                      </a:r>
                      <a:endParaRPr lang="zh-CN" altLang="en-US" sz="1200" dirty="0"/>
                    </a:p>
                  </a:txBody>
                  <a:tcPr anchor="ctr"/>
                </a:tc>
                <a:tc>
                  <a:txBody>
                    <a:bodyPr/>
                    <a:lstStyle/>
                    <a:p>
                      <a:pPr algn="ctr"/>
                      <a:endParaRPr lang="zh-CN" altLang="en-US" sz="12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algn="ctr"/>
                      <a:r>
                        <a:rPr lang="en-US" altLang="zh-CN" sz="1200" dirty="0"/>
                        <a:t>3</a:t>
                      </a:r>
                      <a:endParaRPr lang="zh-CN"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200" dirty="0"/>
                        <a:t>333</a:t>
                      </a:r>
                      <a:endParaRPr lang="zh-CN" altLang="en-US" sz="1200" dirty="0"/>
                    </a:p>
                  </a:txBody>
                  <a:tcPr anchor="ctr"/>
                </a:tc>
                <a:tc>
                  <a:txBody>
                    <a:bodyPr/>
                    <a:lstStyle/>
                    <a:p>
                      <a:pPr algn="ctr"/>
                      <a:r>
                        <a:rPr lang="en-US" altLang="zh-CN" sz="1200" dirty="0"/>
                        <a:t>Alice</a:t>
                      </a:r>
                      <a:endParaRPr lang="zh-CN" altLang="en-US" sz="1200" dirty="0"/>
                    </a:p>
                  </a:txBody>
                  <a:tcPr anchor="ctr"/>
                </a:tc>
                <a:tc>
                  <a:txBody>
                    <a:bodyPr/>
                    <a:lstStyle/>
                    <a:p>
                      <a:pPr algn="ctr"/>
                      <a:r>
                        <a:rPr lang="en-US" altLang="zh-CN" sz="1200" dirty="0"/>
                        <a:t>19/04/2000</a:t>
                      </a:r>
                      <a:endParaRPr lang="zh-CN" altLang="en-US" sz="1200" dirty="0"/>
                    </a:p>
                  </a:txBody>
                  <a:tcPr anchor="ctr"/>
                </a:tc>
                <a:tc>
                  <a:txBody>
                    <a:bodyPr/>
                    <a:lstStyle/>
                    <a:p>
                      <a:pPr algn="ctr"/>
                      <a:r>
                        <a:rPr lang="en-US" altLang="zh-CN" sz="1200" dirty="0"/>
                        <a:t>F</a:t>
                      </a:r>
                      <a:endParaRPr lang="zh-CN" altLang="en-US" sz="1200" dirty="0"/>
                    </a:p>
                  </a:txBody>
                  <a:tcPr anchor="ctr"/>
                </a:tc>
                <a:tc>
                  <a:txBody>
                    <a:bodyPr/>
                    <a:lstStyle/>
                    <a:p>
                      <a:pPr algn="ctr"/>
                      <a:r>
                        <a:rPr lang="en-US" altLang="zh-CN" sz="1200" dirty="0"/>
                        <a:t>0</a:t>
                      </a:r>
                      <a:endParaRPr lang="zh-CN" altLang="en-US" sz="1200" dirty="0"/>
                    </a:p>
                  </a:txBody>
                  <a:tcPr anchor="ctr"/>
                </a:tc>
                <a:tc>
                  <a:txBody>
                    <a:bodyPr/>
                    <a:lstStyle/>
                    <a:p>
                      <a:pPr algn="ctr"/>
                      <a:r>
                        <a:rPr lang="en-US" altLang="zh-CN" sz="1200" dirty="0"/>
                        <a:t>0</a:t>
                      </a:r>
                      <a:endParaRPr lang="zh-CN" altLang="en-US" sz="1200" dirty="0"/>
                    </a:p>
                  </a:txBody>
                  <a:tcPr anchor="ctr"/>
                </a:tc>
                <a:tc>
                  <a:txBody>
                    <a:bodyPr/>
                    <a:lstStyle/>
                    <a:p>
                      <a:pPr algn="ctr"/>
                      <a:r>
                        <a:rPr lang="en-US" altLang="zh-CN" sz="1200" dirty="0"/>
                        <a:t>Spain</a:t>
                      </a:r>
                      <a:endParaRPr lang="zh-CN" altLang="en-US" sz="1200" dirty="0"/>
                    </a:p>
                  </a:txBody>
                  <a:tcPr anchor="ctr"/>
                </a:tc>
                <a:tc>
                  <a:txBody>
                    <a:bodyPr/>
                    <a:lstStyle/>
                    <a:p>
                      <a:pPr algn="ctr"/>
                      <a:r>
                        <a:rPr lang="en-US" altLang="zh-CN" sz="1200" dirty="0"/>
                        <a:t>Madrid</a:t>
                      </a:r>
                      <a:endParaRPr lang="zh-CN" altLang="en-US" sz="12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pPr algn="ctr"/>
                      <a:r>
                        <a:rPr lang="en-US" altLang="zh-CN" sz="1200" dirty="0"/>
                        <a:t>4</a:t>
                      </a:r>
                      <a:endParaRPr lang="zh-CN"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200" dirty="0"/>
                        <a:t>444</a:t>
                      </a:r>
                      <a:endParaRPr lang="zh-CN" altLang="en-US" sz="1200" dirty="0"/>
                    </a:p>
                  </a:txBody>
                  <a:tcPr anchor="ctr"/>
                </a:tc>
                <a:tc>
                  <a:txBody>
                    <a:bodyPr/>
                    <a:lstStyle/>
                    <a:p>
                      <a:pPr algn="ctr"/>
                      <a:r>
                        <a:rPr lang="en-US" altLang="zh-CN" sz="1200" dirty="0"/>
                        <a:t>Mark</a:t>
                      </a:r>
                      <a:endParaRPr lang="zh-CN" altLang="en-US" sz="1200" dirty="0"/>
                    </a:p>
                  </a:txBody>
                  <a:tcPr anchor="ctr"/>
                </a:tc>
                <a:tc>
                  <a:txBody>
                    <a:bodyPr/>
                    <a:lstStyle/>
                    <a:p>
                      <a:pPr algn="ctr"/>
                      <a:r>
                        <a:rPr lang="en-US" altLang="zh-CN" sz="1200" dirty="0"/>
                        <a:t>01/11/1997</a:t>
                      </a:r>
                      <a:endParaRPr lang="zh-CN" altLang="en-US" sz="1200" dirty="0"/>
                    </a:p>
                  </a:txBody>
                  <a:tcPr anchor="ctr"/>
                </a:tc>
                <a:tc>
                  <a:txBody>
                    <a:bodyPr/>
                    <a:lstStyle/>
                    <a:p>
                      <a:pPr algn="ctr"/>
                      <a:r>
                        <a:rPr lang="en-US" altLang="zh-CN" sz="1200" dirty="0"/>
                        <a:t>M</a:t>
                      </a:r>
                      <a:endParaRPr lang="zh-CN" altLang="en-US" sz="1200" dirty="0"/>
                    </a:p>
                  </a:txBody>
                  <a:tcPr anchor="ctr"/>
                </a:tc>
                <a:tc>
                  <a:txBody>
                    <a:bodyPr/>
                    <a:lstStyle/>
                    <a:p>
                      <a:pPr algn="ctr"/>
                      <a:r>
                        <a:rPr lang="en-US" altLang="zh-CN" sz="1200" dirty="0"/>
                        <a:t>0</a:t>
                      </a:r>
                      <a:endParaRPr lang="zh-CN" altLang="en-US" sz="1200" dirty="0"/>
                    </a:p>
                  </a:txBody>
                  <a:tcPr anchor="ctr"/>
                </a:tc>
                <a:tc>
                  <a:txBody>
                    <a:bodyPr/>
                    <a:lstStyle/>
                    <a:p>
                      <a:pPr algn="ctr"/>
                      <a:r>
                        <a:rPr lang="en-US" altLang="zh-CN" sz="1200" dirty="0"/>
                        <a:t>0</a:t>
                      </a:r>
                      <a:endParaRPr lang="zh-CN" altLang="en-US" sz="1200" dirty="0"/>
                    </a:p>
                  </a:txBody>
                  <a:tcPr anchor="ctr"/>
                </a:tc>
                <a:tc>
                  <a:txBody>
                    <a:bodyPr/>
                    <a:lstStyle/>
                    <a:p>
                      <a:pPr algn="ctr"/>
                      <a:r>
                        <a:rPr lang="en-US" altLang="zh-CN" sz="1200" dirty="0"/>
                        <a:t>France</a:t>
                      </a:r>
                      <a:endParaRPr lang="zh-CN" altLang="en-US" sz="1200" dirty="0"/>
                    </a:p>
                  </a:txBody>
                  <a:tcPr anchor="ctr"/>
                </a:tc>
                <a:tc>
                  <a:txBody>
                    <a:bodyPr/>
                    <a:lstStyle/>
                    <a:p>
                      <a:pPr algn="ctr"/>
                      <a:r>
                        <a:rPr lang="en-US" altLang="zh-CN" sz="1200" dirty="0"/>
                        <a:t>Paris</a:t>
                      </a:r>
                      <a:endParaRPr lang="zh-CN" altLang="en-US" sz="12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pPr algn="ctr"/>
                      <a:r>
                        <a:rPr lang="en-US" altLang="zh-CN" sz="1200" dirty="0"/>
                        <a:t>5</a:t>
                      </a:r>
                      <a:endParaRPr lang="zh-CN"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200" dirty="0">
                          <a:solidFill>
                            <a:srgbClr val="C00000"/>
                          </a:solidFill>
                        </a:rPr>
                        <a:t>555</a:t>
                      </a:r>
                      <a:endParaRPr lang="zh-CN" altLang="en-US" sz="1200" dirty="0">
                        <a:solidFill>
                          <a:srgbClr val="C00000"/>
                        </a:solidFill>
                      </a:endParaRPr>
                    </a:p>
                  </a:txBody>
                  <a:tcPr anchor="ctr"/>
                </a:tc>
                <a:tc>
                  <a:txBody>
                    <a:bodyPr/>
                    <a:lstStyle/>
                    <a:p>
                      <a:pPr algn="ctr"/>
                      <a:r>
                        <a:rPr lang="en-US" altLang="zh-CN" sz="1200" dirty="0"/>
                        <a:t>Alex</a:t>
                      </a:r>
                      <a:endParaRPr lang="zh-CN" altLang="en-US" sz="1200" dirty="0"/>
                    </a:p>
                  </a:txBody>
                  <a:tcPr anchor="ctr"/>
                </a:tc>
                <a:tc>
                  <a:txBody>
                    <a:bodyPr/>
                    <a:lstStyle/>
                    <a:p>
                      <a:pPr algn="ctr"/>
                      <a:r>
                        <a:rPr lang="en-US" altLang="zh-CN" sz="1200" dirty="0"/>
                        <a:t>15/03/2000</a:t>
                      </a:r>
                      <a:endParaRPr lang="zh-CN" altLang="en-US" sz="1200" dirty="0"/>
                    </a:p>
                  </a:txBody>
                  <a:tcPr anchor="ctr"/>
                </a:tc>
                <a:tc>
                  <a:txBody>
                    <a:bodyPr/>
                    <a:lstStyle/>
                    <a:p>
                      <a:pPr algn="ctr"/>
                      <a:r>
                        <a:rPr lang="en-US" altLang="zh-CN" sz="1200" dirty="0">
                          <a:solidFill>
                            <a:srgbClr val="C00000"/>
                          </a:solidFill>
                        </a:rPr>
                        <a:t>A</a:t>
                      </a:r>
                      <a:endParaRPr lang="zh-CN" altLang="en-US" sz="1200" dirty="0">
                        <a:solidFill>
                          <a:srgbClr val="C00000"/>
                        </a:solidFill>
                      </a:endParaRPr>
                    </a:p>
                  </a:txBody>
                  <a:tcPr anchor="ctr"/>
                </a:tc>
                <a:tc>
                  <a:txBody>
                    <a:bodyPr/>
                    <a:lstStyle/>
                    <a:p>
                      <a:pPr algn="ctr"/>
                      <a:r>
                        <a:rPr lang="en-US" altLang="zh-CN" sz="1200" dirty="0"/>
                        <a:t>1</a:t>
                      </a:r>
                      <a:endParaRPr lang="zh-CN" altLang="en-US" sz="1200" dirty="0"/>
                    </a:p>
                  </a:txBody>
                  <a:tcPr anchor="ctr"/>
                </a:tc>
                <a:tc>
                  <a:txBody>
                    <a:bodyPr/>
                    <a:lstStyle/>
                    <a:p>
                      <a:pPr algn="ctr"/>
                      <a:r>
                        <a:rPr lang="en-US" altLang="zh-CN" sz="1200" dirty="0"/>
                        <a:t>23</a:t>
                      </a:r>
                      <a:endParaRPr lang="zh-CN" altLang="en-US" sz="1200" dirty="0"/>
                    </a:p>
                  </a:txBody>
                  <a:tcPr anchor="ctr"/>
                </a:tc>
                <a:tc>
                  <a:txBody>
                    <a:bodyPr/>
                    <a:lstStyle/>
                    <a:p>
                      <a:pPr algn="ctr"/>
                      <a:r>
                        <a:rPr lang="en-US" altLang="zh-CN" sz="1200" dirty="0"/>
                        <a:t>Germany</a:t>
                      </a:r>
                      <a:endParaRPr lang="zh-CN" altLang="en-US" sz="1200" dirty="0"/>
                    </a:p>
                  </a:txBody>
                  <a:tcPr anchor="ctr"/>
                </a:tc>
                <a:tc>
                  <a:txBody>
                    <a:bodyPr/>
                    <a:lstStyle/>
                    <a:p>
                      <a:pPr algn="ctr"/>
                      <a:r>
                        <a:rPr lang="en-US" altLang="zh-CN" sz="1200" dirty="0"/>
                        <a:t>Berlin</a:t>
                      </a:r>
                      <a:endParaRPr lang="zh-CN" altLang="en-US" sz="12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70840">
                <a:tc>
                  <a:txBody>
                    <a:bodyPr/>
                    <a:lstStyle/>
                    <a:p>
                      <a:pPr algn="ctr"/>
                      <a:r>
                        <a:rPr lang="en-US" altLang="zh-CN" sz="1200" dirty="0"/>
                        <a:t>6</a:t>
                      </a:r>
                      <a:endParaRPr lang="zh-CN"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200" dirty="0">
                          <a:solidFill>
                            <a:srgbClr val="C00000"/>
                          </a:solidFill>
                        </a:rPr>
                        <a:t>555</a:t>
                      </a:r>
                      <a:endParaRPr lang="zh-CN" altLang="en-US" sz="1200" dirty="0">
                        <a:solidFill>
                          <a:srgbClr val="C00000"/>
                        </a:solidFill>
                      </a:endParaRPr>
                    </a:p>
                  </a:txBody>
                  <a:tcPr anchor="ctr"/>
                </a:tc>
                <a:tc>
                  <a:txBody>
                    <a:bodyPr/>
                    <a:lstStyle/>
                    <a:p>
                      <a:pPr algn="ctr"/>
                      <a:r>
                        <a:rPr lang="en-US" altLang="zh-CN" sz="1200" dirty="0"/>
                        <a:t>Peter</a:t>
                      </a:r>
                      <a:endParaRPr lang="zh-CN" altLang="en-US" sz="1200" dirty="0"/>
                    </a:p>
                  </a:txBody>
                  <a:tcPr anchor="ctr"/>
                </a:tc>
                <a:tc>
                  <a:txBody>
                    <a:bodyPr/>
                    <a:lstStyle/>
                    <a:p>
                      <a:pPr algn="ctr"/>
                      <a:r>
                        <a:rPr lang="en-US" altLang="zh-CN" sz="1200" dirty="0">
                          <a:solidFill>
                            <a:srgbClr val="C00000"/>
                          </a:solidFill>
                        </a:rPr>
                        <a:t>1983-12-01</a:t>
                      </a:r>
                      <a:endParaRPr lang="zh-CN" altLang="en-US" sz="1200" dirty="0">
                        <a:solidFill>
                          <a:srgbClr val="C00000"/>
                        </a:solidFill>
                      </a:endParaRPr>
                    </a:p>
                  </a:txBody>
                  <a:tcPr anchor="ctr"/>
                </a:tc>
                <a:tc>
                  <a:txBody>
                    <a:bodyPr/>
                    <a:lstStyle/>
                    <a:p>
                      <a:pPr algn="ctr"/>
                      <a:r>
                        <a:rPr lang="en-US" altLang="zh-CN" sz="1200" dirty="0"/>
                        <a:t>M</a:t>
                      </a:r>
                      <a:endParaRPr lang="zh-CN" altLang="en-US" sz="1200" dirty="0"/>
                    </a:p>
                  </a:txBody>
                  <a:tcPr anchor="ctr"/>
                </a:tc>
                <a:tc>
                  <a:txBody>
                    <a:bodyPr/>
                    <a:lstStyle/>
                    <a:p>
                      <a:pPr algn="ctr"/>
                      <a:r>
                        <a:rPr lang="en-US" altLang="zh-CN" sz="1200" dirty="0"/>
                        <a:t>1</a:t>
                      </a:r>
                      <a:endParaRPr lang="zh-CN" altLang="en-US" sz="1200" dirty="0"/>
                    </a:p>
                  </a:txBody>
                  <a:tcPr anchor="ctr"/>
                </a:tc>
                <a:tc>
                  <a:txBody>
                    <a:bodyPr/>
                    <a:lstStyle/>
                    <a:p>
                      <a:pPr algn="ctr"/>
                      <a:r>
                        <a:rPr lang="en-US" altLang="zh-CN" sz="1200" dirty="0"/>
                        <a:t>10</a:t>
                      </a:r>
                      <a:endParaRPr lang="zh-CN" altLang="en-US" sz="1200" dirty="0"/>
                    </a:p>
                  </a:txBody>
                  <a:tcPr anchor="ctr"/>
                </a:tc>
                <a:tc>
                  <a:txBody>
                    <a:bodyPr/>
                    <a:lstStyle/>
                    <a:p>
                      <a:pPr algn="ctr"/>
                      <a:r>
                        <a:rPr lang="en-US" altLang="zh-CN" sz="1200" dirty="0"/>
                        <a:t>Italy</a:t>
                      </a:r>
                      <a:endParaRPr lang="zh-CN" altLang="en-US" sz="1200" dirty="0"/>
                    </a:p>
                  </a:txBody>
                  <a:tcPr anchor="ctr"/>
                </a:tc>
                <a:tc>
                  <a:txBody>
                    <a:bodyPr/>
                    <a:lstStyle/>
                    <a:p>
                      <a:pPr algn="ctr"/>
                      <a:r>
                        <a:rPr lang="en-US" altLang="zh-CN" sz="1200" dirty="0"/>
                        <a:t>Rome</a:t>
                      </a:r>
                      <a:endParaRPr lang="zh-CN" altLang="en-US" sz="12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73488935"/>
                  </a:ext>
                </a:extLst>
              </a:tr>
              <a:tr h="370840">
                <a:tc>
                  <a:txBody>
                    <a:bodyPr/>
                    <a:lstStyle/>
                    <a:p>
                      <a:pPr algn="ctr"/>
                      <a:r>
                        <a:rPr lang="en-US" altLang="zh-CN" sz="1200" dirty="0"/>
                        <a:t>7</a:t>
                      </a:r>
                      <a:endParaRPr lang="zh-CN"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200" dirty="0"/>
                        <a:t>777</a:t>
                      </a:r>
                      <a:endParaRPr lang="zh-CN" altLang="en-US" sz="1200" dirty="0"/>
                    </a:p>
                  </a:txBody>
                  <a:tcPr anchor="ctr"/>
                </a:tc>
                <a:tc>
                  <a:txBody>
                    <a:bodyPr/>
                    <a:lstStyle/>
                    <a:p>
                      <a:pPr algn="ctr"/>
                      <a:r>
                        <a:rPr lang="en-US" altLang="zh-CN" sz="1200" dirty="0"/>
                        <a:t>Calvin</a:t>
                      </a:r>
                      <a:endParaRPr lang="zh-CN" altLang="en-US" sz="1200" dirty="0"/>
                    </a:p>
                  </a:txBody>
                  <a:tcPr anchor="ctr"/>
                </a:tc>
                <a:tc>
                  <a:txBody>
                    <a:bodyPr/>
                    <a:lstStyle/>
                    <a:p>
                      <a:pPr algn="ctr"/>
                      <a:r>
                        <a:rPr lang="en-US" altLang="zh-CN" sz="1200" dirty="0"/>
                        <a:t>05/05/1995</a:t>
                      </a:r>
                      <a:endParaRPr lang="zh-CN" altLang="en-US" sz="1200" dirty="0"/>
                    </a:p>
                  </a:txBody>
                  <a:tcPr anchor="ctr"/>
                </a:tc>
                <a:tc>
                  <a:txBody>
                    <a:bodyPr/>
                    <a:lstStyle/>
                    <a:p>
                      <a:pPr algn="ctr"/>
                      <a:r>
                        <a:rPr lang="en-US" altLang="zh-CN" sz="1200" dirty="0"/>
                        <a:t>M</a:t>
                      </a:r>
                      <a:endParaRPr lang="zh-CN" altLang="en-US" sz="1200" dirty="0"/>
                    </a:p>
                  </a:txBody>
                  <a:tcPr anchor="ctr"/>
                </a:tc>
                <a:tc>
                  <a:txBody>
                    <a:bodyPr/>
                    <a:lstStyle/>
                    <a:p>
                      <a:pPr algn="ctr"/>
                      <a:r>
                        <a:rPr lang="en-US" altLang="zh-CN" sz="1200" dirty="0"/>
                        <a:t>0</a:t>
                      </a:r>
                      <a:endParaRPr lang="zh-CN" altLang="en-US" sz="1200" dirty="0"/>
                    </a:p>
                  </a:txBody>
                  <a:tcPr anchor="ctr"/>
                </a:tc>
                <a:tc>
                  <a:txBody>
                    <a:bodyPr/>
                    <a:lstStyle/>
                    <a:p>
                      <a:pPr algn="ctr"/>
                      <a:r>
                        <a:rPr lang="en-US" altLang="zh-CN" sz="1200" dirty="0"/>
                        <a:t>0</a:t>
                      </a:r>
                      <a:endParaRPr lang="zh-CN" altLang="en-US" sz="1200" dirty="0"/>
                    </a:p>
                  </a:txBody>
                  <a:tcPr anchor="ctr"/>
                </a:tc>
                <a:tc>
                  <a:txBody>
                    <a:bodyPr/>
                    <a:lstStyle/>
                    <a:p>
                      <a:pPr algn="ctr"/>
                      <a:r>
                        <a:rPr lang="en-US" altLang="zh-CN" sz="1200" dirty="0"/>
                        <a:t>Italy</a:t>
                      </a:r>
                      <a:endParaRPr lang="zh-CN" altLang="en-US" sz="1200" dirty="0"/>
                    </a:p>
                  </a:txBody>
                  <a:tcPr anchor="ctr"/>
                </a:tc>
                <a:tc>
                  <a:txBody>
                    <a:bodyPr/>
                    <a:lstStyle/>
                    <a:p>
                      <a:pPr algn="ctr"/>
                      <a:r>
                        <a:rPr lang="en-US" altLang="zh-CN" sz="1200" dirty="0">
                          <a:solidFill>
                            <a:srgbClr val="C00000"/>
                          </a:solidFill>
                        </a:rPr>
                        <a:t>Italy</a:t>
                      </a:r>
                      <a:endParaRPr lang="zh-CN" altLang="en-US" sz="1200" dirty="0">
                        <a:solidFill>
                          <a:srgbClr val="C00000"/>
                        </a:solidFill>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9911383"/>
                  </a:ext>
                </a:extLst>
              </a:tr>
              <a:tr h="370840">
                <a:tc>
                  <a:txBody>
                    <a:bodyPr/>
                    <a:lstStyle/>
                    <a:p>
                      <a:pPr algn="ctr"/>
                      <a:r>
                        <a:rPr lang="en-US" altLang="zh-CN" sz="1200" dirty="0"/>
                        <a:t>8</a:t>
                      </a:r>
                      <a:endParaRPr lang="zh-CN"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200" dirty="0"/>
                        <a:t>888</a:t>
                      </a:r>
                      <a:endParaRPr lang="zh-CN" altLang="en-US" sz="1200" dirty="0"/>
                    </a:p>
                  </a:txBody>
                  <a:tcPr anchor="ctr"/>
                </a:tc>
                <a:tc>
                  <a:txBody>
                    <a:bodyPr/>
                    <a:lstStyle/>
                    <a:p>
                      <a:pPr algn="ctr"/>
                      <a:r>
                        <a:rPr lang="en-US" altLang="zh-CN" sz="1200" dirty="0" err="1"/>
                        <a:t>Roxane</a:t>
                      </a:r>
                      <a:endParaRPr lang="zh-CN" altLang="en-US" sz="1200" dirty="0"/>
                    </a:p>
                  </a:txBody>
                  <a:tcPr anchor="ctr"/>
                </a:tc>
                <a:tc>
                  <a:txBody>
                    <a:bodyPr/>
                    <a:lstStyle/>
                    <a:p>
                      <a:pPr algn="ctr"/>
                      <a:r>
                        <a:rPr lang="en-US" altLang="zh-CN" sz="1200" dirty="0"/>
                        <a:t>03/08/1948</a:t>
                      </a:r>
                      <a:endParaRPr lang="zh-CN" altLang="en-US" sz="1200" dirty="0"/>
                    </a:p>
                  </a:txBody>
                  <a:tcPr anchor="ctr"/>
                </a:tc>
                <a:tc>
                  <a:txBody>
                    <a:bodyPr/>
                    <a:lstStyle/>
                    <a:p>
                      <a:pPr algn="ctr"/>
                      <a:r>
                        <a:rPr lang="en-US" altLang="zh-CN" sz="1200" dirty="0"/>
                        <a:t>F</a:t>
                      </a:r>
                      <a:endParaRPr lang="zh-CN" altLang="en-US" sz="1200" dirty="0"/>
                    </a:p>
                  </a:txBody>
                  <a:tcPr anchor="ctr"/>
                </a:tc>
                <a:tc>
                  <a:txBody>
                    <a:bodyPr/>
                    <a:lstStyle/>
                    <a:p>
                      <a:pPr algn="ctr"/>
                      <a:r>
                        <a:rPr lang="en-US" altLang="zh-CN" sz="1200" dirty="0"/>
                        <a:t>0</a:t>
                      </a:r>
                      <a:endParaRPr lang="zh-CN" altLang="en-US" sz="1200" dirty="0"/>
                    </a:p>
                  </a:txBody>
                  <a:tcPr anchor="ctr"/>
                </a:tc>
                <a:tc>
                  <a:txBody>
                    <a:bodyPr/>
                    <a:lstStyle/>
                    <a:p>
                      <a:pPr algn="ctr"/>
                      <a:r>
                        <a:rPr lang="en-US" altLang="zh-CN" sz="1200" dirty="0"/>
                        <a:t>0</a:t>
                      </a:r>
                      <a:endParaRPr lang="zh-CN" altLang="en-US" sz="1200" dirty="0"/>
                    </a:p>
                  </a:txBody>
                  <a:tcPr anchor="ctr"/>
                </a:tc>
                <a:tc>
                  <a:txBody>
                    <a:bodyPr/>
                    <a:lstStyle/>
                    <a:p>
                      <a:pPr algn="ctr"/>
                      <a:r>
                        <a:rPr lang="en-US" altLang="zh-CN" sz="1200" dirty="0"/>
                        <a:t>Portugal</a:t>
                      </a:r>
                      <a:endParaRPr lang="zh-CN" altLang="en-US" sz="1200" dirty="0"/>
                    </a:p>
                  </a:txBody>
                  <a:tcPr anchor="ctr"/>
                </a:tc>
                <a:tc>
                  <a:txBody>
                    <a:bodyPr/>
                    <a:lstStyle/>
                    <a:p>
                      <a:pPr algn="ctr"/>
                      <a:r>
                        <a:rPr lang="en-US" altLang="zh-CN" sz="1200" dirty="0"/>
                        <a:t>Lisbon</a:t>
                      </a:r>
                      <a:endParaRPr lang="zh-CN" altLang="en-US" sz="12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70840">
                <a:tc>
                  <a:txBody>
                    <a:bodyPr/>
                    <a:lstStyle/>
                    <a:p>
                      <a:pPr algn="ctr"/>
                      <a:r>
                        <a:rPr lang="en-US" altLang="zh-CN" sz="1200" dirty="0"/>
                        <a:t>9</a:t>
                      </a:r>
                      <a:endParaRPr lang="zh-CN"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200" dirty="0"/>
                        <a:t>999</a:t>
                      </a:r>
                      <a:endParaRPr lang="zh-CN" altLang="en-US" sz="1200" dirty="0"/>
                    </a:p>
                  </a:txBody>
                  <a:tcPr anchor="ctr"/>
                </a:tc>
                <a:tc>
                  <a:txBody>
                    <a:bodyPr/>
                    <a:lstStyle/>
                    <a:p>
                      <a:pPr algn="ctr"/>
                      <a:r>
                        <a:rPr lang="en-US" altLang="zh-CN" sz="1200" dirty="0"/>
                        <a:t>Anne</a:t>
                      </a:r>
                      <a:endParaRPr lang="zh-CN" altLang="en-US" sz="1200" dirty="0"/>
                    </a:p>
                  </a:txBody>
                  <a:tcPr anchor="ctr"/>
                </a:tc>
                <a:tc>
                  <a:txBody>
                    <a:bodyPr/>
                    <a:lstStyle/>
                    <a:p>
                      <a:pPr algn="ctr"/>
                      <a:r>
                        <a:rPr lang="en-US" altLang="zh-CN" sz="1200" dirty="0"/>
                        <a:t>05/09/1992</a:t>
                      </a:r>
                      <a:endParaRPr lang="zh-CN" altLang="en-US" sz="1200" dirty="0"/>
                    </a:p>
                  </a:txBody>
                  <a:tcPr anchor="ctr"/>
                </a:tc>
                <a:tc>
                  <a:txBody>
                    <a:bodyPr/>
                    <a:lstStyle/>
                    <a:p>
                      <a:pPr algn="ctr"/>
                      <a:r>
                        <a:rPr lang="en-US" altLang="zh-CN" sz="1200" dirty="0"/>
                        <a:t>F</a:t>
                      </a:r>
                      <a:endParaRPr lang="zh-CN" altLang="en-US" sz="1200" dirty="0"/>
                    </a:p>
                  </a:txBody>
                  <a:tcPr anchor="ctr"/>
                </a:tc>
                <a:tc>
                  <a:txBody>
                    <a:bodyPr/>
                    <a:lstStyle/>
                    <a:p>
                      <a:pPr algn="ctr"/>
                      <a:r>
                        <a:rPr lang="en-US" altLang="zh-CN" sz="1200" dirty="0">
                          <a:solidFill>
                            <a:srgbClr val="C00000"/>
                          </a:solidFill>
                        </a:rPr>
                        <a:t>0</a:t>
                      </a:r>
                      <a:endParaRPr lang="zh-CN" altLang="en-US" sz="1200" dirty="0">
                        <a:solidFill>
                          <a:srgbClr val="C00000"/>
                        </a:solidFill>
                      </a:endParaRPr>
                    </a:p>
                  </a:txBody>
                  <a:tcPr anchor="ctr"/>
                </a:tc>
                <a:tc>
                  <a:txBody>
                    <a:bodyPr/>
                    <a:lstStyle/>
                    <a:p>
                      <a:pPr algn="ctr"/>
                      <a:r>
                        <a:rPr lang="en-US" altLang="zh-CN" sz="1200" dirty="0">
                          <a:solidFill>
                            <a:srgbClr val="C00000"/>
                          </a:solidFill>
                        </a:rPr>
                        <a:t>5</a:t>
                      </a:r>
                      <a:endParaRPr lang="zh-CN" altLang="en-US" sz="1200" dirty="0">
                        <a:solidFill>
                          <a:srgbClr val="C00000"/>
                        </a:solidFill>
                      </a:endParaRPr>
                    </a:p>
                  </a:txBody>
                  <a:tcPr anchor="ctr"/>
                </a:tc>
                <a:tc>
                  <a:txBody>
                    <a:bodyPr/>
                    <a:lstStyle/>
                    <a:p>
                      <a:pPr algn="ctr"/>
                      <a:r>
                        <a:rPr lang="en-US" altLang="zh-CN" sz="1200" dirty="0"/>
                        <a:t>Switzerland</a:t>
                      </a:r>
                      <a:endParaRPr lang="zh-CN" altLang="en-US" sz="1200" dirty="0"/>
                    </a:p>
                  </a:txBody>
                  <a:tcPr anchor="ctr"/>
                </a:tc>
                <a:tc>
                  <a:txBody>
                    <a:bodyPr/>
                    <a:lstStyle/>
                    <a:p>
                      <a:pPr algn="ctr"/>
                      <a:r>
                        <a:rPr lang="en-US" altLang="zh-CN" sz="1200" dirty="0"/>
                        <a:t>Geneva</a:t>
                      </a:r>
                      <a:endParaRPr lang="zh-CN" altLang="en-US" sz="12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370840">
                <a:tc>
                  <a:txBody>
                    <a:bodyPr/>
                    <a:lstStyle/>
                    <a:p>
                      <a:pPr algn="ctr"/>
                      <a:r>
                        <a:rPr lang="en-US" altLang="zh-CN" sz="1200" dirty="0"/>
                        <a:t>10</a:t>
                      </a:r>
                      <a:endParaRPr lang="zh-CN" altLang="en-US" sz="12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1200" dirty="0"/>
                        <a:t>101010</a:t>
                      </a:r>
                      <a:endParaRPr lang="zh-CN" altLang="en-US" sz="12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200" dirty="0"/>
                        <a:t>Paul</a:t>
                      </a:r>
                      <a:endParaRPr lang="zh-CN" altLang="en-US" sz="12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200" dirty="0"/>
                        <a:t>14/11/1992</a:t>
                      </a:r>
                      <a:endParaRPr lang="zh-CN" altLang="en-US" sz="12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200" dirty="0"/>
                        <a:t>M</a:t>
                      </a:r>
                      <a:endParaRPr lang="zh-CN" altLang="en-US" sz="12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200" dirty="0"/>
                        <a:t>1</a:t>
                      </a:r>
                      <a:endParaRPr lang="zh-CN" altLang="en-US" sz="12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200" dirty="0"/>
                        <a:t>26</a:t>
                      </a:r>
                      <a:endParaRPr lang="zh-CN" altLang="en-US" sz="12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200" dirty="0" err="1">
                          <a:solidFill>
                            <a:srgbClr val="C00000"/>
                          </a:solidFill>
                        </a:rPr>
                        <a:t>Ytali</a:t>
                      </a:r>
                      <a:endParaRPr lang="zh-CN" altLang="en-US" sz="1200" dirty="0">
                        <a:solidFill>
                          <a:srgbClr val="C00000"/>
                        </a:solidFill>
                      </a:endParaRPr>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200" dirty="0"/>
                        <a:t>Rome</a:t>
                      </a:r>
                      <a:endParaRPr lang="zh-CN" altLang="en-US" sz="12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29" name="文本框 28"/>
          <p:cNvSpPr txBox="1"/>
          <p:nvPr/>
        </p:nvSpPr>
        <p:spPr>
          <a:xfrm>
            <a:off x="3255149" y="3485075"/>
            <a:ext cx="662609" cy="608178"/>
          </a:xfrm>
          <a:prstGeom prst="rect">
            <a:avLst/>
          </a:prstGeom>
          <a:noFill/>
          <a:ln w="38100">
            <a:solidFill>
              <a:srgbClr val="C7000B"/>
            </a:solidFill>
          </a:ln>
        </p:spPr>
        <p:txBody>
          <a:bodyPr wrap="square" rtlCol="0">
            <a:spAutoFit/>
          </a:bodyPr>
          <a:lstStyle/>
          <a:p>
            <a:endParaRPr lang="zh-CN" altLang="en-US" dirty="0"/>
          </a:p>
        </p:txBody>
      </p:sp>
      <p:sp>
        <p:nvSpPr>
          <p:cNvPr id="30" name="文本框 29"/>
          <p:cNvSpPr txBox="1"/>
          <p:nvPr/>
        </p:nvSpPr>
        <p:spPr>
          <a:xfrm>
            <a:off x="4742879" y="3769233"/>
            <a:ext cx="1066800" cy="337219"/>
          </a:xfrm>
          <a:prstGeom prst="rect">
            <a:avLst/>
          </a:prstGeom>
          <a:noFill/>
          <a:ln w="38100">
            <a:solidFill>
              <a:srgbClr val="C7000B"/>
            </a:solidFill>
          </a:ln>
        </p:spPr>
        <p:txBody>
          <a:bodyPr wrap="square" rtlCol="0">
            <a:spAutoFit/>
          </a:bodyPr>
          <a:lstStyle/>
          <a:p>
            <a:endParaRPr lang="zh-CN" altLang="en-US" dirty="0"/>
          </a:p>
        </p:txBody>
      </p:sp>
      <p:sp>
        <p:nvSpPr>
          <p:cNvPr id="31" name="文本框 30"/>
          <p:cNvSpPr txBox="1"/>
          <p:nvPr/>
        </p:nvSpPr>
        <p:spPr>
          <a:xfrm>
            <a:off x="5846257" y="3432014"/>
            <a:ext cx="728870" cy="337219"/>
          </a:xfrm>
          <a:prstGeom prst="rect">
            <a:avLst/>
          </a:prstGeom>
          <a:noFill/>
          <a:ln w="38100">
            <a:solidFill>
              <a:srgbClr val="C7000B"/>
            </a:solidFill>
          </a:ln>
        </p:spPr>
        <p:txBody>
          <a:bodyPr wrap="square" rtlCol="0">
            <a:spAutoFit/>
          </a:bodyPr>
          <a:lstStyle/>
          <a:p>
            <a:endParaRPr lang="zh-CN" altLang="en-US" dirty="0"/>
          </a:p>
        </p:txBody>
      </p:sp>
      <p:sp>
        <p:nvSpPr>
          <p:cNvPr id="32" name="文本框 31"/>
          <p:cNvSpPr txBox="1"/>
          <p:nvPr/>
        </p:nvSpPr>
        <p:spPr>
          <a:xfrm>
            <a:off x="6569691" y="4907201"/>
            <a:ext cx="1010986" cy="436609"/>
          </a:xfrm>
          <a:prstGeom prst="rect">
            <a:avLst/>
          </a:prstGeom>
          <a:noFill/>
          <a:ln w="38100">
            <a:solidFill>
              <a:srgbClr val="C7000B"/>
            </a:solidFill>
          </a:ln>
        </p:spPr>
        <p:txBody>
          <a:bodyPr wrap="square" rtlCol="0">
            <a:spAutoFit/>
          </a:bodyPr>
          <a:lstStyle/>
          <a:p>
            <a:endParaRPr lang="zh-CN" altLang="en-US" dirty="0"/>
          </a:p>
        </p:txBody>
      </p:sp>
      <p:sp>
        <p:nvSpPr>
          <p:cNvPr id="33" name="文本框 32"/>
          <p:cNvSpPr txBox="1"/>
          <p:nvPr/>
        </p:nvSpPr>
        <p:spPr>
          <a:xfrm>
            <a:off x="7833871" y="5394125"/>
            <a:ext cx="728870" cy="337219"/>
          </a:xfrm>
          <a:prstGeom prst="rect">
            <a:avLst/>
          </a:prstGeom>
          <a:noFill/>
          <a:ln w="38100">
            <a:solidFill>
              <a:srgbClr val="C7000B"/>
            </a:solidFill>
          </a:ln>
        </p:spPr>
        <p:txBody>
          <a:bodyPr wrap="square" rtlCol="0">
            <a:spAutoFit/>
          </a:bodyPr>
          <a:lstStyle/>
          <a:p>
            <a:endParaRPr lang="zh-CN" altLang="en-US" dirty="0"/>
          </a:p>
        </p:txBody>
      </p:sp>
      <p:sp>
        <p:nvSpPr>
          <p:cNvPr id="34" name="文本框 33"/>
          <p:cNvSpPr txBox="1"/>
          <p:nvPr/>
        </p:nvSpPr>
        <p:spPr>
          <a:xfrm>
            <a:off x="8532455" y="4201771"/>
            <a:ext cx="728870" cy="337219"/>
          </a:xfrm>
          <a:prstGeom prst="rect">
            <a:avLst/>
          </a:prstGeom>
          <a:noFill/>
          <a:ln w="38100">
            <a:solidFill>
              <a:srgbClr val="C7000B"/>
            </a:solidFill>
          </a:ln>
        </p:spPr>
        <p:txBody>
          <a:bodyPr wrap="square" rtlCol="0">
            <a:spAutoFit/>
          </a:bodyPr>
          <a:lstStyle/>
          <a:p>
            <a:endParaRPr lang="zh-CN" altLang="en-US" dirty="0"/>
          </a:p>
        </p:txBody>
      </p:sp>
      <p:sp>
        <p:nvSpPr>
          <p:cNvPr id="35" name="文本框 34"/>
          <p:cNvSpPr txBox="1"/>
          <p:nvPr/>
        </p:nvSpPr>
        <p:spPr>
          <a:xfrm>
            <a:off x="8592237" y="2237118"/>
            <a:ext cx="640259" cy="337219"/>
          </a:xfrm>
          <a:prstGeom prst="rect">
            <a:avLst/>
          </a:prstGeom>
          <a:noFill/>
          <a:ln w="38100">
            <a:solidFill>
              <a:srgbClr val="C7000B"/>
            </a:solidFill>
          </a:ln>
        </p:spPr>
        <p:txBody>
          <a:bodyPr wrap="square" rtlCol="0">
            <a:spAutoFit/>
          </a:bodyPr>
          <a:lstStyle/>
          <a:p>
            <a:endParaRPr lang="zh-CN" altLang="en-US" dirty="0"/>
          </a:p>
        </p:txBody>
      </p:sp>
      <p:cxnSp>
        <p:nvCxnSpPr>
          <p:cNvPr id="36" name="直接箭头连接符 35"/>
          <p:cNvCxnSpPr/>
          <p:nvPr/>
        </p:nvCxnSpPr>
        <p:spPr>
          <a:xfrm flipH="1">
            <a:off x="2340749" y="4026993"/>
            <a:ext cx="914400" cy="953089"/>
          </a:xfrm>
          <a:prstGeom prst="straightConnector1">
            <a:avLst/>
          </a:prstGeom>
          <a:ln w="28575">
            <a:solidFill>
              <a:srgbClr val="C7000B"/>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864575" y="5036033"/>
            <a:ext cx="2163643" cy="307777"/>
          </a:xfrm>
          <a:prstGeom prst="rect">
            <a:avLst/>
          </a:prstGeom>
          <a:noFill/>
        </p:spPr>
        <p:txBody>
          <a:bodyPr wrap="square" rtlCol="0">
            <a:spAutoFit/>
          </a:bodyPr>
          <a:lstStyle/>
          <a:p>
            <a:r>
              <a:rPr lang="en-US" altLang="zh-CN" sz="1400" dirty="0">
                <a:solidFill>
                  <a:srgbClr val="C00000"/>
                </a:solidFill>
              </a:rPr>
              <a:t>Invalid duplicate item</a:t>
            </a:r>
            <a:endParaRPr lang="zh-CN" altLang="en-US" sz="1400" dirty="0">
              <a:solidFill>
                <a:srgbClr val="C00000"/>
              </a:solidFill>
            </a:endParaRPr>
          </a:p>
        </p:txBody>
      </p:sp>
      <p:cxnSp>
        <p:nvCxnSpPr>
          <p:cNvPr id="15" name="直接箭头连接符 14"/>
          <p:cNvCxnSpPr/>
          <p:nvPr/>
        </p:nvCxnSpPr>
        <p:spPr>
          <a:xfrm flipH="1">
            <a:off x="4424516" y="4138649"/>
            <a:ext cx="804702" cy="1790203"/>
          </a:xfrm>
          <a:prstGeom prst="straightConnector1">
            <a:avLst/>
          </a:prstGeom>
          <a:ln w="28575">
            <a:solidFill>
              <a:srgbClr val="C7000B"/>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486611" y="5899101"/>
            <a:ext cx="2163643" cy="307777"/>
          </a:xfrm>
          <a:prstGeom prst="rect">
            <a:avLst/>
          </a:prstGeom>
          <a:noFill/>
        </p:spPr>
        <p:txBody>
          <a:bodyPr wrap="square" rtlCol="0">
            <a:spAutoFit/>
          </a:bodyPr>
          <a:lstStyle/>
          <a:p>
            <a:r>
              <a:rPr lang="en-US" altLang="zh-CN" sz="1400" dirty="0">
                <a:solidFill>
                  <a:srgbClr val="C00000"/>
                </a:solidFill>
              </a:rPr>
              <a:t>Incorrect format</a:t>
            </a:r>
            <a:endParaRPr lang="zh-CN" altLang="en-US" sz="1400" dirty="0">
              <a:solidFill>
                <a:srgbClr val="C00000"/>
              </a:solidFill>
            </a:endParaRPr>
          </a:p>
        </p:txBody>
      </p:sp>
      <p:cxnSp>
        <p:nvCxnSpPr>
          <p:cNvPr id="19" name="直接箭头连接符 18"/>
          <p:cNvCxnSpPr/>
          <p:nvPr/>
        </p:nvCxnSpPr>
        <p:spPr>
          <a:xfrm flipV="1">
            <a:off x="6611705" y="3512135"/>
            <a:ext cx="2805675" cy="32164"/>
          </a:xfrm>
          <a:prstGeom prst="straightConnector1">
            <a:avLst/>
          </a:prstGeom>
          <a:ln w="28575">
            <a:solidFill>
              <a:srgbClr val="C7000B"/>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276279" y="5899101"/>
            <a:ext cx="2163643" cy="307777"/>
          </a:xfrm>
          <a:prstGeom prst="rect">
            <a:avLst/>
          </a:prstGeom>
          <a:noFill/>
        </p:spPr>
        <p:txBody>
          <a:bodyPr wrap="square" rtlCol="0">
            <a:spAutoFit/>
          </a:bodyPr>
          <a:lstStyle/>
          <a:p>
            <a:r>
              <a:rPr lang="en-US" altLang="zh-CN" sz="1400" dirty="0">
                <a:solidFill>
                  <a:srgbClr val="C00000"/>
                </a:solidFill>
              </a:rPr>
              <a:t>Attribute dependency</a:t>
            </a:r>
            <a:endParaRPr lang="zh-CN" altLang="en-US" sz="1400" dirty="0">
              <a:solidFill>
                <a:srgbClr val="C00000"/>
              </a:solidFill>
            </a:endParaRPr>
          </a:p>
        </p:txBody>
      </p:sp>
      <p:sp>
        <p:nvSpPr>
          <p:cNvPr id="25" name="文本框 24"/>
          <p:cNvSpPr txBox="1"/>
          <p:nvPr/>
        </p:nvSpPr>
        <p:spPr>
          <a:xfrm>
            <a:off x="9394618" y="5394125"/>
            <a:ext cx="2163643" cy="307777"/>
          </a:xfrm>
          <a:prstGeom prst="rect">
            <a:avLst/>
          </a:prstGeom>
          <a:noFill/>
        </p:spPr>
        <p:txBody>
          <a:bodyPr wrap="square" rtlCol="0">
            <a:spAutoFit/>
          </a:bodyPr>
          <a:lstStyle/>
          <a:p>
            <a:r>
              <a:rPr lang="en-US" altLang="zh-CN" sz="1400" dirty="0">
                <a:solidFill>
                  <a:srgbClr val="C00000"/>
                </a:solidFill>
              </a:rPr>
              <a:t>Misspelling</a:t>
            </a:r>
            <a:endParaRPr lang="zh-CN" altLang="en-US" sz="1400" dirty="0">
              <a:solidFill>
                <a:srgbClr val="C00000"/>
              </a:solidFill>
            </a:endParaRPr>
          </a:p>
        </p:txBody>
      </p:sp>
      <p:sp>
        <p:nvSpPr>
          <p:cNvPr id="26" name="文本框 25"/>
          <p:cNvSpPr txBox="1"/>
          <p:nvPr/>
        </p:nvSpPr>
        <p:spPr>
          <a:xfrm>
            <a:off x="9647134" y="4162439"/>
            <a:ext cx="1570650" cy="738664"/>
          </a:xfrm>
          <a:prstGeom prst="rect">
            <a:avLst/>
          </a:prstGeom>
          <a:noFill/>
        </p:spPr>
        <p:txBody>
          <a:bodyPr wrap="square" rtlCol="0">
            <a:spAutoFit/>
          </a:bodyPr>
          <a:lstStyle/>
          <a:p>
            <a:r>
              <a:rPr lang="en-US" altLang="zh-CN" sz="1400" dirty="0">
                <a:solidFill>
                  <a:srgbClr val="C00000"/>
                </a:solidFill>
              </a:rPr>
              <a:t>Value that should be in another column</a:t>
            </a:r>
            <a:endParaRPr lang="zh-CN" altLang="en-US" sz="1400" dirty="0">
              <a:solidFill>
                <a:srgbClr val="C00000"/>
              </a:solidFill>
            </a:endParaRPr>
          </a:p>
        </p:txBody>
      </p:sp>
      <p:sp>
        <p:nvSpPr>
          <p:cNvPr id="27" name="文本框 26"/>
          <p:cNvSpPr txBox="1"/>
          <p:nvPr/>
        </p:nvSpPr>
        <p:spPr>
          <a:xfrm>
            <a:off x="9647134" y="2266560"/>
            <a:ext cx="2163643" cy="307777"/>
          </a:xfrm>
          <a:prstGeom prst="rect">
            <a:avLst/>
          </a:prstGeom>
          <a:noFill/>
        </p:spPr>
        <p:txBody>
          <a:bodyPr wrap="square" rtlCol="0">
            <a:spAutoFit/>
          </a:bodyPr>
          <a:lstStyle/>
          <a:p>
            <a:r>
              <a:rPr lang="en-US" altLang="zh-CN" sz="1400" dirty="0">
                <a:solidFill>
                  <a:srgbClr val="C00000"/>
                </a:solidFill>
              </a:rPr>
              <a:t>Missing value</a:t>
            </a:r>
            <a:endParaRPr lang="zh-CN" altLang="en-US" sz="1400" dirty="0">
              <a:solidFill>
                <a:srgbClr val="C00000"/>
              </a:solidFill>
            </a:endParaRPr>
          </a:p>
        </p:txBody>
      </p:sp>
      <p:cxnSp>
        <p:nvCxnSpPr>
          <p:cNvPr id="38" name="直接箭头连接符 37"/>
          <p:cNvCxnSpPr>
            <a:endCxn id="21" idx="0"/>
          </p:cNvCxnSpPr>
          <p:nvPr/>
        </p:nvCxnSpPr>
        <p:spPr>
          <a:xfrm flipH="1">
            <a:off x="6358101" y="5361290"/>
            <a:ext cx="948116" cy="537811"/>
          </a:xfrm>
          <a:prstGeom prst="straightConnector1">
            <a:avLst/>
          </a:prstGeom>
          <a:ln w="28575">
            <a:solidFill>
              <a:srgbClr val="C7000B"/>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375144" y="3358246"/>
            <a:ext cx="2163643" cy="307777"/>
          </a:xfrm>
          <a:prstGeom prst="rect">
            <a:avLst/>
          </a:prstGeom>
          <a:noFill/>
        </p:spPr>
        <p:txBody>
          <a:bodyPr wrap="square" rtlCol="0">
            <a:spAutoFit/>
          </a:bodyPr>
          <a:lstStyle/>
          <a:p>
            <a:r>
              <a:rPr lang="en-US" altLang="zh-CN" sz="1400" dirty="0">
                <a:solidFill>
                  <a:srgbClr val="C00000"/>
                </a:solidFill>
              </a:rPr>
              <a:t>Invalid value</a:t>
            </a:r>
            <a:endParaRPr lang="zh-CN" altLang="en-US" sz="1400" dirty="0">
              <a:solidFill>
                <a:srgbClr val="C00000"/>
              </a:solidFill>
            </a:endParaRPr>
          </a:p>
        </p:txBody>
      </p:sp>
      <p:cxnSp>
        <p:nvCxnSpPr>
          <p:cNvPr id="40" name="直接箭头连接符 39"/>
          <p:cNvCxnSpPr/>
          <p:nvPr/>
        </p:nvCxnSpPr>
        <p:spPr>
          <a:xfrm>
            <a:off x="8598506" y="5462978"/>
            <a:ext cx="776638" cy="0"/>
          </a:xfrm>
          <a:prstGeom prst="straightConnector1">
            <a:avLst/>
          </a:prstGeom>
          <a:ln w="28575">
            <a:solidFill>
              <a:srgbClr val="C7000B"/>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9261325" y="4351902"/>
            <a:ext cx="356980" cy="0"/>
          </a:xfrm>
          <a:prstGeom prst="straightConnector1">
            <a:avLst/>
          </a:prstGeom>
          <a:ln w="28575">
            <a:solidFill>
              <a:srgbClr val="C7000B"/>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9235235" y="2411771"/>
            <a:ext cx="356980" cy="0"/>
          </a:xfrm>
          <a:prstGeom prst="straightConnector1">
            <a:avLst/>
          </a:prstGeom>
          <a:ln w="28575">
            <a:solidFill>
              <a:srgbClr val="C7000B"/>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3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b="1" dirty="0">
                <a:sym typeface="Huawei Sans" panose="020C0503030203020204" pitchFamily="34" charset="0"/>
              </a:rPr>
              <a:t>Machine Learning Definition</a:t>
            </a:r>
          </a:p>
          <a:p>
            <a:r>
              <a:rPr lang="en-US" dirty="0">
                <a:solidFill>
                  <a:schemeClr val="bg1">
                    <a:lumMod val="50000"/>
                  </a:schemeClr>
                </a:solidFill>
                <a:sym typeface="Huawei Sans" panose="020C0503030203020204" pitchFamily="34" charset="0"/>
              </a:rPr>
              <a:t>Machine Learning Types</a:t>
            </a:r>
          </a:p>
          <a:p>
            <a:r>
              <a:rPr lang="en-US" dirty="0">
                <a:solidFill>
                  <a:schemeClr val="bg1">
                    <a:lumMod val="50000"/>
                  </a:schemeClr>
                </a:solidFill>
                <a:sym typeface="Huawei Sans" panose="020C0503030203020204" pitchFamily="34" charset="0"/>
              </a:rPr>
              <a:t>Machine Learning Process</a:t>
            </a:r>
          </a:p>
          <a:p>
            <a:r>
              <a:rPr lang="en-US" dirty="0">
                <a:solidFill>
                  <a:schemeClr val="bg1">
                    <a:lumMod val="50000"/>
                  </a:schemeClr>
                </a:solidFill>
                <a:sym typeface="Huawei Sans" panose="020C0503030203020204" pitchFamily="34" charset="0"/>
              </a:rPr>
              <a:t>Other Key Machine Learning Methods</a:t>
            </a:r>
          </a:p>
          <a:p>
            <a:r>
              <a:rPr lang="en-US" dirty="0">
                <a:solidFill>
                  <a:schemeClr val="bg1">
                    <a:lumMod val="50000"/>
                  </a:schemeClr>
                </a:solidFill>
                <a:sym typeface="Huawei Sans" panose="020C0503030203020204" pitchFamily="34" charset="0"/>
              </a:rPr>
              <a:t>Common Machine Learning Algorithms</a:t>
            </a:r>
          </a:p>
          <a:p>
            <a:r>
              <a:rPr lang="en-US" dirty="0">
                <a:solidFill>
                  <a:schemeClr val="bg1">
                    <a:lumMod val="50000"/>
                  </a:schemeClr>
                </a:solidFill>
                <a:sym typeface="Huawei Sans" panose="020C0503030203020204" pitchFamily="34" charset="0"/>
              </a:rPr>
              <a:t>Case Study</a:t>
            </a:r>
          </a:p>
        </p:txBody>
      </p:sp>
    </p:spTree>
    <p:extLst>
      <p:ext uri="{BB962C8B-B14F-4D97-AF65-F5344CB8AC3E}">
        <p14:creationId xmlns:p14="http://schemas.microsoft.com/office/powerpoint/2010/main" val="3703481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Huawei Sans" panose="020C0503030203020204" pitchFamily="34" charset="0"/>
              </a:rPr>
              <a:t>Data Conversion</a:t>
            </a:r>
          </a:p>
        </p:txBody>
      </p:sp>
      <p:sp>
        <p:nvSpPr>
          <p:cNvPr id="3" name="文本占位符 2"/>
          <p:cNvSpPr>
            <a:spLocks noGrp="1"/>
          </p:cNvSpPr>
          <p:nvPr>
            <p:ph type="body" sz="quarter" idx="10"/>
          </p:nvPr>
        </p:nvSpPr>
        <p:spPr>
          <a:xfrm>
            <a:off x="731838" y="1052514"/>
            <a:ext cx="10728326" cy="5358018"/>
          </a:xfrm>
        </p:spPr>
        <p:txBody>
          <a:bodyPr>
            <a:normAutofit fontScale="92500"/>
          </a:bodyPr>
          <a:lstStyle/>
          <a:p>
            <a:r>
              <a:rPr lang="en-US" dirty="0">
                <a:sym typeface="Huawei Sans" panose="020C0503030203020204" pitchFamily="34" charset="0"/>
              </a:rPr>
              <a:t>After being preprocessed, the data needs to be converted into a representation form suitable for the machine learning model. Common data conversion forms include the following:</a:t>
            </a:r>
          </a:p>
          <a:p>
            <a:pPr lvl="1"/>
            <a:r>
              <a:rPr lang="en-US" dirty="0">
                <a:sym typeface="Huawei Sans" panose="020C0503030203020204" pitchFamily="34" charset="0"/>
              </a:rPr>
              <a:t>With respect to classification, category data is encoded into a corresponding numerical representation.</a:t>
            </a:r>
          </a:p>
          <a:p>
            <a:pPr lvl="1"/>
            <a:r>
              <a:rPr lang="en-US" dirty="0">
                <a:sym typeface="Huawei Sans" panose="020C0503030203020204" pitchFamily="34" charset="0"/>
              </a:rPr>
              <a:t>Value data is converted to category data to reduce the value of variables (for age segmentation).</a:t>
            </a:r>
          </a:p>
          <a:p>
            <a:pPr lvl="1"/>
            <a:r>
              <a:rPr lang="en-US" dirty="0">
                <a:sym typeface="Huawei Sans" panose="020C0503030203020204" pitchFamily="34" charset="0"/>
              </a:rPr>
              <a:t>Other data</a:t>
            </a:r>
          </a:p>
          <a:p>
            <a:pPr lvl="2"/>
            <a:r>
              <a:rPr lang="en-US" dirty="0">
                <a:sym typeface="Huawei Sans" panose="020C0503030203020204" pitchFamily="34" charset="0"/>
              </a:rPr>
              <a:t>In the text, the word is converted into a word vector through word embedding (generally using the word2vec model, BERT model, </a:t>
            </a:r>
            <a:r>
              <a:rPr lang="en-US" dirty="0" err="1">
                <a:sym typeface="Huawei Sans" panose="020C0503030203020204" pitchFamily="34" charset="0"/>
              </a:rPr>
              <a:t>etc</a:t>
            </a:r>
            <a:r>
              <a:rPr lang="en-US" dirty="0">
                <a:sym typeface="Huawei Sans" panose="020C0503030203020204" pitchFamily="34" charset="0"/>
              </a:rPr>
              <a:t>).</a:t>
            </a:r>
          </a:p>
          <a:p>
            <a:pPr lvl="2"/>
            <a:r>
              <a:rPr lang="en-US" dirty="0">
                <a:sym typeface="Huawei Sans" panose="020C0503030203020204" pitchFamily="34" charset="0"/>
              </a:rPr>
              <a:t>Process image data (color space, grayscale, geometric change, </a:t>
            </a:r>
            <a:r>
              <a:rPr lang="en-US" dirty="0" err="1">
                <a:sym typeface="Huawei Sans" panose="020C0503030203020204" pitchFamily="34" charset="0"/>
              </a:rPr>
              <a:t>Haar</a:t>
            </a:r>
            <a:r>
              <a:rPr lang="en-US" dirty="0">
                <a:sym typeface="Huawei Sans" panose="020C0503030203020204" pitchFamily="34" charset="0"/>
              </a:rPr>
              <a:t> feature, and image enhancement)</a:t>
            </a:r>
          </a:p>
          <a:p>
            <a:pPr lvl="1"/>
            <a:r>
              <a:rPr lang="en-US" dirty="0">
                <a:sym typeface="Huawei Sans" panose="020C0503030203020204" pitchFamily="34" charset="0"/>
              </a:rPr>
              <a:t>Feature engineering</a:t>
            </a:r>
          </a:p>
          <a:p>
            <a:pPr lvl="2"/>
            <a:r>
              <a:rPr lang="en-US" dirty="0">
                <a:sym typeface="Huawei Sans" panose="020C0503030203020204" pitchFamily="34" charset="0"/>
              </a:rPr>
              <a:t>Normalize features to ensure the same value ranges for input variables of the same model.</a:t>
            </a:r>
          </a:p>
          <a:p>
            <a:pPr lvl="2"/>
            <a:r>
              <a:rPr lang="en-US" dirty="0">
                <a:sym typeface="Huawei Sans" panose="020C0503030203020204" pitchFamily="34" charset="0"/>
              </a:rPr>
              <a:t>Feature expansion: Combine or convert existing variables to generate new features, such as the average.</a:t>
            </a:r>
          </a:p>
        </p:txBody>
      </p:sp>
    </p:spTree>
    <p:extLst>
      <p:ext uri="{BB962C8B-B14F-4D97-AF65-F5344CB8AC3E}">
        <p14:creationId xmlns:p14="http://schemas.microsoft.com/office/powerpoint/2010/main" val="1141364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normAutofit/>
          </a:bodyPr>
          <a:lstStyle/>
          <a:p>
            <a:r>
              <a:rPr lang="en-US">
                <a:sym typeface="Huawei Sans" panose="020C0503030203020204" pitchFamily="34" charset="0"/>
              </a:rPr>
              <a:t>Necessity of Feature Selection</a:t>
            </a:r>
          </a:p>
        </p:txBody>
      </p:sp>
      <p:sp>
        <p:nvSpPr>
          <p:cNvPr id="8" name="文本占位符 7"/>
          <p:cNvSpPr>
            <a:spLocks noGrp="1"/>
          </p:cNvSpPr>
          <p:nvPr>
            <p:ph type="body" sz="quarter" idx="10"/>
          </p:nvPr>
        </p:nvSpPr>
        <p:spPr>
          <a:xfrm>
            <a:off x="731838" y="1052514"/>
            <a:ext cx="10728326" cy="1669171"/>
          </a:xfrm>
        </p:spPr>
        <p:txBody>
          <a:bodyPr/>
          <a:lstStyle/>
          <a:p>
            <a:r>
              <a:rPr lang="en-US" dirty="0">
                <a:solidFill>
                  <a:schemeClr val="bg2">
                    <a:lumMod val="50000"/>
                  </a:schemeClr>
                </a:solidFill>
                <a:sym typeface="Huawei Sans" panose="020C0503030203020204" pitchFamily="34" charset="0"/>
              </a:rPr>
              <a:t>Generally, a dataset has many features, some of which may be redundant or irrelevant to the value to be predicted.</a:t>
            </a:r>
          </a:p>
          <a:p>
            <a:r>
              <a:rPr lang="en-US" dirty="0">
                <a:solidFill>
                  <a:schemeClr val="bg2">
                    <a:lumMod val="50000"/>
                  </a:schemeClr>
                </a:solidFill>
                <a:sym typeface="Huawei Sans" panose="020C0503030203020204" pitchFamily="34" charset="0"/>
              </a:rPr>
              <a:t>Feature selection is necessary in the following aspects:</a:t>
            </a:r>
          </a:p>
        </p:txBody>
      </p:sp>
      <p:graphicFrame>
        <p:nvGraphicFramePr>
          <p:cNvPr id="13" name="图示 12"/>
          <p:cNvGraphicFramePr/>
          <p:nvPr>
            <p:extLst>
              <p:ext uri="{D42A27DB-BD31-4B8C-83A1-F6EECF244321}">
                <p14:modId xmlns:p14="http://schemas.microsoft.com/office/powerpoint/2010/main" val="3349646591"/>
              </p:ext>
            </p:extLst>
          </p:nvPr>
        </p:nvGraphicFramePr>
        <p:xfrm>
          <a:off x="3377698" y="2628900"/>
          <a:ext cx="5340275" cy="35736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5908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normAutofit/>
          </a:bodyPr>
          <a:lstStyle/>
          <a:p>
            <a:r>
              <a:rPr lang="en-US" dirty="0">
                <a:sym typeface="Huawei Sans" panose="020C0503030203020204" pitchFamily="34" charset="0"/>
              </a:rPr>
              <a:t>Feature Selection Methods </a:t>
            </a:r>
            <a:r>
              <a:rPr lang="en-US" altLang="zh-CN" dirty="0">
                <a:sym typeface="Huawei Sans" panose="020C0503030203020204" pitchFamily="34" charset="0"/>
              </a:rPr>
              <a:t>-</a:t>
            </a:r>
            <a:r>
              <a:rPr lang="en-US" dirty="0">
                <a:sym typeface="Huawei Sans" panose="020C0503030203020204" pitchFamily="34" charset="0"/>
              </a:rPr>
              <a:t> Filter</a:t>
            </a:r>
          </a:p>
        </p:txBody>
      </p:sp>
      <p:sp>
        <p:nvSpPr>
          <p:cNvPr id="23" name="文本占位符 22"/>
          <p:cNvSpPr>
            <a:spLocks noGrp="1"/>
          </p:cNvSpPr>
          <p:nvPr>
            <p:ph type="body" sz="quarter" idx="10"/>
          </p:nvPr>
        </p:nvSpPr>
        <p:spPr>
          <a:xfrm>
            <a:off x="731838" y="1052514"/>
            <a:ext cx="10728326" cy="778274"/>
          </a:xfrm>
        </p:spPr>
        <p:txBody>
          <a:bodyPr/>
          <a:lstStyle/>
          <a:p>
            <a:r>
              <a:rPr lang="en-US" dirty="0">
                <a:sym typeface="Huawei Sans" panose="020C0503030203020204" pitchFamily="34" charset="0"/>
              </a:rPr>
              <a:t>Filter methods are independent of the model during feature selection.</a:t>
            </a:r>
          </a:p>
        </p:txBody>
      </p:sp>
      <p:sp>
        <p:nvSpPr>
          <p:cNvPr id="4" name="object 4"/>
          <p:cNvSpPr/>
          <p:nvPr/>
        </p:nvSpPr>
        <p:spPr>
          <a:xfrm>
            <a:off x="731838" y="3457970"/>
            <a:ext cx="5054600" cy="913607"/>
          </a:xfrm>
          <a:custGeom>
            <a:avLst/>
            <a:gdLst/>
            <a:ahLst/>
            <a:cxnLst/>
            <a:rect l="l" t="t" r="r" b="b"/>
            <a:pathLst>
              <a:path w="5054600" h="822325">
                <a:moveTo>
                  <a:pt x="0" y="410903"/>
                </a:moveTo>
                <a:lnTo>
                  <a:pt x="2764" y="362983"/>
                </a:lnTo>
                <a:lnTo>
                  <a:pt x="10852" y="316687"/>
                </a:lnTo>
                <a:lnTo>
                  <a:pt x="23955" y="272322"/>
                </a:lnTo>
                <a:lnTo>
                  <a:pt x="41764" y="230198"/>
                </a:lnTo>
                <a:lnTo>
                  <a:pt x="63972" y="190623"/>
                </a:lnTo>
                <a:lnTo>
                  <a:pt x="90270" y="153904"/>
                </a:lnTo>
                <a:lnTo>
                  <a:pt x="120350" y="120350"/>
                </a:lnTo>
                <a:lnTo>
                  <a:pt x="153904" y="90270"/>
                </a:lnTo>
                <a:lnTo>
                  <a:pt x="190622" y="63972"/>
                </a:lnTo>
                <a:lnTo>
                  <a:pt x="230198" y="41764"/>
                </a:lnTo>
                <a:lnTo>
                  <a:pt x="272322" y="23955"/>
                </a:lnTo>
                <a:lnTo>
                  <a:pt x="316686" y="10852"/>
                </a:lnTo>
                <a:lnTo>
                  <a:pt x="362983" y="2764"/>
                </a:lnTo>
                <a:lnTo>
                  <a:pt x="410903" y="0"/>
                </a:lnTo>
                <a:lnTo>
                  <a:pt x="4643380" y="0"/>
                </a:lnTo>
                <a:lnTo>
                  <a:pt x="4691300" y="2764"/>
                </a:lnTo>
                <a:lnTo>
                  <a:pt x="4737596" y="10852"/>
                </a:lnTo>
                <a:lnTo>
                  <a:pt x="4781961" y="23955"/>
                </a:lnTo>
                <a:lnTo>
                  <a:pt x="4824085" y="41764"/>
                </a:lnTo>
                <a:lnTo>
                  <a:pt x="4863660" y="63972"/>
                </a:lnTo>
                <a:lnTo>
                  <a:pt x="4900379" y="90270"/>
                </a:lnTo>
                <a:lnTo>
                  <a:pt x="4933933" y="120350"/>
                </a:lnTo>
                <a:lnTo>
                  <a:pt x="4964013" y="153904"/>
                </a:lnTo>
                <a:lnTo>
                  <a:pt x="4990311" y="190623"/>
                </a:lnTo>
                <a:lnTo>
                  <a:pt x="5012519" y="230198"/>
                </a:lnTo>
                <a:lnTo>
                  <a:pt x="5030328" y="272322"/>
                </a:lnTo>
                <a:lnTo>
                  <a:pt x="5043431" y="316687"/>
                </a:lnTo>
                <a:lnTo>
                  <a:pt x="5051519" y="362983"/>
                </a:lnTo>
                <a:lnTo>
                  <a:pt x="5054284" y="410903"/>
                </a:lnTo>
                <a:lnTo>
                  <a:pt x="5051513" y="458823"/>
                </a:lnTo>
                <a:lnTo>
                  <a:pt x="5043425" y="505120"/>
                </a:lnTo>
                <a:lnTo>
                  <a:pt x="5030323" y="549484"/>
                </a:lnTo>
                <a:lnTo>
                  <a:pt x="5012513" y="591608"/>
                </a:lnTo>
                <a:lnTo>
                  <a:pt x="4990305" y="631184"/>
                </a:lnTo>
                <a:lnTo>
                  <a:pt x="4964007" y="667903"/>
                </a:lnTo>
                <a:lnTo>
                  <a:pt x="4933927" y="701456"/>
                </a:lnTo>
                <a:lnTo>
                  <a:pt x="4900374" y="731536"/>
                </a:lnTo>
                <a:lnTo>
                  <a:pt x="4863655" y="757834"/>
                </a:lnTo>
                <a:lnTo>
                  <a:pt x="4824080" y="780042"/>
                </a:lnTo>
                <a:lnTo>
                  <a:pt x="4781955" y="797852"/>
                </a:lnTo>
                <a:lnTo>
                  <a:pt x="4737591" y="810955"/>
                </a:lnTo>
                <a:lnTo>
                  <a:pt x="4691295" y="819043"/>
                </a:lnTo>
                <a:lnTo>
                  <a:pt x="4643375" y="821807"/>
                </a:lnTo>
                <a:lnTo>
                  <a:pt x="410903" y="821802"/>
                </a:lnTo>
                <a:lnTo>
                  <a:pt x="362983" y="819037"/>
                </a:lnTo>
                <a:lnTo>
                  <a:pt x="316686" y="810949"/>
                </a:lnTo>
                <a:lnTo>
                  <a:pt x="272322" y="797846"/>
                </a:lnTo>
                <a:lnTo>
                  <a:pt x="230198" y="780037"/>
                </a:lnTo>
                <a:lnTo>
                  <a:pt x="190622" y="757829"/>
                </a:lnTo>
                <a:lnTo>
                  <a:pt x="153904" y="731531"/>
                </a:lnTo>
                <a:lnTo>
                  <a:pt x="120350" y="701451"/>
                </a:lnTo>
                <a:lnTo>
                  <a:pt x="90270" y="667897"/>
                </a:lnTo>
                <a:lnTo>
                  <a:pt x="63972" y="631178"/>
                </a:lnTo>
                <a:lnTo>
                  <a:pt x="41764" y="591603"/>
                </a:lnTo>
                <a:lnTo>
                  <a:pt x="23955" y="549479"/>
                </a:lnTo>
                <a:lnTo>
                  <a:pt x="10852" y="505114"/>
                </a:lnTo>
                <a:lnTo>
                  <a:pt x="2764" y="458818"/>
                </a:lnTo>
                <a:lnTo>
                  <a:pt x="0" y="410898"/>
                </a:lnTo>
                <a:close/>
              </a:path>
            </a:pathLst>
          </a:custGeom>
          <a:ln w="12700">
            <a:solidFill>
              <a:srgbClr val="000000"/>
            </a:solidFill>
          </a:ln>
        </p:spPr>
        <p:txBody>
          <a:bodyPr wrap="square" lIns="0" tIns="0" rIns="0" bIns="0" rtlCol="0">
            <a:noAutofit/>
          </a:bodyPr>
          <a:lstStyle/>
          <a:p>
            <a:pPr fontAlgn="ctr"/>
            <a:endParaRPr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 name="object 5"/>
          <p:cNvSpPr txBox="1"/>
          <p:nvPr/>
        </p:nvSpPr>
        <p:spPr>
          <a:xfrm>
            <a:off x="820542" y="3704728"/>
            <a:ext cx="838367" cy="666849"/>
          </a:xfrm>
          <a:prstGeom prst="rect">
            <a:avLst/>
          </a:prstGeom>
        </p:spPr>
        <p:txBody>
          <a:bodyPr vert="horz" wrap="square" lIns="0" tIns="0" rIns="0" bIns="0" rtlCol="0">
            <a:noAutofit/>
          </a:bodyPr>
          <a:lstStyle/>
          <a:p>
            <a:pPr marL="12700" marR="5080" fontAlgn="ctr"/>
            <a:r>
              <a:rPr lang="en-US"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Traverse all features</a:t>
            </a:r>
          </a:p>
        </p:txBody>
      </p:sp>
      <p:sp>
        <p:nvSpPr>
          <p:cNvPr id="6" name="object 6"/>
          <p:cNvSpPr txBox="1"/>
          <p:nvPr/>
        </p:nvSpPr>
        <p:spPr>
          <a:xfrm>
            <a:off x="2069307" y="3666224"/>
            <a:ext cx="1041022" cy="500137"/>
          </a:xfrm>
          <a:prstGeom prst="rect">
            <a:avLst/>
          </a:prstGeom>
        </p:spPr>
        <p:txBody>
          <a:bodyPr vert="horz" wrap="square" lIns="0" tIns="0" rIns="0" bIns="0" rtlCol="0">
            <a:noAutofit/>
          </a:bodyPr>
          <a:lstStyle/>
          <a:p>
            <a:pPr marL="12700" marR="5080" fontAlgn="ctr"/>
            <a:r>
              <a:rPr lang="en-US"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Select the optimal feature subset</a:t>
            </a:r>
          </a:p>
        </p:txBody>
      </p:sp>
      <p:sp>
        <p:nvSpPr>
          <p:cNvPr id="7" name="object 7"/>
          <p:cNvSpPr txBox="1"/>
          <p:nvPr/>
        </p:nvSpPr>
        <p:spPr>
          <a:xfrm>
            <a:off x="3486331" y="3704728"/>
            <a:ext cx="842509" cy="333425"/>
          </a:xfrm>
          <a:prstGeom prst="rect">
            <a:avLst/>
          </a:prstGeom>
        </p:spPr>
        <p:txBody>
          <a:bodyPr vert="horz" wrap="square" lIns="0" tIns="0" rIns="0" bIns="0" rtlCol="0">
            <a:noAutofit/>
          </a:bodyPr>
          <a:lstStyle/>
          <a:p>
            <a:pPr marL="12700" marR="5080"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Train models</a:t>
            </a:r>
          </a:p>
        </p:txBody>
      </p:sp>
      <p:sp>
        <p:nvSpPr>
          <p:cNvPr id="8" name="object 8"/>
          <p:cNvSpPr txBox="1"/>
          <p:nvPr/>
        </p:nvSpPr>
        <p:spPr>
          <a:xfrm>
            <a:off x="4635970" y="3704728"/>
            <a:ext cx="1083373" cy="492443"/>
          </a:xfrm>
          <a:prstGeom prst="rect">
            <a:avLst/>
          </a:prstGeom>
        </p:spPr>
        <p:txBody>
          <a:bodyPr vert="horz" wrap="square" lIns="0" tIns="0" rIns="0" bIns="0" rtlCol="0">
            <a:noAutofit/>
          </a:bodyPr>
          <a:lstStyle/>
          <a:p>
            <a:pPr marL="12700" fontAlgn="ctr"/>
            <a:r>
              <a:rPr lang="en-US"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Evaluate the performance</a:t>
            </a:r>
          </a:p>
        </p:txBody>
      </p:sp>
      <p:sp>
        <p:nvSpPr>
          <p:cNvPr id="9" name="object 9"/>
          <p:cNvSpPr/>
          <p:nvPr/>
        </p:nvSpPr>
        <p:spPr>
          <a:xfrm>
            <a:off x="3128534" y="3834728"/>
            <a:ext cx="288925" cy="76200"/>
          </a:xfrm>
          <a:custGeom>
            <a:avLst/>
            <a:gdLst/>
            <a:ahLst/>
            <a:cxnLst/>
            <a:rect l="l" t="t" r="r" b="b"/>
            <a:pathLst>
              <a:path w="288925" h="76200">
                <a:moveTo>
                  <a:pt x="212225" y="44449"/>
                </a:moveTo>
                <a:lnTo>
                  <a:pt x="212225" y="76200"/>
                </a:lnTo>
                <a:lnTo>
                  <a:pt x="275725" y="44450"/>
                </a:lnTo>
                <a:lnTo>
                  <a:pt x="212225" y="44449"/>
                </a:lnTo>
                <a:close/>
              </a:path>
              <a:path w="288925" h="76200">
                <a:moveTo>
                  <a:pt x="212225" y="31749"/>
                </a:moveTo>
                <a:lnTo>
                  <a:pt x="212225" y="44449"/>
                </a:lnTo>
                <a:lnTo>
                  <a:pt x="224925" y="44450"/>
                </a:lnTo>
                <a:lnTo>
                  <a:pt x="224925" y="31750"/>
                </a:lnTo>
                <a:lnTo>
                  <a:pt x="212225" y="31749"/>
                </a:lnTo>
                <a:close/>
              </a:path>
              <a:path w="288925" h="76200">
                <a:moveTo>
                  <a:pt x="212225" y="0"/>
                </a:moveTo>
                <a:lnTo>
                  <a:pt x="212225" y="31749"/>
                </a:lnTo>
                <a:lnTo>
                  <a:pt x="224925" y="31750"/>
                </a:lnTo>
                <a:lnTo>
                  <a:pt x="224925" y="44450"/>
                </a:lnTo>
                <a:lnTo>
                  <a:pt x="275728" y="44448"/>
                </a:lnTo>
                <a:lnTo>
                  <a:pt x="288425" y="38100"/>
                </a:lnTo>
                <a:lnTo>
                  <a:pt x="212225" y="0"/>
                </a:lnTo>
                <a:close/>
              </a:path>
              <a:path w="288925" h="76200">
                <a:moveTo>
                  <a:pt x="0" y="31748"/>
                </a:moveTo>
                <a:lnTo>
                  <a:pt x="0" y="44448"/>
                </a:lnTo>
                <a:lnTo>
                  <a:pt x="212225" y="44449"/>
                </a:lnTo>
                <a:lnTo>
                  <a:pt x="212225" y="31749"/>
                </a:lnTo>
                <a:lnTo>
                  <a:pt x="0" y="31748"/>
                </a:lnTo>
                <a:close/>
              </a:path>
            </a:pathLst>
          </a:custGeom>
          <a:solidFill>
            <a:srgbClr val="000000"/>
          </a:solidFill>
        </p:spPr>
        <p:txBody>
          <a:bodyPr wrap="square" lIns="0" tIns="0" rIns="0" bIns="0" rtlCol="0">
            <a:noAutofit/>
          </a:bodyPr>
          <a:lstStyle/>
          <a:p>
            <a:pPr fontAlgn="ctr"/>
            <a:endParaRPr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 name="object 10"/>
          <p:cNvSpPr/>
          <p:nvPr/>
        </p:nvSpPr>
        <p:spPr>
          <a:xfrm>
            <a:off x="4231193" y="3834728"/>
            <a:ext cx="288925" cy="76200"/>
          </a:xfrm>
          <a:custGeom>
            <a:avLst/>
            <a:gdLst/>
            <a:ahLst/>
            <a:cxnLst/>
            <a:rect l="l" t="t" r="r" b="b"/>
            <a:pathLst>
              <a:path w="288925" h="76200">
                <a:moveTo>
                  <a:pt x="212225" y="44449"/>
                </a:moveTo>
                <a:lnTo>
                  <a:pt x="212225" y="76200"/>
                </a:lnTo>
                <a:lnTo>
                  <a:pt x="275725" y="44450"/>
                </a:lnTo>
                <a:lnTo>
                  <a:pt x="212225" y="44449"/>
                </a:lnTo>
                <a:close/>
              </a:path>
              <a:path w="288925" h="76200">
                <a:moveTo>
                  <a:pt x="212225" y="31749"/>
                </a:moveTo>
                <a:lnTo>
                  <a:pt x="212225" y="44449"/>
                </a:lnTo>
                <a:lnTo>
                  <a:pt x="224925" y="44450"/>
                </a:lnTo>
                <a:lnTo>
                  <a:pt x="224925" y="31750"/>
                </a:lnTo>
                <a:lnTo>
                  <a:pt x="212225" y="31749"/>
                </a:lnTo>
                <a:close/>
              </a:path>
              <a:path w="288925" h="76200">
                <a:moveTo>
                  <a:pt x="212225" y="0"/>
                </a:moveTo>
                <a:lnTo>
                  <a:pt x="212225" y="31749"/>
                </a:lnTo>
                <a:lnTo>
                  <a:pt x="224925" y="31750"/>
                </a:lnTo>
                <a:lnTo>
                  <a:pt x="224925" y="44450"/>
                </a:lnTo>
                <a:lnTo>
                  <a:pt x="275728" y="44448"/>
                </a:lnTo>
                <a:lnTo>
                  <a:pt x="288425" y="38100"/>
                </a:lnTo>
                <a:lnTo>
                  <a:pt x="212225" y="0"/>
                </a:lnTo>
                <a:close/>
              </a:path>
              <a:path w="288925" h="76200">
                <a:moveTo>
                  <a:pt x="0" y="31748"/>
                </a:moveTo>
                <a:lnTo>
                  <a:pt x="0" y="44448"/>
                </a:lnTo>
                <a:lnTo>
                  <a:pt x="212225" y="44449"/>
                </a:lnTo>
                <a:lnTo>
                  <a:pt x="212225" y="31749"/>
                </a:lnTo>
                <a:lnTo>
                  <a:pt x="0" y="31748"/>
                </a:lnTo>
                <a:close/>
              </a:path>
            </a:pathLst>
          </a:custGeom>
          <a:solidFill>
            <a:srgbClr val="000000"/>
          </a:solidFill>
        </p:spPr>
        <p:txBody>
          <a:bodyPr wrap="square" lIns="0" tIns="0" rIns="0" bIns="0" rtlCol="0">
            <a:noAutofit/>
          </a:bodyPr>
          <a:lstStyle/>
          <a:p>
            <a:pPr fontAlgn="ctr"/>
            <a:endParaRPr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 name="object 11"/>
          <p:cNvSpPr/>
          <p:nvPr/>
        </p:nvSpPr>
        <p:spPr>
          <a:xfrm>
            <a:off x="1681698" y="3834728"/>
            <a:ext cx="288925" cy="76200"/>
          </a:xfrm>
          <a:custGeom>
            <a:avLst/>
            <a:gdLst/>
            <a:ahLst/>
            <a:cxnLst/>
            <a:rect l="l" t="t" r="r" b="b"/>
            <a:pathLst>
              <a:path w="288925" h="76200">
                <a:moveTo>
                  <a:pt x="212225" y="44449"/>
                </a:moveTo>
                <a:lnTo>
                  <a:pt x="212225" y="76200"/>
                </a:lnTo>
                <a:lnTo>
                  <a:pt x="275725" y="44450"/>
                </a:lnTo>
                <a:lnTo>
                  <a:pt x="212225" y="44449"/>
                </a:lnTo>
                <a:close/>
              </a:path>
              <a:path w="288925" h="76200">
                <a:moveTo>
                  <a:pt x="212225" y="31749"/>
                </a:moveTo>
                <a:lnTo>
                  <a:pt x="212225" y="44449"/>
                </a:lnTo>
                <a:lnTo>
                  <a:pt x="224925" y="44450"/>
                </a:lnTo>
                <a:lnTo>
                  <a:pt x="224925" y="31750"/>
                </a:lnTo>
                <a:lnTo>
                  <a:pt x="212225" y="31749"/>
                </a:lnTo>
                <a:close/>
              </a:path>
              <a:path w="288925" h="76200">
                <a:moveTo>
                  <a:pt x="212225" y="0"/>
                </a:moveTo>
                <a:lnTo>
                  <a:pt x="212225" y="31749"/>
                </a:lnTo>
                <a:lnTo>
                  <a:pt x="224925" y="31750"/>
                </a:lnTo>
                <a:lnTo>
                  <a:pt x="224925" y="44450"/>
                </a:lnTo>
                <a:lnTo>
                  <a:pt x="275728" y="44448"/>
                </a:lnTo>
                <a:lnTo>
                  <a:pt x="288425" y="38100"/>
                </a:lnTo>
                <a:lnTo>
                  <a:pt x="212225" y="0"/>
                </a:lnTo>
                <a:close/>
              </a:path>
              <a:path w="288925" h="76200">
                <a:moveTo>
                  <a:pt x="0" y="31748"/>
                </a:moveTo>
                <a:lnTo>
                  <a:pt x="0" y="44448"/>
                </a:lnTo>
                <a:lnTo>
                  <a:pt x="212225" y="44449"/>
                </a:lnTo>
                <a:lnTo>
                  <a:pt x="212225" y="31749"/>
                </a:lnTo>
                <a:lnTo>
                  <a:pt x="0" y="31748"/>
                </a:lnTo>
                <a:close/>
              </a:path>
            </a:pathLst>
          </a:custGeom>
          <a:solidFill>
            <a:srgbClr val="000000"/>
          </a:solidFill>
        </p:spPr>
        <p:txBody>
          <a:bodyPr wrap="square" lIns="0" tIns="0" rIns="0" bIns="0" rtlCol="0">
            <a:noAutofit/>
          </a:bodyPr>
          <a:lstStyle/>
          <a:p>
            <a:pPr fontAlgn="ctr"/>
            <a:endParaRPr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 name="object 12"/>
          <p:cNvSpPr txBox="1"/>
          <p:nvPr/>
        </p:nvSpPr>
        <p:spPr>
          <a:xfrm>
            <a:off x="2105781" y="4573088"/>
            <a:ext cx="2510390" cy="207749"/>
          </a:xfrm>
          <a:prstGeom prst="rect">
            <a:avLst/>
          </a:prstGeom>
        </p:spPr>
        <p:txBody>
          <a:bodyPr vert="horz" wrap="square" lIns="0" tIns="0" rIns="0" bIns="0" rtlCol="0">
            <a:noAutofit/>
          </a:bodyPr>
          <a:lstStyle/>
          <a:p>
            <a:pPr marL="12700" algn="ctr" fontAlgn="ctr">
              <a:lnSpc>
                <a:spcPct val="100000"/>
              </a:lnSpc>
            </a:pPr>
            <a:r>
              <a:rPr lang="en-US" sz="135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Procedure of a filter method</a:t>
            </a:r>
          </a:p>
        </p:txBody>
      </p:sp>
      <p:sp>
        <p:nvSpPr>
          <p:cNvPr id="13" name="object 13"/>
          <p:cNvSpPr txBox="1"/>
          <p:nvPr/>
        </p:nvSpPr>
        <p:spPr>
          <a:xfrm>
            <a:off x="6571523" y="1830788"/>
            <a:ext cx="4576343" cy="4145366"/>
          </a:xfrm>
          <a:prstGeom prst="rect">
            <a:avLst/>
          </a:prstGeom>
        </p:spPr>
        <p:txBody>
          <a:bodyPr vert="horz" wrap="square" lIns="0" tIns="635" rIns="0" bIns="0" rtlCol="0">
            <a:noAutofit/>
          </a:bodyPr>
          <a:lstStyle/>
          <a:p>
            <a:pPr marL="12700" marR="5080" fontAlgn="ctr">
              <a:spcBef>
                <a:spcPts val="5"/>
              </a:spcBef>
            </a:pPr>
            <a:r>
              <a:rPr lang="en-US" sz="160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By evaluating the correlation between each feature and the target attribute, these methods use a statistical measure to assign a value to each feature. Features are then sorted by score, which is helpful for preserving or eliminating specific features.</a:t>
            </a:r>
          </a:p>
          <a:p>
            <a:pPr marL="12700" fontAlgn="ctr"/>
            <a:endParaRPr lang="en-US" altLang="zh-CN" sz="1600" spc="-2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12700" fontAlgn="ctr"/>
            <a:r>
              <a:rPr lang="en-US" sz="160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Common methods</a:t>
            </a:r>
          </a:p>
          <a:p>
            <a:pPr marL="184150" indent="-171450" fontAlgn="ctr">
              <a:buFont typeface="Arial" panose="020B0604020202020204" pitchFamily="34" charset="0"/>
              <a:buChar char="•"/>
            </a:pPr>
            <a:r>
              <a:rPr lang="en-US" sz="160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Pearson correlation coefficient</a:t>
            </a:r>
          </a:p>
          <a:p>
            <a:pPr marL="184150" indent="-171450" fontAlgn="ctr">
              <a:buFont typeface="Arial" panose="020B0604020202020204" pitchFamily="34" charset="0"/>
              <a:buChar char="•"/>
            </a:pPr>
            <a:r>
              <a:rPr lang="en-US" sz="160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Chi-square coefficient</a:t>
            </a:r>
          </a:p>
          <a:p>
            <a:pPr marL="184150" indent="-171450" fontAlgn="ctr">
              <a:spcBef>
                <a:spcPts val="600"/>
              </a:spcBef>
              <a:buFont typeface="Arial" panose="020B0604020202020204" pitchFamily="34" charset="0"/>
              <a:buChar char="•"/>
              <a:tabLst>
                <a:tab pos="184150" algn="l"/>
              </a:tabLst>
            </a:pPr>
            <a:r>
              <a:rPr lang="en-US" sz="160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Mutual information</a:t>
            </a:r>
          </a:p>
          <a:p>
            <a:pPr marL="12700" marR="5080" fontAlgn="ctr">
              <a:spcBef>
                <a:spcPts val="5"/>
              </a:spcBef>
            </a:pPr>
            <a:endParaRPr lang="en-US" sz="160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12700" marR="5080" fontAlgn="ctr">
              <a:spcBef>
                <a:spcPts val="5"/>
              </a:spcBef>
            </a:pPr>
            <a:r>
              <a:rPr lang="en-US" sz="160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Limitations</a:t>
            </a:r>
          </a:p>
          <a:p>
            <a:pPr marL="184150" marR="5080" indent="-171450" fontAlgn="ctr">
              <a:spcBef>
                <a:spcPts val="5"/>
              </a:spcBef>
              <a:buFont typeface="Arial" panose="020B0604020202020204" pitchFamily="34" charset="0"/>
              <a:buChar char="•"/>
            </a:pPr>
            <a:r>
              <a:rPr lang="en-US" sz="160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The filter method tends to select redundant variables as the relationship between features is not considered.</a:t>
            </a:r>
          </a:p>
        </p:txBody>
      </p:sp>
      <p:sp>
        <p:nvSpPr>
          <p:cNvPr id="18" name="object 18"/>
          <p:cNvSpPr/>
          <p:nvPr/>
        </p:nvSpPr>
        <p:spPr>
          <a:xfrm>
            <a:off x="5937668" y="1852056"/>
            <a:ext cx="327025" cy="4034154"/>
          </a:xfrm>
          <a:custGeom>
            <a:avLst/>
            <a:gdLst/>
            <a:ahLst/>
            <a:cxnLst/>
            <a:rect l="l" t="t" r="r" b="b"/>
            <a:pathLst>
              <a:path w="327025" h="4034154">
                <a:moveTo>
                  <a:pt x="326936" y="0"/>
                </a:moveTo>
                <a:lnTo>
                  <a:pt x="263307" y="22315"/>
                </a:lnTo>
                <a:lnTo>
                  <a:pt x="235539" y="48496"/>
                </a:lnTo>
                <a:lnTo>
                  <a:pt x="211346" y="83171"/>
                </a:lnTo>
                <a:lnTo>
                  <a:pt x="191385" y="125197"/>
                </a:lnTo>
                <a:lnTo>
                  <a:pt x="176314" y="173432"/>
                </a:lnTo>
                <a:lnTo>
                  <a:pt x="166789" y="226735"/>
                </a:lnTo>
                <a:lnTo>
                  <a:pt x="163468" y="283964"/>
                </a:lnTo>
                <a:lnTo>
                  <a:pt x="163468" y="1732885"/>
                </a:lnTo>
                <a:lnTo>
                  <a:pt x="160146" y="1790114"/>
                </a:lnTo>
                <a:lnTo>
                  <a:pt x="150622" y="1843417"/>
                </a:lnTo>
                <a:lnTo>
                  <a:pt x="135550" y="1891653"/>
                </a:lnTo>
                <a:lnTo>
                  <a:pt x="115589" y="1933679"/>
                </a:lnTo>
                <a:lnTo>
                  <a:pt x="91396" y="1968353"/>
                </a:lnTo>
                <a:lnTo>
                  <a:pt x="63629" y="1994534"/>
                </a:lnTo>
                <a:lnTo>
                  <a:pt x="0" y="2016850"/>
                </a:lnTo>
                <a:lnTo>
                  <a:pt x="32944" y="2022619"/>
                </a:lnTo>
                <a:lnTo>
                  <a:pt x="91396" y="2065347"/>
                </a:lnTo>
                <a:lnTo>
                  <a:pt x="115589" y="2100021"/>
                </a:lnTo>
                <a:lnTo>
                  <a:pt x="135550" y="2142047"/>
                </a:lnTo>
                <a:lnTo>
                  <a:pt x="150622" y="2190283"/>
                </a:lnTo>
                <a:lnTo>
                  <a:pt x="160146" y="2243586"/>
                </a:lnTo>
                <a:lnTo>
                  <a:pt x="163468" y="2300815"/>
                </a:lnTo>
                <a:lnTo>
                  <a:pt x="163468" y="3749736"/>
                </a:lnTo>
                <a:lnTo>
                  <a:pt x="166789" y="3806965"/>
                </a:lnTo>
                <a:lnTo>
                  <a:pt x="176314" y="3860268"/>
                </a:lnTo>
                <a:lnTo>
                  <a:pt x="191385" y="3908503"/>
                </a:lnTo>
                <a:lnTo>
                  <a:pt x="211346" y="3950529"/>
                </a:lnTo>
                <a:lnTo>
                  <a:pt x="235539" y="3985204"/>
                </a:lnTo>
                <a:lnTo>
                  <a:pt x="263307" y="4011385"/>
                </a:lnTo>
                <a:lnTo>
                  <a:pt x="326936" y="4033701"/>
                </a:lnTo>
                <a:lnTo>
                  <a:pt x="326936" y="0"/>
                </a:lnTo>
                <a:close/>
              </a:path>
            </a:pathLst>
          </a:custGeom>
          <a:solidFill>
            <a:srgbClr val="F2F2F2">
              <a:alpha val="32159"/>
            </a:srgbClr>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9" name="object 19"/>
          <p:cNvSpPr/>
          <p:nvPr/>
        </p:nvSpPr>
        <p:spPr>
          <a:xfrm>
            <a:off x="5937669" y="1852057"/>
            <a:ext cx="327025" cy="4034154"/>
          </a:xfrm>
          <a:custGeom>
            <a:avLst/>
            <a:gdLst/>
            <a:ahLst/>
            <a:cxnLst/>
            <a:rect l="l" t="t" r="r" b="b"/>
            <a:pathLst>
              <a:path w="327025" h="4034154">
                <a:moveTo>
                  <a:pt x="326935" y="4033701"/>
                </a:moveTo>
                <a:lnTo>
                  <a:pt x="263306" y="4011385"/>
                </a:lnTo>
                <a:lnTo>
                  <a:pt x="235538" y="3985204"/>
                </a:lnTo>
                <a:lnTo>
                  <a:pt x="211346" y="3950529"/>
                </a:lnTo>
                <a:lnTo>
                  <a:pt x="191385" y="3908503"/>
                </a:lnTo>
                <a:lnTo>
                  <a:pt x="176313" y="3860268"/>
                </a:lnTo>
                <a:lnTo>
                  <a:pt x="166788" y="3806965"/>
                </a:lnTo>
                <a:lnTo>
                  <a:pt x="163467" y="3749736"/>
                </a:lnTo>
                <a:lnTo>
                  <a:pt x="163467" y="2300815"/>
                </a:lnTo>
                <a:lnTo>
                  <a:pt x="160146" y="2243586"/>
                </a:lnTo>
                <a:lnTo>
                  <a:pt x="150621" y="2190283"/>
                </a:lnTo>
                <a:lnTo>
                  <a:pt x="135549" y="2142047"/>
                </a:lnTo>
                <a:lnTo>
                  <a:pt x="115588" y="2100021"/>
                </a:lnTo>
                <a:lnTo>
                  <a:pt x="91396" y="2065346"/>
                </a:lnTo>
                <a:lnTo>
                  <a:pt x="63628" y="2039165"/>
                </a:lnTo>
                <a:lnTo>
                  <a:pt x="0" y="2016850"/>
                </a:lnTo>
                <a:lnTo>
                  <a:pt x="32944" y="2011080"/>
                </a:lnTo>
                <a:lnTo>
                  <a:pt x="91396" y="1968353"/>
                </a:lnTo>
                <a:lnTo>
                  <a:pt x="115588" y="1933678"/>
                </a:lnTo>
                <a:lnTo>
                  <a:pt x="135549" y="1891653"/>
                </a:lnTo>
                <a:lnTo>
                  <a:pt x="150621" y="1843417"/>
                </a:lnTo>
                <a:lnTo>
                  <a:pt x="160146" y="1790114"/>
                </a:lnTo>
                <a:lnTo>
                  <a:pt x="163467" y="1732886"/>
                </a:lnTo>
                <a:lnTo>
                  <a:pt x="163467" y="283965"/>
                </a:lnTo>
                <a:lnTo>
                  <a:pt x="166788" y="226736"/>
                </a:lnTo>
                <a:lnTo>
                  <a:pt x="176313" y="173432"/>
                </a:lnTo>
                <a:lnTo>
                  <a:pt x="191385" y="125197"/>
                </a:lnTo>
                <a:lnTo>
                  <a:pt x="211346" y="83171"/>
                </a:lnTo>
                <a:lnTo>
                  <a:pt x="235538" y="48496"/>
                </a:lnTo>
                <a:lnTo>
                  <a:pt x="263306" y="22315"/>
                </a:lnTo>
                <a:lnTo>
                  <a:pt x="293990" y="5769"/>
                </a:lnTo>
                <a:lnTo>
                  <a:pt x="326935" y="0"/>
                </a:lnTo>
              </a:path>
            </a:pathLst>
          </a:custGeom>
          <a:ln w="6350">
            <a:solidFill>
              <a:srgbClr val="BFBFBF"/>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Tree>
    <p:extLst>
      <p:ext uri="{BB962C8B-B14F-4D97-AF65-F5344CB8AC3E}">
        <p14:creationId xmlns:p14="http://schemas.microsoft.com/office/powerpoint/2010/main" val="1774313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normAutofit/>
          </a:bodyPr>
          <a:lstStyle/>
          <a:p>
            <a:r>
              <a:rPr lang="en-US" dirty="0">
                <a:sym typeface="Huawei Sans" panose="020C0503030203020204" pitchFamily="34" charset="0"/>
              </a:rPr>
              <a:t>Feature Selection Methods </a:t>
            </a:r>
            <a:r>
              <a:rPr lang="en-US" altLang="zh-CN" dirty="0">
                <a:sym typeface="Huawei Sans" panose="020C0503030203020204" pitchFamily="34" charset="0"/>
              </a:rPr>
              <a:t>-</a:t>
            </a:r>
            <a:r>
              <a:rPr lang="en-US" dirty="0">
                <a:sym typeface="Huawei Sans" panose="020C0503030203020204" pitchFamily="34" charset="0"/>
              </a:rPr>
              <a:t> Wrapper</a:t>
            </a:r>
          </a:p>
        </p:txBody>
      </p:sp>
      <p:sp>
        <p:nvSpPr>
          <p:cNvPr id="23" name="文本占位符 22"/>
          <p:cNvSpPr>
            <a:spLocks noGrp="1"/>
          </p:cNvSpPr>
          <p:nvPr>
            <p:ph type="body" sz="quarter" idx="10"/>
          </p:nvPr>
        </p:nvSpPr>
        <p:spPr>
          <a:xfrm>
            <a:off x="731838" y="1052514"/>
            <a:ext cx="10728326" cy="730454"/>
          </a:xfrm>
        </p:spPr>
        <p:txBody>
          <a:bodyPr/>
          <a:lstStyle/>
          <a:p>
            <a:r>
              <a:rPr lang="en-US" dirty="0">
                <a:sym typeface="Huawei Sans" panose="020C0503030203020204" pitchFamily="34" charset="0"/>
              </a:rPr>
              <a:t>Wrapper methods use a prediction model to score feature subsets.</a:t>
            </a:r>
          </a:p>
        </p:txBody>
      </p:sp>
      <p:sp>
        <p:nvSpPr>
          <p:cNvPr id="12" name="object 12"/>
          <p:cNvSpPr txBox="1"/>
          <p:nvPr/>
        </p:nvSpPr>
        <p:spPr>
          <a:xfrm>
            <a:off x="2891338" y="4660746"/>
            <a:ext cx="1589315" cy="207749"/>
          </a:xfrm>
          <a:prstGeom prst="rect">
            <a:avLst/>
          </a:prstGeom>
        </p:spPr>
        <p:txBody>
          <a:bodyPr vert="horz" wrap="square" lIns="0" tIns="0" rIns="0" bIns="0" rtlCol="0">
            <a:noAutofit/>
          </a:bodyPr>
          <a:lstStyle/>
          <a:p>
            <a:pPr marL="12700" algn="ctr" fontAlgn="ctr">
              <a:lnSpc>
                <a:spcPct val="100000"/>
              </a:lnSpc>
            </a:pPr>
            <a:r>
              <a:rPr lang="en-US" sz="135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Procedure of a wrapper method</a:t>
            </a:r>
          </a:p>
        </p:txBody>
      </p:sp>
      <p:sp>
        <p:nvSpPr>
          <p:cNvPr id="13" name="object 13"/>
          <p:cNvSpPr txBox="1"/>
          <p:nvPr/>
        </p:nvSpPr>
        <p:spPr>
          <a:xfrm>
            <a:off x="6748882" y="2166691"/>
            <a:ext cx="4677518" cy="3828914"/>
          </a:xfrm>
          <a:prstGeom prst="rect">
            <a:avLst/>
          </a:prstGeom>
        </p:spPr>
        <p:txBody>
          <a:bodyPr vert="horz" wrap="square" lIns="0" tIns="635" rIns="0" bIns="0" rtlCol="0">
            <a:noAutofit/>
          </a:bodyPr>
          <a:lstStyle/>
          <a:p>
            <a:pPr marL="12700" marR="5080" fontAlgn="ctr">
              <a:spcBef>
                <a:spcPts val="5"/>
              </a:spcBef>
            </a:pPr>
            <a:r>
              <a:rPr lang="en-US" sz="160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Wrapper methods consider feature selection as a search issue for which different combinations are evaluated and compared. A predictive model is used to evaluate a combination of features and assign a score based on model accuracy.</a:t>
            </a:r>
          </a:p>
          <a:p>
            <a:pPr marL="12700" marR="5080" fontAlgn="ctr">
              <a:spcBef>
                <a:spcPts val="5"/>
              </a:spcBef>
            </a:pPr>
            <a:endParaRPr lang="en-US" altLang="zh-CN" sz="1600" spc="-2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12700" fontAlgn="ctr"/>
            <a:r>
              <a:rPr lang="en-US" sz="160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Common methods</a:t>
            </a:r>
          </a:p>
          <a:p>
            <a:pPr marL="184150" indent="-171450" fontAlgn="ctr">
              <a:buFont typeface="Arial" panose="020B0604020202020204" pitchFamily="34" charset="0"/>
              <a:buChar char="•"/>
            </a:pPr>
            <a:r>
              <a:rPr lang="en-US" sz="160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Recursive feature elimination (RFE)</a:t>
            </a:r>
          </a:p>
          <a:p>
            <a:pPr marL="12700" marR="5080" fontAlgn="ctr">
              <a:spcBef>
                <a:spcPts val="5"/>
              </a:spcBef>
            </a:pPr>
            <a:endParaRPr lang="en-US" sz="160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12700" marR="5080" fontAlgn="ctr">
              <a:spcBef>
                <a:spcPts val="5"/>
              </a:spcBef>
            </a:pPr>
            <a:r>
              <a:rPr lang="en-US" sz="160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Limitations</a:t>
            </a:r>
          </a:p>
          <a:p>
            <a:pPr marL="184150" marR="5080" indent="-171450" fontAlgn="ctr">
              <a:spcBef>
                <a:spcPts val="5"/>
              </a:spcBef>
              <a:buFont typeface="Arial" panose="020B0604020202020204" pitchFamily="34" charset="0"/>
              <a:buChar char="•"/>
            </a:pPr>
            <a:r>
              <a:rPr lang="en-US" sz="160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Wrapper methods train a new model for each subset, resulting in </a:t>
            </a:r>
            <a:r>
              <a:rPr lang="en-US" sz="1600" b="1"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 huge number of computations</a:t>
            </a:r>
            <a:r>
              <a:rPr lang="en-US" sz="160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p>
          <a:p>
            <a:pPr marL="184150" marR="5080" indent="-171450" fontAlgn="ctr">
              <a:spcBef>
                <a:spcPts val="5"/>
              </a:spcBef>
              <a:buFont typeface="Arial" panose="020B0604020202020204" pitchFamily="34" charset="0"/>
              <a:buChar char="•"/>
            </a:pPr>
            <a:r>
              <a:rPr lang="en-US" sz="160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 feature set with the best performance is usually provided for a specific type of model.</a:t>
            </a:r>
          </a:p>
        </p:txBody>
      </p:sp>
      <p:sp>
        <p:nvSpPr>
          <p:cNvPr id="18" name="object 18"/>
          <p:cNvSpPr/>
          <p:nvPr/>
        </p:nvSpPr>
        <p:spPr>
          <a:xfrm>
            <a:off x="6115027" y="2050799"/>
            <a:ext cx="327025" cy="4034154"/>
          </a:xfrm>
          <a:custGeom>
            <a:avLst/>
            <a:gdLst/>
            <a:ahLst/>
            <a:cxnLst/>
            <a:rect l="l" t="t" r="r" b="b"/>
            <a:pathLst>
              <a:path w="327025" h="4034154">
                <a:moveTo>
                  <a:pt x="326936" y="0"/>
                </a:moveTo>
                <a:lnTo>
                  <a:pt x="263307" y="22315"/>
                </a:lnTo>
                <a:lnTo>
                  <a:pt x="235539" y="48496"/>
                </a:lnTo>
                <a:lnTo>
                  <a:pt x="211346" y="83171"/>
                </a:lnTo>
                <a:lnTo>
                  <a:pt x="191385" y="125197"/>
                </a:lnTo>
                <a:lnTo>
                  <a:pt x="176314" y="173432"/>
                </a:lnTo>
                <a:lnTo>
                  <a:pt x="166789" y="226735"/>
                </a:lnTo>
                <a:lnTo>
                  <a:pt x="163468" y="283964"/>
                </a:lnTo>
                <a:lnTo>
                  <a:pt x="163468" y="1732885"/>
                </a:lnTo>
                <a:lnTo>
                  <a:pt x="160146" y="1790114"/>
                </a:lnTo>
                <a:lnTo>
                  <a:pt x="150622" y="1843417"/>
                </a:lnTo>
                <a:lnTo>
                  <a:pt x="135550" y="1891653"/>
                </a:lnTo>
                <a:lnTo>
                  <a:pt x="115589" y="1933679"/>
                </a:lnTo>
                <a:lnTo>
                  <a:pt x="91396" y="1968353"/>
                </a:lnTo>
                <a:lnTo>
                  <a:pt x="63629" y="1994534"/>
                </a:lnTo>
                <a:lnTo>
                  <a:pt x="0" y="2016850"/>
                </a:lnTo>
                <a:lnTo>
                  <a:pt x="32944" y="2022619"/>
                </a:lnTo>
                <a:lnTo>
                  <a:pt x="91396" y="2065347"/>
                </a:lnTo>
                <a:lnTo>
                  <a:pt x="115589" y="2100021"/>
                </a:lnTo>
                <a:lnTo>
                  <a:pt x="135550" y="2142047"/>
                </a:lnTo>
                <a:lnTo>
                  <a:pt x="150622" y="2190283"/>
                </a:lnTo>
                <a:lnTo>
                  <a:pt x="160146" y="2243586"/>
                </a:lnTo>
                <a:lnTo>
                  <a:pt x="163468" y="2300815"/>
                </a:lnTo>
                <a:lnTo>
                  <a:pt x="163468" y="3749736"/>
                </a:lnTo>
                <a:lnTo>
                  <a:pt x="166789" y="3806965"/>
                </a:lnTo>
                <a:lnTo>
                  <a:pt x="176314" y="3860268"/>
                </a:lnTo>
                <a:lnTo>
                  <a:pt x="191385" y="3908503"/>
                </a:lnTo>
                <a:lnTo>
                  <a:pt x="211346" y="3950529"/>
                </a:lnTo>
                <a:lnTo>
                  <a:pt x="235539" y="3985204"/>
                </a:lnTo>
                <a:lnTo>
                  <a:pt x="263307" y="4011385"/>
                </a:lnTo>
                <a:lnTo>
                  <a:pt x="326936" y="4033701"/>
                </a:lnTo>
                <a:lnTo>
                  <a:pt x="326936" y="0"/>
                </a:lnTo>
                <a:close/>
              </a:path>
            </a:pathLst>
          </a:custGeom>
          <a:solidFill>
            <a:srgbClr val="F2F2F2">
              <a:alpha val="32159"/>
            </a:srgbClr>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9" name="object 19"/>
          <p:cNvSpPr/>
          <p:nvPr/>
        </p:nvSpPr>
        <p:spPr>
          <a:xfrm>
            <a:off x="6115028" y="2050800"/>
            <a:ext cx="327025" cy="4034154"/>
          </a:xfrm>
          <a:custGeom>
            <a:avLst/>
            <a:gdLst/>
            <a:ahLst/>
            <a:cxnLst/>
            <a:rect l="l" t="t" r="r" b="b"/>
            <a:pathLst>
              <a:path w="327025" h="4034154">
                <a:moveTo>
                  <a:pt x="326935" y="4033701"/>
                </a:moveTo>
                <a:lnTo>
                  <a:pt x="263306" y="4011385"/>
                </a:lnTo>
                <a:lnTo>
                  <a:pt x="235538" y="3985204"/>
                </a:lnTo>
                <a:lnTo>
                  <a:pt x="211346" y="3950529"/>
                </a:lnTo>
                <a:lnTo>
                  <a:pt x="191385" y="3908503"/>
                </a:lnTo>
                <a:lnTo>
                  <a:pt x="176313" y="3860268"/>
                </a:lnTo>
                <a:lnTo>
                  <a:pt x="166788" y="3806965"/>
                </a:lnTo>
                <a:lnTo>
                  <a:pt x="163467" y="3749736"/>
                </a:lnTo>
                <a:lnTo>
                  <a:pt x="163467" y="2300815"/>
                </a:lnTo>
                <a:lnTo>
                  <a:pt x="160146" y="2243586"/>
                </a:lnTo>
                <a:lnTo>
                  <a:pt x="150621" y="2190283"/>
                </a:lnTo>
                <a:lnTo>
                  <a:pt x="135549" y="2142047"/>
                </a:lnTo>
                <a:lnTo>
                  <a:pt x="115588" y="2100021"/>
                </a:lnTo>
                <a:lnTo>
                  <a:pt x="91396" y="2065346"/>
                </a:lnTo>
                <a:lnTo>
                  <a:pt x="63628" y="2039165"/>
                </a:lnTo>
                <a:lnTo>
                  <a:pt x="0" y="2016850"/>
                </a:lnTo>
                <a:lnTo>
                  <a:pt x="32944" y="2011080"/>
                </a:lnTo>
                <a:lnTo>
                  <a:pt x="91396" y="1968353"/>
                </a:lnTo>
                <a:lnTo>
                  <a:pt x="115588" y="1933678"/>
                </a:lnTo>
                <a:lnTo>
                  <a:pt x="135549" y="1891653"/>
                </a:lnTo>
                <a:lnTo>
                  <a:pt x="150621" y="1843417"/>
                </a:lnTo>
                <a:lnTo>
                  <a:pt x="160146" y="1790114"/>
                </a:lnTo>
                <a:lnTo>
                  <a:pt x="163467" y="1732886"/>
                </a:lnTo>
                <a:lnTo>
                  <a:pt x="163467" y="283965"/>
                </a:lnTo>
                <a:lnTo>
                  <a:pt x="166788" y="226736"/>
                </a:lnTo>
                <a:lnTo>
                  <a:pt x="176313" y="173432"/>
                </a:lnTo>
                <a:lnTo>
                  <a:pt x="191385" y="125197"/>
                </a:lnTo>
                <a:lnTo>
                  <a:pt x="211346" y="83171"/>
                </a:lnTo>
                <a:lnTo>
                  <a:pt x="235538" y="48496"/>
                </a:lnTo>
                <a:lnTo>
                  <a:pt x="263306" y="22315"/>
                </a:lnTo>
                <a:lnTo>
                  <a:pt x="293990" y="5769"/>
                </a:lnTo>
                <a:lnTo>
                  <a:pt x="326935" y="0"/>
                </a:lnTo>
              </a:path>
            </a:pathLst>
          </a:custGeom>
          <a:ln w="6350">
            <a:solidFill>
              <a:srgbClr val="BFBFBF"/>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7" name="object 4"/>
          <p:cNvSpPr/>
          <p:nvPr/>
        </p:nvSpPr>
        <p:spPr>
          <a:xfrm>
            <a:off x="2583408" y="3599727"/>
            <a:ext cx="2160905" cy="926465"/>
          </a:xfrm>
          <a:custGeom>
            <a:avLst/>
            <a:gdLst/>
            <a:ahLst/>
            <a:cxnLst/>
            <a:rect l="l" t="t" r="r" b="b"/>
            <a:pathLst>
              <a:path w="2160904" h="926464">
                <a:moveTo>
                  <a:pt x="0" y="0"/>
                </a:moveTo>
                <a:lnTo>
                  <a:pt x="2160409" y="0"/>
                </a:lnTo>
                <a:lnTo>
                  <a:pt x="2160409" y="925974"/>
                </a:lnTo>
                <a:lnTo>
                  <a:pt x="0" y="925974"/>
                </a:lnTo>
                <a:lnTo>
                  <a:pt x="0" y="0"/>
                </a:lnTo>
                <a:close/>
              </a:path>
            </a:pathLst>
          </a:custGeom>
          <a:ln w="12700">
            <a:solidFill>
              <a:srgbClr val="000000"/>
            </a:solidFill>
          </a:ln>
        </p:spPr>
        <p:txBody>
          <a:bodyPr wrap="square" lIns="0" tIns="0" rIns="0" bIns="0" rtlCol="0">
            <a:noAutofit/>
          </a:bodyPr>
          <a:lstStyle/>
          <a:p>
            <a:pPr fontAlgn="ctr"/>
            <a:endParaRPr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1" name="object 5"/>
          <p:cNvSpPr txBox="1"/>
          <p:nvPr/>
        </p:nvSpPr>
        <p:spPr>
          <a:xfrm>
            <a:off x="1232480" y="3885057"/>
            <a:ext cx="878351" cy="492443"/>
          </a:xfrm>
          <a:prstGeom prst="rect">
            <a:avLst/>
          </a:prstGeom>
        </p:spPr>
        <p:txBody>
          <a:bodyPr vert="horz" wrap="square" lIns="0" tIns="0" rIns="0" bIns="0" rtlCol="0">
            <a:noAutofit/>
          </a:bodyPr>
          <a:lstStyle/>
          <a:p>
            <a:pPr marL="12700" marR="5080" fontAlgn="ctr"/>
            <a:r>
              <a:rPr lang="en-US"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Traverse all features</a:t>
            </a:r>
          </a:p>
        </p:txBody>
      </p:sp>
      <p:sp>
        <p:nvSpPr>
          <p:cNvPr id="22" name="object 6"/>
          <p:cNvSpPr txBox="1"/>
          <p:nvPr/>
        </p:nvSpPr>
        <p:spPr>
          <a:xfrm>
            <a:off x="2710887" y="3798696"/>
            <a:ext cx="764638" cy="738664"/>
          </a:xfrm>
          <a:prstGeom prst="rect">
            <a:avLst/>
          </a:prstGeom>
        </p:spPr>
        <p:txBody>
          <a:bodyPr vert="horz" wrap="square" lIns="0" tIns="0" rIns="0" bIns="0" rtlCol="0">
            <a:noAutofit/>
          </a:bodyPr>
          <a:lstStyle/>
          <a:p>
            <a:pPr marR="5080" fontAlgn="ctr"/>
            <a:r>
              <a:rPr lang="en-US"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Generate a feature subset</a:t>
            </a:r>
          </a:p>
        </p:txBody>
      </p:sp>
      <p:sp>
        <p:nvSpPr>
          <p:cNvPr id="24" name="object 7"/>
          <p:cNvSpPr txBox="1"/>
          <p:nvPr/>
        </p:nvSpPr>
        <p:spPr>
          <a:xfrm>
            <a:off x="3936667" y="3894582"/>
            <a:ext cx="816491" cy="492443"/>
          </a:xfrm>
          <a:prstGeom prst="rect">
            <a:avLst/>
          </a:prstGeom>
        </p:spPr>
        <p:txBody>
          <a:bodyPr vert="horz" wrap="square" lIns="0" tIns="0" rIns="0" bIns="0" rtlCol="0">
            <a:noAutofit/>
          </a:bodyPr>
          <a:lstStyle/>
          <a:p>
            <a:pPr marL="12700" marR="5080" fontAlgn="ctr"/>
            <a:r>
              <a:rPr lang="en-US"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Train models</a:t>
            </a:r>
          </a:p>
        </p:txBody>
      </p:sp>
      <p:sp>
        <p:nvSpPr>
          <p:cNvPr id="25" name="object 8"/>
          <p:cNvSpPr txBox="1"/>
          <p:nvPr/>
        </p:nvSpPr>
        <p:spPr>
          <a:xfrm>
            <a:off x="5160571" y="3975100"/>
            <a:ext cx="794385" cy="738664"/>
          </a:xfrm>
          <a:prstGeom prst="rect">
            <a:avLst/>
          </a:prstGeom>
        </p:spPr>
        <p:txBody>
          <a:bodyPr vert="horz" wrap="square" lIns="0" tIns="0" rIns="0" bIns="0" rtlCol="0">
            <a:noAutofit/>
          </a:bodyPr>
          <a:lstStyle/>
          <a:p>
            <a:pPr marL="12700" fontAlgn="ctr">
              <a:lnSpc>
                <a:spcPct val="100000"/>
              </a:lnSpc>
            </a:pPr>
            <a:r>
              <a:rPr lang="en-US"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Evaluate models</a:t>
            </a:r>
          </a:p>
        </p:txBody>
      </p:sp>
      <p:sp>
        <p:nvSpPr>
          <p:cNvPr id="26" name="object 9"/>
          <p:cNvSpPr/>
          <p:nvPr/>
        </p:nvSpPr>
        <p:spPr>
          <a:xfrm>
            <a:off x="2099556" y="4033469"/>
            <a:ext cx="333375" cy="76200"/>
          </a:xfrm>
          <a:custGeom>
            <a:avLst/>
            <a:gdLst/>
            <a:ahLst/>
            <a:cxnLst/>
            <a:rect l="l" t="t" r="r" b="b"/>
            <a:pathLst>
              <a:path w="333375" h="76200">
                <a:moveTo>
                  <a:pt x="256578" y="44451"/>
                </a:moveTo>
                <a:lnTo>
                  <a:pt x="256578" y="76200"/>
                </a:lnTo>
                <a:lnTo>
                  <a:pt x="320077" y="44451"/>
                </a:lnTo>
                <a:lnTo>
                  <a:pt x="256578" y="44451"/>
                </a:lnTo>
                <a:close/>
              </a:path>
              <a:path w="333375" h="76200">
                <a:moveTo>
                  <a:pt x="256578" y="31751"/>
                </a:moveTo>
                <a:lnTo>
                  <a:pt x="256578" y="44451"/>
                </a:lnTo>
                <a:lnTo>
                  <a:pt x="269278" y="44451"/>
                </a:lnTo>
                <a:lnTo>
                  <a:pt x="269278" y="31751"/>
                </a:lnTo>
                <a:lnTo>
                  <a:pt x="256578" y="31751"/>
                </a:lnTo>
                <a:close/>
              </a:path>
              <a:path w="333375" h="76200">
                <a:moveTo>
                  <a:pt x="256578" y="0"/>
                </a:moveTo>
                <a:lnTo>
                  <a:pt x="256578" y="31751"/>
                </a:lnTo>
                <a:lnTo>
                  <a:pt x="269278" y="31751"/>
                </a:lnTo>
                <a:lnTo>
                  <a:pt x="269278" y="44451"/>
                </a:lnTo>
                <a:lnTo>
                  <a:pt x="320080" y="44450"/>
                </a:lnTo>
                <a:lnTo>
                  <a:pt x="332778" y="38101"/>
                </a:lnTo>
                <a:lnTo>
                  <a:pt x="256578" y="0"/>
                </a:lnTo>
                <a:close/>
              </a:path>
              <a:path w="333375" h="76200">
                <a:moveTo>
                  <a:pt x="0" y="31750"/>
                </a:moveTo>
                <a:lnTo>
                  <a:pt x="0" y="44450"/>
                </a:lnTo>
                <a:lnTo>
                  <a:pt x="256578" y="44451"/>
                </a:lnTo>
                <a:lnTo>
                  <a:pt x="256578" y="31751"/>
                </a:lnTo>
                <a:lnTo>
                  <a:pt x="0" y="31750"/>
                </a:lnTo>
                <a:close/>
              </a:path>
            </a:pathLst>
          </a:custGeom>
          <a:solidFill>
            <a:srgbClr val="000000"/>
          </a:solidFill>
        </p:spPr>
        <p:txBody>
          <a:bodyPr wrap="square" lIns="0" tIns="0" rIns="0" bIns="0" rtlCol="0">
            <a:noAutofit/>
          </a:bodyPr>
          <a:lstStyle/>
          <a:p>
            <a:pPr fontAlgn="ctr"/>
            <a:endParaRPr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7" name="object 10"/>
          <p:cNvSpPr/>
          <p:nvPr/>
        </p:nvSpPr>
        <p:spPr>
          <a:xfrm>
            <a:off x="3487465" y="4033470"/>
            <a:ext cx="400685" cy="76200"/>
          </a:xfrm>
          <a:custGeom>
            <a:avLst/>
            <a:gdLst/>
            <a:ahLst/>
            <a:cxnLst/>
            <a:rect l="l" t="t" r="r" b="b"/>
            <a:pathLst>
              <a:path w="400685" h="76200">
                <a:moveTo>
                  <a:pt x="324107" y="44449"/>
                </a:moveTo>
                <a:lnTo>
                  <a:pt x="324106" y="76200"/>
                </a:lnTo>
                <a:lnTo>
                  <a:pt x="387607" y="44450"/>
                </a:lnTo>
                <a:lnTo>
                  <a:pt x="324107" y="44449"/>
                </a:lnTo>
                <a:close/>
              </a:path>
              <a:path w="400685" h="76200">
                <a:moveTo>
                  <a:pt x="324107" y="31749"/>
                </a:moveTo>
                <a:lnTo>
                  <a:pt x="324107" y="44449"/>
                </a:lnTo>
                <a:lnTo>
                  <a:pt x="336806" y="44450"/>
                </a:lnTo>
                <a:lnTo>
                  <a:pt x="336807" y="31750"/>
                </a:lnTo>
                <a:lnTo>
                  <a:pt x="324107" y="31749"/>
                </a:lnTo>
                <a:close/>
              </a:path>
              <a:path w="400685" h="76200">
                <a:moveTo>
                  <a:pt x="324107" y="0"/>
                </a:moveTo>
                <a:lnTo>
                  <a:pt x="324107" y="31749"/>
                </a:lnTo>
                <a:lnTo>
                  <a:pt x="336807" y="31750"/>
                </a:lnTo>
                <a:lnTo>
                  <a:pt x="336806" y="44450"/>
                </a:lnTo>
                <a:lnTo>
                  <a:pt x="387610" y="44448"/>
                </a:lnTo>
                <a:lnTo>
                  <a:pt x="400307" y="38100"/>
                </a:lnTo>
                <a:lnTo>
                  <a:pt x="324107" y="0"/>
                </a:lnTo>
                <a:close/>
              </a:path>
              <a:path w="400685" h="76200">
                <a:moveTo>
                  <a:pt x="0" y="31748"/>
                </a:moveTo>
                <a:lnTo>
                  <a:pt x="0" y="44448"/>
                </a:lnTo>
                <a:lnTo>
                  <a:pt x="324107" y="44449"/>
                </a:lnTo>
                <a:lnTo>
                  <a:pt x="324107" y="31749"/>
                </a:lnTo>
                <a:lnTo>
                  <a:pt x="0" y="31748"/>
                </a:lnTo>
                <a:close/>
              </a:path>
            </a:pathLst>
          </a:custGeom>
          <a:solidFill>
            <a:srgbClr val="000000"/>
          </a:solidFill>
        </p:spPr>
        <p:txBody>
          <a:bodyPr wrap="square" lIns="0" tIns="0" rIns="0" bIns="0" rtlCol="0">
            <a:noAutofit/>
          </a:bodyPr>
          <a:lstStyle/>
          <a:p>
            <a:pPr fontAlgn="ctr"/>
            <a:endParaRPr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8" name="object 11"/>
          <p:cNvSpPr/>
          <p:nvPr/>
        </p:nvSpPr>
        <p:spPr>
          <a:xfrm>
            <a:off x="4766241" y="4030398"/>
            <a:ext cx="346075" cy="76200"/>
          </a:xfrm>
          <a:custGeom>
            <a:avLst/>
            <a:gdLst/>
            <a:ahLst/>
            <a:cxnLst/>
            <a:rect l="l" t="t" r="r" b="b"/>
            <a:pathLst>
              <a:path w="346075" h="76200">
                <a:moveTo>
                  <a:pt x="334240" y="31607"/>
                </a:moveTo>
                <a:lnTo>
                  <a:pt x="282279" y="31607"/>
                </a:lnTo>
                <a:lnTo>
                  <a:pt x="282421" y="44306"/>
                </a:lnTo>
                <a:lnTo>
                  <a:pt x="269721" y="44447"/>
                </a:lnTo>
                <a:lnTo>
                  <a:pt x="270074" y="76196"/>
                </a:lnTo>
                <a:lnTo>
                  <a:pt x="345846" y="37250"/>
                </a:lnTo>
                <a:lnTo>
                  <a:pt x="334240" y="31607"/>
                </a:lnTo>
                <a:close/>
              </a:path>
              <a:path w="346075" h="76200">
                <a:moveTo>
                  <a:pt x="269580" y="31748"/>
                </a:moveTo>
                <a:lnTo>
                  <a:pt x="0" y="34747"/>
                </a:lnTo>
                <a:lnTo>
                  <a:pt x="140" y="47447"/>
                </a:lnTo>
                <a:lnTo>
                  <a:pt x="269721" y="44447"/>
                </a:lnTo>
                <a:lnTo>
                  <a:pt x="269580" y="31748"/>
                </a:lnTo>
                <a:close/>
              </a:path>
              <a:path w="346075" h="76200">
                <a:moveTo>
                  <a:pt x="282279" y="31607"/>
                </a:moveTo>
                <a:lnTo>
                  <a:pt x="269580" y="31748"/>
                </a:lnTo>
                <a:lnTo>
                  <a:pt x="269721" y="44447"/>
                </a:lnTo>
                <a:lnTo>
                  <a:pt x="282421" y="44306"/>
                </a:lnTo>
                <a:lnTo>
                  <a:pt x="282279" y="31607"/>
                </a:lnTo>
                <a:close/>
              </a:path>
              <a:path w="346075" h="76200">
                <a:moveTo>
                  <a:pt x="269227" y="0"/>
                </a:moveTo>
                <a:lnTo>
                  <a:pt x="269580" y="31748"/>
                </a:lnTo>
                <a:lnTo>
                  <a:pt x="282279" y="31607"/>
                </a:lnTo>
                <a:lnTo>
                  <a:pt x="334240" y="31607"/>
                </a:lnTo>
                <a:lnTo>
                  <a:pt x="269227" y="0"/>
                </a:lnTo>
                <a:close/>
              </a:path>
            </a:pathLst>
          </a:custGeom>
          <a:solidFill>
            <a:srgbClr val="000000"/>
          </a:solidFill>
        </p:spPr>
        <p:txBody>
          <a:bodyPr wrap="square" lIns="0" tIns="0" rIns="0" bIns="0" rtlCol="0">
            <a:noAutofit/>
          </a:bodyPr>
          <a:lstStyle/>
          <a:p>
            <a:pPr fontAlgn="ctr"/>
            <a:endParaRPr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9" name="object 12"/>
          <p:cNvSpPr txBox="1"/>
          <p:nvPr/>
        </p:nvSpPr>
        <p:spPr>
          <a:xfrm>
            <a:off x="2760318" y="3031458"/>
            <a:ext cx="1851354" cy="492443"/>
          </a:xfrm>
          <a:prstGeom prst="rect">
            <a:avLst/>
          </a:prstGeom>
        </p:spPr>
        <p:txBody>
          <a:bodyPr vert="horz" wrap="square" lIns="0" tIns="0" rIns="0" bIns="0" rtlCol="0">
            <a:noAutofit/>
          </a:bodyPr>
          <a:lstStyle/>
          <a:p>
            <a:pPr marL="12700" algn="ctr" fontAlgn="ctr">
              <a:lnSpc>
                <a:spcPct val="100000"/>
              </a:lnSpc>
            </a:pP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Select the optimal feature subset</a:t>
            </a:r>
          </a:p>
        </p:txBody>
      </p:sp>
    </p:spTree>
    <p:extLst>
      <p:ext uri="{BB962C8B-B14F-4D97-AF65-F5344CB8AC3E}">
        <p14:creationId xmlns:p14="http://schemas.microsoft.com/office/powerpoint/2010/main" val="2446393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normAutofit/>
          </a:bodyPr>
          <a:lstStyle/>
          <a:p>
            <a:r>
              <a:rPr lang="en-US" dirty="0">
                <a:sym typeface="Huawei Sans" panose="020C0503030203020204" pitchFamily="34" charset="0"/>
              </a:rPr>
              <a:t>Feature Selection Methods </a:t>
            </a:r>
            <a:r>
              <a:rPr lang="en-US" altLang="zh-CN" dirty="0">
                <a:sym typeface="Huawei Sans" panose="020C0503030203020204" pitchFamily="34" charset="0"/>
              </a:rPr>
              <a:t>-</a:t>
            </a:r>
            <a:r>
              <a:rPr lang="en-US" dirty="0">
                <a:sym typeface="Huawei Sans" panose="020C0503030203020204" pitchFamily="34" charset="0"/>
              </a:rPr>
              <a:t> Embedded</a:t>
            </a:r>
          </a:p>
        </p:txBody>
      </p:sp>
      <p:sp>
        <p:nvSpPr>
          <p:cNvPr id="23" name="文本占位符 22"/>
          <p:cNvSpPr>
            <a:spLocks noGrp="1"/>
          </p:cNvSpPr>
          <p:nvPr>
            <p:ph type="body" sz="quarter" idx="10"/>
          </p:nvPr>
        </p:nvSpPr>
        <p:spPr>
          <a:xfrm>
            <a:off x="731838" y="1052514"/>
            <a:ext cx="10728326" cy="720548"/>
          </a:xfrm>
        </p:spPr>
        <p:txBody>
          <a:bodyPr/>
          <a:lstStyle/>
          <a:p>
            <a:r>
              <a:rPr lang="en-US" dirty="0">
                <a:sym typeface="Huawei Sans" panose="020C0503030203020204" pitchFamily="34" charset="0"/>
              </a:rPr>
              <a:t>Embedded methods consider feature selection as a part of model construction.</a:t>
            </a:r>
          </a:p>
        </p:txBody>
      </p:sp>
      <p:sp>
        <p:nvSpPr>
          <p:cNvPr id="13" name="object 13"/>
          <p:cNvSpPr txBox="1"/>
          <p:nvPr/>
        </p:nvSpPr>
        <p:spPr>
          <a:xfrm>
            <a:off x="6535066" y="1886020"/>
            <a:ext cx="4883393" cy="2650084"/>
          </a:xfrm>
          <a:prstGeom prst="rect">
            <a:avLst/>
          </a:prstGeom>
        </p:spPr>
        <p:txBody>
          <a:bodyPr vert="horz" wrap="square" lIns="0" tIns="635" rIns="0" bIns="0" rtlCol="0">
            <a:noAutofit/>
          </a:bodyPr>
          <a:lstStyle/>
          <a:p>
            <a:pPr marL="12700" marR="5080" fontAlgn="ctr">
              <a:lnSpc>
                <a:spcPct val="143600"/>
              </a:lnSpc>
              <a:spcBef>
                <a:spcPts val="5"/>
              </a:spcBef>
            </a:pP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The most common type of embedded feature selection method is the </a:t>
            </a:r>
            <a:r>
              <a:rPr lang="en-US" sz="16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regularization method</a:t>
            </a: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p>
          <a:p>
            <a:pPr marL="12700" marR="5080" fontAlgn="ctr">
              <a:lnSpc>
                <a:spcPct val="143600"/>
              </a:lnSpc>
              <a:spcBef>
                <a:spcPts val="5"/>
              </a:spcBef>
            </a:pP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Regularization methods are also called penalization methods that introduce additional constraints into the optimization of a predictive algorithm that bias the model toward lower complexity and reduce the number of features.</a:t>
            </a:r>
          </a:p>
          <a:p>
            <a:pPr marL="12700" fontAlgn="ctr">
              <a:lnSpc>
                <a:spcPct val="100000"/>
              </a:lnSpc>
            </a:pPr>
            <a:endParaRPr lang="en-US" altLang="zh-CN" sz="1600" spc="-2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12700" fontAlgn="ctr">
              <a:lnSpc>
                <a:spcPct val="100000"/>
              </a:lnSpc>
            </a:pPr>
            <a:endParaRPr lang="en-US" altLang="zh-CN" sz="1600" spc="-2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12700" fontAlgn="ctr">
              <a:lnSpc>
                <a:spcPct val="100000"/>
              </a:lnSpc>
            </a:pP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Common methods</a:t>
            </a:r>
          </a:p>
          <a:p>
            <a:pPr marL="184150" indent="-171450" fontAlgn="ctr">
              <a:lnSpc>
                <a:spcPct val="100000"/>
              </a:lnSpc>
              <a:buFont typeface="Arial" panose="020B0604020202020204" pitchFamily="34" charset="0"/>
              <a:buChar char="•"/>
            </a:pP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Lasso regression</a:t>
            </a:r>
          </a:p>
          <a:p>
            <a:pPr marL="184150" indent="-171450" fontAlgn="ctr">
              <a:lnSpc>
                <a:spcPct val="100000"/>
              </a:lnSpc>
              <a:buFont typeface="Arial" panose="020B0604020202020204" pitchFamily="34" charset="0"/>
              <a:buChar char="•"/>
            </a:pP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Ridge regression</a:t>
            </a:r>
          </a:p>
        </p:txBody>
      </p:sp>
      <p:sp>
        <p:nvSpPr>
          <p:cNvPr id="18" name="object 18"/>
          <p:cNvSpPr/>
          <p:nvPr/>
        </p:nvSpPr>
        <p:spPr>
          <a:xfrm>
            <a:off x="6001796" y="2054746"/>
            <a:ext cx="327026" cy="3394425"/>
          </a:xfrm>
          <a:custGeom>
            <a:avLst/>
            <a:gdLst/>
            <a:ahLst/>
            <a:cxnLst/>
            <a:rect l="l" t="t" r="r" b="b"/>
            <a:pathLst>
              <a:path w="327025" h="4034154">
                <a:moveTo>
                  <a:pt x="326936" y="0"/>
                </a:moveTo>
                <a:lnTo>
                  <a:pt x="263307" y="22315"/>
                </a:lnTo>
                <a:lnTo>
                  <a:pt x="235539" y="48496"/>
                </a:lnTo>
                <a:lnTo>
                  <a:pt x="211346" y="83171"/>
                </a:lnTo>
                <a:lnTo>
                  <a:pt x="191385" y="125197"/>
                </a:lnTo>
                <a:lnTo>
                  <a:pt x="176314" y="173432"/>
                </a:lnTo>
                <a:lnTo>
                  <a:pt x="166789" y="226735"/>
                </a:lnTo>
                <a:lnTo>
                  <a:pt x="163468" y="283964"/>
                </a:lnTo>
                <a:lnTo>
                  <a:pt x="163468" y="1732885"/>
                </a:lnTo>
                <a:lnTo>
                  <a:pt x="160146" y="1790114"/>
                </a:lnTo>
                <a:lnTo>
                  <a:pt x="150622" y="1843417"/>
                </a:lnTo>
                <a:lnTo>
                  <a:pt x="135550" y="1891653"/>
                </a:lnTo>
                <a:lnTo>
                  <a:pt x="115589" y="1933679"/>
                </a:lnTo>
                <a:lnTo>
                  <a:pt x="91396" y="1968353"/>
                </a:lnTo>
                <a:lnTo>
                  <a:pt x="63629" y="1994534"/>
                </a:lnTo>
                <a:lnTo>
                  <a:pt x="0" y="2016850"/>
                </a:lnTo>
                <a:lnTo>
                  <a:pt x="32944" y="2022619"/>
                </a:lnTo>
                <a:lnTo>
                  <a:pt x="91396" y="2065347"/>
                </a:lnTo>
                <a:lnTo>
                  <a:pt x="115589" y="2100021"/>
                </a:lnTo>
                <a:lnTo>
                  <a:pt x="135550" y="2142047"/>
                </a:lnTo>
                <a:lnTo>
                  <a:pt x="150622" y="2190283"/>
                </a:lnTo>
                <a:lnTo>
                  <a:pt x="160146" y="2243586"/>
                </a:lnTo>
                <a:lnTo>
                  <a:pt x="163468" y="2300815"/>
                </a:lnTo>
                <a:lnTo>
                  <a:pt x="163468" y="3749736"/>
                </a:lnTo>
                <a:lnTo>
                  <a:pt x="166789" y="3806965"/>
                </a:lnTo>
                <a:lnTo>
                  <a:pt x="176314" y="3860268"/>
                </a:lnTo>
                <a:lnTo>
                  <a:pt x="191385" y="3908503"/>
                </a:lnTo>
                <a:lnTo>
                  <a:pt x="211346" y="3950529"/>
                </a:lnTo>
                <a:lnTo>
                  <a:pt x="235539" y="3985204"/>
                </a:lnTo>
                <a:lnTo>
                  <a:pt x="263307" y="4011385"/>
                </a:lnTo>
                <a:lnTo>
                  <a:pt x="326936" y="4033701"/>
                </a:lnTo>
                <a:lnTo>
                  <a:pt x="326936" y="0"/>
                </a:lnTo>
                <a:close/>
              </a:path>
            </a:pathLst>
          </a:custGeom>
          <a:solidFill>
            <a:srgbClr val="F2F2F2">
              <a:alpha val="32159"/>
            </a:srgbClr>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9" name="object 19"/>
          <p:cNvSpPr/>
          <p:nvPr/>
        </p:nvSpPr>
        <p:spPr>
          <a:xfrm>
            <a:off x="6001797" y="2054747"/>
            <a:ext cx="327025" cy="3322416"/>
          </a:xfrm>
          <a:custGeom>
            <a:avLst/>
            <a:gdLst/>
            <a:ahLst/>
            <a:cxnLst/>
            <a:rect l="l" t="t" r="r" b="b"/>
            <a:pathLst>
              <a:path w="327025" h="4034154">
                <a:moveTo>
                  <a:pt x="326935" y="4033701"/>
                </a:moveTo>
                <a:lnTo>
                  <a:pt x="263306" y="4011385"/>
                </a:lnTo>
                <a:lnTo>
                  <a:pt x="235538" y="3985204"/>
                </a:lnTo>
                <a:lnTo>
                  <a:pt x="211346" y="3950529"/>
                </a:lnTo>
                <a:lnTo>
                  <a:pt x="191385" y="3908503"/>
                </a:lnTo>
                <a:lnTo>
                  <a:pt x="176313" y="3860268"/>
                </a:lnTo>
                <a:lnTo>
                  <a:pt x="166788" y="3806965"/>
                </a:lnTo>
                <a:lnTo>
                  <a:pt x="163467" y="3749736"/>
                </a:lnTo>
                <a:lnTo>
                  <a:pt x="163467" y="2300815"/>
                </a:lnTo>
                <a:lnTo>
                  <a:pt x="160146" y="2243586"/>
                </a:lnTo>
                <a:lnTo>
                  <a:pt x="150621" y="2190283"/>
                </a:lnTo>
                <a:lnTo>
                  <a:pt x="135549" y="2142047"/>
                </a:lnTo>
                <a:lnTo>
                  <a:pt x="115588" y="2100021"/>
                </a:lnTo>
                <a:lnTo>
                  <a:pt x="91396" y="2065346"/>
                </a:lnTo>
                <a:lnTo>
                  <a:pt x="63628" y="2039165"/>
                </a:lnTo>
                <a:lnTo>
                  <a:pt x="0" y="2016850"/>
                </a:lnTo>
                <a:lnTo>
                  <a:pt x="32944" y="2011080"/>
                </a:lnTo>
                <a:lnTo>
                  <a:pt x="91396" y="1968353"/>
                </a:lnTo>
                <a:lnTo>
                  <a:pt x="115588" y="1933678"/>
                </a:lnTo>
                <a:lnTo>
                  <a:pt x="135549" y="1891653"/>
                </a:lnTo>
                <a:lnTo>
                  <a:pt x="150621" y="1843417"/>
                </a:lnTo>
                <a:lnTo>
                  <a:pt x="160146" y="1790114"/>
                </a:lnTo>
                <a:lnTo>
                  <a:pt x="163467" y="1732886"/>
                </a:lnTo>
                <a:lnTo>
                  <a:pt x="163467" y="283965"/>
                </a:lnTo>
                <a:lnTo>
                  <a:pt x="166788" y="226736"/>
                </a:lnTo>
                <a:lnTo>
                  <a:pt x="176313" y="173432"/>
                </a:lnTo>
                <a:lnTo>
                  <a:pt x="191385" y="125197"/>
                </a:lnTo>
                <a:lnTo>
                  <a:pt x="211346" y="83171"/>
                </a:lnTo>
                <a:lnTo>
                  <a:pt x="235538" y="48496"/>
                </a:lnTo>
                <a:lnTo>
                  <a:pt x="263306" y="22315"/>
                </a:lnTo>
                <a:lnTo>
                  <a:pt x="293990" y="5769"/>
                </a:lnTo>
                <a:lnTo>
                  <a:pt x="326935" y="0"/>
                </a:lnTo>
              </a:path>
            </a:pathLst>
          </a:custGeom>
          <a:ln w="6350">
            <a:solidFill>
              <a:srgbClr val="BFBFBF"/>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7" name="object 4"/>
          <p:cNvSpPr txBox="1"/>
          <p:nvPr/>
        </p:nvSpPr>
        <p:spPr>
          <a:xfrm>
            <a:off x="2360703" y="4986065"/>
            <a:ext cx="3053992" cy="207749"/>
          </a:xfrm>
          <a:prstGeom prst="rect">
            <a:avLst/>
          </a:prstGeom>
        </p:spPr>
        <p:txBody>
          <a:bodyPr vert="horz" wrap="square" lIns="0" tIns="0" rIns="0" bIns="0" rtlCol="0">
            <a:noAutofit/>
          </a:bodyPr>
          <a:lstStyle/>
          <a:p>
            <a:pPr marL="12700" algn="ctr" fontAlgn="ctr"/>
            <a:r>
              <a:rPr lang="en-US" sz="135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Procedure of an embedded method</a:t>
            </a:r>
          </a:p>
        </p:txBody>
      </p:sp>
      <p:sp>
        <p:nvSpPr>
          <p:cNvPr id="21" name="object 5"/>
          <p:cNvSpPr/>
          <p:nvPr/>
        </p:nvSpPr>
        <p:spPr>
          <a:xfrm>
            <a:off x="2859499" y="3545171"/>
            <a:ext cx="1774825" cy="393700"/>
          </a:xfrm>
          <a:custGeom>
            <a:avLst/>
            <a:gdLst/>
            <a:ahLst/>
            <a:cxnLst/>
            <a:rect l="l" t="t" r="r" b="b"/>
            <a:pathLst>
              <a:path w="1774825" h="393700">
                <a:moveTo>
                  <a:pt x="1714078" y="346823"/>
                </a:moveTo>
                <a:lnTo>
                  <a:pt x="1692829" y="369830"/>
                </a:lnTo>
                <a:lnTo>
                  <a:pt x="1774658" y="393539"/>
                </a:lnTo>
                <a:lnTo>
                  <a:pt x="1760187" y="355264"/>
                </a:lnTo>
                <a:lnTo>
                  <a:pt x="1723861" y="355264"/>
                </a:lnTo>
                <a:lnTo>
                  <a:pt x="1714078" y="346823"/>
                </a:lnTo>
                <a:close/>
              </a:path>
              <a:path w="1774825" h="393700">
                <a:moveTo>
                  <a:pt x="873649" y="0"/>
                </a:moveTo>
                <a:lnTo>
                  <a:pt x="813361" y="20"/>
                </a:lnTo>
                <a:lnTo>
                  <a:pt x="753308" y="2919"/>
                </a:lnTo>
                <a:lnTo>
                  <a:pt x="693601" y="8700"/>
                </a:lnTo>
                <a:lnTo>
                  <a:pt x="634352" y="17368"/>
                </a:lnTo>
                <a:lnTo>
                  <a:pt x="575673" y="28924"/>
                </a:lnTo>
                <a:lnTo>
                  <a:pt x="517674" y="43370"/>
                </a:lnTo>
                <a:lnTo>
                  <a:pt x="460470" y="60712"/>
                </a:lnTo>
                <a:lnTo>
                  <a:pt x="404172" y="80951"/>
                </a:lnTo>
                <a:lnTo>
                  <a:pt x="348891" y="104090"/>
                </a:lnTo>
                <a:lnTo>
                  <a:pt x="294741" y="130131"/>
                </a:lnTo>
                <a:lnTo>
                  <a:pt x="241834" y="159078"/>
                </a:lnTo>
                <a:lnTo>
                  <a:pt x="190281" y="190934"/>
                </a:lnTo>
                <a:lnTo>
                  <a:pt x="140197" y="225699"/>
                </a:lnTo>
                <a:lnTo>
                  <a:pt x="91692" y="263376"/>
                </a:lnTo>
                <a:lnTo>
                  <a:pt x="44881" y="303968"/>
                </a:lnTo>
                <a:lnTo>
                  <a:pt x="0" y="347356"/>
                </a:lnTo>
                <a:lnTo>
                  <a:pt x="8827" y="356487"/>
                </a:lnTo>
                <a:lnTo>
                  <a:pt x="53344" y="313451"/>
                </a:lnTo>
                <a:lnTo>
                  <a:pt x="99633" y="273301"/>
                </a:lnTo>
                <a:lnTo>
                  <a:pt x="147595" y="236034"/>
                </a:lnTo>
                <a:lnTo>
                  <a:pt x="197117" y="201649"/>
                </a:lnTo>
                <a:lnTo>
                  <a:pt x="248096" y="170139"/>
                </a:lnTo>
                <a:lnTo>
                  <a:pt x="300415" y="141504"/>
                </a:lnTo>
                <a:lnTo>
                  <a:pt x="353967" y="115741"/>
                </a:lnTo>
                <a:lnTo>
                  <a:pt x="408643" y="92847"/>
                </a:lnTo>
                <a:lnTo>
                  <a:pt x="464332" y="72819"/>
                </a:lnTo>
                <a:lnTo>
                  <a:pt x="520926" y="55656"/>
                </a:lnTo>
                <a:lnTo>
                  <a:pt x="578313" y="41353"/>
                </a:lnTo>
                <a:lnTo>
                  <a:pt x="636381" y="29912"/>
                </a:lnTo>
                <a:lnTo>
                  <a:pt x="695026" y="21327"/>
                </a:lnTo>
                <a:lnTo>
                  <a:pt x="754157" y="15596"/>
                </a:lnTo>
                <a:lnTo>
                  <a:pt x="813664" y="12720"/>
                </a:lnTo>
                <a:lnTo>
                  <a:pt x="813517" y="12720"/>
                </a:lnTo>
                <a:lnTo>
                  <a:pt x="873335" y="12700"/>
                </a:lnTo>
                <a:lnTo>
                  <a:pt x="873199" y="12693"/>
                </a:lnTo>
                <a:lnTo>
                  <a:pt x="1023267" y="12693"/>
                </a:lnTo>
                <a:lnTo>
                  <a:pt x="994482" y="8589"/>
                </a:lnTo>
                <a:lnTo>
                  <a:pt x="934060" y="2857"/>
                </a:lnTo>
                <a:lnTo>
                  <a:pt x="873649" y="0"/>
                </a:lnTo>
                <a:close/>
              </a:path>
              <a:path w="1774825" h="393700">
                <a:moveTo>
                  <a:pt x="1722699" y="337487"/>
                </a:moveTo>
                <a:lnTo>
                  <a:pt x="1714078" y="346823"/>
                </a:lnTo>
                <a:lnTo>
                  <a:pt x="1723861" y="355264"/>
                </a:lnTo>
                <a:lnTo>
                  <a:pt x="1732158" y="345649"/>
                </a:lnTo>
                <a:lnTo>
                  <a:pt x="1722699" y="337487"/>
                </a:lnTo>
                <a:close/>
              </a:path>
              <a:path w="1774825" h="393700">
                <a:moveTo>
                  <a:pt x="1744529" y="313851"/>
                </a:moveTo>
                <a:lnTo>
                  <a:pt x="1722699" y="337487"/>
                </a:lnTo>
                <a:lnTo>
                  <a:pt x="1732158" y="345649"/>
                </a:lnTo>
                <a:lnTo>
                  <a:pt x="1723861" y="355264"/>
                </a:lnTo>
                <a:lnTo>
                  <a:pt x="1760187" y="355264"/>
                </a:lnTo>
                <a:lnTo>
                  <a:pt x="1744529" y="313851"/>
                </a:lnTo>
                <a:close/>
              </a:path>
              <a:path w="1774825" h="393700">
                <a:moveTo>
                  <a:pt x="1691124" y="310241"/>
                </a:moveTo>
                <a:lnTo>
                  <a:pt x="1671684" y="310241"/>
                </a:lnTo>
                <a:lnTo>
                  <a:pt x="1671953" y="310461"/>
                </a:lnTo>
                <a:lnTo>
                  <a:pt x="1714078" y="346823"/>
                </a:lnTo>
                <a:lnTo>
                  <a:pt x="1722699" y="337487"/>
                </a:lnTo>
                <a:lnTo>
                  <a:pt x="1691124" y="310241"/>
                </a:lnTo>
                <a:close/>
              </a:path>
              <a:path w="1774825" h="393700">
                <a:moveTo>
                  <a:pt x="1671815" y="310355"/>
                </a:moveTo>
                <a:lnTo>
                  <a:pt x="1671953" y="310461"/>
                </a:lnTo>
                <a:lnTo>
                  <a:pt x="1671815" y="310355"/>
                </a:lnTo>
                <a:close/>
              </a:path>
              <a:path w="1774825" h="393700">
                <a:moveTo>
                  <a:pt x="1641131" y="270647"/>
                </a:moveTo>
                <a:lnTo>
                  <a:pt x="1620337" y="270647"/>
                </a:lnTo>
                <a:lnTo>
                  <a:pt x="1620578" y="270823"/>
                </a:lnTo>
                <a:lnTo>
                  <a:pt x="1671815" y="310355"/>
                </a:lnTo>
                <a:lnTo>
                  <a:pt x="1671684" y="310241"/>
                </a:lnTo>
                <a:lnTo>
                  <a:pt x="1691124" y="310241"/>
                </a:lnTo>
                <a:lnTo>
                  <a:pt x="1679849" y="300512"/>
                </a:lnTo>
                <a:lnTo>
                  <a:pt x="1641131" y="270647"/>
                </a:lnTo>
                <a:close/>
              </a:path>
              <a:path w="1774825" h="393700">
                <a:moveTo>
                  <a:pt x="1620446" y="270731"/>
                </a:moveTo>
                <a:lnTo>
                  <a:pt x="1620578" y="270823"/>
                </a:lnTo>
                <a:lnTo>
                  <a:pt x="1620446" y="270731"/>
                </a:lnTo>
                <a:close/>
              </a:path>
              <a:path w="1774825" h="393700">
                <a:moveTo>
                  <a:pt x="1589815" y="233837"/>
                </a:moveTo>
                <a:lnTo>
                  <a:pt x="1567641" y="233837"/>
                </a:lnTo>
                <a:lnTo>
                  <a:pt x="1567889" y="234002"/>
                </a:lnTo>
                <a:lnTo>
                  <a:pt x="1620446" y="270731"/>
                </a:lnTo>
                <a:lnTo>
                  <a:pt x="1641131" y="270647"/>
                </a:lnTo>
                <a:lnTo>
                  <a:pt x="1627974" y="260498"/>
                </a:lnTo>
                <a:lnTo>
                  <a:pt x="1589815" y="233837"/>
                </a:lnTo>
                <a:close/>
              </a:path>
              <a:path w="1774825" h="393700">
                <a:moveTo>
                  <a:pt x="1567760" y="233920"/>
                </a:moveTo>
                <a:lnTo>
                  <a:pt x="1567889" y="234002"/>
                </a:lnTo>
                <a:lnTo>
                  <a:pt x="1567760" y="233920"/>
                </a:lnTo>
                <a:close/>
              </a:path>
              <a:path w="1774825" h="393700">
                <a:moveTo>
                  <a:pt x="1537545" y="199845"/>
                </a:moveTo>
                <a:lnTo>
                  <a:pt x="1513742" y="199845"/>
                </a:lnTo>
                <a:lnTo>
                  <a:pt x="1513998" y="199999"/>
                </a:lnTo>
                <a:lnTo>
                  <a:pt x="1567760" y="233920"/>
                </a:lnTo>
                <a:lnTo>
                  <a:pt x="1589815" y="233837"/>
                </a:lnTo>
                <a:lnTo>
                  <a:pt x="1574792" y="223340"/>
                </a:lnTo>
                <a:lnTo>
                  <a:pt x="1537545" y="199845"/>
                </a:lnTo>
                <a:close/>
              </a:path>
              <a:path w="1774825" h="393700">
                <a:moveTo>
                  <a:pt x="1513870" y="199927"/>
                </a:moveTo>
                <a:lnTo>
                  <a:pt x="1513998" y="199999"/>
                </a:lnTo>
                <a:lnTo>
                  <a:pt x="1513870" y="199927"/>
                </a:lnTo>
                <a:close/>
              </a:path>
              <a:path w="1774825" h="393700">
                <a:moveTo>
                  <a:pt x="1484503" y="168677"/>
                </a:moveTo>
                <a:lnTo>
                  <a:pt x="1458753" y="168677"/>
                </a:lnTo>
                <a:lnTo>
                  <a:pt x="1459015" y="168817"/>
                </a:lnTo>
                <a:lnTo>
                  <a:pt x="1513870" y="199927"/>
                </a:lnTo>
                <a:lnTo>
                  <a:pt x="1513742" y="199845"/>
                </a:lnTo>
                <a:lnTo>
                  <a:pt x="1537545" y="199845"/>
                </a:lnTo>
                <a:lnTo>
                  <a:pt x="1520391" y="189025"/>
                </a:lnTo>
                <a:lnTo>
                  <a:pt x="1484503" y="168677"/>
                </a:lnTo>
                <a:close/>
              </a:path>
              <a:path w="1774825" h="393700">
                <a:moveTo>
                  <a:pt x="1458872" y="168744"/>
                </a:moveTo>
                <a:lnTo>
                  <a:pt x="1459000" y="168817"/>
                </a:lnTo>
                <a:lnTo>
                  <a:pt x="1458872" y="168744"/>
                </a:lnTo>
                <a:close/>
              </a:path>
              <a:path w="1774825" h="393700">
                <a:moveTo>
                  <a:pt x="1430885" y="140331"/>
                </a:moveTo>
                <a:lnTo>
                  <a:pt x="1402783" y="140331"/>
                </a:lnTo>
                <a:lnTo>
                  <a:pt x="1403051" y="140459"/>
                </a:lnTo>
                <a:lnTo>
                  <a:pt x="1458872" y="168744"/>
                </a:lnTo>
                <a:lnTo>
                  <a:pt x="1484503" y="168677"/>
                </a:lnTo>
                <a:lnTo>
                  <a:pt x="1464887" y="157556"/>
                </a:lnTo>
                <a:lnTo>
                  <a:pt x="1430885" y="140331"/>
                </a:lnTo>
                <a:close/>
              </a:path>
              <a:path w="1774825" h="393700">
                <a:moveTo>
                  <a:pt x="1402921" y="140401"/>
                </a:moveTo>
                <a:lnTo>
                  <a:pt x="1403051" y="140459"/>
                </a:lnTo>
                <a:lnTo>
                  <a:pt x="1402921" y="140401"/>
                </a:lnTo>
                <a:close/>
              </a:path>
              <a:path w="1774825" h="393700">
                <a:moveTo>
                  <a:pt x="1376942" y="114811"/>
                </a:moveTo>
                <a:lnTo>
                  <a:pt x="1345943" y="114811"/>
                </a:lnTo>
                <a:lnTo>
                  <a:pt x="1346216" y="114927"/>
                </a:lnTo>
                <a:lnTo>
                  <a:pt x="1402921" y="140401"/>
                </a:lnTo>
                <a:lnTo>
                  <a:pt x="1402783" y="140331"/>
                </a:lnTo>
                <a:lnTo>
                  <a:pt x="1430885" y="140331"/>
                </a:lnTo>
                <a:lnTo>
                  <a:pt x="1408390" y="128935"/>
                </a:lnTo>
                <a:lnTo>
                  <a:pt x="1376942" y="114811"/>
                </a:lnTo>
                <a:close/>
              </a:path>
              <a:path w="1774825" h="393700">
                <a:moveTo>
                  <a:pt x="1346088" y="114876"/>
                </a:moveTo>
                <a:lnTo>
                  <a:pt x="1346216" y="114927"/>
                </a:lnTo>
                <a:lnTo>
                  <a:pt x="1346088" y="114876"/>
                </a:lnTo>
                <a:close/>
              </a:path>
              <a:path w="1774825" h="393700">
                <a:moveTo>
                  <a:pt x="1322982" y="92120"/>
                </a:moveTo>
                <a:lnTo>
                  <a:pt x="1288345" y="92120"/>
                </a:lnTo>
                <a:lnTo>
                  <a:pt x="1288623" y="92223"/>
                </a:lnTo>
                <a:lnTo>
                  <a:pt x="1346088" y="114876"/>
                </a:lnTo>
                <a:lnTo>
                  <a:pt x="1345943" y="114811"/>
                </a:lnTo>
                <a:lnTo>
                  <a:pt x="1376942" y="114811"/>
                </a:lnTo>
                <a:lnTo>
                  <a:pt x="1351010" y="103165"/>
                </a:lnTo>
                <a:lnTo>
                  <a:pt x="1322982" y="92120"/>
                </a:lnTo>
                <a:close/>
              </a:path>
              <a:path w="1774825" h="393700">
                <a:moveTo>
                  <a:pt x="1288496" y="92180"/>
                </a:moveTo>
                <a:lnTo>
                  <a:pt x="1288623" y="92223"/>
                </a:lnTo>
                <a:lnTo>
                  <a:pt x="1288496" y="92180"/>
                </a:lnTo>
                <a:close/>
              </a:path>
              <a:path w="1774825" h="393700">
                <a:moveTo>
                  <a:pt x="1269439" y="72261"/>
                </a:moveTo>
                <a:lnTo>
                  <a:pt x="1230096" y="72261"/>
                </a:lnTo>
                <a:lnTo>
                  <a:pt x="1230379" y="72350"/>
                </a:lnTo>
                <a:lnTo>
                  <a:pt x="1288496" y="92180"/>
                </a:lnTo>
                <a:lnTo>
                  <a:pt x="1288345" y="92120"/>
                </a:lnTo>
                <a:lnTo>
                  <a:pt x="1322982" y="92120"/>
                </a:lnTo>
                <a:lnTo>
                  <a:pt x="1292862" y="80251"/>
                </a:lnTo>
                <a:lnTo>
                  <a:pt x="1269439" y="72261"/>
                </a:lnTo>
                <a:close/>
              </a:path>
              <a:path w="1774825" h="393700">
                <a:moveTo>
                  <a:pt x="1230229" y="72307"/>
                </a:moveTo>
                <a:lnTo>
                  <a:pt x="1230357" y="72350"/>
                </a:lnTo>
                <a:lnTo>
                  <a:pt x="1230229" y="72307"/>
                </a:lnTo>
                <a:close/>
              </a:path>
              <a:path w="1774825" h="393700">
                <a:moveTo>
                  <a:pt x="1216944" y="55234"/>
                </a:moveTo>
                <a:lnTo>
                  <a:pt x="1171312" y="55234"/>
                </a:lnTo>
                <a:lnTo>
                  <a:pt x="1171597" y="55311"/>
                </a:lnTo>
                <a:lnTo>
                  <a:pt x="1230229" y="72307"/>
                </a:lnTo>
                <a:lnTo>
                  <a:pt x="1230096" y="72261"/>
                </a:lnTo>
                <a:lnTo>
                  <a:pt x="1269439" y="72261"/>
                </a:lnTo>
                <a:lnTo>
                  <a:pt x="1234056" y="60192"/>
                </a:lnTo>
                <a:lnTo>
                  <a:pt x="1216944" y="55234"/>
                </a:lnTo>
                <a:close/>
              </a:path>
              <a:path w="1774825" h="393700">
                <a:moveTo>
                  <a:pt x="1171465" y="55279"/>
                </a:moveTo>
                <a:lnTo>
                  <a:pt x="1171597" y="55311"/>
                </a:lnTo>
                <a:lnTo>
                  <a:pt x="1171465" y="55279"/>
                </a:lnTo>
                <a:close/>
              </a:path>
              <a:path w="1774825" h="393700">
                <a:moveTo>
                  <a:pt x="1166567" y="41045"/>
                </a:moveTo>
                <a:lnTo>
                  <a:pt x="1112099" y="41045"/>
                </a:lnTo>
                <a:lnTo>
                  <a:pt x="1112389" y="41107"/>
                </a:lnTo>
                <a:lnTo>
                  <a:pt x="1171465" y="55279"/>
                </a:lnTo>
                <a:lnTo>
                  <a:pt x="1171312" y="55234"/>
                </a:lnTo>
                <a:lnTo>
                  <a:pt x="1216944" y="55234"/>
                </a:lnTo>
                <a:lnTo>
                  <a:pt x="1174703" y="42995"/>
                </a:lnTo>
                <a:lnTo>
                  <a:pt x="1166567" y="41045"/>
                </a:lnTo>
                <a:close/>
              </a:path>
              <a:path w="1774825" h="393700">
                <a:moveTo>
                  <a:pt x="1112242" y="41079"/>
                </a:moveTo>
                <a:lnTo>
                  <a:pt x="1112389" y="41107"/>
                </a:lnTo>
                <a:lnTo>
                  <a:pt x="1112242" y="41079"/>
                </a:lnTo>
                <a:close/>
              </a:path>
              <a:path w="1774825" h="393700">
                <a:moveTo>
                  <a:pt x="1119222" y="29692"/>
                </a:moveTo>
                <a:lnTo>
                  <a:pt x="1052570" y="29692"/>
                </a:lnTo>
                <a:lnTo>
                  <a:pt x="1052865" y="29742"/>
                </a:lnTo>
                <a:lnTo>
                  <a:pt x="1112242" y="41079"/>
                </a:lnTo>
                <a:lnTo>
                  <a:pt x="1112099" y="41045"/>
                </a:lnTo>
                <a:lnTo>
                  <a:pt x="1166567" y="41045"/>
                </a:lnTo>
                <a:lnTo>
                  <a:pt x="1119222" y="29692"/>
                </a:lnTo>
                <a:close/>
              </a:path>
              <a:path w="1774825" h="393700">
                <a:moveTo>
                  <a:pt x="1052726" y="29722"/>
                </a:moveTo>
                <a:lnTo>
                  <a:pt x="1052865" y="29742"/>
                </a:lnTo>
                <a:lnTo>
                  <a:pt x="1052726" y="29722"/>
                </a:lnTo>
                <a:close/>
              </a:path>
              <a:path w="1774825" h="393700">
                <a:moveTo>
                  <a:pt x="1075725" y="21182"/>
                </a:moveTo>
                <a:lnTo>
                  <a:pt x="992837" y="21182"/>
                </a:lnTo>
                <a:lnTo>
                  <a:pt x="993134" y="21217"/>
                </a:lnTo>
                <a:lnTo>
                  <a:pt x="1052726" y="29722"/>
                </a:lnTo>
                <a:lnTo>
                  <a:pt x="1052570" y="29692"/>
                </a:lnTo>
                <a:lnTo>
                  <a:pt x="1119222" y="29692"/>
                </a:lnTo>
                <a:lnTo>
                  <a:pt x="1114916" y="28660"/>
                </a:lnTo>
                <a:lnTo>
                  <a:pt x="1075725" y="21182"/>
                </a:lnTo>
                <a:close/>
              </a:path>
              <a:path w="1774825" h="393700">
                <a:moveTo>
                  <a:pt x="992992" y="21204"/>
                </a:moveTo>
                <a:lnTo>
                  <a:pt x="993134" y="21217"/>
                </a:lnTo>
                <a:lnTo>
                  <a:pt x="992992" y="21204"/>
                </a:lnTo>
                <a:close/>
              </a:path>
              <a:path w="1774825" h="393700">
                <a:moveTo>
                  <a:pt x="1043048" y="15514"/>
                </a:moveTo>
                <a:lnTo>
                  <a:pt x="933010" y="15514"/>
                </a:lnTo>
                <a:lnTo>
                  <a:pt x="933310" y="15535"/>
                </a:lnTo>
                <a:lnTo>
                  <a:pt x="992992" y="21204"/>
                </a:lnTo>
                <a:lnTo>
                  <a:pt x="992837" y="21182"/>
                </a:lnTo>
                <a:lnTo>
                  <a:pt x="1075725" y="21182"/>
                </a:lnTo>
                <a:lnTo>
                  <a:pt x="1054804" y="17190"/>
                </a:lnTo>
                <a:lnTo>
                  <a:pt x="1043048" y="15514"/>
                </a:lnTo>
                <a:close/>
              </a:path>
              <a:path w="1774825" h="393700">
                <a:moveTo>
                  <a:pt x="933166" y="15529"/>
                </a:moveTo>
                <a:lnTo>
                  <a:pt x="933310" y="15535"/>
                </a:lnTo>
                <a:lnTo>
                  <a:pt x="933166" y="15529"/>
                </a:lnTo>
                <a:close/>
              </a:path>
              <a:path w="1774825" h="393700">
                <a:moveTo>
                  <a:pt x="1023267" y="12693"/>
                </a:moveTo>
                <a:lnTo>
                  <a:pt x="873199" y="12693"/>
                </a:lnTo>
                <a:lnTo>
                  <a:pt x="873502" y="12700"/>
                </a:lnTo>
                <a:lnTo>
                  <a:pt x="873335" y="12700"/>
                </a:lnTo>
                <a:lnTo>
                  <a:pt x="933166" y="15529"/>
                </a:lnTo>
                <a:lnTo>
                  <a:pt x="933010" y="15514"/>
                </a:lnTo>
                <a:lnTo>
                  <a:pt x="1043048" y="15514"/>
                </a:lnTo>
                <a:lnTo>
                  <a:pt x="1023267" y="12693"/>
                </a:lnTo>
                <a:close/>
              </a:path>
            </a:pathLst>
          </a:custGeom>
          <a:solidFill>
            <a:srgbClr val="000000"/>
          </a:solidFill>
        </p:spPr>
        <p:txBody>
          <a:bodyPr wrap="square" lIns="0" tIns="0" rIns="0" bIns="0" rtlCol="0">
            <a:noAutofit/>
          </a:bodyPr>
          <a:lstStyle/>
          <a:p>
            <a:pPr fontAlgn="ctr"/>
            <a:endParaRPr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2" name="object 6"/>
          <p:cNvSpPr/>
          <p:nvPr/>
        </p:nvSpPr>
        <p:spPr>
          <a:xfrm>
            <a:off x="1970145" y="3439907"/>
            <a:ext cx="3822491" cy="1433200"/>
          </a:xfrm>
          <a:custGeom>
            <a:avLst/>
            <a:gdLst/>
            <a:ahLst/>
            <a:cxnLst/>
            <a:rect l="l" t="t" r="r" b="b"/>
            <a:pathLst>
              <a:path w="3449954" h="1266825">
                <a:moveTo>
                  <a:pt x="0" y="0"/>
                </a:moveTo>
                <a:lnTo>
                  <a:pt x="3449741" y="0"/>
                </a:lnTo>
                <a:lnTo>
                  <a:pt x="3449741" y="1266469"/>
                </a:lnTo>
                <a:lnTo>
                  <a:pt x="0" y="1266469"/>
                </a:lnTo>
                <a:lnTo>
                  <a:pt x="0" y="0"/>
                </a:lnTo>
                <a:close/>
              </a:path>
            </a:pathLst>
          </a:custGeom>
          <a:ln w="12700">
            <a:solidFill>
              <a:srgbClr val="000000"/>
            </a:solidFill>
          </a:ln>
        </p:spPr>
        <p:txBody>
          <a:bodyPr wrap="square" lIns="0" tIns="0" rIns="0" bIns="0" rtlCol="0">
            <a:noAutofit/>
          </a:bodyPr>
          <a:lstStyle/>
          <a:p>
            <a:pPr fontAlgn="ctr"/>
            <a:endParaRPr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4" name="object 7"/>
          <p:cNvSpPr txBox="1"/>
          <p:nvPr/>
        </p:nvSpPr>
        <p:spPr>
          <a:xfrm>
            <a:off x="731838" y="3965331"/>
            <a:ext cx="876615" cy="492443"/>
          </a:xfrm>
          <a:prstGeom prst="rect">
            <a:avLst/>
          </a:prstGeom>
        </p:spPr>
        <p:txBody>
          <a:bodyPr vert="horz" wrap="square" lIns="0" tIns="0" rIns="0" bIns="0" rtlCol="0">
            <a:noAutofit/>
          </a:bodyPr>
          <a:lstStyle/>
          <a:p>
            <a:pPr marL="12700" marR="5080" fontAlgn="ctr"/>
            <a:r>
              <a:rPr lang="en-US"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Traverse all features</a:t>
            </a:r>
          </a:p>
        </p:txBody>
      </p:sp>
      <p:sp>
        <p:nvSpPr>
          <p:cNvPr id="25" name="object 8"/>
          <p:cNvSpPr txBox="1"/>
          <p:nvPr/>
        </p:nvSpPr>
        <p:spPr>
          <a:xfrm>
            <a:off x="2058914" y="3958556"/>
            <a:ext cx="1088039" cy="462624"/>
          </a:xfrm>
          <a:prstGeom prst="rect">
            <a:avLst/>
          </a:prstGeom>
        </p:spPr>
        <p:txBody>
          <a:bodyPr vert="horz" wrap="square" lIns="0" tIns="0" rIns="0" bIns="0" rtlCol="0">
            <a:noAutofit/>
          </a:bodyPr>
          <a:lstStyle/>
          <a:p>
            <a:pPr marR="5080" fontAlgn="ctr"/>
            <a:r>
              <a:rPr lang="en-US"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Generate a feature subset</a:t>
            </a:r>
          </a:p>
        </p:txBody>
      </p:sp>
      <p:sp>
        <p:nvSpPr>
          <p:cNvPr id="26" name="object 9"/>
          <p:cNvSpPr txBox="1"/>
          <p:nvPr/>
        </p:nvSpPr>
        <p:spPr>
          <a:xfrm>
            <a:off x="4450883" y="3962225"/>
            <a:ext cx="1359291" cy="486387"/>
          </a:xfrm>
          <a:prstGeom prst="rect">
            <a:avLst/>
          </a:prstGeom>
        </p:spPr>
        <p:txBody>
          <a:bodyPr vert="horz" wrap="square" lIns="0" tIns="0" rIns="0" bIns="0" rtlCol="0">
            <a:noAutofit/>
          </a:bodyPr>
          <a:lstStyle/>
          <a:p>
            <a:pP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Train models</a:t>
            </a:r>
          </a:p>
          <a:p>
            <a:pP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Evaluate the effect</a:t>
            </a:r>
          </a:p>
        </p:txBody>
      </p:sp>
      <p:sp>
        <p:nvSpPr>
          <p:cNvPr id="27" name="object 10"/>
          <p:cNvSpPr/>
          <p:nvPr/>
        </p:nvSpPr>
        <p:spPr>
          <a:xfrm>
            <a:off x="1630415" y="4095291"/>
            <a:ext cx="333375" cy="76200"/>
          </a:xfrm>
          <a:custGeom>
            <a:avLst/>
            <a:gdLst/>
            <a:ahLst/>
            <a:cxnLst/>
            <a:rect l="l" t="t" r="r" b="b"/>
            <a:pathLst>
              <a:path w="333375" h="76200">
                <a:moveTo>
                  <a:pt x="256578" y="0"/>
                </a:moveTo>
                <a:lnTo>
                  <a:pt x="256578" y="76200"/>
                </a:lnTo>
                <a:lnTo>
                  <a:pt x="320078" y="44450"/>
                </a:lnTo>
                <a:lnTo>
                  <a:pt x="269278" y="44450"/>
                </a:lnTo>
                <a:lnTo>
                  <a:pt x="269278" y="31750"/>
                </a:lnTo>
                <a:lnTo>
                  <a:pt x="320078" y="31750"/>
                </a:lnTo>
                <a:lnTo>
                  <a:pt x="256578" y="0"/>
                </a:lnTo>
                <a:close/>
              </a:path>
              <a:path w="333375" h="76200">
                <a:moveTo>
                  <a:pt x="256578" y="31750"/>
                </a:moveTo>
                <a:lnTo>
                  <a:pt x="0" y="31750"/>
                </a:lnTo>
                <a:lnTo>
                  <a:pt x="0" y="44450"/>
                </a:lnTo>
                <a:lnTo>
                  <a:pt x="256578" y="44450"/>
                </a:lnTo>
                <a:lnTo>
                  <a:pt x="256578" y="31750"/>
                </a:lnTo>
                <a:close/>
              </a:path>
              <a:path w="333375" h="76200">
                <a:moveTo>
                  <a:pt x="320078" y="31750"/>
                </a:moveTo>
                <a:lnTo>
                  <a:pt x="269278" y="31750"/>
                </a:lnTo>
                <a:lnTo>
                  <a:pt x="269278" y="44450"/>
                </a:lnTo>
                <a:lnTo>
                  <a:pt x="320078" y="44450"/>
                </a:lnTo>
                <a:lnTo>
                  <a:pt x="332778" y="38100"/>
                </a:lnTo>
                <a:lnTo>
                  <a:pt x="320078" y="31750"/>
                </a:lnTo>
                <a:close/>
              </a:path>
            </a:pathLst>
          </a:custGeom>
          <a:solidFill>
            <a:srgbClr val="000000"/>
          </a:solidFill>
        </p:spPr>
        <p:txBody>
          <a:bodyPr wrap="square" lIns="0" tIns="0" rIns="0" bIns="0" rtlCol="0">
            <a:noAutofit/>
          </a:bodyPr>
          <a:lstStyle/>
          <a:p>
            <a:pPr fontAlgn="ctr"/>
            <a:endParaRPr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8" name="object 11"/>
          <p:cNvSpPr/>
          <p:nvPr/>
        </p:nvSpPr>
        <p:spPr>
          <a:xfrm>
            <a:off x="3153309" y="4071881"/>
            <a:ext cx="1110019" cy="76200"/>
          </a:xfrm>
          <a:custGeom>
            <a:avLst/>
            <a:gdLst/>
            <a:ahLst/>
            <a:cxnLst/>
            <a:rect l="l" t="t" r="r" b="b"/>
            <a:pathLst>
              <a:path w="400685" h="76200">
                <a:moveTo>
                  <a:pt x="324107" y="0"/>
                </a:moveTo>
                <a:lnTo>
                  <a:pt x="324106" y="76200"/>
                </a:lnTo>
                <a:lnTo>
                  <a:pt x="387607" y="44450"/>
                </a:lnTo>
                <a:lnTo>
                  <a:pt x="336807" y="44450"/>
                </a:lnTo>
                <a:lnTo>
                  <a:pt x="336807" y="31750"/>
                </a:lnTo>
                <a:lnTo>
                  <a:pt x="387607" y="31750"/>
                </a:lnTo>
                <a:lnTo>
                  <a:pt x="324107" y="0"/>
                </a:lnTo>
                <a:close/>
              </a:path>
              <a:path w="400685" h="76200">
                <a:moveTo>
                  <a:pt x="324107" y="31750"/>
                </a:moveTo>
                <a:lnTo>
                  <a:pt x="0" y="31750"/>
                </a:lnTo>
                <a:lnTo>
                  <a:pt x="0" y="44450"/>
                </a:lnTo>
                <a:lnTo>
                  <a:pt x="324107" y="44450"/>
                </a:lnTo>
                <a:lnTo>
                  <a:pt x="324107" y="31750"/>
                </a:lnTo>
                <a:close/>
              </a:path>
              <a:path w="400685" h="76200">
                <a:moveTo>
                  <a:pt x="387607" y="31750"/>
                </a:moveTo>
                <a:lnTo>
                  <a:pt x="336807" y="31750"/>
                </a:lnTo>
                <a:lnTo>
                  <a:pt x="336807" y="44450"/>
                </a:lnTo>
                <a:lnTo>
                  <a:pt x="387607" y="44450"/>
                </a:lnTo>
                <a:lnTo>
                  <a:pt x="400307" y="38100"/>
                </a:lnTo>
                <a:lnTo>
                  <a:pt x="387607" y="31750"/>
                </a:lnTo>
                <a:close/>
              </a:path>
            </a:pathLst>
          </a:custGeom>
          <a:solidFill>
            <a:srgbClr val="000000"/>
          </a:solidFill>
        </p:spPr>
        <p:txBody>
          <a:bodyPr wrap="square" lIns="0" tIns="0" rIns="0" bIns="0" rtlCol="0">
            <a:noAutofit/>
          </a:bodyPr>
          <a:lstStyle/>
          <a:p>
            <a:pPr fontAlgn="ctr"/>
            <a:endParaRPr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9" name="object 12"/>
          <p:cNvSpPr txBox="1"/>
          <p:nvPr/>
        </p:nvSpPr>
        <p:spPr>
          <a:xfrm>
            <a:off x="1882178" y="3035293"/>
            <a:ext cx="4011043" cy="492443"/>
          </a:xfrm>
          <a:prstGeom prst="rect">
            <a:avLst/>
          </a:prstGeom>
        </p:spPr>
        <p:txBody>
          <a:bodyPr vert="horz" wrap="square" lIns="0" tIns="0" rIns="0" bIns="0" rtlCol="0">
            <a:noAutofit/>
          </a:bodyPr>
          <a:lstStyle/>
          <a:p>
            <a:pPr marL="12700" algn="ctr" fontAlgn="ctr">
              <a:lnSpc>
                <a:spcPct val="100000"/>
              </a:lnSpc>
            </a:pP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Select the optimal feature subset</a:t>
            </a:r>
          </a:p>
        </p:txBody>
      </p:sp>
      <p:sp>
        <p:nvSpPr>
          <p:cNvPr id="30" name="object 13"/>
          <p:cNvSpPr/>
          <p:nvPr/>
        </p:nvSpPr>
        <p:spPr>
          <a:xfrm>
            <a:off x="2876787" y="4366315"/>
            <a:ext cx="1774825" cy="398780"/>
          </a:xfrm>
          <a:custGeom>
            <a:avLst/>
            <a:gdLst/>
            <a:ahLst/>
            <a:cxnLst/>
            <a:rect l="l" t="t" r="r" b="b"/>
            <a:pathLst>
              <a:path w="1774825" h="398779">
                <a:moveTo>
                  <a:pt x="59983" y="93738"/>
                </a:moveTo>
                <a:lnTo>
                  <a:pt x="87255" y="134782"/>
                </a:lnTo>
                <a:lnTo>
                  <a:pt x="135783" y="172478"/>
                </a:lnTo>
                <a:lnTo>
                  <a:pt x="185868" y="207243"/>
                </a:lnTo>
                <a:lnTo>
                  <a:pt x="237420" y="239099"/>
                </a:lnTo>
                <a:lnTo>
                  <a:pt x="290327" y="268046"/>
                </a:lnTo>
                <a:lnTo>
                  <a:pt x="344477" y="294087"/>
                </a:lnTo>
                <a:lnTo>
                  <a:pt x="399757" y="317226"/>
                </a:lnTo>
                <a:lnTo>
                  <a:pt x="456057" y="337465"/>
                </a:lnTo>
                <a:lnTo>
                  <a:pt x="513260" y="354807"/>
                </a:lnTo>
                <a:lnTo>
                  <a:pt x="571258" y="369253"/>
                </a:lnTo>
                <a:lnTo>
                  <a:pt x="629937" y="380809"/>
                </a:lnTo>
                <a:lnTo>
                  <a:pt x="689187" y="389477"/>
                </a:lnTo>
                <a:lnTo>
                  <a:pt x="748893" y="395259"/>
                </a:lnTo>
                <a:lnTo>
                  <a:pt x="808948" y="398157"/>
                </a:lnTo>
                <a:lnTo>
                  <a:pt x="869234" y="398178"/>
                </a:lnTo>
                <a:lnTo>
                  <a:pt x="929646" y="395320"/>
                </a:lnTo>
                <a:lnTo>
                  <a:pt x="990069" y="389589"/>
                </a:lnTo>
                <a:lnTo>
                  <a:pt x="1018854" y="385484"/>
                </a:lnTo>
                <a:lnTo>
                  <a:pt x="868786" y="385484"/>
                </a:lnTo>
                <a:lnTo>
                  <a:pt x="868922" y="385477"/>
                </a:lnTo>
                <a:lnTo>
                  <a:pt x="809104" y="385457"/>
                </a:lnTo>
                <a:lnTo>
                  <a:pt x="809249" y="385457"/>
                </a:lnTo>
                <a:lnTo>
                  <a:pt x="749742" y="382581"/>
                </a:lnTo>
                <a:lnTo>
                  <a:pt x="690611" y="376850"/>
                </a:lnTo>
                <a:lnTo>
                  <a:pt x="631968" y="368265"/>
                </a:lnTo>
                <a:lnTo>
                  <a:pt x="573867" y="356824"/>
                </a:lnTo>
                <a:lnTo>
                  <a:pt x="516484" y="342521"/>
                </a:lnTo>
                <a:lnTo>
                  <a:pt x="459894" y="325358"/>
                </a:lnTo>
                <a:lnTo>
                  <a:pt x="404207" y="305330"/>
                </a:lnTo>
                <a:lnTo>
                  <a:pt x="349533" y="282436"/>
                </a:lnTo>
                <a:lnTo>
                  <a:pt x="295981" y="256673"/>
                </a:lnTo>
                <a:lnTo>
                  <a:pt x="243663" y="228038"/>
                </a:lnTo>
                <a:lnTo>
                  <a:pt x="192703" y="196528"/>
                </a:lnTo>
                <a:lnTo>
                  <a:pt x="143164" y="162143"/>
                </a:lnTo>
                <a:lnTo>
                  <a:pt x="95535" y="125133"/>
                </a:lnTo>
                <a:lnTo>
                  <a:pt x="95205" y="124876"/>
                </a:lnTo>
                <a:lnTo>
                  <a:pt x="59983" y="93738"/>
                </a:lnTo>
                <a:close/>
              </a:path>
              <a:path w="1774825" h="398779">
                <a:moveTo>
                  <a:pt x="868922" y="385477"/>
                </a:moveTo>
                <a:lnTo>
                  <a:pt x="868786" y="385484"/>
                </a:lnTo>
                <a:lnTo>
                  <a:pt x="869088" y="385478"/>
                </a:lnTo>
                <a:lnTo>
                  <a:pt x="868922" y="385477"/>
                </a:lnTo>
                <a:close/>
              </a:path>
              <a:path w="1774825" h="398779">
                <a:moveTo>
                  <a:pt x="928754" y="382648"/>
                </a:moveTo>
                <a:lnTo>
                  <a:pt x="868922" y="385477"/>
                </a:lnTo>
                <a:lnTo>
                  <a:pt x="869088" y="385478"/>
                </a:lnTo>
                <a:lnTo>
                  <a:pt x="868786" y="385484"/>
                </a:lnTo>
                <a:lnTo>
                  <a:pt x="1019041" y="385457"/>
                </a:lnTo>
                <a:lnTo>
                  <a:pt x="1038635" y="382663"/>
                </a:lnTo>
                <a:lnTo>
                  <a:pt x="928597" y="382663"/>
                </a:lnTo>
                <a:lnTo>
                  <a:pt x="928754" y="382648"/>
                </a:lnTo>
                <a:close/>
              </a:path>
              <a:path w="1774825" h="398779">
                <a:moveTo>
                  <a:pt x="809251" y="385457"/>
                </a:moveTo>
                <a:lnTo>
                  <a:pt x="809407" y="385465"/>
                </a:lnTo>
                <a:lnTo>
                  <a:pt x="831598" y="385465"/>
                </a:lnTo>
                <a:lnTo>
                  <a:pt x="809251" y="385457"/>
                </a:lnTo>
                <a:close/>
              </a:path>
              <a:path w="1774825" h="398779">
                <a:moveTo>
                  <a:pt x="809249" y="385457"/>
                </a:moveTo>
                <a:lnTo>
                  <a:pt x="809104" y="385457"/>
                </a:lnTo>
                <a:lnTo>
                  <a:pt x="809251" y="385457"/>
                </a:lnTo>
                <a:close/>
              </a:path>
              <a:path w="1774825" h="398779">
                <a:moveTo>
                  <a:pt x="1038786" y="382642"/>
                </a:moveTo>
                <a:lnTo>
                  <a:pt x="928803" y="382648"/>
                </a:lnTo>
                <a:lnTo>
                  <a:pt x="928597" y="382663"/>
                </a:lnTo>
                <a:lnTo>
                  <a:pt x="1038635" y="382663"/>
                </a:lnTo>
                <a:lnTo>
                  <a:pt x="1038786" y="382642"/>
                </a:lnTo>
                <a:close/>
              </a:path>
              <a:path w="1774825" h="398779">
                <a:moveTo>
                  <a:pt x="1071497" y="376960"/>
                </a:moveTo>
                <a:lnTo>
                  <a:pt x="988720" y="376960"/>
                </a:lnTo>
                <a:lnTo>
                  <a:pt x="928754" y="382648"/>
                </a:lnTo>
                <a:lnTo>
                  <a:pt x="928895" y="382642"/>
                </a:lnTo>
                <a:lnTo>
                  <a:pt x="1038786" y="382642"/>
                </a:lnTo>
                <a:lnTo>
                  <a:pt x="1050391" y="380987"/>
                </a:lnTo>
                <a:lnTo>
                  <a:pt x="1071497" y="376960"/>
                </a:lnTo>
                <a:close/>
              </a:path>
              <a:path w="1774825" h="398779">
                <a:moveTo>
                  <a:pt x="749825" y="382589"/>
                </a:moveTo>
                <a:lnTo>
                  <a:pt x="749965" y="382602"/>
                </a:lnTo>
                <a:lnTo>
                  <a:pt x="750106" y="382602"/>
                </a:lnTo>
                <a:lnTo>
                  <a:pt x="749825" y="382589"/>
                </a:lnTo>
                <a:close/>
              </a:path>
              <a:path w="1774825" h="398779">
                <a:moveTo>
                  <a:pt x="749742" y="382581"/>
                </a:moveTo>
                <a:close/>
              </a:path>
              <a:path w="1774825" h="398779">
                <a:moveTo>
                  <a:pt x="1115014" y="368435"/>
                </a:moveTo>
                <a:lnTo>
                  <a:pt x="1048451" y="368435"/>
                </a:lnTo>
                <a:lnTo>
                  <a:pt x="988581" y="376973"/>
                </a:lnTo>
                <a:lnTo>
                  <a:pt x="988720" y="376960"/>
                </a:lnTo>
                <a:lnTo>
                  <a:pt x="1071497" y="376960"/>
                </a:lnTo>
                <a:lnTo>
                  <a:pt x="1110501" y="369517"/>
                </a:lnTo>
                <a:lnTo>
                  <a:pt x="1115014" y="368435"/>
                </a:lnTo>
                <a:close/>
              </a:path>
              <a:path w="1774825" h="398779">
                <a:moveTo>
                  <a:pt x="690703" y="376864"/>
                </a:moveTo>
                <a:lnTo>
                  <a:pt x="690872" y="376889"/>
                </a:lnTo>
                <a:lnTo>
                  <a:pt x="690703" y="376864"/>
                </a:lnTo>
                <a:close/>
              </a:path>
              <a:path w="1774825" h="398779">
                <a:moveTo>
                  <a:pt x="690611" y="376850"/>
                </a:moveTo>
                <a:close/>
              </a:path>
              <a:path w="1774825" h="398779">
                <a:moveTo>
                  <a:pt x="1162413" y="357070"/>
                </a:moveTo>
                <a:lnTo>
                  <a:pt x="1107975" y="357070"/>
                </a:lnTo>
                <a:lnTo>
                  <a:pt x="1048317" y="368454"/>
                </a:lnTo>
                <a:lnTo>
                  <a:pt x="1048451" y="368435"/>
                </a:lnTo>
                <a:lnTo>
                  <a:pt x="1115014" y="368435"/>
                </a:lnTo>
                <a:lnTo>
                  <a:pt x="1162413" y="357070"/>
                </a:lnTo>
                <a:close/>
              </a:path>
              <a:path w="1774825" h="398779">
                <a:moveTo>
                  <a:pt x="632077" y="368287"/>
                </a:moveTo>
                <a:lnTo>
                  <a:pt x="632239" y="368319"/>
                </a:lnTo>
                <a:lnTo>
                  <a:pt x="632077" y="368287"/>
                </a:lnTo>
                <a:close/>
              </a:path>
              <a:path w="1774825" h="398779">
                <a:moveTo>
                  <a:pt x="631968" y="368265"/>
                </a:moveTo>
                <a:close/>
              </a:path>
              <a:path w="1774825" h="398779">
                <a:moveTo>
                  <a:pt x="1212793" y="342866"/>
                </a:moveTo>
                <a:lnTo>
                  <a:pt x="1167184" y="342866"/>
                </a:lnTo>
                <a:lnTo>
                  <a:pt x="1107822" y="357099"/>
                </a:lnTo>
                <a:lnTo>
                  <a:pt x="1107975" y="357070"/>
                </a:lnTo>
                <a:lnTo>
                  <a:pt x="1162413" y="357070"/>
                </a:lnTo>
                <a:lnTo>
                  <a:pt x="1170289" y="355182"/>
                </a:lnTo>
                <a:lnTo>
                  <a:pt x="1212793" y="342866"/>
                </a:lnTo>
                <a:close/>
              </a:path>
              <a:path w="1774825" h="398779">
                <a:moveTo>
                  <a:pt x="574020" y="356854"/>
                </a:moveTo>
                <a:lnTo>
                  <a:pt x="574174" y="356892"/>
                </a:lnTo>
                <a:lnTo>
                  <a:pt x="574020" y="356854"/>
                </a:lnTo>
                <a:close/>
              </a:path>
              <a:path w="1774825" h="398779">
                <a:moveTo>
                  <a:pt x="573899" y="356824"/>
                </a:moveTo>
                <a:close/>
              </a:path>
              <a:path w="1774825" h="398779">
                <a:moveTo>
                  <a:pt x="1265285" y="325827"/>
                </a:moveTo>
                <a:lnTo>
                  <a:pt x="1225965" y="325827"/>
                </a:lnTo>
                <a:lnTo>
                  <a:pt x="1167045" y="342900"/>
                </a:lnTo>
                <a:lnTo>
                  <a:pt x="1167184" y="342866"/>
                </a:lnTo>
                <a:lnTo>
                  <a:pt x="1212793" y="342866"/>
                </a:lnTo>
                <a:lnTo>
                  <a:pt x="1229641" y="337985"/>
                </a:lnTo>
                <a:lnTo>
                  <a:pt x="1265285" y="325827"/>
                </a:lnTo>
                <a:close/>
              </a:path>
              <a:path w="1774825" h="398779">
                <a:moveTo>
                  <a:pt x="516634" y="342558"/>
                </a:moveTo>
                <a:lnTo>
                  <a:pt x="516792" y="342606"/>
                </a:lnTo>
                <a:lnTo>
                  <a:pt x="516634" y="342558"/>
                </a:lnTo>
                <a:close/>
              </a:path>
              <a:path w="1774825" h="398779">
                <a:moveTo>
                  <a:pt x="516511" y="342521"/>
                </a:moveTo>
                <a:close/>
              </a:path>
              <a:path w="1774825" h="398779">
                <a:moveTo>
                  <a:pt x="1318829" y="305954"/>
                </a:moveTo>
                <a:lnTo>
                  <a:pt x="1284208" y="305954"/>
                </a:lnTo>
                <a:lnTo>
                  <a:pt x="1225815" y="325870"/>
                </a:lnTo>
                <a:lnTo>
                  <a:pt x="1225965" y="325827"/>
                </a:lnTo>
                <a:lnTo>
                  <a:pt x="1265285" y="325827"/>
                </a:lnTo>
                <a:lnTo>
                  <a:pt x="1288448" y="317926"/>
                </a:lnTo>
                <a:lnTo>
                  <a:pt x="1318829" y="305954"/>
                </a:lnTo>
                <a:close/>
              </a:path>
              <a:path w="1774825" h="398779">
                <a:moveTo>
                  <a:pt x="460044" y="325404"/>
                </a:moveTo>
                <a:lnTo>
                  <a:pt x="460201" y="325460"/>
                </a:lnTo>
                <a:lnTo>
                  <a:pt x="460044" y="325404"/>
                </a:lnTo>
                <a:close/>
              </a:path>
              <a:path w="1774825" h="398779">
                <a:moveTo>
                  <a:pt x="459918" y="325358"/>
                </a:moveTo>
                <a:close/>
              </a:path>
              <a:path w="1774825" h="398779">
                <a:moveTo>
                  <a:pt x="1372785" y="283250"/>
                </a:moveTo>
                <a:lnTo>
                  <a:pt x="1341803" y="283250"/>
                </a:lnTo>
                <a:lnTo>
                  <a:pt x="1284081" y="305997"/>
                </a:lnTo>
                <a:lnTo>
                  <a:pt x="1284208" y="305954"/>
                </a:lnTo>
                <a:lnTo>
                  <a:pt x="1318829" y="305954"/>
                </a:lnTo>
                <a:lnTo>
                  <a:pt x="1346597" y="295012"/>
                </a:lnTo>
                <a:lnTo>
                  <a:pt x="1372785" y="283250"/>
                </a:lnTo>
                <a:close/>
              </a:path>
              <a:path w="1774825" h="398779">
                <a:moveTo>
                  <a:pt x="404359" y="305385"/>
                </a:moveTo>
                <a:lnTo>
                  <a:pt x="404511" y="305448"/>
                </a:lnTo>
                <a:lnTo>
                  <a:pt x="404359" y="305385"/>
                </a:lnTo>
                <a:close/>
              </a:path>
              <a:path w="1774825" h="398779">
                <a:moveTo>
                  <a:pt x="404229" y="305330"/>
                </a:moveTo>
                <a:lnTo>
                  <a:pt x="404359" y="305385"/>
                </a:lnTo>
                <a:lnTo>
                  <a:pt x="404229" y="305330"/>
                </a:lnTo>
                <a:close/>
              </a:path>
              <a:path w="1774825" h="398779">
                <a:moveTo>
                  <a:pt x="1426725" y="257718"/>
                </a:moveTo>
                <a:lnTo>
                  <a:pt x="1398637" y="257718"/>
                </a:lnTo>
                <a:lnTo>
                  <a:pt x="1341674" y="283301"/>
                </a:lnTo>
                <a:lnTo>
                  <a:pt x="1341803" y="283250"/>
                </a:lnTo>
                <a:lnTo>
                  <a:pt x="1372785" y="283250"/>
                </a:lnTo>
                <a:lnTo>
                  <a:pt x="1403976" y="269242"/>
                </a:lnTo>
                <a:lnTo>
                  <a:pt x="1426725" y="257718"/>
                </a:lnTo>
                <a:close/>
              </a:path>
              <a:path w="1774825" h="398779">
                <a:moveTo>
                  <a:pt x="349695" y="282504"/>
                </a:moveTo>
                <a:lnTo>
                  <a:pt x="349834" y="282571"/>
                </a:lnTo>
                <a:lnTo>
                  <a:pt x="349695" y="282504"/>
                </a:lnTo>
                <a:close/>
              </a:path>
              <a:path w="1774825" h="398779">
                <a:moveTo>
                  <a:pt x="349554" y="282436"/>
                </a:moveTo>
                <a:lnTo>
                  <a:pt x="349695" y="282504"/>
                </a:lnTo>
                <a:lnTo>
                  <a:pt x="349554" y="282436"/>
                </a:lnTo>
                <a:close/>
              </a:path>
              <a:path w="1774825" h="398779">
                <a:moveTo>
                  <a:pt x="1480336" y="229360"/>
                </a:moveTo>
                <a:lnTo>
                  <a:pt x="1454602" y="229360"/>
                </a:lnTo>
                <a:lnTo>
                  <a:pt x="1398506" y="257776"/>
                </a:lnTo>
                <a:lnTo>
                  <a:pt x="1398637" y="257718"/>
                </a:lnTo>
                <a:lnTo>
                  <a:pt x="1426725" y="257718"/>
                </a:lnTo>
                <a:lnTo>
                  <a:pt x="1460473" y="240623"/>
                </a:lnTo>
                <a:lnTo>
                  <a:pt x="1480336" y="229360"/>
                </a:lnTo>
                <a:close/>
              </a:path>
              <a:path w="1774825" h="398779">
                <a:moveTo>
                  <a:pt x="296143" y="256751"/>
                </a:moveTo>
                <a:lnTo>
                  <a:pt x="296277" y="256824"/>
                </a:lnTo>
                <a:lnTo>
                  <a:pt x="296143" y="256751"/>
                </a:lnTo>
                <a:close/>
              </a:path>
              <a:path w="1774825" h="398779">
                <a:moveTo>
                  <a:pt x="296000" y="256673"/>
                </a:moveTo>
                <a:lnTo>
                  <a:pt x="296143" y="256751"/>
                </a:lnTo>
                <a:lnTo>
                  <a:pt x="296000" y="256673"/>
                </a:lnTo>
                <a:close/>
              </a:path>
              <a:path w="1774825" h="398779">
                <a:moveTo>
                  <a:pt x="1533375" y="198178"/>
                </a:moveTo>
                <a:lnTo>
                  <a:pt x="1509584" y="198178"/>
                </a:lnTo>
                <a:lnTo>
                  <a:pt x="1454468" y="229428"/>
                </a:lnTo>
                <a:lnTo>
                  <a:pt x="1454602" y="229360"/>
                </a:lnTo>
                <a:lnTo>
                  <a:pt x="1480336" y="229360"/>
                </a:lnTo>
                <a:lnTo>
                  <a:pt x="1515978" y="209152"/>
                </a:lnTo>
                <a:lnTo>
                  <a:pt x="1533375" y="198178"/>
                </a:lnTo>
                <a:close/>
              </a:path>
              <a:path w="1774825" h="398779">
                <a:moveTo>
                  <a:pt x="243822" y="228125"/>
                </a:moveTo>
                <a:lnTo>
                  <a:pt x="243953" y="228206"/>
                </a:lnTo>
                <a:lnTo>
                  <a:pt x="243822" y="228125"/>
                </a:lnTo>
                <a:close/>
              </a:path>
              <a:path w="1774825" h="398779">
                <a:moveTo>
                  <a:pt x="243681" y="228038"/>
                </a:moveTo>
                <a:lnTo>
                  <a:pt x="243822" y="228125"/>
                </a:lnTo>
                <a:lnTo>
                  <a:pt x="243681" y="228038"/>
                </a:lnTo>
                <a:close/>
              </a:path>
              <a:path w="1774825" h="398779">
                <a:moveTo>
                  <a:pt x="1585637" y="164175"/>
                </a:moveTo>
                <a:lnTo>
                  <a:pt x="1563475" y="164175"/>
                </a:lnTo>
                <a:lnTo>
                  <a:pt x="1509468" y="198243"/>
                </a:lnTo>
                <a:lnTo>
                  <a:pt x="1533375" y="198178"/>
                </a:lnTo>
                <a:lnTo>
                  <a:pt x="1570377" y="174837"/>
                </a:lnTo>
                <a:lnTo>
                  <a:pt x="1585637" y="164175"/>
                </a:lnTo>
                <a:close/>
              </a:path>
              <a:path w="1774825" h="398779">
                <a:moveTo>
                  <a:pt x="192823" y="196612"/>
                </a:moveTo>
                <a:lnTo>
                  <a:pt x="192970" y="196714"/>
                </a:lnTo>
                <a:lnTo>
                  <a:pt x="192823" y="196612"/>
                </a:lnTo>
                <a:close/>
              </a:path>
              <a:path w="1774825" h="398779">
                <a:moveTo>
                  <a:pt x="192703" y="196528"/>
                </a:moveTo>
                <a:close/>
              </a:path>
              <a:path w="1774825" h="398779">
                <a:moveTo>
                  <a:pt x="1636947" y="127354"/>
                </a:moveTo>
                <a:lnTo>
                  <a:pt x="1616163" y="127354"/>
                </a:lnTo>
                <a:lnTo>
                  <a:pt x="1563345" y="164257"/>
                </a:lnTo>
                <a:lnTo>
                  <a:pt x="1563475" y="164175"/>
                </a:lnTo>
                <a:lnTo>
                  <a:pt x="1585637" y="164175"/>
                </a:lnTo>
                <a:lnTo>
                  <a:pt x="1623561" y="137679"/>
                </a:lnTo>
                <a:lnTo>
                  <a:pt x="1636947" y="127354"/>
                </a:lnTo>
                <a:close/>
              </a:path>
              <a:path w="1774825" h="398779">
                <a:moveTo>
                  <a:pt x="143314" y="162247"/>
                </a:moveTo>
                <a:lnTo>
                  <a:pt x="143453" y="162344"/>
                </a:lnTo>
                <a:lnTo>
                  <a:pt x="143314" y="162247"/>
                </a:lnTo>
                <a:close/>
              </a:path>
              <a:path w="1774825" h="398779">
                <a:moveTo>
                  <a:pt x="143180" y="162143"/>
                </a:moveTo>
                <a:lnTo>
                  <a:pt x="143314" y="162247"/>
                </a:lnTo>
                <a:lnTo>
                  <a:pt x="143180" y="162143"/>
                </a:lnTo>
                <a:close/>
              </a:path>
              <a:path w="1774825" h="398779">
                <a:moveTo>
                  <a:pt x="1687142" y="87716"/>
                </a:moveTo>
                <a:lnTo>
                  <a:pt x="1667539" y="87716"/>
                </a:lnTo>
                <a:lnTo>
                  <a:pt x="1616031" y="127446"/>
                </a:lnTo>
                <a:lnTo>
                  <a:pt x="1616163" y="127354"/>
                </a:lnTo>
                <a:lnTo>
                  <a:pt x="1636947" y="127354"/>
                </a:lnTo>
                <a:lnTo>
                  <a:pt x="1675415" y="97680"/>
                </a:lnTo>
                <a:lnTo>
                  <a:pt x="1687142" y="87716"/>
                </a:lnTo>
                <a:close/>
              </a:path>
              <a:path w="1774825" h="398779">
                <a:moveTo>
                  <a:pt x="0" y="46255"/>
                </a:moveTo>
                <a:lnTo>
                  <a:pt x="29099" y="126326"/>
                </a:lnTo>
                <a:lnTo>
                  <a:pt x="51242" y="102962"/>
                </a:lnTo>
                <a:lnTo>
                  <a:pt x="41884" y="94695"/>
                </a:lnTo>
                <a:lnTo>
                  <a:pt x="50294" y="85177"/>
                </a:lnTo>
                <a:lnTo>
                  <a:pt x="68097" y="85177"/>
                </a:lnTo>
                <a:lnTo>
                  <a:pt x="81516" y="71018"/>
                </a:lnTo>
                <a:lnTo>
                  <a:pt x="0" y="46255"/>
                </a:lnTo>
                <a:close/>
              </a:path>
              <a:path w="1774825" h="398779">
                <a:moveTo>
                  <a:pt x="95356" y="124993"/>
                </a:moveTo>
                <a:lnTo>
                  <a:pt x="95514" y="125133"/>
                </a:lnTo>
                <a:lnTo>
                  <a:pt x="95356" y="124993"/>
                </a:lnTo>
                <a:close/>
              </a:path>
              <a:path w="1774825" h="398779">
                <a:moveTo>
                  <a:pt x="95223" y="124876"/>
                </a:moveTo>
                <a:lnTo>
                  <a:pt x="95356" y="124993"/>
                </a:lnTo>
                <a:lnTo>
                  <a:pt x="95223" y="124876"/>
                </a:lnTo>
                <a:close/>
              </a:path>
              <a:path w="1774825" h="398779">
                <a:moveTo>
                  <a:pt x="50294" y="85177"/>
                </a:moveTo>
                <a:lnTo>
                  <a:pt x="41884" y="94695"/>
                </a:lnTo>
                <a:lnTo>
                  <a:pt x="51242" y="102962"/>
                </a:lnTo>
                <a:lnTo>
                  <a:pt x="59983" y="93738"/>
                </a:lnTo>
                <a:lnTo>
                  <a:pt x="50294" y="85177"/>
                </a:lnTo>
                <a:close/>
              </a:path>
              <a:path w="1774825" h="398779">
                <a:moveTo>
                  <a:pt x="68097" y="85177"/>
                </a:moveTo>
                <a:lnTo>
                  <a:pt x="50294" y="85177"/>
                </a:lnTo>
                <a:lnTo>
                  <a:pt x="59983" y="93738"/>
                </a:lnTo>
                <a:lnTo>
                  <a:pt x="68097" y="85177"/>
                </a:lnTo>
                <a:close/>
              </a:path>
              <a:path w="1774825" h="398779">
                <a:moveTo>
                  <a:pt x="1736079" y="45264"/>
                </a:moveTo>
                <a:lnTo>
                  <a:pt x="1717492" y="45264"/>
                </a:lnTo>
                <a:lnTo>
                  <a:pt x="1667433" y="87797"/>
                </a:lnTo>
                <a:lnTo>
                  <a:pt x="1687142" y="87716"/>
                </a:lnTo>
                <a:lnTo>
                  <a:pt x="1725829" y="54844"/>
                </a:lnTo>
                <a:lnTo>
                  <a:pt x="1736079" y="45264"/>
                </a:lnTo>
                <a:close/>
              </a:path>
              <a:path w="1774825" h="398779">
                <a:moveTo>
                  <a:pt x="1765909" y="0"/>
                </a:moveTo>
                <a:lnTo>
                  <a:pt x="1717366" y="45371"/>
                </a:lnTo>
                <a:lnTo>
                  <a:pt x="1736079" y="45264"/>
                </a:lnTo>
                <a:lnTo>
                  <a:pt x="1774581" y="9277"/>
                </a:lnTo>
                <a:lnTo>
                  <a:pt x="1765909" y="0"/>
                </a:lnTo>
                <a:close/>
              </a:path>
            </a:pathLst>
          </a:custGeom>
          <a:solidFill>
            <a:srgbClr val="000000"/>
          </a:solidFill>
        </p:spPr>
        <p:txBody>
          <a:bodyPr wrap="square" lIns="0" tIns="0" rIns="0" bIns="0" rtlCol="0">
            <a:noAutofit/>
          </a:bodyPr>
          <a:lstStyle/>
          <a:p>
            <a:pPr fontAlgn="ctr"/>
            <a:endParaRPr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Tree>
    <p:extLst>
      <p:ext uri="{BB962C8B-B14F-4D97-AF65-F5344CB8AC3E}">
        <p14:creationId xmlns:p14="http://schemas.microsoft.com/office/powerpoint/2010/main" val="3927264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normAutofit/>
          </a:bodyPr>
          <a:lstStyle/>
          <a:p>
            <a:r>
              <a:rPr lang="en-US">
                <a:sym typeface="Huawei Sans" panose="020C0503030203020204" pitchFamily="34" charset="0"/>
              </a:rPr>
              <a:t>Overall Procedure of Building a Model</a:t>
            </a:r>
          </a:p>
        </p:txBody>
      </p:sp>
      <p:sp>
        <p:nvSpPr>
          <p:cNvPr id="3" name="object 3"/>
          <p:cNvSpPr/>
          <p:nvPr/>
        </p:nvSpPr>
        <p:spPr>
          <a:xfrm>
            <a:off x="2776087" y="1365759"/>
            <a:ext cx="6482459" cy="4735742"/>
          </a:xfrm>
          <a:prstGeom prst="rect">
            <a:avLst/>
          </a:prstGeom>
          <a:blipFill>
            <a:blip r:embed="rId3" cstate="print"/>
            <a:stretch>
              <a:fillRect/>
            </a:stretch>
          </a:blip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 name="object 4"/>
          <p:cNvSpPr/>
          <p:nvPr/>
        </p:nvSpPr>
        <p:spPr>
          <a:xfrm>
            <a:off x="2869684" y="1230491"/>
            <a:ext cx="7217409" cy="424815"/>
          </a:xfrm>
          <a:custGeom>
            <a:avLst/>
            <a:gdLst/>
            <a:ahLst/>
            <a:cxnLst/>
            <a:rect l="l" t="t" r="r" b="b"/>
            <a:pathLst>
              <a:path w="7217409" h="424814">
                <a:moveTo>
                  <a:pt x="0" y="0"/>
                </a:moveTo>
                <a:lnTo>
                  <a:pt x="7217229" y="0"/>
                </a:lnTo>
                <a:lnTo>
                  <a:pt x="7217229" y="424543"/>
                </a:lnTo>
                <a:lnTo>
                  <a:pt x="0" y="424543"/>
                </a:lnTo>
                <a:lnTo>
                  <a:pt x="0" y="0"/>
                </a:lnTo>
                <a:close/>
              </a:path>
            </a:pathLst>
          </a:custGeom>
          <a:solidFill>
            <a:srgbClr val="FFFFFF"/>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 name="object 5"/>
          <p:cNvSpPr txBox="1"/>
          <p:nvPr/>
        </p:nvSpPr>
        <p:spPr>
          <a:xfrm>
            <a:off x="2940626" y="1230491"/>
            <a:ext cx="6176645" cy="423982"/>
          </a:xfrm>
          <a:prstGeom prst="rect">
            <a:avLst/>
          </a:prstGeom>
          <a:solidFill>
            <a:srgbClr val="F2F2F2"/>
          </a:solidFill>
        </p:spPr>
        <p:txBody>
          <a:bodyPr vert="horz" wrap="square" lIns="0" tIns="92710" rIns="0" bIns="0" rtlCol="0">
            <a:noAutofit/>
          </a:bodyPr>
          <a:lstStyle/>
          <a:p>
            <a:pPr marL="90805" fontAlgn="ctr">
              <a:lnSpc>
                <a:spcPct val="100000"/>
              </a:lnSpc>
              <a:spcBef>
                <a:spcPts val="730"/>
              </a:spcBef>
            </a:pPr>
            <a:r>
              <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 Building Procedure</a:t>
            </a:r>
          </a:p>
        </p:txBody>
      </p:sp>
      <p:sp>
        <p:nvSpPr>
          <p:cNvPr id="6" name="object 6"/>
          <p:cNvSpPr/>
          <p:nvPr/>
        </p:nvSpPr>
        <p:spPr>
          <a:xfrm>
            <a:off x="6801670" y="5813443"/>
            <a:ext cx="2457450" cy="260985"/>
          </a:xfrm>
          <a:custGeom>
            <a:avLst/>
            <a:gdLst/>
            <a:ahLst/>
            <a:cxnLst/>
            <a:rect l="l" t="t" r="r" b="b"/>
            <a:pathLst>
              <a:path w="2457450" h="260985">
                <a:moveTo>
                  <a:pt x="0" y="0"/>
                </a:moveTo>
                <a:lnTo>
                  <a:pt x="2456877" y="0"/>
                </a:lnTo>
                <a:lnTo>
                  <a:pt x="2456877" y="260762"/>
                </a:lnTo>
                <a:lnTo>
                  <a:pt x="0" y="260762"/>
                </a:lnTo>
                <a:lnTo>
                  <a:pt x="0" y="0"/>
                </a:lnTo>
                <a:close/>
              </a:path>
            </a:pathLst>
          </a:custGeom>
          <a:solidFill>
            <a:srgbClr val="FFFFFF"/>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 name="object 8"/>
          <p:cNvSpPr/>
          <p:nvPr/>
        </p:nvSpPr>
        <p:spPr>
          <a:xfrm>
            <a:off x="2869684" y="3051958"/>
            <a:ext cx="5984875" cy="681990"/>
          </a:xfrm>
          <a:custGeom>
            <a:avLst/>
            <a:gdLst/>
            <a:ahLst/>
            <a:cxnLst/>
            <a:rect l="l" t="t" r="r" b="b"/>
            <a:pathLst>
              <a:path w="5984875" h="681989">
                <a:moveTo>
                  <a:pt x="0" y="0"/>
                </a:moveTo>
                <a:lnTo>
                  <a:pt x="5984621" y="0"/>
                </a:lnTo>
                <a:lnTo>
                  <a:pt x="5984621" y="681671"/>
                </a:lnTo>
                <a:lnTo>
                  <a:pt x="0" y="681671"/>
                </a:lnTo>
                <a:lnTo>
                  <a:pt x="0" y="0"/>
                </a:lnTo>
                <a:close/>
              </a:path>
            </a:pathLst>
          </a:custGeom>
          <a:solidFill>
            <a:srgbClr val="FFFFFF"/>
          </a:solidFill>
        </p:spPr>
        <p:txBody>
          <a:bodyPr wrap="square" lIns="0" tIns="0" rIns="0" bIns="0" rtlCol="0">
            <a:noAutofit/>
          </a:bodyPr>
          <a:lstStyle/>
          <a:p>
            <a:pPr fontAlgn="ctr"/>
            <a:endParaRPr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9" name="object 9"/>
          <p:cNvSpPr txBox="1"/>
          <p:nvPr/>
        </p:nvSpPr>
        <p:spPr>
          <a:xfrm>
            <a:off x="3164720" y="3042411"/>
            <a:ext cx="1773555" cy="738664"/>
          </a:xfrm>
          <a:prstGeom prst="rect">
            <a:avLst/>
          </a:prstGeom>
        </p:spPr>
        <p:txBody>
          <a:bodyPr vert="horz" wrap="square" lIns="0" tIns="0" rIns="0" bIns="0" rtlCol="0">
            <a:noAutofit/>
          </a:bodyPr>
          <a:lstStyle/>
          <a:p>
            <a:pPr algn="ctr" fontAlgn="ctr"/>
            <a:r>
              <a:rPr lang="en-US" sz="12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Data splitting:</a:t>
            </a:r>
          </a:p>
          <a:p>
            <a:pPr marL="12065" marR="5080" indent="-635"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Divide data into training sets, test sets, and validation sets.</a:t>
            </a:r>
          </a:p>
        </p:txBody>
      </p:sp>
      <p:sp>
        <p:nvSpPr>
          <p:cNvPr id="10" name="object 10"/>
          <p:cNvSpPr txBox="1"/>
          <p:nvPr/>
        </p:nvSpPr>
        <p:spPr>
          <a:xfrm>
            <a:off x="5005592" y="3042411"/>
            <a:ext cx="2105740" cy="738664"/>
          </a:xfrm>
          <a:prstGeom prst="rect">
            <a:avLst/>
          </a:prstGeom>
        </p:spPr>
        <p:txBody>
          <a:bodyPr vert="horz" wrap="square" lIns="0" tIns="0" rIns="0" bIns="0" rtlCol="0">
            <a:noAutofit/>
          </a:bodyPr>
          <a:lstStyle/>
          <a:p>
            <a:pPr algn="ctr" fontAlgn="ctr"/>
            <a:r>
              <a:rPr lang="en-US" sz="12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 training:</a:t>
            </a:r>
          </a:p>
          <a:p>
            <a:pPr marL="12700" marR="5080" indent="-2540" algn="ctr" fontAlgn="ctr"/>
            <a:r>
              <a:rPr 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Use data that has been cleaned up and feature engineering to train a model.</a:t>
            </a:r>
          </a:p>
        </p:txBody>
      </p:sp>
      <p:sp>
        <p:nvSpPr>
          <p:cNvPr id="11" name="object 11"/>
          <p:cNvSpPr txBox="1"/>
          <p:nvPr/>
        </p:nvSpPr>
        <p:spPr>
          <a:xfrm>
            <a:off x="7246992" y="3051632"/>
            <a:ext cx="1618867" cy="701731"/>
          </a:xfrm>
          <a:prstGeom prst="rect">
            <a:avLst/>
          </a:prstGeom>
        </p:spPr>
        <p:txBody>
          <a:bodyPr vert="horz" wrap="square" lIns="0" tIns="0" rIns="0" bIns="0" rtlCol="0">
            <a:noAutofit/>
          </a:bodyPr>
          <a:lstStyle/>
          <a:p>
            <a:pPr marL="12700" marR="5080" indent="-1270" algn="ctr" fontAlgn="ctr">
              <a:lnSpc>
                <a:spcPct val="94500"/>
              </a:lnSpc>
            </a:pPr>
            <a:r>
              <a:rPr lang="en-US" sz="12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 verification: </a:t>
            </a:r>
          </a:p>
          <a:p>
            <a:pPr marL="12700" marR="5080" indent="-1270" algn="ctr" fontAlgn="ctr">
              <a:lnSpc>
                <a:spcPct val="94500"/>
              </a:lnSpc>
            </a:pPr>
            <a:r>
              <a:rPr 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Use validation sets to validate the model validity.</a:t>
            </a:r>
          </a:p>
        </p:txBody>
      </p:sp>
      <p:sp>
        <p:nvSpPr>
          <p:cNvPr id="12" name="object 12"/>
          <p:cNvSpPr/>
          <p:nvPr/>
        </p:nvSpPr>
        <p:spPr>
          <a:xfrm>
            <a:off x="3206337" y="5131107"/>
            <a:ext cx="5910580" cy="867410"/>
          </a:xfrm>
          <a:custGeom>
            <a:avLst/>
            <a:gdLst/>
            <a:ahLst/>
            <a:cxnLst/>
            <a:rect l="l" t="t" r="r" b="b"/>
            <a:pathLst>
              <a:path w="5910580" h="867410">
                <a:moveTo>
                  <a:pt x="0" y="0"/>
                </a:moveTo>
                <a:lnTo>
                  <a:pt x="5910366" y="0"/>
                </a:lnTo>
                <a:lnTo>
                  <a:pt x="5910366" y="867276"/>
                </a:lnTo>
                <a:lnTo>
                  <a:pt x="0" y="867276"/>
                </a:lnTo>
                <a:lnTo>
                  <a:pt x="0" y="0"/>
                </a:lnTo>
                <a:close/>
              </a:path>
            </a:pathLst>
          </a:custGeom>
          <a:solidFill>
            <a:srgbClr val="FFFFFF"/>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3" name="object 13"/>
          <p:cNvSpPr txBox="1"/>
          <p:nvPr/>
        </p:nvSpPr>
        <p:spPr>
          <a:xfrm>
            <a:off x="3199451" y="5108955"/>
            <a:ext cx="1668780" cy="984885"/>
          </a:xfrm>
          <a:prstGeom prst="rect">
            <a:avLst/>
          </a:prstGeom>
        </p:spPr>
        <p:txBody>
          <a:bodyPr vert="horz" wrap="square" lIns="0" tIns="0" rIns="0" bIns="0" rtlCol="0">
            <a:noAutofit/>
          </a:bodyPr>
          <a:lstStyle/>
          <a:p>
            <a:pPr algn="ctr" fontAlgn="ctr"/>
            <a:r>
              <a:rPr lang="en-US" sz="12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 fine-tuning:</a:t>
            </a:r>
          </a:p>
          <a:p>
            <a:pPr marL="12065" marR="5080"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Continuously tune the model based on the actual data of a service scenario.</a:t>
            </a:r>
          </a:p>
        </p:txBody>
      </p:sp>
      <p:sp>
        <p:nvSpPr>
          <p:cNvPr id="14" name="object 14"/>
          <p:cNvSpPr txBox="1"/>
          <p:nvPr/>
        </p:nvSpPr>
        <p:spPr>
          <a:xfrm>
            <a:off x="5359979" y="5108955"/>
            <a:ext cx="1441450" cy="738664"/>
          </a:xfrm>
          <a:prstGeom prst="rect">
            <a:avLst/>
          </a:prstGeom>
        </p:spPr>
        <p:txBody>
          <a:bodyPr vert="horz" wrap="square" lIns="0" tIns="0" rIns="0" bIns="0" rtlCol="0">
            <a:noAutofit/>
          </a:bodyPr>
          <a:lstStyle/>
          <a:p>
            <a:pPr algn="ctr" fontAlgn="ctr"/>
            <a:r>
              <a:rPr lang="en-US" sz="12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 deployment:</a:t>
            </a:r>
          </a:p>
          <a:p>
            <a:pPr marR="5080"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Deploy the model in an actual production scenario.</a:t>
            </a:r>
          </a:p>
        </p:txBody>
      </p:sp>
      <p:sp>
        <p:nvSpPr>
          <p:cNvPr id="15" name="object 15"/>
          <p:cNvSpPr txBox="1"/>
          <p:nvPr/>
        </p:nvSpPr>
        <p:spPr>
          <a:xfrm>
            <a:off x="7169800" y="5118177"/>
            <a:ext cx="1825987" cy="975664"/>
          </a:xfrm>
          <a:prstGeom prst="rect">
            <a:avLst/>
          </a:prstGeom>
        </p:spPr>
        <p:txBody>
          <a:bodyPr vert="horz" wrap="square" lIns="0" tIns="0" rIns="0" bIns="0" rtlCol="0">
            <a:noAutofit/>
          </a:bodyPr>
          <a:lstStyle/>
          <a:p>
            <a:pPr marR="5080" algn="ctr" fontAlgn="ctr"/>
            <a:r>
              <a:rPr lang="en-US" sz="12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 test: </a:t>
            </a:r>
          </a:p>
          <a:p>
            <a:pPr marR="5080" algn="ctr" fontAlgn="ctr"/>
            <a:r>
              <a:rPr lang="en-US"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Use test data to evaluate the generalization capability of the model in a real environment.</a:t>
            </a:r>
          </a:p>
        </p:txBody>
      </p:sp>
      <p:sp>
        <p:nvSpPr>
          <p:cNvPr id="16" name="object 16"/>
          <p:cNvSpPr/>
          <p:nvPr/>
        </p:nvSpPr>
        <p:spPr>
          <a:xfrm>
            <a:off x="3543841" y="1812135"/>
            <a:ext cx="273685" cy="273685"/>
          </a:xfrm>
          <a:custGeom>
            <a:avLst/>
            <a:gdLst/>
            <a:ahLst/>
            <a:cxnLst/>
            <a:rect l="l" t="t" r="r" b="b"/>
            <a:pathLst>
              <a:path w="273685" h="273685">
                <a:moveTo>
                  <a:pt x="136596" y="0"/>
                </a:moveTo>
                <a:lnTo>
                  <a:pt x="93421" y="6963"/>
                </a:lnTo>
                <a:lnTo>
                  <a:pt x="55924" y="26354"/>
                </a:lnTo>
                <a:lnTo>
                  <a:pt x="26355" y="55923"/>
                </a:lnTo>
                <a:lnTo>
                  <a:pt x="6963" y="93420"/>
                </a:lnTo>
                <a:lnTo>
                  <a:pt x="0" y="136596"/>
                </a:lnTo>
                <a:lnTo>
                  <a:pt x="6963" y="179771"/>
                </a:lnTo>
                <a:lnTo>
                  <a:pt x="26355" y="217268"/>
                </a:lnTo>
                <a:lnTo>
                  <a:pt x="55924" y="246837"/>
                </a:lnTo>
                <a:lnTo>
                  <a:pt x="93421" y="266228"/>
                </a:lnTo>
                <a:lnTo>
                  <a:pt x="136596" y="273192"/>
                </a:lnTo>
                <a:lnTo>
                  <a:pt x="179771" y="266228"/>
                </a:lnTo>
                <a:lnTo>
                  <a:pt x="217268" y="246837"/>
                </a:lnTo>
                <a:lnTo>
                  <a:pt x="246838" y="217268"/>
                </a:lnTo>
                <a:lnTo>
                  <a:pt x="266229" y="179771"/>
                </a:lnTo>
                <a:lnTo>
                  <a:pt x="273193" y="136596"/>
                </a:lnTo>
                <a:lnTo>
                  <a:pt x="266229" y="93420"/>
                </a:lnTo>
                <a:lnTo>
                  <a:pt x="246838" y="55923"/>
                </a:lnTo>
                <a:lnTo>
                  <a:pt x="217268" y="26354"/>
                </a:lnTo>
                <a:lnTo>
                  <a:pt x="179771" y="6963"/>
                </a:lnTo>
                <a:lnTo>
                  <a:pt x="136596" y="0"/>
                </a:lnTo>
                <a:close/>
              </a:path>
            </a:pathLst>
          </a:custGeom>
          <a:solidFill>
            <a:srgbClr val="FFFFFF"/>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7" name="object 17"/>
          <p:cNvSpPr/>
          <p:nvPr/>
        </p:nvSpPr>
        <p:spPr>
          <a:xfrm>
            <a:off x="5579423" y="1812135"/>
            <a:ext cx="273685" cy="273685"/>
          </a:xfrm>
          <a:custGeom>
            <a:avLst/>
            <a:gdLst/>
            <a:ahLst/>
            <a:cxnLst/>
            <a:rect l="l" t="t" r="r" b="b"/>
            <a:pathLst>
              <a:path w="273685" h="273685">
                <a:moveTo>
                  <a:pt x="136596" y="0"/>
                </a:moveTo>
                <a:lnTo>
                  <a:pt x="93421" y="6963"/>
                </a:lnTo>
                <a:lnTo>
                  <a:pt x="55924" y="26354"/>
                </a:lnTo>
                <a:lnTo>
                  <a:pt x="26355" y="55923"/>
                </a:lnTo>
                <a:lnTo>
                  <a:pt x="6963" y="93420"/>
                </a:lnTo>
                <a:lnTo>
                  <a:pt x="0" y="136596"/>
                </a:lnTo>
                <a:lnTo>
                  <a:pt x="6963" y="179771"/>
                </a:lnTo>
                <a:lnTo>
                  <a:pt x="26355" y="217268"/>
                </a:lnTo>
                <a:lnTo>
                  <a:pt x="55924" y="246837"/>
                </a:lnTo>
                <a:lnTo>
                  <a:pt x="93421" y="266228"/>
                </a:lnTo>
                <a:lnTo>
                  <a:pt x="136596" y="273192"/>
                </a:lnTo>
                <a:lnTo>
                  <a:pt x="179771" y="266228"/>
                </a:lnTo>
                <a:lnTo>
                  <a:pt x="217268" y="246837"/>
                </a:lnTo>
                <a:lnTo>
                  <a:pt x="246838" y="217268"/>
                </a:lnTo>
                <a:lnTo>
                  <a:pt x="266229" y="179771"/>
                </a:lnTo>
                <a:lnTo>
                  <a:pt x="273193" y="136596"/>
                </a:lnTo>
                <a:lnTo>
                  <a:pt x="266229" y="93420"/>
                </a:lnTo>
                <a:lnTo>
                  <a:pt x="246838" y="55923"/>
                </a:lnTo>
                <a:lnTo>
                  <a:pt x="217268" y="26354"/>
                </a:lnTo>
                <a:lnTo>
                  <a:pt x="179771" y="6963"/>
                </a:lnTo>
                <a:lnTo>
                  <a:pt x="136596" y="0"/>
                </a:lnTo>
                <a:close/>
              </a:path>
            </a:pathLst>
          </a:custGeom>
          <a:solidFill>
            <a:srgbClr val="FFFFFF"/>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8" name="object 18"/>
          <p:cNvSpPr/>
          <p:nvPr/>
        </p:nvSpPr>
        <p:spPr>
          <a:xfrm>
            <a:off x="3553218" y="1816823"/>
            <a:ext cx="238125" cy="238125"/>
          </a:xfrm>
          <a:custGeom>
            <a:avLst/>
            <a:gdLst/>
            <a:ahLst/>
            <a:cxnLst/>
            <a:rect l="l" t="t" r="r" b="b"/>
            <a:pathLst>
              <a:path w="238125" h="238125">
                <a:moveTo>
                  <a:pt x="118753" y="0"/>
                </a:moveTo>
                <a:lnTo>
                  <a:pt x="72529" y="9332"/>
                </a:lnTo>
                <a:lnTo>
                  <a:pt x="34782" y="34781"/>
                </a:lnTo>
                <a:lnTo>
                  <a:pt x="9332" y="72529"/>
                </a:lnTo>
                <a:lnTo>
                  <a:pt x="0" y="118753"/>
                </a:lnTo>
                <a:lnTo>
                  <a:pt x="9332" y="164977"/>
                </a:lnTo>
                <a:lnTo>
                  <a:pt x="34782" y="202724"/>
                </a:lnTo>
                <a:lnTo>
                  <a:pt x="72529" y="228174"/>
                </a:lnTo>
                <a:lnTo>
                  <a:pt x="118753" y="237506"/>
                </a:lnTo>
                <a:lnTo>
                  <a:pt x="164978" y="228174"/>
                </a:lnTo>
                <a:lnTo>
                  <a:pt x="202725" y="202724"/>
                </a:lnTo>
                <a:lnTo>
                  <a:pt x="228175" y="164977"/>
                </a:lnTo>
                <a:lnTo>
                  <a:pt x="237507" y="118753"/>
                </a:lnTo>
                <a:lnTo>
                  <a:pt x="228175" y="72529"/>
                </a:lnTo>
                <a:lnTo>
                  <a:pt x="202725" y="34781"/>
                </a:lnTo>
                <a:lnTo>
                  <a:pt x="164978" y="9332"/>
                </a:lnTo>
                <a:lnTo>
                  <a:pt x="118753" y="0"/>
                </a:lnTo>
                <a:close/>
              </a:path>
            </a:pathLst>
          </a:custGeom>
          <a:solidFill>
            <a:srgbClr val="FFC000"/>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9" name="object 19"/>
          <p:cNvSpPr/>
          <p:nvPr/>
        </p:nvSpPr>
        <p:spPr>
          <a:xfrm>
            <a:off x="7553997" y="1812135"/>
            <a:ext cx="273685" cy="273685"/>
          </a:xfrm>
          <a:custGeom>
            <a:avLst/>
            <a:gdLst/>
            <a:ahLst/>
            <a:cxnLst/>
            <a:rect l="l" t="t" r="r" b="b"/>
            <a:pathLst>
              <a:path w="273684" h="273685">
                <a:moveTo>
                  <a:pt x="136596" y="0"/>
                </a:moveTo>
                <a:lnTo>
                  <a:pt x="93420" y="6963"/>
                </a:lnTo>
                <a:lnTo>
                  <a:pt x="55923" y="26354"/>
                </a:lnTo>
                <a:lnTo>
                  <a:pt x="26354" y="55923"/>
                </a:lnTo>
                <a:lnTo>
                  <a:pt x="6963" y="93420"/>
                </a:lnTo>
                <a:lnTo>
                  <a:pt x="0" y="136596"/>
                </a:lnTo>
                <a:lnTo>
                  <a:pt x="6963" y="179771"/>
                </a:lnTo>
                <a:lnTo>
                  <a:pt x="26354" y="217268"/>
                </a:lnTo>
                <a:lnTo>
                  <a:pt x="55923" y="246837"/>
                </a:lnTo>
                <a:lnTo>
                  <a:pt x="93420" y="266228"/>
                </a:lnTo>
                <a:lnTo>
                  <a:pt x="136596" y="273192"/>
                </a:lnTo>
                <a:lnTo>
                  <a:pt x="179771" y="266228"/>
                </a:lnTo>
                <a:lnTo>
                  <a:pt x="217268" y="246837"/>
                </a:lnTo>
                <a:lnTo>
                  <a:pt x="246837" y="217268"/>
                </a:lnTo>
                <a:lnTo>
                  <a:pt x="266228" y="179771"/>
                </a:lnTo>
                <a:lnTo>
                  <a:pt x="273192" y="136596"/>
                </a:lnTo>
                <a:lnTo>
                  <a:pt x="266228" y="93420"/>
                </a:lnTo>
                <a:lnTo>
                  <a:pt x="246837" y="55923"/>
                </a:lnTo>
                <a:lnTo>
                  <a:pt x="217268" y="26354"/>
                </a:lnTo>
                <a:lnTo>
                  <a:pt x="179771" y="6963"/>
                </a:lnTo>
                <a:lnTo>
                  <a:pt x="136596" y="0"/>
                </a:lnTo>
                <a:close/>
              </a:path>
            </a:pathLst>
          </a:custGeom>
          <a:solidFill>
            <a:srgbClr val="FFFFFF"/>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0" name="object 20"/>
          <p:cNvSpPr/>
          <p:nvPr/>
        </p:nvSpPr>
        <p:spPr>
          <a:xfrm>
            <a:off x="7500989" y="3905977"/>
            <a:ext cx="273685" cy="273685"/>
          </a:xfrm>
          <a:custGeom>
            <a:avLst/>
            <a:gdLst/>
            <a:ahLst/>
            <a:cxnLst/>
            <a:rect l="l" t="t" r="r" b="b"/>
            <a:pathLst>
              <a:path w="273684" h="273685">
                <a:moveTo>
                  <a:pt x="136597" y="0"/>
                </a:moveTo>
                <a:lnTo>
                  <a:pt x="93422" y="6963"/>
                </a:lnTo>
                <a:lnTo>
                  <a:pt x="55924" y="26355"/>
                </a:lnTo>
                <a:lnTo>
                  <a:pt x="26355" y="55924"/>
                </a:lnTo>
                <a:lnTo>
                  <a:pt x="6963" y="93422"/>
                </a:lnTo>
                <a:lnTo>
                  <a:pt x="0" y="136597"/>
                </a:lnTo>
                <a:lnTo>
                  <a:pt x="6963" y="179772"/>
                </a:lnTo>
                <a:lnTo>
                  <a:pt x="26355" y="217268"/>
                </a:lnTo>
                <a:lnTo>
                  <a:pt x="55924" y="246838"/>
                </a:lnTo>
                <a:lnTo>
                  <a:pt x="93422" y="266229"/>
                </a:lnTo>
                <a:lnTo>
                  <a:pt x="136597" y="273193"/>
                </a:lnTo>
                <a:lnTo>
                  <a:pt x="179772" y="266229"/>
                </a:lnTo>
                <a:lnTo>
                  <a:pt x="217268" y="246838"/>
                </a:lnTo>
                <a:lnTo>
                  <a:pt x="246838" y="217268"/>
                </a:lnTo>
                <a:lnTo>
                  <a:pt x="266229" y="179772"/>
                </a:lnTo>
                <a:lnTo>
                  <a:pt x="273193" y="136597"/>
                </a:lnTo>
                <a:lnTo>
                  <a:pt x="266229" y="93422"/>
                </a:lnTo>
                <a:lnTo>
                  <a:pt x="246838" y="55924"/>
                </a:lnTo>
                <a:lnTo>
                  <a:pt x="217268" y="26355"/>
                </a:lnTo>
                <a:lnTo>
                  <a:pt x="179772" y="6963"/>
                </a:lnTo>
                <a:lnTo>
                  <a:pt x="136597" y="0"/>
                </a:lnTo>
                <a:close/>
              </a:path>
            </a:pathLst>
          </a:custGeom>
          <a:solidFill>
            <a:srgbClr val="FFFFFF"/>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1" name="object 21"/>
          <p:cNvSpPr/>
          <p:nvPr/>
        </p:nvSpPr>
        <p:spPr>
          <a:xfrm>
            <a:off x="5486660" y="3905977"/>
            <a:ext cx="273685" cy="273685"/>
          </a:xfrm>
          <a:custGeom>
            <a:avLst/>
            <a:gdLst/>
            <a:ahLst/>
            <a:cxnLst/>
            <a:rect l="l" t="t" r="r" b="b"/>
            <a:pathLst>
              <a:path w="273685" h="273685">
                <a:moveTo>
                  <a:pt x="136596" y="0"/>
                </a:moveTo>
                <a:lnTo>
                  <a:pt x="93420" y="6963"/>
                </a:lnTo>
                <a:lnTo>
                  <a:pt x="55923" y="26355"/>
                </a:lnTo>
                <a:lnTo>
                  <a:pt x="26354" y="55924"/>
                </a:lnTo>
                <a:lnTo>
                  <a:pt x="6963" y="93422"/>
                </a:lnTo>
                <a:lnTo>
                  <a:pt x="0" y="136597"/>
                </a:lnTo>
                <a:lnTo>
                  <a:pt x="6963" y="179772"/>
                </a:lnTo>
                <a:lnTo>
                  <a:pt x="26354" y="217268"/>
                </a:lnTo>
                <a:lnTo>
                  <a:pt x="55923" y="246838"/>
                </a:lnTo>
                <a:lnTo>
                  <a:pt x="93420" y="266229"/>
                </a:lnTo>
                <a:lnTo>
                  <a:pt x="136596" y="273193"/>
                </a:lnTo>
                <a:lnTo>
                  <a:pt x="179771" y="266229"/>
                </a:lnTo>
                <a:lnTo>
                  <a:pt x="217268" y="246838"/>
                </a:lnTo>
                <a:lnTo>
                  <a:pt x="246837" y="217268"/>
                </a:lnTo>
                <a:lnTo>
                  <a:pt x="266228" y="179772"/>
                </a:lnTo>
                <a:lnTo>
                  <a:pt x="273192" y="136597"/>
                </a:lnTo>
                <a:lnTo>
                  <a:pt x="266228" y="93422"/>
                </a:lnTo>
                <a:lnTo>
                  <a:pt x="246837" y="55924"/>
                </a:lnTo>
                <a:lnTo>
                  <a:pt x="217268" y="26355"/>
                </a:lnTo>
                <a:lnTo>
                  <a:pt x="179771" y="6963"/>
                </a:lnTo>
                <a:lnTo>
                  <a:pt x="136596" y="0"/>
                </a:lnTo>
                <a:close/>
              </a:path>
            </a:pathLst>
          </a:custGeom>
          <a:solidFill>
            <a:srgbClr val="FFFFFF"/>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2" name="object 22"/>
          <p:cNvSpPr/>
          <p:nvPr/>
        </p:nvSpPr>
        <p:spPr>
          <a:xfrm>
            <a:off x="3525338" y="3905977"/>
            <a:ext cx="273685" cy="273685"/>
          </a:xfrm>
          <a:custGeom>
            <a:avLst/>
            <a:gdLst/>
            <a:ahLst/>
            <a:cxnLst/>
            <a:rect l="l" t="t" r="r" b="b"/>
            <a:pathLst>
              <a:path w="273685" h="273685">
                <a:moveTo>
                  <a:pt x="136596" y="0"/>
                </a:moveTo>
                <a:lnTo>
                  <a:pt x="93420" y="6963"/>
                </a:lnTo>
                <a:lnTo>
                  <a:pt x="55923" y="26355"/>
                </a:lnTo>
                <a:lnTo>
                  <a:pt x="26354" y="55924"/>
                </a:lnTo>
                <a:lnTo>
                  <a:pt x="6963" y="93422"/>
                </a:lnTo>
                <a:lnTo>
                  <a:pt x="0" y="136597"/>
                </a:lnTo>
                <a:lnTo>
                  <a:pt x="6963" y="179772"/>
                </a:lnTo>
                <a:lnTo>
                  <a:pt x="26354" y="217268"/>
                </a:lnTo>
                <a:lnTo>
                  <a:pt x="55923" y="246838"/>
                </a:lnTo>
                <a:lnTo>
                  <a:pt x="93420" y="266229"/>
                </a:lnTo>
                <a:lnTo>
                  <a:pt x="136596" y="273193"/>
                </a:lnTo>
                <a:lnTo>
                  <a:pt x="179771" y="266229"/>
                </a:lnTo>
                <a:lnTo>
                  <a:pt x="217268" y="246838"/>
                </a:lnTo>
                <a:lnTo>
                  <a:pt x="246837" y="217268"/>
                </a:lnTo>
                <a:lnTo>
                  <a:pt x="266228" y="179772"/>
                </a:lnTo>
                <a:lnTo>
                  <a:pt x="273192" y="136597"/>
                </a:lnTo>
                <a:lnTo>
                  <a:pt x="266228" y="93422"/>
                </a:lnTo>
                <a:lnTo>
                  <a:pt x="246837" y="55924"/>
                </a:lnTo>
                <a:lnTo>
                  <a:pt x="217268" y="26355"/>
                </a:lnTo>
                <a:lnTo>
                  <a:pt x="179771" y="6963"/>
                </a:lnTo>
                <a:lnTo>
                  <a:pt x="136596" y="0"/>
                </a:lnTo>
                <a:close/>
              </a:path>
            </a:pathLst>
          </a:custGeom>
          <a:solidFill>
            <a:srgbClr val="FFFFFF"/>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3" name="object 23"/>
          <p:cNvSpPr/>
          <p:nvPr/>
        </p:nvSpPr>
        <p:spPr>
          <a:xfrm>
            <a:off x="5607306" y="1816823"/>
            <a:ext cx="238125" cy="238125"/>
          </a:xfrm>
          <a:custGeom>
            <a:avLst/>
            <a:gdLst/>
            <a:ahLst/>
            <a:cxnLst/>
            <a:rect l="l" t="t" r="r" b="b"/>
            <a:pathLst>
              <a:path w="238125" h="238125">
                <a:moveTo>
                  <a:pt x="118752" y="0"/>
                </a:moveTo>
                <a:lnTo>
                  <a:pt x="72528" y="9332"/>
                </a:lnTo>
                <a:lnTo>
                  <a:pt x="34781" y="34781"/>
                </a:lnTo>
                <a:lnTo>
                  <a:pt x="9332" y="72529"/>
                </a:lnTo>
                <a:lnTo>
                  <a:pt x="0" y="118753"/>
                </a:lnTo>
                <a:lnTo>
                  <a:pt x="9332" y="164977"/>
                </a:lnTo>
                <a:lnTo>
                  <a:pt x="34781" y="202724"/>
                </a:lnTo>
                <a:lnTo>
                  <a:pt x="72528" y="228174"/>
                </a:lnTo>
                <a:lnTo>
                  <a:pt x="118752" y="237506"/>
                </a:lnTo>
                <a:lnTo>
                  <a:pt x="164977" y="228174"/>
                </a:lnTo>
                <a:lnTo>
                  <a:pt x="202724" y="202724"/>
                </a:lnTo>
                <a:lnTo>
                  <a:pt x="228174" y="164977"/>
                </a:lnTo>
                <a:lnTo>
                  <a:pt x="237506" y="118753"/>
                </a:lnTo>
                <a:lnTo>
                  <a:pt x="228174" y="72529"/>
                </a:lnTo>
                <a:lnTo>
                  <a:pt x="202724" y="34781"/>
                </a:lnTo>
                <a:lnTo>
                  <a:pt x="164977" y="9332"/>
                </a:lnTo>
                <a:lnTo>
                  <a:pt x="118752" y="0"/>
                </a:lnTo>
                <a:close/>
              </a:path>
            </a:pathLst>
          </a:custGeom>
          <a:solidFill>
            <a:srgbClr val="FFC000"/>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4" name="object 24"/>
          <p:cNvSpPr/>
          <p:nvPr/>
        </p:nvSpPr>
        <p:spPr>
          <a:xfrm>
            <a:off x="7568628" y="1816823"/>
            <a:ext cx="238125" cy="238125"/>
          </a:xfrm>
          <a:custGeom>
            <a:avLst/>
            <a:gdLst/>
            <a:ahLst/>
            <a:cxnLst/>
            <a:rect l="l" t="t" r="r" b="b"/>
            <a:pathLst>
              <a:path w="238125" h="238125">
                <a:moveTo>
                  <a:pt x="118752" y="0"/>
                </a:moveTo>
                <a:lnTo>
                  <a:pt x="72528" y="9332"/>
                </a:lnTo>
                <a:lnTo>
                  <a:pt x="34781" y="34781"/>
                </a:lnTo>
                <a:lnTo>
                  <a:pt x="9332" y="72529"/>
                </a:lnTo>
                <a:lnTo>
                  <a:pt x="0" y="118753"/>
                </a:lnTo>
                <a:lnTo>
                  <a:pt x="9332" y="164977"/>
                </a:lnTo>
                <a:lnTo>
                  <a:pt x="34781" y="202724"/>
                </a:lnTo>
                <a:lnTo>
                  <a:pt x="72528" y="228174"/>
                </a:lnTo>
                <a:lnTo>
                  <a:pt x="118752" y="237506"/>
                </a:lnTo>
                <a:lnTo>
                  <a:pt x="164977" y="228174"/>
                </a:lnTo>
                <a:lnTo>
                  <a:pt x="202724" y="202724"/>
                </a:lnTo>
                <a:lnTo>
                  <a:pt x="228174" y="164977"/>
                </a:lnTo>
                <a:lnTo>
                  <a:pt x="237506" y="118753"/>
                </a:lnTo>
                <a:lnTo>
                  <a:pt x="228174" y="72529"/>
                </a:lnTo>
                <a:lnTo>
                  <a:pt x="202724" y="34781"/>
                </a:lnTo>
                <a:lnTo>
                  <a:pt x="164977" y="9332"/>
                </a:lnTo>
                <a:lnTo>
                  <a:pt x="118752" y="0"/>
                </a:lnTo>
                <a:close/>
              </a:path>
            </a:pathLst>
          </a:custGeom>
          <a:solidFill>
            <a:srgbClr val="FFC000"/>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5" name="object 25"/>
          <p:cNvSpPr txBox="1"/>
          <p:nvPr/>
        </p:nvSpPr>
        <p:spPr>
          <a:xfrm>
            <a:off x="3617202" y="1831847"/>
            <a:ext cx="4125595" cy="184666"/>
          </a:xfrm>
          <a:prstGeom prst="rect">
            <a:avLst/>
          </a:prstGeom>
        </p:spPr>
        <p:txBody>
          <a:bodyPr vert="horz" wrap="square" lIns="0" tIns="0" rIns="0" bIns="0" rtlCol="0">
            <a:noAutofit/>
          </a:bodyPr>
          <a:lstStyle/>
          <a:p>
            <a:pPr marL="12700" fontAlgn="ctr">
              <a:lnSpc>
                <a:spcPct val="100000"/>
              </a:lnSpc>
              <a:tabLst>
                <a:tab pos="2066289" algn="l"/>
                <a:tab pos="4027804" algn="l"/>
              </a:tabLst>
            </a:pPr>
            <a:r>
              <a:rPr lang="en-US" sz="12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	2	3</a:t>
            </a:r>
          </a:p>
        </p:txBody>
      </p:sp>
      <p:sp>
        <p:nvSpPr>
          <p:cNvPr id="26" name="object 26"/>
          <p:cNvSpPr/>
          <p:nvPr/>
        </p:nvSpPr>
        <p:spPr>
          <a:xfrm>
            <a:off x="7515620" y="3910666"/>
            <a:ext cx="238125" cy="238125"/>
          </a:xfrm>
          <a:custGeom>
            <a:avLst/>
            <a:gdLst/>
            <a:ahLst/>
            <a:cxnLst/>
            <a:rect l="l" t="t" r="r" b="b"/>
            <a:pathLst>
              <a:path w="238125" h="238125">
                <a:moveTo>
                  <a:pt x="118753" y="0"/>
                </a:moveTo>
                <a:lnTo>
                  <a:pt x="72529" y="9332"/>
                </a:lnTo>
                <a:lnTo>
                  <a:pt x="34781" y="34782"/>
                </a:lnTo>
                <a:lnTo>
                  <a:pt x="9332" y="72529"/>
                </a:lnTo>
                <a:lnTo>
                  <a:pt x="0" y="118753"/>
                </a:lnTo>
                <a:lnTo>
                  <a:pt x="9332" y="164978"/>
                </a:lnTo>
                <a:lnTo>
                  <a:pt x="34781" y="202725"/>
                </a:lnTo>
                <a:lnTo>
                  <a:pt x="72529" y="228175"/>
                </a:lnTo>
                <a:lnTo>
                  <a:pt x="118753" y="237507"/>
                </a:lnTo>
                <a:lnTo>
                  <a:pt x="164977" y="228175"/>
                </a:lnTo>
                <a:lnTo>
                  <a:pt x="202724" y="202725"/>
                </a:lnTo>
                <a:lnTo>
                  <a:pt x="228174" y="164978"/>
                </a:lnTo>
                <a:lnTo>
                  <a:pt x="237506" y="118753"/>
                </a:lnTo>
                <a:lnTo>
                  <a:pt x="228174" y="72529"/>
                </a:lnTo>
                <a:lnTo>
                  <a:pt x="202724" y="34782"/>
                </a:lnTo>
                <a:lnTo>
                  <a:pt x="164977" y="9332"/>
                </a:lnTo>
                <a:lnTo>
                  <a:pt x="118753" y="0"/>
                </a:lnTo>
                <a:close/>
              </a:path>
            </a:pathLst>
          </a:custGeom>
          <a:solidFill>
            <a:srgbClr val="FFC000"/>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7" name="object 27"/>
          <p:cNvSpPr txBox="1"/>
          <p:nvPr/>
        </p:nvSpPr>
        <p:spPr>
          <a:xfrm>
            <a:off x="7579604" y="3925823"/>
            <a:ext cx="110489" cy="184666"/>
          </a:xfrm>
          <a:prstGeom prst="rect">
            <a:avLst/>
          </a:prstGeom>
        </p:spPr>
        <p:txBody>
          <a:bodyPr vert="horz" wrap="square" lIns="0" tIns="0" rIns="0" bIns="0" rtlCol="0">
            <a:noAutofit/>
          </a:bodyPr>
          <a:lstStyle/>
          <a:p>
            <a:pPr marL="12700" fontAlgn="ctr">
              <a:lnSpc>
                <a:spcPct val="100000"/>
              </a:lnSpc>
            </a:pPr>
            <a:r>
              <a:rPr lang="en-US" sz="12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4</a:t>
            </a:r>
          </a:p>
        </p:txBody>
      </p:sp>
      <p:sp>
        <p:nvSpPr>
          <p:cNvPr id="28" name="object 28"/>
          <p:cNvSpPr/>
          <p:nvPr/>
        </p:nvSpPr>
        <p:spPr>
          <a:xfrm>
            <a:off x="5501289" y="3910666"/>
            <a:ext cx="238125" cy="238125"/>
          </a:xfrm>
          <a:custGeom>
            <a:avLst/>
            <a:gdLst/>
            <a:ahLst/>
            <a:cxnLst/>
            <a:rect l="l" t="t" r="r" b="b"/>
            <a:pathLst>
              <a:path w="238125" h="238125">
                <a:moveTo>
                  <a:pt x="118752" y="0"/>
                </a:moveTo>
                <a:lnTo>
                  <a:pt x="72528" y="9332"/>
                </a:lnTo>
                <a:lnTo>
                  <a:pt x="34781" y="34782"/>
                </a:lnTo>
                <a:lnTo>
                  <a:pt x="9332" y="72529"/>
                </a:lnTo>
                <a:lnTo>
                  <a:pt x="0" y="118753"/>
                </a:lnTo>
                <a:lnTo>
                  <a:pt x="9332" y="164978"/>
                </a:lnTo>
                <a:lnTo>
                  <a:pt x="34781" y="202725"/>
                </a:lnTo>
                <a:lnTo>
                  <a:pt x="72528" y="228175"/>
                </a:lnTo>
                <a:lnTo>
                  <a:pt x="118752" y="237507"/>
                </a:lnTo>
                <a:lnTo>
                  <a:pt x="164977" y="228175"/>
                </a:lnTo>
                <a:lnTo>
                  <a:pt x="202724" y="202725"/>
                </a:lnTo>
                <a:lnTo>
                  <a:pt x="228174" y="164978"/>
                </a:lnTo>
                <a:lnTo>
                  <a:pt x="237506" y="118753"/>
                </a:lnTo>
                <a:lnTo>
                  <a:pt x="228174" y="72529"/>
                </a:lnTo>
                <a:lnTo>
                  <a:pt x="202724" y="34782"/>
                </a:lnTo>
                <a:lnTo>
                  <a:pt x="164977" y="9332"/>
                </a:lnTo>
                <a:lnTo>
                  <a:pt x="118752" y="0"/>
                </a:lnTo>
                <a:close/>
              </a:path>
            </a:pathLst>
          </a:custGeom>
          <a:solidFill>
            <a:srgbClr val="FFC000"/>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9" name="object 29"/>
          <p:cNvSpPr txBox="1"/>
          <p:nvPr/>
        </p:nvSpPr>
        <p:spPr>
          <a:xfrm>
            <a:off x="5565271" y="3925823"/>
            <a:ext cx="110489" cy="184666"/>
          </a:xfrm>
          <a:prstGeom prst="rect">
            <a:avLst/>
          </a:prstGeom>
        </p:spPr>
        <p:txBody>
          <a:bodyPr vert="horz" wrap="square" lIns="0" tIns="0" rIns="0" bIns="0" rtlCol="0">
            <a:noAutofit/>
          </a:bodyPr>
          <a:lstStyle/>
          <a:p>
            <a:pPr marL="12700" fontAlgn="ctr">
              <a:lnSpc>
                <a:spcPct val="100000"/>
              </a:lnSpc>
            </a:pPr>
            <a:r>
              <a:rPr lang="en-US" sz="12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5</a:t>
            </a:r>
          </a:p>
        </p:txBody>
      </p:sp>
      <p:sp>
        <p:nvSpPr>
          <p:cNvPr id="30" name="object 30"/>
          <p:cNvSpPr/>
          <p:nvPr/>
        </p:nvSpPr>
        <p:spPr>
          <a:xfrm>
            <a:off x="3526714" y="3910666"/>
            <a:ext cx="238125" cy="238125"/>
          </a:xfrm>
          <a:custGeom>
            <a:avLst/>
            <a:gdLst/>
            <a:ahLst/>
            <a:cxnLst/>
            <a:rect l="l" t="t" r="r" b="b"/>
            <a:pathLst>
              <a:path w="238125" h="238125">
                <a:moveTo>
                  <a:pt x="118753" y="0"/>
                </a:moveTo>
                <a:lnTo>
                  <a:pt x="72529" y="9332"/>
                </a:lnTo>
                <a:lnTo>
                  <a:pt x="34781" y="34782"/>
                </a:lnTo>
                <a:lnTo>
                  <a:pt x="9332" y="72529"/>
                </a:lnTo>
                <a:lnTo>
                  <a:pt x="0" y="118753"/>
                </a:lnTo>
                <a:lnTo>
                  <a:pt x="9332" y="164978"/>
                </a:lnTo>
                <a:lnTo>
                  <a:pt x="34781" y="202725"/>
                </a:lnTo>
                <a:lnTo>
                  <a:pt x="72529" y="228175"/>
                </a:lnTo>
                <a:lnTo>
                  <a:pt x="118753" y="237507"/>
                </a:lnTo>
                <a:lnTo>
                  <a:pt x="164977" y="228175"/>
                </a:lnTo>
                <a:lnTo>
                  <a:pt x="202724" y="202725"/>
                </a:lnTo>
                <a:lnTo>
                  <a:pt x="228174" y="164978"/>
                </a:lnTo>
                <a:lnTo>
                  <a:pt x="237506" y="118753"/>
                </a:lnTo>
                <a:lnTo>
                  <a:pt x="228174" y="72529"/>
                </a:lnTo>
                <a:lnTo>
                  <a:pt x="202724" y="34782"/>
                </a:lnTo>
                <a:lnTo>
                  <a:pt x="164977" y="9332"/>
                </a:lnTo>
                <a:lnTo>
                  <a:pt x="118753" y="0"/>
                </a:lnTo>
                <a:close/>
              </a:path>
            </a:pathLst>
          </a:custGeom>
          <a:solidFill>
            <a:srgbClr val="FFC000"/>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1" name="object 31"/>
          <p:cNvSpPr txBox="1"/>
          <p:nvPr/>
        </p:nvSpPr>
        <p:spPr>
          <a:xfrm>
            <a:off x="3590699" y="3925823"/>
            <a:ext cx="110489" cy="184666"/>
          </a:xfrm>
          <a:prstGeom prst="rect">
            <a:avLst/>
          </a:prstGeom>
        </p:spPr>
        <p:txBody>
          <a:bodyPr vert="horz" wrap="square" lIns="0" tIns="0" rIns="0" bIns="0" rtlCol="0">
            <a:noAutofit/>
          </a:bodyPr>
          <a:lstStyle/>
          <a:p>
            <a:pPr marL="12700" fontAlgn="ctr">
              <a:lnSpc>
                <a:spcPct val="100000"/>
              </a:lnSpc>
            </a:pPr>
            <a:r>
              <a:rPr lang="en-US" sz="12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6</a:t>
            </a:r>
          </a:p>
        </p:txBody>
      </p:sp>
      <p:sp>
        <p:nvSpPr>
          <p:cNvPr id="32" name="object 32"/>
          <p:cNvSpPr/>
          <p:nvPr/>
        </p:nvSpPr>
        <p:spPr>
          <a:xfrm>
            <a:off x="5876626" y="2060210"/>
            <a:ext cx="304165" cy="364490"/>
          </a:xfrm>
          <a:custGeom>
            <a:avLst/>
            <a:gdLst/>
            <a:ahLst/>
            <a:cxnLst/>
            <a:rect l="l" t="t" r="r" b="b"/>
            <a:pathLst>
              <a:path w="304164" h="364489">
                <a:moveTo>
                  <a:pt x="202639" y="0"/>
                </a:moveTo>
                <a:lnTo>
                  <a:pt x="163955" y="2104"/>
                </a:lnTo>
                <a:lnTo>
                  <a:pt x="125008" y="16052"/>
                </a:lnTo>
                <a:lnTo>
                  <a:pt x="87820" y="40815"/>
                </a:lnTo>
                <a:lnTo>
                  <a:pt x="54414" y="75365"/>
                </a:lnTo>
                <a:lnTo>
                  <a:pt x="26813" y="118673"/>
                </a:lnTo>
                <a:lnTo>
                  <a:pt x="8158" y="166520"/>
                </a:lnTo>
                <a:lnTo>
                  <a:pt x="0" y="213881"/>
                </a:lnTo>
                <a:lnTo>
                  <a:pt x="1972" y="258516"/>
                </a:lnTo>
                <a:lnTo>
                  <a:pt x="13712" y="298185"/>
                </a:lnTo>
                <a:lnTo>
                  <a:pt x="34856" y="330647"/>
                </a:lnTo>
                <a:lnTo>
                  <a:pt x="65037" y="353664"/>
                </a:lnTo>
                <a:lnTo>
                  <a:pt x="101434" y="364432"/>
                </a:lnTo>
                <a:lnTo>
                  <a:pt x="140118" y="362328"/>
                </a:lnTo>
                <a:lnTo>
                  <a:pt x="179066" y="348380"/>
                </a:lnTo>
                <a:lnTo>
                  <a:pt x="216254" y="323617"/>
                </a:lnTo>
                <a:lnTo>
                  <a:pt x="249660" y="289067"/>
                </a:lnTo>
                <a:lnTo>
                  <a:pt x="277261" y="245759"/>
                </a:lnTo>
                <a:lnTo>
                  <a:pt x="295916" y="197912"/>
                </a:lnTo>
                <a:lnTo>
                  <a:pt x="304074" y="150551"/>
                </a:lnTo>
                <a:lnTo>
                  <a:pt x="302101" y="105916"/>
                </a:lnTo>
                <a:lnTo>
                  <a:pt x="290361" y="66248"/>
                </a:lnTo>
                <a:lnTo>
                  <a:pt x="269218" y="33785"/>
                </a:lnTo>
                <a:lnTo>
                  <a:pt x="239036" y="10767"/>
                </a:lnTo>
                <a:lnTo>
                  <a:pt x="202639" y="0"/>
                </a:lnTo>
                <a:close/>
              </a:path>
            </a:pathLst>
          </a:custGeom>
          <a:solidFill>
            <a:srgbClr val="FFFFFF"/>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3" name="object 33"/>
          <p:cNvSpPr/>
          <p:nvPr/>
        </p:nvSpPr>
        <p:spPr>
          <a:xfrm>
            <a:off x="5879457" y="2157990"/>
            <a:ext cx="113030" cy="0"/>
          </a:xfrm>
          <a:custGeom>
            <a:avLst/>
            <a:gdLst/>
            <a:ahLst/>
            <a:cxnLst/>
            <a:rect l="l" t="t" r="r" b="b"/>
            <a:pathLst>
              <a:path w="113029">
                <a:moveTo>
                  <a:pt x="0" y="0"/>
                </a:moveTo>
                <a:lnTo>
                  <a:pt x="112644" y="1"/>
                </a:lnTo>
              </a:path>
            </a:pathLst>
          </a:custGeom>
          <a:ln w="28575">
            <a:solidFill>
              <a:srgbClr val="404040"/>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4" name="object 34"/>
          <p:cNvSpPr/>
          <p:nvPr/>
        </p:nvSpPr>
        <p:spPr>
          <a:xfrm>
            <a:off x="5934401" y="2101668"/>
            <a:ext cx="0" cy="113030"/>
          </a:xfrm>
          <a:custGeom>
            <a:avLst/>
            <a:gdLst/>
            <a:ahLst/>
            <a:cxnLst/>
            <a:rect l="l" t="t" r="r" b="b"/>
            <a:pathLst>
              <a:path h="113030">
                <a:moveTo>
                  <a:pt x="1" y="0"/>
                </a:moveTo>
                <a:lnTo>
                  <a:pt x="0" y="112644"/>
                </a:lnTo>
              </a:path>
            </a:pathLst>
          </a:custGeom>
          <a:ln w="28575">
            <a:solidFill>
              <a:srgbClr val="404040"/>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5" name="object 35"/>
          <p:cNvSpPr/>
          <p:nvPr/>
        </p:nvSpPr>
        <p:spPr>
          <a:xfrm>
            <a:off x="6012009" y="2249120"/>
            <a:ext cx="113030" cy="0"/>
          </a:xfrm>
          <a:custGeom>
            <a:avLst/>
            <a:gdLst/>
            <a:ahLst/>
            <a:cxnLst/>
            <a:rect l="l" t="t" r="r" b="b"/>
            <a:pathLst>
              <a:path w="113029">
                <a:moveTo>
                  <a:pt x="0" y="0"/>
                </a:moveTo>
                <a:lnTo>
                  <a:pt x="112644" y="1"/>
                </a:lnTo>
              </a:path>
            </a:pathLst>
          </a:custGeom>
          <a:ln w="28575">
            <a:solidFill>
              <a:srgbClr val="404040"/>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6" name="object 36"/>
          <p:cNvSpPr/>
          <p:nvPr/>
        </p:nvSpPr>
        <p:spPr>
          <a:xfrm>
            <a:off x="6066954" y="2192798"/>
            <a:ext cx="0" cy="113030"/>
          </a:xfrm>
          <a:custGeom>
            <a:avLst/>
            <a:gdLst/>
            <a:ahLst/>
            <a:cxnLst/>
            <a:rect l="l" t="t" r="r" b="b"/>
            <a:pathLst>
              <a:path h="113030">
                <a:moveTo>
                  <a:pt x="1" y="0"/>
                </a:moveTo>
                <a:lnTo>
                  <a:pt x="0" y="112644"/>
                </a:lnTo>
              </a:path>
            </a:pathLst>
          </a:custGeom>
          <a:ln w="28575">
            <a:solidFill>
              <a:srgbClr val="404040"/>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7" name="object 37"/>
          <p:cNvSpPr/>
          <p:nvPr/>
        </p:nvSpPr>
        <p:spPr>
          <a:xfrm>
            <a:off x="5852617" y="2371035"/>
            <a:ext cx="113030" cy="0"/>
          </a:xfrm>
          <a:custGeom>
            <a:avLst/>
            <a:gdLst/>
            <a:ahLst/>
            <a:cxnLst/>
            <a:rect l="l" t="t" r="r" b="b"/>
            <a:pathLst>
              <a:path w="113029">
                <a:moveTo>
                  <a:pt x="0" y="0"/>
                </a:moveTo>
                <a:lnTo>
                  <a:pt x="112644" y="1"/>
                </a:lnTo>
              </a:path>
            </a:pathLst>
          </a:custGeom>
          <a:ln w="28575">
            <a:solidFill>
              <a:srgbClr val="404040"/>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8" name="object 38"/>
          <p:cNvSpPr/>
          <p:nvPr/>
        </p:nvSpPr>
        <p:spPr>
          <a:xfrm>
            <a:off x="5907561" y="2314713"/>
            <a:ext cx="0" cy="113030"/>
          </a:xfrm>
          <a:custGeom>
            <a:avLst/>
            <a:gdLst/>
            <a:ahLst/>
            <a:cxnLst/>
            <a:rect l="l" t="t" r="r" b="b"/>
            <a:pathLst>
              <a:path h="113030">
                <a:moveTo>
                  <a:pt x="1" y="0"/>
                </a:moveTo>
                <a:lnTo>
                  <a:pt x="0" y="112644"/>
                </a:lnTo>
              </a:path>
            </a:pathLst>
          </a:custGeom>
          <a:ln w="28575">
            <a:solidFill>
              <a:srgbClr val="404040"/>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9" name="object 39"/>
          <p:cNvSpPr/>
          <p:nvPr/>
        </p:nvSpPr>
        <p:spPr>
          <a:xfrm>
            <a:off x="4144943" y="3983888"/>
            <a:ext cx="344170" cy="374650"/>
          </a:xfrm>
          <a:custGeom>
            <a:avLst/>
            <a:gdLst/>
            <a:ahLst/>
            <a:cxnLst/>
            <a:rect l="l" t="t" r="r" b="b"/>
            <a:pathLst>
              <a:path w="344170" h="374650">
                <a:moveTo>
                  <a:pt x="171856" y="0"/>
                </a:moveTo>
                <a:lnTo>
                  <a:pt x="126170" y="6681"/>
                </a:lnTo>
                <a:lnTo>
                  <a:pt x="85117" y="25537"/>
                </a:lnTo>
                <a:lnTo>
                  <a:pt x="50335" y="54785"/>
                </a:lnTo>
                <a:lnTo>
                  <a:pt x="23463" y="92642"/>
                </a:lnTo>
                <a:lnTo>
                  <a:pt x="6138" y="137325"/>
                </a:lnTo>
                <a:lnTo>
                  <a:pt x="0" y="187050"/>
                </a:lnTo>
                <a:lnTo>
                  <a:pt x="6138" y="236776"/>
                </a:lnTo>
                <a:lnTo>
                  <a:pt x="23463" y="281459"/>
                </a:lnTo>
                <a:lnTo>
                  <a:pt x="50335" y="319316"/>
                </a:lnTo>
                <a:lnTo>
                  <a:pt x="85117" y="348564"/>
                </a:lnTo>
                <a:lnTo>
                  <a:pt x="126170" y="367420"/>
                </a:lnTo>
                <a:lnTo>
                  <a:pt x="171856" y="374102"/>
                </a:lnTo>
                <a:lnTo>
                  <a:pt x="217542" y="367420"/>
                </a:lnTo>
                <a:lnTo>
                  <a:pt x="258594" y="348564"/>
                </a:lnTo>
                <a:lnTo>
                  <a:pt x="293376" y="319316"/>
                </a:lnTo>
                <a:lnTo>
                  <a:pt x="320248" y="281459"/>
                </a:lnTo>
                <a:lnTo>
                  <a:pt x="337572" y="236776"/>
                </a:lnTo>
                <a:lnTo>
                  <a:pt x="343711" y="187050"/>
                </a:lnTo>
                <a:lnTo>
                  <a:pt x="337572" y="137325"/>
                </a:lnTo>
                <a:lnTo>
                  <a:pt x="320248" y="92642"/>
                </a:lnTo>
                <a:lnTo>
                  <a:pt x="293376" y="54785"/>
                </a:lnTo>
                <a:lnTo>
                  <a:pt x="258594" y="25537"/>
                </a:lnTo>
                <a:lnTo>
                  <a:pt x="217542" y="6681"/>
                </a:lnTo>
                <a:lnTo>
                  <a:pt x="171856" y="0"/>
                </a:lnTo>
                <a:close/>
              </a:path>
            </a:pathLst>
          </a:custGeom>
          <a:solidFill>
            <a:srgbClr val="FFFFFF"/>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0" name="object 40"/>
          <p:cNvSpPr/>
          <p:nvPr/>
        </p:nvSpPr>
        <p:spPr>
          <a:xfrm>
            <a:off x="4156391" y="4127849"/>
            <a:ext cx="113030" cy="0"/>
          </a:xfrm>
          <a:custGeom>
            <a:avLst/>
            <a:gdLst/>
            <a:ahLst/>
            <a:cxnLst/>
            <a:rect l="l" t="t" r="r" b="b"/>
            <a:pathLst>
              <a:path w="113029">
                <a:moveTo>
                  <a:pt x="0" y="0"/>
                </a:moveTo>
                <a:lnTo>
                  <a:pt x="112644" y="1"/>
                </a:lnTo>
              </a:path>
            </a:pathLst>
          </a:custGeom>
          <a:ln w="28575">
            <a:solidFill>
              <a:srgbClr val="404040"/>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1" name="object 41"/>
          <p:cNvSpPr/>
          <p:nvPr/>
        </p:nvSpPr>
        <p:spPr>
          <a:xfrm>
            <a:off x="4211336" y="4071527"/>
            <a:ext cx="0" cy="113030"/>
          </a:xfrm>
          <a:custGeom>
            <a:avLst/>
            <a:gdLst/>
            <a:ahLst/>
            <a:cxnLst/>
            <a:rect l="l" t="t" r="r" b="b"/>
            <a:pathLst>
              <a:path h="113029">
                <a:moveTo>
                  <a:pt x="1" y="0"/>
                </a:moveTo>
                <a:lnTo>
                  <a:pt x="0" y="112644"/>
                </a:lnTo>
              </a:path>
            </a:pathLst>
          </a:custGeom>
          <a:ln w="28575">
            <a:solidFill>
              <a:srgbClr val="404040"/>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2" name="object 42"/>
          <p:cNvSpPr/>
          <p:nvPr/>
        </p:nvSpPr>
        <p:spPr>
          <a:xfrm>
            <a:off x="4337437" y="4075718"/>
            <a:ext cx="113030" cy="0"/>
          </a:xfrm>
          <a:custGeom>
            <a:avLst/>
            <a:gdLst/>
            <a:ahLst/>
            <a:cxnLst/>
            <a:rect l="l" t="t" r="r" b="b"/>
            <a:pathLst>
              <a:path w="113029">
                <a:moveTo>
                  <a:pt x="0" y="0"/>
                </a:moveTo>
                <a:lnTo>
                  <a:pt x="112644" y="1"/>
                </a:lnTo>
              </a:path>
            </a:pathLst>
          </a:custGeom>
          <a:ln w="28575">
            <a:solidFill>
              <a:srgbClr val="404040"/>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3" name="object 43"/>
          <p:cNvSpPr/>
          <p:nvPr/>
        </p:nvSpPr>
        <p:spPr>
          <a:xfrm>
            <a:off x="4392383" y="4019396"/>
            <a:ext cx="0" cy="113030"/>
          </a:xfrm>
          <a:custGeom>
            <a:avLst/>
            <a:gdLst/>
            <a:ahLst/>
            <a:cxnLst/>
            <a:rect l="l" t="t" r="r" b="b"/>
            <a:pathLst>
              <a:path h="113029">
                <a:moveTo>
                  <a:pt x="1" y="0"/>
                </a:moveTo>
                <a:lnTo>
                  <a:pt x="0" y="112644"/>
                </a:lnTo>
              </a:path>
            </a:pathLst>
          </a:custGeom>
          <a:ln w="28575">
            <a:solidFill>
              <a:srgbClr val="404040"/>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4" name="object 44"/>
          <p:cNvSpPr/>
          <p:nvPr/>
        </p:nvSpPr>
        <p:spPr>
          <a:xfrm>
            <a:off x="4245547" y="4263116"/>
            <a:ext cx="113030" cy="0"/>
          </a:xfrm>
          <a:custGeom>
            <a:avLst/>
            <a:gdLst/>
            <a:ahLst/>
            <a:cxnLst/>
            <a:rect l="l" t="t" r="r" b="b"/>
            <a:pathLst>
              <a:path w="113029">
                <a:moveTo>
                  <a:pt x="0" y="0"/>
                </a:moveTo>
                <a:lnTo>
                  <a:pt x="112644" y="1"/>
                </a:lnTo>
              </a:path>
            </a:pathLst>
          </a:custGeom>
          <a:ln w="28575">
            <a:solidFill>
              <a:srgbClr val="404040"/>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5" name="object 45"/>
          <p:cNvSpPr/>
          <p:nvPr/>
        </p:nvSpPr>
        <p:spPr>
          <a:xfrm>
            <a:off x="4300493" y="4206795"/>
            <a:ext cx="0" cy="113030"/>
          </a:xfrm>
          <a:custGeom>
            <a:avLst/>
            <a:gdLst/>
            <a:ahLst/>
            <a:cxnLst/>
            <a:rect l="l" t="t" r="r" b="b"/>
            <a:pathLst>
              <a:path h="113029">
                <a:moveTo>
                  <a:pt x="1" y="0"/>
                </a:moveTo>
                <a:lnTo>
                  <a:pt x="0" y="112644"/>
                </a:lnTo>
              </a:path>
            </a:pathLst>
          </a:custGeom>
          <a:ln w="28575">
            <a:solidFill>
              <a:srgbClr val="404040"/>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Tree>
    <p:extLst>
      <p:ext uri="{BB962C8B-B14F-4D97-AF65-F5344CB8AC3E}">
        <p14:creationId xmlns:p14="http://schemas.microsoft.com/office/powerpoint/2010/main" val="42982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normAutofit/>
          </a:bodyPr>
          <a:lstStyle/>
          <a:p>
            <a:r>
              <a:rPr lang="en-US">
                <a:sym typeface="Huawei Sans" panose="020C0503030203020204" pitchFamily="34" charset="0"/>
              </a:rPr>
              <a:t>Examples of Supervised Learning </a:t>
            </a:r>
            <a:r>
              <a:rPr lang="en-US" altLang="zh-CN">
                <a:sym typeface="Huawei Sans" panose="020C0503030203020204" pitchFamily="34" charset="0"/>
              </a:rPr>
              <a:t>-</a:t>
            </a:r>
            <a:r>
              <a:rPr lang="en-US">
                <a:sym typeface="Huawei Sans" panose="020C0503030203020204" pitchFamily="34" charset="0"/>
              </a:rPr>
              <a:t> Learning Phase</a:t>
            </a:r>
            <a:endParaRPr lang="en-US" dirty="0">
              <a:sym typeface="Huawei Sans" panose="020C0503030203020204" pitchFamily="34" charset="0"/>
            </a:endParaRPr>
          </a:p>
        </p:txBody>
      </p:sp>
      <p:sp>
        <p:nvSpPr>
          <p:cNvPr id="42" name="文本占位符 41"/>
          <p:cNvSpPr>
            <a:spLocks noGrp="1"/>
          </p:cNvSpPr>
          <p:nvPr>
            <p:ph type="body" sz="quarter" idx="10"/>
          </p:nvPr>
        </p:nvSpPr>
        <p:spPr>
          <a:xfrm>
            <a:off x="731838" y="1052514"/>
            <a:ext cx="10728326" cy="687649"/>
          </a:xfrm>
        </p:spPr>
        <p:txBody>
          <a:bodyPr/>
          <a:lstStyle/>
          <a:p>
            <a:r>
              <a:rPr lang="en-US" dirty="0">
                <a:solidFill>
                  <a:schemeClr val="bg1"/>
                </a:solidFill>
                <a:sym typeface="Huawei Sans" panose="020C0503030203020204" pitchFamily="34" charset="0"/>
              </a:rPr>
              <a:t>Use the classification model to predict whether a person is a basketball player.</a:t>
            </a:r>
          </a:p>
        </p:txBody>
      </p:sp>
      <p:grpSp>
        <p:nvGrpSpPr>
          <p:cNvPr id="40" name="组合 39"/>
          <p:cNvGrpSpPr/>
          <p:nvPr/>
        </p:nvGrpSpPr>
        <p:grpSpPr>
          <a:xfrm>
            <a:off x="830521" y="3871069"/>
            <a:ext cx="3089925" cy="690880"/>
            <a:chOff x="1113847" y="3871069"/>
            <a:chExt cx="2809023" cy="690880"/>
          </a:xfrm>
        </p:grpSpPr>
        <p:sp>
          <p:nvSpPr>
            <p:cNvPr id="4" name="object 4"/>
            <p:cNvSpPr/>
            <p:nvPr/>
          </p:nvSpPr>
          <p:spPr>
            <a:xfrm>
              <a:off x="1113847" y="3871069"/>
              <a:ext cx="2758559" cy="690880"/>
            </a:xfrm>
            <a:custGeom>
              <a:avLst/>
              <a:gdLst/>
              <a:ahLst/>
              <a:cxnLst/>
              <a:rect l="l" t="t" r="r" b="b"/>
              <a:pathLst>
                <a:path w="2502535" h="690879">
                  <a:moveTo>
                    <a:pt x="2450855" y="0"/>
                  </a:moveTo>
                  <a:lnTo>
                    <a:pt x="51651" y="0"/>
                  </a:lnTo>
                  <a:lnTo>
                    <a:pt x="31546" y="4059"/>
                  </a:lnTo>
                  <a:lnTo>
                    <a:pt x="15128" y="15128"/>
                  </a:lnTo>
                  <a:lnTo>
                    <a:pt x="4059" y="31546"/>
                  </a:lnTo>
                  <a:lnTo>
                    <a:pt x="0" y="51650"/>
                  </a:lnTo>
                  <a:lnTo>
                    <a:pt x="0" y="639229"/>
                  </a:lnTo>
                  <a:lnTo>
                    <a:pt x="4059" y="659333"/>
                  </a:lnTo>
                  <a:lnTo>
                    <a:pt x="15128" y="675751"/>
                  </a:lnTo>
                  <a:lnTo>
                    <a:pt x="31546" y="686820"/>
                  </a:lnTo>
                  <a:lnTo>
                    <a:pt x="51651" y="690880"/>
                  </a:lnTo>
                  <a:lnTo>
                    <a:pt x="2450855" y="690880"/>
                  </a:lnTo>
                  <a:lnTo>
                    <a:pt x="2470959" y="686820"/>
                  </a:lnTo>
                  <a:lnTo>
                    <a:pt x="2487377" y="675751"/>
                  </a:lnTo>
                  <a:lnTo>
                    <a:pt x="2498446" y="659333"/>
                  </a:lnTo>
                  <a:lnTo>
                    <a:pt x="2502506" y="639229"/>
                  </a:lnTo>
                  <a:lnTo>
                    <a:pt x="2502506" y="51650"/>
                  </a:lnTo>
                  <a:lnTo>
                    <a:pt x="2498446" y="31546"/>
                  </a:lnTo>
                  <a:lnTo>
                    <a:pt x="2487377" y="15128"/>
                  </a:lnTo>
                  <a:lnTo>
                    <a:pt x="2470959" y="4059"/>
                  </a:lnTo>
                  <a:lnTo>
                    <a:pt x="2450855" y="0"/>
                  </a:lnTo>
                  <a:close/>
                </a:path>
              </a:pathLst>
            </a:custGeom>
            <a:solidFill>
              <a:srgbClr val="F2F2F2"/>
            </a:solidFill>
          </p:spPr>
          <p:txBody>
            <a:bodyPr wrap="square" lIns="0" tIns="0" rIns="0" bIns="0" rtlCol="0">
              <a:noAutofit/>
            </a:bodyPr>
            <a:lstStyle/>
            <a:p>
              <a:pPr fontAlgn="ctr"/>
              <a:endParaRPr sz="11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 name="object 6"/>
            <p:cNvSpPr txBox="1"/>
            <p:nvPr/>
          </p:nvSpPr>
          <p:spPr>
            <a:xfrm>
              <a:off x="1164311" y="3931606"/>
              <a:ext cx="2758559" cy="590675"/>
            </a:xfrm>
            <a:prstGeom prst="rect">
              <a:avLst/>
            </a:prstGeom>
          </p:spPr>
          <p:txBody>
            <a:bodyPr vert="horz" wrap="square" lIns="0" tIns="0" rIns="0" bIns="0" rtlCol="0">
              <a:noAutofit/>
            </a:bodyPr>
            <a:lstStyle/>
            <a:p>
              <a:pPr marL="12700" marR="5080" fontAlgn="ctr"/>
              <a:r>
                <a:rPr lang="en-US" sz="12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Task: Use a classification model to predict whether a person is a basketball player under a specific feature.</a:t>
              </a:r>
            </a:p>
          </p:txBody>
        </p:sp>
      </p:grpSp>
      <p:sp>
        <p:nvSpPr>
          <p:cNvPr id="7" name="object 7"/>
          <p:cNvSpPr/>
          <p:nvPr/>
        </p:nvSpPr>
        <p:spPr>
          <a:xfrm>
            <a:off x="3117882" y="5802012"/>
            <a:ext cx="2085756" cy="131563"/>
          </a:xfrm>
          <a:custGeom>
            <a:avLst/>
            <a:gdLst/>
            <a:ahLst/>
            <a:cxnLst/>
            <a:rect l="l" t="t" r="r" b="b"/>
            <a:pathLst>
              <a:path w="1791335" h="76200">
                <a:moveTo>
                  <a:pt x="50800" y="31748"/>
                </a:moveTo>
                <a:lnTo>
                  <a:pt x="0" y="31748"/>
                </a:lnTo>
                <a:lnTo>
                  <a:pt x="0" y="44448"/>
                </a:lnTo>
                <a:lnTo>
                  <a:pt x="50800" y="44448"/>
                </a:lnTo>
                <a:lnTo>
                  <a:pt x="50800" y="31748"/>
                </a:lnTo>
                <a:close/>
              </a:path>
              <a:path w="1791335" h="76200">
                <a:moveTo>
                  <a:pt x="139700" y="31748"/>
                </a:moveTo>
                <a:lnTo>
                  <a:pt x="88900" y="31748"/>
                </a:lnTo>
                <a:lnTo>
                  <a:pt x="88900" y="44448"/>
                </a:lnTo>
                <a:lnTo>
                  <a:pt x="139700" y="44448"/>
                </a:lnTo>
                <a:lnTo>
                  <a:pt x="139700" y="31748"/>
                </a:lnTo>
                <a:close/>
              </a:path>
              <a:path w="1791335" h="76200">
                <a:moveTo>
                  <a:pt x="228600" y="31748"/>
                </a:moveTo>
                <a:lnTo>
                  <a:pt x="177800" y="31748"/>
                </a:lnTo>
                <a:lnTo>
                  <a:pt x="177800" y="44448"/>
                </a:lnTo>
                <a:lnTo>
                  <a:pt x="228600" y="44448"/>
                </a:lnTo>
                <a:lnTo>
                  <a:pt x="228600" y="31748"/>
                </a:lnTo>
                <a:close/>
              </a:path>
              <a:path w="1791335" h="76200">
                <a:moveTo>
                  <a:pt x="317500" y="31748"/>
                </a:moveTo>
                <a:lnTo>
                  <a:pt x="266700" y="31748"/>
                </a:lnTo>
                <a:lnTo>
                  <a:pt x="266700" y="44448"/>
                </a:lnTo>
                <a:lnTo>
                  <a:pt x="317500" y="44448"/>
                </a:lnTo>
                <a:lnTo>
                  <a:pt x="317500" y="31748"/>
                </a:lnTo>
                <a:close/>
              </a:path>
              <a:path w="1791335" h="76200">
                <a:moveTo>
                  <a:pt x="406400" y="31748"/>
                </a:moveTo>
                <a:lnTo>
                  <a:pt x="355600" y="31748"/>
                </a:lnTo>
                <a:lnTo>
                  <a:pt x="355600" y="44448"/>
                </a:lnTo>
                <a:lnTo>
                  <a:pt x="406400" y="44448"/>
                </a:lnTo>
                <a:lnTo>
                  <a:pt x="406400" y="31748"/>
                </a:lnTo>
                <a:close/>
              </a:path>
              <a:path w="1791335" h="76200">
                <a:moveTo>
                  <a:pt x="495300" y="31748"/>
                </a:moveTo>
                <a:lnTo>
                  <a:pt x="444500" y="31748"/>
                </a:lnTo>
                <a:lnTo>
                  <a:pt x="444500" y="44448"/>
                </a:lnTo>
                <a:lnTo>
                  <a:pt x="495300" y="44448"/>
                </a:lnTo>
                <a:lnTo>
                  <a:pt x="495300" y="31748"/>
                </a:lnTo>
                <a:close/>
              </a:path>
              <a:path w="1791335" h="76200">
                <a:moveTo>
                  <a:pt x="584200" y="31748"/>
                </a:moveTo>
                <a:lnTo>
                  <a:pt x="533400" y="31748"/>
                </a:lnTo>
                <a:lnTo>
                  <a:pt x="533400" y="44448"/>
                </a:lnTo>
                <a:lnTo>
                  <a:pt x="584200" y="44448"/>
                </a:lnTo>
                <a:lnTo>
                  <a:pt x="584200" y="31748"/>
                </a:lnTo>
                <a:close/>
              </a:path>
              <a:path w="1791335" h="76200">
                <a:moveTo>
                  <a:pt x="673100" y="31748"/>
                </a:moveTo>
                <a:lnTo>
                  <a:pt x="622300" y="31748"/>
                </a:lnTo>
                <a:lnTo>
                  <a:pt x="622300" y="44448"/>
                </a:lnTo>
                <a:lnTo>
                  <a:pt x="673100" y="44448"/>
                </a:lnTo>
                <a:lnTo>
                  <a:pt x="673100" y="31748"/>
                </a:lnTo>
                <a:close/>
              </a:path>
              <a:path w="1791335" h="76200">
                <a:moveTo>
                  <a:pt x="762000" y="31748"/>
                </a:moveTo>
                <a:lnTo>
                  <a:pt x="711200" y="31748"/>
                </a:lnTo>
                <a:lnTo>
                  <a:pt x="711200" y="44448"/>
                </a:lnTo>
                <a:lnTo>
                  <a:pt x="762000" y="44448"/>
                </a:lnTo>
                <a:lnTo>
                  <a:pt x="762000" y="31748"/>
                </a:lnTo>
                <a:close/>
              </a:path>
              <a:path w="1791335" h="76200">
                <a:moveTo>
                  <a:pt x="850900" y="31748"/>
                </a:moveTo>
                <a:lnTo>
                  <a:pt x="800100" y="31748"/>
                </a:lnTo>
                <a:lnTo>
                  <a:pt x="800100" y="44448"/>
                </a:lnTo>
                <a:lnTo>
                  <a:pt x="850900" y="44448"/>
                </a:lnTo>
                <a:lnTo>
                  <a:pt x="850900" y="31748"/>
                </a:lnTo>
                <a:close/>
              </a:path>
              <a:path w="1791335" h="76200">
                <a:moveTo>
                  <a:pt x="939800" y="31748"/>
                </a:moveTo>
                <a:lnTo>
                  <a:pt x="889000" y="31748"/>
                </a:lnTo>
                <a:lnTo>
                  <a:pt x="889000" y="44448"/>
                </a:lnTo>
                <a:lnTo>
                  <a:pt x="939800" y="44448"/>
                </a:lnTo>
                <a:lnTo>
                  <a:pt x="939800" y="31748"/>
                </a:lnTo>
                <a:close/>
              </a:path>
              <a:path w="1791335" h="76200">
                <a:moveTo>
                  <a:pt x="1028700" y="31748"/>
                </a:moveTo>
                <a:lnTo>
                  <a:pt x="977900" y="31748"/>
                </a:lnTo>
                <a:lnTo>
                  <a:pt x="977900" y="44448"/>
                </a:lnTo>
                <a:lnTo>
                  <a:pt x="1028700" y="44448"/>
                </a:lnTo>
                <a:lnTo>
                  <a:pt x="1028700" y="31748"/>
                </a:lnTo>
                <a:close/>
              </a:path>
              <a:path w="1791335" h="76200">
                <a:moveTo>
                  <a:pt x="1117600" y="31748"/>
                </a:moveTo>
                <a:lnTo>
                  <a:pt x="1066800" y="31748"/>
                </a:lnTo>
                <a:lnTo>
                  <a:pt x="1066800" y="44448"/>
                </a:lnTo>
                <a:lnTo>
                  <a:pt x="1117600" y="44448"/>
                </a:lnTo>
                <a:lnTo>
                  <a:pt x="1117600" y="31748"/>
                </a:lnTo>
                <a:close/>
              </a:path>
              <a:path w="1791335" h="76200">
                <a:moveTo>
                  <a:pt x="1206500" y="31748"/>
                </a:moveTo>
                <a:lnTo>
                  <a:pt x="1155700" y="31748"/>
                </a:lnTo>
                <a:lnTo>
                  <a:pt x="1155700" y="44448"/>
                </a:lnTo>
                <a:lnTo>
                  <a:pt x="1206500" y="44448"/>
                </a:lnTo>
                <a:lnTo>
                  <a:pt x="1206500" y="31748"/>
                </a:lnTo>
                <a:close/>
              </a:path>
              <a:path w="1791335" h="76200">
                <a:moveTo>
                  <a:pt x="1295400" y="31748"/>
                </a:moveTo>
                <a:lnTo>
                  <a:pt x="1244600" y="31748"/>
                </a:lnTo>
                <a:lnTo>
                  <a:pt x="1244600" y="44448"/>
                </a:lnTo>
                <a:lnTo>
                  <a:pt x="1295400" y="44448"/>
                </a:lnTo>
                <a:lnTo>
                  <a:pt x="1295400" y="31748"/>
                </a:lnTo>
                <a:close/>
              </a:path>
              <a:path w="1791335" h="76200">
                <a:moveTo>
                  <a:pt x="1384300" y="31748"/>
                </a:moveTo>
                <a:lnTo>
                  <a:pt x="1333500" y="31748"/>
                </a:lnTo>
                <a:lnTo>
                  <a:pt x="1333500" y="44448"/>
                </a:lnTo>
                <a:lnTo>
                  <a:pt x="1384300" y="44448"/>
                </a:lnTo>
                <a:lnTo>
                  <a:pt x="1384300" y="31748"/>
                </a:lnTo>
                <a:close/>
              </a:path>
              <a:path w="1791335" h="76200">
                <a:moveTo>
                  <a:pt x="1473200" y="31748"/>
                </a:moveTo>
                <a:lnTo>
                  <a:pt x="1422400" y="31748"/>
                </a:lnTo>
                <a:lnTo>
                  <a:pt x="1422400" y="44448"/>
                </a:lnTo>
                <a:lnTo>
                  <a:pt x="1473200" y="44448"/>
                </a:lnTo>
                <a:lnTo>
                  <a:pt x="1473200" y="31748"/>
                </a:lnTo>
                <a:close/>
              </a:path>
              <a:path w="1791335" h="76200">
                <a:moveTo>
                  <a:pt x="1562100" y="31748"/>
                </a:moveTo>
                <a:lnTo>
                  <a:pt x="1511300" y="31748"/>
                </a:lnTo>
                <a:lnTo>
                  <a:pt x="1511300" y="44448"/>
                </a:lnTo>
                <a:lnTo>
                  <a:pt x="1562100" y="44448"/>
                </a:lnTo>
                <a:lnTo>
                  <a:pt x="1562100" y="31748"/>
                </a:lnTo>
                <a:close/>
              </a:path>
              <a:path w="1791335" h="76200">
                <a:moveTo>
                  <a:pt x="1600200" y="31748"/>
                </a:moveTo>
                <a:lnTo>
                  <a:pt x="1600200" y="44448"/>
                </a:lnTo>
                <a:lnTo>
                  <a:pt x="1651000" y="44450"/>
                </a:lnTo>
                <a:lnTo>
                  <a:pt x="1651000" y="31750"/>
                </a:lnTo>
                <a:lnTo>
                  <a:pt x="1600200" y="31748"/>
                </a:lnTo>
                <a:close/>
              </a:path>
              <a:path w="1791335" h="76200">
                <a:moveTo>
                  <a:pt x="1714903" y="0"/>
                </a:moveTo>
                <a:lnTo>
                  <a:pt x="1714903" y="76200"/>
                </a:lnTo>
                <a:lnTo>
                  <a:pt x="1778403" y="44450"/>
                </a:lnTo>
                <a:lnTo>
                  <a:pt x="1727603" y="44450"/>
                </a:lnTo>
                <a:lnTo>
                  <a:pt x="1727603" y="31750"/>
                </a:lnTo>
                <a:lnTo>
                  <a:pt x="1778403" y="31750"/>
                </a:lnTo>
                <a:lnTo>
                  <a:pt x="1714903" y="0"/>
                </a:lnTo>
                <a:close/>
              </a:path>
              <a:path w="1791335" h="76200">
                <a:moveTo>
                  <a:pt x="1714903" y="31750"/>
                </a:moveTo>
                <a:lnTo>
                  <a:pt x="1689100" y="31750"/>
                </a:lnTo>
                <a:lnTo>
                  <a:pt x="1689100" y="44450"/>
                </a:lnTo>
                <a:lnTo>
                  <a:pt x="1714903" y="44450"/>
                </a:lnTo>
                <a:lnTo>
                  <a:pt x="1714903" y="31750"/>
                </a:lnTo>
                <a:close/>
              </a:path>
              <a:path w="1791335" h="76200">
                <a:moveTo>
                  <a:pt x="1778403" y="31750"/>
                </a:moveTo>
                <a:lnTo>
                  <a:pt x="1727603" y="31750"/>
                </a:lnTo>
                <a:lnTo>
                  <a:pt x="1727603" y="44450"/>
                </a:lnTo>
                <a:lnTo>
                  <a:pt x="1778403" y="44450"/>
                </a:lnTo>
                <a:lnTo>
                  <a:pt x="1791103" y="38100"/>
                </a:lnTo>
                <a:lnTo>
                  <a:pt x="1778403" y="31750"/>
                </a:lnTo>
                <a:close/>
              </a:path>
            </a:pathLst>
          </a:custGeom>
          <a:solidFill>
            <a:srgbClr val="A6A6A6"/>
          </a:solidFill>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 name="object 8"/>
          <p:cNvSpPr/>
          <p:nvPr/>
        </p:nvSpPr>
        <p:spPr>
          <a:xfrm>
            <a:off x="2314299" y="4618708"/>
            <a:ext cx="76200" cy="282575"/>
          </a:xfrm>
          <a:custGeom>
            <a:avLst/>
            <a:gdLst/>
            <a:ahLst/>
            <a:cxnLst/>
            <a:rect l="l" t="t" r="r" b="b"/>
            <a:pathLst>
              <a:path w="76200" h="282575">
                <a:moveTo>
                  <a:pt x="28575" y="206275"/>
                </a:moveTo>
                <a:lnTo>
                  <a:pt x="0" y="206275"/>
                </a:lnTo>
                <a:lnTo>
                  <a:pt x="38100" y="282475"/>
                </a:lnTo>
                <a:lnTo>
                  <a:pt x="69850" y="218975"/>
                </a:lnTo>
                <a:lnTo>
                  <a:pt x="28575" y="218975"/>
                </a:lnTo>
                <a:lnTo>
                  <a:pt x="28575" y="206275"/>
                </a:lnTo>
                <a:close/>
              </a:path>
              <a:path w="76200" h="282575">
                <a:moveTo>
                  <a:pt x="47625" y="0"/>
                </a:moveTo>
                <a:lnTo>
                  <a:pt x="28575" y="0"/>
                </a:lnTo>
                <a:lnTo>
                  <a:pt x="28575" y="218975"/>
                </a:lnTo>
                <a:lnTo>
                  <a:pt x="47625" y="218975"/>
                </a:lnTo>
                <a:lnTo>
                  <a:pt x="47625" y="0"/>
                </a:lnTo>
                <a:close/>
              </a:path>
              <a:path w="76200" h="282575">
                <a:moveTo>
                  <a:pt x="76200" y="206275"/>
                </a:moveTo>
                <a:lnTo>
                  <a:pt x="47625" y="206275"/>
                </a:lnTo>
                <a:lnTo>
                  <a:pt x="47625" y="218975"/>
                </a:lnTo>
                <a:lnTo>
                  <a:pt x="69850" y="218975"/>
                </a:lnTo>
                <a:lnTo>
                  <a:pt x="76200" y="206275"/>
                </a:lnTo>
                <a:close/>
              </a:path>
            </a:pathLst>
          </a:custGeom>
          <a:solidFill>
            <a:srgbClr val="404040"/>
          </a:solidFill>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9" name="object 9"/>
          <p:cNvSpPr/>
          <p:nvPr/>
        </p:nvSpPr>
        <p:spPr>
          <a:xfrm>
            <a:off x="4035737" y="3962501"/>
            <a:ext cx="303729" cy="303729"/>
          </a:xfrm>
          <a:prstGeom prst="rect">
            <a:avLst/>
          </a:prstGeom>
          <a:blipFill>
            <a:blip r:embed="rId3" cstate="print"/>
            <a:stretch>
              <a:fillRect/>
            </a:stretch>
          </a:blipFill>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 name="object 10"/>
          <p:cNvSpPr txBox="1"/>
          <p:nvPr/>
        </p:nvSpPr>
        <p:spPr>
          <a:xfrm>
            <a:off x="3944353" y="3588754"/>
            <a:ext cx="603046" cy="246221"/>
          </a:xfrm>
          <a:prstGeom prst="rect">
            <a:avLst/>
          </a:prstGeom>
        </p:spPr>
        <p:txBody>
          <a:bodyPr vert="horz" wrap="square" lIns="0" tIns="0" rIns="0" bIns="0" rtlCol="0">
            <a:noAutofit/>
          </a:bodyPr>
          <a:lstStyle/>
          <a:p>
            <a:pPr marL="12700" fontAlgn="ctr">
              <a:lnSpc>
                <a:spcPct val="100000"/>
              </a:lnSpc>
            </a:pPr>
            <a:r>
              <a:rPr lang="en-US" sz="12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Splitting</a:t>
            </a:r>
          </a:p>
        </p:txBody>
      </p:sp>
      <p:sp>
        <p:nvSpPr>
          <p:cNvPr id="11" name="object 11"/>
          <p:cNvSpPr/>
          <p:nvPr/>
        </p:nvSpPr>
        <p:spPr>
          <a:xfrm>
            <a:off x="1824944" y="2174893"/>
            <a:ext cx="1055370" cy="1128395"/>
          </a:xfrm>
          <a:custGeom>
            <a:avLst/>
            <a:gdLst/>
            <a:ahLst/>
            <a:cxnLst/>
            <a:rect l="l" t="t" r="r" b="b"/>
            <a:pathLst>
              <a:path w="1055370" h="1128395">
                <a:moveTo>
                  <a:pt x="0" y="0"/>
                </a:moveTo>
                <a:lnTo>
                  <a:pt x="0" y="996002"/>
                </a:lnTo>
                <a:lnTo>
                  <a:pt x="4815" y="1013895"/>
                </a:lnTo>
                <a:lnTo>
                  <a:pt x="41449" y="1047330"/>
                </a:lnTo>
                <a:lnTo>
                  <a:pt x="109901" y="1076580"/>
                </a:lnTo>
                <a:lnTo>
                  <a:pt x="154487" y="1089244"/>
                </a:lnTo>
                <a:lnTo>
                  <a:pt x="205142" y="1100391"/>
                </a:lnTo>
                <a:lnTo>
                  <a:pt x="261237" y="1109863"/>
                </a:lnTo>
                <a:lnTo>
                  <a:pt x="322144" y="1117504"/>
                </a:lnTo>
                <a:lnTo>
                  <a:pt x="387234" y="1123156"/>
                </a:lnTo>
                <a:lnTo>
                  <a:pt x="455880" y="1126662"/>
                </a:lnTo>
                <a:lnTo>
                  <a:pt x="527452" y="1127866"/>
                </a:lnTo>
                <a:lnTo>
                  <a:pt x="599024" y="1126662"/>
                </a:lnTo>
                <a:lnTo>
                  <a:pt x="667670" y="1123156"/>
                </a:lnTo>
                <a:lnTo>
                  <a:pt x="732760" y="1117504"/>
                </a:lnTo>
                <a:lnTo>
                  <a:pt x="793667" y="1109863"/>
                </a:lnTo>
                <a:lnTo>
                  <a:pt x="849763" y="1100391"/>
                </a:lnTo>
                <a:lnTo>
                  <a:pt x="900417" y="1089244"/>
                </a:lnTo>
                <a:lnTo>
                  <a:pt x="945003" y="1076580"/>
                </a:lnTo>
                <a:lnTo>
                  <a:pt x="982892" y="1062557"/>
                </a:lnTo>
                <a:lnTo>
                  <a:pt x="1036064" y="1031057"/>
                </a:lnTo>
                <a:lnTo>
                  <a:pt x="1054905" y="996002"/>
                </a:lnTo>
                <a:lnTo>
                  <a:pt x="1054905" y="131864"/>
                </a:lnTo>
                <a:lnTo>
                  <a:pt x="527452" y="131864"/>
                </a:lnTo>
                <a:lnTo>
                  <a:pt x="455880" y="130660"/>
                </a:lnTo>
                <a:lnTo>
                  <a:pt x="387234" y="127153"/>
                </a:lnTo>
                <a:lnTo>
                  <a:pt x="322144" y="121501"/>
                </a:lnTo>
                <a:lnTo>
                  <a:pt x="261237" y="113860"/>
                </a:lnTo>
                <a:lnTo>
                  <a:pt x="205142" y="104388"/>
                </a:lnTo>
                <a:lnTo>
                  <a:pt x="154487" y="93241"/>
                </a:lnTo>
                <a:lnTo>
                  <a:pt x="109901" y="80577"/>
                </a:lnTo>
                <a:lnTo>
                  <a:pt x="72012" y="66553"/>
                </a:lnTo>
                <a:lnTo>
                  <a:pt x="18841" y="35054"/>
                </a:lnTo>
                <a:lnTo>
                  <a:pt x="4815" y="17892"/>
                </a:lnTo>
                <a:lnTo>
                  <a:pt x="0" y="0"/>
                </a:lnTo>
                <a:close/>
              </a:path>
              <a:path w="1055370" h="1128395">
                <a:moveTo>
                  <a:pt x="1054905" y="0"/>
                </a:moveTo>
                <a:lnTo>
                  <a:pt x="1036064" y="35054"/>
                </a:lnTo>
                <a:lnTo>
                  <a:pt x="982892" y="66553"/>
                </a:lnTo>
                <a:lnTo>
                  <a:pt x="945003" y="80577"/>
                </a:lnTo>
                <a:lnTo>
                  <a:pt x="900417" y="93241"/>
                </a:lnTo>
                <a:lnTo>
                  <a:pt x="849763" y="104388"/>
                </a:lnTo>
                <a:lnTo>
                  <a:pt x="793667" y="113860"/>
                </a:lnTo>
                <a:lnTo>
                  <a:pt x="732760" y="121501"/>
                </a:lnTo>
                <a:lnTo>
                  <a:pt x="667670" y="127153"/>
                </a:lnTo>
                <a:lnTo>
                  <a:pt x="599024" y="130660"/>
                </a:lnTo>
                <a:lnTo>
                  <a:pt x="527452" y="131864"/>
                </a:lnTo>
                <a:lnTo>
                  <a:pt x="1054905" y="131864"/>
                </a:lnTo>
                <a:lnTo>
                  <a:pt x="1054905" y="0"/>
                </a:lnTo>
                <a:close/>
              </a:path>
            </a:pathLst>
          </a:custGeom>
          <a:solidFill>
            <a:srgbClr val="F1BF77"/>
          </a:solidFill>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 name="object 12"/>
          <p:cNvSpPr/>
          <p:nvPr/>
        </p:nvSpPr>
        <p:spPr>
          <a:xfrm>
            <a:off x="1824944" y="2043029"/>
            <a:ext cx="1055370" cy="264160"/>
          </a:xfrm>
          <a:custGeom>
            <a:avLst/>
            <a:gdLst/>
            <a:ahLst/>
            <a:cxnLst/>
            <a:rect l="l" t="t" r="r" b="b"/>
            <a:pathLst>
              <a:path w="1055370" h="264160">
                <a:moveTo>
                  <a:pt x="527452" y="0"/>
                </a:moveTo>
                <a:lnTo>
                  <a:pt x="455880" y="1203"/>
                </a:lnTo>
                <a:lnTo>
                  <a:pt x="387234" y="4710"/>
                </a:lnTo>
                <a:lnTo>
                  <a:pt x="322144" y="10362"/>
                </a:lnTo>
                <a:lnTo>
                  <a:pt x="261237" y="18003"/>
                </a:lnTo>
                <a:lnTo>
                  <a:pt x="205142" y="27475"/>
                </a:lnTo>
                <a:lnTo>
                  <a:pt x="154487" y="38621"/>
                </a:lnTo>
                <a:lnTo>
                  <a:pt x="109901" y="51285"/>
                </a:lnTo>
                <a:lnTo>
                  <a:pt x="72012" y="65309"/>
                </a:lnTo>
                <a:lnTo>
                  <a:pt x="18841" y="96809"/>
                </a:lnTo>
                <a:lnTo>
                  <a:pt x="0" y="131864"/>
                </a:lnTo>
                <a:lnTo>
                  <a:pt x="4815" y="149757"/>
                </a:lnTo>
                <a:lnTo>
                  <a:pt x="41449" y="183191"/>
                </a:lnTo>
                <a:lnTo>
                  <a:pt x="109901" y="212441"/>
                </a:lnTo>
                <a:lnTo>
                  <a:pt x="154487" y="225105"/>
                </a:lnTo>
                <a:lnTo>
                  <a:pt x="205142" y="236252"/>
                </a:lnTo>
                <a:lnTo>
                  <a:pt x="261237" y="245724"/>
                </a:lnTo>
                <a:lnTo>
                  <a:pt x="322144" y="253365"/>
                </a:lnTo>
                <a:lnTo>
                  <a:pt x="387234" y="259017"/>
                </a:lnTo>
                <a:lnTo>
                  <a:pt x="455880" y="262524"/>
                </a:lnTo>
                <a:lnTo>
                  <a:pt x="527452" y="263728"/>
                </a:lnTo>
                <a:lnTo>
                  <a:pt x="599024" y="262524"/>
                </a:lnTo>
                <a:lnTo>
                  <a:pt x="667670" y="259017"/>
                </a:lnTo>
                <a:lnTo>
                  <a:pt x="732760" y="253365"/>
                </a:lnTo>
                <a:lnTo>
                  <a:pt x="793667" y="245724"/>
                </a:lnTo>
                <a:lnTo>
                  <a:pt x="849763" y="236252"/>
                </a:lnTo>
                <a:lnTo>
                  <a:pt x="900417" y="225105"/>
                </a:lnTo>
                <a:lnTo>
                  <a:pt x="945003" y="212441"/>
                </a:lnTo>
                <a:lnTo>
                  <a:pt x="982892" y="198418"/>
                </a:lnTo>
                <a:lnTo>
                  <a:pt x="1036064" y="166918"/>
                </a:lnTo>
                <a:lnTo>
                  <a:pt x="1054905" y="131864"/>
                </a:lnTo>
                <a:lnTo>
                  <a:pt x="1050090" y="113970"/>
                </a:lnTo>
                <a:lnTo>
                  <a:pt x="1013455" y="80536"/>
                </a:lnTo>
                <a:lnTo>
                  <a:pt x="945003" y="51285"/>
                </a:lnTo>
                <a:lnTo>
                  <a:pt x="900417" y="38621"/>
                </a:lnTo>
                <a:lnTo>
                  <a:pt x="849763" y="27475"/>
                </a:lnTo>
                <a:lnTo>
                  <a:pt x="793667" y="18003"/>
                </a:lnTo>
                <a:lnTo>
                  <a:pt x="732760" y="10362"/>
                </a:lnTo>
                <a:lnTo>
                  <a:pt x="667670" y="4710"/>
                </a:lnTo>
                <a:lnTo>
                  <a:pt x="599024" y="1203"/>
                </a:lnTo>
                <a:lnTo>
                  <a:pt x="527452" y="0"/>
                </a:lnTo>
                <a:close/>
              </a:path>
            </a:pathLst>
          </a:custGeom>
          <a:solidFill>
            <a:srgbClr val="F7D9AD"/>
          </a:solidFill>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3" name="object 13"/>
          <p:cNvSpPr/>
          <p:nvPr/>
        </p:nvSpPr>
        <p:spPr>
          <a:xfrm>
            <a:off x="1824944" y="2043029"/>
            <a:ext cx="1055370" cy="264160"/>
          </a:xfrm>
          <a:custGeom>
            <a:avLst/>
            <a:gdLst/>
            <a:ahLst/>
            <a:cxnLst/>
            <a:rect l="l" t="t" r="r" b="b"/>
            <a:pathLst>
              <a:path w="1055370" h="264160">
                <a:moveTo>
                  <a:pt x="1054905" y="131863"/>
                </a:moveTo>
                <a:lnTo>
                  <a:pt x="1036063" y="166918"/>
                </a:lnTo>
                <a:lnTo>
                  <a:pt x="982892" y="198417"/>
                </a:lnTo>
                <a:lnTo>
                  <a:pt x="945003" y="212441"/>
                </a:lnTo>
                <a:lnTo>
                  <a:pt x="900417" y="225105"/>
                </a:lnTo>
                <a:lnTo>
                  <a:pt x="849763" y="236252"/>
                </a:lnTo>
                <a:lnTo>
                  <a:pt x="793667" y="245724"/>
                </a:lnTo>
                <a:lnTo>
                  <a:pt x="732760" y="253364"/>
                </a:lnTo>
                <a:lnTo>
                  <a:pt x="667670" y="259017"/>
                </a:lnTo>
                <a:lnTo>
                  <a:pt x="599024" y="262523"/>
                </a:lnTo>
                <a:lnTo>
                  <a:pt x="527452" y="263727"/>
                </a:lnTo>
                <a:lnTo>
                  <a:pt x="455880" y="262523"/>
                </a:lnTo>
                <a:lnTo>
                  <a:pt x="387234" y="259017"/>
                </a:lnTo>
                <a:lnTo>
                  <a:pt x="322144" y="253364"/>
                </a:lnTo>
                <a:lnTo>
                  <a:pt x="261237" y="245724"/>
                </a:lnTo>
                <a:lnTo>
                  <a:pt x="205141" y="236252"/>
                </a:lnTo>
                <a:lnTo>
                  <a:pt x="154487" y="225105"/>
                </a:lnTo>
                <a:lnTo>
                  <a:pt x="109901" y="212441"/>
                </a:lnTo>
                <a:lnTo>
                  <a:pt x="72012" y="198417"/>
                </a:lnTo>
                <a:lnTo>
                  <a:pt x="18841" y="166918"/>
                </a:lnTo>
                <a:lnTo>
                  <a:pt x="0" y="131863"/>
                </a:lnTo>
                <a:lnTo>
                  <a:pt x="4815" y="113970"/>
                </a:lnTo>
                <a:lnTo>
                  <a:pt x="41449" y="80536"/>
                </a:lnTo>
                <a:lnTo>
                  <a:pt x="109901" y="51285"/>
                </a:lnTo>
                <a:lnTo>
                  <a:pt x="154487" y="38622"/>
                </a:lnTo>
                <a:lnTo>
                  <a:pt x="205141" y="27475"/>
                </a:lnTo>
                <a:lnTo>
                  <a:pt x="261237" y="18003"/>
                </a:lnTo>
                <a:lnTo>
                  <a:pt x="322144" y="10362"/>
                </a:lnTo>
                <a:lnTo>
                  <a:pt x="387234" y="4710"/>
                </a:lnTo>
                <a:lnTo>
                  <a:pt x="455880" y="1203"/>
                </a:lnTo>
                <a:lnTo>
                  <a:pt x="527452" y="0"/>
                </a:lnTo>
                <a:lnTo>
                  <a:pt x="599024" y="1203"/>
                </a:lnTo>
                <a:lnTo>
                  <a:pt x="667670" y="4710"/>
                </a:lnTo>
                <a:lnTo>
                  <a:pt x="732760" y="10362"/>
                </a:lnTo>
                <a:lnTo>
                  <a:pt x="793667" y="18003"/>
                </a:lnTo>
                <a:lnTo>
                  <a:pt x="849763" y="27475"/>
                </a:lnTo>
                <a:lnTo>
                  <a:pt x="900417" y="38622"/>
                </a:lnTo>
                <a:lnTo>
                  <a:pt x="945003" y="51285"/>
                </a:lnTo>
                <a:lnTo>
                  <a:pt x="982892" y="65309"/>
                </a:lnTo>
                <a:lnTo>
                  <a:pt x="1036063" y="96809"/>
                </a:lnTo>
                <a:lnTo>
                  <a:pt x="1054905" y="131863"/>
                </a:lnTo>
                <a:close/>
              </a:path>
            </a:pathLst>
          </a:custGeom>
          <a:ln w="12700">
            <a:solidFill>
              <a:srgbClr val="FFFFFF"/>
            </a:solidFill>
          </a:ln>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4" name="object 14"/>
          <p:cNvSpPr/>
          <p:nvPr/>
        </p:nvSpPr>
        <p:spPr>
          <a:xfrm>
            <a:off x="1824944" y="2174893"/>
            <a:ext cx="1055370" cy="1128395"/>
          </a:xfrm>
          <a:custGeom>
            <a:avLst/>
            <a:gdLst/>
            <a:ahLst/>
            <a:cxnLst/>
            <a:rect l="l" t="t" r="r" b="b"/>
            <a:pathLst>
              <a:path w="1055370" h="1128395">
                <a:moveTo>
                  <a:pt x="1054905" y="0"/>
                </a:moveTo>
                <a:lnTo>
                  <a:pt x="1054905" y="996003"/>
                </a:lnTo>
                <a:lnTo>
                  <a:pt x="1050089" y="1013896"/>
                </a:lnTo>
                <a:lnTo>
                  <a:pt x="1013455" y="1047330"/>
                </a:lnTo>
                <a:lnTo>
                  <a:pt x="945003" y="1076580"/>
                </a:lnTo>
                <a:lnTo>
                  <a:pt x="900417" y="1089244"/>
                </a:lnTo>
                <a:lnTo>
                  <a:pt x="849763" y="1100390"/>
                </a:lnTo>
                <a:lnTo>
                  <a:pt x="793667" y="1109863"/>
                </a:lnTo>
                <a:lnTo>
                  <a:pt x="732760" y="1117503"/>
                </a:lnTo>
                <a:lnTo>
                  <a:pt x="667670" y="1123155"/>
                </a:lnTo>
                <a:lnTo>
                  <a:pt x="599024" y="1126662"/>
                </a:lnTo>
                <a:lnTo>
                  <a:pt x="527452" y="1127866"/>
                </a:lnTo>
                <a:lnTo>
                  <a:pt x="455880" y="1126662"/>
                </a:lnTo>
                <a:lnTo>
                  <a:pt x="387234" y="1123155"/>
                </a:lnTo>
                <a:lnTo>
                  <a:pt x="322144" y="1117503"/>
                </a:lnTo>
                <a:lnTo>
                  <a:pt x="261237" y="1109863"/>
                </a:lnTo>
                <a:lnTo>
                  <a:pt x="205141" y="1100390"/>
                </a:lnTo>
                <a:lnTo>
                  <a:pt x="154487" y="1089244"/>
                </a:lnTo>
                <a:lnTo>
                  <a:pt x="109901" y="1076580"/>
                </a:lnTo>
                <a:lnTo>
                  <a:pt x="72012" y="1062557"/>
                </a:lnTo>
                <a:lnTo>
                  <a:pt x="18841" y="1031057"/>
                </a:lnTo>
                <a:lnTo>
                  <a:pt x="0" y="996003"/>
                </a:lnTo>
                <a:lnTo>
                  <a:pt x="0" y="0"/>
                </a:lnTo>
              </a:path>
            </a:pathLst>
          </a:custGeom>
          <a:ln w="12700">
            <a:solidFill>
              <a:srgbClr val="FFFFFF"/>
            </a:solidFill>
          </a:ln>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6" name="object 16"/>
          <p:cNvSpPr txBox="1"/>
          <p:nvPr/>
        </p:nvSpPr>
        <p:spPr>
          <a:xfrm>
            <a:off x="1312895" y="3331971"/>
            <a:ext cx="2164080" cy="215444"/>
          </a:xfrm>
          <a:prstGeom prst="rect">
            <a:avLst/>
          </a:prstGeom>
        </p:spPr>
        <p:txBody>
          <a:bodyPr vert="horz" wrap="square" lIns="0" tIns="0" rIns="0" bIns="0" rtlCol="0">
            <a:noAutofit/>
          </a:bodyPr>
          <a:lstStyle/>
          <a:p>
            <a:pPr marL="12700" algn="ctr" fontAlgn="ctr">
              <a:lnSpc>
                <a:spcPct val="100000"/>
              </a:lnSpc>
            </a:pPr>
            <a:r>
              <a:rPr lang="en-US" sz="12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(Cleansed features and tags)</a:t>
            </a:r>
          </a:p>
        </p:txBody>
      </p:sp>
      <p:sp>
        <p:nvSpPr>
          <p:cNvPr id="17" name="object 17"/>
          <p:cNvSpPr/>
          <p:nvPr/>
        </p:nvSpPr>
        <p:spPr>
          <a:xfrm>
            <a:off x="1635157" y="4901184"/>
            <a:ext cx="1482725" cy="1278255"/>
          </a:xfrm>
          <a:custGeom>
            <a:avLst/>
            <a:gdLst/>
            <a:ahLst/>
            <a:cxnLst/>
            <a:rect l="l" t="t" r="r" b="b"/>
            <a:pathLst>
              <a:path w="1482725" h="1278254">
                <a:moveTo>
                  <a:pt x="1163124" y="0"/>
                </a:moveTo>
                <a:lnTo>
                  <a:pt x="319539" y="0"/>
                </a:lnTo>
                <a:lnTo>
                  <a:pt x="0" y="639080"/>
                </a:lnTo>
                <a:lnTo>
                  <a:pt x="319539" y="1278158"/>
                </a:lnTo>
                <a:lnTo>
                  <a:pt x="1163124" y="1278158"/>
                </a:lnTo>
                <a:lnTo>
                  <a:pt x="1482665" y="639080"/>
                </a:lnTo>
                <a:lnTo>
                  <a:pt x="1163124" y="0"/>
                </a:lnTo>
                <a:close/>
              </a:path>
            </a:pathLst>
          </a:custGeom>
          <a:solidFill>
            <a:srgbClr val="28A8E1"/>
          </a:solidFill>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8" name="object 18"/>
          <p:cNvSpPr/>
          <p:nvPr/>
        </p:nvSpPr>
        <p:spPr>
          <a:xfrm>
            <a:off x="1635157" y="4901184"/>
            <a:ext cx="1482725" cy="1278255"/>
          </a:xfrm>
          <a:custGeom>
            <a:avLst/>
            <a:gdLst/>
            <a:ahLst/>
            <a:cxnLst/>
            <a:rect l="l" t="t" r="r" b="b"/>
            <a:pathLst>
              <a:path w="1482725" h="1278254">
                <a:moveTo>
                  <a:pt x="0" y="639080"/>
                </a:moveTo>
                <a:lnTo>
                  <a:pt x="319539" y="0"/>
                </a:lnTo>
                <a:lnTo>
                  <a:pt x="1163125" y="0"/>
                </a:lnTo>
                <a:lnTo>
                  <a:pt x="1482665" y="639080"/>
                </a:lnTo>
                <a:lnTo>
                  <a:pt x="1163125" y="1278158"/>
                </a:lnTo>
                <a:lnTo>
                  <a:pt x="319539" y="1278158"/>
                </a:lnTo>
                <a:lnTo>
                  <a:pt x="0" y="639080"/>
                </a:lnTo>
                <a:close/>
              </a:path>
            </a:pathLst>
          </a:custGeom>
          <a:ln w="12700">
            <a:solidFill>
              <a:srgbClr val="FFFFFF"/>
            </a:solidFill>
          </a:ln>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9" name="object 19"/>
          <p:cNvSpPr txBox="1"/>
          <p:nvPr/>
        </p:nvSpPr>
        <p:spPr>
          <a:xfrm>
            <a:off x="1887405" y="5280948"/>
            <a:ext cx="977467" cy="492443"/>
          </a:xfrm>
          <a:prstGeom prst="rect">
            <a:avLst/>
          </a:prstGeom>
        </p:spPr>
        <p:txBody>
          <a:bodyPr vert="horz" wrap="square" lIns="0" tIns="0" rIns="0" bIns="0" rtlCol="0">
            <a:noAutofit/>
          </a:bodyPr>
          <a:lstStyle/>
          <a:p>
            <a:pPr marL="12700" algn="ctr" fontAlgn="ctr">
              <a:lnSpc>
                <a:spcPct val="100000"/>
              </a:lnSpc>
            </a:pPr>
            <a:r>
              <a:rPr lang="en-US" sz="16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 training</a:t>
            </a:r>
          </a:p>
        </p:txBody>
      </p:sp>
      <p:sp>
        <p:nvSpPr>
          <p:cNvPr id="20" name="object 20"/>
          <p:cNvSpPr/>
          <p:nvPr/>
        </p:nvSpPr>
        <p:spPr>
          <a:xfrm>
            <a:off x="4582694" y="2506108"/>
            <a:ext cx="4069079" cy="0"/>
          </a:xfrm>
          <a:custGeom>
            <a:avLst/>
            <a:gdLst/>
            <a:ahLst/>
            <a:cxnLst/>
            <a:rect l="l" t="t" r="r" b="b"/>
            <a:pathLst>
              <a:path w="4069079">
                <a:moveTo>
                  <a:pt x="0" y="0"/>
                </a:moveTo>
                <a:lnTo>
                  <a:pt x="4068846" y="0"/>
                </a:lnTo>
              </a:path>
            </a:pathLst>
          </a:custGeom>
          <a:ln w="6350">
            <a:solidFill>
              <a:srgbClr val="D9D9D9"/>
            </a:solidFill>
          </a:ln>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1" name="object 21"/>
          <p:cNvSpPr/>
          <p:nvPr/>
        </p:nvSpPr>
        <p:spPr>
          <a:xfrm>
            <a:off x="4582694" y="4654948"/>
            <a:ext cx="4069079" cy="0"/>
          </a:xfrm>
          <a:custGeom>
            <a:avLst/>
            <a:gdLst/>
            <a:ahLst/>
            <a:cxnLst/>
            <a:rect l="l" t="t" r="r" b="b"/>
            <a:pathLst>
              <a:path w="4069079">
                <a:moveTo>
                  <a:pt x="0" y="0"/>
                </a:moveTo>
                <a:lnTo>
                  <a:pt x="4068846" y="0"/>
                </a:lnTo>
              </a:path>
            </a:pathLst>
          </a:custGeom>
          <a:ln w="6350">
            <a:solidFill>
              <a:srgbClr val="D9D9D9"/>
            </a:solidFill>
          </a:ln>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aphicFrame>
        <p:nvGraphicFramePr>
          <p:cNvPr id="22" name="object 22"/>
          <p:cNvGraphicFramePr>
            <a:graphicFrameLocks noGrp="1"/>
          </p:cNvGraphicFramePr>
          <p:nvPr>
            <p:extLst>
              <p:ext uri="{D42A27DB-BD31-4B8C-83A1-F6EECF244321}">
                <p14:modId xmlns:p14="http://schemas.microsoft.com/office/powerpoint/2010/main" val="320328226"/>
              </p:ext>
            </p:extLst>
          </p:nvPr>
        </p:nvGraphicFramePr>
        <p:xfrm>
          <a:off x="4582693" y="2506108"/>
          <a:ext cx="4831649" cy="2673552"/>
        </p:xfrm>
        <a:graphic>
          <a:graphicData uri="http://schemas.openxmlformats.org/drawingml/2006/table">
            <a:tbl>
              <a:tblPr firstRow="1" bandRow="1">
                <a:tableStyleId>{2D5ABB26-0587-4C30-8999-92F81FD0307C}</a:tableStyleId>
              </a:tblPr>
              <a:tblGrid>
                <a:gridCol w="1048070">
                  <a:extLst>
                    <a:ext uri="{9D8B030D-6E8A-4147-A177-3AD203B41FA5}">
                      <a16:colId xmlns:a16="http://schemas.microsoft.com/office/drawing/2014/main" val="20000"/>
                    </a:ext>
                  </a:extLst>
                </a:gridCol>
                <a:gridCol w="1435873">
                  <a:extLst>
                    <a:ext uri="{9D8B030D-6E8A-4147-A177-3AD203B41FA5}">
                      <a16:colId xmlns:a16="http://schemas.microsoft.com/office/drawing/2014/main" val="20001"/>
                    </a:ext>
                  </a:extLst>
                </a:gridCol>
                <a:gridCol w="1139793">
                  <a:extLst>
                    <a:ext uri="{9D8B030D-6E8A-4147-A177-3AD203B41FA5}">
                      <a16:colId xmlns:a16="http://schemas.microsoft.com/office/drawing/2014/main" val="20002"/>
                    </a:ext>
                  </a:extLst>
                </a:gridCol>
                <a:gridCol w="1207913">
                  <a:extLst>
                    <a:ext uri="{9D8B030D-6E8A-4147-A177-3AD203B41FA5}">
                      <a16:colId xmlns:a16="http://schemas.microsoft.com/office/drawing/2014/main" val="20003"/>
                    </a:ext>
                  </a:extLst>
                </a:gridCol>
              </a:tblGrid>
              <a:tr h="284421">
                <a:tc>
                  <a:txBody>
                    <a:bodyPr/>
                    <a:lstStyle/>
                    <a:p>
                      <a:pPr marL="179070" fontAlgn="ctr">
                        <a:lnSpc>
                          <a:spcPct val="100000"/>
                        </a:lnSpc>
                        <a:spcBef>
                          <a:spcPts val="259"/>
                        </a:spcBef>
                      </a:pPr>
                      <a:r>
                        <a:rPr lang="en-US" sz="16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marL="316865" fontAlgn="ctr">
                        <a:lnSpc>
                          <a:spcPct val="100000"/>
                        </a:lnSpc>
                        <a:spcBef>
                          <a:spcPts val="259"/>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City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marL="36830" algn="ctr" fontAlgn="ctr">
                        <a:lnSpc>
                          <a:spcPct val="100000"/>
                        </a:lnSpc>
                        <a:spcBef>
                          <a:spcPts val="259"/>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Age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marL="90805" algn="ctr" fontAlgn="ctr">
                        <a:lnSpc>
                          <a:spcPct val="100000"/>
                        </a:lnSpc>
                        <a:spcBef>
                          <a:spcPts val="259"/>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Label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extLst>
                  <a:ext uri="{0D108BD9-81ED-4DB2-BD59-A6C34878D82A}">
                    <a16:rowId xmlns:a16="http://schemas.microsoft.com/office/drawing/2014/main" val="10000"/>
                  </a:ext>
                </a:extLst>
              </a:tr>
              <a:tr h="341304">
                <a:tc>
                  <a:txBody>
                    <a:bodyPr/>
                    <a:lstStyle/>
                    <a:p>
                      <a:pPr marL="179070" fontAlgn="ctr">
                        <a:lnSpc>
                          <a:spcPct val="100000"/>
                        </a:lnSpc>
                        <a:spcBef>
                          <a:spcPts val="595"/>
                        </a:spcBef>
                      </a:pPr>
                      <a:r>
                        <a:rPr lang="en-US" sz="16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Mike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16865" fontAlgn="ctr">
                        <a:lnSpc>
                          <a:spcPct val="100000"/>
                        </a:lnSpc>
                        <a:spcBef>
                          <a:spcPts val="595"/>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Miami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830" algn="ctr" fontAlgn="ctr">
                        <a:lnSpc>
                          <a:spcPct val="100000"/>
                        </a:lnSpc>
                        <a:spcBef>
                          <a:spcPts val="595"/>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ctr" fontAlgn="ctr">
                        <a:lnSpc>
                          <a:spcPct val="100000"/>
                        </a:lnSpc>
                        <a:spcBef>
                          <a:spcPts val="595"/>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yes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1305">
                <a:tc>
                  <a:txBody>
                    <a:bodyPr/>
                    <a:lstStyle/>
                    <a:p>
                      <a:pPr marL="179070" fontAlgn="ctr">
                        <a:lnSpc>
                          <a:spcPct val="100000"/>
                        </a:lnSpc>
                        <a:spcBef>
                          <a:spcPts val="620"/>
                        </a:spcBef>
                      </a:pPr>
                      <a:r>
                        <a:rPr lang="en-US" sz="16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Jerry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marL="316865" fontAlgn="ctr">
                        <a:lnSpc>
                          <a:spcPct val="100000"/>
                        </a:lnSpc>
                        <a:spcBef>
                          <a:spcPts val="620"/>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New York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marL="36830" algn="ctr" fontAlgn="ctr">
                        <a:lnSpc>
                          <a:spcPct val="100000"/>
                        </a:lnSpc>
                        <a:spcBef>
                          <a:spcPts val="620"/>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marL="90805" algn="ctr" fontAlgn="ctr">
                        <a:lnSpc>
                          <a:spcPct val="100000"/>
                        </a:lnSpc>
                        <a:spcBef>
                          <a:spcPts val="620"/>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extLst>
                  <a:ext uri="{0D108BD9-81ED-4DB2-BD59-A6C34878D82A}">
                    <a16:rowId xmlns:a16="http://schemas.microsoft.com/office/drawing/2014/main" val="10002"/>
                  </a:ext>
                </a:extLst>
              </a:tr>
              <a:tr h="341304">
                <a:tc>
                  <a:txBody>
                    <a:bodyPr/>
                    <a:lstStyle/>
                    <a:p>
                      <a:pPr marL="179070" fontAlgn="ctr">
                        <a:lnSpc>
                          <a:spcPct val="100000"/>
                        </a:lnSpc>
                        <a:spcBef>
                          <a:spcPts val="620"/>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Bryan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16865" fontAlgn="ctr">
                        <a:lnSpc>
                          <a:spcPct val="100000"/>
                        </a:lnSpc>
                        <a:spcBef>
                          <a:spcPts val="620"/>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Orlando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830" algn="ctr" fontAlgn="ctr">
                        <a:lnSpc>
                          <a:spcPct val="100000"/>
                        </a:lnSpc>
                        <a:spcBef>
                          <a:spcPts val="620"/>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algn="ctr" fontAlgn="ctr">
                        <a:lnSpc>
                          <a:spcPct val="100000"/>
                        </a:lnSpc>
                        <a:spcBef>
                          <a:spcPts val="620"/>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1305">
                <a:tc>
                  <a:txBody>
                    <a:bodyPr/>
                    <a:lstStyle/>
                    <a:p>
                      <a:pPr marL="179070" fontAlgn="ctr">
                        <a:lnSpc>
                          <a:spcPct val="100000"/>
                        </a:lnSpc>
                        <a:spcBef>
                          <a:spcPts val="620"/>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Patricia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marL="316865" fontAlgn="ctr">
                        <a:lnSpc>
                          <a:spcPct val="100000"/>
                        </a:lnSpc>
                        <a:spcBef>
                          <a:spcPts val="620"/>
                        </a:spcBef>
                      </a:pPr>
                      <a:r>
                        <a:rPr lang="en-US" sz="16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Miami</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marL="36830" algn="ctr" fontAlgn="ctr">
                        <a:lnSpc>
                          <a:spcPct val="100000"/>
                        </a:lnSpc>
                        <a:spcBef>
                          <a:spcPts val="620"/>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marL="91440" algn="ctr" fontAlgn="ctr">
                        <a:lnSpc>
                          <a:spcPct val="100000"/>
                        </a:lnSpc>
                        <a:spcBef>
                          <a:spcPts val="620"/>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yes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extLst>
                  <a:ext uri="{0D108BD9-81ED-4DB2-BD59-A6C34878D82A}">
                    <a16:rowId xmlns:a16="http://schemas.microsoft.com/office/drawing/2014/main" val="10004"/>
                  </a:ext>
                </a:extLst>
              </a:tr>
              <a:tr h="338836">
                <a:tc>
                  <a:txBody>
                    <a:bodyPr/>
                    <a:lstStyle/>
                    <a:p>
                      <a:pPr marL="179070" fontAlgn="ctr">
                        <a:lnSpc>
                          <a:spcPct val="100000"/>
                        </a:lnSpc>
                        <a:spcBef>
                          <a:spcPts val="620"/>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Elodie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16865" fontAlgn="ctr">
                        <a:lnSpc>
                          <a:spcPct val="100000"/>
                        </a:lnSpc>
                        <a:spcBef>
                          <a:spcPts val="620"/>
                        </a:spcBef>
                      </a:pPr>
                      <a:r>
                        <a:rPr lang="en-US" sz="16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Phoenix</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830" algn="ctr" fontAlgn="ctr">
                        <a:lnSpc>
                          <a:spcPct val="100000"/>
                        </a:lnSpc>
                        <a:spcBef>
                          <a:spcPts val="620"/>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0805" algn="ctr" fontAlgn="ctr">
                        <a:lnSpc>
                          <a:spcPct val="100000"/>
                        </a:lnSpc>
                        <a:spcBef>
                          <a:spcPts val="620"/>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43772">
                <a:tc>
                  <a:txBody>
                    <a:bodyPr/>
                    <a:lstStyle/>
                    <a:p>
                      <a:pPr marL="179070" fontAlgn="ctr">
                        <a:lnSpc>
                          <a:spcPct val="100000"/>
                        </a:lnSpc>
                        <a:spcBef>
                          <a:spcPts val="635"/>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Remy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marL="316865" fontAlgn="ctr">
                        <a:lnSpc>
                          <a:spcPct val="100000"/>
                        </a:lnSpc>
                        <a:spcBef>
                          <a:spcPts val="635"/>
                        </a:spcBef>
                      </a:pPr>
                      <a:r>
                        <a:rPr lang="en-US" sz="16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Chicago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marL="36830" algn="ctr" fontAlgn="ctr">
                        <a:lnSpc>
                          <a:spcPct val="100000"/>
                        </a:lnSpc>
                        <a:spcBef>
                          <a:spcPts val="635"/>
                        </a:spcBef>
                      </a:pPr>
                      <a:r>
                        <a:rPr lang="en-US" sz="16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72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marL="91440" algn="ctr" fontAlgn="ctr">
                        <a:lnSpc>
                          <a:spcPct val="100000"/>
                        </a:lnSpc>
                        <a:spcBef>
                          <a:spcPts val="635"/>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yes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extLst>
                  <a:ext uri="{0D108BD9-81ED-4DB2-BD59-A6C34878D82A}">
                    <a16:rowId xmlns:a16="http://schemas.microsoft.com/office/drawing/2014/main" val="10006"/>
                  </a:ext>
                </a:extLst>
              </a:tr>
              <a:tr h="341305">
                <a:tc>
                  <a:txBody>
                    <a:bodyPr/>
                    <a:lstStyle/>
                    <a:p>
                      <a:pPr marL="179070" fontAlgn="ctr">
                        <a:lnSpc>
                          <a:spcPct val="100000"/>
                        </a:lnSpc>
                        <a:spcBef>
                          <a:spcPts val="620"/>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John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16865" fontAlgn="ctr">
                        <a:lnSpc>
                          <a:spcPct val="100000"/>
                        </a:lnSpc>
                        <a:spcBef>
                          <a:spcPts val="620"/>
                        </a:spcBef>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New York</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830" algn="ctr" fontAlgn="ctr">
                        <a:lnSpc>
                          <a:spcPct val="100000"/>
                        </a:lnSpc>
                        <a:spcBef>
                          <a:spcPts val="620"/>
                        </a:spcBef>
                      </a:pPr>
                      <a:r>
                        <a:rPr lang="en-US" sz="16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1440" algn="ctr" fontAlgn="ctr">
                        <a:lnSpc>
                          <a:spcPct val="100000"/>
                        </a:lnSpc>
                        <a:spcBef>
                          <a:spcPts val="620"/>
                        </a:spcBef>
                      </a:pPr>
                      <a:r>
                        <a:rPr lang="en-US" sz="16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yes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3" name="object 23"/>
          <p:cNvSpPr/>
          <p:nvPr/>
        </p:nvSpPr>
        <p:spPr>
          <a:xfrm>
            <a:off x="9446854" y="2539819"/>
            <a:ext cx="157480" cy="1565107"/>
          </a:xfrm>
          <a:custGeom>
            <a:avLst/>
            <a:gdLst/>
            <a:ahLst/>
            <a:cxnLst/>
            <a:rect l="l" t="t" r="r" b="b"/>
            <a:pathLst>
              <a:path w="157479" h="1382395">
                <a:moveTo>
                  <a:pt x="1" y="0"/>
                </a:moveTo>
                <a:lnTo>
                  <a:pt x="30567" y="5947"/>
                </a:lnTo>
                <a:lnTo>
                  <a:pt x="55528" y="22166"/>
                </a:lnTo>
                <a:lnTo>
                  <a:pt x="72357" y="46221"/>
                </a:lnTo>
                <a:lnTo>
                  <a:pt x="78528" y="75680"/>
                </a:lnTo>
                <a:lnTo>
                  <a:pt x="78527" y="615214"/>
                </a:lnTo>
                <a:lnTo>
                  <a:pt x="84698" y="644672"/>
                </a:lnTo>
                <a:lnTo>
                  <a:pt x="101527" y="668728"/>
                </a:lnTo>
                <a:lnTo>
                  <a:pt x="126488" y="684947"/>
                </a:lnTo>
                <a:lnTo>
                  <a:pt x="157054" y="690894"/>
                </a:lnTo>
                <a:lnTo>
                  <a:pt x="126488" y="696841"/>
                </a:lnTo>
                <a:lnTo>
                  <a:pt x="101527" y="713060"/>
                </a:lnTo>
                <a:lnTo>
                  <a:pt x="84698" y="737116"/>
                </a:lnTo>
                <a:lnTo>
                  <a:pt x="78527" y="766574"/>
                </a:lnTo>
                <a:lnTo>
                  <a:pt x="78527" y="1306109"/>
                </a:lnTo>
                <a:lnTo>
                  <a:pt x="72356" y="1335567"/>
                </a:lnTo>
                <a:lnTo>
                  <a:pt x="55527" y="1359622"/>
                </a:lnTo>
                <a:lnTo>
                  <a:pt x="30566" y="1375841"/>
                </a:lnTo>
                <a:lnTo>
                  <a:pt x="0" y="1381789"/>
                </a:lnTo>
              </a:path>
            </a:pathLst>
          </a:custGeom>
          <a:ln w="6350">
            <a:solidFill>
              <a:srgbClr val="7F7F7F"/>
            </a:solidFill>
          </a:ln>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4" name="object 24"/>
          <p:cNvSpPr txBox="1"/>
          <p:nvPr/>
        </p:nvSpPr>
        <p:spPr>
          <a:xfrm>
            <a:off x="8275359" y="2040308"/>
            <a:ext cx="1137969" cy="246221"/>
          </a:xfrm>
          <a:prstGeom prst="rect">
            <a:avLst/>
          </a:prstGeom>
        </p:spPr>
        <p:txBody>
          <a:bodyPr vert="horz" wrap="square" lIns="0" tIns="0" rIns="0" bIns="0" rtlCol="0">
            <a:noAutofit/>
          </a:bodyPr>
          <a:lstStyle/>
          <a:p>
            <a:pPr marL="12700" algn="ctr" fontAlgn="ctr">
              <a:lnSpc>
                <a:spcPct val="100000"/>
              </a:lnSpc>
            </a:pPr>
            <a:r>
              <a:rPr lang="en-US" sz="12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Target</a:t>
            </a:r>
          </a:p>
        </p:txBody>
      </p:sp>
      <p:sp>
        <p:nvSpPr>
          <p:cNvPr id="25" name="object 25"/>
          <p:cNvSpPr txBox="1"/>
          <p:nvPr/>
        </p:nvSpPr>
        <p:spPr>
          <a:xfrm>
            <a:off x="6279812" y="1858790"/>
            <a:ext cx="1244600" cy="246221"/>
          </a:xfrm>
          <a:prstGeom prst="rect">
            <a:avLst/>
          </a:prstGeom>
        </p:spPr>
        <p:txBody>
          <a:bodyPr vert="horz" wrap="square" lIns="0" tIns="0" rIns="0" bIns="0" rtlCol="0">
            <a:noAutofit/>
          </a:bodyPr>
          <a:lstStyle/>
          <a:p>
            <a:pPr marL="12700" algn="ctr" fontAlgn="ctr">
              <a:lnSpc>
                <a:spcPct val="100000"/>
              </a:lnSpc>
            </a:pPr>
            <a:r>
              <a:rPr lang="en-US" sz="12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Feature (attribute)</a:t>
            </a:r>
          </a:p>
        </p:txBody>
      </p:sp>
      <p:sp>
        <p:nvSpPr>
          <p:cNvPr id="26" name="object 26"/>
          <p:cNvSpPr/>
          <p:nvPr/>
        </p:nvSpPr>
        <p:spPr>
          <a:xfrm>
            <a:off x="9430818" y="4175793"/>
            <a:ext cx="173516" cy="1003867"/>
          </a:xfrm>
          <a:custGeom>
            <a:avLst/>
            <a:gdLst/>
            <a:ahLst/>
            <a:cxnLst/>
            <a:rect l="l" t="t" r="r" b="b"/>
            <a:pathLst>
              <a:path w="157479" h="526414">
                <a:moveTo>
                  <a:pt x="0" y="0"/>
                </a:moveTo>
                <a:lnTo>
                  <a:pt x="30566" y="5947"/>
                </a:lnTo>
                <a:lnTo>
                  <a:pt x="55527" y="22166"/>
                </a:lnTo>
                <a:lnTo>
                  <a:pt x="72356" y="46222"/>
                </a:lnTo>
                <a:lnTo>
                  <a:pt x="78527" y="75680"/>
                </a:lnTo>
                <a:lnTo>
                  <a:pt x="78526" y="187440"/>
                </a:lnTo>
                <a:lnTo>
                  <a:pt x="84697" y="216898"/>
                </a:lnTo>
                <a:lnTo>
                  <a:pt x="101526" y="240954"/>
                </a:lnTo>
                <a:lnTo>
                  <a:pt x="126487" y="257173"/>
                </a:lnTo>
                <a:lnTo>
                  <a:pt x="157053" y="263121"/>
                </a:lnTo>
                <a:lnTo>
                  <a:pt x="126487" y="269068"/>
                </a:lnTo>
                <a:lnTo>
                  <a:pt x="101526" y="285287"/>
                </a:lnTo>
                <a:lnTo>
                  <a:pt x="84697" y="309343"/>
                </a:lnTo>
                <a:lnTo>
                  <a:pt x="78526" y="338801"/>
                </a:lnTo>
                <a:lnTo>
                  <a:pt x="78526" y="450561"/>
                </a:lnTo>
                <a:lnTo>
                  <a:pt x="72355" y="480019"/>
                </a:lnTo>
                <a:lnTo>
                  <a:pt x="55526" y="504075"/>
                </a:lnTo>
                <a:lnTo>
                  <a:pt x="30566" y="520294"/>
                </a:lnTo>
                <a:lnTo>
                  <a:pt x="0" y="526242"/>
                </a:lnTo>
              </a:path>
            </a:pathLst>
          </a:custGeom>
          <a:ln w="6350">
            <a:solidFill>
              <a:srgbClr val="7F7F7F"/>
            </a:solidFill>
          </a:ln>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7" name="object 27"/>
          <p:cNvSpPr txBox="1"/>
          <p:nvPr/>
        </p:nvSpPr>
        <p:spPr>
          <a:xfrm>
            <a:off x="9699550" y="2658459"/>
            <a:ext cx="1906986" cy="748538"/>
          </a:xfrm>
          <a:prstGeom prst="rect">
            <a:avLst/>
          </a:prstGeom>
        </p:spPr>
        <p:txBody>
          <a:bodyPr vert="horz" wrap="square" lIns="0" tIns="0" rIns="0" bIns="0" rtlCol="0">
            <a:noAutofit/>
          </a:bodyPr>
          <a:lstStyle/>
          <a:p>
            <a:pPr marL="12700" fontAlgn="ctr">
              <a:lnSpc>
                <a:spcPct val="100000"/>
              </a:lnSpc>
            </a:pPr>
            <a:r>
              <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Training set</a:t>
            </a:r>
          </a:p>
          <a:p>
            <a:pPr marL="12700" marR="5080" fontAlgn="ctr">
              <a:lnSpc>
                <a:spcPct val="102200"/>
              </a:lnSpc>
            </a:pPr>
            <a:r>
              <a:rPr lang="en-US" sz="16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The model searches for the relationship between features and targets.</a:t>
            </a:r>
          </a:p>
        </p:txBody>
      </p:sp>
      <p:sp>
        <p:nvSpPr>
          <p:cNvPr id="28" name="object 28"/>
          <p:cNvSpPr txBox="1"/>
          <p:nvPr/>
        </p:nvSpPr>
        <p:spPr>
          <a:xfrm>
            <a:off x="9699550" y="4257041"/>
            <a:ext cx="1906986" cy="738664"/>
          </a:xfrm>
          <a:prstGeom prst="rect">
            <a:avLst/>
          </a:prstGeom>
        </p:spPr>
        <p:txBody>
          <a:bodyPr vert="horz" wrap="square" lIns="0" tIns="0" rIns="0" bIns="0" rtlCol="0">
            <a:noAutofit/>
          </a:bodyPr>
          <a:lstStyle/>
          <a:p>
            <a:pPr marL="12700" fontAlgn="ctr">
              <a:lnSpc>
                <a:spcPct val="100000"/>
              </a:lnSpc>
            </a:pPr>
            <a:r>
              <a:rPr lang="en-US" sz="16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Test set</a:t>
            </a:r>
          </a:p>
          <a:p>
            <a:pPr marL="12700" fontAlgn="ctr">
              <a:lnSpc>
                <a:spcPct val="100000"/>
              </a:lnSpc>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Use new data to verify the model validity.</a:t>
            </a:r>
          </a:p>
        </p:txBody>
      </p:sp>
      <p:sp>
        <p:nvSpPr>
          <p:cNvPr id="29" name="object 29"/>
          <p:cNvSpPr/>
          <p:nvPr/>
        </p:nvSpPr>
        <p:spPr>
          <a:xfrm>
            <a:off x="4339467" y="4149080"/>
            <a:ext cx="5107387" cy="45719"/>
          </a:xfrm>
          <a:custGeom>
            <a:avLst/>
            <a:gdLst/>
            <a:ahLst/>
            <a:cxnLst/>
            <a:rect l="l" t="t" r="r" b="b"/>
            <a:pathLst>
              <a:path w="4521834">
                <a:moveTo>
                  <a:pt x="0" y="0"/>
                </a:moveTo>
                <a:lnTo>
                  <a:pt x="4521417" y="1"/>
                </a:lnTo>
              </a:path>
            </a:pathLst>
          </a:custGeom>
          <a:ln w="19050">
            <a:solidFill>
              <a:srgbClr val="FDD05C"/>
            </a:solidFill>
          </a:ln>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2" name="object 32"/>
          <p:cNvSpPr txBox="1"/>
          <p:nvPr/>
        </p:nvSpPr>
        <p:spPr>
          <a:xfrm>
            <a:off x="5296433" y="5642138"/>
            <a:ext cx="5028667" cy="559594"/>
          </a:xfrm>
          <a:prstGeom prst="rect">
            <a:avLst/>
          </a:prstGeom>
        </p:spPr>
        <p:txBody>
          <a:bodyPr vert="horz" wrap="square" lIns="0" tIns="0" rIns="0" bIns="0" rtlCol="0">
            <a:noAutofit/>
          </a:bodyPr>
          <a:lstStyle/>
          <a:p>
            <a:pPr marL="12700" fontAlgn="ctr">
              <a:lnSpc>
                <a:spcPct val="100000"/>
              </a:lnSpc>
            </a:pP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Each feature or a combination of several features can provide a basis for a model to make a judgment.</a:t>
            </a:r>
          </a:p>
        </p:txBody>
      </p:sp>
      <p:sp>
        <p:nvSpPr>
          <p:cNvPr id="33" name="object 33"/>
          <p:cNvSpPr/>
          <p:nvPr/>
        </p:nvSpPr>
        <p:spPr>
          <a:xfrm>
            <a:off x="2314299" y="3594580"/>
            <a:ext cx="76200" cy="282575"/>
          </a:xfrm>
          <a:custGeom>
            <a:avLst/>
            <a:gdLst/>
            <a:ahLst/>
            <a:cxnLst/>
            <a:rect l="l" t="t" r="r" b="b"/>
            <a:pathLst>
              <a:path w="76200" h="282575">
                <a:moveTo>
                  <a:pt x="28575" y="206275"/>
                </a:moveTo>
                <a:lnTo>
                  <a:pt x="0" y="206275"/>
                </a:lnTo>
                <a:lnTo>
                  <a:pt x="38100" y="282475"/>
                </a:lnTo>
                <a:lnTo>
                  <a:pt x="69850" y="218975"/>
                </a:lnTo>
                <a:lnTo>
                  <a:pt x="28575" y="218975"/>
                </a:lnTo>
                <a:lnTo>
                  <a:pt x="28575" y="206275"/>
                </a:lnTo>
                <a:close/>
              </a:path>
              <a:path w="76200" h="282575">
                <a:moveTo>
                  <a:pt x="47625" y="0"/>
                </a:moveTo>
                <a:lnTo>
                  <a:pt x="28575" y="0"/>
                </a:lnTo>
                <a:lnTo>
                  <a:pt x="28575" y="218975"/>
                </a:lnTo>
                <a:lnTo>
                  <a:pt x="47625" y="218975"/>
                </a:lnTo>
                <a:lnTo>
                  <a:pt x="47625" y="0"/>
                </a:lnTo>
                <a:close/>
              </a:path>
              <a:path w="76200" h="282575">
                <a:moveTo>
                  <a:pt x="76200" y="206275"/>
                </a:moveTo>
                <a:lnTo>
                  <a:pt x="47625" y="206275"/>
                </a:lnTo>
                <a:lnTo>
                  <a:pt x="47625" y="218975"/>
                </a:lnTo>
                <a:lnTo>
                  <a:pt x="69850" y="218975"/>
                </a:lnTo>
                <a:lnTo>
                  <a:pt x="76200" y="206275"/>
                </a:lnTo>
                <a:close/>
              </a:path>
            </a:pathLst>
          </a:custGeom>
          <a:solidFill>
            <a:srgbClr val="404040"/>
          </a:solidFill>
        </p:spPr>
        <p:txBody>
          <a:bodyPr wrap="square" lIns="0" tIns="0" rIns="0" bIns="0" rtlCol="0">
            <a:noAutofit/>
          </a:bodyPr>
          <a:lstStyle/>
          <a:p>
            <a:pPr fontAlgn="ctr"/>
            <a:endParaRPr sz="11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4" name="object 34"/>
          <p:cNvSpPr/>
          <p:nvPr/>
        </p:nvSpPr>
        <p:spPr>
          <a:xfrm>
            <a:off x="5672950" y="2311269"/>
            <a:ext cx="2439274" cy="181627"/>
          </a:xfrm>
          <a:custGeom>
            <a:avLst/>
            <a:gdLst/>
            <a:ahLst/>
            <a:cxnLst/>
            <a:rect l="l" t="t" r="r" b="b"/>
            <a:pathLst>
              <a:path w="1910715" h="169544">
                <a:moveTo>
                  <a:pt x="0" y="169353"/>
                </a:moveTo>
                <a:lnTo>
                  <a:pt x="6413" y="136393"/>
                </a:lnTo>
                <a:lnTo>
                  <a:pt x="23902" y="109477"/>
                </a:lnTo>
                <a:lnTo>
                  <a:pt x="49842" y="91330"/>
                </a:lnTo>
                <a:lnTo>
                  <a:pt x="81607" y="84676"/>
                </a:lnTo>
                <a:lnTo>
                  <a:pt x="873440" y="84676"/>
                </a:lnTo>
                <a:lnTo>
                  <a:pt x="905205" y="78022"/>
                </a:lnTo>
                <a:lnTo>
                  <a:pt x="931145" y="59875"/>
                </a:lnTo>
                <a:lnTo>
                  <a:pt x="948634" y="32959"/>
                </a:lnTo>
                <a:lnTo>
                  <a:pt x="955047" y="0"/>
                </a:lnTo>
                <a:lnTo>
                  <a:pt x="961460" y="32959"/>
                </a:lnTo>
                <a:lnTo>
                  <a:pt x="978949" y="59875"/>
                </a:lnTo>
                <a:lnTo>
                  <a:pt x="1004889" y="78022"/>
                </a:lnTo>
                <a:lnTo>
                  <a:pt x="1036654" y="84676"/>
                </a:lnTo>
                <a:lnTo>
                  <a:pt x="1828487" y="84676"/>
                </a:lnTo>
                <a:lnTo>
                  <a:pt x="1860252" y="91330"/>
                </a:lnTo>
                <a:lnTo>
                  <a:pt x="1886192" y="109477"/>
                </a:lnTo>
                <a:lnTo>
                  <a:pt x="1903681" y="136393"/>
                </a:lnTo>
                <a:lnTo>
                  <a:pt x="1910095" y="169353"/>
                </a:lnTo>
              </a:path>
            </a:pathLst>
          </a:custGeom>
          <a:ln w="6350">
            <a:solidFill>
              <a:srgbClr val="7F7F7F"/>
            </a:solidFill>
          </a:ln>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5" name="object 35"/>
          <p:cNvSpPr/>
          <p:nvPr/>
        </p:nvSpPr>
        <p:spPr>
          <a:xfrm>
            <a:off x="8264608" y="2314188"/>
            <a:ext cx="1028065" cy="163195"/>
          </a:xfrm>
          <a:custGeom>
            <a:avLst/>
            <a:gdLst/>
            <a:ahLst/>
            <a:cxnLst/>
            <a:rect l="l" t="t" r="r" b="b"/>
            <a:pathLst>
              <a:path w="1028065" h="163194">
                <a:moveTo>
                  <a:pt x="0" y="162876"/>
                </a:moveTo>
                <a:lnTo>
                  <a:pt x="6167" y="131176"/>
                </a:lnTo>
                <a:lnTo>
                  <a:pt x="22988" y="105290"/>
                </a:lnTo>
                <a:lnTo>
                  <a:pt x="47936" y="87837"/>
                </a:lnTo>
                <a:lnTo>
                  <a:pt x="78486" y="81437"/>
                </a:lnTo>
                <a:lnTo>
                  <a:pt x="435406" y="81438"/>
                </a:lnTo>
                <a:lnTo>
                  <a:pt x="465957" y="75038"/>
                </a:lnTo>
                <a:lnTo>
                  <a:pt x="490905" y="57585"/>
                </a:lnTo>
                <a:lnTo>
                  <a:pt x="507725" y="31699"/>
                </a:lnTo>
                <a:lnTo>
                  <a:pt x="513893" y="0"/>
                </a:lnTo>
                <a:lnTo>
                  <a:pt x="520061" y="31699"/>
                </a:lnTo>
                <a:lnTo>
                  <a:pt x="536881" y="57585"/>
                </a:lnTo>
                <a:lnTo>
                  <a:pt x="561829" y="75038"/>
                </a:lnTo>
                <a:lnTo>
                  <a:pt x="592380" y="81438"/>
                </a:lnTo>
                <a:lnTo>
                  <a:pt x="949300" y="81438"/>
                </a:lnTo>
                <a:lnTo>
                  <a:pt x="979850" y="87838"/>
                </a:lnTo>
                <a:lnTo>
                  <a:pt x="1004798" y="105291"/>
                </a:lnTo>
                <a:lnTo>
                  <a:pt x="1021619" y="131177"/>
                </a:lnTo>
                <a:lnTo>
                  <a:pt x="1027787" y="162877"/>
                </a:lnTo>
              </a:path>
            </a:pathLst>
          </a:custGeom>
          <a:ln w="6350">
            <a:solidFill>
              <a:srgbClr val="7F7F7F"/>
            </a:solidFill>
          </a:ln>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8" name="object 38"/>
          <p:cNvSpPr/>
          <p:nvPr/>
        </p:nvSpPr>
        <p:spPr>
          <a:xfrm>
            <a:off x="2943020" y="2712227"/>
            <a:ext cx="1544457" cy="45719"/>
          </a:xfrm>
          <a:custGeom>
            <a:avLst/>
            <a:gdLst/>
            <a:ahLst/>
            <a:cxnLst/>
            <a:rect l="l" t="t" r="r" b="b"/>
            <a:pathLst>
              <a:path w="2279015" h="76200">
                <a:moveTo>
                  <a:pt x="50800" y="31748"/>
                </a:moveTo>
                <a:lnTo>
                  <a:pt x="0" y="31748"/>
                </a:lnTo>
                <a:lnTo>
                  <a:pt x="0" y="44448"/>
                </a:lnTo>
                <a:lnTo>
                  <a:pt x="50800" y="44448"/>
                </a:lnTo>
                <a:lnTo>
                  <a:pt x="50800" y="31748"/>
                </a:lnTo>
                <a:close/>
              </a:path>
              <a:path w="2279015" h="76200">
                <a:moveTo>
                  <a:pt x="139700" y="31748"/>
                </a:moveTo>
                <a:lnTo>
                  <a:pt x="88900" y="31748"/>
                </a:lnTo>
                <a:lnTo>
                  <a:pt x="88900" y="44448"/>
                </a:lnTo>
                <a:lnTo>
                  <a:pt x="139700" y="44448"/>
                </a:lnTo>
                <a:lnTo>
                  <a:pt x="139700" y="31748"/>
                </a:lnTo>
                <a:close/>
              </a:path>
              <a:path w="2279015" h="76200">
                <a:moveTo>
                  <a:pt x="228600" y="31748"/>
                </a:moveTo>
                <a:lnTo>
                  <a:pt x="177800" y="31748"/>
                </a:lnTo>
                <a:lnTo>
                  <a:pt x="177800" y="44448"/>
                </a:lnTo>
                <a:lnTo>
                  <a:pt x="228600" y="44448"/>
                </a:lnTo>
                <a:lnTo>
                  <a:pt x="228600" y="31748"/>
                </a:lnTo>
                <a:close/>
              </a:path>
              <a:path w="2279015" h="76200">
                <a:moveTo>
                  <a:pt x="317500" y="31748"/>
                </a:moveTo>
                <a:lnTo>
                  <a:pt x="266700" y="31748"/>
                </a:lnTo>
                <a:lnTo>
                  <a:pt x="266700" y="44448"/>
                </a:lnTo>
                <a:lnTo>
                  <a:pt x="317500" y="44448"/>
                </a:lnTo>
                <a:lnTo>
                  <a:pt x="317500" y="31748"/>
                </a:lnTo>
                <a:close/>
              </a:path>
              <a:path w="2279015" h="76200">
                <a:moveTo>
                  <a:pt x="406400" y="31748"/>
                </a:moveTo>
                <a:lnTo>
                  <a:pt x="355600" y="31748"/>
                </a:lnTo>
                <a:lnTo>
                  <a:pt x="355600" y="44448"/>
                </a:lnTo>
                <a:lnTo>
                  <a:pt x="406400" y="44448"/>
                </a:lnTo>
                <a:lnTo>
                  <a:pt x="406400" y="31748"/>
                </a:lnTo>
                <a:close/>
              </a:path>
              <a:path w="2279015" h="76200">
                <a:moveTo>
                  <a:pt x="495300" y="31748"/>
                </a:moveTo>
                <a:lnTo>
                  <a:pt x="444500" y="31748"/>
                </a:lnTo>
                <a:lnTo>
                  <a:pt x="444500" y="44448"/>
                </a:lnTo>
                <a:lnTo>
                  <a:pt x="495300" y="44448"/>
                </a:lnTo>
                <a:lnTo>
                  <a:pt x="495300" y="31748"/>
                </a:lnTo>
                <a:close/>
              </a:path>
              <a:path w="2279015" h="76200">
                <a:moveTo>
                  <a:pt x="584200" y="31748"/>
                </a:moveTo>
                <a:lnTo>
                  <a:pt x="533400" y="31748"/>
                </a:lnTo>
                <a:lnTo>
                  <a:pt x="533400" y="44448"/>
                </a:lnTo>
                <a:lnTo>
                  <a:pt x="584200" y="44448"/>
                </a:lnTo>
                <a:lnTo>
                  <a:pt x="584200" y="31748"/>
                </a:lnTo>
                <a:close/>
              </a:path>
              <a:path w="2279015" h="76200">
                <a:moveTo>
                  <a:pt x="673100" y="31748"/>
                </a:moveTo>
                <a:lnTo>
                  <a:pt x="622300" y="31748"/>
                </a:lnTo>
                <a:lnTo>
                  <a:pt x="622300" y="44448"/>
                </a:lnTo>
                <a:lnTo>
                  <a:pt x="673100" y="44448"/>
                </a:lnTo>
                <a:lnTo>
                  <a:pt x="673100" y="31748"/>
                </a:lnTo>
                <a:close/>
              </a:path>
              <a:path w="2279015" h="76200">
                <a:moveTo>
                  <a:pt x="762000" y="31748"/>
                </a:moveTo>
                <a:lnTo>
                  <a:pt x="711200" y="31748"/>
                </a:lnTo>
                <a:lnTo>
                  <a:pt x="711200" y="44448"/>
                </a:lnTo>
                <a:lnTo>
                  <a:pt x="762000" y="44448"/>
                </a:lnTo>
                <a:lnTo>
                  <a:pt x="762000" y="31748"/>
                </a:lnTo>
                <a:close/>
              </a:path>
              <a:path w="2279015" h="76200">
                <a:moveTo>
                  <a:pt x="850900" y="31748"/>
                </a:moveTo>
                <a:lnTo>
                  <a:pt x="800100" y="31748"/>
                </a:lnTo>
                <a:lnTo>
                  <a:pt x="800100" y="44448"/>
                </a:lnTo>
                <a:lnTo>
                  <a:pt x="850900" y="44448"/>
                </a:lnTo>
                <a:lnTo>
                  <a:pt x="850900" y="31748"/>
                </a:lnTo>
                <a:close/>
              </a:path>
              <a:path w="2279015" h="76200">
                <a:moveTo>
                  <a:pt x="939800" y="31748"/>
                </a:moveTo>
                <a:lnTo>
                  <a:pt x="889000" y="31748"/>
                </a:lnTo>
                <a:lnTo>
                  <a:pt x="889000" y="44448"/>
                </a:lnTo>
                <a:lnTo>
                  <a:pt x="939800" y="44448"/>
                </a:lnTo>
                <a:lnTo>
                  <a:pt x="939800" y="31748"/>
                </a:lnTo>
                <a:close/>
              </a:path>
              <a:path w="2279015" h="76200">
                <a:moveTo>
                  <a:pt x="1028700" y="31748"/>
                </a:moveTo>
                <a:lnTo>
                  <a:pt x="977900" y="31748"/>
                </a:lnTo>
                <a:lnTo>
                  <a:pt x="977900" y="44448"/>
                </a:lnTo>
                <a:lnTo>
                  <a:pt x="1028700" y="44448"/>
                </a:lnTo>
                <a:lnTo>
                  <a:pt x="1028700" y="31748"/>
                </a:lnTo>
                <a:close/>
              </a:path>
              <a:path w="2279015" h="76200">
                <a:moveTo>
                  <a:pt x="1117598" y="31748"/>
                </a:moveTo>
                <a:lnTo>
                  <a:pt x="1066800" y="31748"/>
                </a:lnTo>
                <a:lnTo>
                  <a:pt x="1066800" y="44448"/>
                </a:lnTo>
                <a:lnTo>
                  <a:pt x="1117598" y="44448"/>
                </a:lnTo>
                <a:lnTo>
                  <a:pt x="1117598" y="31748"/>
                </a:lnTo>
                <a:close/>
              </a:path>
              <a:path w="2279015" h="76200">
                <a:moveTo>
                  <a:pt x="1206498" y="31748"/>
                </a:moveTo>
                <a:lnTo>
                  <a:pt x="1155698" y="31748"/>
                </a:lnTo>
                <a:lnTo>
                  <a:pt x="1155698" y="44448"/>
                </a:lnTo>
                <a:lnTo>
                  <a:pt x="1206498" y="44448"/>
                </a:lnTo>
                <a:lnTo>
                  <a:pt x="1206498" y="31748"/>
                </a:lnTo>
                <a:close/>
              </a:path>
              <a:path w="2279015" h="76200">
                <a:moveTo>
                  <a:pt x="1295398" y="31748"/>
                </a:moveTo>
                <a:lnTo>
                  <a:pt x="1244598" y="31748"/>
                </a:lnTo>
                <a:lnTo>
                  <a:pt x="1244598" y="44448"/>
                </a:lnTo>
                <a:lnTo>
                  <a:pt x="1295398" y="44448"/>
                </a:lnTo>
                <a:lnTo>
                  <a:pt x="1295398" y="31748"/>
                </a:lnTo>
                <a:close/>
              </a:path>
              <a:path w="2279015" h="76200">
                <a:moveTo>
                  <a:pt x="1384298" y="31750"/>
                </a:moveTo>
                <a:lnTo>
                  <a:pt x="1333498" y="31750"/>
                </a:lnTo>
                <a:lnTo>
                  <a:pt x="1333498" y="44450"/>
                </a:lnTo>
                <a:lnTo>
                  <a:pt x="1384298" y="44450"/>
                </a:lnTo>
                <a:lnTo>
                  <a:pt x="1384298" y="31750"/>
                </a:lnTo>
                <a:close/>
              </a:path>
              <a:path w="2279015" h="76200">
                <a:moveTo>
                  <a:pt x="1473198" y="31750"/>
                </a:moveTo>
                <a:lnTo>
                  <a:pt x="1422398" y="31750"/>
                </a:lnTo>
                <a:lnTo>
                  <a:pt x="1422398" y="44450"/>
                </a:lnTo>
                <a:lnTo>
                  <a:pt x="1473198" y="44450"/>
                </a:lnTo>
                <a:lnTo>
                  <a:pt x="1473198" y="31750"/>
                </a:lnTo>
                <a:close/>
              </a:path>
              <a:path w="2279015" h="76200">
                <a:moveTo>
                  <a:pt x="1562098" y="31750"/>
                </a:moveTo>
                <a:lnTo>
                  <a:pt x="1511298" y="31750"/>
                </a:lnTo>
                <a:lnTo>
                  <a:pt x="1511298" y="44450"/>
                </a:lnTo>
                <a:lnTo>
                  <a:pt x="1562098" y="44450"/>
                </a:lnTo>
                <a:lnTo>
                  <a:pt x="1562098" y="31750"/>
                </a:lnTo>
                <a:close/>
              </a:path>
              <a:path w="2279015" h="76200">
                <a:moveTo>
                  <a:pt x="1650998" y="31750"/>
                </a:moveTo>
                <a:lnTo>
                  <a:pt x="1600198" y="31750"/>
                </a:lnTo>
                <a:lnTo>
                  <a:pt x="1600198" y="44450"/>
                </a:lnTo>
                <a:lnTo>
                  <a:pt x="1650998" y="44450"/>
                </a:lnTo>
                <a:lnTo>
                  <a:pt x="1650998" y="31750"/>
                </a:lnTo>
                <a:close/>
              </a:path>
              <a:path w="2279015" h="76200">
                <a:moveTo>
                  <a:pt x="1739898" y="31750"/>
                </a:moveTo>
                <a:lnTo>
                  <a:pt x="1689098" y="31750"/>
                </a:lnTo>
                <a:lnTo>
                  <a:pt x="1689098" y="44450"/>
                </a:lnTo>
                <a:lnTo>
                  <a:pt x="1739898" y="44450"/>
                </a:lnTo>
                <a:lnTo>
                  <a:pt x="1739898" y="31750"/>
                </a:lnTo>
                <a:close/>
              </a:path>
              <a:path w="2279015" h="76200">
                <a:moveTo>
                  <a:pt x="1828798" y="31750"/>
                </a:moveTo>
                <a:lnTo>
                  <a:pt x="1777998" y="31750"/>
                </a:lnTo>
                <a:lnTo>
                  <a:pt x="1777998" y="44450"/>
                </a:lnTo>
                <a:lnTo>
                  <a:pt x="1828798" y="44450"/>
                </a:lnTo>
                <a:lnTo>
                  <a:pt x="1828798" y="31750"/>
                </a:lnTo>
                <a:close/>
              </a:path>
              <a:path w="2279015" h="76200">
                <a:moveTo>
                  <a:pt x="1917698" y="31750"/>
                </a:moveTo>
                <a:lnTo>
                  <a:pt x="1866898" y="31750"/>
                </a:lnTo>
                <a:lnTo>
                  <a:pt x="1866898" y="44450"/>
                </a:lnTo>
                <a:lnTo>
                  <a:pt x="1917698" y="44450"/>
                </a:lnTo>
                <a:lnTo>
                  <a:pt x="1917698" y="31750"/>
                </a:lnTo>
                <a:close/>
              </a:path>
              <a:path w="2279015" h="76200">
                <a:moveTo>
                  <a:pt x="2006598" y="31750"/>
                </a:moveTo>
                <a:lnTo>
                  <a:pt x="1955798" y="31750"/>
                </a:lnTo>
                <a:lnTo>
                  <a:pt x="1955798" y="44450"/>
                </a:lnTo>
                <a:lnTo>
                  <a:pt x="2006598" y="44450"/>
                </a:lnTo>
                <a:lnTo>
                  <a:pt x="2006598" y="31750"/>
                </a:lnTo>
                <a:close/>
              </a:path>
              <a:path w="2279015" h="76200">
                <a:moveTo>
                  <a:pt x="2095498" y="31750"/>
                </a:moveTo>
                <a:lnTo>
                  <a:pt x="2044698" y="31750"/>
                </a:lnTo>
                <a:lnTo>
                  <a:pt x="2044698" y="44450"/>
                </a:lnTo>
                <a:lnTo>
                  <a:pt x="2095498" y="44450"/>
                </a:lnTo>
                <a:lnTo>
                  <a:pt x="2095498" y="31750"/>
                </a:lnTo>
                <a:close/>
              </a:path>
              <a:path w="2279015" h="76200">
                <a:moveTo>
                  <a:pt x="2184398" y="31750"/>
                </a:moveTo>
                <a:lnTo>
                  <a:pt x="2133598" y="31750"/>
                </a:lnTo>
                <a:lnTo>
                  <a:pt x="2133598" y="44450"/>
                </a:lnTo>
                <a:lnTo>
                  <a:pt x="2184398" y="44450"/>
                </a:lnTo>
                <a:lnTo>
                  <a:pt x="2184398" y="31750"/>
                </a:lnTo>
                <a:close/>
              </a:path>
              <a:path w="2279015" h="76200">
                <a:moveTo>
                  <a:pt x="2240634" y="0"/>
                </a:moveTo>
                <a:lnTo>
                  <a:pt x="2225804" y="2994"/>
                </a:lnTo>
                <a:lnTo>
                  <a:pt x="2213693" y="11159"/>
                </a:lnTo>
                <a:lnTo>
                  <a:pt x="2205528" y="23269"/>
                </a:lnTo>
                <a:lnTo>
                  <a:pt x="2202534" y="38100"/>
                </a:lnTo>
                <a:lnTo>
                  <a:pt x="2205528" y="52929"/>
                </a:lnTo>
                <a:lnTo>
                  <a:pt x="2213693" y="65040"/>
                </a:lnTo>
                <a:lnTo>
                  <a:pt x="2225804" y="73205"/>
                </a:lnTo>
                <a:lnTo>
                  <a:pt x="2240634" y="76200"/>
                </a:lnTo>
                <a:lnTo>
                  <a:pt x="2255464" y="73205"/>
                </a:lnTo>
                <a:lnTo>
                  <a:pt x="2267575" y="65040"/>
                </a:lnTo>
                <a:lnTo>
                  <a:pt x="2275740" y="52929"/>
                </a:lnTo>
                <a:lnTo>
                  <a:pt x="2277452" y="44450"/>
                </a:lnTo>
                <a:lnTo>
                  <a:pt x="2222498" y="44450"/>
                </a:lnTo>
                <a:lnTo>
                  <a:pt x="2222498" y="31750"/>
                </a:lnTo>
                <a:lnTo>
                  <a:pt x="2277452" y="31750"/>
                </a:lnTo>
                <a:lnTo>
                  <a:pt x="2275740" y="23269"/>
                </a:lnTo>
                <a:lnTo>
                  <a:pt x="2267575" y="11159"/>
                </a:lnTo>
                <a:lnTo>
                  <a:pt x="2255464" y="2994"/>
                </a:lnTo>
                <a:lnTo>
                  <a:pt x="2240634" y="0"/>
                </a:lnTo>
                <a:close/>
              </a:path>
              <a:path w="2279015" h="76200">
                <a:moveTo>
                  <a:pt x="2240634" y="31750"/>
                </a:moveTo>
                <a:lnTo>
                  <a:pt x="2222498" y="31750"/>
                </a:lnTo>
                <a:lnTo>
                  <a:pt x="2222498" y="44450"/>
                </a:lnTo>
                <a:lnTo>
                  <a:pt x="2240634" y="44450"/>
                </a:lnTo>
                <a:lnTo>
                  <a:pt x="2240634" y="31750"/>
                </a:lnTo>
                <a:close/>
              </a:path>
              <a:path w="2279015" h="76200">
                <a:moveTo>
                  <a:pt x="2277452" y="31750"/>
                </a:moveTo>
                <a:lnTo>
                  <a:pt x="2240634" y="31750"/>
                </a:lnTo>
                <a:lnTo>
                  <a:pt x="2240634" y="44450"/>
                </a:lnTo>
                <a:lnTo>
                  <a:pt x="2277452" y="44450"/>
                </a:lnTo>
                <a:lnTo>
                  <a:pt x="2278734" y="38100"/>
                </a:lnTo>
                <a:lnTo>
                  <a:pt x="2277452" y="31750"/>
                </a:lnTo>
                <a:close/>
              </a:path>
            </a:pathLst>
          </a:custGeom>
          <a:solidFill>
            <a:srgbClr val="A6A6A6"/>
          </a:solidFill>
        </p:spPr>
        <p:txBody>
          <a:bodyPr wrap="square" lIns="0" tIns="0" rIns="0" bIns="0" rtlCol="0">
            <a:noAutofit/>
          </a:bodyPr>
          <a:lstStyle/>
          <a:p>
            <a:pPr fontAlgn="ctr"/>
            <a:endParaRPr>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1" name="object 19"/>
          <p:cNvSpPr txBox="1"/>
          <p:nvPr/>
        </p:nvSpPr>
        <p:spPr>
          <a:xfrm>
            <a:off x="1913928" y="2530865"/>
            <a:ext cx="888606" cy="492443"/>
          </a:xfrm>
          <a:prstGeom prst="rect">
            <a:avLst/>
          </a:prstGeom>
        </p:spPr>
        <p:txBody>
          <a:bodyPr vert="horz" wrap="square" lIns="0" tIns="0" rIns="0" bIns="0" rtlCol="0">
            <a:noAutofit/>
          </a:bodyPr>
          <a:lstStyle/>
          <a:p>
            <a:pPr marL="12700" algn="ctr" fontAlgn="ctr">
              <a:lnSpc>
                <a:spcPct val="100000"/>
              </a:lnSpc>
            </a:pPr>
            <a:r>
              <a:rPr lang="en-US" sz="16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Service data</a:t>
            </a:r>
          </a:p>
        </p:txBody>
      </p:sp>
      <p:cxnSp>
        <p:nvCxnSpPr>
          <p:cNvPr id="47" name="直接箭头连接符 46"/>
          <p:cNvCxnSpPr>
            <a:stCxn id="32" idx="0"/>
          </p:cNvCxnSpPr>
          <p:nvPr/>
        </p:nvCxnSpPr>
        <p:spPr bwMode="auto">
          <a:xfrm flipH="1" flipV="1">
            <a:off x="5171327" y="5189335"/>
            <a:ext cx="2639440" cy="4528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接箭头连接符 48"/>
          <p:cNvCxnSpPr>
            <a:stCxn id="32" idx="0"/>
          </p:cNvCxnSpPr>
          <p:nvPr/>
        </p:nvCxnSpPr>
        <p:spPr bwMode="auto">
          <a:xfrm flipH="1" flipV="1">
            <a:off x="6378015" y="5204765"/>
            <a:ext cx="1432752" cy="43737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接箭头连接符 50"/>
          <p:cNvCxnSpPr>
            <a:stCxn id="32" idx="0"/>
          </p:cNvCxnSpPr>
          <p:nvPr/>
        </p:nvCxnSpPr>
        <p:spPr bwMode="auto">
          <a:xfrm flipH="1" flipV="1">
            <a:off x="7475581" y="5189335"/>
            <a:ext cx="335186" cy="4528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890475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5409567" y="1263539"/>
            <a:ext cx="0" cy="300355"/>
          </a:xfrm>
          <a:custGeom>
            <a:avLst/>
            <a:gdLst/>
            <a:ahLst/>
            <a:cxnLst/>
            <a:rect l="l" t="t" r="r" b="b"/>
            <a:pathLst>
              <a:path h="300355">
                <a:moveTo>
                  <a:pt x="0" y="0"/>
                </a:moveTo>
                <a:lnTo>
                  <a:pt x="0" y="299841"/>
                </a:lnTo>
              </a:path>
            </a:pathLst>
          </a:custGeom>
          <a:ln w="12700">
            <a:solidFill>
              <a:srgbClr val="FFFFFF"/>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 name="object 7"/>
          <p:cNvSpPr/>
          <p:nvPr/>
        </p:nvSpPr>
        <p:spPr>
          <a:xfrm>
            <a:off x="6484258" y="1263539"/>
            <a:ext cx="0" cy="300355"/>
          </a:xfrm>
          <a:custGeom>
            <a:avLst/>
            <a:gdLst/>
            <a:ahLst/>
            <a:cxnLst/>
            <a:rect l="l" t="t" r="r" b="b"/>
            <a:pathLst>
              <a:path h="300355">
                <a:moveTo>
                  <a:pt x="0" y="0"/>
                </a:moveTo>
                <a:lnTo>
                  <a:pt x="0" y="299841"/>
                </a:lnTo>
              </a:path>
            </a:pathLst>
          </a:custGeom>
          <a:ln w="12700">
            <a:solidFill>
              <a:srgbClr val="FFFFFF"/>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 name="object 8"/>
          <p:cNvSpPr/>
          <p:nvPr/>
        </p:nvSpPr>
        <p:spPr>
          <a:xfrm>
            <a:off x="1041747" y="1557891"/>
            <a:ext cx="1055370" cy="1128395"/>
          </a:xfrm>
          <a:custGeom>
            <a:avLst/>
            <a:gdLst/>
            <a:ahLst/>
            <a:cxnLst/>
            <a:rect l="l" t="t" r="r" b="b"/>
            <a:pathLst>
              <a:path w="1055370" h="1128395">
                <a:moveTo>
                  <a:pt x="0" y="0"/>
                </a:moveTo>
                <a:lnTo>
                  <a:pt x="0" y="996002"/>
                </a:lnTo>
                <a:lnTo>
                  <a:pt x="4815" y="1013895"/>
                </a:lnTo>
                <a:lnTo>
                  <a:pt x="41449" y="1047330"/>
                </a:lnTo>
                <a:lnTo>
                  <a:pt x="109901" y="1076580"/>
                </a:lnTo>
                <a:lnTo>
                  <a:pt x="154487" y="1089244"/>
                </a:lnTo>
                <a:lnTo>
                  <a:pt x="205142" y="1100391"/>
                </a:lnTo>
                <a:lnTo>
                  <a:pt x="261237" y="1109863"/>
                </a:lnTo>
                <a:lnTo>
                  <a:pt x="322144" y="1117504"/>
                </a:lnTo>
                <a:lnTo>
                  <a:pt x="387234" y="1123156"/>
                </a:lnTo>
                <a:lnTo>
                  <a:pt x="455880" y="1126662"/>
                </a:lnTo>
                <a:lnTo>
                  <a:pt x="527452" y="1127866"/>
                </a:lnTo>
                <a:lnTo>
                  <a:pt x="599024" y="1126662"/>
                </a:lnTo>
                <a:lnTo>
                  <a:pt x="667670" y="1123156"/>
                </a:lnTo>
                <a:lnTo>
                  <a:pt x="732760" y="1117504"/>
                </a:lnTo>
                <a:lnTo>
                  <a:pt x="793667" y="1109863"/>
                </a:lnTo>
                <a:lnTo>
                  <a:pt x="849763" y="1100391"/>
                </a:lnTo>
                <a:lnTo>
                  <a:pt x="900417" y="1089244"/>
                </a:lnTo>
                <a:lnTo>
                  <a:pt x="945003" y="1076580"/>
                </a:lnTo>
                <a:lnTo>
                  <a:pt x="982892" y="1062557"/>
                </a:lnTo>
                <a:lnTo>
                  <a:pt x="1036064" y="1031057"/>
                </a:lnTo>
                <a:lnTo>
                  <a:pt x="1054905" y="996002"/>
                </a:lnTo>
                <a:lnTo>
                  <a:pt x="1054905" y="131864"/>
                </a:lnTo>
                <a:lnTo>
                  <a:pt x="527452" y="131864"/>
                </a:lnTo>
                <a:lnTo>
                  <a:pt x="455880" y="130660"/>
                </a:lnTo>
                <a:lnTo>
                  <a:pt x="387234" y="127153"/>
                </a:lnTo>
                <a:lnTo>
                  <a:pt x="322144" y="121501"/>
                </a:lnTo>
                <a:lnTo>
                  <a:pt x="261237" y="113860"/>
                </a:lnTo>
                <a:lnTo>
                  <a:pt x="205142" y="104388"/>
                </a:lnTo>
                <a:lnTo>
                  <a:pt x="154487" y="93242"/>
                </a:lnTo>
                <a:lnTo>
                  <a:pt x="109901" y="80578"/>
                </a:lnTo>
                <a:lnTo>
                  <a:pt x="72012" y="66554"/>
                </a:lnTo>
                <a:lnTo>
                  <a:pt x="18841" y="35054"/>
                </a:lnTo>
                <a:lnTo>
                  <a:pt x="4815" y="17893"/>
                </a:lnTo>
                <a:lnTo>
                  <a:pt x="0" y="0"/>
                </a:lnTo>
                <a:close/>
              </a:path>
              <a:path w="1055370" h="1128395">
                <a:moveTo>
                  <a:pt x="1054905" y="0"/>
                </a:moveTo>
                <a:lnTo>
                  <a:pt x="1036064" y="35054"/>
                </a:lnTo>
                <a:lnTo>
                  <a:pt x="982892" y="66554"/>
                </a:lnTo>
                <a:lnTo>
                  <a:pt x="945003" y="80578"/>
                </a:lnTo>
                <a:lnTo>
                  <a:pt x="900417" y="93242"/>
                </a:lnTo>
                <a:lnTo>
                  <a:pt x="849763" y="104388"/>
                </a:lnTo>
                <a:lnTo>
                  <a:pt x="793667" y="113860"/>
                </a:lnTo>
                <a:lnTo>
                  <a:pt x="732760" y="121501"/>
                </a:lnTo>
                <a:lnTo>
                  <a:pt x="667670" y="127153"/>
                </a:lnTo>
                <a:lnTo>
                  <a:pt x="599024" y="130660"/>
                </a:lnTo>
                <a:lnTo>
                  <a:pt x="527452" y="131864"/>
                </a:lnTo>
                <a:lnTo>
                  <a:pt x="1054905" y="131864"/>
                </a:lnTo>
                <a:lnTo>
                  <a:pt x="1054905" y="0"/>
                </a:lnTo>
                <a:close/>
              </a:path>
            </a:pathLst>
          </a:custGeom>
          <a:solidFill>
            <a:srgbClr val="F1BF77"/>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9" name="object 9"/>
          <p:cNvSpPr/>
          <p:nvPr/>
        </p:nvSpPr>
        <p:spPr>
          <a:xfrm>
            <a:off x="1041747" y="1426027"/>
            <a:ext cx="1055370" cy="264160"/>
          </a:xfrm>
          <a:custGeom>
            <a:avLst/>
            <a:gdLst/>
            <a:ahLst/>
            <a:cxnLst/>
            <a:rect l="l" t="t" r="r" b="b"/>
            <a:pathLst>
              <a:path w="1055370" h="264160">
                <a:moveTo>
                  <a:pt x="527452" y="0"/>
                </a:moveTo>
                <a:lnTo>
                  <a:pt x="455880" y="1203"/>
                </a:lnTo>
                <a:lnTo>
                  <a:pt x="387234" y="4710"/>
                </a:lnTo>
                <a:lnTo>
                  <a:pt x="322144" y="10362"/>
                </a:lnTo>
                <a:lnTo>
                  <a:pt x="261237" y="18003"/>
                </a:lnTo>
                <a:lnTo>
                  <a:pt x="205142" y="27475"/>
                </a:lnTo>
                <a:lnTo>
                  <a:pt x="154487" y="38622"/>
                </a:lnTo>
                <a:lnTo>
                  <a:pt x="109901" y="51286"/>
                </a:lnTo>
                <a:lnTo>
                  <a:pt x="72012" y="65310"/>
                </a:lnTo>
                <a:lnTo>
                  <a:pt x="18841" y="96809"/>
                </a:lnTo>
                <a:lnTo>
                  <a:pt x="0" y="131864"/>
                </a:lnTo>
                <a:lnTo>
                  <a:pt x="4815" y="149757"/>
                </a:lnTo>
                <a:lnTo>
                  <a:pt x="41449" y="183191"/>
                </a:lnTo>
                <a:lnTo>
                  <a:pt x="109901" y="212442"/>
                </a:lnTo>
                <a:lnTo>
                  <a:pt x="154487" y="225106"/>
                </a:lnTo>
                <a:lnTo>
                  <a:pt x="205142" y="236252"/>
                </a:lnTo>
                <a:lnTo>
                  <a:pt x="261237" y="245724"/>
                </a:lnTo>
                <a:lnTo>
                  <a:pt x="322144" y="253365"/>
                </a:lnTo>
                <a:lnTo>
                  <a:pt x="387234" y="259017"/>
                </a:lnTo>
                <a:lnTo>
                  <a:pt x="455880" y="262524"/>
                </a:lnTo>
                <a:lnTo>
                  <a:pt x="527452" y="263728"/>
                </a:lnTo>
                <a:lnTo>
                  <a:pt x="599024" y="262524"/>
                </a:lnTo>
                <a:lnTo>
                  <a:pt x="667670" y="259017"/>
                </a:lnTo>
                <a:lnTo>
                  <a:pt x="732760" y="253365"/>
                </a:lnTo>
                <a:lnTo>
                  <a:pt x="793667" y="245724"/>
                </a:lnTo>
                <a:lnTo>
                  <a:pt x="849763" y="236252"/>
                </a:lnTo>
                <a:lnTo>
                  <a:pt x="900417" y="225106"/>
                </a:lnTo>
                <a:lnTo>
                  <a:pt x="945003" y="212442"/>
                </a:lnTo>
                <a:lnTo>
                  <a:pt x="982892" y="198418"/>
                </a:lnTo>
                <a:lnTo>
                  <a:pt x="1036064" y="166918"/>
                </a:lnTo>
                <a:lnTo>
                  <a:pt x="1054905" y="131864"/>
                </a:lnTo>
                <a:lnTo>
                  <a:pt x="1050090" y="113971"/>
                </a:lnTo>
                <a:lnTo>
                  <a:pt x="1013455" y="80537"/>
                </a:lnTo>
                <a:lnTo>
                  <a:pt x="945003" y="51286"/>
                </a:lnTo>
                <a:lnTo>
                  <a:pt x="900417" y="38622"/>
                </a:lnTo>
                <a:lnTo>
                  <a:pt x="849763" y="27475"/>
                </a:lnTo>
                <a:lnTo>
                  <a:pt x="793667" y="18003"/>
                </a:lnTo>
                <a:lnTo>
                  <a:pt x="732760" y="10362"/>
                </a:lnTo>
                <a:lnTo>
                  <a:pt x="667670" y="4710"/>
                </a:lnTo>
                <a:lnTo>
                  <a:pt x="599024" y="1203"/>
                </a:lnTo>
                <a:lnTo>
                  <a:pt x="527452" y="0"/>
                </a:lnTo>
                <a:close/>
              </a:path>
            </a:pathLst>
          </a:custGeom>
          <a:solidFill>
            <a:srgbClr val="F7D9AD"/>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 name="object 10"/>
          <p:cNvSpPr/>
          <p:nvPr/>
        </p:nvSpPr>
        <p:spPr>
          <a:xfrm>
            <a:off x="1041747" y="1426027"/>
            <a:ext cx="1055370" cy="264160"/>
          </a:xfrm>
          <a:custGeom>
            <a:avLst/>
            <a:gdLst/>
            <a:ahLst/>
            <a:cxnLst/>
            <a:rect l="l" t="t" r="r" b="b"/>
            <a:pathLst>
              <a:path w="1055370" h="264160">
                <a:moveTo>
                  <a:pt x="1054905" y="131863"/>
                </a:moveTo>
                <a:lnTo>
                  <a:pt x="1036063" y="166918"/>
                </a:lnTo>
                <a:lnTo>
                  <a:pt x="982892" y="198417"/>
                </a:lnTo>
                <a:lnTo>
                  <a:pt x="945003" y="212441"/>
                </a:lnTo>
                <a:lnTo>
                  <a:pt x="900417" y="225105"/>
                </a:lnTo>
                <a:lnTo>
                  <a:pt x="849763" y="236252"/>
                </a:lnTo>
                <a:lnTo>
                  <a:pt x="793667" y="245724"/>
                </a:lnTo>
                <a:lnTo>
                  <a:pt x="732760" y="253364"/>
                </a:lnTo>
                <a:lnTo>
                  <a:pt x="667670" y="259017"/>
                </a:lnTo>
                <a:lnTo>
                  <a:pt x="599024" y="262523"/>
                </a:lnTo>
                <a:lnTo>
                  <a:pt x="527452" y="263727"/>
                </a:lnTo>
                <a:lnTo>
                  <a:pt x="455880" y="262523"/>
                </a:lnTo>
                <a:lnTo>
                  <a:pt x="387234" y="259017"/>
                </a:lnTo>
                <a:lnTo>
                  <a:pt x="322144" y="253364"/>
                </a:lnTo>
                <a:lnTo>
                  <a:pt x="261237" y="245724"/>
                </a:lnTo>
                <a:lnTo>
                  <a:pt x="205141" y="236252"/>
                </a:lnTo>
                <a:lnTo>
                  <a:pt x="154487" y="225105"/>
                </a:lnTo>
                <a:lnTo>
                  <a:pt x="109901" y="212441"/>
                </a:lnTo>
                <a:lnTo>
                  <a:pt x="72012" y="198417"/>
                </a:lnTo>
                <a:lnTo>
                  <a:pt x="18841" y="166918"/>
                </a:lnTo>
                <a:lnTo>
                  <a:pt x="0" y="131863"/>
                </a:lnTo>
                <a:lnTo>
                  <a:pt x="4815" y="113970"/>
                </a:lnTo>
                <a:lnTo>
                  <a:pt x="41449" y="80536"/>
                </a:lnTo>
                <a:lnTo>
                  <a:pt x="109901" y="51285"/>
                </a:lnTo>
                <a:lnTo>
                  <a:pt x="154487" y="38622"/>
                </a:lnTo>
                <a:lnTo>
                  <a:pt x="205141" y="27475"/>
                </a:lnTo>
                <a:lnTo>
                  <a:pt x="261237" y="18003"/>
                </a:lnTo>
                <a:lnTo>
                  <a:pt x="322144" y="10362"/>
                </a:lnTo>
                <a:lnTo>
                  <a:pt x="387234" y="4710"/>
                </a:lnTo>
                <a:lnTo>
                  <a:pt x="455880" y="1203"/>
                </a:lnTo>
                <a:lnTo>
                  <a:pt x="527452" y="0"/>
                </a:lnTo>
                <a:lnTo>
                  <a:pt x="599024" y="1203"/>
                </a:lnTo>
                <a:lnTo>
                  <a:pt x="667670" y="4710"/>
                </a:lnTo>
                <a:lnTo>
                  <a:pt x="732760" y="10362"/>
                </a:lnTo>
                <a:lnTo>
                  <a:pt x="793667" y="18003"/>
                </a:lnTo>
                <a:lnTo>
                  <a:pt x="849763" y="27475"/>
                </a:lnTo>
                <a:lnTo>
                  <a:pt x="900417" y="38622"/>
                </a:lnTo>
                <a:lnTo>
                  <a:pt x="945003" y="51285"/>
                </a:lnTo>
                <a:lnTo>
                  <a:pt x="982892" y="65309"/>
                </a:lnTo>
                <a:lnTo>
                  <a:pt x="1036063" y="96809"/>
                </a:lnTo>
                <a:lnTo>
                  <a:pt x="1054905" y="131863"/>
                </a:lnTo>
                <a:close/>
              </a:path>
            </a:pathLst>
          </a:custGeom>
          <a:ln w="12700">
            <a:solidFill>
              <a:srgbClr val="FFFFFF"/>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 name="object 11"/>
          <p:cNvSpPr/>
          <p:nvPr/>
        </p:nvSpPr>
        <p:spPr>
          <a:xfrm>
            <a:off x="1041747" y="1557891"/>
            <a:ext cx="1055370" cy="1128395"/>
          </a:xfrm>
          <a:custGeom>
            <a:avLst/>
            <a:gdLst/>
            <a:ahLst/>
            <a:cxnLst/>
            <a:rect l="l" t="t" r="r" b="b"/>
            <a:pathLst>
              <a:path w="1055370" h="1128395">
                <a:moveTo>
                  <a:pt x="1054905" y="0"/>
                </a:moveTo>
                <a:lnTo>
                  <a:pt x="1054905" y="996003"/>
                </a:lnTo>
                <a:lnTo>
                  <a:pt x="1050089" y="1013896"/>
                </a:lnTo>
                <a:lnTo>
                  <a:pt x="1013455" y="1047330"/>
                </a:lnTo>
                <a:lnTo>
                  <a:pt x="945003" y="1076580"/>
                </a:lnTo>
                <a:lnTo>
                  <a:pt x="900417" y="1089244"/>
                </a:lnTo>
                <a:lnTo>
                  <a:pt x="849763" y="1100390"/>
                </a:lnTo>
                <a:lnTo>
                  <a:pt x="793667" y="1109863"/>
                </a:lnTo>
                <a:lnTo>
                  <a:pt x="732760" y="1117503"/>
                </a:lnTo>
                <a:lnTo>
                  <a:pt x="667670" y="1123155"/>
                </a:lnTo>
                <a:lnTo>
                  <a:pt x="599024" y="1126662"/>
                </a:lnTo>
                <a:lnTo>
                  <a:pt x="527452" y="1127866"/>
                </a:lnTo>
                <a:lnTo>
                  <a:pt x="455880" y="1126662"/>
                </a:lnTo>
                <a:lnTo>
                  <a:pt x="387234" y="1123155"/>
                </a:lnTo>
                <a:lnTo>
                  <a:pt x="322144" y="1117503"/>
                </a:lnTo>
                <a:lnTo>
                  <a:pt x="261237" y="1109863"/>
                </a:lnTo>
                <a:lnTo>
                  <a:pt x="205141" y="1100390"/>
                </a:lnTo>
                <a:lnTo>
                  <a:pt x="154487" y="1089244"/>
                </a:lnTo>
                <a:lnTo>
                  <a:pt x="109901" y="1076580"/>
                </a:lnTo>
                <a:lnTo>
                  <a:pt x="72012" y="1062557"/>
                </a:lnTo>
                <a:lnTo>
                  <a:pt x="18841" y="1031057"/>
                </a:lnTo>
                <a:lnTo>
                  <a:pt x="0" y="996003"/>
                </a:lnTo>
                <a:lnTo>
                  <a:pt x="0" y="0"/>
                </a:lnTo>
              </a:path>
            </a:pathLst>
          </a:custGeom>
          <a:ln w="12700">
            <a:solidFill>
              <a:srgbClr val="FFFFFF"/>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3" name="object 13"/>
          <p:cNvSpPr/>
          <p:nvPr/>
        </p:nvSpPr>
        <p:spPr>
          <a:xfrm>
            <a:off x="1531101" y="2685757"/>
            <a:ext cx="76200" cy="501650"/>
          </a:xfrm>
          <a:custGeom>
            <a:avLst/>
            <a:gdLst/>
            <a:ahLst/>
            <a:cxnLst/>
            <a:rect l="l" t="t" r="r" b="b"/>
            <a:pathLst>
              <a:path w="76200" h="501650">
                <a:moveTo>
                  <a:pt x="28575" y="425414"/>
                </a:moveTo>
                <a:lnTo>
                  <a:pt x="0" y="425414"/>
                </a:lnTo>
                <a:lnTo>
                  <a:pt x="38100" y="501614"/>
                </a:lnTo>
                <a:lnTo>
                  <a:pt x="69850" y="438114"/>
                </a:lnTo>
                <a:lnTo>
                  <a:pt x="28575" y="438114"/>
                </a:lnTo>
                <a:lnTo>
                  <a:pt x="28575" y="425414"/>
                </a:lnTo>
                <a:close/>
              </a:path>
              <a:path w="76200" h="501650">
                <a:moveTo>
                  <a:pt x="47625" y="0"/>
                </a:moveTo>
                <a:lnTo>
                  <a:pt x="28575" y="0"/>
                </a:lnTo>
                <a:lnTo>
                  <a:pt x="28575" y="438114"/>
                </a:lnTo>
                <a:lnTo>
                  <a:pt x="47625" y="438114"/>
                </a:lnTo>
                <a:lnTo>
                  <a:pt x="47625" y="0"/>
                </a:lnTo>
                <a:close/>
              </a:path>
              <a:path w="76200" h="501650">
                <a:moveTo>
                  <a:pt x="76200" y="425414"/>
                </a:moveTo>
                <a:lnTo>
                  <a:pt x="47625" y="425414"/>
                </a:lnTo>
                <a:lnTo>
                  <a:pt x="47625" y="438114"/>
                </a:lnTo>
                <a:lnTo>
                  <a:pt x="69850" y="438114"/>
                </a:lnTo>
                <a:lnTo>
                  <a:pt x="76200" y="425414"/>
                </a:lnTo>
                <a:close/>
              </a:path>
            </a:pathLst>
          </a:custGeom>
          <a:solidFill>
            <a:srgbClr val="404040"/>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4" name="object 14"/>
          <p:cNvSpPr txBox="1"/>
          <p:nvPr/>
        </p:nvSpPr>
        <p:spPr>
          <a:xfrm>
            <a:off x="8977363" y="1581784"/>
            <a:ext cx="2043791" cy="984885"/>
          </a:xfrm>
          <a:prstGeom prst="rect">
            <a:avLst/>
          </a:prstGeom>
        </p:spPr>
        <p:txBody>
          <a:bodyPr vert="horz" wrap="square" lIns="0" tIns="0" rIns="0" bIns="0" rtlCol="0">
            <a:noAutofit/>
          </a:bodyPr>
          <a:lstStyle/>
          <a:p>
            <a:pPr marL="12700" fontAlgn="ctr"/>
            <a:r>
              <a:rPr lang="en-US" sz="1600" b="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Unknown data</a:t>
            </a:r>
          </a:p>
          <a:p>
            <a:pPr marL="12700" marR="5080" fontAlgn="ctr">
              <a:spcBef>
                <a:spcPts val="35"/>
              </a:spcBef>
            </a:pPr>
            <a:r>
              <a:rPr lang="en-US" sz="16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Recent data, it is not known whether the people are basketball players.</a:t>
            </a:r>
          </a:p>
        </p:txBody>
      </p:sp>
      <p:sp>
        <p:nvSpPr>
          <p:cNvPr id="15" name="object 15"/>
          <p:cNvSpPr/>
          <p:nvPr/>
        </p:nvSpPr>
        <p:spPr>
          <a:xfrm>
            <a:off x="1041747" y="5041482"/>
            <a:ext cx="1055370" cy="1128395"/>
          </a:xfrm>
          <a:custGeom>
            <a:avLst/>
            <a:gdLst/>
            <a:ahLst/>
            <a:cxnLst/>
            <a:rect l="l" t="t" r="r" b="b"/>
            <a:pathLst>
              <a:path w="1055370" h="1128395">
                <a:moveTo>
                  <a:pt x="0" y="0"/>
                </a:moveTo>
                <a:lnTo>
                  <a:pt x="0" y="996003"/>
                </a:lnTo>
                <a:lnTo>
                  <a:pt x="4815" y="1013896"/>
                </a:lnTo>
                <a:lnTo>
                  <a:pt x="41449" y="1047330"/>
                </a:lnTo>
                <a:lnTo>
                  <a:pt x="109901" y="1076581"/>
                </a:lnTo>
                <a:lnTo>
                  <a:pt x="154487" y="1089244"/>
                </a:lnTo>
                <a:lnTo>
                  <a:pt x="205142" y="1100391"/>
                </a:lnTo>
                <a:lnTo>
                  <a:pt x="261237" y="1109863"/>
                </a:lnTo>
                <a:lnTo>
                  <a:pt x="322144" y="1117504"/>
                </a:lnTo>
                <a:lnTo>
                  <a:pt x="387234" y="1123156"/>
                </a:lnTo>
                <a:lnTo>
                  <a:pt x="455880" y="1126663"/>
                </a:lnTo>
                <a:lnTo>
                  <a:pt x="527452" y="1127866"/>
                </a:lnTo>
                <a:lnTo>
                  <a:pt x="599024" y="1126663"/>
                </a:lnTo>
                <a:lnTo>
                  <a:pt x="667670" y="1123156"/>
                </a:lnTo>
                <a:lnTo>
                  <a:pt x="732760" y="1117504"/>
                </a:lnTo>
                <a:lnTo>
                  <a:pt x="793667" y="1109863"/>
                </a:lnTo>
                <a:lnTo>
                  <a:pt x="849763" y="1100391"/>
                </a:lnTo>
                <a:lnTo>
                  <a:pt x="900417" y="1089244"/>
                </a:lnTo>
                <a:lnTo>
                  <a:pt x="945003" y="1076581"/>
                </a:lnTo>
                <a:lnTo>
                  <a:pt x="982892" y="1062557"/>
                </a:lnTo>
                <a:lnTo>
                  <a:pt x="1036064" y="1031057"/>
                </a:lnTo>
                <a:lnTo>
                  <a:pt x="1054905" y="996003"/>
                </a:lnTo>
                <a:lnTo>
                  <a:pt x="1054905" y="131864"/>
                </a:lnTo>
                <a:lnTo>
                  <a:pt x="527452" y="131864"/>
                </a:lnTo>
                <a:lnTo>
                  <a:pt x="455880" y="130660"/>
                </a:lnTo>
                <a:lnTo>
                  <a:pt x="387234" y="127153"/>
                </a:lnTo>
                <a:lnTo>
                  <a:pt x="322144" y="121501"/>
                </a:lnTo>
                <a:lnTo>
                  <a:pt x="261237" y="113860"/>
                </a:lnTo>
                <a:lnTo>
                  <a:pt x="205142" y="104388"/>
                </a:lnTo>
                <a:lnTo>
                  <a:pt x="154487" y="93242"/>
                </a:lnTo>
                <a:lnTo>
                  <a:pt x="109901" y="80578"/>
                </a:lnTo>
                <a:lnTo>
                  <a:pt x="72012" y="66554"/>
                </a:lnTo>
                <a:lnTo>
                  <a:pt x="18841" y="35054"/>
                </a:lnTo>
                <a:lnTo>
                  <a:pt x="4815" y="17893"/>
                </a:lnTo>
                <a:lnTo>
                  <a:pt x="0" y="0"/>
                </a:lnTo>
                <a:close/>
              </a:path>
              <a:path w="1055370" h="1128395">
                <a:moveTo>
                  <a:pt x="1054905" y="0"/>
                </a:moveTo>
                <a:lnTo>
                  <a:pt x="1036064" y="35054"/>
                </a:lnTo>
                <a:lnTo>
                  <a:pt x="982892" y="66554"/>
                </a:lnTo>
                <a:lnTo>
                  <a:pt x="945003" y="80578"/>
                </a:lnTo>
                <a:lnTo>
                  <a:pt x="900417" y="93242"/>
                </a:lnTo>
                <a:lnTo>
                  <a:pt x="849763" y="104388"/>
                </a:lnTo>
                <a:lnTo>
                  <a:pt x="793667" y="113860"/>
                </a:lnTo>
                <a:lnTo>
                  <a:pt x="732760" y="121501"/>
                </a:lnTo>
                <a:lnTo>
                  <a:pt x="667670" y="127153"/>
                </a:lnTo>
                <a:lnTo>
                  <a:pt x="599024" y="130660"/>
                </a:lnTo>
                <a:lnTo>
                  <a:pt x="527452" y="131864"/>
                </a:lnTo>
                <a:lnTo>
                  <a:pt x="1054905" y="131864"/>
                </a:lnTo>
                <a:lnTo>
                  <a:pt x="1054905" y="0"/>
                </a:lnTo>
                <a:close/>
              </a:path>
            </a:pathLst>
          </a:custGeom>
          <a:solidFill>
            <a:srgbClr val="F1BF77"/>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6" name="object 16"/>
          <p:cNvSpPr/>
          <p:nvPr/>
        </p:nvSpPr>
        <p:spPr>
          <a:xfrm>
            <a:off x="1041747" y="4909618"/>
            <a:ext cx="1055370" cy="264160"/>
          </a:xfrm>
          <a:custGeom>
            <a:avLst/>
            <a:gdLst/>
            <a:ahLst/>
            <a:cxnLst/>
            <a:rect l="l" t="t" r="r" b="b"/>
            <a:pathLst>
              <a:path w="1055370" h="264160">
                <a:moveTo>
                  <a:pt x="527452" y="0"/>
                </a:moveTo>
                <a:lnTo>
                  <a:pt x="455880" y="1203"/>
                </a:lnTo>
                <a:lnTo>
                  <a:pt x="387234" y="4710"/>
                </a:lnTo>
                <a:lnTo>
                  <a:pt x="322144" y="10362"/>
                </a:lnTo>
                <a:lnTo>
                  <a:pt x="261237" y="18003"/>
                </a:lnTo>
                <a:lnTo>
                  <a:pt x="205142" y="27475"/>
                </a:lnTo>
                <a:lnTo>
                  <a:pt x="154487" y="38622"/>
                </a:lnTo>
                <a:lnTo>
                  <a:pt x="109901" y="51286"/>
                </a:lnTo>
                <a:lnTo>
                  <a:pt x="72012" y="65310"/>
                </a:lnTo>
                <a:lnTo>
                  <a:pt x="18841" y="96809"/>
                </a:lnTo>
                <a:lnTo>
                  <a:pt x="0" y="131864"/>
                </a:lnTo>
                <a:lnTo>
                  <a:pt x="4815" y="149757"/>
                </a:lnTo>
                <a:lnTo>
                  <a:pt x="41449" y="183191"/>
                </a:lnTo>
                <a:lnTo>
                  <a:pt x="109901" y="212442"/>
                </a:lnTo>
                <a:lnTo>
                  <a:pt x="154487" y="225106"/>
                </a:lnTo>
                <a:lnTo>
                  <a:pt x="205142" y="236252"/>
                </a:lnTo>
                <a:lnTo>
                  <a:pt x="261237" y="245724"/>
                </a:lnTo>
                <a:lnTo>
                  <a:pt x="322144" y="253365"/>
                </a:lnTo>
                <a:lnTo>
                  <a:pt x="387234" y="259017"/>
                </a:lnTo>
                <a:lnTo>
                  <a:pt x="455880" y="262524"/>
                </a:lnTo>
                <a:lnTo>
                  <a:pt x="527452" y="263728"/>
                </a:lnTo>
                <a:lnTo>
                  <a:pt x="599024" y="262524"/>
                </a:lnTo>
                <a:lnTo>
                  <a:pt x="667670" y="259017"/>
                </a:lnTo>
                <a:lnTo>
                  <a:pt x="732760" y="253365"/>
                </a:lnTo>
                <a:lnTo>
                  <a:pt x="793667" y="245724"/>
                </a:lnTo>
                <a:lnTo>
                  <a:pt x="849763" y="236252"/>
                </a:lnTo>
                <a:lnTo>
                  <a:pt x="900417" y="225106"/>
                </a:lnTo>
                <a:lnTo>
                  <a:pt x="945003" y="212442"/>
                </a:lnTo>
                <a:lnTo>
                  <a:pt x="982892" y="198418"/>
                </a:lnTo>
                <a:lnTo>
                  <a:pt x="1036064" y="166918"/>
                </a:lnTo>
                <a:lnTo>
                  <a:pt x="1054905" y="131864"/>
                </a:lnTo>
                <a:lnTo>
                  <a:pt x="1050090" y="113971"/>
                </a:lnTo>
                <a:lnTo>
                  <a:pt x="1013455" y="80537"/>
                </a:lnTo>
                <a:lnTo>
                  <a:pt x="945003" y="51286"/>
                </a:lnTo>
                <a:lnTo>
                  <a:pt x="900417" y="38622"/>
                </a:lnTo>
                <a:lnTo>
                  <a:pt x="849763" y="27475"/>
                </a:lnTo>
                <a:lnTo>
                  <a:pt x="793667" y="18003"/>
                </a:lnTo>
                <a:lnTo>
                  <a:pt x="732760" y="10362"/>
                </a:lnTo>
                <a:lnTo>
                  <a:pt x="667670" y="4710"/>
                </a:lnTo>
                <a:lnTo>
                  <a:pt x="599024" y="1203"/>
                </a:lnTo>
                <a:lnTo>
                  <a:pt x="527452" y="0"/>
                </a:lnTo>
                <a:close/>
              </a:path>
            </a:pathLst>
          </a:custGeom>
          <a:solidFill>
            <a:srgbClr val="F7D9AD"/>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7" name="object 17"/>
          <p:cNvSpPr/>
          <p:nvPr/>
        </p:nvSpPr>
        <p:spPr>
          <a:xfrm>
            <a:off x="1041747" y="4909618"/>
            <a:ext cx="1055370" cy="264160"/>
          </a:xfrm>
          <a:custGeom>
            <a:avLst/>
            <a:gdLst/>
            <a:ahLst/>
            <a:cxnLst/>
            <a:rect l="l" t="t" r="r" b="b"/>
            <a:pathLst>
              <a:path w="1055370" h="264160">
                <a:moveTo>
                  <a:pt x="1054905" y="131863"/>
                </a:moveTo>
                <a:lnTo>
                  <a:pt x="1036063" y="166918"/>
                </a:lnTo>
                <a:lnTo>
                  <a:pt x="982892" y="198417"/>
                </a:lnTo>
                <a:lnTo>
                  <a:pt x="945003" y="212441"/>
                </a:lnTo>
                <a:lnTo>
                  <a:pt x="900417" y="225105"/>
                </a:lnTo>
                <a:lnTo>
                  <a:pt x="849763" y="236252"/>
                </a:lnTo>
                <a:lnTo>
                  <a:pt x="793667" y="245724"/>
                </a:lnTo>
                <a:lnTo>
                  <a:pt x="732760" y="253364"/>
                </a:lnTo>
                <a:lnTo>
                  <a:pt x="667670" y="259017"/>
                </a:lnTo>
                <a:lnTo>
                  <a:pt x="599024" y="262523"/>
                </a:lnTo>
                <a:lnTo>
                  <a:pt x="527452" y="263727"/>
                </a:lnTo>
                <a:lnTo>
                  <a:pt x="455880" y="262523"/>
                </a:lnTo>
                <a:lnTo>
                  <a:pt x="387234" y="259017"/>
                </a:lnTo>
                <a:lnTo>
                  <a:pt x="322144" y="253364"/>
                </a:lnTo>
                <a:lnTo>
                  <a:pt x="261237" y="245724"/>
                </a:lnTo>
                <a:lnTo>
                  <a:pt x="205141" y="236252"/>
                </a:lnTo>
                <a:lnTo>
                  <a:pt x="154487" y="225105"/>
                </a:lnTo>
                <a:lnTo>
                  <a:pt x="109901" y="212441"/>
                </a:lnTo>
                <a:lnTo>
                  <a:pt x="72012" y="198417"/>
                </a:lnTo>
                <a:lnTo>
                  <a:pt x="18841" y="166918"/>
                </a:lnTo>
                <a:lnTo>
                  <a:pt x="0" y="131863"/>
                </a:lnTo>
                <a:lnTo>
                  <a:pt x="4815" y="113970"/>
                </a:lnTo>
                <a:lnTo>
                  <a:pt x="41449" y="80536"/>
                </a:lnTo>
                <a:lnTo>
                  <a:pt x="109901" y="51285"/>
                </a:lnTo>
                <a:lnTo>
                  <a:pt x="154487" y="38622"/>
                </a:lnTo>
                <a:lnTo>
                  <a:pt x="205141" y="27475"/>
                </a:lnTo>
                <a:lnTo>
                  <a:pt x="261237" y="18003"/>
                </a:lnTo>
                <a:lnTo>
                  <a:pt x="322144" y="10362"/>
                </a:lnTo>
                <a:lnTo>
                  <a:pt x="387234" y="4710"/>
                </a:lnTo>
                <a:lnTo>
                  <a:pt x="455880" y="1203"/>
                </a:lnTo>
                <a:lnTo>
                  <a:pt x="527452" y="0"/>
                </a:lnTo>
                <a:lnTo>
                  <a:pt x="599024" y="1203"/>
                </a:lnTo>
                <a:lnTo>
                  <a:pt x="667670" y="4710"/>
                </a:lnTo>
                <a:lnTo>
                  <a:pt x="732760" y="10362"/>
                </a:lnTo>
                <a:lnTo>
                  <a:pt x="793667" y="18003"/>
                </a:lnTo>
                <a:lnTo>
                  <a:pt x="849763" y="27475"/>
                </a:lnTo>
                <a:lnTo>
                  <a:pt x="900417" y="38622"/>
                </a:lnTo>
                <a:lnTo>
                  <a:pt x="945003" y="51285"/>
                </a:lnTo>
                <a:lnTo>
                  <a:pt x="982892" y="65309"/>
                </a:lnTo>
                <a:lnTo>
                  <a:pt x="1036063" y="96809"/>
                </a:lnTo>
                <a:lnTo>
                  <a:pt x="1054905" y="131863"/>
                </a:lnTo>
                <a:close/>
              </a:path>
            </a:pathLst>
          </a:custGeom>
          <a:ln w="12700">
            <a:solidFill>
              <a:srgbClr val="FFFFFF"/>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8" name="object 18"/>
          <p:cNvSpPr/>
          <p:nvPr/>
        </p:nvSpPr>
        <p:spPr>
          <a:xfrm>
            <a:off x="1041747" y="5041482"/>
            <a:ext cx="1055370" cy="1128395"/>
          </a:xfrm>
          <a:custGeom>
            <a:avLst/>
            <a:gdLst/>
            <a:ahLst/>
            <a:cxnLst/>
            <a:rect l="l" t="t" r="r" b="b"/>
            <a:pathLst>
              <a:path w="1055370" h="1128395">
                <a:moveTo>
                  <a:pt x="1054905" y="0"/>
                </a:moveTo>
                <a:lnTo>
                  <a:pt x="1054905" y="996003"/>
                </a:lnTo>
                <a:lnTo>
                  <a:pt x="1050089" y="1013896"/>
                </a:lnTo>
                <a:lnTo>
                  <a:pt x="1013455" y="1047330"/>
                </a:lnTo>
                <a:lnTo>
                  <a:pt x="945003" y="1076580"/>
                </a:lnTo>
                <a:lnTo>
                  <a:pt x="900417" y="1089244"/>
                </a:lnTo>
                <a:lnTo>
                  <a:pt x="849763" y="1100390"/>
                </a:lnTo>
                <a:lnTo>
                  <a:pt x="793667" y="1109863"/>
                </a:lnTo>
                <a:lnTo>
                  <a:pt x="732760" y="1117503"/>
                </a:lnTo>
                <a:lnTo>
                  <a:pt x="667670" y="1123155"/>
                </a:lnTo>
                <a:lnTo>
                  <a:pt x="599024" y="1126662"/>
                </a:lnTo>
                <a:lnTo>
                  <a:pt x="527452" y="1127866"/>
                </a:lnTo>
                <a:lnTo>
                  <a:pt x="455880" y="1126662"/>
                </a:lnTo>
                <a:lnTo>
                  <a:pt x="387234" y="1123155"/>
                </a:lnTo>
                <a:lnTo>
                  <a:pt x="322144" y="1117503"/>
                </a:lnTo>
                <a:lnTo>
                  <a:pt x="261237" y="1109863"/>
                </a:lnTo>
                <a:lnTo>
                  <a:pt x="205141" y="1100390"/>
                </a:lnTo>
                <a:lnTo>
                  <a:pt x="154487" y="1089244"/>
                </a:lnTo>
                <a:lnTo>
                  <a:pt x="109901" y="1076580"/>
                </a:lnTo>
                <a:lnTo>
                  <a:pt x="72012" y="1062557"/>
                </a:lnTo>
                <a:lnTo>
                  <a:pt x="18841" y="1031057"/>
                </a:lnTo>
                <a:lnTo>
                  <a:pt x="0" y="996003"/>
                </a:lnTo>
                <a:lnTo>
                  <a:pt x="0" y="0"/>
                </a:lnTo>
              </a:path>
            </a:pathLst>
          </a:custGeom>
          <a:ln w="12700">
            <a:solidFill>
              <a:srgbClr val="FFFFFF"/>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0" name="object 20"/>
          <p:cNvSpPr/>
          <p:nvPr/>
        </p:nvSpPr>
        <p:spPr>
          <a:xfrm>
            <a:off x="1531101" y="4487377"/>
            <a:ext cx="76200" cy="450850"/>
          </a:xfrm>
          <a:custGeom>
            <a:avLst/>
            <a:gdLst/>
            <a:ahLst/>
            <a:cxnLst/>
            <a:rect l="l" t="t" r="r" b="b"/>
            <a:pathLst>
              <a:path w="76200" h="450850">
                <a:moveTo>
                  <a:pt x="28574" y="374616"/>
                </a:moveTo>
                <a:lnTo>
                  <a:pt x="0" y="374616"/>
                </a:lnTo>
                <a:lnTo>
                  <a:pt x="38100" y="450815"/>
                </a:lnTo>
                <a:lnTo>
                  <a:pt x="69850" y="387315"/>
                </a:lnTo>
                <a:lnTo>
                  <a:pt x="28575" y="387315"/>
                </a:lnTo>
                <a:lnTo>
                  <a:pt x="28574" y="374616"/>
                </a:lnTo>
                <a:close/>
              </a:path>
              <a:path w="76200" h="450850">
                <a:moveTo>
                  <a:pt x="47624" y="374616"/>
                </a:moveTo>
                <a:lnTo>
                  <a:pt x="28574" y="374616"/>
                </a:lnTo>
                <a:lnTo>
                  <a:pt x="28575" y="387315"/>
                </a:lnTo>
                <a:lnTo>
                  <a:pt x="47625" y="387315"/>
                </a:lnTo>
                <a:lnTo>
                  <a:pt x="47624" y="374616"/>
                </a:lnTo>
                <a:close/>
              </a:path>
              <a:path w="76200" h="450850">
                <a:moveTo>
                  <a:pt x="76200" y="374615"/>
                </a:moveTo>
                <a:lnTo>
                  <a:pt x="47624" y="374616"/>
                </a:lnTo>
                <a:lnTo>
                  <a:pt x="47625" y="387315"/>
                </a:lnTo>
                <a:lnTo>
                  <a:pt x="69850" y="387315"/>
                </a:lnTo>
                <a:lnTo>
                  <a:pt x="76200" y="374615"/>
                </a:lnTo>
                <a:close/>
              </a:path>
              <a:path w="76200" h="450850">
                <a:moveTo>
                  <a:pt x="47623" y="0"/>
                </a:moveTo>
                <a:lnTo>
                  <a:pt x="28573" y="0"/>
                </a:lnTo>
                <a:lnTo>
                  <a:pt x="28574" y="374616"/>
                </a:lnTo>
                <a:lnTo>
                  <a:pt x="47624" y="374616"/>
                </a:lnTo>
                <a:lnTo>
                  <a:pt x="47623" y="0"/>
                </a:lnTo>
                <a:close/>
              </a:path>
            </a:pathLst>
          </a:custGeom>
          <a:solidFill>
            <a:srgbClr val="404040"/>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1" name="object 21"/>
          <p:cNvSpPr/>
          <p:nvPr/>
        </p:nvSpPr>
        <p:spPr>
          <a:xfrm>
            <a:off x="2175877" y="5586491"/>
            <a:ext cx="850582" cy="146568"/>
          </a:xfrm>
          <a:custGeom>
            <a:avLst/>
            <a:gdLst/>
            <a:ahLst/>
            <a:cxnLst/>
            <a:rect l="l" t="t" r="r" b="b"/>
            <a:pathLst>
              <a:path w="1791335" h="76200">
                <a:moveTo>
                  <a:pt x="50800" y="31749"/>
                </a:moveTo>
                <a:lnTo>
                  <a:pt x="0" y="31749"/>
                </a:lnTo>
                <a:lnTo>
                  <a:pt x="0" y="44449"/>
                </a:lnTo>
                <a:lnTo>
                  <a:pt x="50800" y="44449"/>
                </a:lnTo>
                <a:lnTo>
                  <a:pt x="50800" y="31749"/>
                </a:lnTo>
                <a:close/>
              </a:path>
              <a:path w="1791335" h="76200">
                <a:moveTo>
                  <a:pt x="139700" y="31749"/>
                </a:moveTo>
                <a:lnTo>
                  <a:pt x="88900" y="31749"/>
                </a:lnTo>
                <a:lnTo>
                  <a:pt x="88900" y="44449"/>
                </a:lnTo>
                <a:lnTo>
                  <a:pt x="139700" y="44449"/>
                </a:lnTo>
                <a:lnTo>
                  <a:pt x="139700" y="31749"/>
                </a:lnTo>
                <a:close/>
              </a:path>
              <a:path w="1791335" h="76200">
                <a:moveTo>
                  <a:pt x="177800" y="31749"/>
                </a:moveTo>
                <a:lnTo>
                  <a:pt x="177800" y="44449"/>
                </a:lnTo>
                <a:lnTo>
                  <a:pt x="228600" y="44449"/>
                </a:lnTo>
                <a:lnTo>
                  <a:pt x="228600" y="31749"/>
                </a:lnTo>
                <a:lnTo>
                  <a:pt x="177800" y="31749"/>
                </a:lnTo>
                <a:close/>
              </a:path>
              <a:path w="1791335" h="76200">
                <a:moveTo>
                  <a:pt x="317500" y="31749"/>
                </a:moveTo>
                <a:lnTo>
                  <a:pt x="266700" y="31749"/>
                </a:lnTo>
                <a:lnTo>
                  <a:pt x="266700" y="44449"/>
                </a:lnTo>
                <a:lnTo>
                  <a:pt x="317500" y="44449"/>
                </a:lnTo>
                <a:lnTo>
                  <a:pt x="317500" y="31749"/>
                </a:lnTo>
                <a:close/>
              </a:path>
              <a:path w="1791335" h="76200">
                <a:moveTo>
                  <a:pt x="406400" y="31749"/>
                </a:moveTo>
                <a:lnTo>
                  <a:pt x="355600" y="31749"/>
                </a:lnTo>
                <a:lnTo>
                  <a:pt x="355600" y="44449"/>
                </a:lnTo>
                <a:lnTo>
                  <a:pt x="406400" y="44449"/>
                </a:lnTo>
                <a:lnTo>
                  <a:pt x="406400" y="31749"/>
                </a:lnTo>
                <a:close/>
              </a:path>
              <a:path w="1791335" h="76200">
                <a:moveTo>
                  <a:pt x="495300" y="31749"/>
                </a:moveTo>
                <a:lnTo>
                  <a:pt x="444500" y="31749"/>
                </a:lnTo>
                <a:lnTo>
                  <a:pt x="444500" y="44449"/>
                </a:lnTo>
                <a:lnTo>
                  <a:pt x="495300" y="44449"/>
                </a:lnTo>
                <a:lnTo>
                  <a:pt x="495300" y="31749"/>
                </a:lnTo>
                <a:close/>
              </a:path>
              <a:path w="1791335" h="76200">
                <a:moveTo>
                  <a:pt x="584200" y="31749"/>
                </a:moveTo>
                <a:lnTo>
                  <a:pt x="533400" y="31749"/>
                </a:lnTo>
                <a:lnTo>
                  <a:pt x="533400" y="44449"/>
                </a:lnTo>
                <a:lnTo>
                  <a:pt x="584200" y="44449"/>
                </a:lnTo>
                <a:lnTo>
                  <a:pt x="584200" y="31749"/>
                </a:lnTo>
                <a:close/>
              </a:path>
              <a:path w="1791335" h="76200">
                <a:moveTo>
                  <a:pt x="622300" y="31749"/>
                </a:moveTo>
                <a:lnTo>
                  <a:pt x="622300" y="44449"/>
                </a:lnTo>
                <a:lnTo>
                  <a:pt x="673100" y="44449"/>
                </a:lnTo>
                <a:lnTo>
                  <a:pt x="673100" y="31749"/>
                </a:lnTo>
                <a:lnTo>
                  <a:pt x="622300" y="31749"/>
                </a:lnTo>
                <a:close/>
              </a:path>
              <a:path w="1791335" h="76200">
                <a:moveTo>
                  <a:pt x="762000" y="31749"/>
                </a:moveTo>
                <a:lnTo>
                  <a:pt x="711200" y="31749"/>
                </a:lnTo>
                <a:lnTo>
                  <a:pt x="711200" y="44449"/>
                </a:lnTo>
                <a:lnTo>
                  <a:pt x="762000" y="44449"/>
                </a:lnTo>
                <a:lnTo>
                  <a:pt x="762000" y="31749"/>
                </a:lnTo>
                <a:close/>
              </a:path>
              <a:path w="1791335" h="76200">
                <a:moveTo>
                  <a:pt x="850900" y="31749"/>
                </a:moveTo>
                <a:lnTo>
                  <a:pt x="800100" y="31749"/>
                </a:lnTo>
                <a:lnTo>
                  <a:pt x="800100" y="44449"/>
                </a:lnTo>
                <a:lnTo>
                  <a:pt x="850900" y="44449"/>
                </a:lnTo>
                <a:lnTo>
                  <a:pt x="850900" y="31749"/>
                </a:lnTo>
                <a:close/>
              </a:path>
              <a:path w="1791335" h="76200">
                <a:moveTo>
                  <a:pt x="939800" y="31749"/>
                </a:moveTo>
                <a:lnTo>
                  <a:pt x="889000" y="31749"/>
                </a:lnTo>
                <a:lnTo>
                  <a:pt x="889000" y="44449"/>
                </a:lnTo>
                <a:lnTo>
                  <a:pt x="939800" y="44449"/>
                </a:lnTo>
                <a:lnTo>
                  <a:pt x="939800" y="31749"/>
                </a:lnTo>
                <a:close/>
              </a:path>
              <a:path w="1791335" h="76200">
                <a:moveTo>
                  <a:pt x="1028700" y="31749"/>
                </a:moveTo>
                <a:lnTo>
                  <a:pt x="977900" y="31749"/>
                </a:lnTo>
                <a:lnTo>
                  <a:pt x="977900" y="44449"/>
                </a:lnTo>
                <a:lnTo>
                  <a:pt x="1028700" y="44449"/>
                </a:lnTo>
                <a:lnTo>
                  <a:pt x="1028700" y="31749"/>
                </a:lnTo>
                <a:close/>
              </a:path>
              <a:path w="1791335" h="76200">
                <a:moveTo>
                  <a:pt x="1066800" y="31749"/>
                </a:moveTo>
                <a:lnTo>
                  <a:pt x="1066800" y="44449"/>
                </a:lnTo>
                <a:lnTo>
                  <a:pt x="1117600" y="44449"/>
                </a:lnTo>
                <a:lnTo>
                  <a:pt x="1117600" y="31749"/>
                </a:lnTo>
                <a:lnTo>
                  <a:pt x="1066800" y="31749"/>
                </a:lnTo>
                <a:close/>
              </a:path>
              <a:path w="1791335" h="76200">
                <a:moveTo>
                  <a:pt x="1206500" y="31749"/>
                </a:moveTo>
                <a:lnTo>
                  <a:pt x="1155700" y="31749"/>
                </a:lnTo>
                <a:lnTo>
                  <a:pt x="1155700" y="44449"/>
                </a:lnTo>
                <a:lnTo>
                  <a:pt x="1206500" y="44449"/>
                </a:lnTo>
                <a:lnTo>
                  <a:pt x="1206500" y="31749"/>
                </a:lnTo>
                <a:close/>
              </a:path>
              <a:path w="1791335" h="76200">
                <a:moveTo>
                  <a:pt x="1295400" y="31749"/>
                </a:moveTo>
                <a:lnTo>
                  <a:pt x="1244600" y="31749"/>
                </a:lnTo>
                <a:lnTo>
                  <a:pt x="1244600" y="44449"/>
                </a:lnTo>
                <a:lnTo>
                  <a:pt x="1295400" y="44449"/>
                </a:lnTo>
                <a:lnTo>
                  <a:pt x="1295400" y="31749"/>
                </a:lnTo>
                <a:close/>
              </a:path>
              <a:path w="1791335" h="76200">
                <a:moveTo>
                  <a:pt x="1384300" y="31749"/>
                </a:moveTo>
                <a:lnTo>
                  <a:pt x="1333500" y="31749"/>
                </a:lnTo>
                <a:lnTo>
                  <a:pt x="1333500" y="44449"/>
                </a:lnTo>
                <a:lnTo>
                  <a:pt x="1384300" y="44449"/>
                </a:lnTo>
                <a:lnTo>
                  <a:pt x="1384300" y="31749"/>
                </a:lnTo>
                <a:close/>
              </a:path>
              <a:path w="1791335" h="76200">
                <a:moveTo>
                  <a:pt x="1473200" y="31749"/>
                </a:moveTo>
                <a:lnTo>
                  <a:pt x="1422400" y="31749"/>
                </a:lnTo>
                <a:lnTo>
                  <a:pt x="1422400" y="44449"/>
                </a:lnTo>
                <a:lnTo>
                  <a:pt x="1473200" y="44449"/>
                </a:lnTo>
                <a:lnTo>
                  <a:pt x="1473200" y="31749"/>
                </a:lnTo>
                <a:close/>
              </a:path>
              <a:path w="1791335" h="76200">
                <a:moveTo>
                  <a:pt x="1511300" y="31749"/>
                </a:moveTo>
                <a:lnTo>
                  <a:pt x="1511300" y="44449"/>
                </a:lnTo>
                <a:lnTo>
                  <a:pt x="1562100" y="44449"/>
                </a:lnTo>
                <a:lnTo>
                  <a:pt x="1562100" y="31749"/>
                </a:lnTo>
                <a:lnTo>
                  <a:pt x="1511300" y="31749"/>
                </a:lnTo>
                <a:close/>
              </a:path>
              <a:path w="1791335" h="76200">
                <a:moveTo>
                  <a:pt x="1651000" y="31749"/>
                </a:moveTo>
                <a:lnTo>
                  <a:pt x="1600200" y="31749"/>
                </a:lnTo>
                <a:lnTo>
                  <a:pt x="1600200" y="44449"/>
                </a:lnTo>
                <a:lnTo>
                  <a:pt x="1651000" y="44449"/>
                </a:lnTo>
                <a:lnTo>
                  <a:pt x="1651000" y="31749"/>
                </a:lnTo>
                <a:close/>
              </a:path>
              <a:path w="1791335" h="76200">
                <a:moveTo>
                  <a:pt x="1714903" y="0"/>
                </a:moveTo>
                <a:lnTo>
                  <a:pt x="1714903" y="76199"/>
                </a:lnTo>
                <a:lnTo>
                  <a:pt x="1778404" y="44449"/>
                </a:lnTo>
                <a:lnTo>
                  <a:pt x="1727603" y="44449"/>
                </a:lnTo>
                <a:lnTo>
                  <a:pt x="1727603" y="31749"/>
                </a:lnTo>
                <a:lnTo>
                  <a:pt x="1778403" y="31749"/>
                </a:lnTo>
                <a:lnTo>
                  <a:pt x="1714903" y="0"/>
                </a:lnTo>
                <a:close/>
              </a:path>
              <a:path w="1791335" h="76200">
                <a:moveTo>
                  <a:pt x="1714903" y="31749"/>
                </a:moveTo>
                <a:lnTo>
                  <a:pt x="1689100" y="31749"/>
                </a:lnTo>
                <a:lnTo>
                  <a:pt x="1689100" y="44449"/>
                </a:lnTo>
                <a:lnTo>
                  <a:pt x="1714903" y="44449"/>
                </a:lnTo>
                <a:lnTo>
                  <a:pt x="1714903" y="31749"/>
                </a:lnTo>
                <a:close/>
              </a:path>
              <a:path w="1791335" h="76200">
                <a:moveTo>
                  <a:pt x="1778403" y="31749"/>
                </a:moveTo>
                <a:lnTo>
                  <a:pt x="1727603" y="31749"/>
                </a:lnTo>
                <a:lnTo>
                  <a:pt x="1727603" y="44449"/>
                </a:lnTo>
                <a:lnTo>
                  <a:pt x="1778404" y="44449"/>
                </a:lnTo>
                <a:lnTo>
                  <a:pt x="1791103" y="38100"/>
                </a:lnTo>
                <a:lnTo>
                  <a:pt x="1778403" y="31749"/>
                </a:lnTo>
                <a:close/>
              </a:path>
            </a:pathLst>
          </a:custGeom>
          <a:solidFill>
            <a:srgbClr val="A6A6A6"/>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2" name="object 22"/>
          <p:cNvSpPr txBox="1"/>
          <p:nvPr/>
        </p:nvSpPr>
        <p:spPr>
          <a:xfrm>
            <a:off x="9034832" y="4687849"/>
            <a:ext cx="2299485" cy="984885"/>
          </a:xfrm>
          <a:prstGeom prst="rect">
            <a:avLst/>
          </a:prstGeom>
        </p:spPr>
        <p:txBody>
          <a:bodyPr vert="horz" wrap="square" lIns="0" tIns="0" rIns="0" bIns="0" rtlCol="0">
            <a:noAutofit/>
          </a:bodyPr>
          <a:lstStyle/>
          <a:p>
            <a:pPr marL="12700" marR="5080" fontAlgn="ctr"/>
            <a:r>
              <a:rPr lang="en-US" sz="16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Possibility prediction</a:t>
            </a:r>
          </a:p>
          <a:p>
            <a:pPr marL="12700" marR="5080" fontAlgn="ctr"/>
            <a:r>
              <a:rPr lang="en-US" sz="16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Apply the model to the new data to predict whether the customer will change the supplier.</a:t>
            </a:r>
          </a:p>
        </p:txBody>
      </p:sp>
      <p:sp>
        <p:nvSpPr>
          <p:cNvPr id="24" name="object 24"/>
          <p:cNvSpPr/>
          <p:nvPr/>
        </p:nvSpPr>
        <p:spPr>
          <a:xfrm>
            <a:off x="851959" y="3217400"/>
            <a:ext cx="1482725" cy="1278255"/>
          </a:xfrm>
          <a:custGeom>
            <a:avLst/>
            <a:gdLst/>
            <a:ahLst/>
            <a:cxnLst/>
            <a:rect l="l" t="t" r="r" b="b"/>
            <a:pathLst>
              <a:path w="1482725" h="1278254">
                <a:moveTo>
                  <a:pt x="1163124" y="0"/>
                </a:moveTo>
                <a:lnTo>
                  <a:pt x="319539" y="0"/>
                </a:lnTo>
                <a:lnTo>
                  <a:pt x="0" y="639080"/>
                </a:lnTo>
                <a:lnTo>
                  <a:pt x="319539" y="1278158"/>
                </a:lnTo>
                <a:lnTo>
                  <a:pt x="1163124" y="1278158"/>
                </a:lnTo>
                <a:lnTo>
                  <a:pt x="1482665" y="639080"/>
                </a:lnTo>
                <a:lnTo>
                  <a:pt x="1163124" y="0"/>
                </a:lnTo>
                <a:close/>
              </a:path>
            </a:pathLst>
          </a:custGeom>
          <a:solidFill>
            <a:srgbClr val="28A8E1"/>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5" name="object 25"/>
          <p:cNvSpPr txBox="1"/>
          <p:nvPr/>
        </p:nvSpPr>
        <p:spPr>
          <a:xfrm>
            <a:off x="828085" y="3638209"/>
            <a:ext cx="1531047" cy="246221"/>
          </a:xfrm>
          <a:prstGeom prst="rect">
            <a:avLst/>
          </a:prstGeom>
        </p:spPr>
        <p:txBody>
          <a:bodyPr vert="horz" wrap="square" lIns="0" tIns="0" rIns="0" bIns="0" rtlCol="0">
            <a:noAutofit/>
          </a:bodyPr>
          <a:lstStyle/>
          <a:p>
            <a:pPr marL="12700" algn="ctr" fontAlgn="ctr">
              <a:lnSpc>
                <a:spcPct val="100000"/>
              </a:lnSpc>
            </a:pPr>
            <a:r>
              <a:rPr lang="en-US" sz="16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Application model</a:t>
            </a:r>
          </a:p>
        </p:txBody>
      </p:sp>
      <p:sp>
        <p:nvSpPr>
          <p:cNvPr id="26" name="object 26"/>
          <p:cNvSpPr txBox="1">
            <a:spLocks noGrp="1"/>
          </p:cNvSpPr>
          <p:nvPr>
            <p:ph type="title"/>
          </p:nvPr>
        </p:nvSpPr>
        <p:spPr>
          <a:xfrm>
            <a:off x="487658" y="81506"/>
            <a:ext cx="11586008" cy="1124277"/>
          </a:xfrm>
        </p:spPr>
        <p:txBody>
          <a:bodyPr wrap="square">
            <a:noAutofit/>
          </a:bodyPr>
          <a:lstStyle/>
          <a:p>
            <a:r>
              <a:rPr lang="en-US" dirty="0">
                <a:sym typeface="Huawei Sans" panose="020C0503030203020204" pitchFamily="34" charset="0"/>
              </a:rPr>
              <a:t>Examples of Supervised Learning </a:t>
            </a:r>
            <a:r>
              <a:rPr lang="en-US" altLang="zh-CN" dirty="0">
                <a:sym typeface="Huawei Sans" panose="020C0503030203020204" pitchFamily="34" charset="0"/>
              </a:rPr>
              <a:t>-</a:t>
            </a:r>
            <a:r>
              <a:rPr lang="en-US" dirty="0">
                <a:sym typeface="Huawei Sans" panose="020C0503030203020204" pitchFamily="34" charset="0"/>
              </a:rPr>
              <a:t> Prediction Phase</a:t>
            </a:r>
          </a:p>
        </p:txBody>
      </p:sp>
      <p:sp>
        <p:nvSpPr>
          <p:cNvPr id="31" name="object 31"/>
          <p:cNvSpPr/>
          <p:nvPr/>
        </p:nvSpPr>
        <p:spPr>
          <a:xfrm>
            <a:off x="5409567" y="4736742"/>
            <a:ext cx="0" cy="300355"/>
          </a:xfrm>
          <a:custGeom>
            <a:avLst/>
            <a:gdLst/>
            <a:ahLst/>
            <a:cxnLst/>
            <a:rect l="l" t="t" r="r" b="b"/>
            <a:pathLst>
              <a:path h="300354">
                <a:moveTo>
                  <a:pt x="0" y="0"/>
                </a:moveTo>
                <a:lnTo>
                  <a:pt x="0" y="299841"/>
                </a:lnTo>
              </a:path>
            </a:pathLst>
          </a:custGeom>
          <a:ln w="12700">
            <a:solidFill>
              <a:srgbClr val="FFFFFF"/>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2" name="object 32"/>
          <p:cNvSpPr/>
          <p:nvPr/>
        </p:nvSpPr>
        <p:spPr>
          <a:xfrm>
            <a:off x="6484258" y="4736742"/>
            <a:ext cx="0" cy="300355"/>
          </a:xfrm>
          <a:custGeom>
            <a:avLst/>
            <a:gdLst/>
            <a:ahLst/>
            <a:cxnLst/>
            <a:rect l="l" t="t" r="r" b="b"/>
            <a:pathLst>
              <a:path h="300354">
                <a:moveTo>
                  <a:pt x="0" y="0"/>
                </a:moveTo>
                <a:lnTo>
                  <a:pt x="0" y="299841"/>
                </a:lnTo>
              </a:path>
            </a:pathLst>
          </a:custGeom>
          <a:ln w="12700">
            <a:solidFill>
              <a:srgbClr val="FFFFFF"/>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2" name="object 42"/>
          <p:cNvSpPr/>
          <p:nvPr/>
        </p:nvSpPr>
        <p:spPr>
          <a:xfrm>
            <a:off x="8172920" y="1732972"/>
            <a:ext cx="804443" cy="605790"/>
          </a:xfrm>
          <a:custGeom>
            <a:avLst/>
            <a:gdLst/>
            <a:ahLst/>
            <a:cxnLst/>
            <a:rect l="l" t="t" r="r" b="b"/>
            <a:pathLst>
              <a:path w="659765" h="605789">
                <a:moveTo>
                  <a:pt x="25364" y="597869"/>
                </a:moveTo>
                <a:lnTo>
                  <a:pt x="0" y="599225"/>
                </a:lnTo>
                <a:lnTo>
                  <a:pt x="339" y="605565"/>
                </a:lnTo>
                <a:lnTo>
                  <a:pt x="25702" y="604210"/>
                </a:lnTo>
                <a:lnTo>
                  <a:pt x="25364" y="597869"/>
                </a:lnTo>
                <a:close/>
              </a:path>
              <a:path w="659765" h="605789">
                <a:moveTo>
                  <a:pt x="69053" y="592804"/>
                </a:moveTo>
                <a:lnTo>
                  <a:pt x="61136" y="592804"/>
                </a:lnTo>
                <a:lnTo>
                  <a:pt x="60838" y="592866"/>
                </a:lnTo>
                <a:lnTo>
                  <a:pt x="43919" y="595508"/>
                </a:lnTo>
                <a:lnTo>
                  <a:pt x="44903" y="601780"/>
                </a:lnTo>
                <a:lnTo>
                  <a:pt x="62273" y="599053"/>
                </a:lnTo>
                <a:lnTo>
                  <a:pt x="70140" y="597029"/>
                </a:lnTo>
                <a:lnTo>
                  <a:pt x="69053" y="592804"/>
                </a:lnTo>
                <a:close/>
              </a:path>
              <a:path w="659765" h="605789">
                <a:moveTo>
                  <a:pt x="60991" y="592827"/>
                </a:moveTo>
                <a:lnTo>
                  <a:pt x="60740" y="592866"/>
                </a:lnTo>
                <a:lnTo>
                  <a:pt x="60991" y="592827"/>
                </a:lnTo>
                <a:close/>
              </a:path>
              <a:path w="659765" h="605789">
                <a:moveTo>
                  <a:pt x="68558" y="590880"/>
                </a:moveTo>
                <a:lnTo>
                  <a:pt x="60991" y="592827"/>
                </a:lnTo>
                <a:lnTo>
                  <a:pt x="61136" y="592804"/>
                </a:lnTo>
                <a:lnTo>
                  <a:pt x="69053" y="592804"/>
                </a:lnTo>
                <a:lnTo>
                  <a:pt x="68558" y="590880"/>
                </a:lnTo>
                <a:close/>
              </a:path>
              <a:path w="659765" h="605789">
                <a:moveTo>
                  <a:pt x="109824" y="585114"/>
                </a:moveTo>
                <a:lnTo>
                  <a:pt x="90965" y="585114"/>
                </a:lnTo>
                <a:lnTo>
                  <a:pt x="87006" y="586132"/>
                </a:lnTo>
                <a:lnTo>
                  <a:pt x="88588" y="592282"/>
                </a:lnTo>
                <a:lnTo>
                  <a:pt x="92687" y="591228"/>
                </a:lnTo>
                <a:lnTo>
                  <a:pt x="109824" y="585114"/>
                </a:lnTo>
                <a:close/>
              </a:path>
              <a:path w="659765" h="605789">
                <a:moveTo>
                  <a:pt x="110763" y="578037"/>
                </a:moveTo>
                <a:lnTo>
                  <a:pt x="90819" y="585151"/>
                </a:lnTo>
                <a:lnTo>
                  <a:pt x="90965" y="585114"/>
                </a:lnTo>
                <a:lnTo>
                  <a:pt x="109824" y="585114"/>
                </a:lnTo>
                <a:lnTo>
                  <a:pt x="112896" y="584018"/>
                </a:lnTo>
                <a:lnTo>
                  <a:pt x="110763" y="578037"/>
                </a:lnTo>
                <a:close/>
              </a:path>
              <a:path w="659765" h="605789">
                <a:moveTo>
                  <a:pt x="151725" y="561799"/>
                </a:moveTo>
                <a:lnTo>
                  <a:pt x="148275" y="561799"/>
                </a:lnTo>
                <a:lnTo>
                  <a:pt x="128154" y="571008"/>
                </a:lnTo>
                <a:lnTo>
                  <a:pt x="130796" y="576781"/>
                </a:lnTo>
                <a:lnTo>
                  <a:pt x="151038" y="567519"/>
                </a:lnTo>
                <a:lnTo>
                  <a:pt x="154005" y="565848"/>
                </a:lnTo>
                <a:lnTo>
                  <a:pt x="151725" y="561799"/>
                </a:lnTo>
                <a:close/>
              </a:path>
              <a:path w="659765" h="605789">
                <a:moveTo>
                  <a:pt x="150889" y="560315"/>
                </a:moveTo>
                <a:lnTo>
                  <a:pt x="148157" y="561853"/>
                </a:lnTo>
                <a:lnTo>
                  <a:pt x="151725" y="561799"/>
                </a:lnTo>
                <a:lnTo>
                  <a:pt x="150889" y="560315"/>
                </a:lnTo>
                <a:close/>
              </a:path>
              <a:path w="659765" h="605789">
                <a:moveTo>
                  <a:pt x="186586" y="546591"/>
                </a:moveTo>
                <a:lnTo>
                  <a:pt x="175268" y="546591"/>
                </a:lnTo>
                <a:lnTo>
                  <a:pt x="167490" y="550970"/>
                </a:lnTo>
                <a:lnTo>
                  <a:pt x="170605" y="556503"/>
                </a:lnTo>
                <a:lnTo>
                  <a:pt x="178497" y="552061"/>
                </a:lnTo>
                <a:lnTo>
                  <a:pt x="186586" y="546591"/>
                </a:lnTo>
                <a:close/>
              </a:path>
              <a:path w="659765" h="605789">
                <a:moveTo>
                  <a:pt x="188695" y="537500"/>
                </a:moveTo>
                <a:lnTo>
                  <a:pt x="175160" y="546652"/>
                </a:lnTo>
                <a:lnTo>
                  <a:pt x="186586" y="546591"/>
                </a:lnTo>
                <a:lnTo>
                  <a:pt x="192251" y="542761"/>
                </a:lnTo>
                <a:lnTo>
                  <a:pt x="188695" y="537500"/>
                </a:lnTo>
                <a:close/>
              </a:path>
              <a:path w="659765" h="605789">
                <a:moveTo>
                  <a:pt x="223867" y="510801"/>
                </a:moveTo>
                <a:lnTo>
                  <a:pt x="204054" y="526695"/>
                </a:lnTo>
                <a:lnTo>
                  <a:pt x="208028" y="531648"/>
                </a:lnTo>
                <a:lnTo>
                  <a:pt x="227841" y="515754"/>
                </a:lnTo>
                <a:lnTo>
                  <a:pt x="223867" y="510801"/>
                </a:lnTo>
                <a:close/>
              </a:path>
              <a:path w="659765" h="605789">
                <a:moveTo>
                  <a:pt x="255161" y="489282"/>
                </a:moveTo>
                <a:lnTo>
                  <a:pt x="246680" y="489282"/>
                </a:lnTo>
                <a:lnTo>
                  <a:pt x="237553" y="497935"/>
                </a:lnTo>
                <a:lnTo>
                  <a:pt x="241922" y="502544"/>
                </a:lnTo>
                <a:lnTo>
                  <a:pt x="251147" y="493797"/>
                </a:lnTo>
                <a:lnTo>
                  <a:pt x="255161" y="489282"/>
                </a:lnTo>
                <a:close/>
              </a:path>
              <a:path w="659765" h="605789">
                <a:moveTo>
                  <a:pt x="255012" y="479893"/>
                </a:moveTo>
                <a:lnTo>
                  <a:pt x="246584" y="489374"/>
                </a:lnTo>
                <a:lnTo>
                  <a:pt x="255161" y="489282"/>
                </a:lnTo>
                <a:lnTo>
                  <a:pt x="259758" y="484112"/>
                </a:lnTo>
                <a:lnTo>
                  <a:pt x="255012" y="479893"/>
                </a:lnTo>
                <a:close/>
              </a:path>
              <a:path w="659765" h="605789">
                <a:moveTo>
                  <a:pt x="282478" y="445361"/>
                </a:moveTo>
                <a:lnTo>
                  <a:pt x="267366" y="465776"/>
                </a:lnTo>
                <a:lnTo>
                  <a:pt x="272470" y="469554"/>
                </a:lnTo>
                <a:lnTo>
                  <a:pt x="287582" y="449139"/>
                </a:lnTo>
                <a:lnTo>
                  <a:pt x="282478" y="445361"/>
                </a:lnTo>
                <a:close/>
              </a:path>
              <a:path w="659765" h="605789">
                <a:moveTo>
                  <a:pt x="305630" y="418918"/>
                </a:moveTo>
                <a:lnTo>
                  <a:pt x="298635" y="418918"/>
                </a:lnTo>
                <a:lnTo>
                  <a:pt x="298481" y="419206"/>
                </a:lnTo>
                <a:lnTo>
                  <a:pt x="292318" y="429414"/>
                </a:lnTo>
                <a:lnTo>
                  <a:pt x="297760" y="432688"/>
                </a:lnTo>
                <a:lnTo>
                  <a:pt x="304161" y="422051"/>
                </a:lnTo>
                <a:lnTo>
                  <a:pt x="305630" y="418918"/>
                </a:lnTo>
                <a:close/>
              </a:path>
              <a:path w="659765" h="605789">
                <a:moveTo>
                  <a:pt x="298551" y="419057"/>
                </a:moveTo>
                <a:lnTo>
                  <a:pt x="298461" y="419206"/>
                </a:lnTo>
                <a:lnTo>
                  <a:pt x="298551" y="419057"/>
                </a:lnTo>
                <a:close/>
              </a:path>
              <a:path w="659765" h="605789">
                <a:moveTo>
                  <a:pt x="304064" y="407301"/>
                </a:moveTo>
                <a:lnTo>
                  <a:pt x="298551" y="419057"/>
                </a:lnTo>
                <a:lnTo>
                  <a:pt x="298635" y="418918"/>
                </a:lnTo>
                <a:lnTo>
                  <a:pt x="305630" y="418918"/>
                </a:lnTo>
                <a:lnTo>
                  <a:pt x="309813" y="409999"/>
                </a:lnTo>
                <a:lnTo>
                  <a:pt x="304064" y="407301"/>
                </a:lnTo>
                <a:close/>
              </a:path>
              <a:path w="659765" h="605789">
                <a:moveTo>
                  <a:pt x="324966" y="367623"/>
                </a:moveTo>
                <a:lnTo>
                  <a:pt x="319264" y="367623"/>
                </a:lnTo>
                <a:lnTo>
                  <a:pt x="319162" y="367999"/>
                </a:lnTo>
                <a:lnTo>
                  <a:pt x="311617" y="390222"/>
                </a:lnTo>
                <a:lnTo>
                  <a:pt x="317632" y="392258"/>
                </a:lnTo>
                <a:lnTo>
                  <a:pt x="325340" y="369473"/>
                </a:lnTo>
                <a:lnTo>
                  <a:pt x="325692" y="367772"/>
                </a:lnTo>
                <a:lnTo>
                  <a:pt x="324966" y="367623"/>
                </a:lnTo>
                <a:close/>
              </a:path>
              <a:path w="659765" h="605789">
                <a:moveTo>
                  <a:pt x="319202" y="367805"/>
                </a:moveTo>
                <a:lnTo>
                  <a:pt x="319136" y="367999"/>
                </a:lnTo>
                <a:lnTo>
                  <a:pt x="319202" y="367805"/>
                </a:lnTo>
                <a:close/>
              </a:path>
              <a:path w="659765" h="605789">
                <a:moveTo>
                  <a:pt x="319473" y="366488"/>
                </a:moveTo>
                <a:lnTo>
                  <a:pt x="319202" y="367805"/>
                </a:lnTo>
                <a:lnTo>
                  <a:pt x="319264" y="367623"/>
                </a:lnTo>
                <a:lnTo>
                  <a:pt x="324966" y="367623"/>
                </a:lnTo>
                <a:lnTo>
                  <a:pt x="319473" y="366488"/>
                </a:lnTo>
                <a:close/>
              </a:path>
              <a:path w="659765" h="605789">
                <a:moveTo>
                  <a:pt x="331009" y="341304"/>
                </a:moveTo>
                <a:lnTo>
                  <a:pt x="324672" y="341304"/>
                </a:lnTo>
                <a:lnTo>
                  <a:pt x="324614" y="341723"/>
                </a:lnTo>
                <a:lnTo>
                  <a:pt x="323325" y="347832"/>
                </a:lnTo>
                <a:lnTo>
                  <a:pt x="329543" y="349116"/>
                </a:lnTo>
                <a:lnTo>
                  <a:pt x="330934" y="342381"/>
                </a:lnTo>
                <a:lnTo>
                  <a:pt x="331009" y="341304"/>
                </a:lnTo>
                <a:close/>
              </a:path>
              <a:path w="659765" h="605789">
                <a:moveTo>
                  <a:pt x="324629" y="341517"/>
                </a:moveTo>
                <a:lnTo>
                  <a:pt x="324586" y="341723"/>
                </a:lnTo>
                <a:lnTo>
                  <a:pt x="324629" y="341517"/>
                </a:lnTo>
                <a:close/>
              </a:path>
              <a:path w="659765" h="605789">
                <a:moveTo>
                  <a:pt x="325927" y="323035"/>
                </a:moveTo>
                <a:lnTo>
                  <a:pt x="324629" y="341517"/>
                </a:lnTo>
                <a:lnTo>
                  <a:pt x="324672" y="341304"/>
                </a:lnTo>
                <a:lnTo>
                  <a:pt x="331009" y="341304"/>
                </a:lnTo>
                <a:lnTo>
                  <a:pt x="332262" y="323480"/>
                </a:lnTo>
                <a:lnTo>
                  <a:pt x="325927" y="323035"/>
                </a:lnTo>
                <a:close/>
              </a:path>
              <a:path w="659765" h="605789">
                <a:moveTo>
                  <a:pt x="330321" y="278443"/>
                </a:moveTo>
                <a:lnTo>
                  <a:pt x="328410" y="287704"/>
                </a:lnTo>
                <a:lnTo>
                  <a:pt x="327263" y="304032"/>
                </a:lnTo>
                <a:lnTo>
                  <a:pt x="333597" y="304477"/>
                </a:lnTo>
                <a:lnTo>
                  <a:pt x="334700" y="288780"/>
                </a:lnTo>
                <a:lnTo>
                  <a:pt x="336541" y="279727"/>
                </a:lnTo>
                <a:lnTo>
                  <a:pt x="330321" y="278443"/>
                </a:lnTo>
                <a:close/>
              </a:path>
              <a:path w="659765" h="605789">
                <a:moveTo>
                  <a:pt x="334714" y="288576"/>
                </a:moveTo>
                <a:lnTo>
                  <a:pt x="334672" y="288780"/>
                </a:lnTo>
                <a:lnTo>
                  <a:pt x="334714" y="288576"/>
                </a:lnTo>
                <a:close/>
              </a:path>
              <a:path w="659765" h="605789">
                <a:moveTo>
                  <a:pt x="334759" y="288361"/>
                </a:moveTo>
                <a:lnTo>
                  <a:pt x="334714" y="288576"/>
                </a:lnTo>
                <a:lnTo>
                  <a:pt x="334759" y="288361"/>
                </a:lnTo>
                <a:close/>
              </a:path>
              <a:path w="659765" h="605789">
                <a:moveTo>
                  <a:pt x="342539" y="235384"/>
                </a:moveTo>
                <a:lnTo>
                  <a:pt x="334398" y="259444"/>
                </a:lnTo>
                <a:lnTo>
                  <a:pt x="340413" y="261480"/>
                </a:lnTo>
                <a:lnTo>
                  <a:pt x="348554" y="237420"/>
                </a:lnTo>
                <a:lnTo>
                  <a:pt x="342539" y="235384"/>
                </a:lnTo>
                <a:close/>
              </a:path>
              <a:path w="659765" h="605789">
                <a:moveTo>
                  <a:pt x="362913" y="195187"/>
                </a:moveTo>
                <a:lnTo>
                  <a:pt x="355184" y="208033"/>
                </a:lnTo>
                <a:lnTo>
                  <a:pt x="350625" y="217752"/>
                </a:lnTo>
                <a:lnTo>
                  <a:pt x="356374" y="220449"/>
                </a:lnTo>
                <a:lnTo>
                  <a:pt x="360728" y="211167"/>
                </a:lnTo>
                <a:lnTo>
                  <a:pt x="368355" y="198461"/>
                </a:lnTo>
                <a:lnTo>
                  <a:pt x="362913" y="195187"/>
                </a:lnTo>
                <a:close/>
              </a:path>
              <a:path w="659765" h="605789">
                <a:moveTo>
                  <a:pt x="360795" y="211023"/>
                </a:moveTo>
                <a:lnTo>
                  <a:pt x="360709" y="211167"/>
                </a:lnTo>
                <a:lnTo>
                  <a:pt x="360795" y="211023"/>
                </a:lnTo>
                <a:close/>
              </a:path>
              <a:path w="659765" h="605789">
                <a:moveTo>
                  <a:pt x="360883" y="210878"/>
                </a:moveTo>
                <a:lnTo>
                  <a:pt x="360795" y="211023"/>
                </a:lnTo>
                <a:lnTo>
                  <a:pt x="360883" y="210878"/>
                </a:lnTo>
                <a:close/>
              </a:path>
              <a:path w="659765" h="605789">
                <a:moveTo>
                  <a:pt x="388641" y="158282"/>
                </a:moveTo>
                <a:lnTo>
                  <a:pt x="388021" y="158979"/>
                </a:lnTo>
                <a:lnTo>
                  <a:pt x="373296" y="178874"/>
                </a:lnTo>
                <a:lnTo>
                  <a:pt x="378400" y="182652"/>
                </a:lnTo>
                <a:lnTo>
                  <a:pt x="392877" y="163093"/>
                </a:lnTo>
                <a:lnTo>
                  <a:pt x="393387" y="162501"/>
                </a:lnTo>
                <a:lnTo>
                  <a:pt x="388641" y="158282"/>
                </a:lnTo>
                <a:close/>
              </a:path>
              <a:path w="659765" h="605789">
                <a:moveTo>
                  <a:pt x="393058" y="162872"/>
                </a:moveTo>
                <a:close/>
              </a:path>
              <a:path w="659765" h="605789">
                <a:moveTo>
                  <a:pt x="419293" y="125768"/>
                </a:moveTo>
                <a:lnTo>
                  <a:pt x="408197" y="136288"/>
                </a:lnTo>
                <a:lnTo>
                  <a:pt x="401299" y="144045"/>
                </a:lnTo>
                <a:lnTo>
                  <a:pt x="406045" y="148264"/>
                </a:lnTo>
                <a:lnTo>
                  <a:pt x="412680" y="140803"/>
                </a:lnTo>
                <a:lnTo>
                  <a:pt x="423661" y="130376"/>
                </a:lnTo>
                <a:lnTo>
                  <a:pt x="419293" y="125768"/>
                </a:lnTo>
                <a:close/>
              </a:path>
              <a:path w="659765" h="605789">
                <a:moveTo>
                  <a:pt x="453327" y="96823"/>
                </a:moveTo>
                <a:lnTo>
                  <a:pt x="433515" y="112717"/>
                </a:lnTo>
                <a:lnTo>
                  <a:pt x="437488" y="117670"/>
                </a:lnTo>
                <a:lnTo>
                  <a:pt x="457301" y="101776"/>
                </a:lnTo>
                <a:lnTo>
                  <a:pt x="453327" y="96823"/>
                </a:lnTo>
                <a:close/>
              </a:path>
              <a:path w="659765" h="605789">
                <a:moveTo>
                  <a:pt x="490985" y="72316"/>
                </a:moveTo>
                <a:lnTo>
                  <a:pt x="480847" y="78023"/>
                </a:lnTo>
                <a:lnTo>
                  <a:pt x="469229" y="85879"/>
                </a:lnTo>
                <a:lnTo>
                  <a:pt x="472785" y="91140"/>
                </a:lnTo>
                <a:lnTo>
                  <a:pt x="484095" y="83493"/>
                </a:lnTo>
                <a:lnTo>
                  <a:pt x="494101" y="77849"/>
                </a:lnTo>
                <a:lnTo>
                  <a:pt x="490985" y="72316"/>
                </a:lnTo>
                <a:close/>
              </a:path>
              <a:path w="659765" h="605789">
                <a:moveTo>
                  <a:pt x="530893" y="52230"/>
                </a:moveTo>
                <a:lnTo>
                  <a:pt x="508307" y="62566"/>
                </a:lnTo>
                <a:lnTo>
                  <a:pt x="507587" y="62971"/>
                </a:lnTo>
                <a:lnTo>
                  <a:pt x="510702" y="68505"/>
                </a:lnTo>
                <a:lnTo>
                  <a:pt x="511091" y="68285"/>
                </a:lnTo>
                <a:lnTo>
                  <a:pt x="533535" y="58004"/>
                </a:lnTo>
                <a:lnTo>
                  <a:pt x="530893" y="52230"/>
                </a:lnTo>
                <a:close/>
              </a:path>
              <a:path w="659765" h="605789">
                <a:moveTo>
                  <a:pt x="573490" y="37459"/>
                </a:moveTo>
                <a:lnTo>
                  <a:pt x="566734" y="38830"/>
                </a:lnTo>
                <a:lnTo>
                  <a:pt x="548876" y="45200"/>
                </a:lnTo>
                <a:lnTo>
                  <a:pt x="551009" y="51181"/>
                </a:lnTo>
                <a:lnTo>
                  <a:pt x="568313" y="45008"/>
                </a:lnTo>
                <a:lnTo>
                  <a:pt x="568655" y="44886"/>
                </a:lnTo>
                <a:lnTo>
                  <a:pt x="568820" y="44886"/>
                </a:lnTo>
                <a:lnTo>
                  <a:pt x="574752" y="43682"/>
                </a:lnTo>
                <a:lnTo>
                  <a:pt x="573490" y="37459"/>
                </a:lnTo>
                <a:close/>
              </a:path>
              <a:path w="659765" h="605789">
                <a:moveTo>
                  <a:pt x="568655" y="44886"/>
                </a:moveTo>
                <a:lnTo>
                  <a:pt x="568219" y="45008"/>
                </a:lnTo>
                <a:lnTo>
                  <a:pt x="568437" y="44964"/>
                </a:lnTo>
                <a:lnTo>
                  <a:pt x="568655" y="44886"/>
                </a:lnTo>
                <a:close/>
              </a:path>
              <a:path w="659765" h="605789">
                <a:moveTo>
                  <a:pt x="568437" y="44964"/>
                </a:moveTo>
                <a:lnTo>
                  <a:pt x="568219" y="45008"/>
                </a:lnTo>
                <a:lnTo>
                  <a:pt x="568437" y="44964"/>
                </a:lnTo>
                <a:close/>
              </a:path>
              <a:path w="659765" h="605789">
                <a:moveTo>
                  <a:pt x="568820" y="44886"/>
                </a:moveTo>
                <a:lnTo>
                  <a:pt x="568655" y="44886"/>
                </a:lnTo>
                <a:lnTo>
                  <a:pt x="568437" y="44964"/>
                </a:lnTo>
                <a:lnTo>
                  <a:pt x="568820" y="44886"/>
                </a:lnTo>
                <a:close/>
              </a:path>
              <a:path w="659765" h="605789">
                <a:moveTo>
                  <a:pt x="578606" y="0"/>
                </a:moveTo>
                <a:lnTo>
                  <a:pt x="588681" y="75530"/>
                </a:lnTo>
                <a:lnTo>
                  <a:pt x="641190" y="39895"/>
                </a:lnTo>
                <a:lnTo>
                  <a:pt x="593422" y="39895"/>
                </a:lnTo>
                <a:lnTo>
                  <a:pt x="592160" y="33672"/>
                </a:lnTo>
                <a:lnTo>
                  <a:pt x="595602" y="32974"/>
                </a:lnTo>
                <a:lnTo>
                  <a:pt x="651389" y="32974"/>
                </a:lnTo>
                <a:lnTo>
                  <a:pt x="659175" y="27689"/>
                </a:lnTo>
                <a:lnTo>
                  <a:pt x="578606" y="0"/>
                </a:lnTo>
                <a:close/>
              </a:path>
              <a:path w="659765" h="605789">
                <a:moveTo>
                  <a:pt x="595602" y="32974"/>
                </a:moveTo>
                <a:lnTo>
                  <a:pt x="592160" y="33672"/>
                </a:lnTo>
                <a:lnTo>
                  <a:pt x="593422" y="39895"/>
                </a:lnTo>
                <a:lnTo>
                  <a:pt x="596864" y="39197"/>
                </a:lnTo>
                <a:lnTo>
                  <a:pt x="595602" y="32974"/>
                </a:lnTo>
                <a:close/>
              </a:path>
              <a:path w="659765" h="605789">
                <a:moveTo>
                  <a:pt x="651389" y="32974"/>
                </a:moveTo>
                <a:lnTo>
                  <a:pt x="595602" y="32974"/>
                </a:lnTo>
                <a:lnTo>
                  <a:pt x="596864" y="39197"/>
                </a:lnTo>
                <a:lnTo>
                  <a:pt x="593422" y="39895"/>
                </a:lnTo>
                <a:lnTo>
                  <a:pt x="641190" y="39895"/>
                </a:lnTo>
                <a:lnTo>
                  <a:pt x="651389" y="32974"/>
                </a:lnTo>
                <a:close/>
              </a:path>
            </a:pathLst>
          </a:custGeom>
          <a:solidFill>
            <a:srgbClr val="7F7F7F"/>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3" name="object 43"/>
          <p:cNvSpPr/>
          <p:nvPr/>
        </p:nvSpPr>
        <p:spPr>
          <a:xfrm>
            <a:off x="8338339" y="4927989"/>
            <a:ext cx="647610" cy="658502"/>
          </a:xfrm>
          <a:custGeom>
            <a:avLst/>
            <a:gdLst/>
            <a:ahLst/>
            <a:cxnLst/>
            <a:rect l="l" t="t" r="r" b="b"/>
            <a:pathLst>
              <a:path w="494665" h="400685">
                <a:moveTo>
                  <a:pt x="23013" y="393015"/>
                </a:moveTo>
                <a:lnTo>
                  <a:pt x="0" y="394073"/>
                </a:lnTo>
                <a:lnTo>
                  <a:pt x="292" y="400417"/>
                </a:lnTo>
                <a:lnTo>
                  <a:pt x="23581" y="399346"/>
                </a:lnTo>
                <a:lnTo>
                  <a:pt x="25925" y="399030"/>
                </a:lnTo>
                <a:lnTo>
                  <a:pt x="25117" y="393034"/>
                </a:lnTo>
                <a:lnTo>
                  <a:pt x="22871" y="393034"/>
                </a:lnTo>
                <a:lnTo>
                  <a:pt x="23013" y="393015"/>
                </a:lnTo>
                <a:close/>
              </a:path>
              <a:path w="494665" h="400685">
                <a:moveTo>
                  <a:pt x="25114" y="393009"/>
                </a:moveTo>
                <a:lnTo>
                  <a:pt x="23081" y="393015"/>
                </a:lnTo>
                <a:lnTo>
                  <a:pt x="22871" y="393034"/>
                </a:lnTo>
                <a:lnTo>
                  <a:pt x="25117" y="393034"/>
                </a:lnTo>
                <a:close/>
              </a:path>
              <a:path w="494665" h="400685">
                <a:moveTo>
                  <a:pt x="25077" y="392737"/>
                </a:moveTo>
                <a:lnTo>
                  <a:pt x="23013" y="393015"/>
                </a:lnTo>
                <a:lnTo>
                  <a:pt x="23149" y="393009"/>
                </a:lnTo>
                <a:lnTo>
                  <a:pt x="25114" y="393009"/>
                </a:lnTo>
                <a:lnTo>
                  <a:pt x="25077" y="392737"/>
                </a:lnTo>
                <a:close/>
              </a:path>
              <a:path w="494665" h="400685">
                <a:moveTo>
                  <a:pt x="69800" y="389934"/>
                </a:moveTo>
                <a:lnTo>
                  <a:pt x="45839" y="389934"/>
                </a:lnTo>
                <a:lnTo>
                  <a:pt x="43955" y="390188"/>
                </a:lnTo>
                <a:lnTo>
                  <a:pt x="44805" y="396481"/>
                </a:lnTo>
                <a:lnTo>
                  <a:pt x="46819" y="396209"/>
                </a:lnTo>
                <a:lnTo>
                  <a:pt x="69679" y="391152"/>
                </a:lnTo>
                <a:lnTo>
                  <a:pt x="70131" y="391013"/>
                </a:lnTo>
                <a:lnTo>
                  <a:pt x="69800" y="389934"/>
                </a:lnTo>
                <a:close/>
              </a:path>
              <a:path w="494665" h="400685">
                <a:moveTo>
                  <a:pt x="68281" y="384980"/>
                </a:moveTo>
                <a:lnTo>
                  <a:pt x="45713" y="389951"/>
                </a:lnTo>
                <a:lnTo>
                  <a:pt x="69800" y="389934"/>
                </a:lnTo>
                <a:lnTo>
                  <a:pt x="68281" y="384980"/>
                </a:lnTo>
                <a:close/>
              </a:path>
              <a:path w="494665" h="400685">
                <a:moveTo>
                  <a:pt x="68270" y="384943"/>
                </a:moveTo>
                <a:lnTo>
                  <a:pt x="68062" y="385007"/>
                </a:lnTo>
                <a:lnTo>
                  <a:pt x="68281" y="384980"/>
                </a:lnTo>
                <a:close/>
              </a:path>
              <a:path w="494665" h="400685">
                <a:moveTo>
                  <a:pt x="107320" y="378278"/>
                </a:moveTo>
                <a:lnTo>
                  <a:pt x="90002" y="378278"/>
                </a:lnTo>
                <a:lnTo>
                  <a:pt x="86483" y="379357"/>
                </a:lnTo>
                <a:lnTo>
                  <a:pt x="88345" y="385428"/>
                </a:lnTo>
                <a:lnTo>
                  <a:pt x="91981" y="384313"/>
                </a:lnTo>
                <a:lnTo>
                  <a:pt x="107320" y="378278"/>
                </a:lnTo>
                <a:close/>
              </a:path>
              <a:path w="494665" h="400685">
                <a:moveTo>
                  <a:pt x="109981" y="370406"/>
                </a:moveTo>
                <a:lnTo>
                  <a:pt x="89885" y="378314"/>
                </a:lnTo>
                <a:lnTo>
                  <a:pt x="107320" y="378278"/>
                </a:lnTo>
                <a:lnTo>
                  <a:pt x="112307" y="376316"/>
                </a:lnTo>
                <a:lnTo>
                  <a:pt x="109981" y="370406"/>
                </a:lnTo>
                <a:close/>
              </a:path>
              <a:path w="494665" h="400685">
                <a:moveTo>
                  <a:pt x="143937" y="360170"/>
                </a:moveTo>
                <a:lnTo>
                  <a:pt x="131321" y="360170"/>
                </a:lnTo>
                <a:lnTo>
                  <a:pt x="126945" y="362289"/>
                </a:lnTo>
                <a:lnTo>
                  <a:pt x="129711" y="368004"/>
                </a:lnTo>
                <a:lnTo>
                  <a:pt x="134195" y="365833"/>
                </a:lnTo>
                <a:lnTo>
                  <a:pt x="143937" y="360170"/>
                </a:lnTo>
                <a:close/>
              </a:path>
              <a:path w="494665" h="400685">
                <a:moveTo>
                  <a:pt x="148865" y="349961"/>
                </a:moveTo>
                <a:lnTo>
                  <a:pt x="131208" y="360225"/>
                </a:lnTo>
                <a:lnTo>
                  <a:pt x="143937" y="360170"/>
                </a:lnTo>
                <a:lnTo>
                  <a:pt x="152055" y="355451"/>
                </a:lnTo>
                <a:lnTo>
                  <a:pt x="148865" y="349961"/>
                </a:lnTo>
                <a:close/>
              </a:path>
              <a:path w="494665" h="400685">
                <a:moveTo>
                  <a:pt x="178361" y="336699"/>
                </a:moveTo>
                <a:lnTo>
                  <a:pt x="168327" y="336699"/>
                </a:lnTo>
                <a:lnTo>
                  <a:pt x="164415" y="339397"/>
                </a:lnTo>
                <a:lnTo>
                  <a:pt x="168021" y="344624"/>
                </a:lnTo>
                <a:lnTo>
                  <a:pt x="172038" y="341854"/>
                </a:lnTo>
                <a:lnTo>
                  <a:pt x="178361" y="336699"/>
                </a:lnTo>
                <a:close/>
              </a:path>
              <a:path w="494665" h="400685">
                <a:moveTo>
                  <a:pt x="184129" y="323806"/>
                </a:moveTo>
                <a:lnTo>
                  <a:pt x="168221" y="336772"/>
                </a:lnTo>
                <a:lnTo>
                  <a:pt x="178361" y="336699"/>
                </a:lnTo>
                <a:lnTo>
                  <a:pt x="188141" y="328728"/>
                </a:lnTo>
                <a:lnTo>
                  <a:pt x="184129" y="323806"/>
                </a:lnTo>
                <a:close/>
              </a:path>
              <a:path w="494665" h="400685">
                <a:moveTo>
                  <a:pt x="207915" y="308969"/>
                </a:moveTo>
                <a:lnTo>
                  <a:pt x="199553" y="308969"/>
                </a:lnTo>
                <a:lnTo>
                  <a:pt x="199354" y="309180"/>
                </a:lnTo>
                <a:lnTo>
                  <a:pt x="197667" y="310793"/>
                </a:lnTo>
                <a:lnTo>
                  <a:pt x="202082" y="315357"/>
                </a:lnTo>
                <a:lnTo>
                  <a:pt x="204072" y="313433"/>
                </a:lnTo>
                <a:lnTo>
                  <a:pt x="207915" y="308969"/>
                </a:lnTo>
                <a:close/>
              </a:path>
              <a:path w="494665" h="400685">
                <a:moveTo>
                  <a:pt x="199446" y="309072"/>
                </a:moveTo>
                <a:close/>
              </a:path>
              <a:path w="494665" h="400685">
                <a:moveTo>
                  <a:pt x="216455" y="293860"/>
                </a:moveTo>
                <a:lnTo>
                  <a:pt x="212543" y="293860"/>
                </a:lnTo>
                <a:lnTo>
                  <a:pt x="212349" y="294111"/>
                </a:lnTo>
                <a:lnTo>
                  <a:pt x="199446" y="309072"/>
                </a:lnTo>
                <a:lnTo>
                  <a:pt x="207915" y="308969"/>
                </a:lnTo>
                <a:lnTo>
                  <a:pt x="217459" y="297883"/>
                </a:lnTo>
                <a:lnTo>
                  <a:pt x="219020" y="295654"/>
                </a:lnTo>
                <a:lnTo>
                  <a:pt x="216455" y="293860"/>
                </a:lnTo>
                <a:close/>
              </a:path>
              <a:path w="494665" h="400685">
                <a:moveTo>
                  <a:pt x="212445" y="293974"/>
                </a:moveTo>
                <a:lnTo>
                  <a:pt x="212326" y="294111"/>
                </a:lnTo>
                <a:lnTo>
                  <a:pt x="212445" y="293974"/>
                </a:lnTo>
                <a:close/>
              </a:path>
              <a:path w="494665" h="400685">
                <a:moveTo>
                  <a:pt x="213817" y="292013"/>
                </a:moveTo>
                <a:lnTo>
                  <a:pt x="212445" y="293974"/>
                </a:lnTo>
                <a:lnTo>
                  <a:pt x="216455" y="293860"/>
                </a:lnTo>
                <a:lnTo>
                  <a:pt x="213817" y="292013"/>
                </a:lnTo>
                <a:close/>
              </a:path>
              <a:path w="494665" h="400685">
                <a:moveTo>
                  <a:pt x="239182" y="261870"/>
                </a:moveTo>
                <a:lnTo>
                  <a:pt x="232384" y="261870"/>
                </a:lnTo>
                <a:lnTo>
                  <a:pt x="232216" y="262228"/>
                </a:lnTo>
                <a:lnTo>
                  <a:pt x="224358" y="276584"/>
                </a:lnTo>
                <a:lnTo>
                  <a:pt x="229932" y="279624"/>
                </a:lnTo>
                <a:lnTo>
                  <a:pt x="238053" y="264737"/>
                </a:lnTo>
                <a:lnTo>
                  <a:pt x="239182" y="261870"/>
                </a:lnTo>
                <a:close/>
              </a:path>
              <a:path w="494665" h="400685">
                <a:moveTo>
                  <a:pt x="232288" y="262045"/>
                </a:moveTo>
                <a:lnTo>
                  <a:pt x="232189" y="262228"/>
                </a:lnTo>
                <a:lnTo>
                  <a:pt x="232288" y="262045"/>
                </a:lnTo>
                <a:close/>
              </a:path>
              <a:path w="494665" h="400685">
                <a:moveTo>
                  <a:pt x="235381" y="254189"/>
                </a:moveTo>
                <a:lnTo>
                  <a:pt x="232288" y="262045"/>
                </a:lnTo>
                <a:lnTo>
                  <a:pt x="232384" y="261870"/>
                </a:lnTo>
                <a:lnTo>
                  <a:pt x="239182" y="261870"/>
                </a:lnTo>
                <a:lnTo>
                  <a:pt x="241289" y="256514"/>
                </a:lnTo>
                <a:lnTo>
                  <a:pt x="235381" y="254189"/>
                </a:lnTo>
                <a:close/>
              </a:path>
              <a:path w="494665" h="400685">
                <a:moveTo>
                  <a:pt x="249223" y="228479"/>
                </a:moveTo>
                <a:lnTo>
                  <a:pt x="242890" y="228479"/>
                </a:lnTo>
                <a:lnTo>
                  <a:pt x="242812" y="228961"/>
                </a:lnTo>
                <a:lnTo>
                  <a:pt x="240967" y="236486"/>
                </a:lnTo>
                <a:lnTo>
                  <a:pt x="247142" y="237970"/>
                </a:lnTo>
                <a:lnTo>
                  <a:pt x="249121" y="229722"/>
                </a:lnTo>
                <a:lnTo>
                  <a:pt x="249223" y="228479"/>
                </a:lnTo>
                <a:close/>
              </a:path>
              <a:path w="494665" h="400685">
                <a:moveTo>
                  <a:pt x="242832" y="228719"/>
                </a:moveTo>
                <a:lnTo>
                  <a:pt x="242774" y="228961"/>
                </a:lnTo>
                <a:lnTo>
                  <a:pt x="242832" y="228719"/>
                </a:lnTo>
                <a:close/>
              </a:path>
              <a:path w="494665" h="400685">
                <a:moveTo>
                  <a:pt x="244210" y="211855"/>
                </a:moveTo>
                <a:lnTo>
                  <a:pt x="242832" y="228719"/>
                </a:lnTo>
                <a:lnTo>
                  <a:pt x="242890" y="228479"/>
                </a:lnTo>
                <a:lnTo>
                  <a:pt x="249223" y="228479"/>
                </a:lnTo>
                <a:lnTo>
                  <a:pt x="250539" y="212371"/>
                </a:lnTo>
                <a:lnTo>
                  <a:pt x="244210" y="211855"/>
                </a:lnTo>
                <a:close/>
              </a:path>
              <a:path w="494665" h="400685">
                <a:moveTo>
                  <a:pt x="253318" y="167679"/>
                </a:moveTo>
                <a:lnTo>
                  <a:pt x="249913" y="176328"/>
                </a:lnTo>
                <a:lnTo>
                  <a:pt x="246049" y="192418"/>
                </a:lnTo>
                <a:lnTo>
                  <a:pt x="252224" y="193901"/>
                </a:lnTo>
                <a:lnTo>
                  <a:pt x="255934" y="178447"/>
                </a:lnTo>
                <a:lnTo>
                  <a:pt x="255966" y="178246"/>
                </a:lnTo>
                <a:lnTo>
                  <a:pt x="256069" y="178026"/>
                </a:lnTo>
                <a:lnTo>
                  <a:pt x="259226" y="170004"/>
                </a:lnTo>
                <a:lnTo>
                  <a:pt x="253318" y="167679"/>
                </a:lnTo>
                <a:close/>
              </a:path>
              <a:path w="494665" h="400685">
                <a:moveTo>
                  <a:pt x="256035" y="178026"/>
                </a:moveTo>
                <a:lnTo>
                  <a:pt x="255903" y="178447"/>
                </a:lnTo>
                <a:lnTo>
                  <a:pt x="255982" y="178246"/>
                </a:lnTo>
                <a:lnTo>
                  <a:pt x="256035" y="178026"/>
                </a:lnTo>
                <a:close/>
              </a:path>
              <a:path w="494665" h="400685">
                <a:moveTo>
                  <a:pt x="255982" y="178246"/>
                </a:moveTo>
                <a:lnTo>
                  <a:pt x="255903" y="178447"/>
                </a:lnTo>
                <a:lnTo>
                  <a:pt x="255982" y="178246"/>
                </a:lnTo>
                <a:close/>
              </a:path>
              <a:path w="494665" h="400685">
                <a:moveTo>
                  <a:pt x="256069" y="178026"/>
                </a:moveTo>
                <a:lnTo>
                  <a:pt x="255982" y="178246"/>
                </a:lnTo>
                <a:lnTo>
                  <a:pt x="256069" y="178026"/>
                </a:lnTo>
                <a:close/>
              </a:path>
              <a:path w="494665" h="400685">
                <a:moveTo>
                  <a:pt x="275483" y="128483"/>
                </a:moveTo>
                <a:lnTo>
                  <a:pt x="265940" y="142118"/>
                </a:lnTo>
                <a:lnTo>
                  <a:pt x="261578" y="150116"/>
                </a:lnTo>
                <a:lnTo>
                  <a:pt x="267152" y="153156"/>
                </a:lnTo>
                <a:lnTo>
                  <a:pt x="271266" y="145614"/>
                </a:lnTo>
                <a:lnTo>
                  <a:pt x="280686" y="132124"/>
                </a:lnTo>
                <a:lnTo>
                  <a:pt x="275483" y="128483"/>
                </a:lnTo>
                <a:close/>
              </a:path>
              <a:path w="494665" h="400685">
                <a:moveTo>
                  <a:pt x="271341" y="145476"/>
                </a:moveTo>
                <a:lnTo>
                  <a:pt x="271245" y="145614"/>
                </a:lnTo>
                <a:lnTo>
                  <a:pt x="271341" y="145476"/>
                </a:lnTo>
                <a:close/>
              </a:path>
              <a:path w="494665" h="400685">
                <a:moveTo>
                  <a:pt x="271455" y="145313"/>
                </a:moveTo>
                <a:lnTo>
                  <a:pt x="271341" y="145476"/>
                </a:lnTo>
                <a:lnTo>
                  <a:pt x="271455" y="145313"/>
                </a:lnTo>
                <a:close/>
              </a:path>
              <a:path w="494665" h="400685">
                <a:moveTo>
                  <a:pt x="306261" y="95314"/>
                </a:moveTo>
                <a:lnTo>
                  <a:pt x="305920" y="95592"/>
                </a:lnTo>
                <a:lnTo>
                  <a:pt x="290719" y="110293"/>
                </a:lnTo>
                <a:lnTo>
                  <a:pt x="287865" y="113606"/>
                </a:lnTo>
                <a:lnTo>
                  <a:pt x="292677" y="117750"/>
                </a:lnTo>
                <a:lnTo>
                  <a:pt x="295254" y="114755"/>
                </a:lnTo>
                <a:lnTo>
                  <a:pt x="295436" y="114545"/>
                </a:lnTo>
                <a:lnTo>
                  <a:pt x="310054" y="100429"/>
                </a:lnTo>
                <a:lnTo>
                  <a:pt x="310272" y="100237"/>
                </a:lnTo>
                <a:lnTo>
                  <a:pt x="306261" y="95314"/>
                </a:lnTo>
                <a:close/>
              </a:path>
              <a:path w="494665" h="400685">
                <a:moveTo>
                  <a:pt x="295456" y="114545"/>
                </a:moveTo>
                <a:close/>
              </a:path>
              <a:path w="494665" h="400685">
                <a:moveTo>
                  <a:pt x="342301" y="68526"/>
                </a:moveTo>
                <a:lnTo>
                  <a:pt x="341038" y="69260"/>
                </a:lnTo>
                <a:lnTo>
                  <a:pt x="322753" y="81871"/>
                </a:lnTo>
                <a:lnTo>
                  <a:pt x="321026" y="83278"/>
                </a:lnTo>
                <a:lnTo>
                  <a:pt x="325038" y="88201"/>
                </a:lnTo>
                <a:lnTo>
                  <a:pt x="326479" y="87026"/>
                </a:lnTo>
                <a:lnTo>
                  <a:pt x="344350" y="74689"/>
                </a:lnTo>
                <a:lnTo>
                  <a:pt x="345492" y="74016"/>
                </a:lnTo>
                <a:lnTo>
                  <a:pt x="342301" y="68526"/>
                </a:lnTo>
                <a:close/>
              </a:path>
              <a:path w="494665" h="400685">
                <a:moveTo>
                  <a:pt x="382017" y="47594"/>
                </a:moveTo>
                <a:lnTo>
                  <a:pt x="381245" y="47898"/>
                </a:lnTo>
                <a:lnTo>
                  <a:pt x="360594" y="57891"/>
                </a:lnTo>
                <a:lnTo>
                  <a:pt x="358771" y="58953"/>
                </a:lnTo>
                <a:lnTo>
                  <a:pt x="361961" y="64442"/>
                </a:lnTo>
                <a:lnTo>
                  <a:pt x="363487" y="63555"/>
                </a:lnTo>
                <a:lnTo>
                  <a:pt x="383703" y="53762"/>
                </a:lnTo>
                <a:lnTo>
                  <a:pt x="384342" y="53503"/>
                </a:lnTo>
                <a:lnTo>
                  <a:pt x="382017" y="47594"/>
                </a:lnTo>
                <a:close/>
              </a:path>
              <a:path w="494665" h="400685">
                <a:moveTo>
                  <a:pt x="483598" y="34222"/>
                </a:moveTo>
                <a:lnTo>
                  <a:pt x="424765" y="34222"/>
                </a:lnTo>
                <a:lnTo>
                  <a:pt x="426222" y="40403"/>
                </a:lnTo>
                <a:lnTo>
                  <a:pt x="419898" y="41894"/>
                </a:lnTo>
                <a:lnTo>
                  <a:pt x="424874" y="75371"/>
                </a:lnTo>
                <a:lnTo>
                  <a:pt x="483598" y="34222"/>
                </a:lnTo>
                <a:close/>
              </a:path>
              <a:path w="494665" h="400685">
                <a:moveTo>
                  <a:pt x="418961" y="35590"/>
                </a:moveTo>
                <a:lnTo>
                  <a:pt x="402907" y="39375"/>
                </a:lnTo>
                <a:lnTo>
                  <a:pt x="399745" y="40619"/>
                </a:lnTo>
                <a:lnTo>
                  <a:pt x="402069" y="46528"/>
                </a:lnTo>
                <a:lnTo>
                  <a:pt x="404678" y="45502"/>
                </a:lnTo>
                <a:lnTo>
                  <a:pt x="405020" y="45368"/>
                </a:lnTo>
                <a:lnTo>
                  <a:pt x="405157" y="45368"/>
                </a:lnTo>
                <a:lnTo>
                  <a:pt x="419898" y="41894"/>
                </a:lnTo>
                <a:lnTo>
                  <a:pt x="418961" y="35590"/>
                </a:lnTo>
                <a:close/>
              </a:path>
              <a:path w="494665" h="400685">
                <a:moveTo>
                  <a:pt x="405020" y="45368"/>
                </a:moveTo>
                <a:lnTo>
                  <a:pt x="404586" y="45502"/>
                </a:lnTo>
                <a:lnTo>
                  <a:pt x="404816" y="45448"/>
                </a:lnTo>
                <a:lnTo>
                  <a:pt x="405020" y="45368"/>
                </a:lnTo>
                <a:close/>
              </a:path>
              <a:path w="494665" h="400685">
                <a:moveTo>
                  <a:pt x="404816" y="45448"/>
                </a:moveTo>
                <a:lnTo>
                  <a:pt x="404586" y="45502"/>
                </a:lnTo>
                <a:lnTo>
                  <a:pt x="404816" y="45448"/>
                </a:lnTo>
                <a:close/>
              </a:path>
              <a:path w="494665" h="400685">
                <a:moveTo>
                  <a:pt x="405157" y="45368"/>
                </a:moveTo>
                <a:lnTo>
                  <a:pt x="405020" y="45368"/>
                </a:lnTo>
                <a:lnTo>
                  <a:pt x="404816" y="45448"/>
                </a:lnTo>
                <a:lnTo>
                  <a:pt x="405157" y="45368"/>
                </a:lnTo>
                <a:close/>
              </a:path>
              <a:path w="494665" h="400685">
                <a:moveTo>
                  <a:pt x="424765" y="34222"/>
                </a:moveTo>
                <a:lnTo>
                  <a:pt x="418961" y="35590"/>
                </a:lnTo>
                <a:lnTo>
                  <a:pt x="419898" y="41894"/>
                </a:lnTo>
                <a:lnTo>
                  <a:pt x="426222" y="40403"/>
                </a:lnTo>
                <a:lnTo>
                  <a:pt x="424765" y="34222"/>
                </a:lnTo>
                <a:close/>
              </a:path>
              <a:path w="494665" h="400685">
                <a:moveTo>
                  <a:pt x="413670" y="0"/>
                </a:moveTo>
                <a:lnTo>
                  <a:pt x="418961" y="35590"/>
                </a:lnTo>
                <a:lnTo>
                  <a:pt x="424765" y="34222"/>
                </a:lnTo>
                <a:lnTo>
                  <a:pt x="483598" y="34222"/>
                </a:lnTo>
                <a:lnTo>
                  <a:pt x="494644" y="26482"/>
                </a:lnTo>
                <a:lnTo>
                  <a:pt x="413670" y="0"/>
                </a:lnTo>
                <a:close/>
              </a:path>
            </a:pathLst>
          </a:custGeom>
          <a:solidFill>
            <a:srgbClr val="7F7F7F"/>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4" name="object 44"/>
          <p:cNvSpPr/>
          <p:nvPr/>
        </p:nvSpPr>
        <p:spPr>
          <a:xfrm>
            <a:off x="2375568" y="3818382"/>
            <a:ext cx="687695" cy="122454"/>
          </a:xfrm>
          <a:custGeom>
            <a:avLst/>
            <a:gdLst/>
            <a:ahLst/>
            <a:cxnLst/>
            <a:rect l="l" t="t" r="r" b="b"/>
            <a:pathLst>
              <a:path w="2197100" h="76200">
                <a:moveTo>
                  <a:pt x="50800" y="31748"/>
                </a:moveTo>
                <a:lnTo>
                  <a:pt x="0" y="31748"/>
                </a:lnTo>
                <a:lnTo>
                  <a:pt x="0" y="44448"/>
                </a:lnTo>
                <a:lnTo>
                  <a:pt x="50800" y="44448"/>
                </a:lnTo>
                <a:lnTo>
                  <a:pt x="50800" y="31748"/>
                </a:lnTo>
                <a:close/>
              </a:path>
              <a:path w="2197100" h="76200">
                <a:moveTo>
                  <a:pt x="139700" y="31748"/>
                </a:moveTo>
                <a:lnTo>
                  <a:pt x="88900" y="31748"/>
                </a:lnTo>
                <a:lnTo>
                  <a:pt x="88900" y="44448"/>
                </a:lnTo>
                <a:lnTo>
                  <a:pt x="139700" y="44448"/>
                </a:lnTo>
                <a:lnTo>
                  <a:pt x="139700" y="31748"/>
                </a:lnTo>
                <a:close/>
              </a:path>
              <a:path w="2197100" h="76200">
                <a:moveTo>
                  <a:pt x="228600" y="31748"/>
                </a:moveTo>
                <a:lnTo>
                  <a:pt x="177800" y="31748"/>
                </a:lnTo>
                <a:lnTo>
                  <a:pt x="177800" y="44448"/>
                </a:lnTo>
                <a:lnTo>
                  <a:pt x="228600" y="44448"/>
                </a:lnTo>
                <a:lnTo>
                  <a:pt x="228600" y="31748"/>
                </a:lnTo>
                <a:close/>
              </a:path>
              <a:path w="2197100" h="76200">
                <a:moveTo>
                  <a:pt x="317500" y="31748"/>
                </a:moveTo>
                <a:lnTo>
                  <a:pt x="266700" y="31748"/>
                </a:lnTo>
                <a:lnTo>
                  <a:pt x="266700" y="44448"/>
                </a:lnTo>
                <a:lnTo>
                  <a:pt x="317500" y="44448"/>
                </a:lnTo>
                <a:lnTo>
                  <a:pt x="317500" y="31748"/>
                </a:lnTo>
                <a:close/>
              </a:path>
              <a:path w="2197100" h="76200">
                <a:moveTo>
                  <a:pt x="406400" y="31748"/>
                </a:moveTo>
                <a:lnTo>
                  <a:pt x="355600" y="31748"/>
                </a:lnTo>
                <a:lnTo>
                  <a:pt x="355600" y="44448"/>
                </a:lnTo>
                <a:lnTo>
                  <a:pt x="406400" y="44448"/>
                </a:lnTo>
                <a:lnTo>
                  <a:pt x="406400" y="31748"/>
                </a:lnTo>
                <a:close/>
              </a:path>
              <a:path w="2197100" h="76200">
                <a:moveTo>
                  <a:pt x="495299" y="31748"/>
                </a:moveTo>
                <a:lnTo>
                  <a:pt x="444500" y="31748"/>
                </a:lnTo>
                <a:lnTo>
                  <a:pt x="444500" y="44448"/>
                </a:lnTo>
                <a:lnTo>
                  <a:pt x="495299" y="44448"/>
                </a:lnTo>
                <a:lnTo>
                  <a:pt x="495299" y="31748"/>
                </a:lnTo>
                <a:close/>
              </a:path>
              <a:path w="2197100" h="76200">
                <a:moveTo>
                  <a:pt x="584199" y="31748"/>
                </a:moveTo>
                <a:lnTo>
                  <a:pt x="533399" y="31748"/>
                </a:lnTo>
                <a:lnTo>
                  <a:pt x="533399" y="44448"/>
                </a:lnTo>
                <a:lnTo>
                  <a:pt x="584199" y="44448"/>
                </a:lnTo>
                <a:lnTo>
                  <a:pt x="584199" y="31748"/>
                </a:lnTo>
                <a:close/>
              </a:path>
              <a:path w="2197100" h="76200">
                <a:moveTo>
                  <a:pt x="673099" y="31748"/>
                </a:moveTo>
                <a:lnTo>
                  <a:pt x="622299" y="31748"/>
                </a:lnTo>
                <a:lnTo>
                  <a:pt x="622299" y="44448"/>
                </a:lnTo>
                <a:lnTo>
                  <a:pt x="673099" y="44448"/>
                </a:lnTo>
                <a:lnTo>
                  <a:pt x="673099" y="31748"/>
                </a:lnTo>
                <a:close/>
              </a:path>
              <a:path w="2197100" h="76200">
                <a:moveTo>
                  <a:pt x="761999" y="31748"/>
                </a:moveTo>
                <a:lnTo>
                  <a:pt x="711199" y="31748"/>
                </a:lnTo>
                <a:lnTo>
                  <a:pt x="711199" y="44448"/>
                </a:lnTo>
                <a:lnTo>
                  <a:pt x="761999" y="44448"/>
                </a:lnTo>
                <a:lnTo>
                  <a:pt x="761999" y="31748"/>
                </a:lnTo>
                <a:close/>
              </a:path>
              <a:path w="2197100" h="76200">
                <a:moveTo>
                  <a:pt x="850899" y="31748"/>
                </a:moveTo>
                <a:lnTo>
                  <a:pt x="800099" y="31748"/>
                </a:lnTo>
                <a:lnTo>
                  <a:pt x="800099" y="44448"/>
                </a:lnTo>
                <a:lnTo>
                  <a:pt x="850899" y="44448"/>
                </a:lnTo>
                <a:lnTo>
                  <a:pt x="850899" y="31748"/>
                </a:lnTo>
                <a:close/>
              </a:path>
              <a:path w="2197100" h="76200">
                <a:moveTo>
                  <a:pt x="939799" y="31748"/>
                </a:moveTo>
                <a:lnTo>
                  <a:pt x="888999" y="31748"/>
                </a:lnTo>
                <a:lnTo>
                  <a:pt x="888999" y="44448"/>
                </a:lnTo>
                <a:lnTo>
                  <a:pt x="939799" y="44448"/>
                </a:lnTo>
                <a:lnTo>
                  <a:pt x="939799" y="31748"/>
                </a:lnTo>
                <a:close/>
              </a:path>
              <a:path w="2197100" h="76200">
                <a:moveTo>
                  <a:pt x="1028699" y="31748"/>
                </a:moveTo>
                <a:lnTo>
                  <a:pt x="977899" y="31748"/>
                </a:lnTo>
                <a:lnTo>
                  <a:pt x="977899" y="44448"/>
                </a:lnTo>
                <a:lnTo>
                  <a:pt x="1028699" y="44448"/>
                </a:lnTo>
                <a:lnTo>
                  <a:pt x="1028699" y="31748"/>
                </a:lnTo>
                <a:close/>
              </a:path>
              <a:path w="2197100" h="76200">
                <a:moveTo>
                  <a:pt x="1117599" y="31748"/>
                </a:moveTo>
                <a:lnTo>
                  <a:pt x="1066799" y="31748"/>
                </a:lnTo>
                <a:lnTo>
                  <a:pt x="1066799" y="44448"/>
                </a:lnTo>
                <a:lnTo>
                  <a:pt x="1117599" y="44448"/>
                </a:lnTo>
                <a:lnTo>
                  <a:pt x="1117599" y="31748"/>
                </a:lnTo>
                <a:close/>
              </a:path>
              <a:path w="2197100" h="76200">
                <a:moveTo>
                  <a:pt x="1206499" y="31748"/>
                </a:moveTo>
                <a:lnTo>
                  <a:pt x="1155699" y="31748"/>
                </a:lnTo>
                <a:lnTo>
                  <a:pt x="1155699" y="44448"/>
                </a:lnTo>
                <a:lnTo>
                  <a:pt x="1206499" y="44448"/>
                </a:lnTo>
                <a:lnTo>
                  <a:pt x="1206499" y="31748"/>
                </a:lnTo>
                <a:close/>
              </a:path>
              <a:path w="2197100" h="76200">
                <a:moveTo>
                  <a:pt x="1295399" y="31748"/>
                </a:moveTo>
                <a:lnTo>
                  <a:pt x="1244599" y="31748"/>
                </a:lnTo>
                <a:lnTo>
                  <a:pt x="1244599" y="44448"/>
                </a:lnTo>
                <a:lnTo>
                  <a:pt x="1295399" y="44448"/>
                </a:lnTo>
                <a:lnTo>
                  <a:pt x="1295399" y="31748"/>
                </a:lnTo>
                <a:close/>
              </a:path>
              <a:path w="2197100" h="76200">
                <a:moveTo>
                  <a:pt x="1384299" y="31748"/>
                </a:moveTo>
                <a:lnTo>
                  <a:pt x="1333499" y="31748"/>
                </a:lnTo>
                <a:lnTo>
                  <a:pt x="1333499" y="44448"/>
                </a:lnTo>
                <a:lnTo>
                  <a:pt x="1384299" y="44448"/>
                </a:lnTo>
                <a:lnTo>
                  <a:pt x="1384299" y="31748"/>
                </a:lnTo>
                <a:close/>
              </a:path>
              <a:path w="2197100" h="76200">
                <a:moveTo>
                  <a:pt x="1473199" y="31748"/>
                </a:moveTo>
                <a:lnTo>
                  <a:pt x="1422399" y="31748"/>
                </a:lnTo>
                <a:lnTo>
                  <a:pt x="1422399" y="44448"/>
                </a:lnTo>
                <a:lnTo>
                  <a:pt x="1473199" y="44448"/>
                </a:lnTo>
                <a:lnTo>
                  <a:pt x="1473199" y="31748"/>
                </a:lnTo>
                <a:close/>
              </a:path>
              <a:path w="2197100" h="76200">
                <a:moveTo>
                  <a:pt x="1562099" y="31748"/>
                </a:moveTo>
                <a:lnTo>
                  <a:pt x="1511299" y="31748"/>
                </a:lnTo>
                <a:lnTo>
                  <a:pt x="1511299" y="44448"/>
                </a:lnTo>
                <a:lnTo>
                  <a:pt x="1562099" y="44448"/>
                </a:lnTo>
                <a:lnTo>
                  <a:pt x="1562099" y="31748"/>
                </a:lnTo>
                <a:close/>
              </a:path>
              <a:path w="2197100" h="76200">
                <a:moveTo>
                  <a:pt x="1650999" y="31748"/>
                </a:moveTo>
                <a:lnTo>
                  <a:pt x="1600199" y="31748"/>
                </a:lnTo>
                <a:lnTo>
                  <a:pt x="1600199" y="44448"/>
                </a:lnTo>
                <a:lnTo>
                  <a:pt x="1650999" y="44448"/>
                </a:lnTo>
                <a:lnTo>
                  <a:pt x="1650999" y="31748"/>
                </a:lnTo>
                <a:close/>
              </a:path>
              <a:path w="2197100" h="76200">
                <a:moveTo>
                  <a:pt x="1739899" y="31748"/>
                </a:moveTo>
                <a:lnTo>
                  <a:pt x="1689099" y="31748"/>
                </a:lnTo>
                <a:lnTo>
                  <a:pt x="1689099" y="44448"/>
                </a:lnTo>
                <a:lnTo>
                  <a:pt x="1739899" y="44448"/>
                </a:lnTo>
                <a:lnTo>
                  <a:pt x="1739899" y="31748"/>
                </a:lnTo>
                <a:close/>
              </a:path>
              <a:path w="2197100" h="76200">
                <a:moveTo>
                  <a:pt x="1828799" y="31748"/>
                </a:moveTo>
                <a:lnTo>
                  <a:pt x="1777999" y="31748"/>
                </a:lnTo>
                <a:lnTo>
                  <a:pt x="1777999" y="44448"/>
                </a:lnTo>
                <a:lnTo>
                  <a:pt x="1828799" y="44448"/>
                </a:lnTo>
                <a:lnTo>
                  <a:pt x="1828799" y="31748"/>
                </a:lnTo>
                <a:close/>
              </a:path>
              <a:path w="2197100" h="76200">
                <a:moveTo>
                  <a:pt x="1917699" y="31748"/>
                </a:moveTo>
                <a:lnTo>
                  <a:pt x="1866899" y="31748"/>
                </a:lnTo>
                <a:lnTo>
                  <a:pt x="1866899" y="44448"/>
                </a:lnTo>
                <a:lnTo>
                  <a:pt x="1917699" y="44448"/>
                </a:lnTo>
                <a:lnTo>
                  <a:pt x="1917699" y="31748"/>
                </a:lnTo>
                <a:close/>
              </a:path>
              <a:path w="2197100" h="76200">
                <a:moveTo>
                  <a:pt x="2006599" y="31748"/>
                </a:moveTo>
                <a:lnTo>
                  <a:pt x="1955799" y="31748"/>
                </a:lnTo>
                <a:lnTo>
                  <a:pt x="1955799" y="44448"/>
                </a:lnTo>
                <a:lnTo>
                  <a:pt x="2006599" y="44448"/>
                </a:lnTo>
                <a:lnTo>
                  <a:pt x="2006599" y="31748"/>
                </a:lnTo>
                <a:close/>
              </a:path>
              <a:path w="2197100" h="76200">
                <a:moveTo>
                  <a:pt x="2095499" y="31748"/>
                </a:moveTo>
                <a:lnTo>
                  <a:pt x="2044699" y="31748"/>
                </a:lnTo>
                <a:lnTo>
                  <a:pt x="2044699" y="44448"/>
                </a:lnTo>
                <a:lnTo>
                  <a:pt x="2095499" y="44448"/>
                </a:lnTo>
                <a:lnTo>
                  <a:pt x="2095499" y="31748"/>
                </a:lnTo>
                <a:close/>
              </a:path>
              <a:path w="2197100" h="76200">
                <a:moveTo>
                  <a:pt x="2158999" y="0"/>
                </a:moveTo>
                <a:lnTo>
                  <a:pt x="2144170" y="2994"/>
                </a:lnTo>
                <a:lnTo>
                  <a:pt x="2132059" y="11159"/>
                </a:lnTo>
                <a:lnTo>
                  <a:pt x="2123894" y="23269"/>
                </a:lnTo>
                <a:lnTo>
                  <a:pt x="2120900" y="38100"/>
                </a:lnTo>
                <a:lnTo>
                  <a:pt x="2123894" y="52929"/>
                </a:lnTo>
                <a:lnTo>
                  <a:pt x="2132059" y="65040"/>
                </a:lnTo>
                <a:lnTo>
                  <a:pt x="2144170" y="73205"/>
                </a:lnTo>
                <a:lnTo>
                  <a:pt x="2158999" y="76200"/>
                </a:lnTo>
                <a:lnTo>
                  <a:pt x="2173830" y="73205"/>
                </a:lnTo>
                <a:lnTo>
                  <a:pt x="2185941" y="65040"/>
                </a:lnTo>
                <a:lnTo>
                  <a:pt x="2194106" y="52929"/>
                </a:lnTo>
                <a:lnTo>
                  <a:pt x="2195818" y="44450"/>
                </a:lnTo>
                <a:lnTo>
                  <a:pt x="2133599" y="44450"/>
                </a:lnTo>
                <a:lnTo>
                  <a:pt x="2133599" y="31750"/>
                </a:lnTo>
                <a:lnTo>
                  <a:pt x="2195818" y="31750"/>
                </a:lnTo>
                <a:lnTo>
                  <a:pt x="2194105" y="23268"/>
                </a:lnTo>
                <a:lnTo>
                  <a:pt x="2185940" y="11158"/>
                </a:lnTo>
                <a:lnTo>
                  <a:pt x="2173830" y="2993"/>
                </a:lnTo>
                <a:lnTo>
                  <a:pt x="2158999" y="0"/>
                </a:lnTo>
                <a:close/>
              </a:path>
              <a:path w="2197100" h="76200">
                <a:moveTo>
                  <a:pt x="2158999" y="31750"/>
                </a:moveTo>
                <a:lnTo>
                  <a:pt x="2133599" y="31750"/>
                </a:lnTo>
                <a:lnTo>
                  <a:pt x="2133599" y="44450"/>
                </a:lnTo>
                <a:lnTo>
                  <a:pt x="2158999" y="44450"/>
                </a:lnTo>
                <a:lnTo>
                  <a:pt x="2158999" y="31750"/>
                </a:lnTo>
                <a:close/>
              </a:path>
              <a:path w="2197100" h="76200">
                <a:moveTo>
                  <a:pt x="2195818" y="31750"/>
                </a:moveTo>
                <a:lnTo>
                  <a:pt x="2158999" y="31750"/>
                </a:lnTo>
                <a:lnTo>
                  <a:pt x="2158999" y="44450"/>
                </a:lnTo>
                <a:lnTo>
                  <a:pt x="2195818" y="44450"/>
                </a:lnTo>
                <a:lnTo>
                  <a:pt x="2197099" y="38098"/>
                </a:lnTo>
                <a:lnTo>
                  <a:pt x="2195818" y="31750"/>
                </a:lnTo>
                <a:close/>
              </a:path>
            </a:pathLst>
          </a:custGeom>
          <a:solidFill>
            <a:srgbClr val="A6A6A6"/>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5" name="object 45"/>
          <p:cNvSpPr/>
          <p:nvPr/>
        </p:nvSpPr>
        <p:spPr>
          <a:xfrm>
            <a:off x="2175876" y="2092212"/>
            <a:ext cx="850582" cy="45719"/>
          </a:xfrm>
          <a:custGeom>
            <a:avLst/>
            <a:gdLst/>
            <a:ahLst/>
            <a:cxnLst/>
            <a:rect l="l" t="t" r="r" b="b"/>
            <a:pathLst>
              <a:path w="2197100" h="76200">
                <a:moveTo>
                  <a:pt x="50800" y="31748"/>
                </a:moveTo>
                <a:lnTo>
                  <a:pt x="0" y="31748"/>
                </a:lnTo>
                <a:lnTo>
                  <a:pt x="0" y="44448"/>
                </a:lnTo>
                <a:lnTo>
                  <a:pt x="50800" y="44448"/>
                </a:lnTo>
                <a:lnTo>
                  <a:pt x="50800" y="31748"/>
                </a:lnTo>
                <a:close/>
              </a:path>
              <a:path w="2197100" h="76200">
                <a:moveTo>
                  <a:pt x="139700" y="31748"/>
                </a:moveTo>
                <a:lnTo>
                  <a:pt x="88900" y="31748"/>
                </a:lnTo>
                <a:lnTo>
                  <a:pt x="88900" y="44448"/>
                </a:lnTo>
                <a:lnTo>
                  <a:pt x="139700" y="44448"/>
                </a:lnTo>
                <a:lnTo>
                  <a:pt x="139700" y="31748"/>
                </a:lnTo>
                <a:close/>
              </a:path>
              <a:path w="2197100" h="76200">
                <a:moveTo>
                  <a:pt x="228600" y="31748"/>
                </a:moveTo>
                <a:lnTo>
                  <a:pt x="177800" y="31748"/>
                </a:lnTo>
                <a:lnTo>
                  <a:pt x="177800" y="44448"/>
                </a:lnTo>
                <a:lnTo>
                  <a:pt x="228600" y="44448"/>
                </a:lnTo>
                <a:lnTo>
                  <a:pt x="228600" y="31748"/>
                </a:lnTo>
                <a:close/>
              </a:path>
              <a:path w="2197100" h="76200">
                <a:moveTo>
                  <a:pt x="317500" y="31748"/>
                </a:moveTo>
                <a:lnTo>
                  <a:pt x="266700" y="31748"/>
                </a:lnTo>
                <a:lnTo>
                  <a:pt x="266700" y="44448"/>
                </a:lnTo>
                <a:lnTo>
                  <a:pt x="317500" y="44448"/>
                </a:lnTo>
                <a:lnTo>
                  <a:pt x="317500" y="31748"/>
                </a:lnTo>
                <a:close/>
              </a:path>
              <a:path w="2197100" h="76200">
                <a:moveTo>
                  <a:pt x="406400" y="31748"/>
                </a:moveTo>
                <a:lnTo>
                  <a:pt x="355600" y="31748"/>
                </a:lnTo>
                <a:lnTo>
                  <a:pt x="355600" y="44448"/>
                </a:lnTo>
                <a:lnTo>
                  <a:pt x="406400" y="44448"/>
                </a:lnTo>
                <a:lnTo>
                  <a:pt x="406400" y="31748"/>
                </a:lnTo>
                <a:close/>
              </a:path>
              <a:path w="2197100" h="76200">
                <a:moveTo>
                  <a:pt x="495300" y="31748"/>
                </a:moveTo>
                <a:lnTo>
                  <a:pt x="444500" y="31748"/>
                </a:lnTo>
                <a:lnTo>
                  <a:pt x="444500" y="44448"/>
                </a:lnTo>
                <a:lnTo>
                  <a:pt x="495300" y="44448"/>
                </a:lnTo>
                <a:lnTo>
                  <a:pt x="495300" y="31748"/>
                </a:lnTo>
                <a:close/>
              </a:path>
              <a:path w="2197100" h="76200">
                <a:moveTo>
                  <a:pt x="584200" y="31748"/>
                </a:moveTo>
                <a:lnTo>
                  <a:pt x="533400" y="31748"/>
                </a:lnTo>
                <a:lnTo>
                  <a:pt x="533400" y="44448"/>
                </a:lnTo>
                <a:lnTo>
                  <a:pt x="584200" y="44448"/>
                </a:lnTo>
                <a:lnTo>
                  <a:pt x="584200" y="31748"/>
                </a:lnTo>
                <a:close/>
              </a:path>
              <a:path w="2197100" h="76200">
                <a:moveTo>
                  <a:pt x="673100" y="31748"/>
                </a:moveTo>
                <a:lnTo>
                  <a:pt x="622300" y="31748"/>
                </a:lnTo>
                <a:lnTo>
                  <a:pt x="622300" y="44448"/>
                </a:lnTo>
                <a:lnTo>
                  <a:pt x="673100" y="44448"/>
                </a:lnTo>
                <a:lnTo>
                  <a:pt x="673100" y="31748"/>
                </a:lnTo>
                <a:close/>
              </a:path>
              <a:path w="2197100" h="76200">
                <a:moveTo>
                  <a:pt x="762000" y="31748"/>
                </a:moveTo>
                <a:lnTo>
                  <a:pt x="711200" y="31748"/>
                </a:lnTo>
                <a:lnTo>
                  <a:pt x="711200" y="44448"/>
                </a:lnTo>
                <a:lnTo>
                  <a:pt x="762000" y="44448"/>
                </a:lnTo>
                <a:lnTo>
                  <a:pt x="762000" y="31748"/>
                </a:lnTo>
                <a:close/>
              </a:path>
              <a:path w="2197100" h="76200">
                <a:moveTo>
                  <a:pt x="850900" y="31748"/>
                </a:moveTo>
                <a:lnTo>
                  <a:pt x="800100" y="31748"/>
                </a:lnTo>
                <a:lnTo>
                  <a:pt x="800100" y="44448"/>
                </a:lnTo>
                <a:lnTo>
                  <a:pt x="850900" y="44448"/>
                </a:lnTo>
                <a:lnTo>
                  <a:pt x="850900" y="31748"/>
                </a:lnTo>
                <a:close/>
              </a:path>
              <a:path w="2197100" h="76200">
                <a:moveTo>
                  <a:pt x="939800" y="31748"/>
                </a:moveTo>
                <a:lnTo>
                  <a:pt x="889000" y="31748"/>
                </a:lnTo>
                <a:lnTo>
                  <a:pt x="889000" y="44448"/>
                </a:lnTo>
                <a:lnTo>
                  <a:pt x="939800" y="44448"/>
                </a:lnTo>
                <a:lnTo>
                  <a:pt x="939800" y="31748"/>
                </a:lnTo>
                <a:close/>
              </a:path>
              <a:path w="2197100" h="76200">
                <a:moveTo>
                  <a:pt x="1028700" y="31748"/>
                </a:moveTo>
                <a:lnTo>
                  <a:pt x="977900" y="31748"/>
                </a:lnTo>
                <a:lnTo>
                  <a:pt x="977900" y="44448"/>
                </a:lnTo>
                <a:lnTo>
                  <a:pt x="1028700" y="44448"/>
                </a:lnTo>
                <a:lnTo>
                  <a:pt x="1028700" y="31748"/>
                </a:lnTo>
                <a:close/>
              </a:path>
              <a:path w="2197100" h="76200">
                <a:moveTo>
                  <a:pt x="1117600" y="31748"/>
                </a:moveTo>
                <a:lnTo>
                  <a:pt x="1066800" y="31748"/>
                </a:lnTo>
                <a:lnTo>
                  <a:pt x="1066800" y="44448"/>
                </a:lnTo>
                <a:lnTo>
                  <a:pt x="1117600" y="44448"/>
                </a:lnTo>
                <a:lnTo>
                  <a:pt x="1117600" y="31748"/>
                </a:lnTo>
                <a:close/>
              </a:path>
              <a:path w="2197100" h="76200">
                <a:moveTo>
                  <a:pt x="1206500" y="31748"/>
                </a:moveTo>
                <a:lnTo>
                  <a:pt x="1155700" y="31748"/>
                </a:lnTo>
                <a:lnTo>
                  <a:pt x="1155700" y="44448"/>
                </a:lnTo>
                <a:lnTo>
                  <a:pt x="1206500" y="44448"/>
                </a:lnTo>
                <a:lnTo>
                  <a:pt x="1206500" y="31748"/>
                </a:lnTo>
                <a:close/>
              </a:path>
              <a:path w="2197100" h="76200">
                <a:moveTo>
                  <a:pt x="1295400" y="31748"/>
                </a:moveTo>
                <a:lnTo>
                  <a:pt x="1244600" y="31748"/>
                </a:lnTo>
                <a:lnTo>
                  <a:pt x="1244600" y="44448"/>
                </a:lnTo>
                <a:lnTo>
                  <a:pt x="1295400" y="44448"/>
                </a:lnTo>
                <a:lnTo>
                  <a:pt x="1295400" y="31748"/>
                </a:lnTo>
                <a:close/>
              </a:path>
              <a:path w="2197100" h="76200">
                <a:moveTo>
                  <a:pt x="1384300" y="31748"/>
                </a:moveTo>
                <a:lnTo>
                  <a:pt x="1333500" y="31748"/>
                </a:lnTo>
                <a:lnTo>
                  <a:pt x="1333500" y="44448"/>
                </a:lnTo>
                <a:lnTo>
                  <a:pt x="1384300" y="44448"/>
                </a:lnTo>
                <a:lnTo>
                  <a:pt x="1384300" y="31748"/>
                </a:lnTo>
                <a:close/>
              </a:path>
              <a:path w="2197100" h="76200">
                <a:moveTo>
                  <a:pt x="1473200" y="31748"/>
                </a:moveTo>
                <a:lnTo>
                  <a:pt x="1422400" y="31748"/>
                </a:lnTo>
                <a:lnTo>
                  <a:pt x="1422400" y="44448"/>
                </a:lnTo>
                <a:lnTo>
                  <a:pt x="1473200" y="44448"/>
                </a:lnTo>
                <a:lnTo>
                  <a:pt x="1473200" y="31748"/>
                </a:lnTo>
                <a:close/>
              </a:path>
              <a:path w="2197100" h="76200">
                <a:moveTo>
                  <a:pt x="1511300" y="31748"/>
                </a:moveTo>
                <a:lnTo>
                  <a:pt x="1511300" y="44448"/>
                </a:lnTo>
                <a:lnTo>
                  <a:pt x="1562100" y="44450"/>
                </a:lnTo>
                <a:lnTo>
                  <a:pt x="1562100" y="31750"/>
                </a:lnTo>
                <a:lnTo>
                  <a:pt x="1511300" y="31748"/>
                </a:lnTo>
                <a:close/>
              </a:path>
              <a:path w="2197100" h="76200">
                <a:moveTo>
                  <a:pt x="1651000" y="31750"/>
                </a:moveTo>
                <a:lnTo>
                  <a:pt x="1600200" y="31750"/>
                </a:lnTo>
                <a:lnTo>
                  <a:pt x="1600200" y="44450"/>
                </a:lnTo>
                <a:lnTo>
                  <a:pt x="1651000" y="44450"/>
                </a:lnTo>
                <a:lnTo>
                  <a:pt x="1651000" y="31750"/>
                </a:lnTo>
                <a:close/>
              </a:path>
              <a:path w="2197100" h="76200">
                <a:moveTo>
                  <a:pt x="1739900" y="31750"/>
                </a:moveTo>
                <a:lnTo>
                  <a:pt x="1689100" y="31750"/>
                </a:lnTo>
                <a:lnTo>
                  <a:pt x="1689100" y="44450"/>
                </a:lnTo>
                <a:lnTo>
                  <a:pt x="1739900" y="44450"/>
                </a:lnTo>
                <a:lnTo>
                  <a:pt x="1739900" y="31750"/>
                </a:lnTo>
                <a:close/>
              </a:path>
              <a:path w="2197100" h="76200">
                <a:moveTo>
                  <a:pt x="1828800" y="31750"/>
                </a:moveTo>
                <a:lnTo>
                  <a:pt x="1778000" y="31750"/>
                </a:lnTo>
                <a:lnTo>
                  <a:pt x="1778000" y="44450"/>
                </a:lnTo>
                <a:lnTo>
                  <a:pt x="1828800" y="44450"/>
                </a:lnTo>
                <a:lnTo>
                  <a:pt x="1828800" y="31750"/>
                </a:lnTo>
                <a:close/>
              </a:path>
              <a:path w="2197100" h="76200">
                <a:moveTo>
                  <a:pt x="1917700" y="31750"/>
                </a:moveTo>
                <a:lnTo>
                  <a:pt x="1866900" y="31750"/>
                </a:lnTo>
                <a:lnTo>
                  <a:pt x="1866900" y="44450"/>
                </a:lnTo>
                <a:lnTo>
                  <a:pt x="1917700" y="44450"/>
                </a:lnTo>
                <a:lnTo>
                  <a:pt x="1917700" y="31750"/>
                </a:lnTo>
                <a:close/>
              </a:path>
              <a:path w="2197100" h="76200">
                <a:moveTo>
                  <a:pt x="2006600" y="31750"/>
                </a:moveTo>
                <a:lnTo>
                  <a:pt x="1955800" y="31750"/>
                </a:lnTo>
                <a:lnTo>
                  <a:pt x="1955800" y="44450"/>
                </a:lnTo>
                <a:lnTo>
                  <a:pt x="2006600" y="44450"/>
                </a:lnTo>
                <a:lnTo>
                  <a:pt x="2006600" y="31750"/>
                </a:lnTo>
                <a:close/>
              </a:path>
              <a:path w="2197100" h="76200">
                <a:moveTo>
                  <a:pt x="2095500" y="31750"/>
                </a:moveTo>
                <a:lnTo>
                  <a:pt x="2044700" y="31750"/>
                </a:lnTo>
                <a:lnTo>
                  <a:pt x="2044700" y="44450"/>
                </a:lnTo>
                <a:lnTo>
                  <a:pt x="2095500" y="44450"/>
                </a:lnTo>
                <a:lnTo>
                  <a:pt x="2095500" y="31750"/>
                </a:lnTo>
                <a:close/>
              </a:path>
              <a:path w="2197100" h="76200">
                <a:moveTo>
                  <a:pt x="2159000" y="0"/>
                </a:moveTo>
                <a:lnTo>
                  <a:pt x="2144170" y="2994"/>
                </a:lnTo>
                <a:lnTo>
                  <a:pt x="2132059" y="11159"/>
                </a:lnTo>
                <a:lnTo>
                  <a:pt x="2123894" y="23269"/>
                </a:lnTo>
                <a:lnTo>
                  <a:pt x="2120900" y="38100"/>
                </a:lnTo>
                <a:lnTo>
                  <a:pt x="2123894" y="52929"/>
                </a:lnTo>
                <a:lnTo>
                  <a:pt x="2132059" y="65040"/>
                </a:lnTo>
                <a:lnTo>
                  <a:pt x="2144170" y="73205"/>
                </a:lnTo>
                <a:lnTo>
                  <a:pt x="2159000" y="76200"/>
                </a:lnTo>
                <a:lnTo>
                  <a:pt x="2173830" y="73205"/>
                </a:lnTo>
                <a:lnTo>
                  <a:pt x="2185940" y="65040"/>
                </a:lnTo>
                <a:lnTo>
                  <a:pt x="2194105" y="52929"/>
                </a:lnTo>
                <a:lnTo>
                  <a:pt x="2195818" y="44450"/>
                </a:lnTo>
                <a:lnTo>
                  <a:pt x="2133600" y="44450"/>
                </a:lnTo>
                <a:lnTo>
                  <a:pt x="2133600" y="31750"/>
                </a:lnTo>
                <a:lnTo>
                  <a:pt x="2195818" y="31750"/>
                </a:lnTo>
                <a:lnTo>
                  <a:pt x="2194105" y="23269"/>
                </a:lnTo>
                <a:lnTo>
                  <a:pt x="2185940" y="11159"/>
                </a:lnTo>
                <a:lnTo>
                  <a:pt x="2173830" y="2994"/>
                </a:lnTo>
                <a:lnTo>
                  <a:pt x="2159000" y="0"/>
                </a:lnTo>
                <a:close/>
              </a:path>
              <a:path w="2197100" h="76200">
                <a:moveTo>
                  <a:pt x="2159000" y="31750"/>
                </a:moveTo>
                <a:lnTo>
                  <a:pt x="2133600" y="31750"/>
                </a:lnTo>
                <a:lnTo>
                  <a:pt x="2133600" y="44450"/>
                </a:lnTo>
                <a:lnTo>
                  <a:pt x="2159000" y="44450"/>
                </a:lnTo>
                <a:lnTo>
                  <a:pt x="2159000" y="31750"/>
                </a:lnTo>
                <a:close/>
              </a:path>
              <a:path w="2197100" h="76200">
                <a:moveTo>
                  <a:pt x="2195818" y="31750"/>
                </a:moveTo>
                <a:lnTo>
                  <a:pt x="2159000" y="31750"/>
                </a:lnTo>
                <a:lnTo>
                  <a:pt x="2159000" y="44450"/>
                </a:lnTo>
                <a:lnTo>
                  <a:pt x="2195818" y="44450"/>
                </a:lnTo>
                <a:lnTo>
                  <a:pt x="2197100" y="38100"/>
                </a:lnTo>
                <a:lnTo>
                  <a:pt x="2195818" y="31750"/>
                </a:lnTo>
                <a:close/>
              </a:path>
            </a:pathLst>
          </a:custGeom>
          <a:solidFill>
            <a:srgbClr val="A6A6A6"/>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9" name="object 19"/>
          <p:cNvSpPr txBox="1"/>
          <p:nvPr/>
        </p:nvSpPr>
        <p:spPr>
          <a:xfrm>
            <a:off x="1267400" y="1927757"/>
            <a:ext cx="606930" cy="492443"/>
          </a:xfrm>
          <a:prstGeom prst="rect">
            <a:avLst/>
          </a:prstGeom>
        </p:spPr>
        <p:txBody>
          <a:bodyPr vert="horz" wrap="square" lIns="0" tIns="0" rIns="0" bIns="0" rtlCol="0">
            <a:noAutofit/>
          </a:bodyPr>
          <a:lstStyle/>
          <a:p>
            <a:pPr marL="12700" algn="ctr" fontAlgn="ctr">
              <a:lnSpc>
                <a:spcPct val="100000"/>
              </a:lnSpc>
            </a:pPr>
            <a:r>
              <a:rPr lang="en-US" sz="16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New data</a:t>
            </a:r>
          </a:p>
        </p:txBody>
      </p:sp>
      <p:sp>
        <p:nvSpPr>
          <p:cNvPr id="51" name="object 19"/>
          <p:cNvSpPr txBox="1"/>
          <p:nvPr/>
        </p:nvSpPr>
        <p:spPr>
          <a:xfrm>
            <a:off x="2545909" y="4761578"/>
            <a:ext cx="606930" cy="492443"/>
          </a:xfrm>
          <a:prstGeom prst="rect">
            <a:avLst/>
          </a:prstGeom>
        </p:spPr>
        <p:txBody>
          <a:bodyPr vert="horz" wrap="square" lIns="0" tIns="0" rIns="0" bIns="0" rtlCol="0">
            <a:noAutofit/>
          </a:bodyPr>
          <a:lstStyle/>
          <a:p>
            <a:pPr marL="12700" algn="ctr" fontAlgn="ctr">
              <a:lnSpc>
                <a:spcPct val="100000"/>
              </a:lnSpc>
            </a:pPr>
            <a:r>
              <a:rPr lang="en-US" sz="16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New data</a:t>
            </a:r>
          </a:p>
        </p:txBody>
      </p:sp>
      <p:sp>
        <p:nvSpPr>
          <p:cNvPr id="52" name="object 19"/>
          <p:cNvSpPr txBox="1"/>
          <p:nvPr/>
        </p:nvSpPr>
        <p:spPr>
          <a:xfrm>
            <a:off x="1046476" y="5378372"/>
            <a:ext cx="1075214" cy="492443"/>
          </a:xfrm>
          <a:prstGeom prst="rect">
            <a:avLst/>
          </a:prstGeom>
        </p:spPr>
        <p:txBody>
          <a:bodyPr vert="horz" wrap="square" lIns="0" tIns="0" rIns="0" bIns="0" rtlCol="0">
            <a:noAutofit/>
          </a:bodyPr>
          <a:lstStyle/>
          <a:p>
            <a:pPr marL="12700" algn="ctr" fontAlgn="ctr">
              <a:lnSpc>
                <a:spcPct val="100000"/>
              </a:lnSpc>
            </a:pPr>
            <a:r>
              <a:rPr lang="en-US" sz="16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Prediction data</a:t>
            </a:r>
          </a:p>
        </p:txBody>
      </p:sp>
      <p:sp>
        <p:nvSpPr>
          <p:cNvPr id="54" name="文本框 53"/>
          <p:cNvSpPr txBox="1"/>
          <p:nvPr/>
        </p:nvSpPr>
        <p:spPr bwMode="auto">
          <a:xfrm>
            <a:off x="3647090" y="2983807"/>
            <a:ext cx="4464266" cy="950434"/>
          </a:xfrm>
          <a:prstGeom prst="rect">
            <a:avLst/>
          </a:prstGeom>
          <a:noFill/>
          <a:ln w="9525" algn="ctr">
            <a:solidFill>
              <a:schemeClr val="tx1"/>
            </a:solidFill>
            <a:prstDash val="dash"/>
            <a:miter lim="800000"/>
            <a:headEnd/>
            <a:tailEnd/>
          </a:ln>
        </p:spPr>
        <p:txBody>
          <a:bodyPr vert="horz" wrap="square" lIns="87802" tIns="43901" rIns="87802" bIns="43901" numCol="1" rtlCol="0" anchor="ctr" anchorCtr="0" compatLnSpc="1">
            <a:prstTxWarp prst="textNoShape">
              <a:avLst/>
            </a:prstTxWarp>
            <a:noAutofit/>
          </a:bodyPr>
          <a:lstStyle/>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IF city = Miami </a:t>
            </a:r>
            <a:r>
              <a:rPr lang="en-US" sz="140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Probability = +0.7</a:t>
            </a:r>
          </a:p>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IF city= Orlando </a:t>
            </a:r>
            <a:r>
              <a:rPr lang="en-US" sz="140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Probability = +0.2</a:t>
            </a:r>
          </a:p>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IF age &gt; 42</a:t>
            </a:r>
            <a:r>
              <a:rPr lang="en-US" sz="140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 </a:t>
            </a: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Probability = +0.05*age + 0.06  </a:t>
            </a:r>
          </a:p>
          <a:p>
            <a:pPr fontAlgn="ct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IF age ≤ 42 </a:t>
            </a:r>
            <a:r>
              <a:rPr lang="en-US" sz="1400" dirty="0">
                <a:solidFill>
                  <a:srgbClr val="00B0F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t>
            </a: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Probability = +0.01*age + 0.02</a:t>
            </a:r>
          </a:p>
        </p:txBody>
      </p:sp>
      <p:sp>
        <p:nvSpPr>
          <p:cNvPr id="46" name="object 46"/>
          <p:cNvSpPr/>
          <p:nvPr/>
        </p:nvSpPr>
        <p:spPr>
          <a:xfrm>
            <a:off x="7263647" y="4534635"/>
            <a:ext cx="646430" cy="1637478"/>
          </a:xfrm>
          <a:custGeom>
            <a:avLst/>
            <a:gdLst/>
            <a:ahLst/>
            <a:cxnLst/>
            <a:rect l="l" t="t" r="r" b="b"/>
            <a:pathLst>
              <a:path w="646429" h="1719579">
                <a:moveTo>
                  <a:pt x="0" y="314959"/>
                </a:moveTo>
                <a:lnTo>
                  <a:pt x="3414" y="268416"/>
                </a:lnTo>
                <a:lnTo>
                  <a:pt x="13335" y="223994"/>
                </a:lnTo>
                <a:lnTo>
                  <a:pt x="29273" y="182180"/>
                </a:lnTo>
                <a:lnTo>
                  <a:pt x="50741" y="143460"/>
                </a:lnTo>
                <a:lnTo>
                  <a:pt x="77254" y="108322"/>
                </a:lnTo>
                <a:lnTo>
                  <a:pt x="108322" y="77254"/>
                </a:lnTo>
                <a:lnTo>
                  <a:pt x="143460" y="50741"/>
                </a:lnTo>
                <a:lnTo>
                  <a:pt x="182180" y="29273"/>
                </a:lnTo>
                <a:lnTo>
                  <a:pt x="223995" y="13335"/>
                </a:lnTo>
                <a:lnTo>
                  <a:pt x="268417" y="3414"/>
                </a:lnTo>
                <a:lnTo>
                  <a:pt x="314959" y="0"/>
                </a:lnTo>
                <a:lnTo>
                  <a:pt x="331216" y="0"/>
                </a:lnTo>
                <a:lnTo>
                  <a:pt x="377758" y="3414"/>
                </a:lnTo>
                <a:lnTo>
                  <a:pt x="422180" y="13335"/>
                </a:lnTo>
                <a:lnTo>
                  <a:pt x="463995" y="29273"/>
                </a:lnTo>
                <a:lnTo>
                  <a:pt x="502715" y="50741"/>
                </a:lnTo>
                <a:lnTo>
                  <a:pt x="537853" y="77254"/>
                </a:lnTo>
                <a:lnTo>
                  <a:pt x="568921" y="108322"/>
                </a:lnTo>
                <a:lnTo>
                  <a:pt x="595434" y="143460"/>
                </a:lnTo>
                <a:lnTo>
                  <a:pt x="616902" y="182180"/>
                </a:lnTo>
                <a:lnTo>
                  <a:pt x="632840" y="223994"/>
                </a:lnTo>
                <a:lnTo>
                  <a:pt x="642761" y="268416"/>
                </a:lnTo>
                <a:lnTo>
                  <a:pt x="646176" y="314959"/>
                </a:lnTo>
                <a:lnTo>
                  <a:pt x="646176" y="1404179"/>
                </a:lnTo>
                <a:lnTo>
                  <a:pt x="642761" y="1450721"/>
                </a:lnTo>
                <a:lnTo>
                  <a:pt x="632840" y="1495143"/>
                </a:lnTo>
                <a:lnTo>
                  <a:pt x="616902" y="1536957"/>
                </a:lnTo>
                <a:lnTo>
                  <a:pt x="595434" y="1575677"/>
                </a:lnTo>
                <a:lnTo>
                  <a:pt x="568921" y="1610815"/>
                </a:lnTo>
                <a:lnTo>
                  <a:pt x="537853" y="1641883"/>
                </a:lnTo>
                <a:lnTo>
                  <a:pt x="502715" y="1668396"/>
                </a:lnTo>
                <a:lnTo>
                  <a:pt x="463995" y="1689864"/>
                </a:lnTo>
                <a:lnTo>
                  <a:pt x="422180" y="1705802"/>
                </a:lnTo>
                <a:lnTo>
                  <a:pt x="377758" y="1715723"/>
                </a:lnTo>
                <a:lnTo>
                  <a:pt x="331216" y="1719138"/>
                </a:lnTo>
                <a:lnTo>
                  <a:pt x="314959" y="1719138"/>
                </a:lnTo>
                <a:lnTo>
                  <a:pt x="268417" y="1715723"/>
                </a:lnTo>
                <a:lnTo>
                  <a:pt x="223995" y="1705802"/>
                </a:lnTo>
                <a:lnTo>
                  <a:pt x="182180" y="1689864"/>
                </a:lnTo>
                <a:lnTo>
                  <a:pt x="143460" y="1668396"/>
                </a:lnTo>
                <a:lnTo>
                  <a:pt x="108322" y="1641883"/>
                </a:lnTo>
                <a:lnTo>
                  <a:pt x="77254" y="1610815"/>
                </a:lnTo>
                <a:lnTo>
                  <a:pt x="50741" y="1575677"/>
                </a:lnTo>
                <a:lnTo>
                  <a:pt x="29273" y="1536957"/>
                </a:lnTo>
                <a:lnTo>
                  <a:pt x="13335" y="1495143"/>
                </a:lnTo>
                <a:lnTo>
                  <a:pt x="3414" y="1450721"/>
                </a:lnTo>
                <a:lnTo>
                  <a:pt x="0" y="1404179"/>
                </a:lnTo>
                <a:lnTo>
                  <a:pt x="0" y="314959"/>
                </a:lnTo>
                <a:close/>
              </a:path>
            </a:pathLst>
          </a:custGeom>
          <a:ln w="6350">
            <a:solidFill>
              <a:srgbClr val="7F7F7F"/>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aphicFrame>
        <p:nvGraphicFramePr>
          <p:cNvPr id="33" name="表格 32"/>
          <p:cNvGraphicFramePr>
            <a:graphicFrameLocks noGrp="1"/>
          </p:cNvGraphicFramePr>
          <p:nvPr>
            <p:extLst>
              <p:ext uri="{D42A27DB-BD31-4B8C-83A1-F6EECF244321}">
                <p14:modId xmlns:p14="http://schemas.microsoft.com/office/powerpoint/2010/main" val="1170521347"/>
              </p:ext>
            </p:extLst>
          </p:nvPr>
        </p:nvGraphicFramePr>
        <p:xfrm>
          <a:off x="3594814" y="1033050"/>
          <a:ext cx="4464266" cy="1827402"/>
        </p:xfrm>
        <a:graphic>
          <a:graphicData uri="http://schemas.openxmlformats.org/drawingml/2006/table">
            <a:tbl>
              <a:tblPr firstRow="1" bandRow="1"/>
              <a:tblGrid>
                <a:gridCol w="1207084">
                  <a:extLst>
                    <a:ext uri="{9D8B030D-6E8A-4147-A177-3AD203B41FA5}">
                      <a16:colId xmlns:a16="http://schemas.microsoft.com/office/drawing/2014/main" val="20000"/>
                    </a:ext>
                  </a:extLst>
                </a:gridCol>
                <a:gridCol w="1227344">
                  <a:extLst>
                    <a:ext uri="{9D8B030D-6E8A-4147-A177-3AD203B41FA5}">
                      <a16:colId xmlns:a16="http://schemas.microsoft.com/office/drawing/2014/main" val="20001"/>
                    </a:ext>
                  </a:extLst>
                </a:gridCol>
                <a:gridCol w="1117198">
                  <a:extLst>
                    <a:ext uri="{9D8B030D-6E8A-4147-A177-3AD203B41FA5}">
                      <a16:colId xmlns:a16="http://schemas.microsoft.com/office/drawing/2014/main" val="20002"/>
                    </a:ext>
                  </a:extLst>
                </a:gridCol>
                <a:gridCol w="912640">
                  <a:extLst>
                    <a:ext uri="{9D8B030D-6E8A-4147-A177-3AD203B41FA5}">
                      <a16:colId xmlns:a16="http://schemas.microsoft.com/office/drawing/2014/main" val="20003"/>
                    </a:ext>
                  </a:extLst>
                </a:gridCol>
              </a:tblGrid>
              <a:tr h="311510">
                <a:tc>
                  <a:txBody>
                    <a:bodyPr/>
                    <a:lstStyle/>
                    <a:p>
                      <a:pPr marL="0" algn="ctr" defTabSz="914034" rtl="0" eaLnBrk="1" fontAlgn="ctr" latinLnBrk="0" hangingPunct="1"/>
                      <a:r>
                        <a:rPr lang="en-US" sz="1400" b="1" kern="1200" dirty="0">
                          <a:solidFill>
                            <a:schemeClr val="bg1"/>
                          </a:solidFill>
                          <a:latin typeface="+mn-lt"/>
                          <a:ea typeface="+mn-ea"/>
                          <a:cs typeface="+mn-cs"/>
                          <a:sym typeface="Huawei Sans" panose="020C0503030203020204" pitchFamily="34" charset="0"/>
                        </a:rPr>
                        <a:t>Name</a:t>
                      </a:r>
                    </a:p>
                  </a:txBody>
                  <a:tcPr marL="7620" marR="7620" marT="762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algn="ctr" defTabSz="914034" rtl="0" eaLnBrk="1" fontAlgn="ctr" latinLnBrk="0" hangingPunct="1"/>
                      <a:r>
                        <a:rPr lang="en-US" sz="1400" b="1" kern="1200" dirty="0">
                          <a:solidFill>
                            <a:schemeClr val="bg1"/>
                          </a:solidFill>
                          <a:latin typeface="+mn-lt"/>
                          <a:ea typeface="+mn-ea"/>
                          <a:cs typeface="+mn-cs"/>
                          <a:sym typeface="Huawei Sans" panose="020C0503030203020204" pitchFamily="34" charset="0"/>
                        </a:rPr>
                        <a:t>City</a:t>
                      </a:r>
                    </a:p>
                  </a:txBody>
                  <a:tcPr marL="228600" marR="7620" marT="762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algn="ctr" defTabSz="914034" rtl="0" eaLnBrk="1" fontAlgn="ctr" latinLnBrk="0" hangingPunct="1"/>
                      <a:r>
                        <a:rPr lang="en-US" sz="1400" b="1" kern="1200" dirty="0">
                          <a:solidFill>
                            <a:schemeClr val="bg1"/>
                          </a:solidFill>
                          <a:latin typeface="+mn-lt"/>
                          <a:ea typeface="+mn-ea"/>
                          <a:cs typeface="+mn-cs"/>
                          <a:sym typeface="Huawei Sans" panose="020C0503030203020204" pitchFamily="34" charset="0"/>
                        </a:rPr>
                        <a:t>Age</a:t>
                      </a:r>
                    </a:p>
                  </a:txBody>
                  <a:tcPr marL="228600" marR="7620" marT="762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algn="ctr" defTabSz="914034" rtl="0" eaLnBrk="1" fontAlgn="ctr" latinLnBrk="0" hangingPunct="1"/>
                      <a:r>
                        <a:rPr lang="en-US" sz="1400" b="1" kern="1200" dirty="0">
                          <a:solidFill>
                            <a:schemeClr val="bg1"/>
                          </a:solidFill>
                          <a:latin typeface="+mn-lt"/>
                          <a:ea typeface="+mn-ea"/>
                          <a:cs typeface="+mn-cs"/>
                          <a:sym typeface="Huawei Sans" panose="020C0503030203020204" pitchFamily="34" charset="0"/>
                        </a:rPr>
                        <a:t>Label</a:t>
                      </a:r>
                    </a:p>
                  </a:txBody>
                  <a:tcPr marL="7620" marR="7620" marT="762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297698">
                <a:tc>
                  <a:txBody>
                    <a:bodyPr/>
                    <a:lstStyle/>
                    <a:p>
                      <a:pPr marL="0" algn="ctr" defTabSz="914034" rtl="0" eaLnBrk="1" fontAlgn="ctr" latinLnBrk="0" hangingPunct="1"/>
                      <a:r>
                        <a:rPr lang="en-US" sz="1400" kern="1200" dirty="0">
                          <a:solidFill>
                            <a:schemeClr val="bg1"/>
                          </a:solidFill>
                          <a:latin typeface="+mn-lt"/>
                          <a:ea typeface="+mn-ea"/>
                          <a:cs typeface="+mn-cs"/>
                          <a:sym typeface="Huawei Sans" panose="020C0503030203020204" pitchFamily="34" charset="0"/>
                        </a:rPr>
                        <a:t>Marine</a:t>
                      </a:r>
                    </a:p>
                  </a:txBody>
                  <a:tcPr marL="7620" marR="7620" marT="7620" marB="0" anchor="ctr">
                    <a:lnL w="28575" cap="flat" cmpd="sng" algn="ctr">
                      <a:solidFill>
                        <a:schemeClr val="tx1"/>
                      </a:solidFill>
                      <a:prstDash val="solid"/>
                      <a:round/>
                      <a:headEnd type="none" w="med" len="med"/>
                      <a:tailEnd type="none" w="med" len="med"/>
                    </a:lnL>
                  </a:tcPr>
                </a:tc>
                <a:tc>
                  <a:txBody>
                    <a:bodyPr/>
                    <a:lstStyle/>
                    <a:p>
                      <a:pPr marL="0" algn="ctr" defTabSz="914034" rtl="0" eaLnBrk="1" fontAlgn="ctr" latinLnBrk="0" hangingPunct="1"/>
                      <a:r>
                        <a:rPr lang="en-US" sz="1400" kern="1200" dirty="0">
                          <a:solidFill>
                            <a:schemeClr val="bg1"/>
                          </a:solidFill>
                          <a:latin typeface="+mn-lt"/>
                          <a:ea typeface="+mn-ea"/>
                          <a:cs typeface="+mn-cs"/>
                          <a:sym typeface="Huawei Sans" panose="020C0503030203020204" pitchFamily="34" charset="0"/>
                        </a:rPr>
                        <a:t>Miami</a:t>
                      </a:r>
                    </a:p>
                  </a:txBody>
                  <a:tcPr marL="228600" marR="7620" marT="7620" marB="0" anchor="ctr"/>
                </a:tc>
                <a:tc>
                  <a:txBody>
                    <a:bodyPr/>
                    <a:lstStyle/>
                    <a:p>
                      <a:pPr marL="0" algn="ctr" defTabSz="914034" rtl="0" eaLnBrk="1" fontAlgn="ctr" latinLnBrk="0" hangingPunct="1"/>
                      <a:r>
                        <a:rPr lang="en-US" sz="1400" kern="1200" dirty="0">
                          <a:solidFill>
                            <a:schemeClr val="bg1"/>
                          </a:solidFill>
                          <a:latin typeface="+mn-lt"/>
                          <a:ea typeface="+mn-ea"/>
                          <a:cs typeface="+mn-cs"/>
                          <a:sym typeface="Huawei Sans" panose="020C0503030203020204" pitchFamily="34" charset="0"/>
                        </a:rPr>
                        <a:t>45</a:t>
                      </a:r>
                    </a:p>
                  </a:txBody>
                  <a:tcPr marL="228600" marR="7620" marT="7620" marB="0" anchor="ctr"/>
                </a:tc>
                <a:tc>
                  <a:txBody>
                    <a:bodyPr/>
                    <a:lstStyle/>
                    <a:p>
                      <a:pPr marL="0" algn="ctr" defTabSz="914034" rtl="0" eaLnBrk="1" fontAlgn="ctr" latinLnBrk="0" hangingPunct="1"/>
                      <a:r>
                        <a:rPr lang="en-US" sz="1400" kern="1200">
                          <a:solidFill>
                            <a:schemeClr val="bg1"/>
                          </a:solidFill>
                          <a:latin typeface="+mn-lt"/>
                          <a:ea typeface="+mn-ea"/>
                          <a:cs typeface="+mn-cs"/>
                          <a:sym typeface="Huawei Sans" panose="020C0503030203020204" pitchFamily="34" charset="0"/>
                        </a:rPr>
                        <a:t>?</a:t>
                      </a:r>
                    </a:p>
                  </a:txBody>
                  <a:tcPr marL="7620" marR="7620" marT="7620" marB="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97698">
                <a:tc>
                  <a:txBody>
                    <a:bodyPr/>
                    <a:lstStyle/>
                    <a:p>
                      <a:pPr marL="0" algn="ctr" defTabSz="914034" rtl="0" eaLnBrk="1" fontAlgn="ctr" latinLnBrk="0" hangingPunct="1"/>
                      <a:r>
                        <a:rPr lang="en-US" sz="1400" kern="1200">
                          <a:solidFill>
                            <a:schemeClr val="bg1"/>
                          </a:solidFill>
                          <a:latin typeface="+mn-lt"/>
                          <a:ea typeface="+mn-ea"/>
                          <a:cs typeface="+mn-cs"/>
                          <a:sym typeface="Huawei Sans" panose="020C0503030203020204" pitchFamily="34" charset="0"/>
                        </a:rPr>
                        <a:t>Julien</a:t>
                      </a:r>
                    </a:p>
                  </a:txBody>
                  <a:tcPr marL="7620" marR="7620" marT="7620" marB="0" anchor="ctr">
                    <a:lnL w="28575" cap="flat" cmpd="sng" algn="ctr">
                      <a:solidFill>
                        <a:schemeClr val="tx1"/>
                      </a:solidFill>
                      <a:prstDash val="solid"/>
                      <a:round/>
                      <a:headEnd type="none" w="med" len="med"/>
                      <a:tailEnd type="none" w="med" len="med"/>
                    </a:lnL>
                  </a:tcPr>
                </a:tc>
                <a:tc>
                  <a:txBody>
                    <a:bodyPr/>
                    <a:lstStyle/>
                    <a:p>
                      <a:pPr marL="0" algn="ctr" defTabSz="914034" rtl="0" eaLnBrk="1" fontAlgn="ctr" latinLnBrk="0" hangingPunct="1"/>
                      <a:r>
                        <a:rPr lang="en-US" sz="1400" kern="1200" dirty="0">
                          <a:solidFill>
                            <a:schemeClr val="bg1"/>
                          </a:solidFill>
                          <a:latin typeface="+mn-lt"/>
                          <a:ea typeface="+mn-ea"/>
                          <a:cs typeface="+mn-cs"/>
                          <a:sym typeface="Huawei Sans" panose="020C0503030203020204" pitchFamily="34" charset="0"/>
                        </a:rPr>
                        <a:t>Miami</a:t>
                      </a:r>
                    </a:p>
                  </a:txBody>
                  <a:tcPr marL="228600" marR="7620" marT="7620" marB="0" anchor="ctr"/>
                </a:tc>
                <a:tc>
                  <a:txBody>
                    <a:bodyPr/>
                    <a:lstStyle/>
                    <a:p>
                      <a:pPr marL="0" algn="ctr" defTabSz="914034" rtl="0" eaLnBrk="1" fontAlgn="ctr" latinLnBrk="0" hangingPunct="1"/>
                      <a:r>
                        <a:rPr lang="en-US" sz="1400" kern="1200" dirty="0">
                          <a:solidFill>
                            <a:schemeClr val="bg1"/>
                          </a:solidFill>
                          <a:latin typeface="+mn-lt"/>
                          <a:ea typeface="+mn-ea"/>
                          <a:cs typeface="+mn-cs"/>
                          <a:sym typeface="Huawei Sans" panose="020C0503030203020204" pitchFamily="34" charset="0"/>
                        </a:rPr>
                        <a:t>52</a:t>
                      </a:r>
                    </a:p>
                  </a:txBody>
                  <a:tcPr marL="228600" marR="7620" marT="7620" marB="0" anchor="ctr"/>
                </a:tc>
                <a:tc>
                  <a:txBody>
                    <a:bodyPr/>
                    <a:lstStyle/>
                    <a:p>
                      <a:pPr marL="0" algn="ctr" defTabSz="914034" rtl="0" eaLnBrk="1" fontAlgn="ctr" latinLnBrk="0" hangingPunct="1"/>
                      <a:r>
                        <a:rPr lang="en-US" sz="1400" kern="1200">
                          <a:solidFill>
                            <a:schemeClr val="bg1"/>
                          </a:solidFill>
                          <a:latin typeface="+mn-lt"/>
                          <a:ea typeface="+mn-ea"/>
                          <a:cs typeface="+mn-cs"/>
                          <a:sym typeface="Huawei Sans" panose="020C0503030203020204" pitchFamily="34" charset="0"/>
                        </a:rPr>
                        <a:t>?</a:t>
                      </a:r>
                    </a:p>
                  </a:txBody>
                  <a:tcPr marL="7620" marR="7620" marT="7620" marB="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02900">
                <a:tc>
                  <a:txBody>
                    <a:bodyPr/>
                    <a:lstStyle/>
                    <a:p>
                      <a:pPr marL="0" algn="ctr" defTabSz="914034" rtl="0" eaLnBrk="1" fontAlgn="ctr" latinLnBrk="0" hangingPunct="1"/>
                      <a:r>
                        <a:rPr lang="en-US" sz="1400" kern="1200">
                          <a:solidFill>
                            <a:schemeClr val="bg1"/>
                          </a:solidFill>
                          <a:latin typeface="+mn-lt"/>
                          <a:ea typeface="+mn-ea"/>
                          <a:cs typeface="+mn-cs"/>
                          <a:sym typeface="Huawei Sans" panose="020C0503030203020204" pitchFamily="34" charset="0"/>
                        </a:rPr>
                        <a:t>Fred</a:t>
                      </a:r>
                    </a:p>
                  </a:txBody>
                  <a:tcPr marL="7620" marR="7620" marT="7620" marB="0" anchor="ctr">
                    <a:lnL w="28575" cap="flat" cmpd="sng" algn="ctr">
                      <a:solidFill>
                        <a:schemeClr val="tx1"/>
                      </a:solidFill>
                      <a:prstDash val="solid"/>
                      <a:round/>
                      <a:headEnd type="none" w="med" len="med"/>
                      <a:tailEnd type="none" w="med" len="med"/>
                    </a:lnL>
                  </a:tcPr>
                </a:tc>
                <a:tc>
                  <a:txBody>
                    <a:bodyPr/>
                    <a:lstStyle/>
                    <a:p>
                      <a:pPr marL="0" algn="ctr" defTabSz="914034" rtl="0" eaLnBrk="1" fontAlgn="ctr" latinLnBrk="0" hangingPunct="1"/>
                      <a:r>
                        <a:rPr lang="en-US" sz="1400" kern="1200" dirty="0">
                          <a:solidFill>
                            <a:schemeClr val="bg1"/>
                          </a:solidFill>
                          <a:latin typeface="+mn-lt"/>
                          <a:ea typeface="+mn-ea"/>
                          <a:cs typeface="+mn-cs"/>
                          <a:sym typeface="Huawei Sans" panose="020C0503030203020204" pitchFamily="34" charset="0"/>
                        </a:rPr>
                        <a:t>Orlando</a:t>
                      </a:r>
                    </a:p>
                  </a:txBody>
                  <a:tcPr marL="228600" marR="7620" marT="7620" marB="0" anchor="ctr"/>
                </a:tc>
                <a:tc>
                  <a:txBody>
                    <a:bodyPr/>
                    <a:lstStyle/>
                    <a:p>
                      <a:pPr marL="0" algn="ctr" defTabSz="914034" rtl="0" eaLnBrk="1" fontAlgn="ctr" latinLnBrk="0" hangingPunct="1"/>
                      <a:r>
                        <a:rPr lang="en-US" sz="1400" kern="1200" dirty="0">
                          <a:solidFill>
                            <a:schemeClr val="bg1"/>
                          </a:solidFill>
                          <a:latin typeface="+mn-lt"/>
                          <a:ea typeface="+mn-ea"/>
                          <a:cs typeface="+mn-cs"/>
                          <a:sym typeface="Huawei Sans" panose="020C0503030203020204" pitchFamily="34" charset="0"/>
                        </a:rPr>
                        <a:t>20</a:t>
                      </a:r>
                    </a:p>
                  </a:txBody>
                  <a:tcPr marL="228600" marR="7620" marT="7620" marB="0" anchor="ctr"/>
                </a:tc>
                <a:tc>
                  <a:txBody>
                    <a:bodyPr/>
                    <a:lstStyle/>
                    <a:p>
                      <a:pPr marL="0" algn="ctr" defTabSz="914034" rtl="0" eaLnBrk="1" fontAlgn="ctr" latinLnBrk="0" hangingPunct="1"/>
                      <a:r>
                        <a:rPr lang="en-US" sz="1400" kern="1200" dirty="0">
                          <a:solidFill>
                            <a:schemeClr val="bg1"/>
                          </a:solidFill>
                          <a:latin typeface="+mn-lt"/>
                          <a:ea typeface="+mn-ea"/>
                          <a:cs typeface="+mn-cs"/>
                          <a:sym typeface="Huawei Sans" panose="020C0503030203020204" pitchFamily="34" charset="0"/>
                        </a:rPr>
                        <a:t>?</a:t>
                      </a:r>
                    </a:p>
                  </a:txBody>
                  <a:tcPr marL="7620" marR="7620" marT="7620" marB="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19898">
                <a:tc>
                  <a:txBody>
                    <a:bodyPr/>
                    <a:lstStyle/>
                    <a:p>
                      <a:pPr marL="0" algn="ctr" defTabSz="914034" rtl="0" eaLnBrk="1" fontAlgn="ctr" latinLnBrk="0" hangingPunct="1"/>
                      <a:r>
                        <a:rPr lang="en-US" sz="1400" kern="1200">
                          <a:solidFill>
                            <a:schemeClr val="bg1"/>
                          </a:solidFill>
                          <a:latin typeface="+mn-lt"/>
                          <a:ea typeface="+mn-ea"/>
                          <a:cs typeface="+mn-cs"/>
                          <a:sym typeface="Huawei Sans" panose="020C0503030203020204" pitchFamily="34" charset="0"/>
                        </a:rPr>
                        <a:t>Michelle</a:t>
                      </a:r>
                    </a:p>
                  </a:txBody>
                  <a:tcPr marL="7620" marR="7620" marT="7620" marB="0" anchor="ctr">
                    <a:lnL w="28575" cap="flat" cmpd="sng" algn="ctr">
                      <a:solidFill>
                        <a:schemeClr val="tx1"/>
                      </a:solidFill>
                      <a:prstDash val="solid"/>
                      <a:round/>
                      <a:headEnd type="none" w="med" len="med"/>
                      <a:tailEnd type="none" w="med" len="med"/>
                    </a:lnL>
                  </a:tcPr>
                </a:tc>
                <a:tc>
                  <a:txBody>
                    <a:bodyPr/>
                    <a:lstStyle/>
                    <a:p>
                      <a:pPr marL="0" algn="ctr" defTabSz="914034" rtl="0" eaLnBrk="1" fontAlgn="ctr" latinLnBrk="0" hangingPunct="1"/>
                      <a:r>
                        <a:rPr lang="en-US" sz="1400" kern="1200">
                          <a:solidFill>
                            <a:schemeClr val="bg1"/>
                          </a:solidFill>
                          <a:latin typeface="+mn-lt"/>
                          <a:ea typeface="+mn-ea"/>
                          <a:cs typeface="+mn-cs"/>
                          <a:sym typeface="Huawei Sans" panose="020C0503030203020204" pitchFamily="34" charset="0"/>
                        </a:rPr>
                        <a:t>Boston</a:t>
                      </a:r>
                    </a:p>
                  </a:txBody>
                  <a:tcPr marL="228600" marR="7620" marT="7620" marB="0" anchor="ctr"/>
                </a:tc>
                <a:tc>
                  <a:txBody>
                    <a:bodyPr/>
                    <a:lstStyle/>
                    <a:p>
                      <a:pPr marL="0" algn="ctr" defTabSz="914034" rtl="0" eaLnBrk="1" fontAlgn="ctr" latinLnBrk="0" hangingPunct="1"/>
                      <a:r>
                        <a:rPr lang="en-US" sz="1400" kern="1200" dirty="0">
                          <a:solidFill>
                            <a:schemeClr val="bg1"/>
                          </a:solidFill>
                          <a:latin typeface="+mn-lt"/>
                          <a:ea typeface="+mn-ea"/>
                          <a:cs typeface="+mn-cs"/>
                          <a:sym typeface="Huawei Sans" panose="020C0503030203020204" pitchFamily="34" charset="0"/>
                        </a:rPr>
                        <a:t>34</a:t>
                      </a:r>
                    </a:p>
                  </a:txBody>
                  <a:tcPr marL="228600" marR="7620" marT="7620" marB="0" anchor="ctr"/>
                </a:tc>
                <a:tc>
                  <a:txBody>
                    <a:bodyPr/>
                    <a:lstStyle/>
                    <a:p>
                      <a:pPr marL="0" algn="ctr" defTabSz="914034" rtl="0" eaLnBrk="1" fontAlgn="ctr" latinLnBrk="0" hangingPunct="1"/>
                      <a:r>
                        <a:rPr lang="en-US" sz="1400" kern="1200" dirty="0">
                          <a:solidFill>
                            <a:schemeClr val="bg1"/>
                          </a:solidFill>
                          <a:latin typeface="+mn-lt"/>
                          <a:ea typeface="+mn-ea"/>
                          <a:cs typeface="+mn-cs"/>
                          <a:sym typeface="Huawei Sans" panose="020C0503030203020204" pitchFamily="34" charset="0"/>
                        </a:rPr>
                        <a:t>?</a:t>
                      </a:r>
                    </a:p>
                  </a:txBody>
                  <a:tcPr marL="7620" marR="7620" marT="7620" marB="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7698">
                <a:tc>
                  <a:txBody>
                    <a:bodyPr/>
                    <a:lstStyle/>
                    <a:p>
                      <a:pPr marL="0" algn="ctr" defTabSz="914034" rtl="0" eaLnBrk="1" fontAlgn="ctr" latinLnBrk="0" hangingPunct="1"/>
                      <a:r>
                        <a:rPr lang="en-US" sz="1400" kern="1200">
                          <a:solidFill>
                            <a:schemeClr val="bg1"/>
                          </a:solidFill>
                          <a:latin typeface="+mn-lt"/>
                          <a:ea typeface="+mn-ea"/>
                          <a:cs typeface="+mn-cs"/>
                          <a:sym typeface="Huawei Sans" panose="020C0503030203020204" pitchFamily="34" charset="0"/>
                        </a:rPr>
                        <a:t>Nicolas</a:t>
                      </a:r>
                    </a:p>
                  </a:txBody>
                  <a:tcPr marL="7620" marR="7620" marT="7620" marB="0" anchor="ctr">
                    <a:lnL w="28575" cap="flat" cmpd="sng" algn="ctr">
                      <a:solidFill>
                        <a:schemeClr val="tx1"/>
                      </a:solidFill>
                      <a:prstDash val="solid"/>
                      <a:round/>
                      <a:headEnd type="none" w="med" len="med"/>
                      <a:tailEnd type="none" w="med" len="med"/>
                    </a:lnL>
                  </a:tcPr>
                </a:tc>
                <a:tc>
                  <a:txBody>
                    <a:bodyPr/>
                    <a:lstStyle/>
                    <a:p>
                      <a:pPr marL="0" algn="ctr" defTabSz="914034" rtl="0" eaLnBrk="1" fontAlgn="ctr" latinLnBrk="0" hangingPunct="1"/>
                      <a:r>
                        <a:rPr lang="en-US" sz="1400" kern="1200">
                          <a:solidFill>
                            <a:schemeClr val="bg1"/>
                          </a:solidFill>
                          <a:latin typeface="+mn-lt"/>
                          <a:ea typeface="+mn-ea"/>
                          <a:cs typeface="+mn-cs"/>
                          <a:sym typeface="Huawei Sans" panose="020C0503030203020204" pitchFamily="34" charset="0"/>
                        </a:rPr>
                        <a:t>Phoenix</a:t>
                      </a:r>
                    </a:p>
                  </a:txBody>
                  <a:tcPr marL="228600" marR="7620" marT="7620" marB="0" anchor="ctr"/>
                </a:tc>
                <a:tc>
                  <a:txBody>
                    <a:bodyPr/>
                    <a:lstStyle/>
                    <a:p>
                      <a:pPr marL="0" algn="ctr" defTabSz="914034" rtl="0" eaLnBrk="1" fontAlgn="ctr" latinLnBrk="0" hangingPunct="1"/>
                      <a:r>
                        <a:rPr lang="en-US" sz="1400" kern="1200" dirty="0">
                          <a:solidFill>
                            <a:schemeClr val="bg1"/>
                          </a:solidFill>
                          <a:latin typeface="+mn-lt"/>
                          <a:ea typeface="+mn-ea"/>
                          <a:cs typeface="+mn-cs"/>
                          <a:sym typeface="Huawei Sans" panose="020C0503030203020204" pitchFamily="34" charset="0"/>
                        </a:rPr>
                        <a:t>90</a:t>
                      </a:r>
                    </a:p>
                  </a:txBody>
                  <a:tcPr marL="228600" marR="7620" marT="7620" marB="0" anchor="ctr"/>
                </a:tc>
                <a:tc>
                  <a:txBody>
                    <a:bodyPr/>
                    <a:lstStyle/>
                    <a:p>
                      <a:pPr marL="0" algn="ctr" defTabSz="914034" rtl="0" eaLnBrk="1" fontAlgn="ctr" latinLnBrk="0" hangingPunct="1"/>
                      <a:r>
                        <a:rPr lang="en-US" sz="1400" kern="1200" dirty="0">
                          <a:solidFill>
                            <a:schemeClr val="bg1"/>
                          </a:solidFill>
                          <a:latin typeface="+mn-lt"/>
                          <a:ea typeface="+mn-ea"/>
                          <a:cs typeface="+mn-cs"/>
                          <a:sym typeface="Huawei Sans" panose="020C0503030203020204" pitchFamily="34" charset="0"/>
                        </a:rPr>
                        <a:t>?</a:t>
                      </a:r>
                    </a:p>
                  </a:txBody>
                  <a:tcPr marL="7620" marR="7620" marT="7620" marB="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bl>
          </a:graphicData>
        </a:graphic>
      </p:graphicFrame>
      <p:graphicFrame>
        <p:nvGraphicFramePr>
          <p:cNvPr id="34" name="表格 33"/>
          <p:cNvGraphicFramePr>
            <a:graphicFrameLocks noGrp="1"/>
          </p:cNvGraphicFramePr>
          <p:nvPr>
            <p:extLst>
              <p:ext uri="{D42A27DB-BD31-4B8C-83A1-F6EECF244321}">
                <p14:modId xmlns:p14="http://schemas.microsoft.com/office/powerpoint/2010/main" val="4256632329"/>
              </p:ext>
            </p:extLst>
          </p:nvPr>
        </p:nvGraphicFramePr>
        <p:xfrm>
          <a:off x="3598610" y="4081721"/>
          <a:ext cx="4544814" cy="2117652"/>
        </p:xfrm>
        <a:graphic>
          <a:graphicData uri="http://schemas.openxmlformats.org/drawingml/2006/table">
            <a:tbl>
              <a:tblPr firstRow="1" bandRow="1"/>
              <a:tblGrid>
                <a:gridCol w="1179865">
                  <a:extLst>
                    <a:ext uri="{9D8B030D-6E8A-4147-A177-3AD203B41FA5}">
                      <a16:colId xmlns:a16="http://schemas.microsoft.com/office/drawing/2014/main" val="20000"/>
                    </a:ext>
                  </a:extLst>
                </a:gridCol>
                <a:gridCol w="1253613">
                  <a:extLst>
                    <a:ext uri="{9D8B030D-6E8A-4147-A177-3AD203B41FA5}">
                      <a16:colId xmlns:a16="http://schemas.microsoft.com/office/drawing/2014/main" val="20001"/>
                    </a:ext>
                  </a:extLst>
                </a:gridCol>
                <a:gridCol w="1002890">
                  <a:extLst>
                    <a:ext uri="{9D8B030D-6E8A-4147-A177-3AD203B41FA5}">
                      <a16:colId xmlns:a16="http://schemas.microsoft.com/office/drawing/2014/main" val="20002"/>
                    </a:ext>
                  </a:extLst>
                </a:gridCol>
                <a:gridCol w="1108446">
                  <a:extLst>
                    <a:ext uri="{9D8B030D-6E8A-4147-A177-3AD203B41FA5}">
                      <a16:colId xmlns:a16="http://schemas.microsoft.com/office/drawing/2014/main" val="20003"/>
                    </a:ext>
                  </a:extLst>
                </a:gridCol>
              </a:tblGrid>
              <a:tr h="352942">
                <a:tc>
                  <a:txBody>
                    <a:bodyPr/>
                    <a:lstStyle/>
                    <a:p>
                      <a:pPr algn="ctr" rtl="0" fontAlgn="ctr"/>
                      <a:r>
                        <a:rPr lang="en-US" sz="1400" b="0" i="0" u="none" strike="noStrike"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Name</a:t>
                      </a:r>
                    </a:p>
                  </a:txBody>
                  <a:tcPr marL="7620" marR="7620" marT="762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rtl="0" fontAlgn="ctr"/>
                      <a:r>
                        <a:rPr lang="en-US" sz="1400" b="0" i="0" u="none" strike="noStrike"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City</a:t>
                      </a:r>
                    </a:p>
                  </a:txBody>
                  <a:tcPr marL="7620" marR="7620" marT="762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Age</a:t>
                      </a:r>
                    </a:p>
                  </a:txBody>
                  <a:tcPr marL="7620" marR="7620" marT="7620" marB="0"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Prediction</a:t>
                      </a:r>
                    </a:p>
                  </a:txBody>
                  <a:tcPr marL="7620" marR="7620" marT="762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352942">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Marine</a:t>
                      </a:r>
                    </a:p>
                  </a:txBody>
                  <a:tcPr marL="7620" marR="7620" marT="7620" marB="0" anchor="ctr">
                    <a:lnL w="28575" cap="flat" cmpd="sng" algn="ctr">
                      <a:solidFill>
                        <a:schemeClr val="tx1"/>
                      </a:solidFill>
                      <a:prstDash val="solid"/>
                      <a:round/>
                      <a:headEnd type="none" w="med" len="med"/>
                      <a:tailEnd type="none" w="med" len="med"/>
                    </a:lnL>
                  </a:tcPr>
                </a:tc>
                <a:tc>
                  <a:txBody>
                    <a:bodyPr/>
                    <a:lstStyle/>
                    <a:p>
                      <a:pPr algn="ctr" rtl="0" fontAlgn="ctr"/>
                      <a:r>
                        <a:rPr lang="en-US" sz="1400" b="0" i="0" u="none" strike="noStrike"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Miami</a:t>
                      </a:r>
                    </a:p>
                  </a:txBody>
                  <a:tcPr marL="7620" marR="7620" marT="7620" marB="0" anchor="ctr"/>
                </a:tc>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45</a:t>
                      </a:r>
                    </a:p>
                  </a:txBody>
                  <a:tcPr marL="7620" marR="7620" marT="7620" marB="0" anchor="ctr"/>
                </a:tc>
                <a:tc>
                  <a:txBody>
                    <a:bodyPr/>
                    <a:lstStyle/>
                    <a:p>
                      <a:pPr algn="ctr" rtl="0" fontAlgn="ctr"/>
                      <a:r>
                        <a:rPr lang="en-US" sz="1400" b="1" i="0" u="none" strike="noStrike">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0.3</a:t>
                      </a:r>
                    </a:p>
                  </a:txBody>
                  <a:tcPr marL="7620" marR="7620" marT="7620" marB="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52942">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Julien</a:t>
                      </a:r>
                    </a:p>
                  </a:txBody>
                  <a:tcPr marL="7620" marR="7620" marT="7620" marB="0" anchor="ctr">
                    <a:lnL w="28575" cap="flat" cmpd="sng" algn="ctr">
                      <a:solidFill>
                        <a:schemeClr val="tx1"/>
                      </a:solidFill>
                      <a:prstDash val="solid"/>
                      <a:round/>
                      <a:headEnd type="none" w="med" len="med"/>
                      <a:tailEnd type="none" w="med" len="med"/>
                    </a:lnL>
                  </a:tcPr>
                </a:tc>
                <a:tc>
                  <a:txBody>
                    <a:bodyPr/>
                    <a:lstStyle/>
                    <a:p>
                      <a:pPr algn="ctr" rtl="0" fontAlgn="ctr"/>
                      <a:r>
                        <a:rPr lang="en-US" sz="1400" b="0" i="0" u="none" strike="noStrike"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Miami</a:t>
                      </a:r>
                    </a:p>
                  </a:txBody>
                  <a:tcPr marL="7620" marR="7620" marT="7620" marB="0" anchor="ctr"/>
                </a:tc>
                <a:tc>
                  <a:txBody>
                    <a:bodyPr/>
                    <a:lstStyle/>
                    <a:p>
                      <a:pPr algn="ctr" rtl="0" fontAlgn="ctr"/>
                      <a:r>
                        <a:rPr lang="en-US" sz="1400" b="0" i="0" u="none" strike="noStrike"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52</a:t>
                      </a:r>
                    </a:p>
                  </a:txBody>
                  <a:tcPr marL="7620" marR="7620" marT="7620" marB="0" anchor="ctr"/>
                </a:tc>
                <a:tc>
                  <a:txBody>
                    <a:bodyPr/>
                    <a:lstStyle/>
                    <a:p>
                      <a:pPr algn="ctr" rtl="0" fontAlgn="ctr"/>
                      <a:r>
                        <a:rPr lang="en-US" sz="1400" b="1" i="0" u="none" strike="noStrike"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0.9</a:t>
                      </a:r>
                    </a:p>
                  </a:txBody>
                  <a:tcPr marL="7620" marR="7620" marT="7620" marB="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52942">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Fred</a:t>
                      </a:r>
                    </a:p>
                  </a:txBody>
                  <a:tcPr marL="7620" marR="7620" marT="7620" marB="0" anchor="ctr">
                    <a:lnL w="28575" cap="flat" cmpd="sng" algn="ctr">
                      <a:solidFill>
                        <a:schemeClr val="tx1"/>
                      </a:solidFill>
                      <a:prstDash val="solid"/>
                      <a:round/>
                      <a:headEnd type="none" w="med" len="med"/>
                      <a:tailEnd type="none" w="med" len="med"/>
                    </a:lnL>
                  </a:tcPr>
                </a:tc>
                <a:tc>
                  <a:txBody>
                    <a:bodyPr/>
                    <a:lstStyle/>
                    <a:p>
                      <a:pPr algn="ctr" rtl="0" fontAlgn="ctr"/>
                      <a:r>
                        <a:rPr lang="en-US" sz="1400" b="0" i="0" u="none" strike="noStrike"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Orlando</a:t>
                      </a:r>
                    </a:p>
                  </a:txBody>
                  <a:tcPr marL="7620" marR="7620" marT="7620" marB="0" anchor="ctr"/>
                </a:tc>
                <a:tc>
                  <a:txBody>
                    <a:bodyPr/>
                    <a:lstStyle/>
                    <a:p>
                      <a:pPr algn="ctr" rtl="0" fontAlgn="ctr"/>
                      <a:r>
                        <a:rPr lang="en-US" sz="1400" b="0" i="0" u="none" strike="noStrike"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20</a:t>
                      </a:r>
                    </a:p>
                  </a:txBody>
                  <a:tcPr marL="7620" marR="7620" marT="7620" marB="0" anchor="ctr"/>
                </a:tc>
                <a:tc>
                  <a:txBody>
                    <a:bodyPr/>
                    <a:lstStyle/>
                    <a:p>
                      <a:pPr algn="ctr" rtl="0" fontAlgn="ctr"/>
                      <a:r>
                        <a:rPr lang="en-US" sz="1400" b="1" i="0" u="none" strike="noStrike"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0.6</a:t>
                      </a:r>
                    </a:p>
                  </a:txBody>
                  <a:tcPr marL="7620" marR="7620" marT="7620" marB="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52942">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Michelle</a:t>
                      </a:r>
                    </a:p>
                  </a:txBody>
                  <a:tcPr marL="7620" marR="7620" marT="7620" marB="0" anchor="ctr">
                    <a:lnL w="28575" cap="flat" cmpd="sng" algn="ctr">
                      <a:solidFill>
                        <a:schemeClr val="tx1"/>
                      </a:solidFill>
                      <a:prstDash val="solid"/>
                      <a:round/>
                      <a:headEnd type="none" w="med" len="med"/>
                      <a:tailEnd type="none" w="med" len="med"/>
                    </a:lnL>
                  </a:tcPr>
                </a:tc>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Boston</a:t>
                      </a:r>
                    </a:p>
                  </a:txBody>
                  <a:tcPr marL="7620" marR="7620" marT="7620" marB="0" anchor="ctr"/>
                </a:tc>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34</a:t>
                      </a:r>
                    </a:p>
                  </a:txBody>
                  <a:tcPr marL="7620" marR="7620" marT="7620" marB="0" anchor="ctr"/>
                </a:tc>
                <a:tc>
                  <a:txBody>
                    <a:bodyPr/>
                    <a:lstStyle/>
                    <a:p>
                      <a:pPr algn="ctr" rtl="0" fontAlgn="ctr"/>
                      <a:r>
                        <a:rPr lang="en-US" sz="1400" b="1" i="0" u="none" strike="noStrike"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0.5</a:t>
                      </a:r>
                    </a:p>
                  </a:txBody>
                  <a:tcPr marL="7620" marR="7620" marT="7620" marB="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52942">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Nicolas</a:t>
                      </a:r>
                    </a:p>
                  </a:txBody>
                  <a:tcPr marL="7620" marR="7620" marT="7620" marB="0" anchor="ctr">
                    <a:lnL w="28575" cap="flat" cmpd="sng" algn="ctr">
                      <a:solidFill>
                        <a:schemeClr val="tx1"/>
                      </a:solidFill>
                      <a:prstDash val="solid"/>
                      <a:round/>
                      <a:headEnd type="none" w="med" len="med"/>
                      <a:tailEnd type="none" w="med" len="med"/>
                    </a:lnL>
                  </a:tcPr>
                </a:tc>
                <a:tc>
                  <a:txBody>
                    <a:bodyPr/>
                    <a:lstStyle/>
                    <a:p>
                      <a:pPr algn="ctr" rtl="0" fontAlgn="ctr"/>
                      <a:r>
                        <a:rPr lang="en-US" sz="1400" b="0" i="0" u="none" strike="noStrike"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Phoenix</a:t>
                      </a:r>
                    </a:p>
                  </a:txBody>
                  <a:tcPr marL="7620" marR="7620" marT="7620" marB="0" anchor="ctr"/>
                </a:tc>
                <a:tc>
                  <a:txBody>
                    <a:bodyPr/>
                    <a:lstStyle/>
                    <a:p>
                      <a:pPr algn="ctr" rtl="0" fontAlgn="ctr"/>
                      <a:r>
                        <a:rPr lang="en-US" sz="1400" b="0" i="0" u="none" strike="noStrike">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90</a:t>
                      </a:r>
                    </a:p>
                  </a:txBody>
                  <a:tcPr marL="7620" marR="7620" marT="7620" marB="0" anchor="ctr"/>
                </a:tc>
                <a:tc>
                  <a:txBody>
                    <a:bodyPr/>
                    <a:lstStyle/>
                    <a:p>
                      <a:pPr algn="ctr" rtl="0" fontAlgn="ctr"/>
                      <a:r>
                        <a:rPr lang="en-US" sz="1400" b="1" i="0" u="none" strike="noStrike"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0.4</a:t>
                      </a:r>
                    </a:p>
                  </a:txBody>
                  <a:tcPr marL="7620" marR="7620" marT="7620" marB="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77191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wrap="square">
            <a:noAutofit/>
          </a:bodyPr>
          <a:lstStyle/>
          <a:p>
            <a:r>
              <a:rPr lang="en-US">
                <a:sym typeface="Huawei Sans" panose="020C0503030203020204" pitchFamily="34" charset="0"/>
              </a:rPr>
              <a:t>What Is a Good Model?</a:t>
            </a:r>
          </a:p>
        </p:txBody>
      </p:sp>
      <p:sp>
        <p:nvSpPr>
          <p:cNvPr id="3" name="object 3"/>
          <p:cNvSpPr/>
          <p:nvPr/>
        </p:nvSpPr>
        <p:spPr>
          <a:xfrm>
            <a:off x="850151" y="1505623"/>
            <a:ext cx="3499521" cy="4044275"/>
          </a:xfrm>
          <a:custGeom>
            <a:avLst/>
            <a:gdLst/>
            <a:ahLst/>
            <a:cxnLst/>
            <a:rect l="l" t="t" r="r" b="b"/>
            <a:pathLst>
              <a:path w="2665729" h="2665729">
                <a:moveTo>
                  <a:pt x="0" y="0"/>
                </a:moveTo>
                <a:lnTo>
                  <a:pt x="2665708" y="0"/>
                </a:lnTo>
                <a:lnTo>
                  <a:pt x="2665708" y="2665708"/>
                </a:lnTo>
                <a:lnTo>
                  <a:pt x="0" y="2665708"/>
                </a:lnTo>
                <a:lnTo>
                  <a:pt x="0" y="0"/>
                </a:lnTo>
                <a:close/>
              </a:path>
            </a:pathLst>
          </a:custGeom>
          <a:solidFill>
            <a:srgbClr val="28A8E1"/>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 name="object 4"/>
          <p:cNvSpPr/>
          <p:nvPr/>
        </p:nvSpPr>
        <p:spPr>
          <a:xfrm>
            <a:off x="1324636" y="2204864"/>
            <a:ext cx="2412968" cy="2160240"/>
          </a:xfrm>
          <a:prstGeom prst="rect">
            <a:avLst/>
          </a:prstGeom>
          <a:blipFill>
            <a:blip r:embed="rId3" cstate="print"/>
            <a:stretch>
              <a:fillRect/>
            </a:stretch>
          </a:blip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 name="object 5"/>
          <p:cNvSpPr txBox="1"/>
          <p:nvPr/>
        </p:nvSpPr>
        <p:spPr>
          <a:xfrm>
            <a:off x="4675395" y="1494396"/>
            <a:ext cx="6587666" cy="4044276"/>
          </a:xfrm>
          <a:prstGeom prst="rect">
            <a:avLst/>
          </a:prstGeom>
          <a:ln>
            <a:solidFill>
              <a:schemeClr val="tx1"/>
            </a:solidFill>
            <a:prstDash val="dashDot"/>
          </a:ln>
        </p:spPr>
        <p:txBody>
          <a:bodyPr vert="horz" wrap="square" lIns="0" tIns="0" rIns="0" bIns="0" rtlCol="0" anchor="ctr">
            <a:noAutofit/>
          </a:bodyPr>
          <a:lstStyle/>
          <a:p>
            <a:pPr marL="355600" indent="-342900" fontAlgn="ctr">
              <a:lnSpc>
                <a:spcPct val="100000"/>
              </a:lnSpc>
              <a:buFont typeface="Arial" panose="020B0604020202020204" pitchFamily="34" charset="0"/>
              <a:buChar char="•"/>
              <a:tabLst>
                <a:tab pos="297815" algn="l"/>
                <a:tab pos="298450" algn="l"/>
              </a:tabLst>
            </a:pPr>
            <a:r>
              <a:rPr lang="en-US" sz="2000" b="1" dirty="0">
                <a:solidFill>
                  <a:srgbClr val="FF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Generalization capability</a:t>
            </a:r>
          </a:p>
          <a:p>
            <a:pPr marL="361950" lvl="1" fontAlgn="ctr">
              <a:tabLst>
                <a:tab pos="297815" algn="l"/>
                <a:tab pos="298450" algn="l"/>
              </a:tabLst>
            </a:pPr>
            <a:r>
              <a:rPr lang="en-US" sz="2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Can it accurately predict the actual service data?</a:t>
            </a:r>
          </a:p>
          <a:p>
            <a:pPr marL="469900" lvl="1" fontAlgn="ctr">
              <a:tabLst>
                <a:tab pos="297815" algn="l"/>
                <a:tab pos="298450" algn="l"/>
              </a:tabLst>
            </a:pPr>
            <a:endParaRPr lang="en-US" sz="2000" b="1" spc="-5"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355600" indent="-342900" fontAlgn="ctr">
              <a:lnSpc>
                <a:spcPct val="100000"/>
              </a:lnSpc>
              <a:buFont typeface="Arial" panose="020B0604020202020204" pitchFamily="34" charset="0"/>
              <a:buChar char="•"/>
              <a:tabLst>
                <a:tab pos="297815" algn="l"/>
                <a:tab pos="298450" algn="l"/>
              </a:tabLst>
            </a:pPr>
            <a:r>
              <a:rPr lang="en-US" sz="20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Interpretability</a:t>
            </a:r>
          </a:p>
          <a:p>
            <a:pPr marL="361950" lvl="1" fontAlgn="ctr">
              <a:tabLst>
                <a:tab pos="297815" algn="l"/>
                <a:tab pos="298450" algn="l"/>
              </a:tabLst>
            </a:pPr>
            <a:r>
              <a:rPr lang="en-US" sz="2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Is the prediction result easy to interpret?</a:t>
            </a:r>
          </a:p>
          <a:p>
            <a:pPr marL="469900" lvl="1" fontAlgn="ctr">
              <a:tabLst>
                <a:tab pos="297815" algn="l"/>
                <a:tab pos="298450" algn="l"/>
              </a:tabLst>
            </a:pPr>
            <a:endParaRPr lang="en-US" altLang="zh-CN" sz="20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355600" indent="-342900" fontAlgn="ctr">
              <a:lnSpc>
                <a:spcPct val="100000"/>
              </a:lnSpc>
              <a:spcBef>
                <a:spcPts val="5"/>
              </a:spcBef>
              <a:buFont typeface="Arial" panose="020B0604020202020204" pitchFamily="34" charset="0"/>
              <a:buChar char="•"/>
              <a:tabLst>
                <a:tab pos="297815" algn="l"/>
                <a:tab pos="298450" algn="l"/>
              </a:tabLst>
            </a:pPr>
            <a:r>
              <a:rPr lang="en-US" sz="20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Prediction speed</a:t>
            </a:r>
          </a:p>
          <a:p>
            <a:pPr marL="361950" lvl="1" fontAlgn="ctr">
              <a:spcBef>
                <a:spcPts val="5"/>
              </a:spcBef>
              <a:tabLst>
                <a:tab pos="297815" algn="l"/>
                <a:tab pos="298450" algn="l"/>
              </a:tabLst>
            </a:pPr>
            <a:r>
              <a:rPr lang="en-US" sz="2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How long does it take to predict each piece of data?</a:t>
            </a:r>
          </a:p>
          <a:p>
            <a:pPr marL="469900" lvl="1" fontAlgn="ctr">
              <a:spcBef>
                <a:spcPts val="5"/>
              </a:spcBef>
              <a:tabLst>
                <a:tab pos="297815" algn="l"/>
                <a:tab pos="298450" algn="l"/>
              </a:tabLst>
            </a:pPr>
            <a:endParaRPr lang="en-US" altLang="zh-CN" sz="2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355600" indent="-342900" fontAlgn="ctr">
              <a:lnSpc>
                <a:spcPct val="100000"/>
              </a:lnSpc>
              <a:spcBef>
                <a:spcPts val="5"/>
              </a:spcBef>
              <a:buFont typeface="Arial" panose="020B0604020202020204" pitchFamily="34" charset="0"/>
              <a:buChar char="•"/>
              <a:tabLst>
                <a:tab pos="297815" algn="l"/>
                <a:tab pos="298450" algn="l"/>
              </a:tabLst>
            </a:pPr>
            <a:r>
              <a:rPr lang="en-US" sz="20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Practicability</a:t>
            </a:r>
          </a:p>
          <a:p>
            <a:pPr marL="361950" lvl="1" fontAlgn="ctr">
              <a:spcBef>
                <a:spcPts val="5"/>
              </a:spcBef>
              <a:tabLst>
                <a:tab pos="297815" algn="l"/>
                <a:tab pos="298450" algn="l"/>
              </a:tabLst>
            </a:pPr>
            <a:r>
              <a:rPr lang="en-US" sz="20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Is the prediction rate still acceptable when the service volume increases with a huge data volume?</a:t>
            </a:r>
          </a:p>
        </p:txBody>
      </p:sp>
    </p:spTree>
    <p:extLst>
      <p:ext uri="{BB962C8B-B14F-4D97-AF65-F5344CB8AC3E}">
        <p14:creationId xmlns:p14="http://schemas.microsoft.com/office/powerpoint/2010/main" val="2911473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Huawei Sans" panose="020C0503030203020204" pitchFamily="34" charset="0"/>
              </a:rPr>
              <a:t>Model Validity (1)</a:t>
            </a:r>
          </a:p>
        </p:txBody>
      </p:sp>
      <p:sp>
        <p:nvSpPr>
          <p:cNvPr id="3" name="文本占位符 2"/>
          <p:cNvSpPr>
            <a:spLocks noGrp="1"/>
          </p:cNvSpPr>
          <p:nvPr>
            <p:ph type="body" sz="quarter" idx="10"/>
          </p:nvPr>
        </p:nvSpPr>
        <p:spPr/>
        <p:txBody>
          <a:bodyPr/>
          <a:lstStyle/>
          <a:p>
            <a:r>
              <a:rPr lang="en-US" sz="1800" dirty="0">
                <a:sym typeface="Huawei Sans" panose="020C0503030203020204" pitchFamily="34" charset="0"/>
              </a:rPr>
              <a:t>Generalization capability: The goal of machine learning is that the model obtained after learning should perform well on new samples, not just on samples used for training. The capability of applying a model to new samples is called generalization or robustness.</a:t>
            </a:r>
          </a:p>
          <a:p>
            <a:r>
              <a:rPr lang="en-US" sz="1800" dirty="0">
                <a:sym typeface="Huawei Sans" panose="020C0503030203020204" pitchFamily="34" charset="0"/>
              </a:rPr>
              <a:t>Error: difference between the sample result predicted by the model obtained after learning and the actual sample result.</a:t>
            </a:r>
          </a:p>
          <a:p>
            <a:pPr lvl="1"/>
            <a:r>
              <a:rPr lang="en-US" sz="1600" dirty="0">
                <a:sym typeface="Huawei Sans" panose="020C0503030203020204" pitchFamily="34" charset="0"/>
              </a:rPr>
              <a:t>Training error: error that you get when you run the model on the training data.</a:t>
            </a:r>
          </a:p>
          <a:p>
            <a:pPr lvl="1"/>
            <a:r>
              <a:rPr lang="en-US" sz="1600" dirty="0">
                <a:sym typeface="Huawei Sans" panose="020C0503030203020204" pitchFamily="34" charset="0"/>
              </a:rPr>
              <a:t>Generalization error: error that you get when you run the model on new samples. Obviously, we prefer a model with a smaller generalization error.</a:t>
            </a:r>
          </a:p>
          <a:p>
            <a:r>
              <a:rPr lang="en-US" sz="1800" dirty="0" err="1">
                <a:sym typeface="Huawei Sans" panose="020C0503030203020204" pitchFamily="34" charset="0"/>
              </a:rPr>
              <a:t>Underfitting</a:t>
            </a:r>
            <a:r>
              <a:rPr lang="en-US" sz="1800" dirty="0">
                <a:sym typeface="Huawei Sans" panose="020C0503030203020204" pitchFamily="34" charset="0"/>
              </a:rPr>
              <a:t>: occurs when the model or the algorithm does not fit the data well enough.</a:t>
            </a:r>
          </a:p>
          <a:p>
            <a:r>
              <a:rPr lang="en-US" sz="1800" dirty="0" err="1">
                <a:sym typeface="Huawei Sans" panose="020C0503030203020204" pitchFamily="34" charset="0"/>
              </a:rPr>
              <a:t>Overfitting</a:t>
            </a:r>
            <a:r>
              <a:rPr lang="en-US" sz="1800" dirty="0">
                <a:sym typeface="Huawei Sans" panose="020C0503030203020204" pitchFamily="34" charset="0"/>
              </a:rPr>
              <a:t>: occurs when the training error of the model obtained after learning is small but the generalization error is large (poor generalization capability).</a:t>
            </a:r>
          </a:p>
        </p:txBody>
      </p:sp>
    </p:spTree>
    <p:extLst>
      <p:ext uri="{BB962C8B-B14F-4D97-AF65-F5344CB8AC3E}">
        <p14:creationId xmlns:p14="http://schemas.microsoft.com/office/powerpoint/2010/main" val="1782786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sym typeface="Huawei Sans" panose="020C0503030203020204" pitchFamily="34" charset="0"/>
              </a:rPr>
              <a:t>Machine Learning Algorithms (1)</a:t>
            </a:r>
            <a:endParaRPr lang="en-US" dirty="0">
              <a:sym typeface="Huawei Sans" panose="020C0503030203020204" pitchFamily="34" charset="0"/>
            </a:endParaRPr>
          </a:p>
        </p:txBody>
      </p:sp>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a:xfrm>
                <a:off x="731838" y="1052514"/>
                <a:ext cx="10728326" cy="3078422"/>
              </a:xfrm>
            </p:spPr>
            <p:txBody>
              <a:bodyPr>
                <a:normAutofit fontScale="92500" lnSpcReduction="20000"/>
              </a:bodyPr>
              <a:lstStyle/>
              <a:p>
                <a:r>
                  <a:rPr lang="en-US" altLang="zh-CN" dirty="0"/>
                  <a:t>Machine learning is a core research field of AI, and it is also a necessary knowledge for deep learning. Therefore, this chapter mainly introduces the main concepts of machine learning, the classification of machine learning, the overall process of machine learning, and the common algorithms of machine learning.</a:t>
                </a:r>
                <a:endParaRPr lang="zh-CN" altLang="en-US" dirty="0"/>
              </a:p>
              <a:p>
                <a:r>
                  <a:rPr lang="en-US" dirty="0">
                    <a:sym typeface="Huawei Sans" panose="020C0503030203020204" pitchFamily="34" charset="0"/>
                  </a:rPr>
                  <a:t>Machine learning (including deep learning) is a study of learning algorithms. A computer program is said to learn from experience </a:t>
                </a:r>
                <a14:m>
                  <m:oMath xmlns:m="http://schemas.openxmlformats.org/officeDocument/2006/math">
                    <m:r>
                      <a:rPr lang="en-US" altLang="zh-CN" dirty="0">
                        <a:latin typeface="Cambria Math" panose="02040503050406030204" pitchFamily="18" charset="0"/>
                        <a:sym typeface="Huawei Sans" panose="020C0503030203020204" pitchFamily="34" charset="0"/>
                      </a:rPr>
                      <m:t>𝐸</m:t>
                    </m:r>
                  </m:oMath>
                </a14:m>
                <a:r>
                  <a:rPr lang="en-US" dirty="0">
                    <a:sym typeface="Huawei Sans" panose="020C0503030203020204" pitchFamily="34" charset="0"/>
                  </a:rPr>
                  <a:t> with respect to some class of tasks </a:t>
                </a:r>
                <a14:m>
                  <m:oMath xmlns:m="http://schemas.openxmlformats.org/officeDocument/2006/math">
                    <m:r>
                      <a:rPr lang="en-US" altLang="zh-CN" dirty="0">
                        <a:latin typeface="Cambria Math" panose="02040503050406030204" pitchFamily="18" charset="0"/>
                        <a:sym typeface="Huawei Sans" panose="020C0503030203020204" pitchFamily="34" charset="0"/>
                      </a:rPr>
                      <m:t>𝑇</m:t>
                    </m:r>
                  </m:oMath>
                </a14:m>
                <a:r>
                  <a:rPr lang="en-US" dirty="0">
                    <a:sym typeface="Huawei Sans" panose="020C0503030203020204" pitchFamily="34" charset="0"/>
                  </a:rPr>
                  <a:t> and performance measure </a:t>
                </a:r>
                <a14:m>
                  <m:oMath xmlns:m="http://schemas.openxmlformats.org/officeDocument/2006/math">
                    <m:r>
                      <a:rPr lang="en-US" altLang="zh-CN" dirty="0">
                        <a:latin typeface="Cambria Math" panose="02040503050406030204" pitchFamily="18" charset="0"/>
                        <a:sym typeface="Huawei Sans" panose="020C0503030203020204" pitchFamily="34" charset="0"/>
                      </a:rPr>
                      <m:t>𝑃</m:t>
                    </m:r>
                  </m:oMath>
                </a14:m>
                <a:r>
                  <a:rPr lang="en-US" dirty="0">
                    <a:sym typeface="Huawei Sans" panose="020C0503030203020204" pitchFamily="34" charset="0"/>
                  </a:rPr>
                  <a:t> if its performance at tasks in </a:t>
                </a:r>
                <a14:m>
                  <m:oMath xmlns:m="http://schemas.openxmlformats.org/officeDocument/2006/math">
                    <m:r>
                      <a:rPr lang="en-US" altLang="zh-CN" dirty="0">
                        <a:latin typeface="Cambria Math" panose="02040503050406030204" pitchFamily="18" charset="0"/>
                        <a:sym typeface="Huawei Sans" panose="020C0503030203020204" pitchFamily="34" charset="0"/>
                      </a:rPr>
                      <m:t>𝑇</m:t>
                    </m:r>
                  </m:oMath>
                </a14:m>
                <a:r>
                  <a:rPr lang="en-US" dirty="0">
                    <a:sym typeface="Huawei Sans" panose="020C0503030203020204" pitchFamily="34" charset="0"/>
                  </a:rPr>
                  <a:t>, as measured by </a:t>
                </a:r>
                <a14:m>
                  <m:oMath xmlns:m="http://schemas.openxmlformats.org/officeDocument/2006/math">
                    <m:r>
                      <a:rPr lang="en-US" altLang="zh-CN" dirty="0">
                        <a:latin typeface="Cambria Math" panose="02040503050406030204" pitchFamily="18" charset="0"/>
                        <a:sym typeface="Huawei Sans" panose="020C0503030203020204" pitchFamily="34" charset="0"/>
                      </a:rPr>
                      <m:t>𝑃</m:t>
                    </m:r>
                  </m:oMath>
                </a14:m>
                <a:r>
                  <a:rPr lang="en-US" dirty="0">
                    <a:sym typeface="Huawei Sans" panose="020C0503030203020204" pitchFamily="34" charset="0"/>
                  </a:rPr>
                  <a:t>, improves with experience </a:t>
                </a:r>
                <a14:m>
                  <m:oMath xmlns:m="http://schemas.openxmlformats.org/officeDocument/2006/math">
                    <m:r>
                      <a:rPr lang="en-US" altLang="zh-CN" dirty="0">
                        <a:latin typeface="Cambria Math" panose="02040503050406030204" pitchFamily="18" charset="0"/>
                        <a:sym typeface="Huawei Sans" panose="020C0503030203020204" pitchFamily="34" charset="0"/>
                      </a:rPr>
                      <m:t>𝐸</m:t>
                    </m:r>
                  </m:oMath>
                </a14:m>
                <a:r>
                  <a:rPr lang="en-US" dirty="0">
                    <a:sym typeface="Huawei Sans" panose="020C0503030203020204" pitchFamily="34" charset="0"/>
                  </a:rPr>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xfrm>
                <a:off x="731838" y="1052514"/>
                <a:ext cx="10728326" cy="3078422"/>
              </a:xfrm>
              <a:blipFill>
                <a:blip r:embed="rId3"/>
                <a:stretch>
                  <a:fillRect l="-966" t="-2574" r="-739"/>
                </a:stretch>
              </a:blipFill>
            </p:spPr>
            <p:txBody>
              <a:bodyPr/>
              <a:lstStyle/>
              <a:p>
                <a:r>
                  <a:rPr lang="en-US">
                    <a:noFill/>
                  </a:rPr>
                  <a:t> </a:t>
                </a:r>
              </a:p>
            </p:txBody>
          </p:sp>
        </mc:Fallback>
      </mc:AlternateContent>
      <p:graphicFrame>
        <p:nvGraphicFramePr>
          <p:cNvPr id="12" name="图示 11"/>
          <p:cNvGraphicFramePr/>
          <p:nvPr>
            <p:extLst>
              <p:ext uri="{D42A27DB-BD31-4B8C-83A1-F6EECF244321}">
                <p14:modId xmlns:p14="http://schemas.microsoft.com/office/powerpoint/2010/main" val="1616193600"/>
              </p:ext>
            </p:extLst>
          </p:nvPr>
        </p:nvGraphicFramePr>
        <p:xfrm>
          <a:off x="1816848" y="1763158"/>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81254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Huawei Sans" panose="020C0503030203020204" pitchFamily="34" charset="0"/>
              </a:rPr>
              <a:t>Model Validity (2)</a:t>
            </a:r>
          </a:p>
        </p:txBody>
      </p:sp>
      <p:sp>
        <p:nvSpPr>
          <p:cNvPr id="3" name="文本占位符 2"/>
          <p:cNvSpPr>
            <a:spLocks noGrp="1"/>
          </p:cNvSpPr>
          <p:nvPr>
            <p:ph type="body" sz="quarter" idx="10"/>
          </p:nvPr>
        </p:nvSpPr>
        <p:spPr>
          <a:xfrm>
            <a:off x="731838" y="1052514"/>
            <a:ext cx="10728326" cy="2282357"/>
          </a:xfrm>
        </p:spPr>
        <p:txBody>
          <a:bodyPr/>
          <a:lstStyle/>
          <a:p>
            <a:r>
              <a:rPr lang="en-US" sz="1800" dirty="0">
                <a:sym typeface="Huawei Sans" panose="020C0503030203020204" pitchFamily="34" charset="0"/>
              </a:rPr>
              <a:t>Model capacity: model's capability of fitting functions, which is also called model complexity.</a:t>
            </a:r>
          </a:p>
          <a:p>
            <a:pPr lvl="1"/>
            <a:r>
              <a:rPr lang="en-US" sz="1600" dirty="0">
                <a:sym typeface="Huawei Sans" panose="020C0503030203020204" pitchFamily="34" charset="0"/>
              </a:rPr>
              <a:t>When the capacity suits the task complexity and the amount of training data provided, the algorithm effect is usually optimal.</a:t>
            </a:r>
          </a:p>
          <a:p>
            <a:pPr lvl="1"/>
            <a:r>
              <a:rPr lang="en-US" sz="1600" dirty="0">
                <a:sym typeface="Huawei Sans" panose="020C0503030203020204" pitchFamily="34" charset="0"/>
              </a:rPr>
              <a:t>Models with insufficient capacity cannot solve complex tasks and </a:t>
            </a:r>
            <a:r>
              <a:rPr lang="en-US" sz="1600" dirty="0" err="1">
                <a:sym typeface="Huawei Sans" panose="020C0503030203020204" pitchFamily="34" charset="0"/>
              </a:rPr>
              <a:t>underfitting</a:t>
            </a:r>
            <a:r>
              <a:rPr lang="en-US" sz="1600" dirty="0">
                <a:sym typeface="Huawei Sans" panose="020C0503030203020204" pitchFamily="34" charset="0"/>
              </a:rPr>
              <a:t> may occur.</a:t>
            </a:r>
          </a:p>
          <a:p>
            <a:pPr lvl="1"/>
            <a:r>
              <a:rPr lang="en-US" sz="1600" dirty="0">
                <a:sym typeface="Huawei Sans" panose="020C0503030203020204" pitchFamily="34" charset="0"/>
              </a:rPr>
              <a:t>A high-capacity model can solve complex tasks, but </a:t>
            </a:r>
            <a:r>
              <a:rPr lang="en-US" sz="1600" dirty="0" err="1">
                <a:sym typeface="Huawei Sans" panose="020C0503030203020204" pitchFamily="34" charset="0"/>
              </a:rPr>
              <a:t>overfitting</a:t>
            </a:r>
            <a:r>
              <a:rPr lang="en-US" sz="1600" dirty="0">
                <a:sym typeface="Huawei Sans" panose="020C0503030203020204" pitchFamily="34" charset="0"/>
              </a:rPr>
              <a:t> may occur if the capacity is higher than that required by a task.</a:t>
            </a:r>
          </a:p>
        </p:txBody>
      </p:sp>
      <p:sp>
        <p:nvSpPr>
          <p:cNvPr id="6" name="文本框 5"/>
          <p:cNvSpPr txBox="1"/>
          <p:nvPr/>
        </p:nvSpPr>
        <p:spPr>
          <a:xfrm>
            <a:off x="1070172" y="5571618"/>
            <a:ext cx="4658210" cy="646331"/>
          </a:xfrm>
          <a:prstGeom prst="rect">
            <a:avLst/>
          </a:prstGeom>
          <a:noFill/>
        </p:spPr>
        <p:txBody>
          <a:bodyPr wrap="square" rtlCol="0">
            <a:noAutofit/>
          </a:bodyPr>
          <a:lstStyle/>
          <a:p>
            <a:pPr algn="ctr" fontAlgn="ctr"/>
            <a:r>
              <a:rPr lang="en-US" sz="18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Underfitting</a:t>
            </a:r>
            <a:endParaRPr lang="en-US" sz="18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algn="ctr" fontAlgn="ctr"/>
            <a:r>
              <a:rPr lang="en-US" sz="18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Not all features are learned.</a:t>
            </a:r>
          </a:p>
        </p:txBody>
      </p:sp>
      <p:sp>
        <p:nvSpPr>
          <p:cNvPr id="7" name="文本框 6"/>
          <p:cNvSpPr txBox="1"/>
          <p:nvPr/>
        </p:nvSpPr>
        <p:spPr>
          <a:xfrm>
            <a:off x="5094960" y="5571618"/>
            <a:ext cx="2159172" cy="369332"/>
          </a:xfrm>
          <a:prstGeom prst="rect">
            <a:avLst/>
          </a:prstGeom>
          <a:noFill/>
        </p:spPr>
        <p:txBody>
          <a:bodyPr wrap="square" rtlCol="0">
            <a:noAutofit/>
          </a:bodyPr>
          <a:lstStyle/>
          <a:p>
            <a:pP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Good fitting</a:t>
            </a:r>
          </a:p>
        </p:txBody>
      </p:sp>
      <p:sp>
        <p:nvSpPr>
          <p:cNvPr id="8" name="文本框 7"/>
          <p:cNvSpPr txBox="1"/>
          <p:nvPr/>
        </p:nvSpPr>
        <p:spPr>
          <a:xfrm>
            <a:off x="7645314" y="5571618"/>
            <a:ext cx="2608998" cy="646331"/>
          </a:xfrm>
          <a:prstGeom prst="rect">
            <a:avLst/>
          </a:prstGeom>
          <a:noFill/>
        </p:spPr>
        <p:txBody>
          <a:bodyPr wrap="square" rtlCol="0">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Overfitting</a:t>
            </a:r>
          </a:p>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Noises are learned.</a:t>
            </a:r>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72877" y="3490035"/>
            <a:ext cx="8387677" cy="2149156"/>
          </a:xfrm>
          <a:prstGeom prst="rect">
            <a:avLst/>
          </a:prstGeom>
          <a:noFill/>
          <a:ln w="12700">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000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bject 32"/>
          <p:cNvSpPr txBox="1">
            <a:spLocks noGrp="1"/>
          </p:cNvSpPr>
          <p:nvPr>
            <p:ph type="title"/>
          </p:nvPr>
        </p:nvSpPr>
        <p:spPr/>
        <p:txBody>
          <a:bodyPr>
            <a:normAutofit/>
          </a:bodyPr>
          <a:lstStyle/>
          <a:p>
            <a:r>
              <a:rPr lang="en-US">
                <a:sym typeface="Huawei Sans" panose="020C0503030203020204" pitchFamily="34" charset="0"/>
              </a:rPr>
              <a:t>Overfitting Cause — Error</a:t>
            </a:r>
          </a:p>
        </p:txBody>
      </p:sp>
      <p:sp>
        <p:nvSpPr>
          <p:cNvPr id="37" name="文本占位符 36"/>
          <p:cNvSpPr>
            <a:spLocks noGrp="1"/>
          </p:cNvSpPr>
          <p:nvPr>
            <p:ph type="body" sz="quarter" idx="10"/>
          </p:nvPr>
        </p:nvSpPr>
        <p:spPr>
          <a:xfrm>
            <a:off x="731838" y="1052514"/>
            <a:ext cx="8110638" cy="4875042"/>
          </a:xfrm>
        </p:spPr>
        <p:txBody>
          <a:bodyPr/>
          <a:lstStyle/>
          <a:p>
            <a:r>
              <a:rPr lang="en-US" sz="1800" dirty="0">
                <a:sym typeface="Huawei Sans" panose="020C0503030203020204" pitchFamily="34" charset="0"/>
              </a:rPr>
              <a:t>Total error of final prediction = Bias2 + Variance + Irreducible error</a:t>
            </a:r>
          </a:p>
          <a:p>
            <a:r>
              <a:rPr lang="en-US" sz="1800" dirty="0">
                <a:sym typeface="Huawei Sans" panose="020C0503030203020204" pitchFamily="34" charset="0"/>
              </a:rPr>
              <a:t>Generally, the prediction error can be divided into two types:</a:t>
            </a:r>
          </a:p>
          <a:p>
            <a:pPr lvl="1"/>
            <a:r>
              <a:rPr lang="en-US" sz="1600" dirty="0">
                <a:sym typeface="Huawei Sans" panose="020C0503030203020204" pitchFamily="34" charset="0"/>
              </a:rPr>
              <a:t>Error caused by "bias"</a:t>
            </a:r>
          </a:p>
          <a:p>
            <a:pPr lvl="1"/>
            <a:r>
              <a:rPr lang="en-US" sz="1600" dirty="0">
                <a:sym typeface="Huawei Sans" panose="020C0503030203020204" pitchFamily="34" charset="0"/>
              </a:rPr>
              <a:t>Error caused by "variance"</a:t>
            </a:r>
          </a:p>
          <a:p>
            <a:r>
              <a:rPr lang="en-US" sz="1800" dirty="0">
                <a:sym typeface="Huawei Sans" panose="020C0503030203020204" pitchFamily="34" charset="0"/>
              </a:rPr>
              <a:t>Variance:</a:t>
            </a:r>
          </a:p>
          <a:p>
            <a:pPr lvl="1"/>
            <a:r>
              <a:rPr lang="en-US" sz="1600" dirty="0">
                <a:sym typeface="Huawei Sans" panose="020C0503030203020204" pitchFamily="34" charset="0"/>
              </a:rPr>
              <a:t>Offset of the prediction result from the average value</a:t>
            </a:r>
          </a:p>
          <a:p>
            <a:pPr lvl="1"/>
            <a:r>
              <a:rPr lang="en-US" sz="1600" dirty="0">
                <a:sym typeface="Huawei Sans" panose="020C0503030203020204" pitchFamily="34" charset="0"/>
              </a:rPr>
              <a:t>Error caused by the model's sensitivity to small fluctuations </a:t>
            </a:r>
            <a:br>
              <a:rPr lang="en-US" sz="1600" dirty="0">
                <a:sym typeface="Huawei Sans" panose="020C0503030203020204" pitchFamily="34" charset="0"/>
              </a:rPr>
            </a:br>
            <a:r>
              <a:rPr lang="en-US" sz="1600" dirty="0">
                <a:sym typeface="Huawei Sans" panose="020C0503030203020204" pitchFamily="34" charset="0"/>
              </a:rPr>
              <a:t>in the training set</a:t>
            </a:r>
          </a:p>
          <a:p>
            <a:r>
              <a:rPr lang="en-US" sz="1800" dirty="0">
                <a:sym typeface="Huawei Sans" panose="020C0503030203020204" pitchFamily="34" charset="0"/>
              </a:rPr>
              <a:t>Bias:</a:t>
            </a:r>
          </a:p>
          <a:p>
            <a:pPr lvl="1"/>
            <a:r>
              <a:rPr lang="en-US" sz="1600" dirty="0">
                <a:sym typeface="Huawei Sans" panose="020C0503030203020204" pitchFamily="34" charset="0"/>
              </a:rPr>
              <a:t>Difference between the expected (or average) prediction value and the correct value we are trying to predict.</a:t>
            </a:r>
          </a:p>
        </p:txBody>
      </p:sp>
      <p:grpSp>
        <p:nvGrpSpPr>
          <p:cNvPr id="36" name="组合 35"/>
          <p:cNvGrpSpPr/>
          <p:nvPr/>
        </p:nvGrpSpPr>
        <p:grpSpPr>
          <a:xfrm>
            <a:off x="8773282" y="1988453"/>
            <a:ext cx="3063240" cy="3142488"/>
            <a:chOff x="1761388" y="1578564"/>
            <a:chExt cx="3063240" cy="3142488"/>
          </a:xfrm>
        </p:grpSpPr>
        <p:sp>
          <p:nvSpPr>
            <p:cNvPr id="3" name="object 3"/>
            <p:cNvSpPr/>
            <p:nvPr/>
          </p:nvSpPr>
          <p:spPr>
            <a:xfrm>
              <a:off x="1761388" y="1578564"/>
              <a:ext cx="3063240" cy="3142488"/>
            </a:xfrm>
            <a:prstGeom prst="rect">
              <a:avLst/>
            </a:prstGeom>
            <a:blipFill>
              <a:blip r:embed="rId3" cstate="print"/>
              <a:stretch>
                <a:fillRect/>
              </a:stretch>
            </a:blip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 name="object 6"/>
            <p:cNvSpPr/>
            <p:nvPr/>
          </p:nvSpPr>
          <p:spPr>
            <a:xfrm>
              <a:off x="2797406" y="2164622"/>
              <a:ext cx="171450" cy="171450"/>
            </a:xfrm>
            <a:custGeom>
              <a:avLst/>
              <a:gdLst/>
              <a:ahLst/>
              <a:cxnLst/>
              <a:rect l="l" t="t" r="r" b="b"/>
              <a:pathLst>
                <a:path w="171450" h="171450">
                  <a:moveTo>
                    <a:pt x="85617" y="0"/>
                  </a:moveTo>
                  <a:lnTo>
                    <a:pt x="52291" y="6728"/>
                  </a:lnTo>
                  <a:lnTo>
                    <a:pt x="25076" y="25076"/>
                  </a:lnTo>
                  <a:lnTo>
                    <a:pt x="6728" y="52291"/>
                  </a:lnTo>
                  <a:lnTo>
                    <a:pt x="0" y="85617"/>
                  </a:lnTo>
                  <a:lnTo>
                    <a:pt x="6728" y="118942"/>
                  </a:lnTo>
                  <a:lnTo>
                    <a:pt x="25076" y="146157"/>
                  </a:lnTo>
                  <a:lnTo>
                    <a:pt x="52291" y="164505"/>
                  </a:lnTo>
                  <a:lnTo>
                    <a:pt x="85617" y="171234"/>
                  </a:lnTo>
                  <a:lnTo>
                    <a:pt x="118943" y="164505"/>
                  </a:lnTo>
                  <a:lnTo>
                    <a:pt x="146158" y="146157"/>
                  </a:lnTo>
                  <a:lnTo>
                    <a:pt x="164507" y="118942"/>
                  </a:lnTo>
                  <a:lnTo>
                    <a:pt x="171235" y="85617"/>
                  </a:lnTo>
                  <a:lnTo>
                    <a:pt x="164507" y="52291"/>
                  </a:lnTo>
                  <a:lnTo>
                    <a:pt x="146158" y="25076"/>
                  </a:lnTo>
                  <a:lnTo>
                    <a:pt x="118943" y="6728"/>
                  </a:lnTo>
                  <a:lnTo>
                    <a:pt x="85617" y="0"/>
                  </a:lnTo>
                  <a:close/>
                </a:path>
              </a:pathLst>
            </a:custGeom>
            <a:solidFill>
              <a:srgbClr val="FFB730">
                <a:alpha val="92939"/>
              </a:srgbClr>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 name="object 7"/>
            <p:cNvSpPr/>
            <p:nvPr/>
          </p:nvSpPr>
          <p:spPr>
            <a:xfrm>
              <a:off x="2797406" y="2164622"/>
              <a:ext cx="171450" cy="171450"/>
            </a:xfrm>
            <a:custGeom>
              <a:avLst/>
              <a:gdLst/>
              <a:ahLst/>
              <a:cxnLst/>
              <a:rect l="l" t="t" r="r" b="b"/>
              <a:pathLst>
                <a:path w="171450" h="171450">
                  <a:moveTo>
                    <a:pt x="0" y="85617"/>
                  </a:moveTo>
                  <a:lnTo>
                    <a:pt x="6728" y="52291"/>
                  </a:lnTo>
                  <a:lnTo>
                    <a:pt x="25076" y="25076"/>
                  </a:lnTo>
                  <a:lnTo>
                    <a:pt x="52291" y="6728"/>
                  </a:lnTo>
                  <a:lnTo>
                    <a:pt x="85617" y="0"/>
                  </a:lnTo>
                  <a:lnTo>
                    <a:pt x="118943" y="6728"/>
                  </a:lnTo>
                  <a:lnTo>
                    <a:pt x="146158" y="25076"/>
                  </a:lnTo>
                  <a:lnTo>
                    <a:pt x="164506" y="52291"/>
                  </a:lnTo>
                  <a:lnTo>
                    <a:pt x="171235" y="85617"/>
                  </a:lnTo>
                  <a:lnTo>
                    <a:pt x="164506" y="118943"/>
                  </a:lnTo>
                  <a:lnTo>
                    <a:pt x="146158" y="146158"/>
                  </a:lnTo>
                  <a:lnTo>
                    <a:pt x="118943" y="164506"/>
                  </a:lnTo>
                  <a:lnTo>
                    <a:pt x="85617" y="171235"/>
                  </a:lnTo>
                  <a:lnTo>
                    <a:pt x="52291" y="164506"/>
                  </a:lnTo>
                  <a:lnTo>
                    <a:pt x="25076" y="146158"/>
                  </a:lnTo>
                  <a:lnTo>
                    <a:pt x="6728" y="118943"/>
                  </a:lnTo>
                  <a:lnTo>
                    <a:pt x="0" y="85617"/>
                  </a:lnTo>
                  <a:close/>
                </a:path>
              </a:pathLst>
            </a:custGeom>
            <a:ln w="12700">
              <a:solidFill>
                <a:srgbClr val="C55A11"/>
              </a:solidFill>
            </a:ln>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8" name="object 18"/>
            <p:cNvSpPr/>
            <p:nvPr/>
          </p:nvSpPr>
          <p:spPr>
            <a:xfrm>
              <a:off x="2929920" y="2310780"/>
              <a:ext cx="258445" cy="695325"/>
            </a:xfrm>
            <a:custGeom>
              <a:avLst/>
              <a:gdLst/>
              <a:ahLst/>
              <a:cxnLst/>
              <a:rect l="l" t="t" r="r" b="b"/>
              <a:pathLst>
                <a:path w="258444" h="695325">
                  <a:moveTo>
                    <a:pt x="204080" y="618415"/>
                  </a:moveTo>
                  <a:lnTo>
                    <a:pt x="176963" y="627426"/>
                  </a:lnTo>
                  <a:lnTo>
                    <a:pt x="244671" y="695261"/>
                  </a:lnTo>
                  <a:lnTo>
                    <a:pt x="253773" y="631973"/>
                  </a:lnTo>
                  <a:lnTo>
                    <a:pt x="208586" y="631973"/>
                  </a:lnTo>
                  <a:lnTo>
                    <a:pt x="204080" y="618415"/>
                  </a:lnTo>
                  <a:close/>
                </a:path>
                <a:path w="258444" h="695325">
                  <a:moveTo>
                    <a:pt x="231197" y="609404"/>
                  </a:moveTo>
                  <a:lnTo>
                    <a:pt x="204080" y="618415"/>
                  </a:lnTo>
                  <a:lnTo>
                    <a:pt x="208586" y="631973"/>
                  </a:lnTo>
                  <a:lnTo>
                    <a:pt x="235703" y="622962"/>
                  </a:lnTo>
                  <a:lnTo>
                    <a:pt x="231197" y="609404"/>
                  </a:lnTo>
                  <a:close/>
                </a:path>
                <a:path w="258444" h="695325">
                  <a:moveTo>
                    <a:pt x="258315" y="600393"/>
                  </a:moveTo>
                  <a:lnTo>
                    <a:pt x="231197" y="609404"/>
                  </a:lnTo>
                  <a:lnTo>
                    <a:pt x="235703" y="622962"/>
                  </a:lnTo>
                  <a:lnTo>
                    <a:pt x="208586" y="631973"/>
                  </a:lnTo>
                  <a:lnTo>
                    <a:pt x="253773" y="631973"/>
                  </a:lnTo>
                  <a:lnTo>
                    <a:pt x="258315" y="600393"/>
                  </a:lnTo>
                  <a:close/>
                </a:path>
                <a:path w="258444" h="695325">
                  <a:moveTo>
                    <a:pt x="54233" y="76845"/>
                  </a:moveTo>
                  <a:lnTo>
                    <a:pt x="27116" y="85856"/>
                  </a:lnTo>
                  <a:lnTo>
                    <a:pt x="204080" y="618415"/>
                  </a:lnTo>
                  <a:lnTo>
                    <a:pt x="231197" y="609404"/>
                  </a:lnTo>
                  <a:lnTo>
                    <a:pt x="54233" y="76845"/>
                  </a:lnTo>
                  <a:close/>
                </a:path>
                <a:path w="258444" h="695325">
                  <a:moveTo>
                    <a:pt x="13643" y="0"/>
                  </a:moveTo>
                  <a:lnTo>
                    <a:pt x="0" y="94867"/>
                  </a:lnTo>
                  <a:lnTo>
                    <a:pt x="27116" y="85856"/>
                  </a:lnTo>
                  <a:lnTo>
                    <a:pt x="22611" y="72297"/>
                  </a:lnTo>
                  <a:lnTo>
                    <a:pt x="49728" y="63286"/>
                  </a:lnTo>
                  <a:lnTo>
                    <a:pt x="76811" y="63286"/>
                  </a:lnTo>
                  <a:lnTo>
                    <a:pt x="13643" y="0"/>
                  </a:lnTo>
                  <a:close/>
                </a:path>
                <a:path w="258444" h="695325">
                  <a:moveTo>
                    <a:pt x="49728" y="63286"/>
                  </a:moveTo>
                  <a:lnTo>
                    <a:pt x="22611" y="72297"/>
                  </a:lnTo>
                  <a:lnTo>
                    <a:pt x="27116" y="85856"/>
                  </a:lnTo>
                  <a:lnTo>
                    <a:pt x="54233" y="76845"/>
                  </a:lnTo>
                  <a:lnTo>
                    <a:pt x="49728" y="63286"/>
                  </a:lnTo>
                  <a:close/>
                </a:path>
                <a:path w="258444" h="695325">
                  <a:moveTo>
                    <a:pt x="76811" y="63286"/>
                  </a:moveTo>
                  <a:lnTo>
                    <a:pt x="49728" y="63286"/>
                  </a:lnTo>
                  <a:lnTo>
                    <a:pt x="54233" y="76845"/>
                  </a:lnTo>
                  <a:lnTo>
                    <a:pt x="81351" y="67834"/>
                  </a:lnTo>
                  <a:lnTo>
                    <a:pt x="76811" y="63286"/>
                  </a:lnTo>
                  <a:close/>
                </a:path>
              </a:pathLst>
            </a:custGeom>
            <a:solidFill>
              <a:srgbClr val="C32D3B"/>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9" name="object 19"/>
            <p:cNvSpPr/>
            <p:nvPr/>
          </p:nvSpPr>
          <p:spPr>
            <a:xfrm>
              <a:off x="2956048" y="1902226"/>
              <a:ext cx="187325" cy="318135"/>
            </a:xfrm>
            <a:custGeom>
              <a:avLst/>
              <a:gdLst/>
              <a:ahLst/>
              <a:cxnLst/>
              <a:rect l="l" t="t" r="r" b="b"/>
              <a:pathLst>
                <a:path w="187325" h="318135">
                  <a:moveTo>
                    <a:pt x="6544" y="222020"/>
                  </a:moveTo>
                  <a:lnTo>
                    <a:pt x="0" y="317639"/>
                  </a:lnTo>
                  <a:lnTo>
                    <a:pt x="80421" y="265503"/>
                  </a:lnTo>
                  <a:lnTo>
                    <a:pt x="76714" y="263321"/>
                  </a:lnTo>
                  <a:lnTo>
                    <a:pt x="48548" y="263321"/>
                  </a:lnTo>
                  <a:lnTo>
                    <a:pt x="23922" y="248827"/>
                  </a:lnTo>
                  <a:lnTo>
                    <a:pt x="31169" y="236514"/>
                  </a:lnTo>
                  <a:lnTo>
                    <a:pt x="6544" y="222020"/>
                  </a:lnTo>
                  <a:close/>
                </a:path>
                <a:path w="187325" h="318135">
                  <a:moveTo>
                    <a:pt x="31169" y="236514"/>
                  </a:moveTo>
                  <a:lnTo>
                    <a:pt x="23922" y="248827"/>
                  </a:lnTo>
                  <a:lnTo>
                    <a:pt x="48548" y="263321"/>
                  </a:lnTo>
                  <a:lnTo>
                    <a:pt x="55795" y="251008"/>
                  </a:lnTo>
                  <a:lnTo>
                    <a:pt x="31169" y="236514"/>
                  </a:lnTo>
                  <a:close/>
                </a:path>
                <a:path w="187325" h="318135">
                  <a:moveTo>
                    <a:pt x="55795" y="251008"/>
                  </a:moveTo>
                  <a:lnTo>
                    <a:pt x="48548" y="263321"/>
                  </a:lnTo>
                  <a:lnTo>
                    <a:pt x="76714" y="263321"/>
                  </a:lnTo>
                  <a:lnTo>
                    <a:pt x="55795" y="251008"/>
                  </a:lnTo>
                  <a:close/>
                </a:path>
                <a:path w="187325" h="318135">
                  <a:moveTo>
                    <a:pt x="131159" y="66631"/>
                  </a:moveTo>
                  <a:lnTo>
                    <a:pt x="31169" y="236514"/>
                  </a:lnTo>
                  <a:lnTo>
                    <a:pt x="55795" y="251008"/>
                  </a:lnTo>
                  <a:lnTo>
                    <a:pt x="155785" y="81125"/>
                  </a:lnTo>
                  <a:lnTo>
                    <a:pt x="131159" y="66631"/>
                  </a:lnTo>
                  <a:close/>
                </a:path>
                <a:path w="187325" h="318135">
                  <a:moveTo>
                    <a:pt x="183238" y="54317"/>
                  </a:moveTo>
                  <a:lnTo>
                    <a:pt x="138407" y="54317"/>
                  </a:lnTo>
                  <a:lnTo>
                    <a:pt x="163032" y="68812"/>
                  </a:lnTo>
                  <a:lnTo>
                    <a:pt x="155785" y="81125"/>
                  </a:lnTo>
                  <a:lnTo>
                    <a:pt x="180412" y="95619"/>
                  </a:lnTo>
                  <a:lnTo>
                    <a:pt x="183238" y="54317"/>
                  </a:lnTo>
                  <a:close/>
                </a:path>
                <a:path w="187325" h="318135">
                  <a:moveTo>
                    <a:pt x="138407" y="54317"/>
                  </a:moveTo>
                  <a:lnTo>
                    <a:pt x="131159" y="66631"/>
                  </a:lnTo>
                  <a:lnTo>
                    <a:pt x="155785" y="81125"/>
                  </a:lnTo>
                  <a:lnTo>
                    <a:pt x="163032" y="68812"/>
                  </a:lnTo>
                  <a:lnTo>
                    <a:pt x="138407" y="54317"/>
                  </a:lnTo>
                  <a:close/>
                </a:path>
                <a:path w="187325" h="318135">
                  <a:moveTo>
                    <a:pt x="186955" y="0"/>
                  </a:moveTo>
                  <a:lnTo>
                    <a:pt x="106533" y="52137"/>
                  </a:lnTo>
                  <a:lnTo>
                    <a:pt x="131159" y="66631"/>
                  </a:lnTo>
                  <a:lnTo>
                    <a:pt x="138407" y="54317"/>
                  </a:lnTo>
                  <a:lnTo>
                    <a:pt x="183238" y="54317"/>
                  </a:lnTo>
                  <a:lnTo>
                    <a:pt x="186955" y="0"/>
                  </a:lnTo>
                  <a:close/>
                </a:path>
              </a:pathLst>
            </a:custGeom>
            <a:solidFill>
              <a:srgbClr val="C32D3B"/>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nvGrpSpPr>
            <p:cNvPr id="34" name="组合 33"/>
            <p:cNvGrpSpPr/>
            <p:nvPr/>
          </p:nvGrpSpPr>
          <p:grpSpPr>
            <a:xfrm>
              <a:off x="2187800" y="1784643"/>
              <a:ext cx="845819" cy="289560"/>
              <a:chOff x="2187800" y="1784643"/>
              <a:chExt cx="845819" cy="289560"/>
            </a:xfrm>
          </p:grpSpPr>
          <p:sp>
            <p:nvSpPr>
              <p:cNvPr id="20" name="object 20"/>
              <p:cNvSpPr/>
              <p:nvPr/>
            </p:nvSpPr>
            <p:spPr>
              <a:xfrm>
                <a:off x="2187800" y="1784643"/>
                <a:ext cx="845819" cy="289560"/>
              </a:xfrm>
              <a:custGeom>
                <a:avLst/>
                <a:gdLst/>
                <a:ahLst/>
                <a:cxnLst/>
                <a:rect l="l" t="t" r="r" b="b"/>
                <a:pathLst>
                  <a:path w="845819" h="289560">
                    <a:moveTo>
                      <a:pt x="797293" y="0"/>
                    </a:moveTo>
                    <a:lnTo>
                      <a:pt x="48256" y="0"/>
                    </a:lnTo>
                    <a:lnTo>
                      <a:pt x="29472" y="3792"/>
                    </a:lnTo>
                    <a:lnTo>
                      <a:pt x="14133" y="14133"/>
                    </a:lnTo>
                    <a:lnTo>
                      <a:pt x="3792" y="29472"/>
                    </a:lnTo>
                    <a:lnTo>
                      <a:pt x="0" y="48256"/>
                    </a:lnTo>
                    <a:lnTo>
                      <a:pt x="0" y="241274"/>
                    </a:lnTo>
                    <a:lnTo>
                      <a:pt x="3792" y="260057"/>
                    </a:lnTo>
                    <a:lnTo>
                      <a:pt x="14133" y="275396"/>
                    </a:lnTo>
                    <a:lnTo>
                      <a:pt x="29472" y="285737"/>
                    </a:lnTo>
                    <a:lnTo>
                      <a:pt x="48256" y="289529"/>
                    </a:lnTo>
                    <a:lnTo>
                      <a:pt x="797293" y="289529"/>
                    </a:lnTo>
                    <a:lnTo>
                      <a:pt x="816076" y="285737"/>
                    </a:lnTo>
                    <a:lnTo>
                      <a:pt x="831414" y="275396"/>
                    </a:lnTo>
                    <a:lnTo>
                      <a:pt x="841756" y="260057"/>
                    </a:lnTo>
                    <a:lnTo>
                      <a:pt x="845548" y="241274"/>
                    </a:lnTo>
                    <a:lnTo>
                      <a:pt x="845548" y="48256"/>
                    </a:lnTo>
                    <a:lnTo>
                      <a:pt x="841756" y="29472"/>
                    </a:lnTo>
                    <a:lnTo>
                      <a:pt x="831414" y="14133"/>
                    </a:lnTo>
                    <a:lnTo>
                      <a:pt x="816076" y="3792"/>
                    </a:lnTo>
                    <a:lnTo>
                      <a:pt x="797293" y="0"/>
                    </a:lnTo>
                    <a:close/>
                  </a:path>
                </a:pathLst>
              </a:custGeom>
              <a:solidFill>
                <a:srgbClr val="C32D3B"/>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1" name="object 21"/>
              <p:cNvSpPr txBox="1"/>
              <p:nvPr/>
            </p:nvSpPr>
            <p:spPr>
              <a:xfrm>
                <a:off x="2250010" y="1845483"/>
                <a:ext cx="755034" cy="169277"/>
              </a:xfrm>
              <a:prstGeom prst="rect">
                <a:avLst/>
              </a:prstGeom>
            </p:spPr>
            <p:txBody>
              <a:bodyPr vert="horz" wrap="square" lIns="0" tIns="0" rIns="0" bIns="0" rtlCol="0">
                <a:noAutofit/>
              </a:bodyPr>
              <a:lstStyle/>
              <a:p>
                <a:pPr marL="12700" algn="ctr" fontAlgn="ctr">
                  <a:lnSpc>
                    <a:spcPct val="100000"/>
                  </a:lnSpc>
                </a:pPr>
                <a:r>
                  <a:rPr lang="en-US" sz="1100" b="1">
                    <a:solidFill>
                      <a:srgbClr val="FFFFF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Variance</a:t>
                </a:r>
              </a:p>
            </p:txBody>
          </p:sp>
        </p:grpSp>
        <p:grpSp>
          <p:nvGrpSpPr>
            <p:cNvPr id="35" name="组合 34"/>
            <p:cNvGrpSpPr/>
            <p:nvPr/>
          </p:nvGrpSpPr>
          <p:grpSpPr>
            <a:xfrm>
              <a:off x="3183836" y="2557893"/>
              <a:ext cx="845819" cy="289560"/>
              <a:chOff x="3183836" y="2557893"/>
              <a:chExt cx="845819" cy="289560"/>
            </a:xfrm>
          </p:grpSpPr>
          <p:sp>
            <p:nvSpPr>
              <p:cNvPr id="22" name="object 22"/>
              <p:cNvSpPr/>
              <p:nvPr/>
            </p:nvSpPr>
            <p:spPr>
              <a:xfrm>
                <a:off x="3183836" y="2557893"/>
                <a:ext cx="845819" cy="289560"/>
              </a:xfrm>
              <a:custGeom>
                <a:avLst/>
                <a:gdLst/>
                <a:ahLst/>
                <a:cxnLst/>
                <a:rect l="l" t="t" r="r" b="b"/>
                <a:pathLst>
                  <a:path w="845820" h="289560">
                    <a:moveTo>
                      <a:pt x="797292" y="0"/>
                    </a:moveTo>
                    <a:lnTo>
                      <a:pt x="48256" y="0"/>
                    </a:lnTo>
                    <a:lnTo>
                      <a:pt x="29472" y="3792"/>
                    </a:lnTo>
                    <a:lnTo>
                      <a:pt x="14133" y="14133"/>
                    </a:lnTo>
                    <a:lnTo>
                      <a:pt x="3792" y="29472"/>
                    </a:lnTo>
                    <a:lnTo>
                      <a:pt x="0" y="48254"/>
                    </a:lnTo>
                    <a:lnTo>
                      <a:pt x="0" y="241274"/>
                    </a:lnTo>
                    <a:lnTo>
                      <a:pt x="3792" y="260057"/>
                    </a:lnTo>
                    <a:lnTo>
                      <a:pt x="14133" y="275396"/>
                    </a:lnTo>
                    <a:lnTo>
                      <a:pt x="29472" y="285737"/>
                    </a:lnTo>
                    <a:lnTo>
                      <a:pt x="48256" y="289529"/>
                    </a:lnTo>
                    <a:lnTo>
                      <a:pt x="797292" y="289529"/>
                    </a:lnTo>
                    <a:lnTo>
                      <a:pt x="816075" y="285737"/>
                    </a:lnTo>
                    <a:lnTo>
                      <a:pt x="831414" y="275396"/>
                    </a:lnTo>
                    <a:lnTo>
                      <a:pt x="841755" y="260057"/>
                    </a:lnTo>
                    <a:lnTo>
                      <a:pt x="845548" y="241274"/>
                    </a:lnTo>
                    <a:lnTo>
                      <a:pt x="845548" y="48254"/>
                    </a:lnTo>
                    <a:lnTo>
                      <a:pt x="841755" y="29472"/>
                    </a:lnTo>
                    <a:lnTo>
                      <a:pt x="831414" y="14133"/>
                    </a:lnTo>
                    <a:lnTo>
                      <a:pt x="816075" y="3792"/>
                    </a:lnTo>
                    <a:lnTo>
                      <a:pt x="797292" y="0"/>
                    </a:lnTo>
                    <a:close/>
                  </a:path>
                </a:pathLst>
              </a:custGeom>
              <a:solidFill>
                <a:srgbClr val="C32D3B"/>
              </a:solid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3" name="object 23"/>
              <p:cNvSpPr txBox="1"/>
              <p:nvPr/>
            </p:nvSpPr>
            <p:spPr>
              <a:xfrm>
                <a:off x="3403486" y="2618035"/>
                <a:ext cx="414235" cy="169277"/>
              </a:xfrm>
              <a:prstGeom prst="rect">
                <a:avLst/>
              </a:prstGeom>
            </p:spPr>
            <p:txBody>
              <a:bodyPr vert="horz" wrap="square" lIns="0" tIns="0" rIns="0" bIns="0" rtlCol="0">
                <a:noAutofit/>
              </a:bodyPr>
              <a:lstStyle/>
              <a:p>
                <a:pPr marL="12700" algn="ctr" fontAlgn="ctr">
                  <a:lnSpc>
                    <a:spcPct val="100000"/>
                  </a:lnSpc>
                </a:pPr>
                <a:r>
                  <a:rPr lang="en-US" sz="1100" b="1">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Bias</a:t>
                </a:r>
              </a:p>
            </p:txBody>
          </p:sp>
        </p:grpSp>
      </p:grpSp>
      <p:sp>
        <p:nvSpPr>
          <p:cNvPr id="27" name="object 27"/>
          <p:cNvSpPr txBox="1"/>
          <p:nvPr/>
        </p:nvSpPr>
        <p:spPr>
          <a:xfrm>
            <a:off x="983107" y="5000228"/>
            <a:ext cx="5150485" cy="619016"/>
          </a:xfrm>
          <a:prstGeom prst="rect">
            <a:avLst/>
          </a:prstGeom>
        </p:spPr>
        <p:txBody>
          <a:bodyPr vert="horz" wrap="square" lIns="0" tIns="0" rIns="0" bIns="0" rtlCol="0">
            <a:noAutofit/>
          </a:bodyPr>
          <a:lstStyle/>
          <a:p>
            <a:pPr marL="184150" marR="5080" indent="-171450" fontAlgn="ctr">
              <a:lnSpc>
                <a:spcPct val="148900"/>
              </a:lnSpc>
              <a:buFont typeface="Arial"/>
              <a:buChar char="•"/>
              <a:tabLst>
                <a:tab pos="183515" algn="l"/>
                <a:tab pos="184150" algn="l"/>
              </a:tabLst>
            </a:pPr>
            <a:endParaRPr lang="en-US" altLang="zh-CN" sz="900" spc="-5" dirty="0">
              <a:solidFill>
                <a:srgbClr val="222222"/>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184150" marR="5080" indent="-171450" fontAlgn="ctr">
              <a:lnSpc>
                <a:spcPct val="148900"/>
              </a:lnSpc>
              <a:buFont typeface="Arial"/>
              <a:buChar char="•"/>
              <a:tabLst>
                <a:tab pos="183515" algn="l"/>
                <a:tab pos="184150" algn="l"/>
              </a:tabLst>
            </a:pPr>
            <a:endParaRPr lang="en-US" altLang="zh-CN" sz="900" b="1" dirty="0">
              <a:solidFill>
                <a:srgbClr val="222222"/>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184150" marR="5080" indent="-171450" fontAlgn="ctr">
              <a:lnSpc>
                <a:spcPct val="148900"/>
              </a:lnSpc>
              <a:buFont typeface="Arial"/>
              <a:buChar char="•"/>
              <a:tabLst>
                <a:tab pos="183515" algn="l"/>
                <a:tab pos="184150" algn="l"/>
              </a:tabLst>
            </a:pPr>
            <a:endParaRPr sz="9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Tree>
    <p:extLst>
      <p:ext uri="{BB962C8B-B14F-4D97-AF65-F5344CB8AC3E}">
        <p14:creationId xmlns:p14="http://schemas.microsoft.com/office/powerpoint/2010/main" val="2845415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64035" y="1515014"/>
            <a:ext cx="4926434" cy="4638827"/>
          </a:xfrm>
          <a:prstGeom prst="rect">
            <a:avLst/>
          </a:prstGeom>
          <a:blipFill>
            <a:blip r:embed="rId3" cstate="print"/>
            <a:stretch>
              <a:fillRect/>
            </a:stretch>
          </a:blip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 name="object 6"/>
          <p:cNvSpPr txBox="1">
            <a:spLocks noGrp="1"/>
          </p:cNvSpPr>
          <p:nvPr>
            <p:ph type="title"/>
          </p:nvPr>
        </p:nvSpPr>
        <p:spPr/>
        <p:txBody>
          <a:bodyPr>
            <a:normAutofit/>
          </a:bodyPr>
          <a:lstStyle/>
          <a:p>
            <a:r>
              <a:rPr lang="en-US">
                <a:sym typeface="Huawei Sans" panose="020C0503030203020204" pitchFamily="34" charset="0"/>
              </a:rPr>
              <a:t>Variance and Bias</a:t>
            </a:r>
          </a:p>
        </p:txBody>
      </p:sp>
      <p:sp>
        <p:nvSpPr>
          <p:cNvPr id="7" name="文本占位符 6"/>
          <p:cNvSpPr>
            <a:spLocks noGrp="1"/>
          </p:cNvSpPr>
          <p:nvPr>
            <p:ph type="body" sz="quarter" idx="10"/>
          </p:nvPr>
        </p:nvSpPr>
        <p:spPr>
          <a:xfrm>
            <a:off x="731838" y="1052514"/>
            <a:ext cx="5939126" cy="4875042"/>
          </a:xfrm>
        </p:spPr>
        <p:txBody>
          <a:bodyPr/>
          <a:lstStyle/>
          <a:p>
            <a:r>
              <a:rPr lang="en-US" sz="2000" dirty="0">
                <a:sym typeface="Huawei Sans" panose="020C0503030203020204" pitchFamily="34" charset="0"/>
              </a:rPr>
              <a:t>Combinations of variance and bias are as follows:</a:t>
            </a:r>
          </a:p>
          <a:p>
            <a:pPr lvl="1"/>
            <a:r>
              <a:rPr lang="en-US" sz="1800" dirty="0">
                <a:sym typeface="Huawei Sans" panose="020C0503030203020204" pitchFamily="34" charset="0"/>
              </a:rPr>
              <a:t>Low bias &amp; low variance –&gt; Good model</a:t>
            </a:r>
          </a:p>
          <a:p>
            <a:pPr lvl="1"/>
            <a:r>
              <a:rPr lang="en-US" sz="1800" dirty="0">
                <a:sym typeface="Huawei Sans" panose="020C0503030203020204" pitchFamily="34" charset="0"/>
              </a:rPr>
              <a:t>Low bias &amp; high variance</a:t>
            </a:r>
          </a:p>
          <a:p>
            <a:pPr lvl="1"/>
            <a:r>
              <a:rPr lang="en-US" sz="1800" dirty="0">
                <a:sym typeface="Huawei Sans" panose="020C0503030203020204" pitchFamily="34" charset="0"/>
              </a:rPr>
              <a:t>High bias &amp; low variance</a:t>
            </a:r>
          </a:p>
          <a:p>
            <a:pPr lvl="1"/>
            <a:r>
              <a:rPr lang="en-US" sz="1800" dirty="0">
                <a:sym typeface="Huawei Sans" panose="020C0503030203020204" pitchFamily="34" charset="0"/>
              </a:rPr>
              <a:t>High bias &amp; high variance –&gt; Poor model</a:t>
            </a:r>
          </a:p>
          <a:p>
            <a:r>
              <a:rPr lang="en-US" sz="2000" dirty="0">
                <a:sym typeface="Huawei Sans" panose="020C0503030203020204" pitchFamily="34" charset="0"/>
              </a:rPr>
              <a:t>Ideally, we want a model that can accurately capture the rules in the training data and summarize the invisible data (new data). However, it is usually impossible for the model to complete both tasks at the same time.</a:t>
            </a:r>
          </a:p>
          <a:p>
            <a:endParaRPr lang="zh-CN" altLang="en-US" sz="2000" dirty="0">
              <a:sym typeface="Huawei Sans" panose="020C0503030203020204" pitchFamily="34" charset="0"/>
            </a:endParaRPr>
          </a:p>
        </p:txBody>
      </p:sp>
    </p:spTree>
    <p:extLst>
      <p:ext uri="{BB962C8B-B14F-4D97-AF65-F5344CB8AC3E}">
        <p14:creationId xmlns:p14="http://schemas.microsoft.com/office/powerpoint/2010/main" val="38038435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p:nvPr/>
        </p:nvSpPr>
        <p:spPr>
          <a:xfrm>
            <a:off x="3663529" y="3044227"/>
            <a:ext cx="1493484" cy="251159"/>
          </a:xfrm>
          <a:prstGeom prst="rect">
            <a:avLst/>
          </a:prstGeom>
        </p:spPr>
        <p:txBody>
          <a:bodyPr vert="horz" wrap="square" lIns="0" tIns="0" rIns="0" bIns="0" rtlCol="0">
            <a:noAutofit/>
          </a:bodyPr>
          <a:lstStyle/>
          <a:p>
            <a:pPr marL="12700" marR="5080" algn="ctr" fontAlgn="ctr">
              <a:lnSpc>
                <a:spcPct val="102200"/>
              </a:lnSpc>
            </a:pP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High bias &amp; low variance</a:t>
            </a:r>
          </a:p>
        </p:txBody>
      </p:sp>
      <p:sp>
        <p:nvSpPr>
          <p:cNvPr id="20" name="object 20"/>
          <p:cNvSpPr txBox="1"/>
          <p:nvPr/>
        </p:nvSpPr>
        <p:spPr>
          <a:xfrm>
            <a:off x="6532496" y="3006907"/>
            <a:ext cx="1404156" cy="246221"/>
          </a:xfrm>
          <a:prstGeom prst="rect">
            <a:avLst/>
          </a:prstGeom>
        </p:spPr>
        <p:txBody>
          <a:bodyPr vert="horz" wrap="square" lIns="0" tIns="0" rIns="0" bIns="0" rtlCol="0">
            <a:noAutofit/>
          </a:bodyPr>
          <a:lstStyle/>
          <a:p>
            <a:pPr marL="12700" algn="ctr" fontAlgn="ctr">
              <a:lnSpc>
                <a:spcPct val="100000"/>
              </a:lnSpc>
            </a:pP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Low bias &amp; high variance</a:t>
            </a:r>
          </a:p>
        </p:txBody>
      </p:sp>
      <p:sp>
        <p:nvSpPr>
          <p:cNvPr id="21" name="object 21"/>
          <p:cNvSpPr txBox="1">
            <a:spLocks noGrp="1"/>
          </p:cNvSpPr>
          <p:nvPr>
            <p:ph type="title"/>
          </p:nvPr>
        </p:nvSpPr>
        <p:spPr/>
        <p:txBody>
          <a:bodyPr>
            <a:normAutofit/>
          </a:bodyPr>
          <a:lstStyle/>
          <a:p>
            <a:r>
              <a:rPr lang="en-US">
                <a:sym typeface="Huawei Sans" panose="020C0503030203020204" pitchFamily="34" charset="0"/>
              </a:rPr>
              <a:t>Model Complexity and Error</a:t>
            </a:r>
          </a:p>
        </p:txBody>
      </p:sp>
      <p:sp>
        <p:nvSpPr>
          <p:cNvPr id="24" name="文本占位符 23"/>
          <p:cNvSpPr>
            <a:spLocks noGrp="1"/>
          </p:cNvSpPr>
          <p:nvPr>
            <p:ph type="body" sz="quarter" idx="10"/>
          </p:nvPr>
        </p:nvSpPr>
        <p:spPr>
          <a:xfrm>
            <a:off x="731838" y="1052514"/>
            <a:ext cx="10728326" cy="1722877"/>
          </a:xfrm>
        </p:spPr>
        <p:txBody>
          <a:bodyPr/>
          <a:lstStyle/>
          <a:p>
            <a:r>
              <a:rPr lang="en-US" dirty="0">
                <a:sym typeface="Huawei Sans" panose="020C0503030203020204" pitchFamily="34" charset="0"/>
              </a:rPr>
              <a:t>As the model complexity increases, the training error decreases.</a:t>
            </a:r>
          </a:p>
          <a:p>
            <a:r>
              <a:rPr lang="en-US" dirty="0">
                <a:sym typeface="Huawei Sans" panose="020C0503030203020204" pitchFamily="34" charset="0"/>
              </a:rPr>
              <a:t>As the model complexity increases, the test error decreases to a certain point and then increases in the reverse direction, forming a convex curve.</a:t>
            </a:r>
          </a:p>
        </p:txBody>
      </p:sp>
      <p:pic>
        <p:nvPicPr>
          <p:cNvPr id="29" name="图片 28"/>
          <p:cNvPicPr>
            <a:picLocks noChangeAspect="1"/>
          </p:cNvPicPr>
          <p:nvPr/>
        </p:nvPicPr>
        <p:blipFill>
          <a:blip r:embed="rId3"/>
          <a:stretch>
            <a:fillRect/>
          </a:stretch>
        </p:blipFill>
        <p:spPr>
          <a:xfrm>
            <a:off x="1126164" y="3337271"/>
            <a:ext cx="1990725" cy="1952625"/>
          </a:xfrm>
          <a:prstGeom prst="rect">
            <a:avLst/>
          </a:prstGeom>
        </p:spPr>
      </p:pic>
      <p:grpSp>
        <p:nvGrpSpPr>
          <p:cNvPr id="38" name="组合 37"/>
          <p:cNvGrpSpPr/>
          <p:nvPr/>
        </p:nvGrpSpPr>
        <p:grpSpPr>
          <a:xfrm>
            <a:off x="4132865" y="3716338"/>
            <a:ext cx="4373738" cy="2028072"/>
            <a:chOff x="6994532" y="4407015"/>
            <a:chExt cx="4373738" cy="2028072"/>
          </a:xfrm>
        </p:grpSpPr>
        <p:sp>
          <p:nvSpPr>
            <p:cNvPr id="10" name="object 10"/>
            <p:cNvSpPr txBox="1"/>
            <p:nvPr/>
          </p:nvSpPr>
          <p:spPr>
            <a:xfrm>
              <a:off x="9771618" y="4407015"/>
              <a:ext cx="1228000" cy="344607"/>
            </a:xfrm>
            <a:prstGeom prst="rect">
              <a:avLst/>
            </a:prstGeom>
          </p:spPr>
          <p:txBody>
            <a:bodyPr vert="horz" wrap="square" lIns="0" tIns="0" rIns="0" bIns="0" rtlCol="0">
              <a:noAutofit/>
            </a:bodyPr>
            <a:lstStyle/>
            <a:p>
              <a:pPr marL="12700" fontAlgn="ctr">
                <a:lnSpc>
                  <a:spcPct val="100000"/>
                </a:lnSpc>
              </a:pP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Testing error</a:t>
              </a:r>
            </a:p>
          </p:txBody>
        </p:sp>
        <p:sp>
          <p:nvSpPr>
            <p:cNvPr id="27" name="矩形 26"/>
            <p:cNvSpPr/>
            <p:nvPr/>
          </p:nvSpPr>
          <p:spPr>
            <a:xfrm>
              <a:off x="9803090" y="5670548"/>
              <a:ext cx="1565180" cy="338554"/>
            </a:xfrm>
            <a:prstGeom prst="rect">
              <a:avLst/>
            </a:prstGeom>
          </p:spPr>
          <p:txBody>
            <a:bodyPr wrap="square">
              <a:noAutofit/>
            </a:bodyPr>
            <a:lstStyle/>
            <a:p>
              <a:pPr fontAlgn="ct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Training error</a:t>
              </a:r>
            </a:p>
          </p:txBody>
        </p:sp>
        <p:grpSp>
          <p:nvGrpSpPr>
            <p:cNvPr id="37" name="组合 36"/>
            <p:cNvGrpSpPr/>
            <p:nvPr/>
          </p:nvGrpSpPr>
          <p:grpSpPr>
            <a:xfrm>
              <a:off x="6994532" y="4431120"/>
              <a:ext cx="3188645" cy="2003967"/>
              <a:chOff x="7751302" y="4247457"/>
              <a:chExt cx="3188645" cy="2003967"/>
            </a:xfrm>
          </p:grpSpPr>
          <p:sp>
            <p:nvSpPr>
              <p:cNvPr id="6" name="object 6"/>
              <p:cNvSpPr txBox="1"/>
              <p:nvPr/>
            </p:nvSpPr>
            <p:spPr>
              <a:xfrm>
                <a:off x="7751302" y="4859707"/>
                <a:ext cx="267764" cy="502699"/>
              </a:xfrm>
              <a:prstGeom prst="rect">
                <a:avLst/>
              </a:prstGeom>
            </p:spPr>
            <p:txBody>
              <a:bodyPr vert="vert270" wrap="square" lIns="0" tIns="0" rIns="0" bIns="0" rtlCol="0">
                <a:noAutofit/>
              </a:bodyPr>
              <a:lstStyle/>
              <a:p>
                <a:pPr marL="12700" algn="ctr" fontAlgn="ctr">
                  <a:lnSpc>
                    <a:spcPts val="1165"/>
                  </a:lnSpc>
                </a:pPr>
                <a:r>
                  <a:rPr lang="en-US" sz="16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Error</a:t>
                </a:r>
              </a:p>
            </p:txBody>
          </p:sp>
          <p:grpSp>
            <p:nvGrpSpPr>
              <p:cNvPr id="28" name="组合 27"/>
              <p:cNvGrpSpPr/>
              <p:nvPr/>
            </p:nvGrpSpPr>
            <p:grpSpPr>
              <a:xfrm>
                <a:off x="7840512" y="4247457"/>
                <a:ext cx="3099435" cy="1727200"/>
                <a:chOff x="7825008" y="2231400"/>
                <a:chExt cx="3099435" cy="1727200"/>
              </a:xfrm>
            </p:grpSpPr>
            <p:sp>
              <p:nvSpPr>
                <p:cNvPr id="5" name="object 5"/>
                <p:cNvSpPr/>
                <p:nvPr/>
              </p:nvSpPr>
              <p:spPr>
                <a:xfrm>
                  <a:off x="7904915" y="2231400"/>
                  <a:ext cx="111125" cy="1727200"/>
                </a:xfrm>
                <a:custGeom>
                  <a:avLst/>
                  <a:gdLst/>
                  <a:ahLst/>
                  <a:cxnLst/>
                  <a:rect l="l" t="t" r="r" b="b"/>
                  <a:pathLst>
                    <a:path w="111125" h="1727200">
                      <a:moveTo>
                        <a:pt x="55328" y="37806"/>
                      </a:moveTo>
                      <a:lnTo>
                        <a:pt x="45803" y="54134"/>
                      </a:lnTo>
                      <a:lnTo>
                        <a:pt x="45801" y="1727130"/>
                      </a:lnTo>
                      <a:lnTo>
                        <a:pt x="64851" y="1727130"/>
                      </a:lnTo>
                      <a:lnTo>
                        <a:pt x="64852" y="54134"/>
                      </a:lnTo>
                      <a:lnTo>
                        <a:pt x="55328" y="37806"/>
                      </a:lnTo>
                      <a:close/>
                    </a:path>
                    <a:path w="111125" h="1727200">
                      <a:moveTo>
                        <a:pt x="55327" y="0"/>
                      </a:moveTo>
                      <a:lnTo>
                        <a:pt x="0" y="94847"/>
                      </a:lnTo>
                      <a:lnTo>
                        <a:pt x="1534" y="100680"/>
                      </a:lnTo>
                      <a:lnTo>
                        <a:pt x="10622" y="105981"/>
                      </a:lnTo>
                      <a:lnTo>
                        <a:pt x="16454" y="104446"/>
                      </a:lnTo>
                      <a:lnTo>
                        <a:pt x="45802" y="54135"/>
                      </a:lnTo>
                      <a:lnTo>
                        <a:pt x="45802" y="18903"/>
                      </a:lnTo>
                      <a:lnTo>
                        <a:pt x="66355" y="18903"/>
                      </a:lnTo>
                      <a:lnTo>
                        <a:pt x="55327" y="0"/>
                      </a:lnTo>
                      <a:close/>
                    </a:path>
                    <a:path w="111125" h="1727200">
                      <a:moveTo>
                        <a:pt x="66355" y="18903"/>
                      </a:moveTo>
                      <a:lnTo>
                        <a:pt x="64852" y="18903"/>
                      </a:lnTo>
                      <a:lnTo>
                        <a:pt x="64853" y="54135"/>
                      </a:lnTo>
                      <a:lnTo>
                        <a:pt x="94200" y="104446"/>
                      </a:lnTo>
                      <a:lnTo>
                        <a:pt x="100032" y="105981"/>
                      </a:lnTo>
                      <a:lnTo>
                        <a:pt x="109120" y="100680"/>
                      </a:lnTo>
                      <a:lnTo>
                        <a:pt x="110656" y="94847"/>
                      </a:lnTo>
                      <a:lnTo>
                        <a:pt x="66355" y="18903"/>
                      </a:lnTo>
                      <a:close/>
                    </a:path>
                    <a:path w="111125" h="1727200">
                      <a:moveTo>
                        <a:pt x="64852" y="18903"/>
                      </a:moveTo>
                      <a:lnTo>
                        <a:pt x="45802" y="18903"/>
                      </a:lnTo>
                      <a:lnTo>
                        <a:pt x="45802" y="54135"/>
                      </a:lnTo>
                      <a:lnTo>
                        <a:pt x="55328" y="37806"/>
                      </a:lnTo>
                      <a:lnTo>
                        <a:pt x="47100" y="23702"/>
                      </a:lnTo>
                      <a:lnTo>
                        <a:pt x="64852" y="23702"/>
                      </a:lnTo>
                      <a:lnTo>
                        <a:pt x="64852" y="18903"/>
                      </a:lnTo>
                      <a:close/>
                    </a:path>
                    <a:path w="111125" h="1727200">
                      <a:moveTo>
                        <a:pt x="64852" y="23702"/>
                      </a:moveTo>
                      <a:lnTo>
                        <a:pt x="63555" y="23702"/>
                      </a:lnTo>
                      <a:lnTo>
                        <a:pt x="55328" y="37806"/>
                      </a:lnTo>
                      <a:lnTo>
                        <a:pt x="64852" y="54134"/>
                      </a:lnTo>
                      <a:lnTo>
                        <a:pt x="64852" y="23702"/>
                      </a:lnTo>
                      <a:close/>
                    </a:path>
                    <a:path w="111125" h="1727200">
                      <a:moveTo>
                        <a:pt x="63555" y="23702"/>
                      </a:moveTo>
                      <a:lnTo>
                        <a:pt x="47100" y="23702"/>
                      </a:lnTo>
                      <a:lnTo>
                        <a:pt x="55328" y="37806"/>
                      </a:lnTo>
                      <a:lnTo>
                        <a:pt x="63555" y="23702"/>
                      </a:lnTo>
                      <a:close/>
                    </a:path>
                  </a:pathLst>
                </a:custGeom>
                <a:solidFill>
                  <a:srgbClr val="7F7F7F"/>
                </a:solidFill>
              </p:spPr>
              <p:txBody>
                <a:bodyPr wrap="square" lIns="0" tIns="0" rIns="0" bIns="0" rtlCol="0">
                  <a:noAutofit/>
                </a:bodyPr>
                <a:lstStyle/>
                <a:p>
                  <a:pPr fontAlgn="ctr"/>
                  <a:endParaRPr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 name="object 7"/>
                <p:cNvSpPr/>
                <p:nvPr/>
              </p:nvSpPr>
              <p:spPr>
                <a:xfrm>
                  <a:off x="7825008" y="3809382"/>
                  <a:ext cx="3099435" cy="111125"/>
                </a:xfrm>
                <a:custGeom>
                  <a:avLst/>
                  <a:gdLst/>
                  <a:ahLst/>
                  <a:cxnLst/>
                  <a:rect l="l" t="t" r="r" b="b"/>
                  <a:pathLst>
                    <a:path w="3099434" h="111125">
                      <a:moveTo>
                        <a:pt x="3061413" y="55328"/>
                      </a:moveTo>
                      <a:lnTo>
                        <a:pt x="2994774" y="94200"/>
                      </a:lnTo>
                      <a:lnTo>
                        <a:pt x="2993240" y="100034"/>
                      </a:lnTo>
                      <a:lnTo>
                        <a:pt x="2998541" y="109120"/>
                      </a:lnTo>
                      <a:lnTo>
                        <a:pt x="3004372" y="110656"/>
                      </a:lnTo>
                      <a:lnTo>
                        <a:pt x="3082893" y="64852"/>
                      </a:lnTo>
                      <a:lnTo>
                        <a:pt x="3080378" y="64852"/>
                      </a:lnTo>
                      <a:lnTo>
                        <a:pt x="3080378" y="63555"/>
                      </a:lnTo>
                      <a:lnTo>
                        <a:pt x="3075518" y="63555"/>
                      </a:lnTo>
                      <a:lnTo>
                        <a:pt x="3061413" y="55328"/>
                      </a:lnTo>
                      <a:close/>
                    </a:path>
                    <a:path w="3099434" h="111125">
                      <a:moveTo>
                        <a:pt x="3045083" y="45802"/>
                      </a:moveTo>
                      <a:lnTo>
                        <a:pt x="0" y="45802"/>
                      </a:lnTo>
                      <a:lnTo>
                        <a:pt x="0" y="64852"/>
                      </a:lnTo>
                      <a:lnTo>
                        <a:pt x="3045086" y="64852"/>
                      </a:lnTo>
                      <a:lnTo>
                        <a:pt x="3061413" y="55328"/>
                      </a:lnTo>
                      <a:lnTo>
                        <a:pt x="3045083" y="45802"/>
                      </a:lnTo>
                      <a:close/>
                    </a:path>
                    <a:path w="3099434" h="111125">
                      <a:moveTo>
                        <a:pt x="3082892" y="45802"/>
                      </a:moveTo>
                      <a:lnTo>
                        <a:pt x="3080378" y="45802"/>
                      </a:lnTo>
                      <a:lnTo>
                        <a:pt x="3080378" y="64852"/>
                      </a:lnTo>
                      <a:lnTo>
                        <a:pt x="3082893" y="64852"/>
                      </a:lnTo>
                      <a:lnTo>
                        <a:pt x="3099221" y="55327"/>
                      </a:lnTo>
                      <a:lnTo>
                        <a:pt x="3082892" y="45802"/>
                      </a:lnTo>
                      <a:close/>
                    </a:path>
                    <a:path w="3099434" h="111125">
                      <a:moveTo>
                        <a:pt x="3075518" y="47100"/>
                      </a:moveTo>
                      <a:lnTo>
                        <a:pt x="3061413" y="55328"/>
                      </a:lnTo>
                      <a:lnTo>
                        <a:pt x="3075518" y="63555"/>
                      </a:lnTo>
                      <a:lnTo>
                        <a:pt x="3075518" y="47100"/>
                      </a:lnTo>
                      <a:close/>
                    </a:path>
                    <a:path w="3099434" h="111125">
                      <a:moveTo>
                        <a:pt x="3080378" y="47100"/>
                      </a:moveTo>
                      <a:lnTo>
                        <a:pt x="3075518" y="47100"/>
                      </a:lnTo>
                      <a:lnTo>
                        <a:pt x="3075518" y="63555"/>
                      </a:lnTo>
                      <a:lnTo>
                        <a:pt x="3080378" y="63555"/>
                      </a:lnTo>
                      <a:lnTo>
                        <a:pt x="3080378" y="47100"/>
                      </a:lnTo>
                      <a:close/>
                    </a:path>
                    <a:path w="3099434" h="111125">
                      <a:moveTo>
                        <a:pt x="3004372" y="0"/>
                      </a:moveTo>
                      <a:lnTo>
                        <a:pt x="2998541" y="1534"/>
                      </a:lnTo>
                      <a:lnTo>
                        <a:pt x="2993240" y="10622"/>
                      </a:lnTo>
                      <a:lnTo>
                        <a:pt x="2994774" y="16455"/>
                      </a:lnTo>
                      <a:lnTo>
                        <a:pt x="3061414" y="55327"/>
                      </a:lnTo>
                      <a:lnTo>
                        <a:pt x="3075518" y="47100"/>
                      </a:lnTo>
                      <a:lnTo>
                        <a:pt x="3080378" y="47100"/>
                      </a:lnTo>
                      <a:lnTo>
                        <a:pt x="3080378" y="45802"/>
                      </a:lnTo>
                      <a:lnTo>
                        <a:pt x="3082892" y="45802"/>
                      </a:lnTo>
                      <a:lnTo>
                        <a:pt x="3004372" y="0"/>
                      </a:lnTo>
                      <a:close/>
                    </a:path>
                  </a:pathLst>
                </a:custGeom>
                <a:solidFill>
                  <a:srgbClr val="7F7F7F"/>
                </a:solidFill>
              </p:spPr>
              <p:txBody>
                <a:bodyPr wrap="square" lIns="0" tIns="0" rIns="0" bIns="0" rtlCol="0">
                  <a:noAutofit/>
                </a:bodyPr>
                <a:lstStyle/>
                <a:p>
                  <a:pPr fontAlgn="ctr"/>
                  <a:endParaRPr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 name="object 8"/>
                <p:cNvSpPr/>
                <p:nvPr/>
              </p:nvSpPr>
              <p:spPr>
                <a:xfrm>
                  <a:off x="8200242" y="2293223"/>
                  <a:ext cx="2298700" cy="1444625"/>
                </a:xfrm>
                <a:custGeom>
                  <a:avLst/>
                  <a:gdLst/>
                  <a:ahLst/>
                  <a:cxnLst/>
                  <a:rect l="l" t="t" r="r" b="b"/>
                  <a:pathLst>
                    <a:path w="2298700" h="1444625">
                      <a:moveTo>
                        <a:pt x="0" y="0"/>
                      </a:moveTo>
                      <a:lnTo>
                        <a:pt x="8972" y="51052"/>
                      </a:lnTo>
                      <a:lnTo>
                        <a:pt x="18026" y="102040"/>
                      </a:lnTo>
                      <a:lnTo>
                        <a:pt x="27244" y="152899"/>
                      </a:lnTo>
                      <a:lnTo>
                        <a:pt x="36708" y="203565"/>
                      </a:lnTo>
                      <a:lnTo>
                        <a:pt x="46499" y="253973"/>
                      </a:lnTo>
                      <a:lnTo>
                        <a:pt x="56699" y="304059"/>
                      </a:lnTo>
                      <a:lnTo>
                        <a:pt x="67389" y="353757"/>
                      </a:lnTo>
                      <a:lnTo>
                        <a:pt x="78653" y="403005"/>
                      </a:lnTo>
                      <a:lnTo>
                        <a:pt x="90572" y="451736"/>
                      </a:lnTo>
                      <a:lnTo>
                        <a:pt x="103227" y="499887"/>
                      </a:lnTo>
                      <a:lnTo>
                        <a:pt x="116700" y="547394"/>
                      </a:lnTo>
                      <a:lnTo>
                        <a:pt x="131073" y="594191"/>
                      </a:lnTo>
                      <a:lnTo>
                        <a:pt x="146429" y="640215"/>
                      </a:lnTo>
                      <a:lnTo>
                        <a:pt x="162848" y="685401"/>
                      </a:lnTo>
                      <a:lnTo>
                        <a:pt x="180413" y="729683"/>
                      </a:lnTo>
                      <a:lnTo>
                        <a:pt x="199205" y="772999"/>
                      </a:lnTo>
                      <a:lnTo>
                        <a:pt x="219307" y="815283"/>
                      </a:lnTo>
                      <a:lnTo>
                        <a:pt x="240800" y="856471"/>
                      </a:lnTo>
                      <a:lnTo>
                        <a:pt x="263766" y="896499"/>
                      </a:lnTo>
                      <a:lnTo>
                        <a:pt x="288286" y="935302"/>
                      </a:lnTo>
                      <a:lnTo>
                        <a:pt x="314444" y="972815"/>
                      </a:lnTo>
                      <a:lnTo>
                        <a:pt x="342319" y="1008974"/>
                      </a:lnTo>
                      <a:lnTo>
                        <a:pt x="371995" y="1043715"/>
                      </a:lnTo>
                      <a:lnTo>
                        <a:pt x="403554" y="1076973"/>
                      </a:lnTo>
                      <a:lnTo>
                        <a:pt x="437076" y="1108683"/>
                      </a:lnTo>
                      <a:lnTo>
                        <a:pt x="472644" y="1138782"/>
                      </a:lnTo>
                      <a:lnTo>
                        <a:pt x="510340" y="1167204"/>
                      </a:lnTo>
                      <a:lnTo>
                        <a:pt x="550245" y="1193886"/>
                      </a:lnTo>
                      <a:lnTo>
                        <a:pt x="616801" y="1231859"/>
                      </a:lnTo>
                      <a:lnTo>
                        <a:pt x="652062" y="1249283"/>
                      </a:lnTo>
                      <a:lnTo>
                        <a:pt x="688594" y="1265707"/>
                      </a:lnTo>
                      <a:lnTo>
                        <a:pt x="726358" y="1281159"/>
                      </a:lnTo>
                      <a:lnTo>
                        <a:pt x="765315" y="1295671"/>
                      </a:lnTo>
                      <a:lnTo>
                        <a:pt x="805428" y="1309273"/>
                      </a:lnTo>
                      <a:lnTo>
                        <a:pt x="846657" y="1321996"/>
                      </a:lnTo>
                      <a:lnTo>
                        <a:pt x="888964" y="1333869"/>
                      </a:lnTo>
                      <a:lnTo>
                        <a:pt x="932311" y="1344923"/>
                      </a:lnTo>
                      <a:lnTo>
                        <a:pt x="976658" y="1355188"/>
                      </a:lnTo>
                      <a:lnTo>
                        <a:pt x="1021969" y="1364695"/>
                      </a:lnTo>
                      <a:lnTo>
                        <a:pt x="1068203" y="1373474"/>
                      </a:lnTo>
                      <a:lnTo>
                        <a:pt x="1115323" y="1381555"/>
                      </a:lnTo>
                      <a:lnTo>
                        <a:pt x="1163290" y="1388969"/>
                      </a:lnTo>
                      <a:lnTo>
                        <a:pt x="1212066" y="1395745"/>
                      </a:lnTo>
                      <a:lnTo>
                        <a:pt x="1261611" y="1401915"/>
                      </a:lnTo>
                      <a:lnTo>
                        <a:pt x="1311889" y="1407509"/>
                      </a:lnTo>
                      <a:lnTo>
                        <a:pt x="1362859" y="1412557"/>
                      </a:lnTo>
                      <a:lnTo>
                        <a:pt x="1414484" y="1417088"/>
                      </a:lnTo>
                      <a:lnTo>
                        <a:pt x="1466725" y="1421135"/>
                      </a:lnTo>
                      <a:lnTo>
                        <a:pt x="1519543" y="1424726"/>
                      </a:lnTo>
                      <a:lnTo>
                        <a:pt x="1572901" y="1427893"/>
                      </a:lnTo>
                      <a:lnTo>
                        <a:pt x="1626759" y="1430666"/>
                      </a:lnTo>
                      <a:lnTo>
                        <a:pt x="1681079" y="1433074"/>
                      </a:lnTo>
                      <a:lnTo>
                        <a:pt x="1735822" y="1435149"/>
                      </a:lnTo>
                      <a:lnTo>
                        <a:pt x="1790951" y="1436920"/>
                      </a:lnTo>
                      <a:lnTo>
                        <a:pt x="1846426" y="1438418"/>
                      </a:lnTo>
                      <a:lnTo>
                        <a:pt x="1902209" y="1439674"/>
                      </a:lnTo>
                      <a:lnTo>
                        <a:pt x="1958262" y="1440717"/>
                      </a:lnTo>
                      <a:lnTo>
                        <a:pt x="2014545" y="1441579"/>
                      </a:lnTo>
                      <a:lnTo>
                        <a:pt x="2071022" y="1442288"/>
                      </a:lnTo>
                      <a:lnTo>
                        <a:pt x="2127652" y="1442876"/>
                      </a:lnTo>
                      <a:lnTo>
                        <a:pt x="2184398" y="1443374"/>
                      </a:lnTo>
                      <a:lnTo>
                        <a:pt x="2241220" y="1443810"/>
                      </a:lnTo>
                      <a:lnTo>
                        <a:pt x="2298082" y="1444217"/>
                      </a:lnTo>
                    </a:path>
                  </a:pathLst>
                </a:custGeom>
                <a:ln w="12700">
                  <a:solidFill>
                    <a:srgbClr val="28A8E1"/>
                  </a:solidFill>
                </a:ln>
              </p:spPr>
              <p:txBody>
                <a:bodyPr wrap="square" lIns="0" tIns="0" rIns="0" bIns="0" rtlCol="0">
                  <a:noAutofit/>
                </a:bodyPr>
                <a:lstStyle/>
                <a:p>
                  <a:pPr fontAlgn="ctr"/>
                  <a:endParaRPr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9" name="object 9"/>
                <p:cNvSpPr/>
                <p:nvPr/>
              </p:nvSpPr>
              <p:spPr>
                <a:xfrm>
                  <a:off x="8383038" y="2364347"/>
                  <a:ext cx="2108200" cy="1042035"/>
                </a:xfrm>
                <a:custGeom>
                  <a:avLst/>
                  <a:gdLst/>
                  <a:ahLst/>
                  <a:cxnLst/>
                  <a:rect l="l" t="t" r="r" b="b"/>
                  <a:pathLst>
                    <a:path w="2108200" h="1042035">
                      <a:moveTo>
                        <a:pt x="0" y="0"/>
                      </a:moveTo>
                      <a:lnTo>
                        <a:pt x="28933" y="77824"/>
                      </a:lnTo>
                      <a:lnTo>
                        <a:pt x="55944" y="151177"/>
                      </a:lnTo>
                      <a:lnTo>
                        <a:pt x="81225" y="220239"/>
                      </a:lnTo>
                      <a:lnTo>
                        <a:pt x="104965" y="285188"/>
                      </a:lnTo>
                      <a:lnTo>
                        <a:pt x="127356" y="346205"/>
                      </a:lnTo>
                      <a:lnTo>
                        <a:pt x="148588" y="403468"/>
                      </a:lnTo>
                      <a:lnTo>
                        <a:pt x="168850" y="457156"/>
                      </a:lnTo>
                      <a:lnTo>
                        <a:pt x="188335" y="507450"/>
                      </a:lnTo>
                      <a:lnTo>
                        <a:pt x="207232" y="554528"/>
                      </a:lnTo>
                      <a:lnTo>
                        <a:pt x="225733" y="598570"/>
                      </a:lnTo>
                      <a:lnTo>
                        <a:pt x="244026" y="639755"/>
                      </a:lnTo>
                      <a:lnTo>
                        <a:pt x="262304" y="678262"/>
                      </a:lnTo>
                      <a:lnTo>
                        <a:pt x="280757" y="714271"/>
                      </a:lnTo>
                      <a:lnTo>
                        <a:pt x="299575" y="747961"/>
                      </a:lnTo>
                      <a:lnTo>
                        <a:pt x="339068" y="809102"/>
                      </a:lnTo>
                      <a:lnTo>
                        <a:pt x="382310" y="863119"/>
                      </a:lnTo>
                      <a:lnTo>
                        <a:pt x="430823" y="911447"/>
                      </a:lnTo>
                      <a:lnTo>
                        <a:pt x="494267" y="960809"/>
                      </a:lnTo>
                      <a:lnTo>
                        <a:pt x="531959" y="983731"/>
                      </a:lnTo>
                      <a:lnTo>
                        <a:pt x="570608" y="1002756"/>
                      </a:lnTo>
                      <a:lnTo>
                        <a:pt x="610214" y="1017946"/>
                      </a:lnTo>
                      <a:lnTo>
                        <a:pt x="650778" y="1029367"/>
                      </a:lnTo>
                      <a:lnTo>
                        <a:pt x="692299" y="1037080"/>
                      </a:lnTo>
                      <a:lnTo>
                        <a:pt x="734778" y="1041150"/>
                      </a:lnTo>
                      <a:lnTo>
                        <a:pt x="778214" y="1041641"/>
                      </a:lnTo>
                      <a:lnTo>
                        <a:pt x="822608" y="1038614"/>
                      </a:lnTo>
                      <a:lnTo>
                        <a:pt x="867959" y="1032135"/>
                      </a:lnTo>
                      <a:lnTo>
                        <a:pt x="914267" y="1022266"/>
                      </a:lnTo>
                      <a:lnTo>
                        <a:pt x="961533" y="1009071"/>
                      </a:lnTo>
                      <a:lnTo>
                        <a:pt x="1009757" y="992613"/>
                      </a:lnTo>
                      <a:lnTo>
                        <a:pt x="1058937" y="972956"/>
                      </a:lnTo>
                      <a:lnTo>
                        <a:pt x="1109076" y="950163"/>
                      </a:lnTo>
                      <a:lnTo>
                        <a:pt x="1160172" y="924298"/>
                      </a:lnTo>
                      <a:lnTo>
                        <a:pt x="1226671" y="887013"/>
                      </a:lnTo>
                      <a:lnTo>
                        <a:pt x="1261973" y="865779"/>
                      </a:lnTo>
                      <a:lnTo>
                        <a:pt x="1298452" y="842904"/>
                      </a:lnTo>
                      <a:lnTo>
                        <a:pt x="1335963" y="818455"/>
                      </a:lnTo>
                      <a:lnTo>
                        <a:pt x="1374364" y="792498"/>
                      </a:lnTo>
                      <a:lnTo>
                        <a:pt x="1413510" y="765098"/>
                      </a:lnTo>
                      <a:lnTo>
                        <a:pt x="1453258" y="736320"/>
                      </a:lnTo>
                      <a:lnTo>
                        <a:pt x="1493465" y="706231"/>
                      </a:lnTo>
                      <a:lnTo>
                        <a:pt x="1533986" y="674896"/>
                      </a:lnTo>
                      <a:lnTo>
                        <a:pt x="1574679" y="642382"/>
                      </a:lnTo>
                      <a:lnTo>
                        <a:pt x="1615398" y="608753"/>
                      </a:lnTo>
                      <a:lnTo>
                        <a:pt x="1656002" y="574076"/>
                      </a:lnTo>
                      <a:lnTo>
                        <a:pt x="1696346" y="538416"/>
                      </a:lnTo>
                      <a:lnTo>
                        <a:pt x="1736286" y="501839"/>
                      </a:lnTo>
                      <a:lnTo>
                        <a:pt x="1775679" y="464410"/>
                      </a:lnTo>
                      <a:lnTo>
                        <a:pt x="1814381" y="426196"/>
                      </a:lnTo>
                      <a:lnTo>
                        <a:pt x="1852249" y="387263"/>
                      </a:lnTo>
                      <a:lnTo>
                        <a:pt x="1889139" y="347675"/>
                      </a:lnTo>
                      <a:lnTo>
                        <a:pt x="1924907" y="307499"/>
                      </a:lnTo>
                      <a:lnTo>
                        <a:pt x="1959410" y="266800"/>
                      </a:lnTo>
                      <a:lnTo>
                        <a:pt x="1992504" y="225644"/>
                      </a:lnTo>
                      <a:lnTo>
                        <a:pt x="2024046" y="184098"/>
                      </a:lnTo>
                      <a:lnTo>
                        <a:pt x="2053891" y="142226"/>
                      </a:lnTo>
                      <a:lnTo>
                        <a:pt x="2081896" y="100094"/>
                      </a:lnTo>
                      <a:lnTo>
                        <a:pt x="2107918" y="57768"/>
                      </a:lnTo>
                    </a:path>
                  </a:pathLst>
                </a:custGeom>
                <a:ln w="12700">
                  <a:solidFill>
                    <a:srgbClr val="C32D3B"/>
                  </a:solidFill>
                </a:ln>
              </p:spPr>
              <p:txBody>
                <a:bodyPr wrap="square" lIns="0" tIns="0" rIns="0" bIns="0" rtlCol="0">
                  <a:noAutofit/>
                </a:bodyPr>
                <a:lstStyle/>
                <a:p>
                  <a:pPr fontAlgn="ctr"/>
                  <a:endParaRPr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sp>
            <p:nvSpPr>
              <p:cNvPr id="30" name="矩形 29"/>
              <p:cNvSpPr/>
              <p:nvPr/>
            </p:nvSpPr>
            <p:spPr>
              <a:xfrm>
                <a:off x="8460924" y="5948131"/>
                <a:ext cx="2144630" cy="303293"/>
              </a:xfrm>
              <a:prstGeom prst="rect">
                <a:avLst/>
              </a:prstGeom>
            </p:spPr>
            <p:txBody>
              <a:bodyPr wrap="square" lIns="91440" tIns="10800" rIns="91440" bIns="45720">
                <a:noAutofit/>
              </a:bodyPr>
              <a:lstStyle/>
              <a:p>
                <a:pPr fontAlgn="ctr"/>
                <a:r>
                  <a:rPr lang="en-US" sz="16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 Complexity</a:t>
                </a:r>
              </a:p>
            </p:txBody>
          </p:sp>
        </p:grpSp>
      </p:grpSp>
      <p:pic>
        <p:nvPicPr>
          <p:cNvPr id="41" name="图片 40"/>
          <p:cNvPicPr>
            <a:picLocks noChangeAspect="1"/>
          </p:cNvPicPr>
          <p:nvPr/>
        </p:nvPicPr>
        <p:blipFill>
          <a:blip r:embed="rId4"/>
          <a:stretch>
            <a:fillRect/>
          </a:stretch>
        </p:blipFill>
        <p:spPr>
          <a:xfrm>
            <a:off x="8532997" y="3465858"/>
            <a:ext cx="1762125" cy="1695450"/>
          </a:xfrm>
          <a:prstGeom prst="rect">
            <a:avLst/>
          </a:prstGeom>
        </p:spPr>
      </p:pic>
      <p:cxnSp>
        <p:nvCxnSpPr>
          <p:cNvPr id="43" name="直接箭头连接符 42"/>
          <p:cNvCxnSpPr/>
          <p:nvPr/>
        </p:nvCxnSpPr>
        <p:spPr bwMode="auto">
          <a:xfrm flipV="1">
            <a:off x="2898393" y="3605045"/>
            <a:ext cx="1459151" cy="5161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接箭头连接符 44"/>
          <p:cNvCxnSpPr/>
          <p:nvPr/>
        </p:nvCxnSpPr>
        <p:spPr bwMode="auto">
          <a:xfrm flipH="1" flipV="1">
            <a:off x="7741923" y="3529355"/>
            <a:ext cx="999454" cy="5918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3642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dirty="0">
                <a:sym typeface="Huawei Sans" panose="020C0503030203020204" pitchFamily="34" charset="0"/>
              </a:rPr>
              <a:t>Machine Learning Performance Evaluation </a:t>
            </a:r>
            <a:r>
              <a:rPr lang="en-US" altLang="zh-CN" dirty="0">
                <a:sym typeface="Huawei Sans" panose="020C0503030203020204" pitchFamily="34" charset="0"/>
              </a:rPr>
              <a:t>-</a:t>
            </a:r>
            <a:r>
              <a:rPr lang="en-US" dirty="0">
                <a:sym typeface="Huawei Sans" panose="020C0503030203020204" pitchFamily="34" charset="0"/>
              </a:rPr>
              <a:t> Regression</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a:xfrm>
                <a:off x="731838" y="1416308"/>
                <a:ext cx="10728326" cy="4875042"/>
              </a:xfrm>
            </p:spPr>
            <p:txBody>
              <a:bodyPr wrap="square">
                <a:noAutofit/>
              </a:bodyPr>
              <a:lstStyle/>
              <a:p>
                <a:r>
                  <a:rPr lang="en-US" sz="1800" dirty="0">
                    <a:sym typeface="Huawei Sans" panose="020C0503030203020204" pitchFamily="34" charset="0"/>
                  </a:rPr>
                  <a:t>The closer the Mean Absolute Error (MAE) is to 0, the better the model can fit the training data.</a:t>
                </a:r>
              </a:p>
              <a:p>
                <a:pPr marL="0" indent="0">
                  <a:lnSpc>
                    <a:spcPct val="100000"/>
                  </a:lnSpc>
                  <a:spcBef>
                    <a:spcPts val="300"/>
                  </a:spcBef>
                  <a:buNone/>
                </a:pPr>
                <a:endParaRPr lang="en-US" altLang="zh-CN" sz="1800" b="0" i="1" dirty="0">
                  <a:sym typeface="Huawei Sans" panose="020C0503030203020204" pitchFamily="34" charset="0"/>
                </a:endParaRPr>
              </a:p>
              <a:p>
                <a:pPr marL="0" indent="0">
                  <a:lnSpc>
                    <a:spcPct val="100000"/>
                  </a:lnSpc>
                  <a:spcBef>
                    <a:spcPts val="300"/>
                  </a:spcBef>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sym typeface="Huawei Sans" panose="020C0503030203020204" pitchFamily="34" charset="0"/>
                        </a:rPr>
                        <m:t>𝑀𝐴𝐸</m:t>
                      </m:r>
                      <m:r>
                        <a:rPr lang="en-US" altLang="zh-CN" sz="1800" b="0" i="1" smtClean="0">
                          <a:latin typeface="Cambria Math" panose="02040503050406030204" pitchFamily="18" charset="0"/>
                          <a:sym typeface="Huawei Sans" panose="020C0503030203020204" pitchFamily="34" charset="0"/>
                        </a:rPr>
                        <m:t>=</m:t>
                      </m:r>
                      <m:f>
                        <m:fPr>
                          <m:ctrlPr>
                            <a:rPr lang="en-US" altLang="zh-CN" sz="1800" b="0" i="1" smtClean="0">
                              <a:latin typeface="Cambria Math" panose="02040503050406030204" pitchFamily="18" charset="0"/>
                              <a:sym typeface="Huawei Sans" panose="020C0503030203020204" pitchFamily="34" charset="0"/>
                            </a:rPr>
                          </m:ctrlPr>
                        </m:fPr>
                        <m:num>
                          <m:r>
                            <a:rPr lang="en-US" altLang="zh-CN" sz="1800" b="0" i="1" smtClean="0">
                              <a:latin typeface="Cambria Math" panose="02040503050406030204" pitchFamily="18" charset="0"/>
                              <a:sym typeface="Huawei Sans" panose="020C0503030203020204" pitchFamily="34" charset="0"/>
                            </a:rPr>
                            <m:t>1</m:t>
                          </m:r>
                        </m:num>
                        <m:den>
                          <m:r>
                            <m:rPr>
                              <m:sty m:val="p"/>
                            </m:rPr>
                            <a:rPr lang="en-US" altLang="zh-CN" sz="1800" i="1">
                              <a:latin typeface="Cambria Math" panose="02040503050406030204" pitchFamily="18" charset="0"/>
                              <a:sym typeface="Huawei Sans" panose="020C0503030203020204" pitchFamily="34" charset="0"/>
                            </a:rPr>
                            <m:t>m</m:t>
                          </m:r>
                        </m:den>
                      </m:f>
                      <m:nary>
                        <m:naryPr>
                          <m:chr m:val="∑"/>
                          <m:ctrlPr>
                            <a:rPr lang="en-US" altLang="zh-CN" sz="1800" b="0" i="1" smtClean="0">
                              <a:latin typeface="Cambria Math" panose="02040503050406030204" pitchFamily="18" charset="0"/>
                              <a:sym typeface="Huawei Sans" panose="020C0503030203020204" pitchFamily="34" charset="0"/>
                            </a:rPr>
                          </m:ctrlPr>
                        </m:naryPr>
                        <m:sub>
                          <m:r>
                            <m:rPr>
                              <m:brk m:alnAt="23"/>
                            </m:rPr>
                            <a:rPr lang="en-US" altLang="zh-CN" sz="1800" b="0" i="1" smtClean="0">
                              <a:latin typeface="Cambria Math" panose="02040503050406030204" pitchFamily="18" charset="0"/>
                              <a:sym typeface="Huawei Sans" panose="020C0503030203020204" pitchFamily="34" charset="0"/>
                            </a:rPr>
                            <m:t>𝑖</m:t>
                          </m:r>
                          <m:r>
                            <a:rPr lang="en-US" altLang="zh-CN" sz="1800" b="0" i="1" smtClean="0">
                              <a:latin typeface="Cambria Math" panose="02040503050406030204" pitchFamily="18" charset="0"/>
                              <a:sym typeface="Huawei Sans" panose="020C0503030203020204" pitchFamily="34" charset="0"/>
                            </a:rPr>
                            <m:t>=1</m:t>
                          </m:r>
                        </m:sub>
                        <m:sup>
                          <m:r>
                            <a:rPr lang="en-US" altLang="zh-CN" sz="1800" b="0" i="1" smtClean="0">
                              <a:latin typeface="Cambria Math" panose="02040503050406030204" pitchFamily="18" charset="0"/>
                              <a:sym typeface="Huawei Sans" panose="020C0503030203020204" pitchFamily="34" charset="0"/>
                            </a:rPr>
                            <m:t>𝑚</m:t>
                          </m:r>
                        </m:sup>
                        <m:e>
                          <m:d>
                            <m:dPr>
                              <m:begChr m:val="|"/>
                              <m:endChr m:val="|"/>
                              <m:ctrlPr>
                                <a:rPr lang="en-US" altLang="zh-CN" sz="1800" b="0" i="1" smtClean="0">
                                  <a:latin typeface="Cambria Math" panose="02040503050406030204" pitchFamily="18" charset="0"/>
                                  <a:sym typeface="Huawei Sans" panose="020C0503030203020204" pitchFamily="34" charset="0"/>
                                </a:rPr>
                              </m:ctrlPr>
                            </m:dPr>
                            <m:e>
                              <m:sSub>
                                <m:sSubPr>
                                  <m:ctrlPr>
                                    <a:rPr lang="en-US" altLang="zh-CN" sz="1800" b="0" i="1" smtClean="0">
                                      <a:latin typeface="Cambria Math" panose="02040503050406030204" pitchFamily="18" charset="0"/>
                                      <a:sym typeface="Huawei Sans" panose="020C0503030203020204" pitchFamily="34" charset="0"/>
                                    </a:rPr>
                                  </m:ctrlPr>
                                </m:sSubPr>
                                <m:e>
                                  <m:r>
                                    <a:rPr lang="en-US" altLang="zh-CN" sz="1800" b="0" i="1" smtClean="0">
                                      <a:latin typeface="Cambria Math" panose="02040503050406030204" pitchFamily="18" charset="0"/>
                                      <a:sym typeface="Huawei Sans" panose="020C0503030203020204" pitchFamily="34" charset="0"/>
                                    </a:rPr>
                                    <m:t>𝑦</m:t>
                                  </m:r>
                                </m:e>
                                <m:sub>
                                  <m:r>
                                    <a:rPr lang="en-US" altLang="zh-CN" sz="1800" b="0" i="1" smtClean="0">
                                      <a:latin typeface="Cambria Math" panose="02040503050406030204" pitchFamily="18" charset="0"/>
                                      <a:sym typeface="Huawei Sans" panose="020C0503030203020204" pitchFamily="34" charset="0"/>
                                    </a:rPr>
                                    <m:t>𝑖</m:t>
                                  </m:r>
                                </m:sub>
                              </m:sSub>
                              <m:r>
                                <a:rPr lang="en-US" altLang="zh-CN" sz="1800" b="0" i="1" smtClean="0">
                                  <a:latin typeface="Cambria Math" panose="02040503050406030204" pitchFamily="18" charset="0"/>
                                  <a:sym typeface="Huawei Sans" panose="020C0503030203020204" pitchFamily="34" charset="0"/>
                                </a:rPr>
                                <m:t>−</m:t>
                              </m:r>
                              <m:sSub>
                                <m:sSubPr>
                                  <m:ctrlPr>
                                    <a:rPr lang="en-US" altLang="zh-CN" sz="1800" b="0" i="1" smtClean="0">
                                      <a:latin typeface="Cambria Math" panose="02040503050406030204" pitchFamily="18" charset="0"/>
                                      <a:sym typeface="Huawei Sans" panose="020C0503030203020204" pitchFamily="34" charset="0"/>
                                    </a:rPr>
                                  </m:ctrlPr>
                                </m:sSubPr>
                                <m:e>
                                  <m:acc>
                                    <m:accPr>
                                      <m:chr m:val="̂"/>
                                      <m:ctrlPr>
                                        <a:rPr lang="en-US" altLang="zh-CN" sz="1800" b="0" i="1" smtClean="0">
                                          <a:latin typeface="Cambria Math" panose="02040503050406030204" pitchFamily="18" charset="0"/>
                                          <a:sym typeface="Huawei Sans" panose="020C0503030203020204" pitchFamily="34" charset="0"/>
                                        </a:rPr>
                                      </m:ctrlPr>
                                    </m:accPr>
                                    <m:e>
                                      <m:r>
                                        <a:rPr lang="en-US" altLang="zh-CN" sz="1800" b="0" i="1" smtClean="0">
                                          <a:latin typeface="Cambria Math" panose="02040503050406030204" pitchFamily="18" charset="0"/>
                                          <a:sym typeface="Huawei Sans" panose="020C0503030203020204" pitchFamily="34" charset="0"/>
                                        </a:rPr>
                                        <m:t>𝑦</m:t>
                                      </m:r>
                                    </m:e>
                                  </m:acc>
                                </m:e>
                                <m:sub>
                                  <m:r>
                                    <a:rPr lang="en-US" altLang="zh-CN" sz="1800" b="0" i="1" smtClean="0">
                                      <a:latin typeface="Cambria Math" panose="02040503050406030204" pitchFamily="18" charset="0"/>
                                      <a:sym typeface="Huawei Sans" panose="020C0503030203020204" pitchFamily="34" charset="0"/>
                                    </a:rPr>
                                    <m:t>𝑖</m:t>
                                  </m:r>
                                </m:sub>
                              </m:sSub>
                            </m:e>
                          </m:d>
                        </m:e>
                      </m:nary>
                    </m:oMath>
                  </m:oMathPara>
                </a14:m>
                <a:endParaRPr lang="en-US" altLang="zh-CN" sz="1800" b="0" i="1" dirty="0">
                  <a:sym typeface="Huawei Sans" panose="020C0503030203020204" pitchFamily="34" charset="0"/>
                </a:endParaRPr>
              </a:p>
              <a:p>
                <a:r>
                  <a:rPr lang="en-US" sz="1800" dirty="0">
                    <a:sym typeface="Huawei Sans" panose="020C0503030203020204" pitchFamily="34" charset="0"/>
                  </a:rPr>
                  <a:t>Mean Square Error (MSE)</a:t>
                </a:r>
              </a:p>
              <a:p>
                <a:pPr marL="0" indent="0">
                  <a:lnSpc>
                    <a:spcPct val="100000"/>
                  </a:lnSpc>
                  <a:spcBef>
                    <a:spcPts val="300"/>
                  </a:spcBef>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sym typeface="Huawei Sans" panose="020C0503030203020204" pitchFamily="34" charset="0"/>
                        </a:rPr>
                        <m:t>𝑀𝑆𝐸</m:t>
                      </m:r>
                      <m:r>
                        <a:rPr lang="en-US" altLang="zh-CN" sz="1800" b="0" i="1" smtClean="0">
                          <a:latin typeface="Cambria Math" panose="02040503050406030204" pitchFamily="18" charset="0"/>
                          <a:sym typeface="Huawei Sans" panose="020C0503030203020204" pitchFamily="34" charset="0"/>
                        </a:rPr>
                        <m:t>=</m:t>
                      </m:r>
                      <m:f>
                        <m:fPr>
                          <m:ctrlPr>
                            <a:rPr lang="en-US" altLang="zh-CN" sz="1800" b="0" i="1" smtClean="0">
                              <a:latin typeface="Cambria Math" panose="02040503050406030204" pitchFamily="18" charset="0"/>
                              <a:sym typeface="Huawei Sans" panose="020C0503030203020204" pitchFamily="34" charset="0"/>
                            </a:rPr>
                          </m:ctrlPr>
                        </m:fPr>
                        <m:num>
                          <m:r>
                            <a:rPr lang="en-US" altLang="zh-CN" sz="1800" b="0" i="1" smtClean="0">
                              <a:latin typeface="Cambria Math" panose="02040503050406030204" pitchFamily="18" charset="0"/>
                              <a:sym typeface="Huawei Sans" panose="020C0503030203020204" pitchFamily="34" charset="0"/>
                            </a:rPr>
                            <m:t>1</m:t>
                          </m:r>
                        </m:num>
                        <m:den>
                          <m:r>
                            <m:rPr>
                              <m:sty m:val="p"/>
                            </m:rPr>
                            <a:rPr lang="en-US" altLang="zh-CN" sz="1800" i="1">
                              <a:latin typeface="Cambria Math" panose="02040503050406030204" pitchFamily="18" charset="0"/>
                              <a:sym typeface="Huawei Sans" panose="020C0503030203020204" pitchFamily="34" charset="0"/>
                            </a:rPr>
                            <m:t>m</m:t>
                          </m:r>
                        </m:den>
                      </m:f>
                      <m:nary>
                        <m:naryPr>
                          <m:chr m:val="∑"/>
                          <m:ctrlPr>
                            <a:rPr lang="en-US" altLang="zh-CN" sz="1800" b="0" i="1" smtClean="0">
                              <a:latin typeface="Cambria Math" panose="02040503050406030204" pitchFamily="18" charset="0"/>
                              <a:sym typeface="Huawei Sans" panose="020C0503030203020204" pitchFamily="34" charset="0"/>
                            </a:rPr>
                          </m:ctrlPr>
                        </m:naryPr>
                        <m:sub>
                          <m:r>
                            <m:rPr>
                              <m:brk m:alnAt="23"/>
                            </m:rPr>
                            <a:rPr lang="en-US" altLang="zh-CN" sz="1800" b="0" i="1" smtClean="0">
                              <a:latin typeface="Cambria Math" panose="02040503050406030204" pitchFamily="18" charset="0"/>
                              <a:sym typeface="Huawei Sans" panose="020C0503030203020204" pitchFamily="34" charset="0"/>
                            </a:rPr>
                            <m:t>𝑖</m:t>
                          </m:r>
                          <m:r>
                            <a:rPr lang="en-US" altLang="zh-CN" sz="1800" b="0" i="1" smtClean="0">
                              <a:latin typeface="Cambria Math" panose="02040503050406030204" pitchFamily="18" charset="0"/>
                              <a:sym typeface="Huawei Sans" panose="020C0503030203020204" pitchFamily="34" charset="0"/>
                            </a:rPr>
                            <m:t>=1</m:t>
                          </m:r>
                        </m:sub>
                        <m:sup>
                          <m:r>
                            <m:rPr>
                              <m:sty m:val="p"/>
                            </m:rPr>
                            <a:rPr lang="en-US" altLang="zh-CN" sz="1800" i="1">
                              <a:latin typeface="Cambria Math" panose="02040503050406030204" pitchFamily="18" charset="0"/>
                              <a:sym typeface="Huawei Sans" panose="020C0503030203020204" pitchFamily="34" charset="0"/>
                            </a:rPr>
                            <m:t>m</m:t>
                          </m:r>
                        </m:sup>
                        <m:e>
                          <m:sSup>
                            <m:sSupPr>
                              <m:ctrlPr>
                                <a:rPr lang="en-US" altLang="zh-CN" sz="1800" b="0" i="1" smtClean="0">
                                  <a:latin typeface="Cambria Math" panose="02040503050406030204" pitchFamily="18" charset="0"/>
                                  <a:sym typeface="Huawei Sans" panose="020C0503030203020204" pitchFamily="34" charset="0"/>
                                </a:rPr>
                              </m:ctrlPr>
                            </m:sSupPr>
                            <m:e>
                              <m:d>
                                <m:dPr>
                                  <m:ctrlPr>
                                    <a:rPr lang="en-US" altLang="zh-CN" sz="1800" b="0" i="1" smtClean="0">
                                      <a:latin typeface="Cambria Math" panose="02040503050406030204" pitchFamily="18" charset="0"/>
                                      <a:sym typeface="Huawei Sans" panose="020C0503030203020204" pitchFamily="34" charset="0"/>
                                    </a:rPr>
                                  </m:ctrlPr>
                                </m:dPr>
                                <m:e>
                                  <m:sSub>
                                    <m:sSubPr>
                                      <m:ctrlPr>
                                        <a:rPr lang="en-US" altLang="zh-CN" sz="1800" b="0" i="1" smtClean="0">
                                          <a:latin typeface="Cambria Math" panose="02040503050406030204" pitchFamily="18" charset="0"/>
                                          <a:sym typeface="Huawei Sans" panose="020C0503030203020204" pitchFamily="34" charset="0"/>
                                        </a:rPr>
                                      </m:ctrlPr>
                                    </m:sSubPr>
                                    <m:e>
                                      <m:r>
                                        <a:rPr lang="en-US" altLang="zh-CN" sz="1800" b="0" i="1" smtClean="0">
                                          <a:latin typeface="Cambria Math" panose="02040503050406030204" pitchFamily="18" charset="0"/>
                                          <a:sym typeface="Huawei Sans" panose="020C0503030203020204" pitchFamily="34" charset="0"/>
                                        </a:rPr>
                                        <m:t>𝑦</m:t>
                                      </m:r>
                                    </m:e>
                                    <m:sub>
                                      <m:r>
                                        <a:rPr lang="en-US" altLang="zh-CN" sz="1800" b="0" i="1" smtClean="0">
                                          <a:latin typeface="Cambria Math" panose="02040503050406030204" pitchFamily="18" charset="0"/>
                                          <a:sym typeface="Huawei Sans" panose="020C0503030203020204" pitchFamily="34" charset="0"/>
                                        </a:rPr>
                                        <m:t>𝑖</m:t>
                                      </m:r>
                                    </m:sub>
                                  </m:sSub>
                                  <m:r>
                                    <a:rPr lang="en-US" altLang="zh-CN" sz="1800" b="0" i="1" smtClean="0">
                                      <a:latin typeface="Cambria Math" panose="02040503050406030204" pitchFamily="18" charset="0"/>
                                      <a:sym typeface="Huawei Sans" panose="020C0503030203020204" pitchFamily="34" charset="0"/>
                                    </a:rPr>
                                    <m:t>−</m:t>
                                  </m:r>
                                  <m:sSub>
                                    <m:sSubPr>
                                      <m:ctrlPr>
                                        <a:rPr lang="en-US" altLang="zh-CN" sz="1800" b="0" i="1" smtClean="0">
                                          <a:latin typeface="Cambria Math" panose="02040503050406030204" pitchFamily="18" charset="0"/>
                                          <a:sym typeface="Huawei Sans" panose="020C0503030203020204" pitchFamily="34" charset="0"/>
                                        </a:rPr>
                                      </m:ctrlPr>
                                    </m:sSubPr>
                                    <m:e>
                                      <m:acc>
                                        <m:accPr>
                                          <m:chr m:val="̂"/>
                                          <m:ctrlPr>
                                            <a:rPr lang="en-US" altLang="zh-CN" sz="1800" b="0" i="1" smtClean="0">
                                              <a:latin typeface="Cambria Math" panose="02040503050406030204" pitchFamily="18" charset="0"/>
                                              <a:sym typeface="Huawei Sans" panose="020C0503030203020204" pitchFamily="34" charset="0"/>
                                            </a:rPr>
                                          </m:ctrlPr>
                                        </m:accPr>
                                        <m:e>
                                          <m:r>
                                            <a:rPr lang="en-US" altLang="zh-CN" sz="1800" b="0" i="1" smtClean="0">
                                              <a:latin typeface="Cambria Math" panose="02040503050406030204" pitchFamily="18" charset="0"/>
                                              <a:sym typeface="Huawei Sans" panose="020C0503030203020204" pitchFamily="34" charset="0"/>
                                            </a:rPr>
                                            <m:t>𝑦</m:t>
                                          </m:r>
                                        </m:e>
                                      </m:acc>
                                    </m:e>
                                    <m:sub>
                                      <m:r>
                                        <a:rPr lang="en-US" altLang="zh-CN" sz="1800" b="0" i="1" smtClean="0">
                                          <a:latin typeface="Cambria Math" panose="02040503050406030204" pitchFamily="18" charset="0"/>
                                          <a:sym typeface="Huawei Sans" panose="020C0503030203020204" pitchFamily="34" charset="0"/>
                                        </a:rPr>
                                        <m:t>𝑖</m:t>
                                      </m:r>
                                    </m:sub>
                                  </m:sSub>
                                </m:e>
                              </m:d>
                            </m:e>
                            <m:sup>
                              <m:r>
                                <a:rPr lang="en-US" altLang="zh-CN" sz="1800" b="0" i="1" smtClean="0">
                                  <a:latin typeface="Cambria Math" panose="02040503050406030204" pitchFamily="18" charset="0"/>
                                  <a:sym typeface="Huawei Sans" panose="020C0503030203020204" pitchFamily="34" charset="0"/>
                                </a:rPr>
                                <m:t>2</m:t>
                              </m:r>
                            </m:sup>
                          </m:sSup>
                        </m:e>
                      </m:nary>
                    </m:oMath>
                  </m:oMathPara>
                </a14:m>
                <a:endParaRPr lang="en-US" sz="1800" dirty="0">
                  <a:sym typeface="Huawei Sans" panose="020C0503030203020204" pitchFamily="34" charset="0"/>
                </a:endParaRPr>
              </a:p>
              <a:p>
                <a:r>
                  <a:rPr lang="en-US" sz="1800" dirty="0">
                    <a:sym typeface="Huawei Sans" panose="020C0503030203020204" pitchFamily="34" charset="0"/>
                  </a:rPr>
                  <a:t>The value range of </a:t>
                </a:r>
                <a:r>
                  <a:rPr lang="en-US" sz="1800" i="1" dirty="0">
                    <a:sym typeface="Huawei Sans" panose="020C0503030203020204" pitchFamily="34" charset="0"/>
                  </a:rPr>
                  <a:t>R</a:t>
                </a:r>
                <a:r>
                  <a:rPr lang="en-US" sz="1800" i="1" baseline="30000" dirty="0">
                    <a:sym typeface="Huawei Sans" panose="020C0503030203020204" pitchFamily="34" charset="0"/>
                  </a:rPr>
                  <a:t>2</a:t>
                </a:r>
                <a:r>
                  <a:rPr lang="en-US" sz="1800" dirty="0">
                    <a:sym typeface="Huawei Sans" panose="020C0503030203020204" pitchFamily="34" charset="0"/>
                  </a:rPr>
                  <a:t> is (–∞, 1]. A larger value indicates that the model can better fit the training data. TSS indicates the difference between samples. RSS indicates the difference between the predicted value and sample value.</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xfrm>
                <a:off x="731838" y="1416308"/>
                <a:ext cx="10728326" cy="4875042"/>
              </a:xfrm>
              <a:blipFill>
                <a:blip r:embed="rId3"/>
                <a:stretch>
                  <a:fillRect l="-682" t="-125" r="-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4246419" y="5292196"/>
                <a:ext cx="3557832" cy="620234"/>
              </a:xfrm>
              <a:prstGeom prst="rect">
                <a:avLst/>
              </a:prstGeom>
              <a:noFill/>
            </p:spPr>
            <p:txBody>
              <a:bodyPr wrap="square" lIns="0" tIns="0" rIns="0" bIns="0" rtlCol="0">
                <a:noAutofit/>
              </a:bodyPr>
              <a:lstStyle/>
              <a:p>
                <a:pPr fontAlgn="ct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sym typeface="Huawei Sans" panose="020C0503030203020204" pitchFamily="34" charset="0"/>
                            </a:rPr>
                          </m:ctrlPr>
                        </m:sSupPr>
                        <m:e>
                          <m:r>
                            <a:rPr lang="en-US" altLang="zh-CN" b="0" i="1" smtClean="0">
                              <a:latin typeface="Cambria Math" panose="02040503050406030204" pitchFamily="18" charset="0"/>
                              <a:sym typeface="Huawei Sans" panose="020C0503030203020204" pitchFamily="34" charset="0"/>
                            </a:rPr>
                            <m:t>𝑅</m:t>
                          </m:r>
                        </m:e>
                        <m:sup>
                          <m:r>
                            <a:rPr lang="en-US" altLang="zh-CN" b="0" i="1" smtClean="0">
                              <a:latin typeface="Cambria Math" panose="02040503050406030204" pitchFamily="18" charset="0"/>
                              <a:sym typeface="Huawei Sans" panose="020C0503030203020204" pitchFamily="34" charset="0"/>
                            </a:rPr>
                            <m:t>2</m:t>
                          </m:r>
                        </m:sup>
                      </m:sSup>
                      <m:r>
                        <a:rPr lang="en-US" altLang="zh-CN" b="0" i="1" smtClean="0">
                          <a:latin typeface="Cambria Math" panose="02040503050406030204" pitchFamily="18" charset="0"/>
                          <a:sym typeface="Huawei Sans" panose="020C0503030203020204" pitchFamily="34" charset="0"/>
                        </a:rPr>
                        <m:t>=1−</m:t>
                      </m:r>
                      <m:f>
                        <m:fPr>
                          <m:ctrlPr>
                            <a:rPr lang="en-US" altLang="zh-CN" b="0" i="1" smtClean="0">
                              <a:latin typeface="Cambria Math" panose="02040503050406030204" pitchFamily="18" charset="0"/>
                              <a:sym typeface="Huawei Sans" panose="020C0503030203020204" pitchFamily="34" charset="0"/>
                            </a:rPr>
                          </m:ctrlPr>
                        </m:fPr>
                        <m:num>
                          <m:r>
                            <a:rPr lang="en-US" altLang="zh-CN" b="0" i="1" smtClean="0">
                              <a:latin typeface="Cambria Math" panose="02040503050406030204" pitchFamily="18" charset="0"/>
                              <a:sym typeface="Huawei Sans" panose="020C0503030203020204" pitchFamily="34" charset="0"/>
                            </a:rPr>
                            <m:t>𝑅𝑆𝑆</m:t>
                          </m:r>
                        </m:num>
                        <m:den>
                          <m:r>
                            <a:rPr lang="en-US" altLang="zh-CN" b="0" i="1" smtClean="0">
                              <a:latin typeface="Cambria Math" panose="02040503050406030204" pitchFamily="18" charset="0"/>
                              <a:sym typeface="Huawei Sans" panose="020C0503030203020204" pitchFamily="34" charset="0"/>
                            </a:rPr>
                            <m:t>𝑇𝑆𝑆</m:t>
                          </m:r>
                        </m:den>
                      </m:f>
                      <m:r>
                        <a:rPr lang="en-US" altLang="zh-CN" b="0" i="1" smtClean="0">
                          <a:latin typeface="Cambria Math" panose="02040503050406030204" pitchFamily="18" charset="0"/>
                          <a:sym typeface="Huawei Sans" panose="020C0503030203020204" pitchFamily="34" charset="0"/>
                        </a:rPr>
                        <m:t>=1−</m:t>
                      </m:r>
                      <m:f>
                        <m:fPr>
                          <m:ctrlPr>
                            <a:rPr lang="en-US" altLang="zh-CN" b="0" i="1" smtClean="0">
                              <a:latin typeface="Cambria Math" panose="02040503050406030204" pitchFamily="18" charset="0"/>
                              <a:sym typeface="Huawei Sans" panose="020C0503030203020204" pitchFamily="34" charset="0"/>
                            </a:rPr>
                          </m:ctrlPr>
                        </m:fPr>
                        <m:num>
                          <m:nary>
                            <m:naryPr>
                              <m:chr m:val="∑"/>
                              <m:ctrlPr>
                                <a:rPr lang="en-US" altLang="zh-CN" b="0" i="1" smtClean="0">
                                  <a:latin typeface="Cambria Math" panose="02040503050406030204" pitchFamily="18" charset="0"/>
                                  <a:sym typeface="Huawei Sans" panose="020C0503030203020204" pitchFamily="34" charset="0"/>
                                </a:rPr>
                              </m:ctrlPr>
                            </m:naryPr>
                            <m:sub>
                              <m:r>
                                <m:rPr>
                                  <m:brk m:alnAt="23"/>
                                </m:rPr>
                                <a:rPr lang="en-US" altLang="zh-CN" b="0" i="1" smtClean="0">
                                  <a:latin typeface="Cambria Math" panose="02040503050406030204" pitchFamily="18" charset="0"/>
                                  <a:sym typeface="Huawei Sans" panose="020C0503030203020204" pitchFamily="34" charset="0"/>
                                </a:rPr>
                                <m:t>𝑖</m:t>
                              </m:r>
                              <m:r>
                                <a:rPr lang="en-US" altLang="zh-CN" b="0" i="1" smtClean="0">
                                  <a:latin typeface="Cambria Math" panose="02040503050406030204" pitchFamily="18" charset="0"/>
                                  <a:sym typeface="Huawei Sans" panose="020C0503030203020204" pitchFamily="34" charset="0"/>
                                </a:rPr>
                                <m:t>=1</m:t>
                              </m:r>
                            </m:sub>
                            <m:sup>
                              <m:r>
                                <a:rPr lang="en-US" altLang="zh-CN" b="0" i="1" smtClean="0">
                                  <a:latin typeface="Cambria Math" panose="02040503050406030204" pitchFamily="18" charset="0"/>
                                  <a:sym typeface="Huawei Sans" panose="020C0503030203020204" pitchFamily="34" charset="0"/>
                                </a:rPr>
                                <m:t>𝑚</m:t>
                              </m:r>
                            </m:sup>
                            <m:e>
                              <m:sSup>
                                <m:sSupPr>
                                  <m:ctrlPr>
                                    <a:rPr lang="en-US" altLang="zh-CN" b="0" i="1" smtClean="0">
                                      <a:latin typeface="Cambria Math" panose="02040503050406030204" pitchFamily="18" charset="0"/>
                                      <a:sym typeface="Huawei Sans" panose="020C0503030203020204" pitchFamily="34" charset="0"/>
                                    </a:rPr>
                                  </m:ctrlPr>
                                </m:sSupPr>
                                <m:e>
                                  <m:d>
                                    <m:dPr>
                                      <m:ctrlPr>
                                        <a:rPr lang="en-US" altLang="zh-CN" i="1">
                                          <a:latin typeface="Cambria Math" panose="02040503050406030204" pitchFamily="18" charset="0"/>
                                          <a:sym typeface="Huawei Sans" panose="020C0503030203020204" pitchFamily="34" charset="0"/>
                                        </a:rPr>
                                      </m:ctrlPr>
                                    </m:dPr>
                                    <m:e>
                                      <m:sSub>
                                        <m:sSubPr>
                                          <m:ctrlPr>
                                            <a:rPr lang="en-US" altLang="zh-CN" i="1">
                                              <a:latin typeface="Cambria Math" panose="02040503050406030204" pitchFamily="18" charset="0"/>
                                              <a:sym typeface="Huawei Sans" panose="020C0503030203020204" pitchFamily="34" charset="0"/>
                                            </a:rPr>
                                          </m:ctrlPr>
                                        </m:sSubPr>
                                        <m:e>
                                          <m:r>
                                            <a:rPr lang="en-US" altLang="zh-CN" i="1">
                                              <a:latin typeface="Cambria Math" panose="02040503050406030204" pitchFamily="18" charset="0"/>
                                              <a:sym typeface="Huawei Sans" panose="020C0503030203020204" pitchFamily="34" charset="0"/>
                                            </a:rPr>
                                            <m:t>𝑦</m:t>
                                          </m:r>
                                        </m:e>
                                        <m:sub>
                                          <m:r>
                                            <a:rPr lang="en-US" altLang="zh-CN" i="1">
                                              <a:latin typeface="Cambria Math" panose="02040503050406030204" pitchFamily="18" charset="0"/>
                                              <a:sym typeface="Huawei Sans" panose="020C0503030203020204" pitchFamily="34" charset="0"/>
                                            </a:rPr>
                                            <m:t>𝑖</m:t>
                                          </m:r>
                                        </m:sub>
                                      </m:sSub>
                                      <m:r>
                                        <a:rPr lang="en-US" altLang="zh-CN" i="1">
                                          <a:latin typeface="Cambria Math" panose="02040503050406030204" pitchFamily="18" charset="0"/>
                                          <a:sym typeface="Huawei Sans" panose="020C0503030203020204" pitchFamily="34" charset="0"/>
                                        </a:rPr>
                                        <m:t>−</m:t>
                                      </m:r>
                                      <m:sSub>
                                        <m:sSubPr>
                                          <m:ctrlPr>
                                            <a:rPr lang="en-US" altLang="zh-CN" i="1">
                                              <a:latin typeface="Cambria Math" panose="02040503050406030204" pitchFamily="18" charset="0"/>
                                              <a:sym typeface="Huawei Sans" panose="020C0503030203020204" pitchFamily="34" charset="0"/>
                                            </a:rPr>
                                          </m:ctrlPr>
                                        </m:sSubPr>
                                        <m:e>
                                          <m:acc>
                                            <m:accPr>
                                              <m:chr m:val="̂"/>
                                              <m:ctrlPr>
                                                <a:rPr lang="en-US" altLang="zh-CN" i="1">
                                                  <a:latin typeface="Cambria Math" panose="02040503050406030204" pitchFamily="18" charset="0"/>
                                                  <a:sym typeface="Huawei Sans" panose="020C0503030203020204" pitchFamily="34" charset="0"/>
                                                </a:rPr>
                                              </m:ctrlPr>
                                            </m:accPr>
                                            <m:e>
                                              <m:r>
                                                <a:rPr lang="en-US" altLang="zh-CN" i="1">
                                                  <a:latin typeface="Cambria Math" panose="02040503050406030204" pitchFamily="18" charset="0"/>
                                                  <a:sym typeface="Huawei Sans" panose="020C0503030203020204" pitchFamily="34" charset="0"/>
                                                </a:rPr>
                                                <m:t>𝑦</m:t>
                                              </m:r>
                                            </m:e>
                                          </m:acc>
                                        </m:e>
                                        <m:sub>
                                          <m:r>
                                            <a:rPr lang="en-US" altLang="zh-CN" i="1">
                                              <a:latin typeface="Cambria Math" panose="02040503050406030204" pitchFamily="18" charset="0"/>
                                              <a:sym typeface="Huawei Sans" panose="020C0503030203020204" pitchFamily="34" charset="0"/>
                                            </a:rPr>
                                            <m:t>𝑖</m:t>
                                          </m:r>
                                        </m:sub>
                                      </m:sSub>
                                    </m:e>
                                  </m:d>
                                </m:e>
                                <m:sup>
                                  <m:r>
                                    <a:rPr lang="en-US" altLang="zh-CN" b="0" i="1" smtClean="0">
                                      <a:latin typeface="Cambria Math" panose="02040503050406030204" pitchFamily="18" charset="0"/>
                                      <a:sym typeface="Huawei Sans" panose="020C0503030203020204" pitchFamily="34" charset="0"/>
                                    </a:rPr>
                                    <m:t>2</m:t>
                                  </m:r>
                                </m:sup>
                              </m:sSup>
                            </m:e>
                          </m:nary>
                        </m:num>
                        <m:den>
                          <m:nary>
                            <m:naryPr>
                              <m:chr m:val="∑"/>
                              <m:ctrlPr>
                                <a:rPr lang="en-US" altLang="zh-CN" i="1">
                                  <a:latin typeface="Cambria Math" panose="02040503050406030204" pitchFamily="18" charset="0"/>
                                  <a:sym typeface="Huawei Sans" panose="020C0503030203020204" pitchFamily="34" charset="0"/>
                                </a:rPr>
                              </m:ctrlPr>
                            </m:naryPr>
                            <m:sub>
                              <m:r>
                                <m:rPr>
                                  <m:brk m:alnAt="23"/>
                                </m:rPr>
                                <a:rPr lang="en-US" altLang="zh-CN" i="1">
                                  <a:latin typeface="Cambria Math" panose="02040503050406030204" pitchFamily="18" charset="0"/>
                                  <a:sym typeface="Huawei Sans" panose="020C0503030203020204" pitchFamily="34" charset="0"/>
                                </a:rPr>
                                <m:t>𝑖</m:t>
                              </m:r>
                              <m:r>
                                <a:rPr lang="en-US" altLang="zh-CN" i="1">
                                  <a:latin typeface="Cambria Math" panose="02040503050406030204" pitchFamily="18" charset="0"/>
                                  <a:sym typeface="Huawei Sans" panose="020C0503030203020204" pitchFamily="34" charset="0"/>
                                </a:rPr>
                                <m:t>=1</m:t>
                              </m:r>
                            </m:sub>
                            <m:sup>
                              <m:r>
                                <a:rPr lang="en-US" altLang="zh-CN" i="1">
                                  <a:latin typeface="Cambria Math" panose="02040503050406030204" pitchFamily="18" charset="0"/>
                                  <a:sym typeface="Huawei Sans" panose="020C0503030203020204" pitchFamily="34" charset="0"/>
                                </a:rPr>
                                <m:t>𝑚</m:t>
                              </m:r>
                            </m:sup>
                            <m:e>
                              <m:sSup>
                                <m:sSupPr>
                                  <m:ctrlPr>
                                    <a:rPr lang="en-US" altLang="zh-CN" i="1">
                                      <a:latin typeface="Cambria Math" panose="02040503050406030204" pitchFamily="18" charset="0"/>
                                      <a:sym typeface="Huawei Sans" panose="020C0503030203020204" pitchFamily="34" charset="0"/>
                                    </a:rPr>
                                  </m:ctrlPr>
                                </m:sSupPr>
                                <m:e>
                                  <m:d>
                                    <m:dPr>
                                      <m:ctrlPr>
                                        <a:rPr lang="en-US" altLang="zh-CN" i="1">
                                          <a:latin typeface="Cambria Math" panose="02040503050406030204" pitchFamily="18" charset="0"/>
                                          <a:sym typeface="Huawei Sans" panose="020C0503030203020204" pitchFamily="34" charset="0"/>
                                        </a:rPr>
                                      </m:ctrlPr>
                                    </m:dPr>
                                    <m:e>
                                      <m:sSub>
                                        <m:sSubPr>
                                          <m:ctrlPr>
                                            <a:rPr lang="en-US" altLang="zh-CN" i="1">
                                              <a:latin typeface="Cambria Math" panose="02040503050406030204" pitchFamily="18" charset="0"/>
                                              <a:sym typeface="Huawei Sans" panose="020C0503030203020204" pitchFamily="34" charset="0"/>
                                            </a:rPr>
                                          </m:ctrlPr>
                                        </m:sSubPr>
                                        <m:e>
                                          <m:r>
                                            <a:rPr lang="en-US" altLang="zh-CN" i="1">
                                              <a:latin typeface="Cambria Math" panose="02040503050406030204" pitchFamily="18" charset="0"/>
                                              <a:sym typeface="Huawei Sans" panose="020C0503030203020204" pitchFamily="34" charset="0"/>
                                            </a:rPr>
                                            <m:t>𝑦</m:t>
                                          </m:r>
                                        </m:e>
                                        <m:sub>
                                          <m:r>
                                            <a:rPr lang="en-US" altLang="zh-CN" i="1">
                                              <a:latin typeface="Cambria Math" panose="02040503050406030204" pitchFamily="18" charset="0"/>
                                              <a:sym typeface="Huawei Sans" panose="020C0503030203020204" pitchFamily="34" charset="0"/>
                                            </a:rPr>
                                            <m:t>𝑖</m:t>
                                          </m:r>
                                        </m:sub>
                                      </m:sSub>
                                      <m:r>
                                        <a:rPr lang="en-US" altLang="zh-CN" i="1">
                                          <a:latin typeface="Cambria Math" panose="02040503050406030204" pitchFamily="18" charset="0"/>
                                          <a:sym typeface="Huawei Sans" panose="020C0503030203020204" pitchFamily="34" charset="0"/>
                                        </a:rPr>
                                        <m:t>−</m:t>
                                      </m:r>
                                      <m:sSub>
                                        <m:sSubPr>
                                          <m:ctrlPr>
                                            <a:rPr lang="en-US" altLang="zh-CN" i="1">
                                              <a:latin typeface="Cambria Math" panose="02040503050406030204" pitchFamily="18" charset="0"/>
                                              <a:sym typeface="Huawei Sans" panose="020C0503030203020204" pitchFamily="34" charset="0"/>
                                            </a:rPr>
                                          </m:ctrlPr>
                                        </m:sSubPr>
                                        <m:e>
                                          <m:acc>
                                            <m:accPr>
                                              <m:chr m:val="̅"/>
                                              <m:ctrlPr>
                                                <a:rPr lang="en-US" altLang="zh-CN" i="1" smtClean="0">
                                                  <a:latin typeface="Cambria Math" panose="02040503050406030204" pitchFamily="18" charset="0"/>
                                                  <a:sym typeface="Huawei Sans" panose="020C0503030203020204" pitchFamily="34" charset="0"/>
                                                </a:rPr>
                                              </m:ctrlPr>
                                            </m:accPr>
                                            <m:e>
                                              <m:r>
                                                <a:rPr lang="en-US" altLang="zh-CN" b="0" i="1" smtClean="0">
                                                  <a:latin typeface="Cambria Math" panose="02040503050406030204" pitchFamily="18" charset="0"/>
                                                  <a:sym typeface="Huawei Sans" panose="020C0503030203020204" pitchFamily="34" charset="0"/>
                                                </a:rPr>
                                                <m:t>𝑦</m:t>
                                              </m:r>
                                            </m:e>
                                          </m:acc>
                                        </m:e>
                                        <m:sub>
                                          <m:r>
                                            <a:rPr lang="en-US" altLang="zh-CN" i="1">
                                              <a:latin typeface="Cambria Math" panose="02040503050406030204" pitchFamily="18" charset="0"/>
                                              <a:sym typeface="Huawei Sans" panose="020C0503030203020204" pitchFamily="34" charset="0"/>
                                            </a:rPr>
                                            <m:t>𝑖</m:t>
                                          </m:r>
                                        </m:sub>
                                      </m:sSub>
                                    </m:e>
                                  </m:d>
                                </m:e>
                                <m:sup>
                                  <m:r>
                                    <a:rPr lang="en-US" altLang="zh-CN" i="1">
                                      <a:latin typeface="Cambria Math" panose="02040503050406030204" pitchFamily="18" charset="0"/>
                                      <a:sym typeface="Huawei Sans" panose="020C0503030203020204" pitchFamily="34" charset="0"/>
                                    </a:rPr>
                                    <m:t>2</m:t>
                                  </m:r>
                                </m:sup>
                              </m:sSup>
                            </m:e>
                          </m:nary>
                        </m:den>
                      </m:f>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4246419" y="5292196"/>
                <a:ext cx="3557832" cy="620234"/>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695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sym typeface="Huawei Sans" panose="020C0503030203020204" pitchFamily="34" charset="0"/>
              </a:rPr>
              <a:t>Machine Learning Performance Evaluation </a:t>
            </a:r>
            <a:r>
              <a:rPr lang="en-US" altLang="zh-CN" dirty="0">
                <a:sym typeface="Huawei Sans" panose="020C0503030203020204" pitchFamily="34" charset="0"/>
              </a:rPr>
              <a:t>-</a:t>
            </a:r>
            <a:r>
              <a:rPr lang="en-US" dirty="0">
                <a:sym typeface="Huawei Sans" panose="020C0503030203020204" pitchFamily="34" charset="0"/>
              </a:rPr>
              <a:t> Classification (1)</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a:xfrm>
                <a:off x="731837" y="1535490"/>
                <a:ext cx="10728326" cy="4875042"/>
              </a:xfrm>
            </p:spPr>
            <p:txBody>
              <a:bodyPr>
                <a:normAutofit fontScale="92500" lnSpcReduction="10000"/>
              </a:bodyPr>
              <a:lstStyle/>
              <a:p>
                <a:r>
                  <a:rPr lang="en-US" sz="2000" dirty="0">
                    <a:sym typeface="Huawei Sans" panose="020C0503030203020204" pitchFamily="34" charset="0"/>
                  </a:rPr>
                  <a:t>Terms and definitions:</a:t>
                </a:r>
              </a:p>
              <a:p>
                <a:pPr lvl="1"/>
                <a14:m>
                  <m:oMath xmlns:m="http://schemas.openxmlformats.org/officeDocument/2006/math">
                    <m:r>
                      <a:rPr lang="en-US" altLang="zh-CN" sz="1800" dirty="0">
                        <a:latin typeface="Cambria Math" panose="02040503050406030204" pitchFamily="18" charset="0"/>
                        <a:sym typeface="Huawei Sans" panose="020C0503030203020204" pitchFamily="34" charset="0"/>
                      </a:rPr>
                      <m:t>𝑃</m:t>
                    </m:r>
                  </m:oMath>
                </a14:m>
                <a:r>
                  <a:rPr lang="en-US" sz="1800" dirty="0">
                    <a:sym typeface="Huawei Sans" panose="020C0503030203020204" pitchFamily="34" charset="0"/>
                  </a:rPr>
                  <a:t>: positive, indicating the number of real positive cases </a:t>
                </a:r>
                <a:br>
                  <a:rPr lang="en-US" sz="1800" dirty="0">
                    <a:sym typeface="Huawei Sans" panose="020C0503030203020204" pitchFamily="34" charset="0"/>
                  </a:rPr>
                </a:br>
                <a:r>
                  <a:rPr lang="en-US" sz="1800" dirty="0">
                    <a:sym typeface="Huawei Sans" panose="020C0503030203020204" pitchFamily="34" charset="0"/>
                  </a:rPr>
                  <a:t>in the data.</a:t>
                </a:r>
              </a:p>
              <a:p>
                <a:pPr lvl="1"/>
                <a14:m>
                  <m:oMath xmlns:m="http://schemas.openxmlformats.org/officeDocument/2006/math">
                    <m:r>
                      <a:rPr lang="en-US" altLang="zh-CN" sz="1800" dirty="0">
                        <a:latin typeface="Cambria Math" panose="02040503050406030204" pitchFamily="18" charset="0"/>
                        <a:sym typeface="Huawei Sans" panose="020C0503030203020204" pitchFamily="34" charset="0"/>
                      </a:rPr>
                      <m:t>𝑁</m:t>
                    </m:r>
                  </m:oMath>
                </a14:m>
                <a:r>
                  <a:rPr lang="en-US" sz="1800" dirty="0">
                    <a:sym typeface="Huawei Sans" panose="020C0503030203020204" pitchFamily="34" charset="0"/>
                  </a:rPr>
                  <a:t>: negative, indicating the number of real negative cases </a:t>
                </a:r>
                <a:br>
                  <a:rPr lang="en-US" sz="1800" dirty="0">
                    <a:sym typeface="Huawei Sans" panose="020C0503030203020204" pitchFamily="34" charset="0"/>
                  </a:rPr>
                </a:br>
                <a:r>
                  <a:rPr lang="en-US" sz="1800" dirty="0">
                    <a:sym typeface="Huawei Sans" panose="020C0503030203020204" pitchFamily="34" charset="0"/>
                  </a:rPr>
                  <a:t>in the data.</a:t>
                </a:r>
              </a:p>
              <a:p>
                <a:pPr lvl="1"/>
                <a14:m>
                  <m:oMath xmlns:m="http://schemas.openxmlformats.org/officeDocument/2006/math">
                    <m:r>
                      <a:rPr lang="en-US" altLang="zh-CN" sz="1800" dirty="0">
                        <a:latin typeface="Cambria Math" panose="02040503050406030204" pitchFamily="18" charset="0"/>
                        <a:sym typeface="Huawei Sans" panose="020C0503030203020204" pitchFamily="34" charset="0"/>
                      </a:rPr>
                      <m:t>𝑇</m:t>
                    </m:r>
                    <m:r>
                      <m:rPr>
                        <m:sty m:val="p"/>
                      </m:rPr>
                      <a:rPr lang="en-US" altLang="zh-CN" sz="1800" dirty="0" smtClean="0">
                        <a:latin typeface="Cambria Math" panose="02040503050406030204" pitchFamily="18" charset="0"/>
                        <a:sym typeface="Huawei Sans" panose="020C0503030203020204" pitchFamily="34" charset="0"/>
                      </a:rPr>
                      <m:t>P</m:t>
                    </m:r>
                    <m:r>
                      <a:rPr lang="en-US" altLang="zh-CN" sz="1800" dirty="0">
                        <a:latin typeface="Cambria Math" panose="02040503050406030204" pitchFamily="18" charset="0"/>
                        <a:sym typeface="Huawei Sans" panose="020C0503030203020204" pitchFamily="34" charset="0"/>
                      </a:rPr>
                      <m:t> </m:t>
                    </m:r>
                  </m:oMath>
                </a14:m>
                <a:r>
                  <a:rPr lang="en-US" sz="1800" dirty="0">
                    <a:sym typeface="Huawei Sans" panose="020C0503030203020204" pitchFamily="34" charset="0"/>
                  </a:rPr>
                  <a:t>: true positive, indicating the number of positive cases that are correctly </a:t>
                </a:r>
                <a:br>
                  <a:rPr lang="en-US" sz="1800" dirty="0">
                    <a:sym typeface="Huawei Sans" panose="020C0503030203020204" pitchFamily="34" charset="0"/>
                  </a:rPr>
                </a:br>
                <a:r>
                  <a:rPr lang="en-US" sz="1800" dirty="0">
                    <a:sym typeface="Huawei Sans" panose="020C0503030203020204" pitchFamily="34" charset="0"/>
                  </a:rPr>
                  <a:t>classified by the classifier.</a:t>
                </a:r>
              </a:p>
              <a:p>
                <a:pPr lvl="1"/>
                <a14:m>
                  <m:oMath xmlns:m="http://schemas.openxmlformats.org/officeDocument/2006/math">
                    <m:r>
                      <a:rPr lang="en-US" altLang="zh-CN" sz="1800" dirty="0">
                        <a:latin typeface="Cambria Math" panose="02040503050406030204" pitchFamily="18" charset="0"/>
                        <a:sym typeface="Huawei Sans" panose="020C0503030203020204" pitchFamily="34" charset="0"/>
                      </a:rPr>
                      <m:t>𝑇𝑁</m:t>
                    </m:r>
                  </m:oMath>
                </a14:m>
                <a:r>
                  <a:rPr lang="en-US" sz="1800" dirty="0">
                    <a:sym typeface="Huawei Sans" panose="020C0503030203020204" pitchFamily="34" charset="0"/>
                  </a:rPr>
                  <a:t>: true negative, indicating the number of negative cases that are correctly classified by the classifier.</a:t>
                </a:r>
              </a:p>
              <a:p>
                <a:pPr lvl="1"/>
                <a14:m>
                  <m:oMath xmlns:m="http://schemas.openxmlformats.org/officeDocument/2006/math">
                    <m:r>
                      <a:rPr lang="en-US" altLang="zh-CN" sz="1800" dirty="0">
                        <a:latin typeface="Cambria Math" panose="02040503050406030204" pitchFamily="18" charset="0"/>
                        <a:sym typeface="Huawei Sans" panose="020C0503030203020204" pitchFamily="34" charset="0"/>
                      </a:rPr>
                      <m:t>𝐹𝑃</m:t>
                    </m:r>
                  </m:oMath>
                </a14:m>
                <a:r>
                  <a:rPr lang="en-US" sz="1800" dirty="0">
                    <a:sym typeface="Huawei Sans" panose="020C0503030203020204" pitchFamily="34" charset="0"/>
                  </a:rPr>
                  <a:t>: false positive, indicating the number of positive cases that are incorrectly classified by the classifier.</a:t>
                </a:r>
              </a:p>
              <a:p>
                <a:pPr lvl="1"/>
                <a14:m>
                  <m:oMath xmlns:m="http://schemas.openxmlformats.org/officeDocument/2006/math">
                    <m:r>
                      <a:rPr lang="en-US" altLang="zh-CN" sz="1800" dirty="0">
                        <a:latin typeface="Cambria Math" panose="02040503050406030204" pitchFamily="18" charset="0"/>
                        <a:sym typeface="Huawei Sans" panose="020C0503030203020204" pitchFamily="34" charset="0"/>
                      </a:rPr>
                      <m:t>𝐹𝑁</m:t>
                    </m:r>
                  </m:oMath>
                </a14:m>
                <a:r>
                  <a:rPr lang="en-US" sz="1800" dirty="0">
                    <a:sym typeface="Huawei Sans" panose="020C0503030203020204" pitchFamily="34" charset="0"/>
                  </a:rPr>
                  <a:t>: false negative, indicating the number of negative cases that are incorrectly classified by the classifier.</a:t>
                </a:r>
              </a:p>
              <a:p>
                <a:r>
                  <a:rPr lang="en-US" sz="2000" dirty="0">
                    <a:sym typeface="Huawei Sans" panose="020C0503030203020204" pitchFamily="34" charset="0"/>
                  </a:rPr>
                  <a:t>Confusion matrix: at least an </a:t>
                </a:r>
                <a14:m>
                  <m:oMath xmlns:m="http://schemas.openxmlformats.org/officeDocument/2006/math">
                    <m:r>
                      <a:rPr lang="en-US" altLang="zh-CN" sz="2000">
                        <a:latin typeface="Cambria Math" panose="02040503050406030204" pitchFamily="18" charset="0"/>
                        <a:sym typeface="Huawei Sans" panose="020C0503030203020204" pitchFamily="34" charset="0"/>
                      </a:rPr>
                      <m:t>𝑚</m:t>
                    </m:r>
                    <m:r>
                      <a:rPr lang="en-US" altLang="zh-CN" sz="2000">
                        <a:latin typeface="Cambria Math" panose="02040503050406030204" pitchFamily="18" charset="0"/>
                        <a:sym typeface="Huawei Sans" panose="020C0503030203020204" pitchFamily="34" charset="0"/>
                      </a:rPr>
                      <m:t>×</m:t>
                    </m:r>
                    <m:r>
                      <a:rPr lang="en-US" altLang="zh-CN" sz="2000">
                        <a:latin typeface="Cambria Math" panose="02040503050406030204" pitchFamily="18" charset="0"/>
                        <a:sym typeface="Huawei Sans" panose="020C0503030203020204" pitchFamily="34" charset="0"/>
                      </a:rPr>
                      <m:t>𝑚</m:t>
                    </m:r>
                  </m:oMath>
                </a14:m>
                <a:r>
                  <a:rPr lang="en-US" sz="2000" dirty="0">
                    <a:sym typeface="Huawei Sans" panose="020C0503030203020204" pitchFamily="34" charset="0"/>
                  </a:rPr>
                  <a:t> table. </a:t>
                </a:r>
                <a14:m>
                  <m:oMath xmlns:m="http://schemas.openxmlformats.org/officeDocument/2006/math">
                    <m:r>
                      <a:rPr lang="en-US" altLang="zh-CN" sz="2000">
                        <a:latin typeface="Cambria Math" panose="02040503050406030204" pitchFamily="18" charset="0"/>
                        <a:sym typeface="Huawei Sans" panose="020C0503030203020204" pitchFamily="34" charset="0"/>
                      </a:rPr>
                      <m:t>𝐶</m:t>
                    </m:r>
                    <m:sSub>
                      <m:sSubPr>
                        <m:ctrlPr>
                          <a:rPr lang="en-US" altLang="zh-CN" sz="2000" i="1">
                            <a:latin typeface="Cambria Math" panose="02040503050406030204" pitchFamily="18" charset="0"/>
                            <a:sym typeface="Huawei Sans" panose="020C0503030203020204" pitchFamily="34" charset="0"/>
                          </a:rPr>
                        </m:ctrlPr>
                      </m:sSubPr>
                      <m:e>
                        <m:r>
                          <a:rPr lang="en-US" altLang="zh-CN" sz="2000">
                            <a:latin typeface="Cambria Math" panose="02040503050406030204" pitchFamily="18" charset="0"/>
                            <a:sym typeface="Huawei Sans" panose="020C0503030203020204" pitchFamily="34" charset="0"/>
                          </a:rPr>
                          <m:t>𝑀</m:t>
                        </m:r>
                      </m:e>
                      <m:sub>
                        <m:r>
                          <a:rPr lang="en-US" altLang="zh-CN" sz="2000">
                            <a:latin typeface="Cambria Math" panose="02040503050406030204" pitchFamily="18" charset="0"/>
                            <a:sym typeface="Huawei Sans" panose="020C0503030203020204" pitchFamily="34" charset="0"/>
                          </a:rPr>
                          <m:t>𝑖</m:t>
                        </m:r>
                        <m:r>
                          <a:rPr lang="en-US" altLang="zh-CN" sz="2000">
                            <a:latin typeface="Cambria Math" panose="02040503050406030204" pitchFamily="18" charset="0"/>
                            <a:sym typeface="Huawei Sans" panose="020C0503030203020204" pitchFamily="34" charset="0"/>
                          </a:rPr>
                          <m:t>,</m:t>
                        </m:r>
                        <m:r>
                          <a:rPr lang="en-US" altLang="zh-CN" sz="2000">
                            <a:latin typeface="Cambria Math" panose="02040503050406030204" pitchFamily="18" charset="0"/>
                            <a:sym typeface="Huawei Sans" panose="020C0503030203020204" pitchFamily="34" charset="0"/>
                          </a:rPr>
                          <m:t>𝑗</m:t>
                        </m:r>
                      </m:sub>
                    </m:sSub>
                  </m:oMath>
                </a14:m>
                <a:r>
                  <a:rPr lang="en-US" sz="2000" dirty="0">
                    <a:sym typeface="Huawei Sans" panose="020C0503030203020204" pitchFamily="34" charset="0"/>
                  </a:rPr>
                  <a:t> of the first </a:t>
                </a:r>
                <a14:m>
                  <m:oMath xmlns:m="http://schemas.openxmlformats.org/officeDocument/2006/math">
                    <m:r>
                      <a:rPr lang="en-US" altLang="zh-CN" sz="2000" dirty="0">
                        <a:latin typeface="Cambria Math" panose="02040503050406030204" pitchFamily="18" charset="0"/>
                        <a:sym typeface="Huawei Sans" panose="020C0503030203020204" pitchFamily="34" charset="0"/>
                      </a:rPr>
                      <m:t>𝑚</m:t>
                    </m:r>
                  </m:oMath>
                </a14:m>
                <a:r>
                  <a:rPr lang="en-US" sz="2000" dirty="0">
                    <a:sym typeface="Huawei Sans" panose="020C0503030203020204" pitchFamily="34" charset="0"/>
                  </a:rPr>
                  <a:t> rows and </a:t>
                </a:r>
                <a14:m>
                  <m:oMath xmlns:m="http://schemas.openxmlformats.org/officeDocument/2006/math">
                    <m:r>
                      <a:rPr lang="en-US" altLang="zh-CN" sz="2000" dirty="0">
                        <a:latin typeface="Cambria Math" panose="02040503050406030204" pitchFamily="18" charset="0"/>
                        <a:sym typeface="Huawei Sans" panose="020C0503030203020204" pitchFamily="34" charset="0"/>
                      </a:rPr>
                      <m:t>𝑚</m:t>
                    </m:r>
                  </m:oMath>
                </a14:m>
                <a:r>
                  <a:rPr lang="en-US" sz="2000" dirty="0">
                    <a:sym typeface="Huawei Sans" panose="020C0503030203020204" pitchFamily="34" charset="0"/>
                  </a:rPr>
                  <a:t> columns indicates the number of cases that actually belong to class </a:t>
                </a:r>
                <a14:m>
                  <m:oMath xmlns:m="http://schemas.openxmlformats.org/officeDocument/2006/math">
                    <m:r>
                      <a:rPr lang="en-US" altLang="zh-CN" sz="2000" dirty="0">
                        <a:latin typeface="Cambria Math" panose="02040503050406030204" pitchFamily="18" charset="0"/>
                        <a:sym typeface="Huawei Sans" panose="020C0503030203020204" pitchFamily="34" charset="0"/>
                      </a:rPr>
                      <m:t>𝑖</m:t>
                    </m:r>
                  </m:oMath>
                </a14:m>
                <a:r>
                  <a:rPr lang="en-US" sz="2000" dirty="0">
                    <a:sym typeface="Huawei Sans" panose="020C0503030203020204" pitchFamily="34" charset="0"/>
                  </a:rPr>
                  <a:t> but are classified into class </a:t>
                </a:r>
                <a14:m>
                  <m:oMath xmlns:m="http://schemas.openxmlformats.org/officeDocument/2006/math">
                    <m:r>
                      <a:rPr lang="en-US" altLang="zh-CN" sz="2000" dirty="0">
                        <a:latin typeface="Cambria Math" panose="02040503050406030204" pitchFamily="18" charset="0"/>
                        <a:sym typeface="Huawei Sans" panose="020C0503030203020204" pitchFamily="34" charset="0"/>
                      </a:rPr>
                      <m:t>𝑗</m:t>
                    </m:r>
                  </m:oMath>
                </a14:m>
                <a:r>
                  <a:rPr lang="en-US" sz="2000" dirty="0">
                    <a:sym typeface="Huawei Sans" panose="020C0503030203020204" pitchFamily="34" charset="0"/>
                  </a:rPr>
                  <a:t> by the classifier.</a:t>
                </a:r>
              </a:p>
              <a:p>
                <a:pPr lvl="1"/>
                <a:r>
                  <a:rPr lang="en-US" sz="1800" dirty="0">
                    <a:sym typeface="Huawei Sans" panose="020C0503030203020204" pitchFamily="34" charset="0"/>
                  </a:rPr>
                  <a:t>Ideally, for a high accuracy classifier, most prediction values should be located in the diagonal from </a:t>
                </a:r>
                <a14:m>
                  <m:oMath xmlns:m="http://schemas.openxmlformats.org/officeDocument/2006/math">
                    <m:r>
                      <a:rPr lang="en-US" altLang="zh-CN" sz="1800">
                        <a:latin typeface="Cambria Math" panose="02040503050406030204" pitchFamily="18" charset="0"/>
                        <a:sym typeface="Huawei Sans" panose="020C0503030203020204" pitchFamily="34" charset="0"/>
                      </a:rPr>
                      <m:t>𝐶</m:t>
                    </m:r>
                    <m:sSub>
                      <m:sSubPr>
                        <m:ctrlPr>
                          <a:rPr lang="en-US" altLang="zh-CN" sz="1800" i="1">
                            <a:latin typeface="Cambria Math" panose="02040503050406030204" pitchFamily="18" charset="0"/>
                            <a:sym typeface="Huawei Sans" panose="020C0503030203020204" pitchFamily="34" charset="0"/>
                          </a:rPr>
                        </m:ctrlPr>
                      </m:sSubPr>
                      <m:e>
                        <m:r>
                          <a:rPr lang="en-US" altLang="zh-CN" sz="1800">
                            <a:latin typeface="Cambria Math" panose="02040503050406030204" pitchFamily="18" charset="0"/>
                            <a:sym typeface="Huawei Sans" panose="020C0503030203020204" pitchFamily="34" charset="0"/>
                          </a:rPr>
                          <m:t>𝑀</m:t>
                        </m:r>
                      </m:e>
                      <m:sub>
                        <m:r>
                          <a:rPr lang="en-US" altLang="zh-CN" sz="1800">
                            <a:latin typeface="Cambria Math" panose="02040503050406030204" pitchFamily="18" charset="0"/>
                            <a:sym typeface="Huawei Sans" panose="020C0503030203020204" pitchFamily="34" charset="0"/>
                          </a:rPr>
                          <m:t>1,1</m:t>
                        </m:r>
                      </m:sub>
                    </m:sSub>
                  </m:oMath>
                </a14:m>
                <a:r>
                  <a:rPr lang="en-US" sz="1800" dirty="0">
                    <a:sym typeface="Huawei Sans" panose="020C0503030203020204" pitchFamily="34" charset="0"/>
                  </a:rPr>
                  <a:t> to </a:t>
                </a:r>
                <a14:m>
                  <m:oMath xmlns:m="http://schemas.openxmlformats.org/officeDocument/2006/math">
                    <m:r>
                      <a:rPr lang="en-US" altLang="zh-CN" sz="1800">
                        <a:latin typeface="Cambria Math" panose="02040503050406030204" pitchFamily="18" charset="0"/>
                        <a:sym typeface="Huawei Sans" panose="020C0503030203020204" pitchFamily="34" charset="0"/>
                      </a:rPr>
                      <m:t>𝐶</m:t>
                    </m:r>
                    <m:sSub>
                      <m:sSubPr>
                        <m:ctrlPr>
                          <a:rPr lang="en-US" altLang="zh-CN" sz="1800" i="1">
                            <a:latin typeface="Cambria Math" panose="02040503050406030204" pitchFamily="18" charset="0"/>
                            <a:sym typeface="Huawei Sans" panose="020C0503030203020204" pitchFamily="34" charset="0"/>
                          </a:rPr>
                        </m:ctrlPr>
                      </m:sSubPr>
                      <m:e>
                        <m:r>
                          <a:rPr lang="en-US" altLang="zh-CN" sz="1800">
                            <a:latin typeface="Cambria Math" panose="02040503050406030204" pitchFamily="18" charset="0"/>
                            <a:sym typeface="Huawei Sans" panose="020C0503030203020204" pitchFamily="34" charset="0"/>
                          </a:rPr>
                          <m:t>𝑀</m:t>
                        </m:r>
                      </m:e>
                      <m:sub>
                        <m:r>
                          <a:rPr lang="en-US" altLang="zh-CN" sz="1800">
                            <a:latin typeface="Cambria Math" panose="02040503050406030204" pitchFamily="18" charset="0"/>
                            <a:sym typeface="Huawei Sans" panose="020C0503030203020204" pitchFamily="34" charset="0"/>
                          </a:rPr>
                          <m:t>𝑚</m:t>
                        </m:r>
                        <m:r>
                          <a:rPr lang="en-US" altLang="zh-CN" sz="1800">
                            <a:latin typeface="Cambria Math" panose="02040503050406030204" pitchFamily="18" charset="0"/>
                            <a:sym typeface="Huawei Sans" panose="020C0503030203020204" pitchFamily="34" charset="0"/>
                          </a:rPr>
                          <m:t>,</m:t>
                        </m:r>
                        <m:r>
                          <a:rPr lang="en-US" altLang="zh-CN" sz="1800">
                            <a:latin typeface="Cambria Math" panose="02040503050406030204" pitchFamily="18" charset="0"/>
                            <a:sym typeface="Huawei Sans" panose="020C0503030203020204" pitchFamily="34" charset="0"/>
                          </a:rPr>
                          <m:t>𝑚</m:t>
                        </m:r>
                      </m:sub>
                    </m:sSub>
                  </m:oMath>
                </a14:m>
                <a:r>
                  <a:rPr lang="en-US" sz="1800" dirty="0">
                    <a:sym typeface="Huawei Sans" panose="020C0503030203020204" pitchFamily="34" charset="0"/>
                  </a:rPr>
                  <a:t> of the table while values outside the diagonal are 0 or close to 0. That is, </a:t>
                </a:r>
                <a14:m>
                  <m:oMath xmlns:m="http://schemas.openxmlformats.org/officeDocument/2006/math">
                    <m:r>
                      <a:rPr lang="en-US" altLang="zh-CN" sz="1800" dirty="0">
                        <a:latin typeface="Cambria Math" panose="02040503050406030204" pitchFamily="18" charset="0"/>
                        <a:sym typeface="Huawei Sans" panose="020C0503030203020204" pitchFamily="34" charset="0"/>
                      </a:rPr>
                      <m:t>𝐹𝑃</m:t>
                    </m:r>
                  </m:oMath>
                </a14:m>
                <a:r>
                  <a:rPr lang="en-US" sz="1800" dirty="0">
                    <a:sym typeface="Huawei Sans" panose="020C0503030203020204" pitchFamily="34" charset="0"/>
                  </a:rPr>
                  <a:t> and </a:t>
                </a:r>
                <a14:m>
                  <m:oMath xmlns:m="http://schemas.openxmlformats.org/officeDocument/2006/math">
                    <m:r>
                      <a:rPr lang="en-US" altLang="zh-CN" sz="1800" dirty="0">
                        <a:latin typeface="Cambria Math" panose="02040503050406030204" pitchFamily="18" charset="0"/>
                        <a:sym typeface="Huawei Sans" panose="020C0503030203020204" pitchFamily="34" charset="0"/>
                      </a:rPr>
                      <m:t>𝐹𝑃</m:t>
                    </m:r>
                  </m:oMath>
                </a14:m>
                <a:r>
                  <a:rPr lang="en-US" sz="1800" dirty="0">
                    <a:sym typeface="Huawei Sans" panose="020C0503030203020204" pitchFamily="34" charset="0"/>
                  </a:rPr>
                  <a:t> are close to 0.</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xfrm>
                <a:off x="731837" y="1535490"/>
                <a:ext cx="10728326" cy="4875042"/>
              </a:xfrm>
              <a:blipFill>
                <a:blip r:embed="rId3"/>
                <a:stretch>
                  <a:fillRect l="-682" t="-625" r="-568"/>
                </a:stretch>
              </a:blipFill>
            </p:spPr>
            <p:txBody>
              <a:bodyPr/>
              <a:lstStyle/>
              <a:p>
                <a:r>
                  <a:rPr lang="en-US">
                    <a:noFill/>
                  </a:rPr>
                  <a:t> </a:t>
                </a:r>
              </a:p>
            </p:txBody>
          </p:sp>
        </mc:Fallback>
      </mc:AlternateContent>
      <p:sp>
        <p:nvSpPr>
          <p:cNvPr id="14" name="文本框 13"/>
          <p:cNvSpPr txBox="1"/>
          <p:nvPr/>
        </p:nvSpPr>
        <p:spPr bwMode="auto">
          <a:xfrm>
            <a:off x="8862143" y="2971336"/>
            <a:ext cx="2319392" cy="347170"/>
          </a:xfrm>
          <a:prstGeom prst="rect">
            <a:avLst/>
          </a:prstGeom>
          <a:noFill/>
          <a:ln w="9525">
            <a:noFill/>
            <a:miter lim="800000"/>
            <a:headEnd/>
            <a:tailEnd/>
          </a:ln>
        </p:spPr>
        <p:txBody>
          <a:bodyPr wrap="square" lIns="99980" tIns="49986" rIns="99980" bIns="49986" rtlCol="0">
            <a:noAutofit/>
          </a:bodyPr>
          <a:lstStyle/>
          <a:p>
            <a:pPr algn="ctr" defTabSz="1001649" eaLnBrk="0" fontAlgn="ctr" hangingPunct="0"/>
            <a:r>
              <a:rPr lang="en-US" sz="16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Confusion matrix</a:t>
            </a:r>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701034921"/>
                  </p:ext>
                </p:extLst>
              </p:nvPr>
            </p:nvGraphicFramePr>
            <p:xfrm>
              <a:off x="8333491" y="1040314"/>
              <a:ext cx="3348372" cy="1931022"/>
            </p:xfrm>
            <a:graphic>
              <a:graphicData uri="http://schemas.openxmlformats.org/drawingml/2006/table">
                <a:tbl>
                  <a:tblPr firstRow="1" bandRow="1"/>
                  <a:tblGrid>
                    <a:gridCol w="1488578">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485775">
                      <a:extLst>
                        <a:ext uri="{9D8B030D-6E8A-4147-A177-3AD203B41FA5}">
                          <a16:colId xmlns:a16="http://schemas.microsoft.com/office/drawing/2014/main" val="20002"/>
                        </a:ext>
                      </a:extLst>
                    </a:gridCol>
                    <a:gridCol w="659644">
                      <a:extLst>
                        <a:ext uri="{9D8B030D-6E8A-4147-A177-3AD203B41FA5}">
                          <a16:colId xmlns:a16="http://schemas.microsoft.com/office/drawing/2014/main" val="20003"/>
                        </a:ext>
                      </a:extLst>
                    </a:gridCol>
                  </a:tblGrid>
                  <a:tr h="655580">
                    <a:tc>
                      <a:txBody>
                        <a:bodyPr/>
                        <a:lstStyle/>
                        <a:p>
                          <a:pPr algn="r" fontAlgn="ct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Estimated </a:t>
                          </a:r>
                        </a:p>
                        <a:p>
                          <a:pPr algn="r" fontAlgn="ct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amount </a:t>
                          </a:r>
                        </a:p>
                        <a:p>
                          <a:pPr algn="l" rtl="0" fontAlgn="ctr"/>
                          <a:endPar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fontAlgn="ct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Actual amount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solidFill>
                          <a:schemeClr val="bg1">
                            <a:lumMod val="85000"/>
                          </a:schemeClr>
                        </a:solidFill>
                      </a:tcPr>
                    </a:tc>
                    <a:tc>
                      <a:txBody>
                        <a:bodyPr/>
                        <a:lstStyle/>
                        <a:p>
                          <a:pPr algn="ctr" fontAlgn="ctr"/>
                          <a14:m>
                            <m:oMathPara xmlns:m="http://schemas.openxmlformats.org/officeDocument/2006/math">
                              <m:oMathParaPr>
                                <m:jc m:val="centerGroup"/>
                              </m:oMathParaPr>
                              <m:oMath xmlns:m="http://schemas.openxmlformats.org/officeDocument/2006/math">
                                <m:r>
                                  <m:rPr>
                                    <m:nor/>
                                  </m:rPr>
                                  <a:rPr lang="en-US" altLang="zh-CN" sz="12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m:t>yes</m:t>
                                </m:r>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14:m>
                            <m:oMathPara xmlns:m="http://schemas.openxmlformats.org/officeDocument/2006/math">
                              <m:oMathParaPr>
                                <m:jc m:val="centerGroup"/>
                              </m:oMathParaPr>
                              <m:oMath xmlns:m="http://schemas.openxmlformats.org/officeDocument/2006/math">
                                <m:r>
                                  <m:rPr>
                                    <m:nor/>
                                  </m:rPr>
                                  <a:rPr lang="en-US" altLang="zh-CN" sz="12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m:t>no</m:t>
                                </m:r>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Total</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369354">
                    <a:tc>
                      <a:txBody>
                        <a:bodyPr/>
                        <a:lstStyle/>
                        <a:p>
                          <a:pPr algn="ctr" fontAlgn="ct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yes</a:t>
                          </a: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r>
                                  <a:rPr lang="en-US" altLang="zh-CN" sz="1200" i="1" dirty="0" smtClean="0">
                                    <a:solidFill>
                                      <a:schemeClr val="tx1"/>
                                    </a:solidFill>
                                    <a:latin typeface="Cambria Math" panose="02040503050406030204" pitchFamily="18" charset="0"/>
                                    <a:ea typeface="+mn-ea"/>
                                    <a:cs typeface="+mn-ea"/>
                                    <a:sym typeface="Huawei Sans" panose="020C0503030203020204" pitchFamily="34" charset="0"/>
                                  </a:rPr>
                                  <m:t>𝑇𝑃</m:t>
                                </m:r>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nchor="ctr"/>
                    </a:tc>
                    <a:tc>
                      <a:txBody>
                        <a:bodyPr/>
                        <a:lstStyle/>
                        <a:p>
                          <a:pPr algn="ctr" fontAlgn="ctr"/>
                          <a14:m>
                            <m:oMathPara xmlns:m="http://schemas.openxmlformats.org/officeDocument/2006/math">
                              <m:oMathParaPr>
                                <m:jc m:val="centerGroup"/>
                              </m:oMathParaPr>
                              <m:oMath xmlns:m="http://schemas.openxmlformats.org/officeDocument/2006/math">
                                <m:r>
                                  <a:rPr lang="en-US" altLang="zh-CN" sz="1200" i="1" dirty="0" smtClean="0">
                                    <a:solidFill>
                                      <a:schemeClr val="tx1"/>
                                    </a:solidFill>
                                    <a:latin typeface="Cambria Math" panose="02040503050406030204" pitchFamily="18" charset="0"/>
                                    <a:ea typeface="+mn-ea"/>
                                    <a:cs typeface="+mn-ea"/>
                                    <a:sym typeface="Huawei Sans" panose="020C0503030203020204" pitchFamily="34" charset="0"/>
                                  </a:rPr>
                                  <m:t>𝐹𝑁</m:t>
                                </m:r>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i="1" dirty="0" smtClean="0">
                                    <a:solidFill>
                                      <a:srgbClr val="000000"/>
                                    </a:solidFill>
                                    <a:latin typeface="Cambria Math" panose="02040503050406030204" pitchFamily="18" charset="0"/>
                                    <a:ea typeface="+mn-ea"/>
                                    <a:cs typeface="+mn-ea"/>
                                    <a:sym typeface="Huawei Sans" panose="020C0503030203020204" pitchFamily="34" charset="0"/>
                                  </a:rPr>
                                  <m:t>𝑃</m:t>
                                </m:r>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69354">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no</a:t>
                          </a: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r>
                                  <a:rPr lang="en-US" altLang="zh-CN" sz="1200" i="1" dirty="0" smtClean="0">
                                    <a:solidFill>
                                      <a:schemeClr val="tx1"/>
                                    </a:solidFill>
                                    <a:latin typeface="Cambria Math" panose="02040503050406030204" pitchFamily="18" charset="0"/>
                                    <a:ea typeface="+mn-ea"/>
                                    <a:cs typeface="+mn-ea"/>
                                    <a:sym typeface="Huawei Sans" panose="020C0503030203020204" pitchFamily="34" charset="0"/>
                                  </a:rPr>
                                  <m:t>𝐹𝑃</m:t>
                                </m:r>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nchor="ctr"/>
                    </a:tc>
                    <a:tc>
                      <a:txBody>
                        <a:bodyPr/>
                        <a:lstStyle/>
                        <a:p>
                          <a:pPr algn="ctr" fontAlgn="ctr"/>
                          <a14:m>
                            <m:oMathPara xmlns:m="http://schemas.openxmlformats.org/officeDocument/2006/math">
                              <m:oMathParaPr>
                                <m:jc m:val="centerGroup"/>
                              </m:oMathParaPr>
                              <m:oMath xmlns:m="http://schemas.openxmlformats.org/officeDocument/2006/math">
                                <m:r>
                                  <a:rPr lang="en-US" altLang="zh-CN" sz="1200" i="1" dirty="0" smtClean="0">
                                    <a:solidFill>
                                      <a:schemeClr val="tx1"/>
                                    </a:solidFill>
                                    <a:latin typeface="Cambria Math" panose="02040503050406030204" pitchFamily="18" charset="0"/>
                                    <a:ea typeface="+mn-ea"/>
                                    <a:cs typeface="+mn-ea"/>
                                    <a:sym typeface="Huawei Sans" panose="020C0503030203020204" pitchFamily="34" charset="0"/>
                                  </a:rPr>
                                  <m:t>𝑇𝑁</m:t>
                                </m:r>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i="1" dirty="0" smtClean="0">
                                    <a:solidFill>
                                      <a:srgbClr val="000000"/>
                                    </a:solidFill>
                                    <a:latin typeface="Cambria Math" panose="02040503050406030204" pitchFamily="18" charset="0"/>
                                    <a:ea typeface="+mn-ea"/>
                                    <a:cs typeface="+mn-ea"/>
                                    <a:sym typeface="Huawei Sans" panose="020C0503030203020204" pitchFamily="34" charset="0"/>
                                  </a:rPr>
                                  <m:t>𝑁</m:t>
                                </m:r>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69354">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Total</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fontAlgn="ctr"/>
                          <a14:m>
                            <m:oMathPara xmlns:m="http://schemas.openxmlformats.org/officeDocument/2006/math">
                              <m:oMathParaPr>
                                <m:jc m:val="centerGroup"/>
                              </m:oMathParaPr>
                              <m:oMath xmlns:m="http://schemas.openxmlformats.org/officeDocument/2006/math">
                                <m:sSup>
                                  <m:sSupPr>
                                    <m:ctrlPr>
                                      <a:rPr lang="en-US" sz="1200" i="1" smtClean="0">
                                        <a:solidFill>
                                          <a:schemeClr val="tx1"/>
                                        </a:solidFill>
                                        <a:latin typeface="Cambria Math" panose="02040503050406030204" pitchFamily="18" charset="0"/>
                                        <a:ea typeface="+mn-ea"/>
                                        <a:cs typeface="+mn-ea"/>
                                        <a:sym typeface="Huawei Sans" panose="020C0503030203020204" pitchFamily="34" charset="0"/>
                                      </a:rPr>
                                    </m:ctrlPr>
                                  </m:sSupPr>
                                  <m:e>
                                    <m:r>
                                      <a:rPr lang="en-US" sz="1200" b="0" i="1" smtClean="0">
                                        <a:solidFill>
                                          <a:schemeClr val="tx1"/>
                                        </a:solidFill>
                                        <a:latin typeface="Cambria Math" panose="02040503050406030204" pitchFamily="18" charset="0"/>
                                        <a:ea typeface="+mn-ea"/>
                                        <a:cs typeface="+mn-ea"/>
                                        <a:sym typeface="Huawei Sans" panose="020C0503030203020204" pitchFamily="34" charset="0"/>
                                      </a:rPr>
                                      <m:t>𝑃</m:t>
                                    </m:r>
                                  </m:e>
                                  <m:sup>
                                    <m:r>
                                      <a:rPr lang="en-US" sz="1200" b="0" i="1" smtClean="0">
                                        <a:solidFill>
                                          <a:schemeClr val="tx1"/>
                                        </a:solidFill>
                                        <a:latin typeface="Cambria Math" panose="02040503050406030204" pitchFamily="18" charset="0"/>
                                        <a:ea typeface="+mn-ea"/>
                                        <a:cs typeface="+mn-ea"/>
                                        <a:sym typeface="Huawei Sans" panose="020C0503030203020204" pitchFamily="34" charset="0"/>
                                      </a:rPr>
                                      <m:t>′</m:t>
                                    </m:r>
                                  </m:sup>
                                </m:sSup>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fontAlgn="ctr"/>
                          <a14:m>
                            <m:oMathPara xmlns:m="http://schemas.openxmlformats.org/officeDocument/2006/math">
                              <m:oMathParaPr>
                                <m:jc m:val="centerGroup"/>
                              </m:oMathParaPr>
                              <m:oMath xmlns:m="http://schemas.openxmlformats.org/officeDocument/2006/math">
                                <m:sSup>
                                  <m:sSupPr>
                                    <m:ctrlPr>
                                      <a:rPr lang="en-US" sz="1200" i="1" smtClean="0">
                                        <a:solidFill>
                                          <a:schemeClr val="tx1"/>
                                        </a:solidFill>
                                        <a:latin typeface="Cambria Math" panose="02040503050406030204" pitchFamily="18" charset="0"/>
                                        <a:ea typeface="+mn-ea"/>
                                        <a:cs typeface="+mn-ea"/>
                                        <a:sym typeface="Huawei Sans" panose="020C0503030203020204" pitchFamily="34" charset="0"/>
                                      </a:rPr>
                                    </m:ctrlPr>
                                  </m:sSupPr>
                                  <m:e>
                                    <m:r>
                                      <a:rPr lang="en-US" sz="1200" b="0" i="1" smtClean="0">
                                        <a:solidFill>
                                          <a:schemeClr val="tx1"/>
                                        </a:solidFill>
                                        <a:latin typeface="Cambria Math" panose="02040503050406030204" pitchFamily="18" charset="0"/>
                                        <a:ea typeface="+mn-ea"/>
                                        <a:cs typeface="+mn-ea"/>
                                        <a:sym typeface="Huawei Sans" panose="020C0503030203020204" pitchFamily="34" charset="0"/>
                                      </a:rPr>
                                      <m:t>𝑁</m:t>
                                    </m:r>
                                  </m:e>
                                  <m:sup>
                                    <m:r>
                                      <a:rPr lang="en-US" sz="1200" b="0" i="1" smtClean="0">
                                        <a:solidFill>
                                          <a:schemeClr val="tx1"/>
                                        </a:solidFill>
                                        <a:latin typeface="Cambria Math" panose="02040503050406030204" pitchFamily="18" charset="0"/>
                                        <a:ea typeface="+mn-ea"/>
                                        <a:cs typeface="+mn-ea"/>
                                        <a:sym typeface="Huawei Sans" panose="020C0503030203020204" pitchFamily="34" charset="0"/>
                                      </a:rPr>
                                      <m:t>′</m:t>
                                    </m:r>
                                  </m:sup>
                                </m:sSup>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i="1" dirty="0" smtClean="0">
                                    <a:solidFill>
                                      <a:srgbClr val="000000"/>
                                    </a:solidFill>
                                    <a:latin typeface="Cambria Math" panose="02040503050406030204" pitchFamily="18" charset="0"/>
                                    <a:ea typeface="+mn-ea"/>
                                    <a:cs typeface="+mn-ea"/>
                                    <a:sym typeface="Huawei Sans" panose="020C0503030203020204" pitchFamily="34" charset="0"/>
                                  </a:rPr>
                                  <m:t>𝑃</m:t>
                                </m:r>
                                <m:r>
                                  <a:rPr lang="en-US" altLang="zh-CN" sz="1200" i="1" dirty="0" smtClean="0">
                                    <a:solidFill>
                                      <a:srgbClr val="000000"/>
                                    </a:solidFill>
                                    <a:latin typeface="Cambria Math" panose="02040503050406030204" pitchFamily="18" charset="0"/>
                                    <a:ea typeface="+mn-ea"/>
                                    <a:cs typeface="+mn-ea"/>
                                    <a:sym typeface="Huawei Sans" panose="020C0503030203020204" pitchFamily="34" charset="0"/>
                                  </a:rPr>
                                  <m:t>+</m:t>
                                </m:r>
                                <m:r>
                                  <a:rPr lang="en-US" altLang="zh-CN" sz="1200" i="1" dirty="0" smtClean="0">
                                    <a:solidFill>
                                      <a:srgbClr val="000000"/>
                                    </a:solidFill>
                                    <a:latin typeface="Cambria Math" panose="02040503050406030204" pitchFamily="18" charset="0"/>
                                    <a:ea typeface="+mn-ea"/>
                                    <a:cs typeface="+mn-ea"/>
                                    <a:sym typeface="Huawei Sans" panose="020C0503030203020204" pitchFamily="34" charset="0"/>
                                  </a:rPr>
                                  <m:t>𝑁</m:t>
                                </m:r>
                              </m:oMath>
                            </m:oMathPara>
                          </a14:m>
                          <a:endParaRPr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701034921"/>
                  </p:ext>
                </p:extLst>
              </p:nvPr>
            </p:nvGraphicFramePr>
            <p:xfrm>
              <a:off x="8333491" y="1040314"/>
              <a:ext cx="3348372" cy="1931022"/>
            </p:xfrm>
            <a:graphic>
              <a:graphicData uri="http://schemas.openxmlformats.org/drawingml/2006/table">
                <a:tbl>
                  <a:tblPr firstRow="1" bandRow="1"/>
                  <a:tblGrid>
                    <a:gridCol w="1488578">
                      <a:extLst>
                        <a:ext uri="{9D8B030D-6E8A-4147-A177-3AD203B41FA5}">
                          <a16:colId xmlns:a16="http://schemas.microsoft.com/office/drawing/2014/main" xmlns="" xmlns:a14="http://schemas.microsoft.com/office/drawing/2010/main" val="20000"/>
                        </a:ext>
                      </a:extLst>
                    </a:gridCol>
                    <a:gridCol w="714375">
                      <a:extLst>
                        <a:ext uri="{9D8B030D-6E8A-4147-A177-3AD203B41FA5}">
                          <a16:colId xmlns:a16="http://schemas.microsoft.com/office/drawing/2014/main" xmlns="" xmlns:a14="http://schemas.microsoft.com/office/drawing/2010/main" val="20001"/>
                        </a:ext>
                      </a:extLst>
                    </a:gridCol>
                    <a:gridCol w="485775"/>
                    <a:gridCol w="659644"/>
                  </a:tblGrid>
                  <a:tr h="822960">
                    <a:tc>
                      <a:txBody>
                        <a:bodyPr/>
                        <a:lstStyle/>
                        <a:p>
                          <a:pPr algn="r" fontAlgn="ctr"/>
                          <a:r>
                            <a:rPr lang="en-US" sz="12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Estimated </a:t>
                          </a:r>
                        </a:p>
                        <a:p>
                          <a:pPr algn="r" fontAlgn="ctr"/>
                          <a:r>
                            <a:rPr lang="en-US" sz="12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amount </a:t>
                          </a:r>
                        </a:p>
                        <a:p>
                          <a:pPr algn="l" rtl="0" fontAlgn="ctr"/>
                          <a:endParaRPr lang="en-US" sz="12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fontAlgn="ct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Actual </a:t>
                          </a:r>
                          <a:r>
                            <a:rPr lang="en-US" sz="120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amount</a:t>
                          </a:r>
                          <a:endPar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solidFill>
                          <a:schemeClr val="bg1">
                            <a:lumMod val="85000"/>
                          </a:schemeClr>
                        </a:solidFill>
                      </a:tcPr>
                    </a:tc>
                    <a:tc>
                      <a:txBody>
                        <a:bodyPr/>
                        <a:lstStyle/>
                        <a:p>
                          <a:endParaRPr lang="en-US"/>
                        </a:p>
                      </a:txBody>
                      <a:tcPr anchor="ctr">
                        <a:lnT w="28575" cap="flat" cmpd="sng" algn="ctr">
                          <a:solidFill>
                            <a:schemeClr val="tx1"/>
                          </a:solidFill>
                          <a:prstDash val="solid"/>
                          <a:round/>
                          <a:headEnd type="none" w="med" len="med"/>
                          <a:tailEnd type="none" w="med" len="med"/>
                        </a:lnT>
                        <a:blipFill rotWithShape="0">
                          <a:blip r:embed="rId4"/>
                          <a:stretch>
                            <a:fillRect l="-211966" t="-1471" r="-164957" b="-137500"/>
                          </a:stretch>
                        </a:blipFill>
                      </a:tcPr>
                    </a:tc>
                    <a:tc>
                      <a:txBody>
                        <a:bodyPr/>
                        <a:lstStyle/>
                        <a:p>
                          <a:endParaRPr lang="en-US"/>
                        </a:p>
                      </a:txBody>
                      <a:tcPr anchor="ctr">
                        <a:lnT w="28575" cap="flat" cmpd="sng" algn="ctr">
                          <a:solidFill>
                            <a:schemeClr val="tx1"/>
                          </a:solidFill>
                          <a:prstDash val="solid"/>
                          <a:round/>
                          <a:headEnd type="none" w="med" len="med"/>
                          <a:tailEnd type="none" w="med" len="med"/>
                        </a:lnT>
                        <a:blipFill rotWithShape="0">
                          <a:blip r:embed="rId4"/>
                          <a:stretch>
                            <a:fillRect l="-456250" t="-1471" r="-141250" b="-137500"/>
                          </a:stretch>
                        </a:blipFill>
                      </a:tcPr>
                    </a:tc>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Total</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xmlns="" xmlns:a14="http://schemas.microsoft.com/office/drawing/2010/main" val="10000"/>
                      </a:ext>
                    </a:extLst>
                  </a:tr>
                  <a:tr h="369354">
                    <a:tc>
                      <a:txBody>
                        <a:bodyPr/>
                        <a:lstStyle/>
                        <a:p>
                          <a:pPr algn="ctr" fontAlgn="ctr"/>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yes</a:t>
                          </a:r>
                        </a:p>
                      </a:txBody>
                      <a:tcPr anchor="ctr">
                        <a:lnL w="28575" cap="flat" cmpd="sng" algn="ctr">
                          <a:solidFill>
                            <a:schemeClr val="tx1"/>
                          </a:solidFill>
                          <a:prstDash val="solid"/>
                          <a:round/>
                          <a:headEnd type="none" w="med" len="med"/>
                          <a:tailEnd type="none" w="med" len="med"/>
                        </a:lnL>
                      </a:tcPr>
                    </a:tc>
                    <a:tc>
                      <a:txBody>
                        <a:bodyPr/>
                        <a:lstStyle/>
                        <a:p>
                          <a:endParaRPr lang="en-US"/>
                        </a:p>
                      </a:txBody>
                      <a:tcPr anchor="ctr">
                        <a:blipFill rotWithShape="0">
                          <a:blip r:embed="rId4"/>
                          <a:stretch>
                            <a:fillRect l="-211966" t="-230000" r="-164957" b="-211667"/>
                          </a:stretch>
                        </a:blipFill>
                      </a:tcPr>
                    </a:tc>
                    <a:tc>
                      <a:txBody>
                        <a:bodyPr/>
                        <a:lstStyle/>
                        <a:p>
                          <a:endParaRPr lang="en-US"/>
                        </a:p>
                      </a:txBody>
                      <a:tcPr anchor="ctr">
                        <a:blipFill rotWithShape="0">
                          <a:blip r:embed="rId4"/>
                          <a:stretch>
                            <a:fillRect l="-456250" t="-230000" r="-141250" b="-211667"/>
                          </a:stretch>
                        </a:blipFill>
                      </a:tcPr>
                    </a:tc>
                    <a:tc>
                      <a:txBody>
                        <a:bodyPr/>
                        <a:lstStyle/>
                        <a:p>
                          <a:endParaRPr lang="en-US"/>
                        </a:p>
                      </a:txBody>
                      <a:tcPr anchor="ctr">
                        <a:lnR w="28575" cap="flat" cmpd="sng" algn="ctr">
                          <a:solidFill>
                            <a:schemeClr val="tx1"/>
                          </a:solidFill>
                          <a:prstDash val="solid"/>
                          <a:round/>
                          <a:headEnd type="none" w="med" len="med"/>
                          <a:tailEnd type="none" w="med" len="med"/>
                        </a:lnR>
                        <a:blipFill rotWithShape="0">
                          <a:blip r:embed="rId4"/>
                          <a:stretch>
                            <a:fillRect l="-412037" t="-230000" r="-4630" b="-211667"/>
                          </a:stretch>
                        </a:blipFill>
                      </a:tcPr>
                    </a:tc>
                  </a:tr>
                  <a:tr h="369354">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no</a:t>
                          </a:r>
                        </a:p>
                      </a:txBody>
                      <a:tcPr anchor="ctr">
                        <a:lnL w="28575" cap="flat" cmpd="sng" algn="ctr">
                          <a:solidFill>
                            <a:schemeClr val="tx1"/>
                          </a:solidFill>
                          <a:prstDash val="solid"/>
                          <a:round/>
                          <a:headEnd type="none" w="med" len="med"/>
                          <a:tailEnd type="none" w="med" len="med"/>
                        </a:lnL>
                      </a:tcPr>
                    </a:tc>
                    <a:tc>
                      <a:txBody>
                        <a:bodyPr/>
                        <a:lstStyle/>
                        <a:p>
                          <a:endParaRPr lang="en-US"/>
                        </a:p>
                      </a:txBody>
                      <a:tcPr anchor="ctr">
                        <a:blipFill rotWithShape="0">
                          <a:blip r:embed="rId4"/>
                          <a:stretch>
                            <a:fillRect l="-211966" t="-324590" r="-164957" b="-108197"/>
                          </a:stretch>
                        </a:blipFill>
                      </a:tcPr>
                    </a:tc>
                    <a:tc>
                      <a:txBody>
                        <a:bodyPr/>
                        <a:lstStyle/>
                        <a:p>
                          <a:endParaRPr lang="en-US"/>
                        </a:p>
                      </a:txBody>
                      <a:tcPr anchor="ctr">
                        <a:blipFill rotWithShape="0">
                          <a:blip r:embed="rId4"/>
                          <a:stretch>
                            <a:fillRect l="-456250" t="-324590" r="-141250" b="-108197"/>
                          </a:stretch>
                        </a:blipFill>
                      </a:tcPr>
                    </a:tc>
                    <a:tc>
                      <a:txBody>
                        <a:bodyPr/>
                        <a:lstStyle/>
                        <a:p>
                          <a:endParaRPr lang="en-US"/>
                        </a:p>
                      </a:txBody>
                      <a:tcPr anchor="ctr">
                        <a:lnR w="28575" cap="flat" cmpd="sng" algn="ctr">
                          <a:solidFill>
                            <a:schemeClr val="tx1"/>
                          </a:solidFill>
                          <a:prstDash val="solid"/>
                          <a:round/>
                          <a:headEnd type="none" w="med" len="med"/>
                          <a:tailEnd type="none" w="med" len="med"/>
                        </a:lnR>
                        <a:blipFill rotWithShape="0">
                          <a:blip r:embed="rId4"/>
                          <a:stretch>
                            <a:fillRect l="-412037" t="-324590" r="-4630" b="-108197"/>
                          </a:stretch>
                        </a:blipFill>
                      </a:tcPr>
                    </a:tc>
                    <a:extLst>
                      <a:ext uri="{0D108BD9-81ED-4DB2-BD59-A6C34878D82A}">
                        <a16:rowId xmlns:a16="http://schemas.microsoft.com/office/drawing/2014/main" xmlns="" xmlns:a14="http://schemas.microsoft.com/office/drawing/2010/main" val="10001"/>
                      </a:ext>
                    </a:extLst>
                  </a:tr>
                  <a:tr h="369354">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Total</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endParaRPr lang="en-US"/>
                        </a:p>
                      </a:txBody>
                      <a:tcPr anchor="ctr">
                        <a:lnB w="28575" cap="flat" cmpd="sng" algn="ctr">
                          <a:solidFill>
                            <a:schemeClr val="tx1"/>
                          </a:solidFill>
                          <a:prstDash val="solid"/>
                          <a:round/>
                          <a:headEnd type="none" w="med" len="med"/>
                          <a:tailEnd type="none" w="med" len="med"/>
                        </a:lnB>
                        <a:blipFill rotWithShape="0">
                          <a:blip r:embed="rId4"/>
                          <a:stretch>
                            <a:fillRect l="-211966" t="-424590" r="-164957" b="-8197"/>
                          </a:stretch>
                        </a:blipFill>
                      </a:tcPr>
                    </a:tc>
                    <a:tc>
                      <a:txBody>
                        <a:bodyPr/>
                        <a:lstStyle/>
                        <a:p>
                          <a:endParaRPr lang="en-US"/>
                        </a:p>
                      </a:txBody>
                      <a:tcPr anchor="ctr">
                        <a:lnB w="28575" cap="flat" cmpd="sng" algn="ctr">
                          <a:solidFill>
                            <a:schemeClr val="tx1"/>
                          </a:solidFill>
                          <a:prstDash val="solid"/>
                          <a:round/>
                          <a:headEnd type="none" w="med" len="med"/>
                          <a:tailEnd type="none" w="med" len="med"/>
                        </a:lnB>
                        <a:blipFill rotWithShape="0">
                          <a:blip r:embed="rId4"/>
                          <a:stretch>
                            <a:fillRect l="-456250" t="-424590" r="-141250" b="-8197"/>
                          </a:stretch>
                        </a:blipFill>
                      </a:tcPr>
                    </a:tc>
                    <a:tc>
                      <a:txBody>
                        <a:bodyPr/>
                        <a:lstStyle/>
                        <a:p>
                          <a:endParaRPr lang="en-US"/>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rotWithShape="0">
                          <a:blip r:embed="rId4"/>
                          <a:stretch>
                            <a:fillRect l="-412037" t="-424590" r="-4630" b="-8197"/>
                          </a:stretch>
                        </a:blipFill>
                      </a:tcPr>
                    </a:tc>
                    <a:extLst>
                      <a:ext uri="{0D108BD9-81ED-4DB2-BD59-A6C34878D82A}">
                        <a16:rowId xmlns:a16="http://schemas.microsoft.com/office/drawing/2014/main" xmlns="" xmlns:a14="http://schemas.microsoft.com/office/drawing/2010/main" val="10002"/>
                      </a:ext>
                    </a:extLst>
                  </a:tr>
                </a:tbl>
              </a:graphicData>
            </a:graphic>
          </p:graphicFrame>
        </mc:Fallback>
      </mc:AlternateContent>
    </p:spTree>
    <p:extLst>
      <p:ext uri="{BB962C8B-B14F-4D97-AF65-F5344CB8AC3E}">
        <p14:creationId xmlns:p14="http://schemas.microsoft.com/office/powerpoint/2010/main" val="2456277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sym typeface="Huawei Sans" panose="020C0503030203020204" pitchFamily="34" charset="0"/>
              </a:rPr>
              <a:t>Machine Learning Performance Evaluation </a:t>
            </a:r>
            <a:r>
              <a:rPr lang="en-US" altLang="zh-CN" dirty="0">
                <a:sym typeface="Huawei Sans" panose="020C0503030203020204" pitchFamily="34" charset="0"/>
              </a:rPr>
              <a:t>-</a:t>
            </a:r>
            <a:r>
              <a:rPr lang="en-US" dirty="0">
                <a:sym typeface="Huawei Sans" panose="020C0503030203020204" pitchFamily="34" charset="0"/>
              </a:rPr>
              <a:t> Classification (2)</a:t>
            </a: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789023668"/>
                  </p:ext>
                </p:extLst>
              </p:nvPr>
            </p:nvGraphicFramePr>
            <p:xfrm>
              <a:off x="1806285" y="1709983"/>
              <a:ext cx="8407634" cy="4815582"/>
            </p:xfrm>
            <a:graphic>
              <a:graphicData uri="http://schemas.openxmlformats.org/drawingml/2006/table">
                <a:tbl>
                  <a:tblPr firstRow="1" bandRow="1"/>
                  <a:tblGrid>
                    <a:gridCol w="3615375">
                      <a:extLst>
                        <a:ext uri="{9D8B030D-6E8A-4147-A177-3AD203B41FA5}">
                          <a16:colId xmlns:a16="http://schemas.microsoft.com/office/drawing/2014/main" val="20000"/>
                        </a:ext>
                      </a:extLst>
                    </a:gridCol>
                    <a:gridCol w="4792259">
                      <a:extLst>
                        <a:ext uri="{9D8B030D-6E8A-4147-A177-3AD203B41FA5}">
                          <a16:colId xmlns:a16="http://schemas.microsoft.com/office/drawing/2014/main" val="20001"/>
                        </a:ext>
                      </a:extLst>
                    </a:gridCol>
                  </a:tblGrid>
                  <a:tr h="402666">
                    <a:tc>
                      <a:txBody>
                        <a:bodyPr/>
                        <a:lstStyle/>
                        <a:p>
                          <a:pPr algn="ctr" fontAlgn="ctr"/>
                          <a:r>
                            <a:rPr lang="en-US" sz="16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Measurement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sz="1600" b="1">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Ratio</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599448">
                    <a:tc>
                      <a:txBody>
                        <a:bodyPr/>
                        <a:lstStyle/>
                        <a:p>
                          <a:pPr algn="l" fontAlgn="ct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Accuracy and recognition rate</a:t>
                          </a: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ea typeface="+mn-ea"/>
                                        <a:cs typeface="+mn-ea"/>
                                        <a:sym typeface="Huawei Sans" panose="020C0503030203020204" pitchFamily="34" charset="0"/>
                                      </a:rPr>
                                    </m:ctrlPr>
                                  </m:fPr>
                                  <m:num>
                                    <m:r>
                                      <a:rPr lang="en-US" sz="1600" b="0" i="1" smtClean="0">
                                        <a:solidFill>
                                          <a:schemeClr val="tx1"/>
                                        </a:solidFill>
                                        <a:latin typeface="Cambria Math" panose="02040503050406030204" pitchFamily="18" charset="0"/>
                                        <a:ea typeface="+mn-ea"/>
                                        <a:cs typeface="+mn-ea"/>
                                        <a:sym typeface="Huawei Sans" panose="020C0503030203020204" pitchFamily="34" charset="0"/>
                                      </a:rPr>
                                      <m:t>𝑇𝑃</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𝑇𝑁</m:t>
                                    </m:r>
                                  </m:num>
                                  <m:den>
                                    <m:r>
                                      <a:rPr lang="en-US" sz="1600" b="0" i="1" smtClean="0">
                                        <a:solidFill>
                                          <a:schemeClr val="tx1"/>
                                        </a:solidFill>
                                        <a:latin typeface="Cambria Math" panose="02040503050406030204" pitchFamily="18" charset="0"/>
                                        <a:ea typeface="+mn-ea"/>
                                        <a:cs typeface="+mn-ea"/>
                                        <a:sym typeface="Huawei Sans" panose="020C0503030203020204" pitchFamily="34" charset="0"/>
                                      </a:rPr>
                                      <m:t>𝑃</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𝑁</m:t>
                                    </m:r>
                                  </m:den>
                                </m:f>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99448">
                    <a:tc>
                      <a:txBody>
                        <a:bodyPr/>
                        <a:lstStyle/>
                        <a:p>
                          <a:pPr algn="l" fontAlgn="ct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Error rate and misclassification rate</a:t>
                          </a: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ea typeface="+mn-ea"/>
                                        <a:cs typeface="+mn-ea"/>
                                        <a:sym typeface="Huawei Sans" panose="020C0503030203020204" pitchFamily="34" charset="0"/>
                                      </a:rPr>
                                    </m:ctrlPr>
                                  </m:fPr>
                                  <m:num>
                                    <m:r>
                                      <a:rPr lang="en-US" sz="1600" b="0" i="1" smtClean="0">
                                        <a:solidFill>
                                          <a:schemeClr val="tx1"/>
                                        </a:solidFill>
                                        <a:latin typeface="Cambria Math" panose="02040503050406030204" pitchFamily="18" charset="0"/>
                                        <a:ea typeface="+mn-ea"/>
                                        <a:cs typeface="+mn-ea"/>
                                        <a:sym typeface="Huawei Sans" panose="020C0503030203020204" pitchFamily="34" charset="0"/>
                                      </a:rPr>
                                      <m:t>𝐹𝑃</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𝐹𝑁</m:t>
                                    </m:r>
                                  </m:num>
                                  <m:den>
                                    <m:r>
                                      <a:rPr lang="en-US" sz="1600" b="0" i="1" smtClean="0">
                                        <a:solidFill>
                                          <a:schemeClr val="tx1"/>
                                        </a:solidFill>
                                        <a:latin typeface="Cambria Math" panose="02040503050406030204" pitchFamily="18" charset="0"/>
                                        <a:ea typeface="+mn-ea"/>
                                        <a:cs typeface="+mn-ea"/>
                                        <a:sym typeface="Huawei Sans" panose="020C0503030203020204" pitchFamily="34" charset="0"/>
                                      </a:rPr>
                                      <m:t>𝑃</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𝑁</m:t>
                                    </m:r>
                                  </m:den>
                                </m:f>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628821">
                    <a:tc>
                      <a:txBody>
                        <a:bodyPr/>
                        <a:lstStyle/>
                        <a:p>
                          <a:pPr algn="l" fontAlgn="ctr"/>
                          <a:r>
                            <a:rPr lang="en-US" sz="1600">
                              <a:latin typeface="Huawei Sans" panose="020C0503030203020204" pitchFamily="34" charset="0"/>
                              <a:ea typeface="方正兰亭黑简体" panose="02000000000000000000" pitchFamily="2" charset="-122"/>
                              <a:sym typeface="Huawei Sans" panose="020C0503030203020204" pitchFamily="34" charset="0"/>
                            </a:rPr>
                            <a:t>Sensitivity, true positive rate, and recall</a:t>
                          </a: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ea typeface="+mn-ea"/>
                                        <a:cs typeface="+mn-ea"/>
                                        <a:sym typeface="Huawei Sans" panose="020C0503030203020204" pitchFamily="34" charset="0"/>
                                      </a:rPr>
                                    </m:ctrlPr>
                                  </m:fPr>
                                  <m:num>
                                    <m:r>
                                      <a:rPr lang="en-US" sz="1600" b="0" i="1" smtClean="0">
                                        <a:solidFill>
                                          <a:schemeClr val="tx1"/>
                                        </a:solidFill>
                                        <a:latin typeface="Cambria Math" panose="02040503050406030204" pitchFamily="18" charset="0"/>
                                        <a:ea typeface="+mn-ea"/>
                                        <a:cs typeface="+mn-ea"/>
                                        <a:sym typeface="Huawei Sans" panose="020C0503030203020204" pitchFamily="34" charset="0"/>
                                      </a:rPr>
                                      <m:t>𝑇𝑃</m:t>
                                    </m:r>
                                  </m:num>
                                  <m:den>
                                    <m:r>
                                      <a:rPr lang="en-US" sz="1600" b="0" i="1" smtClean="0">
                                        <a:solidFill>
                                          <a:schemeClr val="tx1"/>
                                        </a:solidFill>
                                        <a:latin typeface="Cambria Math" panose="02040503050406030204" pitchFamily="18" charset="0"/>
                                        <a:ea typeface="+mn-ea"/>
                                        <a:cs typeface="+mn-ea"/>
                                        <a:sym typeface="Huawei Sans" panose="020C0503030203020204" pitchFamily="34" charset="0"/>
                                      </a:rPr>
                                      <m:t>𝑃</m:t>
                                    </m:r>
                                  </m:den>
                                </m:f>
                              </m:oMath>
                            </m:oMathPara>
                          </a14:m>
                          <a:endParaRPr dirty="0">
                            <a:latin typeface="Huawei Sans" panose="020C0503030203020204" pitchFamily="34" charset="0"/>
                            <a:ea typeface="方正兰亭黑简体" panose="02000000000000000000" pitchFamily="2" charset="-122"/>
                            <a:sym typeface="Huawei Sans" panose="020C0503030203020204" pitchFamily="34" charset="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593312">
                    <a:tc>
                      <a:txBody>
                        <a:bodyPr/>
                        <a:lstStyle/>
                        <a:p>
                          <a:pPr algn="l" fontAlgn="ct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Specificity and true negative rate</a:t>
                          </a: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ea typeface="+mn-ea"/>
                                        <a:cs typeface="+mn-ea"/>
                                        <a:sym typeface="Huawei Sans" panose="020C0503030203020204" pitchFamily="34" charset="0"/>
                                      </a:rPr>
                                    </m:ctrlPr>
                                  </m:fPr>
                                  <m:num>
                                    <m:r>
                                      <a:rPr lang="en-US" sz="1600" b="0" i="1" smtClean="0">
                                        <a:solidFill>
                                          <a:schemeClr val="tx1"/>
                                        </a:solidFill>
                                        <a:latin typeface="Cambria Math" panose="02040503050406030204" pitchFamily="18" charset="0"/>
                                        <a:ea typeface="+mn-ea"/>
                                        <a:cs typeface="+mn-ea"/>
                                        <a:sym typeface="Huawei Sans" panose="020C0503030203020204" pitchFamily="34" charset="0"/>
                                      </a:rPr>
                                      <m:t>𝑇𝑁</m:t>
                                    </m:r>
                                  </m:num>
                                  <m:den>
                                    <m:r>
                                      <a:rPr lang="en-US" sz="1600" b="0" i="1" smtClean="0">
                                        <a:solidFill>
                                          <a:schemeClr val="tx1"/>
                                        </a:solidFill>
                                        <a:latin typeface="Cambria Math" panose="02040503050406030204" pitchFamily="18" charset="0"/>
                                        <a:ea typeface="+mn-ea"/>
                                        <a:cs typeface="+mn-ea"/>
                                        <a:sym typeface="Huawei Sans" panose="020C0503030203020204" pitchFamily="34" charset="0"/>
                                      </a:rPr>
                                      <m:t>𝑁</m:t>
                                    </m:r>
                                  </m:den>
                                </m:f>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599448">
                    <a:tc>
                      <a:txBody>
                        <a:bodyPr/>
                        <a:lstStyle/>
                        <a:p>
                          <a:pPr algn="l" fontAlgn="ctr"/>
                          <a:r>
                            <a:rPr lang="en-US" sz="1600">
                              <a:latin typeface="Huawei Sans" panose="020C0503030203020204" pitchFamily="34" charset="0"/>
                              <a:ea typeface="方正兰亭黑简体" panose="02000000000000000000" pitchFamily="2" charset="-122"/>
                              <a:sym typeface="Huawei Sans" panose="020C0503030203020204" pitchFamily="34" charset="0"/>
                            </a:rPr>
                            <a:t>Precision</a:t>
                          </a: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ea typeface="+mn-ea"/>
                                        <a:cs typeface="+mn-ea"/>
                                        <a:sym typeface="Huawei Sans" panose="020C0503030203020204" pitchFamily="34" charset="0"/>
                                      </a:rPr>
                                    </m:ctrlPr>
                                  </m:fPr>
                                  <m:num>
                                    <m:r>
                                      <a:rPr lang="en-US" sz="1600" b="0" i="1" smtClean="0">
                                        <a:solidFill>
                                          <a:schemeClr val="tx1"/>
                                        </a:solidFill>
                                        <a:latin typeface="Cambria Math" panose="02040503050406030204" pitchFamily="18" charset="0"/>
                                        <a:ea typeface="+mn-ea"/>
                                        <a:cs typeface="+mn-ea"/>
                                        <a:sym typeface="Huawei Sans" panose="020C0503030203020204" pitchFamily="34" charset="0"/>
                                      </a:rPr>
                                      <m:t>𝑇𝑃</m:t>
                                    </m:r>
                                  </m:num>
                                  <m:den>
                                    <m:r>
                                      <a:rPr lang="en-US" sz="1600" b="0" i="1" smtClean="0">
                                        <a:solidFill>
                                          <a:schemeClr val="tx1"/>
                                        </a:solidFill>
                                        <a:latin typeface="Cambria Math" panose="02040503050406030204" pitchFamily="18" charset="0"/>
                                        <a:ea typeface="+mn-ea"/>
                                        <a:cs typeface="+mn-ea"/>
                                        <a:sym typeface="Huawei Sans" panose="020C0503030203020204" pitchFamily="34" charset="0"/>
                                      </a:rPr>
                                      <m:t>𝑇𝑃</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𝐹𝑃</m:t>
                                    </m:r>
                                  </m:den>
                                </m:f>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646610">
                    <a:tc>
                      <a:txBody>
                        <a:bodyPr/>
                        <a:lstStyle/>
                        <a:p>
                          <a:pPr algn="l" fontAlgn="ctr"/>
                          <a14:m>
                            <m:oMath xmlns:m="http://schemas.openxmlformats.org/officeDocument/2006/math">
                              <m:sSub>
                                <m:sSubPr>
                                  <m:ctrlPr>
                                    <a:rPr lang="en-US" altLang="zh-CN" sz="1600" i="1" dirty="0" smtClean="0">
                                      <a:solidFill>
                                        <a:schemeClr val="tx1"/>
                                      </a:solidFill>
                                      <a:latin typeface="Cambria Math" panose="02040503050406030204" pitchFamily="18" charset="0"/>
                                      <a:ea typeface="+mn-ea"/>
                                      <a:cs typeface="+mn-ea"/>
                                      <a:sym typeface="Huawei Sans" panose="020C0503030203020204" pitchFamily="34" charset="0"/>
                                    </a:rPr>
                                  </m:ctrlPr>
                                </m:sSubPr>
                                <m:e>
                                  <m:r>
                                    <a:rPr lang="en-US" altLang="zh-CN" sz="1600" b="0" i="1" dirty="0" smtClean="0">
                                      <a:solidFill>
                                        <a:schemeClr val="tx1"/>
                                      </a:solidFill>
                                      <a:latin typeface="Cambria Math" panose="02040503050406030204" pitchFamily="18" charset="0"/>
                                      <a:ea typeface="+mn-ea"/>
                                      <a:cs typeface="+mn-ea"/>
                                      <a:sym typeface="Huawei Sans" panose="020C0503030203020204" pitchFamily="34" charset="0"/>
                                    </a:rPr>
                                    <m:t>𝐹</m:t>
                                  </m:r>
                                </m:e>
                                <m:sub>
                                  <m:r>
                                    <a:rPr lang="en-US" altLang="zh-CN" sz="1600" b="0" i="1" dirty="0" smtClean="0">
                                      <a:solidFill>
                                        <a:schemeClr val="tx1"/>
                                      </a:solidFill>
                                      <a:latin typeface="Cambria Math" panose="02040503050406030204" pitchFamily="18" charset="0"/>
                                      <a:ea typeface="+mn-ea"/>
                                      <a:cs typeface="+mn-ea"/>
                                      <a:sym typeface="Huawei Sans" panose="020C0503030203020204" pitchFamily="34" charset="0"/>
                                    </a:rPr>
                                    <m:t>1</m:t>
                                  </m:r>
                                </m:sub>
                              </m:sSub>
                            </m:oMath>
                          </a14:m>
                          <a:r>
                            <a:rPr lang="en-US" sz="1600">
                              <a:latin typeface="Huawei Sans" panose="020C0503030203020204" pitchFamily="34" charset="0"/>
                              <a:ea typeface="方正兰亭黑简体" panose="02000000000000000000" pitchFamily="2" charset="-122"/>
                              <a:sym typeface="Huawei Sans" panose="020C0503030203020204" pitchFamily="34" charset="0"/>
                            </a:rPr>
                            <a:t>, harmonic mean of the recall rate and precision</a:t>
                          </a: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ea typeface="+mn-ea"/>
                                        <a:cs typeface="+mn-ea"/>
                                        <a:sym typeface="Huawei Sans" panose="020C0503030203020204" pitchFamily="34" charset="0"/>
                                      </a:rPr>
                                    </m:ctrlPr>
                                  </m:fPr>
                                  <m:num>
                                    <m:r>
                                      <a:rPr lang="en-US" sz="1600" b="0" i="1" smtClean="0">
                                        <a:solidFill>
                                          <a:schemeClr val="tx1"/>
                                        </a:solidFill>
                                        <a:latin typeface="Cambria Math" panose="02040503050406030204" pitchFamily="18" charset="0"/>
                                        <a:ea typeface="+mn-ea"/>
                                        <a:cs typeface="+mn-ea"/>
                                        <a:sym typeface="Huawei Sans" panose="020C0503030203020204" pitchFamily="34" charset="0"/>
                                      </a:rPr>
                                      <m:t>2×</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𝑝𝑟𝑒𝑐𝑖𝑠𝑖𝑜𝑛</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𝑟𝑒𝑐𝑎𝑙𝑙</m:t>
                                    </m:r>
                                  </m:num>
                                  <m:den>
                                    <m:r>
                                      <a:rPr lang="en-US" sz="1600" b="0" i="1" smtClean="0">
                                        <a:solidFill>
                                          <a:schemeClr val="tx1"/>
                                        </a:solidFill>
                                        <a:latin typeface="Cambria Math" panose="02040503050406030204" pitchFamily="18" charset="0"/>
                                        <a:ea typeface="+mn-ea"/>
                                        <a:cs typeface="+mn-ea"/>
                                        <a:sym typeface="Huawei Sans" panose="020C0503030203020204" pitchFamily="34" charset="0"/>
                                      </a:rPr>
                                      <m:t>𝑝𝑟𝑒𝑐𝑖𝑠𝑖𝑜𝑛</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𝑟𝑒𝑐𝑎𝑙𝑙</m:t>
                                    </m:r>
                                  </m:den>
                                </m:f>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73488935"/>
                      </a:ext>
                    </a:extLst>
                  </a:tr>
                  <a:tr h="745829">
                    <a:tc>
                      <a:txBody>
                        <a:bodyPr/>
                        <a:lstStyle/>
                        <a:p>
                          <a:pPr algn="l" fontAlgn="ctr"/>
                          <a14:m>
                            <m:oMath xmlns:m="http://schemas.openxmlformats.org/officeDocument/2006/math">
                              <m:sSub>
                                <m:sSubPr>
                                  <m:ctrlPr>
                                    <a:rPr lang="en-US" altLang="zh-CN" sz="1600" i="1" dirty="0" smtClean="0">
                                      <a:solidFill>
                                        <a:schemeClr val="tx1"/>
                                      </a:solidFill>
                                      <a:latin typeface="Cambria Math" panose="02040503050406030204" pitchFamily="18" charset="0"/>
                                      <a:ea typeface="+mn-ea"/>
                                      <a:cs typeface="+mn-ea"/>
                                      <a:sym typeface="Huawei Sans" panose="020C0503030203020204" pitchFamily="34" charset="0"/>
                                    </a:rPr>
                                  </m:ctrlPr>
                                </m:sSubPr>
                                <m:e>
                                  <m:r>
                                    <a:rPr lang="en-US" altLang="zh-CN" sz="1600" b="0" i="1" dirty="0" smtClean="0">
                                      <a:solidFill>
                                        <a:schemeClr val="tx1"/>
                                      </a:solidFill>
                                      <a:latin typeface="Cambria Math" panose="02040503050406030204" pitchFamily="18" charset="0"/>
                                      <a:ea typeface="+mn-ea"/>
                                      <a:cs typeface="+mn-ea"/>
                                      <a:sym typeface="Huawei Sans" panose="020C0503030203020204" pitchFamily="34" charset="0"/>
                                    </a:rPr>
                                    <m:t>𝐹</m:t>
                                  </m:r>
                                </m:e>
                                <m:sub>
                                  <m:r>
                                    <a:rPr lang="en-US" altLang="zh-CN" sz="1600" b="0" i="1" dirty="0" smtClean="0">
                                      <a:solidFill>
                                        <a:schemeClr val="tx1"/>
                                      </a:solidFill>
                                      <a:latin typeface="Cambria Math" panose="02040503050406030204" pitchFamily="18" charset="0"/>
                                      <a:ea typeface="+mn-ea"/>
                                      <a:cs typeface="+mn-ea"/>
                                      <a:sym typeface="Huawei Sans" panose="020C0503030203020204" pitchFamily="34" charset="0"/>
                                    </a:rPr>
                                    <m:t>𝛽</m:t>
                                  </m:r>
                                </m:sub>
                              </m:sSub>
                            </m:oMath>
                          </a14:m>
                          <a:r>
                            <a:rPr lang="en-US" sz="1600">
                              <a:latin typeface="Huawei Sans" panose="020C0503030203020204" pitchFamily="34" charset="0"/>
                              <a:ea typeface="方正兰亭黑简体" panose="02000000000000000000" pitchFamily="2" charset="-122"/>
                              <a:sym typeface="Huawei Sans" panose="020C0503030203020204" pitchFamily="34" charset="0"/>
                            </a:rPr>
                            <a:t>, where </a:t>
                          </a:r>
                          <a14:m>
                            <m:oMath xmlns:m="http://schemas.openxmlformats.org/officeDocument/2006/math">
                              <m:r>
                                <a:rPr lang="zh-CN" altLang="en-US" sz="1600" i="1" smtClean="0">
                                  <a:solidFill>
                                    <a:schemeClr val="tx1"/>
                                  </a:solidFill>
                                  <a:latin typeface="Cambria Math" panose="02040503050406030204" pitchFamily="18" charset="0"/>
                                  <a:ea typeface="+mn-ea"/>
                                  <a:cs typeface="+mn-ea"/>
                                  <a:sym typeface="Huawei Sans" panose="020C0503030203020204" pitchFamily="34" charset="0"/>
                                </a:rPr>
                                <m:t>𝛽</m:t>
                              </m:r>
                            </m:oMath>
                          </a14:m>
                          <a:r>
                            <a:rPr lang="en-US" sz="1600">
                              <a:latin typeface="Huawei Sans" panose="020C0503030203020204" pitchFamily="34" charset="0"/>
                              <a:ea typeface="方正兰亭黑简体" panose="02000000000000000000" pitchFamily="2" charset="-122"/>
                              <a:sym typeface="Huawei Sans" panose="020C0503030203020204" pitchFamily="34" charset="0"/>
                            </a:rPr>
                            <a:t> is a non-negative real number</a:t>
                          </a:r>
                        </a:p>
                      </a:txBody>
                      <a:tcPr anchor="ctr">
                        <a:lnL w="28575" cap="flat" cmpd="sng" algn="ctr">
                          <a:solidFill>
                            <a:schemeClr val="tx1"/>
                          </a:solidFill>
                          <a:prstDash val="solid"/>
                          <a:round/>
                          <a:headEnd type="none" w="med" len="med"/>
                          <a:tailEnd type="none" w="med" len="med"/>
                        </a:lnL>
                      </a:tcPr>
                    </a:tc>
                    <a:tc>
                      <a:txBody>
                        <a:bodyPr/>
                        <a:lstStyle/>
                        <a:p>
                          <a:pPr algn="ctr" fontAlgn="ctr"/>
                          <a14:m>
                            <m:oMathPara xmlns:m="http://schemas.openxmlformats.org/officeDocument/2006/math">
                              <m:oMathParaPr>
                                <m:jc m:val="centerGroup"/>
                              </m:oMathParaPr>
                              <m:oMath xmlns:m="http://schemas.openxmlformats.org/officeDocument/2006/math">
                                <m:f>
                                  <m:fPr>
                                    <m:ctrlPr>
                                      <a:rPr lang="en-US" sz="1600" i="1" smtClean="0">
                                        <a:solidFill>
                                          <a:schemeClr val="tx1"/>
                                        </a:solidFill>
                                        <a:latin typeface="Cambria Math" panose="02040503050406030204" pitchFamily="18" charset="0"/>
                                        <a:ea typeface="+mn-ea"/>
                                        <a:cs typeface="+mn-ea"/>
                                        <a:sym typeface="Huawei Sans" panose="020C0503030203020204" pitchFamily="34" charset="0"/>
                                      </a:rPr>
                                    </m:ctrlPr>
                                  </m:fPr>
                                  <m:num>
                                    <m:r>
                                      <a:rPr lang="en-US" sz="1600" b="0" i="1" smtClean="0">
                                        <a:solidFill>
                                          <a:schemeClr val="tx1"/>
                                        </a:solidFill>
                                        <a:latin typeface="Cambria Math" panose="02040503050406030204" pitchFamily="18" charset="0"/>
                                        <a:ea typeface="+mn-ea"/>
                                        <a:cs typeface="+mn-ea"/>
                                        <a:sym typeface="Huawei Sans" panose="020C0503030203020204" pitchFamily="34" charset="0"/>
                                      </a:rPr>
                                      <m:t>(1+</m:t>
                                    </m:r>
                                    <m:sSup>
                                      <m:sSupPr>
                                        <m:ctrlPr>
                                          <a:rPr lang="en-US" sz="1600" b="0" i="1" smtClean="0">
                                            <a:solidFill>
                                              <a:schemeClr val="tx1"/>
                                            </a:solidFill>
                                            <a:latin typeface="Cambria Math" panose="02040503050406030204" pitchFamily="18" charset="0"/>
                                            <a:ea typeface="+mn-ea"/>
                                            <a:cs typeface="+mn-ea"/>
                                            <a:sym typeface="Huawei Sans" panose="020C0503030203020204" pitchFamily="34" charset="0"/>
                                          </a:rPr>
                                        </m:ctrlPr>
                                      </m:sSupPr>
                                      <m:e>
                                        <m:r>
                                          <a:rPr lang="en-US" sz="1600" b="0" i="1" smtClean="0">
                                            <a:solidFill>
                                              <a:schemeClr val="tx1"/>
                                            </a:solidFill>
                                            <a:latin typeface="Cambria Math" panose="02040503050406030204" pitchFamily="18" charset="0"/>
                                            <a:ea typeface="+mn-ea"/>
                                            <a:cs typeface="+mn-ea"/>
                                            <a:sym typeface="Huawei Sans" panose="020C0503030203020204" pitchFamily="34" charset="0"/>
                                          </a:rPr>
                                          <m:t>𝛽</m:t>
                                        </m:r>
                                      </m:e>
                                      <m:sup>
                                        <m:r>
                                          <a:rPr lang="en-US" sz="1600" b="0" i="1" smtClean="0">
                                            <a:solidFill>
                                              <a:schemeClr val="tx1"/>
                                            </a:solidFill>
                                            <a:latin typeface="Cambria Math" panose="02040503050406030204" pitchFamily="18" charset="0"/>
                                            <a:ea typeface="+mn-ea"/>
                                            <a:cs typeface="+mn-ea"/>
                                            <a:sym typeface="Huawei Sans" panose="020C0503030203020204" pitchFamily="34" charset="0"/>
                                          </a:rPr>
                                          <m:t>2</m:t>
                                        </m:r>
                                      </m:sup>
                                    </m:sSup>
                                    <m:r>
                                      <a:rPr lang="en-US" sz="1600" b="0" i="1" smtClean="0">
                                        <a:solidFill>
                                          <a:schemeClr val="tx1"/>
                                        </a:solidFill>
                                        <a:latin typeface="Cambria Math" panose="02040503050406030204" pitchFamily="18" charset="0"/>
                                        <a:ea typeface="+mn-ea"/>
                                        <a:cs typeface="+mn-ea"/>
                                        <a:sym typeface="Huawei Sans" panose="020C0503030203020204" pitchFamily="34" charset="0"/>
                                      </a:rPr>
                                      <m:t>)×</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𝑝𝑟𝑒𝑐𝑖𝑠𝑖𝑜𝑛</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𝑟𝑒𝑐𝑎𝑙𝑙</m:t>
                                    </m:r>
                                  </m:num>
                                  <m:den>
                                    <m:sSup>
                                      <m:sSupPr>
                                        <m:ctrlPr>
                                          <a:rPr lang="en-US" sz="1600" b="0" i="1" smtClean="0">
                                            <a:solidFill>
                                              <a:schemeClr val="tx1"/>
                                            </a:solidFill>
                                            <a:latin typeface="Cambria Math" panose="02040503050406030204" pitchFamily="18" charset="0"/>
                                            <a:ea typeface="+mn-ea"/>
                                            <a:cs typeface="+mn-ea"/>
                                            <a:sym typeface="Huawei Sans" panose="020C0503030203020204" pitchFamily="34" charset="0"/>
                                          </a:rPr>
                                        </m:ctrlPr>
                                      </m:sSupPr>
                                      <m:e>
                                        <m:r>
                                          <a:rPr lang="en-US" sz="1600" b="0" i="1" smtClean="0">
                                            <a:solidFill>
                                              <a:schemeClr val="tx1"/>
                                            </a:solidFill>
                                            <a:latin typeface="Cambria Math" panose="02040503050406030204" pitchFamily="18" charset="0"/>
                                            <a:ea typeface="+mn-ea"/>
                                            <a:cs typeface="+mn-ea"/>
                                            <a:sym typeface="Huawei Sans" panose="020C0503030203020204" pitchFamily="34" charset="0"/>
                                          </a:rPr>
                                          <m:t>𝛽</m:t>
                                        </m:r>
                                      </m:e>
                                      <m:sup>
                                        <m:r>
                                          <a:rPr lang="en-US" sz="1600" b="0" i="1" smtClean="0">
                                            <a:solidFill>
                                              <a:schemeClr val="tx1"/>
                                            </a:solidFill>
                                            <a:latin typeface="Cambria Math" panose="02040503050406030204" pitchFamily="18" charset="0"/>
                                            <a:ea typeface="+mn-ea"/>
                                            <a:cs typeface="+mn-ea"/>
                                            <a:sym typeface="Huawei Sans" panose="020C0503030203020204" pitchFamily="34" charset="0"/>
                                          </a:rPr>
                                          <m:t>2</m:t>
                                        </m:r>
                                      </m:sup>
                                    </m:sSup>
                                    <m:r>
                                      <a:rPr lang="en-US" sz="1600" b="0" i="1" smtClean="0">
                                        <a:solidFill>
                                          <a:schemeClr val="tx1"/>
                                        </a:solidFill>
                                        <a:latin typeface="Cambria Math" panose="02040503050406030204" pitchFamily="18" charset="0"/>
                                        <a:ea typeface="+mn-ea"/>
                                        <a:cs typeface="+mn-ea"/>
                                        <a:sym typeface="Huawei Sans" panose="020C0503030203020204" pitchFamily="34" charset="0"/>
                                      </a:rPr>
                                      <m:t>×</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𝑝𝑟𝑒𝑐𝑖𝑠𝑖𝑜𝑛</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m:t>
                                    </m:r>
                                    <m:r>
                                      <a:rPr lang="en-US" sz="1600" b="0" i="1" smtClean="0">
                                        <a:solidFill>
                                          <a:schemeClr val="tx1"/>
                                        </a:solidFill>
                                        <a:latin typeface="Cambria Math" panose="02040503050406030204" pitchFamily="18" charset="0"/>
                                        <a:ea typeface="+mn-ea"/>
                                        <a:cs typeface="+mn-ea"/>
                                        <a:sym typeface="Huawei Sans" panose="020C0503030203020204" pitchFamily="34" charset="0"/>
                                      </a:rPr>
                                      <m:t>𝑟𝑒𝑐𝑎𝑙𝑙</m:t>
                                    </m:r>
                                  </m:den>
                                </m:f>
                              </m:oMath>
                            </m:oMathPara>
                          </a14:m>
                          <a:endParaRPr dirty="0">
                            <a:latin typeface="Huawei Sans" panose="020C0503030203020204" pitchFamily="34" charset="0"/>
                            <a:ea typeface="方正兰亭黑简体" panose="02000000000000000000" pitchFamily="2" charset="-122"/>
                            <a:sym typeface="Huawei Sans" panose="020C0503030203020204" pitchFamily="34" charset="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9911383"/>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789023668"/>
                  </p:ext>
                </p:extLst>
              </p:nvPr>
            </p:nvGraphicFramePr>
            <p:xfrm>
              <a:off x="1806285" y="1709983"/>
              <a:ext cx="8407634" cy="4815582"/>
            </p:xfrm>
            <a:graphic>
              <a:graphicData uri="http://schemas.openxmlformats.org/drawingml/2006/table">
                <a:tbl>
                  <a:tblPr firstRow="1" bandRow="1"/>
                  <a:tblGrid>
                    <a:gridCol w="3615375">
                      <a:extLst>
                        <a:ext uri="{9D8B030D-6E8A-4147-A177-3AD203B41FA5}">
                          <a16:colId xmlns:a16="http://schemas.microsoft.com/office/drawing/2014/main" xmlns="" xmlns:a14="http://schemas.microsoft.com/office/drawing/2010/main" val="20000"/>
                        </a:ext>
                      </a:extLst>
                    </a:gridCol>
                    <a:gridCol w="4792259">
                      <a:extLst>
                        <a:ext uri="{9D8B030D-6E8A-4147-A177-3AD203B41FA5}">
                          <a16:colId xmlns:a16="http://schemas.microsoft.com/office/drawing/2014/main" xmlns="" xmlns:a14="http://schemas.microsoft.com/office/drawing/2010/main" val="20001"/>
                        </a:ext>
                      </a:extLst>
                    </a:gridCol>
                  </a:tblGrid>
                  <a:tr h="402666">
                    <a:tc>
                      <a:txBody>
                        <a:bodyPr/>
                        <a:lstStyle/>
                        <a:p>
                          <a:pPr algn="ctr" fontAlgn="ctr"/>
                          <a:r>
                            <a:rPr lang="en-US" sz="16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Measurement</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sz="1600" b="1">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Ratio</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xmlns="" xmlns:a14="http://schemas.microsoft.com/office/drawing/2010/main" val="10000"/>
                      </a:ext>
                    </a:extLst>
                  </a:tr>
                  <a:tr h="599448">
                    <a:tc>
                      <a:txBody>
                        <a:bodyPr/>
                        <a:lstStyle/>
                        <a:p>
                          <a:pPr algn="l" fontAlgn="ct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Accuracy and recognition rate</a:t>
                          </a:r>
                        </a:p>
                      </a:txBody>
                      <a:tcPr anchor="ctr">
                        <a:lnL w="28575" cap="flat" cmpd="sng" algn="ctr">
                          <a:solidFill>
                            <a:schemeClr val="tx1"/>
                          </a:solidFill>
                          <a:prstDash val="solid"/>
                          <a:round/>
                          <a:headEnd type="none" w="med" len="med"/>
                          <a:tailEnd type="none" w="med" len="med"/>
                        </a:lnL>
                      </a:tcPr>
                    </a:tc>
                    <a:tc>
                      <a:txBody>
                        <a:bodyPr/>
                        <a:lstStyle/>
                        <a:p>
                          <a:endParaRPr lang="en-US"/>
                        </a:p>
                      </a:txBody>
                      <a:tcPr>
                        <a:lnR w="28575" cap="flat" cmpd="sng" algn="ctr">
                          <a:solidFill>
                            <a:schemeClr val="tx1"/>
                          </a:solidFill>
                          <a:prstDash val="solid"/>
                          <a:round/>
                          <a:headEnd type="none" w="med" len="med"/>
                          <a:tailEnd type="none" w="med" len="med"/>
                        </a:lnR>
                        <a:blipFill rotWithShape="0">
                          <a:blip r:embed="rId3"/>
                          <a:stretch>
                            <a:fillRect l="-75731" t="-68687" r="-635" b="-635354"/>
                          </a:stretch>
                        </a:blipFill>
                      </a:tcPr>
                    </a:tc>
                    <a:extLst>
                      <a:ext uri="{0D108BD9-81ED-4DB2-BD59-A6C34878D82A}">
                        <a16:rowId xmlns:a16="http://schemas.microsoft.com/office/drawing/2014/main" xmlns="" xmlns:a14="http://schemas.microsoft.com/office/drawing/2010/main" val="10001"/>
                      </a:ext>
                    </a:extLst>
                  </a:tr>
                  <a:tr h="599448">
                    <a:tc>
                      <a:txBody>
                        <a:bodyPr/>
                        <a:lstStyle/>
                        <a:p>
                          <a:pPr algn="l" fontAlgn="ct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Error rate and misclassification rate</a:t>
                          </a:r>
                        </a:p>
                      </a:txBody>
                      <a:tcPr anchor="ctr">
                        <a:lnL w="28575" cap="flat" cmpd="sng" algn="ctr">
                          <a:solidFill>
                            <a:schemeClr val="tx1"/>
                          </a:solidFill>
                          <a:prstDash val="solid"/>
                          <a:round/>
                          <a:headEnd type="none" w="med" len="med"/>
                          <a:tailEnd type="none" w="med" len="med"/>
                        </a:lnL>
                      </a:tcPr>
                    </a:tc>
                    <a:tc>
                      <a:txBody>
                        <a:bodyPr/>
                        <a:lstStyle/>
                        <a:p>
                          <a:endParaRPr lang="en-US"/>
                        </a:p>
                      </a:txBody>
                      <a:tcPr>
                        <a:lnR w="28575" cap="flat" cmpd="sng" algn="ctr">
                          <a:solidFill>
                            <a:schemeClr val="tx1"/>
                          </a:solidFill>
                          <a:prstDash val="solid"/>
                          <a:round/>
                          <a:headEnd type="none" w="med" len="med"/>
                          <a:tailEnd type="none" w="med" len="med"/>
                        </a:lnR>
                        <a:blipFill rotWithShape="0">
                          <a:blip r:embed="rId3"/>
                          <a:stretch>
                            <a:fillRect l="-75731" t="-170408" r="-635" b="-541837"/>
                          </a:stretch>
                        </a:blipFill>
                      </a:tcPr>
                    </a:tc>
                    <a:extLst>
                      <a:ext uri="{0D108BD9-81ED-4DB2-BD59-A6C34878D82A}">
                        <a16:rowId xmlns:a16="http://schemas.microsoft.com/office/drawing/2014/main" xmlns="" xmlns:a14="http://schemas.microsoft.com/office/drawing/2010/main" val="10002"/>
                      </a:ext>
                    </a:extLst>
                  </a:tr>
                  <a:tr h="628821">
                    <a:tc>
                      <a:txBody>
                        <a:bodyPr/>
                        <a:lstStyle/>
                        <a:p>
                          <a:pPr algn="l" fontAlgn="ctr"/>
                          <a:r>
                            <a:rPr lang="en-US" sz="1600">
                              <a:latin typeface="Huawei Sans" panose="020C0503030203020204" pitchFamily="34" charset="0"/>
                              <a:ea typeface="方正兰亭黑简体" panose="02000000000000000000" pitchFamily="2" charset="-122"/>
                              <a:sym typeface="Huawei Sans" panose="020C0503030203020204" pitchFamily="34" charset="0"/>
                            </a:rPr>
                            <a:t>Sensitivity, true positive rate, and recall</a:t>
                          </a:r>
                        </a:p>
                      </a:txBody>
                      <a:tcPr anchor="ctr">
                        <a:lnL w="28575" cap="flat" cmpd="sng" algn="ctr">
                          <a:solidFill>
                            <a:schemeClr val="tx1"/>
                          </a:solidFill>
                          <a:prstDash val="solid"/>
                          <a:round/>
                          <a:headEnd type="none" w="med" len="med"/>
                          <a:tailEnd type="none" w="med" len="med"/>
                        </a:lnL>
                      </a:tcPr>
                    </a:tc>
                    <a:tc>
                      <a:txBody>
                        <a:bodyPr/>
                        <a:lstStyle/>
                        <a:p>
                          <a:endParaRPr lang="en-US"/>
                        </a:p>
                      </a:txBody>
                      <a:tcPr>
                        <a:lnR w="28575" cap="flat" cmpd="sng" algn="ctr">
                          <a:solidFill>
                            <a:schemeClr val="tx1"/>
                          </a:solidFill>
                          <a:prstDash val="solid"/>
                          <a:round/>
                          <a:headEnd type="none" w="med" len="med"/>
                          <a:tailEnd type="none" w="med" len="med"/>
                        </a:lnR>
                        <a:blipFill rotWithShape="0">
                          <a:blip r:embed="rId3"/>
                          <a:stretch>
                            <a:fillRect l="-75731" t="-257282" r="-635" b="-415534"/>
                          </a:stretch>
                        </a:blipFill>
                      </a:tcPr>
                    </a:tc>
                    <a:extLst>
                      <a:ext uri="{0D108BD9-81ED-4DB2-BD59-A6C34878D82A}">
                        <a16:rowId xmlns:a16="http://schemas.microsoft.com/office/drawing/2014/main" xmlns="" xmlns:a14="http://schemas.microsoft.com/office/drawing/2010/main" val="10003"/>
                      </a:ext>
                    </a:extLst>
                  </a:tr>
                  <a:tr h="593312">
                    <a:tc>
                      <a:txBody>
                        <a:bodyPr/>
                        <a:lstStyle/>
                        <a:p>
                          <a:pPr algn="l" fontAlgn="ct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Specificity and true negative rate</a:t>
                          </a:r>
                        </a:p>
                      </a:txBody>
                      <a:tcPr anchor="ctr">
                        <a:lnL w="28575" cap="flat" cmpd="sng" algn="ctr">
                          <a:solidFill>
                            <a:schemeClr val="tx1"/>
                          </a:solidFill>
                          <a:prstDash val="solid"/>
                          <a:round/>
                          <a:headEnd type="none" w="med" len="med"/>
                          <a:tailEnd type="none" w="med" len="med"/>
                        </a:lnL>
                      </a:tcPr>
                    </a:tc>
                    <a:tc>
                      <a:txBody>
                        <a:bodyPr/>
                        <a:lstStyle/>
                        <a:p>
                          <a:endParaRPr lang="en-US"/>
                        </a:p>
                      </a:txBody>
                      <a:tcPr>
                        <a:lnR w="28575" cap="flat" cmpd="sng" algn="ctr">
                          <a:solidFill>
                            <a:schemeClr val="tx1"/>
                          </a:solidFill>
                          <a:prstDash val="solid"/>
                          <a:round/>
                          <a:headEnd type="none" w="med" len="med"/>
                          <a:tailEnd type="none" w="med" len="med"/>
                        </a:lnR>
                        <a:blipFill rotWithShape="0">
                          <a:blip r:embed="rId3"/>
                          <a:stretch>
                            <a:fillRect l="-75731" t="-375510" r="-635" b="-336735"/>
                          </a:stretch>
                        </a:blipFill>
                      </a:tcPr>
                    </a:tc>
                    <a:extLst>
                      <a:ext uri="{0D108BD9-81ED-4DB2-BD59-A6C34878D82A}">
                        <a16:rowId xmlns:a16="http://schemas.microsoft.com/office/drawing/2014/main" xmlns="" xmlns:a14="http://schemas.microsoft.com/office/drawing/2010/main" val="10004"/>
                      </a:ext>
                    </a:extLst>
                  </a:tr>
                  <a:tr h="599448">
                    <a:tc>
                      <a:txBody>
                        <a:bodyPr/>
                        <a:lstStyle/>
                        <a:p>
                          <a:pPr algn="l" fontAlgn="ctr"/>
                          <a:r>
                            <a:rPr lang="en-US" sz="1600">
                              <a:latin typeface="Huawei Sans" panose="020C0503030203020204" pitchFamily="34" charset="0"/>
                              <a:ea typeface="方正兰亭黑简体" panose="02000000000000000000" pitchFamily="2" charset="-122"/>
                              <a:sym typeface="Huawei Sans" panose="020C0503030203020204" pitchFamily="34" charset="0"/>
                            </a:rPr>
                            <a:t>Precision</a:t>
                          </a:r>
                        </a:p>
                      </a:txBody>
                      <a:tcPr anchor="ctr">
                        <a:lnL w="28575" cap="flat" cmpd="sng" algn="ctr">
                          <a:solidFill>
                            <a:schemeClr val="tx1"/>
                          </a:solidFill>
                          <a:prstDash val="solid"/>
                          <a:round/>
                          <a:headEnd type="none" w="med" len="med"/>
                          <a:tailEnd type="none" w="med" len="med"/>
                        </a:lnL>
                      </a:tcPr>
                    </a:tc>
                    <a:tc>
                      <a:txBody>
                        <a:bodyPr/>
                        <a:lstStyle/>
                        <a:p>
                          <a:endParaRPr lang="en-US"/>
                        </a:p>
                      </a:txBody>
                      <a:tcPr>
                        <a:lnR w="28575" cap="flat" cmpd="sng" algn="ctr">
                          <a:solidFill>
                            <a:schemeClr val="tx1"/>
                          </a:solidFill>
                          <a:prstDash val="solid"/>
                          <a:round/>
                          <a:headEnd type="none" w="med" len="med"/>
                          <a:tailEnd type="none" w="med" len="med"/>
                        </a:lnR>
                        <a:blipFill rotWithShape="0">
                          <a:blip r:embed="rId3"/>
                          <a:stretch>
                            <a:fillRect l="-75731" t="-475510" r="-635" b="-236735"/>
                          </a:stretch>
                        </a:blipFill>
                      </a:tcPr>
                    </a:tc>
                    <a:extLst>
                      <a:ext uri="{0D108BD9-81ED-4DB2-BD59-A6C34878D82A}">
                        <a16:rowId xmlns:a16="http://schemas.microsoft.com/office/drawing/2014/main" xmlns="" xmlns:a14="http://schemas.microsoft.com/office/drawing/2010/main" val="10005"/>
                      </a:ext>
                    </a:extLst>
                  </a:tr>
                  <a:tr h="646610">
                    <a:tc>
                      <a:txBody>
                        <a:bodyPr/>
                        <a:lstStyle/>
                        <a:p>
                          <a:endParaRPr lang="en-US"/>
                        </a:p>
                      </a:txBody>
                      <a:tcPr anchor="ctr">
                        <a:lnL w="28575" cap="flat" cmpd="sng" algn="ctr">
                          <a:solidFill>
                            <a:schemeClr val="tx1"/>
                          </a:solidFill>
                          <a:prstDash val="solid"/>
                          <a:round/>
                          <a:headEnd type="none" w="med" len="med"/>
                          <a:tailEnd type="none" w="med" len="med"/>
                        </a:lnL>
                        <a:blipFill rotWithShape="0">
                          <a:blip r:embed="rId3"/>
                          <a:stretch>
                            <a:fillRect l="-506" t="-532075" r="-133558" b="-118868"/>
                          </a:stretch>
                        </a:blipFill>
                      </a:tcPr>
                    </a:tc>
                    <a:tc>
                      <a:txBody>
                        <a:bodyPr/>
                        <a:lstStyle/>
                        <a:p>
                          <a:endParaRPr lang="en-US"/>
                        </a:p>
                      </a:txBody>
                      <a:tcPr>
                        <a:lnR w="28575" cap="flat" cmpd="sng" algn="ctr">
                          <a:solidFill>
                            <a:schemeClr val="tx1"/>
                          </a:solidFill>
                          <a:prstDash val="solid"/>
                          <a:round/>
                          <a:headEnd type="none" w="med" len="med"/>
                          <a:tailEnd type="none" w="med" len="med"/>
                        </a:lnR>
                        <a:blipFill rotWithShape="0">
                          <a:blip r:embed="rId3"/>
                          <a:stretch>
                            <a:fillRect l="-75731" t="-532075" r="-635" b="-118868"/>
                          </a:stretch>
                        </a:blipFill>
                      </a:tcPr>
                    </a:tc>
                    <a:extLst>
                      <a:ext uri="{0D108BD9-81ED-4DB2-BD59-A6C34878D82A}">
                        <a16:rowId xmlns:a16="http://schemas.microsoft.com/office/drawing/2014/main" xmlns="" xmlns:a14="http://schemas.microsoft.com/office/drawing/2010/main" val="1373488935"/>
                      </a:ext>
                    </a:extLst>
                  </a:tr>
                  <a:tr h="745829">
                    <a:tc>
                      <a:txBody>
                        <a:bodyPr/>
                        <a:lstStyle/>
                        <a:p>
                          <a:endParaRPr lang="en-US"/>
                        </a:p>
                      </a:txBody>
                      <a:tcPr anchor="ctr">
                        <a:lnL w="28575" cap="flat" cmpd="sng" algn="ctr">
                          <a:solidFill>
                            <a:schemeClr val="tx1"/>
                          </a:solidFill>
                          <a:prstDash val="solid"/>
                          <a:round/>
                          <a:headEnd type="none" w="med" len="med"/>
                          <a:tailEnd type="none" w="med" len="med"/>
                        </a:lnL>
                        <a:blipFill rotWithShape="0">
                          <a:blip r:embed="rId3"/>
                          <a:stretch>
                            <a:fillRect l="-506" t="-544715" r="-133558" b="-2439"/>
                          </a:stretch>
                        </a:blipFill>
                      </a:tcPr>
                    </a:tc>
                    <a:tc>
                      <a:txBody>
                        <a:bodyPr/>
                        <a:lstStyle/>
                        <a:p>
                          <a:endParaRPr lang="en-US"/>
                        </a:p>
                      </a:txBody>
                      <a:tcPr>
                        <a:lnR w="28575" cap="flat" cmpd="sng" algn="ctr">
                          <a:solidFill>
                            <a:schemeClr val="tx1"/>
                          </a:solidFill>
                          <a:prstDash val="solid"/>
                          <a:round/>
                          <a:headEnd type="none" w="med" len="med"/>
                          <a:tailEnd type="none" w="med" len="med"/>
                        </a:lnR>
                        <a:blipFill rotWithShape="0">
                          <a:blip r:embed="rId3"/>
                          <a:stretch>
                            <a:fillRect l="-75731" t="-544715" r="-635" b="-2439"/>
                          </a:stretch>
                        </a:blipFill>
                      </a:tcPr>
                    </a:tc>
                    <a:extLst>
                      <a:ext uri="{0D108BD9-81ED-4DB2-BD59-A6C34878D82A}">
                        <a16:rowId xmlns:a16="http://schemas.microsoft.com/office/drawing/2014/main" xmlns="" xmlns:a14="http://schemas.microsoft.com/office/drawing/2010/main" val="2089911383"/>
                      </a:ext>
                    </a:extLst>
                  </a:tr>
                </a:tbl>
              </a:graphicData>
            </a:graphic>
          </p:graphicFrame>
        </mc:Fallback>
      </mc:AlternateContent>
    </p:spTree>
    <p:extLst>
      <p:ext uri="{BB962C8B-B14F-4D97-AF65-F5344CB8AC3E}">
        <p14:creationId xmlns:p14="http://schemas.microsoft.com/office/powerpoint/2010/main" val="512627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sz="3000" dirty="0">
                <a:sym typeface="Huawei Sans" panose="020C0503030203020204" pitchFamily="34" charset="0"/>
              </a:rPr>
              <a:t>Example of Machine Learning Performance Evaluation</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wrap="square">
                <a:noAutofit/>
              </a:bodyPr>
              <a:lstStyle/>
              <a:p>
                <a:r>
                  <a:rPr lang="en-US" sz="2000" dirty="0">
                    <a:sym typeface="Huawei Sans" panose="020C0503030203020204" pitchFamily="34" charset="0"/>
                  </a:rPr>
                  <a:t>We have trained a machine learning model to identify whether the object in an image is a cat. Now we use 200 pictures to verify the model performance. Among the 200 images, objects in 170 images are cats, while others are not. The identification result of the model is that objects in 160 images are cats, while others are not.</a:t>
                </a:r>
              </a:p>
              <a:p>
                <a:pPr marL="0" indent="0">
                  <a:buNone/>
                </a:pPr>
                <a:r>
                  <a:rPr lang="en-US" sz="2000" dirty="0">
                    <a:sym typeface="Huawei Sans" panose="020C0503030203020204" pitchFamily="34" charset="0"/>
                  </a:rPr>
                  <a:t>   </a:t>
                </a:r>
                <a:r>
                  <a:rPr lang="en-US" dirty="0">
                    <a:sym typeface="Huawei Sans" panose="020C0503030203020204" pitchFamily="34" charset="0"/>
                  </a:rPr>
                  <a:t>Precision: </a:t>
                </a:r>
                <a14:m>
                  <m:oMath xmlns:m="http://schemas.openxmlformats.org/officeDocument/2006/math">
                    <m:r>
                      <a:rPr lang="en-US" sz="2000" i="1">
                        <a:latin typeface="Cambria Math" panose="02040503050406030204" pitchFamily="18" charset="0"/>
                        <a:cs typeface="+mn-ea"/>
                        <a:sym typeface="Huawei Sans" panose="020C0503030203020204" pitchFamily="34" charset="0"/>
                      </a:rPr>
                      <m:t>𝑃</m:t>
                    </m:r>
                    <m:r>
                      <a:rPr lang="en-US" sz="2000" i="1">
                        <a:latin typeface="Cambria Math" panose="02040503050406030204" pitchFamily="18" charset="0"/>
                        <a:cs typeface="+mn-ea"/>
                        <a:sym typeface="Huawei Sans" panose="020C0503030203020204" pitchFamily="34" charset="0"/>
                      </a:rPr>
                      <m:t>=</m:t>
                    </m:r>
                    <m:f>
                      <m:fPr>
                        <m:ctrlPr>
                          <a:rPr lang="en-US" sz="2000" i="1">
                            <a:latin typeface="Cambria Math" panose="02040503050406030204" pitchFamily="18" charset="0"/>
                            <a:cs typeface="+mn-ea"/>
                            <a:sym typeface="Huawei Sans" panose="020C0503030203020204" pitchFamily="34" charset="0"/>
                          </a:rPr>
                        </m:ctrlPr>
                      </m:fPr>
                      <m:num>
                        <m:r>
                          <a:rPr lang="en-US" sz="2000" i="1">
                            <a:latin typeface="Cambria Math" panose="02040503050406030204" pitchFamily="18" charset="0"/>
                            <a:cs typeface="+mn-ea"/>
                            <a:sym typeface="Huawei Sans" panose="020C0503030203020204" pitchFamily="34" charset="0"/>
                          </a:rPr>
                          <m:t>𝑇𝑃</m:t>
                        </m:r>
                      </m:num>
                      <m:den>
                        <m:r>
                          <a:rPr lang="en-US" sz="2000" i="1">
                            <a:latin typeface="Cambria Math" panose="02040503050406030204" pitchFamily="18" charset="0"/>
                            <a:cs typeface="+mn-ea"/>
                            <a:sym typeface="Huawei Sans" panose="020C0503030203020204" pitchFamily="34" charset="0"/>
                          </a:rPr>
                          <m:t>𝑇𝑃</m:t>
                        </m:r>
                        <m:r>
                          <a:rPr lang="en-US" sz="2000" i="1">
                            <a:latin typeface="Cambria Math" panose="02040503050406030204" pitchFamily="18" charset="0"/>
                            <a:cs typeface="+mn-ea"/>
                            <a:sym typeface="Huawei Sans" panose="020C0503030203020204" pitchFamily="34" charset="0"/>
                          </a:rPr>
                          <m:t>+</m:t>
                        </m:r>
                        <m:r>
                          <a:rPr lang="en-US" sz="2000" i="1">
                            <a:latin typeface="Cambria Math" panose="02040503050406030204" pitchFamily="18" charset="0"/>
                            <a:cs typeface="+mn-ea"/>
                            <a:sym typeface="Huawei Sans" panose="020C0503030203020204" pitchFamily="34" charset="0"/>
                          </a:rPr>
                          <m:t>𝐹𝑃</m:t>
                        </m:r>
                      </m:den>
                    </m:f>
                    <m:r>
                      <a:rPr lang="en-US" sz="2000" i="1">
                        <a:latin typeface="Cambria Math" panose="02040503050406030204" pitchFamily="18" charset="0"/>
                        <a:cs typeface="+mn-ea"/>
                        <a:sym typeface="Huawei Sans" panose="020C0503030203020204" pitchFamily="34" charset="0"/>
                      </a:rPr>
                      <m:t>=</m:t>
                    </m:r>
                    <m:f>
                      <m:fPr>
                        <m:ctrlPr>
                          <a:rPr lang="en-US" sz="2000" i="1">
                            <a:latin typeface="Cambria Math" panose="02040503050406030204" pitchFamily="18" charset="0"/>
                            <a:cs typeface="+mn-ea"/>
                            <a:sym typeface="Huawei Sans" panose="020C0503030203020204" pitchFamily="34" charset="0"/>
                          </a:rPr>
                        </m:ctrlPr>
                      </m:fPr>
                      <m:num>
                        <m:r>
                          <a:rPr lang="en-US" sz="2000" i="1">
                            <a:latin typeface="Cambria Math" panose="02040503050406030204" pitchFamily="18" charset="0"/>
                            <a:cs typeface="+mn-ea"/>
                            <a:sym typeface="Huawei Sans" panose="020C0503030203020204" pitchFamily="34" charset="0"/>
                          </a:rPr>
                          <m:t>140</m:t>
                        </m:r>
                      </m:num>
                      <m:den>
                        <m:r>
                          <a:rPr lang="en-US" sz="2000" i="1">
                            <a:latin typeface="Cambria Math" panose="02040503050406030204" pitchFamily="18" charset="0"/>
                            <a:cs typeface="+mn-ea"/>
                            <a:sym typeface="Huawei Sans" panose="020C0503030203020204" pitchFamily="34" charset="0"/>
                          </a:rPr>
                          <m:t>140+20</m:t>
                        </m:r>
                      </m:den>
                    </m:f>
                    <m:r>
                      <a:rPr lang="en-US" sz="2000" i="1">
                        <a:latin typeface="Cambria Math" panose="02040503050406030204" pitchFamily="18" charset="0"/>
                        <a:cs typeface="+mn-ea"/>
                        <a:sym typeface="Huawei Sans" panose="020C0503030203020204" pitchFamily="34" charset="0"/>
                      </a:rPr>
                      <m:t>=87.5%</m:t>
                    </m:r>
                  </m:oMath>
                </a14:m>
                <a:endParaRPr lang="en-US" dirty="0">
                  <a:sym typeface="Huawei Sans" panose="020C0503030203020204" pitchFamily="34" charset="0"/>
                </a:endParaRPr>
              </a:p>
              <a:p>
                <a:pPr marL="0" indent="0">
                  <a:buNone/>
                </a:pPr>
                <a:r>
                  <a:rPr lang="en-US" sz="2000" dirty="0">
                    <a:sym typeface="Huawei Sans" panose="020C0503030203020204" pitchFamily="34" charset="0"/>
                  </a:rPr>
                  <a:t>   </a:t>
                </a:r>
                <a:r>
                  <a:rPr lang="en-US" dirty="0">
                    <a:sym typeface="Huawei Sans" panose="020C0503030203020204" pitchFamily="34" charset="0"/>
                  </a:rPr>
                  <a:t>Recall: </a:t>
                </a:r>
                <a14:m>
                  <m:oMath xmlns:m="http://schemas.openxmlformats.org/officeDocument/2006/math">
                    <m:r>
                      <a:rPr lang="en-US" altLang="zh-CN" sz="2000" i="1">
                        <a:latin typeface="Cambria Math" panose="02040503050406030204" pitchFamily="18" charset="0"/>
                        <a:cs typeface="+mn-ea"/>
                        <a:sym typeface="Huawei Sans" panose="020C0503030203020204" pitchFamily="34" charset="0"/>
                      </a:rPr>
                      <m:t>𝑅</m:t>
                    </m:r>
                    <m:r>
                      <a:rPr lang="en-US" altLang="zh-CN" sz="2000" i="1">
                        <a:latin typeface="Cambria Math" panose="02040503050406030204" pitchFamily="18" charset="0"/>
                        <a:cs typeface="+mn-ea"/>
                        <a:sym typeface="Huawei Sans" panose="020C0503030203020204" pitchFamily="34" charset="0"/>
                      </a:rPr>
                      <m:t>=</m:t>
                    </m:r>
                    <m:f>
                      <m:fPr>
                        <m:ctrlPr>
                          <a:rPr lang="en-US" sz="2000" i="1">
                            <a:latin typeface="Cambria Math" panose="02040503050406030204" pitchFamily="18" charset="0"/>
                            <a:cs typeface="+mn-ea"/>
                            <a:sym typeface="Huawei Sans" panose="020C0503030203020204" pitchFamily="34" charset="0"/>
                          </a:rPr>
                        </m:ctrlPr>
                      </m:fPr>
                      <m:num>
                        <m:r>
                          <a:rPr lang="en-US" sz="2000" i="1">
                            <a:latin typeface="Cambria Math" panose="02040503050406030204" pitchFamily="18" charset="0"/>
                            <a:cs typeface="+mn-ea"/>
                            <a:sym typeface="Huawei Sans" panose="020C0503030203020204" pitchFamily="34" charset="0"/>
                          </a:rPr>
                          <m:t>𝑇𝑃</m:t>
                        </m:r>
                      </m:num>
                      <m:den>
                        <m:r>
                          <a:rPr lang="en-US" sz="2000" i="1">
                            <a:latin typeface="Cambria Math" panose="02040503050406030204" pitchFamily="18" charset="0"/>
                            <a:cs typeface="+mn-ea"/>
                            <a:sym typeface="Huawei Sans" panose="020C0503030203020204" pitchFamily="34" charset="0"/>
                          </a:rPr>
                          <m:t>𝑃</m:t>
                        </m:r>
                      </m:den>
                    </m:f>
                    <m:r>
                      <a:rPr lang="en-US" sz="2000">
                        <a:latin typeface="Cambria Math" panose="02040503050406030204" pitchFamily="18" charset="0"/>
                        <a:cs typeface="+mn-ea"/>
                        <a:sym typeface="Huawei Sans" panose="020C0503030203020204" pitchFamily="34" charset="0"/>
                      </a:rPr>
                      <m:t>=</m:t>
                    </m:r>
                    <m:f>
                      <m:fPr>
                        <m:ctrlPr>
                          <a:rPr lang="en-US" sz="2000" i="1">
                            <a:latin typeface="Cambria Math" panose="02040503050406030204" pitchFamily="18" charset="0"/>
                            <a:cs typeface="+mn-ea"/>
                            <a:sym typeface="Huawei Sans" panose="020C0503030203020204" pitchFamily="34" charset="0"/>
                          </a:rPr>
                        </m:ctrlPr>
                      </m:fPr>
                      <m:num>
                        <m:r>
                          <a:rPr lang="en-US" sz="2000" i="1">
                            <a:latin typeface="Cambria Math" panose="02040503050406030204" pitchFamily="18" charset="0"/>
                            <a:cs typeface="+mn-ea"/>
                            <a:sym typeface="Huawei Sans" panose="020C0503030203020204" pitchFamily="34" charset="0"/>
                          </a:rPr>
                          <m:t>140</m:t>
                        </m:r>
                      </m:num>
                      <m:den>
                        <m:r>
                          <a:rPr lang="en-US" sz="2000" i="1">
                            <a:latin typeface="Cambria Math" panose="02040503050406030204" pitchFamily="18" charset="0"/>
                            <a:cs typeface="+mn-ea"/>
                            <a:sym typeface="Huawei Sans" panose="020C0503030203020204" pitchFamily="34" charset="0"/>
                          </a:rPr>
                          <m:t>170</m:t>
                        </m:r>
                      </m:den>
                    </m:f>
                    <m:r>
                      <a:rPr lang="en-US" sz="2000" i="1" smtClean="0">
                        <a:latin typeface="Cambria Math" panose="02040503050406030204" pitchFamily="18" charset="0"/>
                        <a:cs typeface="+mn-ea"/>
                        <a:sym typeface="Huawei Sans" panose="020C0503030203020204" pitchFamily="34" charset="0"/>
                      </a:rPr>
                      <m:t>=</m:t>
                    </m:r>
                    <m:r>
                      <a:rPr lang="en-US" sz="2000" b="0" i="1" smtClean="0">
                        <a:latin typeface="Cambria Math" panose="02040503050406030204" pitchFamily="18" charset="0"/>
                        <a:cs typeface="+mn-ea"/>
                        <a:sym typeface="Huawei Sans" panose="020C0503030203020204" pitchFamily="34" charset="0"/>
                      </a:rPr>
                      <m:t>82.4</m:t>
                    </m:r>
                    <m:r>
                      <a:rPr lang="en-US" sz="2000" i="1">
                        <a:latin typeface="Cambria Math" panose="02040503050406030204" pitchFamily="18" charset="0"/>
                        <a:cs typeface="+mn-ea"/>
                        <a:sym typeface="Huawei Sans" panose="020C0503030203020204" pitchFamily="34" charset="0"/>
                      </a:rPr>
                      <m:t>%</m:t>
                    </m:r>
                  </m:oMath>
                </a14:m>
                <a:endParaRPr lang="en-US" dirty="0">
                  <a:sym typeface="Huawei Sans" panose="020C0503030203020204" pitchFamily="34" charset="0"/>
                </a:endParaRPr>
              </a:p>
              <a:p>
                <a:pPr marL="0" indent="0">
                  <a:buNone/>
                </a:pPr>
                <a:r>
                  <a:rPr lang="en-US" sz="2000" dirty="0">
                    <a:sym typeface="Huawei Sans" panose="020C0503030203020204" pitchFamily="34" charset="0"/>
                  </a:rPr>
                  <a:t>   </a:t>
                </a:r>
                <a:r>
                  <a:rPr lang="en-US" dirty="0">
                    <a:sym typeface="Huawei Sans" panose="020C0503030203020204" pitchFamily="34" charset="0"/>
                  </a:rPr>
                  <a:t>Accuracy: </a:t>
                </a:r>
                <a14:m>
                  <m:oMath xmlns:m="http://schemas.openxmlformats.org/officeDocument/2006/math">
                    <m:r>
                      <a:rPr lang="en-US" altLang="zh-CN" sz="2000" i="1">
                        <a:latin typeface="Cambria Math" panose="02040503050406030204" pitchFamily="18" charset="0"/>
                        <a:cs typeface="+mn-ea"/>
                        <a:sym typeface="Huawei Sans" panose="020C0503030203020204" pitchFamily="34" charset="0"/>
                      </a:rPr>
                      <m:t>𝐴𝐶𝐶</m:t>
                    </m:r>
                    <m:r>
                      <a:rPr lang="en-US" altLang="zh-CN" sz="2000" i="1">
                        <a:latin typeface="Cambria Math" panose="02040503050406030204" pitchFamily="18" charset="0"/>
                        <a:cs typeface="+mn-ea"/>
                        <a:sym typeface="Huawei Sans" panose="020C0503030203020204" pitchFamily="34" charset="0"/>
                      </a:rPr>
                      <m:t>=</m:t>
                    </m:r>
                    <m:f>
                      <m:fPr>
                        <m:ctrlPr>
                          <a:rPr lang="en-US" sz="2000" i="1">
                            <a:latin typeface="Cambria Math" panose="02040503050406030204" pitchFamily="18" charset="0"/>
                            <a:cs typeface="+mn-ea"/>
                            <a:sym typeface="Huawei Sans" panose="020C0503030203020204" pitchFamily="34" charset="0"/>
                          </a:rPr>
                        </m:ctrlPr>
                      </m:fPr>
                      <m:num>
                        <m:r>
                          <a:rPr lang="en-US" sz="2000" i="1">
                            <a:latin typeface="Cambria Math" panose="02040503050406030204" pitchFamily="18" charset="0"/>
                            <a:cs typeface="+mn-ea"/>
                            <a:sym typeface="Huawei Sans" panose="020C0503030203020204" pitchFamily="34" charset="0"/>
                          </a:rPr>
                          <m:t>𝑇𝑃</m:t>
                        </m:r>
                        <m:r>
                          <a:rPr lang="en-US" sz="2000" i="1">
                            <a:latin typeface="Cambria Math" panose="02040503050406030204" pitchFamily="18" charset="0"/>
                            <a:cs typeface="+mn-ea"/>
                            <a:sym typeface="Huawei Sans" panose="020C0503030203020204" pitchFamily="34" charset="0"/>
                          </a:rPr>
                          <m:t>+</m:t>
                        </m:r>
                        <m:r>
                          <a:rPr lang="en-US" sz="2000" i="1">
                            <a:latin typeface="Cambria Math" panose="02040503050406030204" pitchFamily="18" charset="0"/>
                            <a:cs typeface="+mn-ea"/>
                            <a:sym typeface="Huawei Sans" panose="020C0503030203020204" pitchFamily="34" charset="0"/>
                          </a:rPr>
                          <m:t>𝑇𝑁</m:t>
                        </m:r>
                      </m:num>
                      <m:den>
                        <m:r>
                          <a:rPr lang="en-US" sz="2000" i="1">
                            <a:latin typeface="Cambria Math" panose="02040503050406030204" pitchFamily="18" charset="0"/>
                            <a:cs typeface="+mn-ea"/>
                            <a:sym typeface="Huawei Sans" panose="020C0503030203020204" pitchFamily="34" charset="0"/>
                          </a:rPr>
                          <m:t>𝑃</m:t>
                        </m:r>
                        <m:r>
                          <a:rPr lang="en-US" sz="2000" i="1">
                            <a:latin typeface="Cambria Math" panose="02040503050406030204" pitchFamily="18" charset="0"/>
                            <a:cs typeface="+mn-ea"/>
                            <a:sym typeface="Huawei Sans" panose="020C0503030203020204" pitchFamily="34" charset="0"/>
                          </a:rPr>
                          <m:t>+</m:t>
                        </m:r>
                        <m:r>
                          <a:rPr lang="en-US" sz="2000" i="1">
                            <a:latin typeface="Cambria Math" panose="02040503050406030204" pitchFamily="18" charset="0"/>
                            <a:cs typeface="+mn-ea"/>
                            <a:sym typeface="Huawei Sans" panose="020C0503030203020204" pitchFamily="34" charset="0"/>
                          </a:rPr>
                          <m:t>𝑁</m:t>
                        </m:r>
                      </m:den>
                    </m:f>
                    <m:r>
                      <a:rPr lang="en-US" sz="2000" i="1">
                        <a:latin typeface="Cambria Math" panose="02040503050406030204" pitchFamily="18" charset="0"/>
                        <a:cs typeface="+mn-ea"/>
                        <a:sym typeface="Huawei Sans" panose="020C0503030203020204" pitchFamily="34" charset="0"/>
                      </a:rPr>
                      <m:t>=</m:t>
                    </m:r>
                    <m:f>
                      <m:fPr>
                        <m:ctrlPr>
                          <a:rPr lang="en-US" sz="2000" i="1">
                            <a:latin typeface="Cambria Math" panose="02040503050406030204" pitchFamily="18" charset="0"/>
                            <a:cs typeface="+mn-ea"/>
                            <a:sym typeface="Huawei Sans" panose="020C0503030203020204" pitchFamily="34" charset="0"/>
                          </a:rPr>
                        </m:ctrlPr>
                      </m:fPr>
                      <m:num>
                        <m:r>
                          <a:rPr lang="en-US" sz="2000" i="1">
                            <a:latin typeface="Cambria Math" panose="02040503050406030204" pitchFamily="18" charset="0"/>
                            <a:cs typeface="+mn-ea"/>
                            <a:sym typeface="Huawei Sans" panose="020C0503030203020204" pitchFamily="34" charset="0"/>
                          </a:rPr>
                          <m:t>140+10</m:t>
                        </m:r>
                      </m:num>
                      <m:den>
                        <m:r>
                          <a:rPr lang="en-US" sz="2000" i="1">
                            <a:latin typeface="Cambria Math" panose="02040503050406030204" pitchFamily="18" charset="0"/>
                            <a:cs typeface="+mn-ea"/>
                            <a:sym typeface="Huawei Sans" panose="020C0503030203020204" pitchFamily="34" charset="0"/>
                          </a:rPr>
                          <m:t>170+30</m:t>
                        </m:r>
                      </m:den>
                    </m:f>
                    <m:r>
                      <a:rPr lang="en-US" sz="2000" i="1">
                        <a:latin typeface="Cambria Math" panose="02040503050406030204" pitchFamily="18" charset="0"/>
                        <a:cs typeface="+mn-ea"/>
                        <a:sym typeface="Huawei Sans" panose="020C0503030203020204" pitchFamily="34" charset="0"/>
                      </a:rPr>
                      <m:t>=</m:t>
                    </m:r>
                    <m:r>
                      <a:rPr lang="en-US" sz="2000" b="0" i="1" smtClean="0">
                        <a:latin typeface="Cambria Math" panose="02040503050406030204" pitchFamily="18" charset="0"/>
                        <a:cs typeface="+mn-ea"/>
                        <a:sym typeface="Huawei Sans" panose="020C0503030203020204" pitchFamily="34" charset="0"/>
                      </a:rPr>
                      <m:t>75</m:t>
                    </m:r>
                    <m:r>
                      <a:rPr lang="en-US" sz="2000" i="1">
                        <a:latin typeface="Cambria Math" panose="02040503050406030204" pitchFamily="18" charset="0"/>
                        <a:cs typeface="+mn-ea"/>
                        <a:sym typeface="Huawei Sans" panose="020C0503030203020204" pitchFamily="34" charset="0"/>
                      </a:rPr>
                      <m:t>%</m:t>
                    </m:r>
                  </m:oMath>
                </a14:m>
                <a:endParaRPr lang="en-US" dirty="0">
                  <a:sym typeface="Huawei Sans" panose="020C0503030203020204" pitchFamily="34" charset="0"/>
                </a:endParaRPr>
              </a:p>
              <a:p>
                <a:endParaRPr lang="en-US" sz="1800" dirty="0">
                  <a:sym typeface="Huawei Sans" panose="020C0503030203020204" pitchFamily="34" charset="0"/>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rotWithShape="0">
                <a:blip r:embed="rId3"/>
                <a:stretch>
                  <a:fillRect r="-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2333927215"/>
                  </p:ext>
                </p:extLst>
              </p:nvPr>
            </p:nvGraphicFramePr>
            <p:xfrm>
              <a:off x="6705155" y="3188083"/>
              <a:ext cx="3600399" cy="2428190"/>
            </p:xfrm>
            <a:graphic>
              <a:graphicData uri="http://schemas.openxmlformats.org/drawingml/2006/table">
                <a:tbl>
                  <a:tblPr firstRow="1" bandRow="1"/>
                  <a:tblGrid>
                    <a:gridCol w="1433524">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776225">
                      <a:extLst>
                        <a:ext uri="{9D8B030D-6E8A-4147-A177-3AD203B41FA5}">
                          <a16:colId xmlns:a16="http://schemas.microsoft.com/office/drawing/2014/main" val="20003"/>
                        </a:ext>
                      </a:extLst>
                    </a:gridCol>
                  </a:tblGrid>
                  <a:tr h="826217">
                    <a:tc>
                      <a:txBody>
                        <a:bodyPr/>
                        <a:lstStyle/>
                        <a:p>
                          <a:pPr algn="r" fontAlgn="ctr"/>
                          <a:r>
                            <a:rPr lang="en-US" sz="12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Estimated amount</a:t>
                          </a:r>
                        </a:p>
                        <a:p>
                          <a:pPr algn="l" rtl="0" fontAlgn="ctr"/>
                          <a:endParaRPr lang="en-US" sz="1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fontAlgn="ctr"/>
                          <a:r>
                            <a:rPr lang="en-US" sz="12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Actual </a:t>
                          </a:r>
                        </a:p>
                        <a:p>
                          <a:pPr fontAlgn="ctr"/>
                          <a:r>
                            <a:rPr lang="en-US" sz="12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amount</a:t>
                          </a:r>
                        </a:p>
                      </a:txBody>
                      <a:tcPr marL="900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14:m>
                            <m:oMathPara xmlns:m="http://schemas.openxmlformats.org/officeDocument/2006/math">
                              <m:oMathParaPr>
                                <m:jc m:val="centerGroup"/>
                              </m:oMathParaPr>
                              <m:oMath xmlns:m="http://schemas.openxmlformats.org/officeDocument/2006/math">
                                <m:r>
                                  <a:rPr lang="en-US" altLang="zh-CN" sz="1600" b="1" i="1" smtClean="0">
                                    <a:solidFill>
                                      <a:schemeClr val="tx1"/>
                                    </a:solidFill>
                                    <a:latin typeface="Cambria Math" panose="02040503050406030204" pitchFamily="18" charset="0"/>
                                    <a:ea typeface="+mn-ea"/>
                                    <a:cs typeface="+mn-ea"/>
                                    <a:sym typeface="Huawei Sans" panose="020C0503030203020204" pitchFamily="34" charset="0"/>
                                  </a:rPr>
                                  <m:t>𝒚𝒆𝒔</m:t>
                                </m:r>
                              </m:oMath>
                            </m:oMathPara>
                          </a14:m>
                          <a:endParaRPr dirty="0">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14:m>
                            <m:oMathPara xmlns:m="http://schemas.openxmlformats.org/officeDocument/2006/math">
                              <m:oMathParaPr>
                                <m:jc m:val="centerGroup"/>
                              </m:oMathParaPr>
                              <m:oMath xmlns:m="http://schemas.openxmlformats.org/officeDocument/2006/math">
                                <m:r>
                                  <a:rPr lang="en-US" altLang="zh-CN" sz="1600" b="1" i="1" dirty="0" smtClean="0">
                                    <a:solidFill>
                                      <a:schemeClr val="tx1"/>
                                    </a:solidFill>
                                    <a:latin typeface="Cambria Math" panose="02040503050406030204" pitchFamily="18" charset="0"/>
                                    <a:ea typeface="+mn-ea"/>
                                    <a:cs typeface="+mn-ea"/>
                                    <a:sym typeface="Huawei Sans" panose="020C0503030203020204" pitchFamily="34" charset="0"/>
                                  </a:rPr>
                                  <m:t>𝒏𝒐</m:t>
                                </m:r>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fontAlgn="ctr"/>
                          <a:r>
                            <a:rPr lang="en-US" sz="1200" b="1">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Total</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533991">
                    <a:tc>
                      <a:txBody>
                        <a:bodyPr/>
                        <a:lstStyle/>
                        <a:p>
                          <a:pPr algn="ctr" fontAlgn="ctr"/>
                          <a14:m>
                            <m:oMathPara xmlns:m="http://schemas.openxmlformats.org/officeDocument/2006/math">
                              <m:oMathParaPr>
                                <m:jc m:val="centerGroup"/>
                              </m:oMathParaPr>
                              <m:oMath xmlns:m="http://schemas.openxmlformats.org/officeDocument/2006/math">
                                <m:r>
                                  <a:rPr lang="en-US" altLang="zh-CN" sz="1600" i="1" dirty="0" smtClean="0">
                                    <a:solidFill>
                                      <a:schemeClr val="tx1"/>
                                    </a:solidFill>
                                    <a:latin typeface="Cambria Math" panose="02040503050406030204" pitchFamily="18" charset="0"/>
                                    <a:ea typeface="+mn-ea"/>
                                    <a:cs typeface="+mn-ea"/>
                                    <a:sym typeface="Huawei Sans" panose="020C0503030203020204" pitchFamily="34" charset="0"/>
                                  </a:rPr>
                                  <m:t>𝑦𝑒𝑠</m:t>
                                </m:r>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140</a:t>
                          </a:r>
                        </a:p>
                      </a:txBody>
                      <a:tcPr anchor="ctr"/>
                    </a:tc>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30</a:t>
                          </a: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170</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533991">
                    <a:tc>
                      <a:txBody>
                        <a:bodyPr/>
                        <a:lstStyle/>
                        <a:p>
                          <a:pPr algn="ctr" fontAlgn="ctr"/>
                          <a14:m>
                            <m:oMathPara xmlns:m="http://schemas.openxmlformats.org/officeDocument/2006/math">
                              <m:oMathParaPr>
                                <m:jc m:val="centerGroup"/>
                              </m:oMathParaPr>
                              <m:oMath xmlns:m="http://schemas.openxmlformats.org/officeDocument/2006/math">
                                <m:r>
                                  <a:rPr lang="en-US" altLang="zh-CN" sz="1600" i="1" dirty="0" smtClean="0">
                                    <a:solidFill>
                                      <a:schemeClr val="tx1"/>
                                    </a:solidFill>
                                    <a:latin typeface="Cambria Math" panose="02040503050406030204" pitchFamily="18" charset="0"/>
                                    <a:ea typeface="+mn-ea"/>
                                    <a:cs typeface="+mn-ea"/>
                                    <a:sym typeface="Huawei Sans" panose="020C0503030203020204" pitchFamily="34" charset="0"/>
                                  </a:rPr>
                                  <m:t>𝑛𝑜</m:t>
                                </m:r>
                              </m:oMath>
                            </m:oMathPara>
                          </a14:m>
                          <a:endParaRPr>
                            <a:latin typeface="Huawei Sans" panose="020C0503030203020204" pitchFamily="34" charset="0"/>
                            <a:ea typeface="方正兰亭黑简体" panose="02000000000000000000" pitchFamily="2" charset="-122"/>
                            <a:sym typeface="Huawei Sans" panose="020C0503030203020204" pitchFamily="34" charset="0"/>
                          </a:endParaRPr>
                        </a:p>
                      </a:txBody>
                      <a:tcPr anchor="ctr">
                        <a:lnL w="28575" cap="flat" cmpd="sng" algn="ctr">
                          <a:solidFill>
                            <a:schemeClr val="tx1"/>
                          </a:solidFill>
                          <a:prstDash val="solid"/>
                          <a:round/>
                          <a:headEnd type="none" w="med" len="med"/>
                          <a:tailEnd type="none" w="med" len="med"/>
                        </a:lnL>
                      </a:tcPr>
                    </a:tc>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20</a:t>
                          </a:r>
                        </a:p>
                      </a:txBody>
                      <a:tcPr anchor="ctr"/>
                    </a:tc>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30</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33991">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Total</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160</a:t>
                          </a:r>
                        </a:p>
                      </a:txBody>
                      <a:tcPr anchor="ctr">
                        <a:lnB w="28575" cap="flat" cmpd="sng" algn="ctr">
                          <a:solidFill>
                            <a:schemeClr val="tx1"/>
                          </a:solidFill>
                          <a:prstDash val="solid"/>
                          <a:round/>
                          <a:headEnd type="none" w="med" len="med"/>
                          <a:tailEnd type="none" w="med" len="med"/>
                        </a:lnB>
                      </a:tcPr>
                    </a:tc>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40</a:t>
                          </a:r>
                        </a:p>
                      </a:txBody>
                      <a:tcPr anchor="ct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200</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1869969065"/>
                  </p:ext>
                </p:extLst>
              </p:nvPr>
            </p:nvGraphicFramePr>
            <p:xfrm>
              <a:off x="6705155" y="3188083"/>
              <a:ext cx="3600399" cy="2440173"/>
            </p:xfrm>
            <a:graphic>
              <a:graphicData uri="http://schemas.openxmlformats.org/drawingml/2006/table">
                <a:tbl>
                  <a:tblPr firstRow="1" bandRow="1"/>
                  <a:tblGrid>
                    <a:gridCol w="1433524">
                      <a:extLst>
                        <a:ext uri="{9D8B030D-6E8A-4147-A177-3AD203B41FA5}">
                          <a16:colId xmlns="" xmlns:a16="http://schemas.microsoft.com/office/drawing/2014/main" xmlns:a14="http://schemas.microsoft.com/office/drawing/2010/main" val="20000"/>
                        </a:ext>
                      </a:extLst>
                    </a:gridCol>
                    <a:gridCol w="714375">
                      <a:extLst>
                        <a:ext uri="{9D8B030D-6E8A-4147-A177-3AD203B41FA5}">
                          <a16:colId xmlns="" xmlns:a16="http://schemas.microsoft.com/office/drawing/2014/main" xmlns:a14="http://schemas.microsoft.com/office/drawing/2010/main" val="20001"/>
                        </a:ext>
                      </a:extLst>
                    </a:gridCol>
                    <a:gridCol w="676275"/>
                    <a:gridCol w="776225"/>
                  </a:tblGrid>
                  <a:tr h="838200">
                    <a:tc>
                      <a:txBody>
                        <a:bodyPr/>
                        <a:lstStyle/>
                        <a:p>
                          <a:pPr algn="r" fontAlgn="ctr"/>
                          <a:r>
                            <a:rPr lang="en-US" sz="12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Estimated amount</a:t>
                          </a:r>
                        </a:p>
                        <a:p>
                          <a:pPr algn="l" rtl="0" fontAlgn="ctr"/>
                          <a:endParaRPr lang="en-US" sz="1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fontAlgn="ctr"/>
                          <a:r>
                            <a:rPr lang="en-US" sz="12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Actual </a:t>
                          </a:r>
                        </a:p>
                        <a:p>
                          <a:pPr fontAlgn="ctr"/>
                          <a:r>
                            <a:rPr lang="en-US" sz="1200" b="1"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amount</a:t>
                          </a:r>
                        </a:p>
                      </a:txBody>
                      <a:tcPr marL="900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zh-CN"/>
                        </a:p>
                      </a:txBody>
                      <a:tcPr anchor="ctr">
                        <a:lnT w="28575" cap="flat" cmpd="sng" algn="ctr">
                          <a:solidFill>
                            <a:schemeClr val="tx1"/>
                          </a:solidFill>
                          <a:prstDash val="solid"/>
                          <a:round/>
                          <a:headEnd type="none" w="med" len="med"/>
                          <a:tailEnd type="none" w="med" len="med"/>
                        </a:lnT>
                        <a:blipFill rotWithShape="0">
                          <a:blip r:embed="rId4"/>
                          <a:stretch>
                            <a:fillRect l="-203419" t="-1449" r="-208547" b="-194203"/>
                          </a:stretch>
                        </a:blipFill>
                      </a:tcPr>
                    </a:tc>
                    <a:tc>
                      <a:txBody>
                        <a:bodyPr/>
                        <a:lstStyle/>
                        <a:p>
                          <a:endParaRPr lang="zh-CN"/>
                        </a:p>
                      </a:txBody>
                      <a:tcPr anchor="ctr">
                        <a:lnT w="28575" cap="flat" cmpd="sng" algn="ctr">
                          <a:solidFill>
                            <a:schemeClr val="tx1"/>
                          </a:solidFill>
                          <a:prstDash val="solid"/>
                          <a:round/>
                          <a:headEnd type="none" w="med" len="med"/>
                          <a:tailEnd type="none" w="med" len="med"/>
                        </a:lnT>
                        <a:blipFill rotWithShape="0">
                          <a:blip r:embed="rId4"/>
                          <a:stretch>
                            <a:fillRect l="-319820" t="-1449" r="-119820" b="-194203"/>
                          </a:stretch>
                        </a:blipFill>
                      </a:tcPr>
                    </a:tc>
                    <a:tc>
                      <a:txBody>
                        <a:bodyPr/>
                        <a:lstStyle/>
                        <a:p>
                          <a:pPr algn="ctr" fontAlgn="ctr"/>
                          <a:r>
                            <a:rPr lang="en-US" sz="1200" b="1">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Total</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 xmlns:a16="http://schemas.microsoft.com/office/drawing/2014/main" xmlns:a14="http://schemas.microsoft.com/office/drawing/2010/main" val="10000"/>
                      </a:ext>
                    </a:extLst>
                  </a:tr>
                  <a:tr h="533991">
                    <a:tc>
                      <a:txBody>
                        <a:bodyPr/>
                        <a:lstStyle/>
                        <a:p>
                          <a:endParaRPr lang="zh-CN"/>
                        </a:p>
                      </a:txBody>
                      <a:tcPr anchor="ctr">
                        <a:lnL w="28575" cap="flat" cmpd="sng" algn="ctr">
                          <a:solidFill>
                            <a:schemeClr val="tx1"/>
                          </a:solidFill>
                          <a:prstDash val="solid"/>
                          <a:round/>
                          <a:headEnd type="none" w="med" len="med"/>
                          <a:tailEnd type="none" w="med" len="med"/>
                        </a:lnL>
                        <a:blipFill rotWithShape="0">
                          <a:blip r:embed="rId4"/>
                          <a:stretch>
                            <a:fillRect l="-847" t="-159091" r="-152966" b="-204545"/>
                          </a:stretch>
                        </a:blipFill>
                      </a:tcPr>
                    </a:tc>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140</a:t>
                          </a:r>
                        </a:p>
                      </a:txBody>
                      <a:tcPr anchor="ctr"/>
                    </a:tc>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30</a:t>
                          </a: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170</a:t>
                          </a:r>
                        </a:p>
                      </a:txBody>
                      <a:tcPr anchor="ctr">
                        <a:lnR w="28575" cap="flat" cmpd="sng" algn="ctr">
                          <a:solidFill>
                            <a:schemeClr val="tx1"/>
                          </a:solidFill>
                          <a:prstDash val="solid"/>
                          <a:round/>
                          <a:headEnd type="none" w="med" len="med"/>
                          <a:tailEnd type="none" w="med" len="med"/>
                        </a:lnR>
                      </a:tcPr>
                    </a:tc>
                  </a:tr>
                  <a:tr h="533991">
                    <a:tc>
                      <a:txBody>
                        <a:bodyPr/>
                        <a:lstStyle/>
                        <a:p>
                          <a:endParaRPr lang="zh-CN"/>
                        </a:p>
                      </a:txBody>
                      <a:tcPr anchor="ctr">
                        <a:lnL w="28575" cap="flat" cmpd="sng" algn="ctr">
                          <a:solidFill>
                            <a:schemeClr val="tx1"/>
                          </a:solidFill>
                          <a:prstDash val="solid"/>
                          <a:round/>
                          <a:headEnd type="none" w="med" len="med"/>
                          <a:tailEnd type="none" w="med" len="med"/>
                        </a:lnL>
                        <a:blipFill rotWithShape="0">
                          <a:blip r:embed="rId4"/>
                          <a:stretch>
                            <a:fillRect l="-847" t="-259091" r="-152966" b="-104545"/>
                          </a:stretch>
                        </a:blipFill>
                      </a:tcPr>
                    </a:tc>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20</a:t>
                          </a:r>
                        </a:p>
                      </a:txBody>
                      <a:tcPr anchor="ctr"/>
                    </a:tc>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10</a:t>
                          </a: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30</a:t>
                          </a:r>
                        </a:p>
                      </a:txBody>
                      <a:tcPr anchor="ctr">
                        <a:lnR w="28575" cap="flat" cmpd="sng" algn="ctr">
                          <a:solidFill>
                            <a:schemeClr val="tx1"/>
                          </a:solidFill>
                          <a:prstDash val="solid"/>
                          <a:round/>
                          <a:headEnd type="none" w="med" len="med"/>
                          <a:tailEnd type="none" w="med" len="med"/>
                        </a:lnR>
                      </a:tcPr>
                    </a:tc>
                    <a:extLst>
                      <a:ext uri="{0D108BD9-81ED-4DB2-BD59-A6C34878D82A}">
                        <a16:rowId xmlns="" xmlns:a16="http://schemas.microsoft.com/office/drawing/2014/main" xmlns:a14="http://schemas.microsoft.com/office/drawing/2010/main" val="10001"/>
                      </a:ext>
                    </a:extLst>
                  </a:tr>
                  <a:tr h="533991">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Total</a:t>
                          </a: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160</a:t>
                          </a:r>
                        </a:p>
                      </a:txBody>
                      <a:tcPr anchor="ctr">
                        <a:lnB w="28575" cap="flat" cmpd="sng" algn="ctr">
                          <a:solidFill>
                            <a:schemeClr val="tx1"/>
                          </a:solidFill>
                          <a:prstDash val="solid"/>
                          <a:round/>
                          <a:headEnd type="none" w="med" len="med"/>
                          <a:tailEnd type="none" w="med" len="med"/>
                        </a:lnB>
                      </a:tcPr>
                    </a:tc>
                    <a:tc>
                      <a:txBody>
                        <a:bodyPr/>
                        <a:lstStyle/>
                        <a:p>
                          <a:pPr algn="ctr" fontAlgn="ctr"/>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40</a:t>
                          </a:r>
                        </a:p>
                      </a:txBody>
                      <a:tcPr anchor="ct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200</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xmlns:a14="http://schemas.microsoft.com/office/drawing/2010/main" val="10002"/>
                      </a:ext>
                    </a:extLst>
                  </a:tr>
                </a:tbl>
              </a:graphicData>
            </a:graphic>
          </p:graphicFrame>
        </mc:Fallback>
      </mc:AlternateContent>
      <p:cxnSp>
        <p:nvCxnSpPr>
          <p:cNvPr id="10" name="直接连接符 9"/>
          <p:cNvCxnSpPr/>
          <p:nvPr/>
        </p:nvCxnSpPr>
        <p:spPr bwMode="auto">
          <a:xfrm>
            <a:off x="6705154" y="3195919"/>
            <a:ext cx="1424000" cy="799331"/>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6937017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dirty="0">
                <a:solidFill>
                  <a:schemeClr val="bg1">
                    <a:lumMod val="50000"/>
                  </a:schemeClr>
                </a:solidFill>
                <a:sym typeface="Huawei Sans" panose="020C0503030203020204" pitchFamily="34" charset="0"/>
              </a:rPr>
              <a:t>Machine Learning Definition</a:t>
            </a:r>
          </a:p>
          <a:p>
            <a:r>
              <a:rPr lang="en-US" dirty="0">
                <a:solidFill>
                  <a:schemeClr val="bg1">
                    <a:lumMod val="50000"/>
                  </a:schemeClr>
                </a:solidFill>
                <a:sym typeface="Huawei Sans" panose="020C0503030203020204" pitchFamily="34" charset="0"/>
              </a:rPr>
              <a:t>Machine Learning Types</a:t>
            </a:r>
          </a:p>
          <a:p>
            <a:r>
              <a:rPr lang="en-US" dirty="0">
                <a:solidFill>
                  <a:schemeClr val="bg1">
                    <a:lumMod val="50000"/>
                  </a:schemeClr>
                </a:solidFill>
                <a:sym typeface="Huawei Sans" panose="020C0503030203020204" pitchFamily="34" charset="0"/>
              </a:rPr>
              <a:t>Machine Learning Process</a:t>
            </a:r>
          </a:p>
          <a:p>
            <a:r>
              <a:rPr lang="en-US" b="1" dirty="0">
                <a:sym typeface="Huawei Sans" panose="020C0503030203020204" pitchFamily="34" charset="0"/>
              </a:rPr>
              <a:t>Other Key Machine Learning Methods</a:t>
            </a:r>
          </a:p>
          <a:p>
            <a:r>
              <a:rPr lang="en-US" dirty="0">
                <a:solidFill>
                  <a:schemeClr val="bg1">
                    <a:lumMod val="50000"/>
                  </a:schemeClr>
                </a:solidFill>
                <a:sym typeface="Huawei Sans" panose="020C0503030203020204" pitchFamily="34" charset="0"/>
              </a:rPr>
              <a:t>Common Machine Learning Algorithms</a:t>
            </a:r>
          </a:p>
          <a:p>
            <a:r>
              <a:rPr lang="en-US" dirty="0">
                <a:solidFill>
                  <a:schemeClr val="bg1">
                    <a:lumMod val="50000"/>
                  </a:schemeClr>
                </a:solidFill>
                <a:sym typeface="Huawei Sans" panose="020C0503030203020204" pitchFamily="34" charset="0"/>
              </a:rPr>
              <a:t>Case study</a:t>
            </a:r>
          </a:p>
        </p:txBody>
      </p:sp>
    </p:spTree>
    <p:extLst>
      <p:ext uri="{BB962C8B-B14F-4D97-AF65-F5344CB8AC3E}">
        <p14:creationId xmlns:p14="http://schemas.microsoft.com/office/powerpoint/2010/main" val="3078059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sym typeface="Huawei Sans" panose="020C0503030203020204" pitchFamily="34" charset="0"/>
              </a:rPr>
              <a:t>Machine Learning Training Method </a:t>
            </a:r>
            <a:r>
              <a:rPr lang="en-US" altLang="zh-CN">
                <a:sym typeface="Huawei Sans" panose="020C0503030203020204" pitchFamily="34" charset="0"/>
              </a:rPr>
              <a:t>-</a:t>
            </a:r>
            <a:r>
              <a:rPr lang="en-US">
                <a:sym typeface="Huawei Sans" panose="020C0503030203020204" pitchFamily="34" charset="0"/>
              </a:rPr>
              <a:t> Gradient Descent (1)</a:t>
            </a:r>
            <a:endParaRPr lang="en-US" dirty="0">
              <a:sym typeface="Huawei Sans" panose="020C0503030203020204" pitchFamily="34" charset="0"/>
            </a:endParaRP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a:xfrm>
                <a:off x="731838" y="1052514"/>
                <a:ext cx="7093725" cy="4875042"/>
              </a:xfrm>
            </p:spPr>
            <p:txBody>
              <a:bodyPr/>
              <a:lstStyle/>
              <a:p>
                <a:r>
                  <a:rPr lang="en-US" sz="2000" dirty="0">
                    <a:sym typeface="Huawei Sans" panose="020C0503030203020204" pitchFamily="34" charset="0"/>
                  </a:rPr>
                  <a:t>The gradient descent method uses the negative gradient direction of the current position as the search direction, which is the steepest direction. The formula is as follows:</a:t>
                </a:r>
              </a:p>
              <a:p>
                <a:pPr marL="0" indent="0">
                  <a:buNone/>
                </a:pPr>
                <a:endParaRPr lang="en-US" altLang="zh-CN" sz="2000" dirty="0">
                  <a:sym typeface="Huawei Sans" panose="020C0503030203020204" pitchFamily="34" charset="0"/>
                </a:endParaRPr>
              </a:p>
              <a:p>
                <a:r>
                  <a:rPr lang="en-US" sz="2000" dirty="0">
                    <a:sym typeface="Huawei Sans" panose="020C0503030203020204" pitchFamily="34" charset="0"/>
                  </a:rPr>
                  <a:t>In the formula, </a:t>
                </a:r>
                <a14:m>
                  <m:oMath xmlns:m="http://schemas.openxmlformats.org/officeDocument/2006/math">
                    <m:r>
                      <a:rPr lang="zh-CN" altLang="en-US" sz="2000" smtClean="0">
                        <a:latin typeface="Cambria Math" panose="02040503050406030204" pitchFamily="18" charset="0"/>
                        <a:sym typeface="Huawei Sans" panose="020C0503030203020204" pitchFamily="34" charset="0"/>
                      </a:rPr>
                      <m:t>𝜂</m:t>
                    </m:r>
                  </m:oMath>
                </a14:m>
                <a:r>
                  <a:rPr lang="en-US" sz="2000" dirty="0">
                    <a:sym typeface="Huawei Sans" panose="020C0503030203020204" pitchFamily="34" charset="0"/>
                  </a:rPr>
                  <a:t> indicates the learning rate and </a:t>
                </a:r>
                <a14:m>
                  <m:oMath xmlns:m="http://schemas.openxmlformats.org/officeDocument/2006/math">
                    <m:r>
                      <a:rPr lang="en-US" altLang="zh-CN" sz="2000" smtClean="0">
                        <a:latin typeface="Cambria Math" panose="02040503050406030204" pitchFamily="18" charset="0"/>
                        <a:sym typeface="Huawei Sans" panose="020C0503030203020204" pitchFamily="34" charset="0"/>
                      </a:rPr>
                      <m:t>𝑖</m:t>
                    </m:r>
                  </m:oMath>
                </a14:m>
                <a:r>
                  <a:rPr lang="en-US" sz="2000" dirty="0">
                    <a:sym typeface="Huawei Sans" panose="020C0503030203020204" pitchFamily="34" charset="0"/>
                  </a:rPr>
                  <a:t> indicates the data record number </a:t>
                </a:r>
                <a14:m>
                  <m:oMath xmlns:m="http://schemas.openxmlformats.org/officeDocument/2006/math">
                    <m:r>
                      <a:rPr lang="en-US" altLang="zh-CN" sz="2000">
                        <a:latin typeface="Cambria Math" panose="02040503050406030204" pitchFamily="18" charset="0"/>
                        <a:sym typeface="Huawei Sans" panose="020C0503030203020204" pitchFamily="34" charset="0"/>
                      </a:rPr>
                      <m:t>𝑖</m:t>
                    </m:r>
                  </m:oMath>
                </a14:m>
                <a:r>
                  <a:rPr lang="en-US" sz="2000" dirty="0">
                    <a:sym typeface="Huawei Sans" panose="020C0503030203020204" pitchFamily="34" charset="0"/>
                  </a:rPr>
                  <a:t>. The weight parameter w indicates the change in each iteration.</a:t>
                </a:r>
              </a:p>
              <a:p>
                <a:r>
                  <a:rPr lang="en-US" sz="2000" dirty="0">
                    <a:sym typeface="Huawei Sans" panose="020C0503030203020204" pitchFamily="34" charset="0"/>
                  </a:rPr>
                  <a:t>Convergence: The value of the objective function changes very little, or the maximum number of iterations is reached.</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xfrm>
                <a:off x="731838" y="1052514"/>
                <a:ext cx="7093725" cy="4875042"/>
              </a:xfrm>
              <a:blipFill rotWithShape="0">
                <a:blip r:embed="rId4"/>
                <a:stretch>
                  <a:fillRect r="-1031"/>
                </a:stretch>
              </a:blipFill>
            </p:spPr>
            <p:txBody>
              <a:bodyPr/>
              <a:lstStyle/>
              <a:p>
                <a:r>
                  <a:rPr lang="zh-CN" altLang="en-US">
                    <a:noFill/>
                  </a:rPr>
                  <a:t> </a:t>
                </a:r>
              </a:p>
            </p:txBody>
          </p:sp>
        </mc:Fallback>
      </mc:AlternateContent>
      <p:pic>
        <p:nvPicPr>
          <p:cNvPr id="4" name="图片 3"/>
          <p:cNvPicPr>
            <a:picLocks noChangeAspect="1"/>
          </p:cNvPicPr>
          <p:nvPr/>
        </p:nvPicPr>
        <p:blipFill rotWithShape="1">
          <a:blip r:embed="rId5">
            <a:extLst>
              <a:ext uri="{28A0092B-C50C-407E-A947-70E740481C1C}">
                <a14:useLocalDpi xmlns:a14="http://schemas.microsoft.com/office/drawing/2010/main" val="0"/>
              </a:ext>
            </a:extLst>
          </a:blip>
          <a:srcRect l="7972" r="3017"/>
          <a:stretch/>
        </p:blipFill>
        <p:spPr>
          <a:xfrm>
            <a:off x="7923051" y="1302613"/>
            <a:ext cx="3276364" cy="2760623"/>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157433825"/>
              </p:ext>
            </p:extLst>
          </p:nvPr>
        </p:nvGraphicFramePr>
        <p:xfrm>
          <a:off x="2259215" y="2264272"/>
          <a:ext cx="3328987" cy="639762"/>
        </p:xfrm>
        <a:graphic>
          <a:graphicData uri="http://schemas.openxmlformats.org/presentationml/2006/ole">
            <mc:AlternateContent xmlns:mc="http://schemas.openxmlformats.org/markup-compatibility/2006">
              <mc:Choice xmlns:v="urn:schemas-microsoft-com:vml" Requires="v">
                <p:oleObj name="Equation" r:id="rId6" imgW="1320480" imgH="253800" progId="Equation.DSMT4">
                  <p:embed/>
                </p:oleObj>
              </mc:Choice>
              <mc:Fallback>
                <p:oleObj name="Equation" r:id="rId6" imgW="1320480" imgH="253800" progId="Equation.DSMT4">
                  <p:embed/>
                  <p:pic>
                    <p:nvPicPr>
                      <p:cNvPr id="0" name=""/>
                      <p:cNvPicPr/>
                      <p:nvPr/>
                    </p:nvPicPr>
                    <p:blipFill>
                      <a:blip r:embed="rId7"/>
                      <a:stretch>
                        <a:fillRect/>
                      </a:stretch>
                    </p:blipFill>
                    <p:spPr>
                      <a:xfrm>
                        <a:off x="2259215" y="2264272"/>
                        <a:ext cx="3328987" cy="639762"/>
                      </a:xfrm>
                      <a:prstGeom prst="rect">
                        <a:avLst/>
                      </a:prstGeom>
                    </p:spPr>
                  </p:pic>
                </p:oleObj>
              </mc:Fallback>
            </mc:AlternateContent>
          </a:graphicData>
        </a:graphic>
      </p:graphicFrame>
      <p:pic>
        <p:nvPicPr>
          <p:cNvPr id="6" name="图片 5"/>
          <p:cNvPicPr>
            <a:picLocks noChangeAspect="1"/>
          </p:cNvPicPr>
          <p:nvPr/>
        </p:nvPicPr>
        <p:blipFill rotWithShape="1">
          <a:blip r:embed="rId8">
            <a:extLst>
              <a:ext uri="{28A0092B-C50C-407E-A947-70E740481C1C}">
                <a14:useLocalDpi xmlns:a14="http://schemas.microsoft.com/office/drawing/2010/main" val="0"/>
              </a:ext>
            </a:extLst>
          </a:blip>
          <a:srcRect l="11057" r="6708"/>
          <a:stretch/>
        </p:blipFill>
        <p:spPr>
          <a:xfrm>
            <a:off x="7923051" y="4223744"/>
            <a:ext cx="3598592" cy="2278245"/>
          </a:xfrm>
          <a:prstGeom prst="rect">
            <a:avLst/>
          </a:prstGeom>
        </p:spPr>
      </p:pic>
      <p:sp>
        <p:nvSpPr>
          <p:cNvPr id="7" name="矩形 6"/>
          <p:cNvSpPr/>
          <p:nvPr/>
        </p:nvSpPr>
        <p:spPr>
          <a:xfrm>
            <a:off x="8229600" y="1250890"/>
            <a:ext cx="1138518" cy="1924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文本框 7"/>
          <p:cNvSpPr txBox="1"/>
          <p:nvPr/>
        </p:nvSpPr>
        <p:spPr>
          <a:xfrm>
            <a:off x="8561294" y="1260431"/>
            <a:ext cx="1613647" cy="369332"/>
          </a:xfrm>
          <a:prstGeom prst="rect">
            <a:avLst/>
          </a:prstGeom>
          <a:solidFill>
            <a:schemeClr val="bg1"/>
          </a:solidFill>
        </p:spPr>
        <p:txBody>
          <a:bodyPr wrap="square" rtlCol="0">
            <a:spAutoFit/>
          </a:bodyPr>
          <a:lstStyle/>
          <a:p>
            <a:r>
              <a:rPr lang="en-US" altLang="zh-CN" dirty="0">
                <a:latin typeface="Huawei Sans" panose="020C0503030203020204" pitchFamily="34" charset="0"/>
                <a:ea typeface="方正兰亭黑简体" panose="02000000000000000000" pitchFamily="2" charset="-122"/>
                <a:sym typeface="Huawei Sans" panose="020C0503030203020204" pitchFamily="34" charset="0"/>
              </a:rPr>
              <a:t>Cost surface</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53644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sym typeface="Huawei Sans" panose="020C0503030203020204" pitchFamily="34" charset="0"/>
              </a:rPr>
              <a:t>Machine Learning Algorithms (2)</a:t>
            </a:r>
          </a:p>
        </p:txBody>
      </p:sp>
      <p:grpSp>
        <p:nvGrpSpPr>
          <p:cNvPr id="6" name="组合 5"/>
          <p:cNvGrpSpPr/>
          <p:nvPr/>
        </p:nvGrpSpPr>
        <p:grpSpPr>
          <a:xfrm>
            <a:off x="666609" y="1894498"/>
            <a:ext cx="10858781" cy="3526425"/>
            <a:chOff x="601382" y="1771651"/>
            <a:chExt cx="10984481" cy="3642403"/>
          </a:xfrm>
        </p:grpSpPr>
        <p:grpSp>
          <p:nvGrpSpPr>
            <p:cNvPr id="3" name="4f012eca-e826-4f86-8116-51287307c07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816000" y="1771651"/>
              <a:ext cx="1145480" cy="1337408"/>
              <a:chOff x="4053416" y="2915903"/>
              <a:chExt cx="2252608" cy="3105058"/>
            </a:xfrm>
          </p:grpSpPr>
          <p:sp>
            <p:nvSpPr>
              <p:cNvPr id="4" name="íṣ1ïde"/>
              <p:cNvSpPr/>
              <p:nvPr/>
            </p:nvSpPr>
            <p:spPr bwMode="auto">
              <a:xfrm>
                <a:off x="4053416" y="2915903"/>
                <a:ext cx="2252608" cy="3100940"/>
              </a:xfrm>
              <a:custGeom>
                <a:avLst/>
                <a:gdLst>
                  <a:gd name="T0" fmla="*/ 0 w 1094"/>
                  <a:gd name="T1" fmla="*/ 465 h 1506"/>
                  <a:gd name="T2" fmla="*/ 28 w 1094"/>
                  <a:gd name="T3" fmla="*/ 693 h 1506"/>
                  <a:gd name="T4" fmla="*/ 109 w 1094"/>
                  <a:gd name="T5" fmla="*/ 874 h 1506"/>
                  <a:gd name="T6" fmla="*/ 219 w 1094"/>
                  <a:gd name="T7" fmla="*/ 1035 h 1506"/>
                  <a:gd name="T8" fmla="*/ 260 w 1094"/>
                  <a:gd name="T9" fmla="*/ 1090 h 1506"/>
                  <a:gd name="T10" fmla="*/ 272 w 1094"/>
                  <a:gd name="T11" fmla="*/ 1115 h 1506"/>
                  <a:gd name="T12" fmla="*/ 257 w 1094"/>
                  <a:gd name="T13" fmla="*/ 1122 h 1506"/>
                  <a:gd name="T14" fmla="*/ 231 w 1094"/>
                  <a:gd name="T15" fmla="*/ 1119 h 1506"/>
                  <a:gd name="T16" fmla="*/ 201 w 1094"/>
                  <a:gd name="T17" fmla="*/ 1148 h 1506"/>
                  <a:gd name="T18" fmla="*/ 189 w 1094"/>
                  <a:gd name="T19" fmla="*/ 1204 h 1506"/>
                  <a:gd name="T20" fmla="*/ 183 w 1094"/>
                  <a:gd name="T21" fmla="*/ 1229 h 1506"/>
                  <a:gd name="T22" fmla="*/ 182 w 1094"/>
                  <a:gd name="T23" fmla="*/ 1245 h 1506"/>
                  <a:gd name="T24" fmla="*/ 395 w 1094"/>
                  <a:gd name="T25" fmla="*/ 1277 h 1506"/>
                  <a:gd name="T26" fmla="*/ 662 w 1094"/>
                  <a:gd name="T27" fmla="*/ 1356 h 1506"/>
                  <a:gd name="T28" fmla="*/ 796 w 1094"/>
                  <a:gd name="T29" fmla="*/ 1422 h 1506"/>
                  <a:gd name="T30" fmla="*/ 885 w 1094"/>
                  <a:gd name="T31" fmla="*/ 1486 h 1506"/>
                  <a:gd name="T32" fmla="*/ 930 w 1094"/>
                  <a:gd name="T33" fmla="*/ 1472 h 1506"/>
                  <a:gd name="T34" fmla="*/ 902 w 1094"/>
                  <a:gd name="T35" fmla="*/ 1416 h 1506"/>
                  <a:gd name="T36" fmla="*/ 856 w 1094"/>
                  <a:gd name="T37" fmla="*/ 1357 h 1506"/>
                  <a:gd name="T38" fmla="*/ 792 w 1094"/>
                  <a:gd name="T39" fmla="*/ 1292 h 1506"/>
                  <a:gd name="T40" fmla="*/ 758 w 1094"/>
                  <a:gd name="T41" fmla="*/ 1238 h 1506"/>
                  <a:gd name="T42" fmla="*/ 764 w 1094"/>
                  <a:gd name="T43" fmla="*/ 1184 h 1506"/>
                  <a:gd name="T44" fmla="*/ 826 w 1094"/>
                  <a:gd name="T45" fmla="*/ 1172 h 1506"/>
                  <a:gd name="T46" fmla="*/ 933 w 1094"/>
                  <a:gd name="T47" fmla="*/ 1178 h 1506"/>
                  <a:gd name="T48" fmla="*/ 988 w 1094"/>
                  <a:gd name="T49" fmla="*/ 1142 h 1506"/>
                  <a:gd name="T50" fmla="*/ 1000 w 1094"/>
                  <a:gd name="T51" fmla="*/ 1123 h 1506"/>
                  <a:gd name="T52" fmla="*/ 995 w 1094"/>
                  <a:gd name="T53" fmla="*/ 1083 h 1506"/>
                  <a:gd name="T54" fmla="*/ 977 w 1094"/>
                  <a:gd name="T55" fmla="*/ 1026 h 1506"/>
                  <a:gd name="T56" fmla="*/ 1003 w 1094"/>
                  <a:gd name="T57" fmla="*/ 991 h 1506"/>
                  <a:gd name="T58" fmla="*/ 1024 w 1094"/>
                  <a:gd name="T59" fmla="*/ 973 h 1506"/>
                  <a:gd name="T60" fmla="*/ 1016 w 1094"/>
                  <a:gd name="T61" fmla="*/ 951 h 1506"/>
                  <a:gd name="T62" fmla="*/ 1001 w 1094"/>
                  <a:gd name="T63" fmla="*/ 935 h 1506"/>
                  <a:gd name="T64" fmla="*/ 1006 w 1094"/>
                  <a:gd name="T65" fmla="*/ 921 h 1506"/>
                  <a:gd name="T66" fmla="*/ 1033 w 1094"/>
                  <a:gd name="T67" fmla="*/ 900 h 1506"/>
                  <a:gd name="T68" fmla="*/ 1025 w 1094"/>
                  <a:gd name="T69" fmla="*/ 870 h 1506"/>
                  <a:gd name="T70" fmla="*/ 1008 w 1094"/>
                  <a:gd name="T71" fmla="*/ 846 h 1506"/>
                  <a:gd name="T72" fmla="*/ 1033 w 1094"/>
                  <a:gd name="T73" fmla="*/ 825 h 1506"/>
                  <a:gd name="T74" fmla="*/ 1078 w 1094"/>
                  <a:gd name="T75" fmla="*/ 814 h 1506"/>
                  <a:gd name="T76" fmla="*/ 1081 w 1094"/>
                  <a:gd name="T77" fmla="*/ 762 h 1506"/>
                  <a:gd name="T78" fmla="*/ 1026 w 1094"/>
                  <a:gd name="T79" fmla="*/ 675 h 1506"/>
                  <a:gd name="T80" fmla="*/ 976 w 1094"/>
                  <a:gd name="T81" fmla="*/ 609 h 1506"/>
                  <a:gd name="T82" fmla="*/ 995 w 1094"/>
                  <a:gd name="T83" fmla="*/ 593 h 1506"/>
                  <a:gd name="T84" fmla="*/ 1008 w 1094"/>
                  <a:gd name="T85" fmla="*/ 572 h 1506"/>
                  <a:gd name="T86" fmla="*/ 1002 w 1094"/>
                  <a:gd name="T87" fmla="*/ 555 h 1506"/>
                  <a:gd name="T88" fmla="*/ 996 w 1094"/>
                  <a:gd name="T89" fmla="*/ 525 h 1506"/>
                  <a:gd name="T90" fmla="*/ 1000 w 1094"/>
                  <a:gd name="T91" fmla="*/ 458 h 1506"/>
                  <a:gd name="T92" fmla="*/ 1016 w 1094"/>
                  <a:gd name="T93" fmla="*/ 399 h 1506"/>
                  <a:gd name="T94" fmla="*/ 1044 w 1094"/>
                  <a:gd name="T95" fmla="*/ 354 h 1506"/>
                  <a:gd name="T96" fmla="*/ 1040 w 1094"/>
                  <a:gd name="T97" fmla="*/ 278 h 1506"/>
                  <a:gd name="T98" fmla="*/ 945 w 1094"/>
                  <a:gd name="T99" fmla="*/ 164 h 1506"/>
                  <a:gd name="T100" fmla="*/ 815 w 1094"/>
                  <a:gd name="T101" fmla="*/ 81 h 1506"/>
                  <a:gd name="T102" fmla="*/ 654 w 1094"/>
                  <a:gd name="T103" fmla="*/ 26 h 1506"/>
                  <a:gd name="T104" fmla="*/ 521 w 1094"/>
                  <a:gd name="T105" fmla="*/ 3 h 1506"/>
                  <a:gd name="T106" fmla="*/ 501 w 1094"/>
                  <a:gd name="T107" fmla="*/ 1 h 1506"/>
                  <a:gd name="T108" fmla="*/ 434 w 1094"/>
                  <a:gd name="T109" fmla="*/ 3 h 1506"/>
                  <a:gd name="T110" fmla="*/ 243 w 1094"/>
                  <a:gd name="T111" fmla="*/ 62 h 1506"/>
                  <a:gd name="T112" fmla="*/ 103 w 1094"/>
                  <a:gd name="T113" fmla="*/ 167 h 1506"/>
                  <a:gd name="T114" fmla="*/ 51 w 1094"/>
                  <a:gd name="T115" fmla="*/ 240 h 1506"/>
                  <a:gd name="T116" fmla="*/ 27 w 1094"/>
                  <a:gd name="T117" fmla="*/ 301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94" h="1506">
                    <a:moveTo>
                      <a:pt x="27" y="301"/>
                    </a:moveTo>
                    <a:lnTo>
                      <a:pt x="12" y="353"/>
                    </a:lnTo>
                    <a:lnTo>
                      <a:pt x="2" y="408"/>
                    </a:lnTo>
                    <a:lnTo>
                      <a:pt x="0" y="465"/>
                    </a:lnTo>
                    <a:lnTo>
                      <a:pt x="1" y="524"/>
                    </a:lnTo>
                    <a:lnTo>
                      <a:pt x="7" y="581"/>
                    </a:lnTo>
                    <a:lnTo>
                      <a:pt x="16" y="639"/>
                    </a:lnTo>
                    <a:lnTo>
                      <a:pt x="28" y="693"/>
                    </a:lnTo>
                    <a:lnTo>
                      <a:pt x="43" y="747"/>
                    </a:lnTo>
                    <a:lnTo>
                      <a:pt x="64" y="789"/>
                    </a:lnTo>
                    <a:lnTo>
                      <a:pt x="86" y="832"/>
                    </a:lnTo>
                    <a:lnTo>
                      <a:pt x="109" y="874"/>
                    </a:lnTo>
                    <a:lnTo>
                      <a:pt x="133" y="916"/>
                    </a:lnTo>
                    <a:lnTo>
                      <a:pt x="160" y="957"/>
                    </a:lnTo>
                    <a:lnTo>
                      <a:pt x="188" y="997"/>
                    </a:lnTo>
                    <a:lnTo>
                      <a:pt x="219" y="1035"/>
                    </a:lnTo>
                    <a:lnTo>
                      <a:pt x="252" y="1073"/>
                    </a:lnTo>
                    <a:lnTo>
                      <a:pt x="255" y="1079"/>
                    </a:lnTo>
                    <a:lnTo>
                      <a:pt x="258" y="1084"/>
                    </a:lnTo>
                    <a:lnTo>
                      <a:pt x="260" y="1090"/>
                    </a:lnTo>
                    <a:lnTo>
                      <a:pt x="264" y="1097"/>
                    </a:lnTo>
                    <a:lnTo>
                      <a:pt x="267" y="1103"/>
                    </a:lnTo>
                    <a:lnTo>
                      <a:pt x="270" y="1109"/>
                    </a:lnTo>
                    <a:lnTo>
                      <a:pt x="272" y="1115"/>
                    </a:lnTo>
                    <a:lnTo>
                      <a:pt x="275" y="1122"/>
                    </a:lnTo>
                    <a:lnTo>
                      <a:pt x="269" y="1121"/>
                    </a:lnTo>
                    <a:lnTo>
                      <a:pt x="263" y="1122"/>
                    </a:lnTo>
                    <a:lnTo>
                      <a:pt x="257" y="1122"/>
                    </a:lnTo>
                    <a:lnTo>
                      <a:pt x="250" y="1122"/>
                    </a:lnTo>
                    <a:lnTo>
                      <a:pt x="244" y="1121"/>
                    </a:lnTo>
                    <a:lnTo>
                      <a:pt x="238" y="1121"/>
                    </a:lnTo>
                    <a:lnTo>
                      <a:pt x="231" y="1119"/>
                    </a:lnTo>
                    <a:lnTo>
                      <a:pt x="226" y="1118"/>
                    </a:lnTo>
                    <a:lnTo>
                      <a:pt x="214" y="1126"/>
                    </a:lnTo>
                    <a:lnTo>
                      <a:pt x="206" y="1136"/>
                    </a:lnTo>
                    <a:lnTo>
                      <a:pt x="201" y="1148"/>
                    </a:lnTo>
                    <a:lnTo>
                      <a:pt x="196" y="1163"/>
                    </a:lnTo>
                    <a:lnTo>
                      <a:pt x="194" y="1176"/>
                    </a:lnTo>
                    <a:lnTo>
                      <a:pt x="192" y="1191"/>
                    </a:lnTo>
                    <a:lnTo>
                      <a:pt x="189" y="1204"/>
                    </a:lnTo>
                    <a:lnTo>
                      <a:pt x="184" y="1217"/>
                    </a:lnTo>
                    <a:lnTo>
                      <a:pt x="185" y="1221"/>
                    </a:lnTo>
                    <a:lnTo>
                      <a:pt x="184" y="1225"/>
                    </a:lnTo>
                    <a:lnTo>
                      <a:pt x="183" y="1229"/>
                    </a:lnTo>
                    <a:lnTo>
                      <a:pt x="181" y="1234"/>
                    </a:lnTo>
                    <a:lnTo>
                      <a:pt x="181" y="1237"/>
                    </a:lnTo>
                    <a:lnTo>
                      <a:pt x="181" y="1242"/>
                    </a:lnTo>
                    <a:lnTo>
                      <a:pt x="182" y="1245"/>
                    </a:lnTo>
                    <a:lnTo>
                      <a:pt x="184" y="1249"/>
                    </a:lnTo>
                    <a:lnTo>
                      <a:pt x="255" y="1256"/>
                    </a:lnTo>
                    <a:lnTo>
                      <a:pt x="326" y="1266"/>
                    </a:lnTo>
                    <a:lnTo>
                      <a:pt x="395" y="1277"/>
                    </a:lnTo>
                    <a:lnTo>
                      <a:pt x="464" y="1292"/>
                    </a:lnTo>
                    <a:lnTo>
                      <a:pt x="531" y="1310"/>
                    </a:lnTo>
                    <a:lnTo>
                      <a:pt x="598" y="1331"/>
                    </a:lnTo>
                    <a:lnTo>
                      <a:pt x="662" y="1356"/>
                    </a:lnTo>
                    <a:lnTo>
                      <a:pt x="726" y="1384"/>
                    </a:lnTo>
                    <a:lnTo>
                      <a:pt x="750" y="1396"/>
                    </a:lnTo>
                    <a:lnTo>
                      <a:pt x="773" y="1409"/>
                    </a:lnTo>
                    <a:lnTo>
                      <a:pt x="796" y="1422"/>
                    </a:lnTo>
                    <a:lnTo>
                      <a:pt x="819" y="1436"/>
                    </a:lnTo>
                    <a:lnTo>
                      <a:pt x="841" y="1451"/>
                    </a:lnTo>
                    <a:lnTo>
                      <a:pt x="863" y="1469"/>
                    </a:lnTo>
                    <a:lnTo>
                      <a:pt x="885" y="1486"/>
                    </a:lnTo>
                    <a:lnTo>
                      <a:pt x="905" y="1506"/>
                    </a:lnTo>
                    <a:lnTo>
                      <a:pt x="932" y="1504"/>
                    </a:lnTo>
                    <a:lnTo>
                      <a:pt x="932" y="1487"/>
                    </a:lnTo>
                    <a:lnTo>
                      <a:pt x="930" y="1472"/>
                    </a:lnTo>
                    <a:lnTo>
                      <a:pt x="925" y="1457"/>
                    </a:lnTo>
                    <a:lnTo>
                      <a:pt x="918" y="1443"/>
                    </a:lnTo>
                    <a:lnTo>
                      <a:pt x="910" y="1430"/>
                    </a:lnTo>
                    <a:lnTo>
                      <a:pt x="902" y="1416"/>
                    </a:lnTo>
                    <a:lnTo>
                      <a:pt x="894" y="1404"/>
                    </a:lnTo>
                    <a:lnTo>
                      <a:pt x="885" y="1391"/>
                    </a:lnTo>
                    <a:lnTo>
                      <a:pt x="871" y="1374"/>
                    </a:lnTo>
                    <a:lnTo>
                      <a:pt x="856" y="1357"/>
                    </a:lnTo>
                    <a:lnTo>
                      <a:pt x="841" y="1340"/>
                    </a:lnTo>
                    <a:lnTo>
                      <a:pt x="826" y="1324"/>
                    </a:lnTo>
                    <a:lnTo>
                      <a:pt x="809" y="1307"/>
                    </a:lnTo>
                    <a:lnTo>
                      <a:pt x="792" y="1292"/>
                    </a:lnTo>
                    <a:lnTo>
                      <a:pt x="776" y="1278"/>
                    </a:lnTo>
                    <a:lnTo>
                      <a:pt x="757" y="1265"/>
                    </a:lnTo>
                    <a:lnTo>
                      <a:pt x="757" y="1252"/>
                    </a:lnTo>
                    <a:lnTo>
                      <a:pt x="758" y="1238"/>
                    </a:lnTo>
                    <a:lnTo>
                      <a:pt x="759" y="1224"/>
                    </a:lnTo>
                    <a:lnTo>
                      <a:pt x="760" y="1211"/>
                    </a:lnTo>
                    <a:lnTo>
                      <a:pt x="762" y="1198"/>
                    </a:lnTo>
                    <a:lnTo>
                      <a:pt x="764" y="1184"/>
                    </a:lnTo>
                    <a:lnTo>
                      <a:pt x="768" y="1172"/>
                    </a:lnTo>
                    <a:lnTo>
                      <a:pt x="773" y="1160"/>
                    </a:lnTo>
                    <a:lnTo>
                      <a:pt x="798" y="1165"/>
                    </a:lnTo>
                    <a:lnTo>
                      <a:pt x="826" y="1172"/>
                    </a:lnTo>
                    <a:lnTo>
                      <a:pt x="852" y="1178"/>
                    </a:lnTo>
                    <a:lnTo>
                      <a:pt x="880" y="1182"/>
                    </a:lnTo>
                    <a:lnTo>
                      <a:pt x="906" y="1182"/>
                    </a:lnTo>
                    <a:lnTo>
                      <a:pt x="933" y="1178"/>
                    </a:lnTo>
                    <a:lnTo>
                      <a:pt x="958" y="1168"/>
                    </a:lnTo>
                    <a:lnTo>
                      <a:pt x="980" y="1152"/>
                    </a:lnTo>
                    <a:lnTo>
                      <a:pt x="985" y="1147"/>
                    </a:lnTo>
                    <a:lnTo>
                      <a:pt x="988" y="1142"/>
                    </a:lnTo>
                    <a:lnTo>
                      <a:pt x="992" y="1137"/>
                    </a:lnTo>
                    <a:lnTo>
                      <a:pt x="995" y="1133"/>
                    </a:lnTo>
                    <a:lnTo>
                      <a:pt x="998" y="1128"/>
                    </a:lnTo>
                    <a:lnTo>
                      <a:pt x="1000" y="1123"/>
                    </a:lnTo>
                    <a:lnTo>
                      <a:pt x="1003" y="1118"/>
                    </a:lnTo>
                    <a:lnTo>
                      <a:pt x="1004" y="1112"/>
                    </a:lnTo>
                    <a:lnTo>
                      <a:pt x="1000" y="1097"/>
                    </a:lnTo>
                    <a:lnTo>
                      <a:pt x="995" y="1083"/>
                    </a:lnTo>
                    <a:lnTo>
                      <a:pt x="990" y="1069"/>
                    </a:lnTo>
                    <a:lnTo>
                      <a:pt x="982" y="1054"/>
                    </a:lnTo>
                    <a:lnTo>
                      <a:pt x="979" y="1040"/>
                    </a:lnTo>
                    <a:lnTo>
                      <a:pt x="977" y="1026"/>
                    </a:lnTo>
                    <a:lnTo>
                      <a:pt x="981" y="1013"/>
                    </a:lnTo>
                    <a:lnTo>
                      <a:pt x="990" y="1000"/>
                    </a:lnTo>
                    <a:lnTo>
                      <a:pt x="996" y="995"/>
                    </a:lnTo>
                    <a:lnTo>
                      <a:pt x="1003" y="991"/>
                    </a:lnTo>
                    <a:lnTo>
                      <a:pt x="1009" y="988"/>
                    </a:lnTo>
                    <a:lnTo>
                      <a:pt x="1015" y="984"/>
                    </a:lnTo>
                    <a:lnTo>
                      <a:pt x="1020" y="979"/>
                    </a:lnTo>
                    <a:lnTo>
                      <a:pt x="1024" y="973"/>
                    </a:lnTo>
                    <a:lnTo>
                      <a:pt x="1025" y="966"/>
                    </a:lnTo>
                    <a:lnTo>
                      <a:pt x="1025" y="959"/>
                    </a:lnTo>
                    <a:lnTo>
                      <a:pt x="1020" y="955"/>
                    </a:lnTo>
                    <a:lnTo>
                      <a:pt x="1016" y="951"/>
                    </a:lnTo>
                    <a:lnTo>
                      <a:pt x="1013" y="946"/>
                    </a:lnTo>
                    <a:lnTo>
                      <a:pt x="1010" y="943"/>
                    </a:lnTo>
                    <a:lnTo>
                      <a:pt x="1006" y="938"/>
                    </a:lnTo>
                    <a:lnTo>
                      <a:pt x="1001" y="935"/>
                    </a:lnTo>
                    <a:lnTo>
                      <a:pt x="997" y="931"/>
                    </a:lnTo>
                    <a:lnTo>
                      <a:pt x="992" y="929"/>
                    </a:lnTo>
                    <a:lnTo>
                      <a:pt x="1000" y="925"/>
                    </a:lnTo>
                    <a:lnTo>
                      <a:pt x="1006" y="921"/>
                    </a:lnTo>
                    <a:lnTo>
                      <a:pt x="1015" y="916"/>
                    </a:lnTo>
                    <a:lnTo>
                      <a:pt x="1022" y="911"/>
                    </a:lnTo>
                    <a:lnTo>
                      <a:pt x="1029" y="906"/>
                    </a:lnTo>
                    <a:lnTo>
                      <a:pt x="1033" y="900"/>
                    </a:lnTo>
                    <a:lnTo>
                      <a:pt x="1034" y="891"/>
                    </a:lnTo>
                    <a:lnTo>
                      <a:pt x="1033" y="883"/>
                    </a:lnTo>
                    <a:lnTo>
                      <a:pt x="1029" y="876"/>
                    </a:lnTo>
                    <a:lnTo>
                      <a:pt x="1025" y="870"/>
                    </a:lnTo>
                    <a:lnTo>
                      <a:pt x="1020" y="864"/>
                    </a:lnTo>
                    <a:lnTo>
                      <a:pt x="1015" y="858"/>
                    </a:lnTo>
                    <a:lnTo>
                      <a:pt x="1011" y="852"/>
                    </a:lnTo>
                    <a:lnTo>
                      <a:pt x="1008" y="846"/>
                    </a:lnTo>
                    <a:lnTo>
                      <a:pt x="1008" y="838"/>
                    </a:lnTo>
                    <a:lnTo>
                      <a:pt x="1010" y="831"/>
                    </a:lnTo>
                    <a:lnTo>
                      <a:pt x="1022" y="827"/>
                    </a:lnTo>
                    <a:lnTo>
                      <a:pt x="1033" y="825"/>
                    </a:lnTo>
                    <a:lnTo>
                      <a:pt x="1044" y="823"/>
                    </a:lnTo>
                    <a:lnTo>
                      <a:pt x="1056" y="822"/>
                    </a:lnTo>
                    <a:lnTo>
                      <a:pt x="1068" y="818"/>
                    </a:lnTo>
                    <a:lnTo>
                      <a:pt x="1078" y="814"/>
                    </a:lnTo>
                    <a:lnTo>
                      <a:pt x="1086" y="807"/>
                    </a:lnTo>
                    <a:lnTo>
                      <a:pt x="1094" y="799"/>
                    </a:lnTo>
                    <a:lnTo>
                      <a:pt x="1094" y="784"/>
                    </a:lnTo>
                    <a:lnTo>
                      <a:pt x="1081" y="762"/>
                    </a:lnTo>
                    <a:lnTo>
                      <a:pt x="1069" y="740"/>
                    </a:lnTo>
                    <a:lnTo>
                      <a:pt x="1055" y="718"/>
                    </a:lnTo>
                    <a:lnTo>
                      <a:pt x="1041" y="697"/>
                    </a:lnTo>
                    <a:lnTo>
                      <a:pt x="1026" y="675"/>
                    </a:lnTo>
                    <a:lnTo>
                      <a:pt x="1010" y="655"/>
                    </a:lnTo>
                    <a:lnTo>
                      <a:pt x="992" y="634"/>
                    </a:lnTo>
                    <a:lnTo>
                      <a:pt x="974" y="616"/>
                    </a:lnTo>
                    <a:lnTo>
                      <a:pt x="976" y="609"/>
                    </a:lnTo>
                    <a:lnTo>
                      <a:pt x="980" y="605"/>
                    </a:lnTo>
                    <a:lnTo>
                      <a:pt x="985" y="600"/>
                    </a:lnTo>
                    <a:lnTo>
                      <a:pt x="990" y="597"/>
                    </a:lnTo>
                    <a:lnTo>
                      <a:pt x="995" y="593"/>
                    </a:lnTo>
                    <a:lnTo>
                      <a:pt x="1000" y="589"/>
                    </a:lnTo>
                    <a:lnTo>
                      <a:pt x="1005" y="583"/>
                    </a:lnTo>
                    <a:lnTo>
                      <a:pt x="1007" y="577"/>
                    </a:lnTo>
                    <a:lnTo>
                      <a:pt x="1008" y="572"/>
                    </a:lnTo>
                    <a:lnTo>
                      <a:pt x="1008" y="568"/>
                    </a:lnTo>
                    <a:lnTo>
                      <a:pt x="1006" y="564"/>
                    </a:lnTo>
                    <a:lnTo>
                      <a:pt x="1004" y="560"/>
                    </a:lnTo>
                    <a:lnTo>
                      <a:pt x="1002" y="555"/>
                    </a:lnTo>
                    <a:lnTo>
                      <a:pt x="999" y="551"/>
                    </a:lnTo>
                    <a:lnTo>
                      <a:pt x="997" y="547"/>
                    </a:lnTo>
                    <a:lnTo>
                      <a:pt x="996" y="542"/>
                    </a:lnTo>
                    <a:lnTo>
                      <a:pt x="996" y="525"/>
                    </a:lnTo>
                    <a:lnTo>
                      <a:pt x="996" y="509"/>
                    </a:lnTo>
                    <a:lnTo>
                      <a:pt x="997" y="491"/>
                    </a:lnTo>
                    <a:lnTo>
                      <a:pt x="998" y="475"/>
                    </a:lnTo>
                    <a:lnTo>
                      <a:pt x="1000" y="458"/>
                    </a:lnTo>
                    <a:lnTo>
                      <a:pt x="1000" y="441"/>
                    </a:lnTo>
                    <a:lnTo>
                      <a:pt x="1003" y="424"/>
                    </a:lnTo>
                    <a:lnTo>
                      <a:pt x="1005" y="408"/>
                    </a:lnTo>
                    <a:lnTo>
                      <a:pt x="1016" y="399"/>
                    </a:lnTo>
                    <a:lnTo>
                      <a:pt x="1026" y="389"/>
                    </a:lnTo>
                    <a:lnTo>
                      <a:pt x="1034" y="377"/>
                    </a:lnTo>
                    <a:lnTo>
                      <a:pt x="1039" y="367"/>
                    </a:lnTo>
                    <a:lnTo>
                      <a:pt x="1044" y="354"/>
                    </a:lnTo>
                    <a:lnTo>
                      <a:pt x="1047" y="342"/>
                    </a:lnTo>
                    <a:lnTo>
                      <a:pt x="1049" y="328"/>
                    </a:lnTo>
                    <a:lnTo>
                      <a:pt x="1049" y="314"/>
                    </a:lnTo>
                    <a:lnTo>
                      <a:pt x="1040" y="278"/>
                    </a:lnTo>
                    <a:lnTo>
                      <a:pt x="1024" y="245"/>
                    </a:lnTo>
                    <a:lnTo>
                      <a:pt x="1001" y="216"/>
                    </a:lnTo>
                    <a:lnTo>
                      <a:pt x="974" y="189"/>
                    </a:lnTo>
                    <a:lnTo>
                      <a:pt x="945" y="164"/>
                    </a:lnTo>
                    <a:lnTo>
                      <a:pt x="914" y="140"/>
                    </a:lnTo>
                    <a:lnTo>
                      <a:pt x="883" y="119"/>
                    </a:lnTo>
                    <a:lnTo>
                      <a:pt x="853" y="98"/>
                    </a:lnTo>
                    <a:lnTo>
                      <a:pt x="815" y="81"/>
                    </a:lnTo>
                    <a:lnTo>
                      <a:pt x="775" y="66"/>
                    </a:lnTo>
                    <a:lnTo>
                      <a:pt x="736" y="51"/>
                    </a:lnTo>
                    <a:lnTo>
                      <a:pt x="695" y="37"/>
                    </a:lnTo>
                    <a:lnTo>
                      <a:pt x="654" y="26"/>
                    </a:lnTo>
                    <a:lnTo>
                      <a:pt x="612" y="16"/>
                    </a:lnTo>
                    <a:lnTo>
                      <a:pt x="569" y="9"/>
                    </a:lnTo>
                    <a:lnTo>
                      <a:pt x="526" y="5"/>
                    </a:lnTo>
                    <a:lnTo>
                      <a:pt x="521" y="3"/>
                    </a:lnTo>
                    <a:lnTo>
                      <a:pt x="516" y="2"/>
                    </a:lnTo>
                    <a:lnTo>
                      <a:pt x="511" y="1"/>
                    </a:lnTo>
                    <a:lnTo>
                      <a:pt x="506" y="1"/>
                    </a:lnTo>
                    <a:lnTo>
                      <a:pt x="501" y="1"/>
                    </a:lnTo>
                    <a:lnTo>
                      <a:pt x="497" y="1"/>
                    </a:lnTo>
                    <a:lnTo>
                      <a:pt x="492" y="0"/>
                    </a:lnTo>
                    <a:lnTo>
                      <a:pt x="487" y="0"/>
                    </a:lnTo>
                    <a:lnTo>
                      <a:pt x="434" y="3"/>
                    </a:lnTo>
                    <a:lnTo>
                      <a:pt x="384" y="11"/>
                    </a:lnTo>
                    <a:lnTo>
                      <a:pt x="335" y="23"/>
                    </a:lnTo>
                    <a:lnTo>
                      <a:pt x="288" y="41"/>
                    </a:lnTo>
                    <a:lnTo>
                      <a:pt x="243" y="62"/>
                    </a:lnTo>
                    <a:lnTo>
                      <a:pt x="199" y="88"/>
                    </a:lnTo>
                    <a:lnTo>
                      <a:pt x="158" y="117"/>
                    </a:lnTo>
                    <a:lnTo>
                      <a:pt x="118" y="150"/>
                    </a:lnTo>
                    <a:lnTo>
                      <a:pt x="103" y="167"/>
                    </a:lnTo>
                    <a:lnTo>
                      <a:pt x="88" y="184"/>
                    </a:lnTo>
                    <a:lnTo>
                      <a:pt x="75" y="203"/>
                    </a:lnTo>
                    <a:lnTo>
                      <a:pt x="62" y="221"/>
                    </a:lnTo>
                    <a:lnTo>
                      <a:pt x="51" y="240"/>
                    </a:lnTo>
                    <a:lnTo>
                      <a:pt x="41" y="260"/>
                    </a:lnTo>
                    <a:lnTo>
                      <a:pt x="32" y="280"/>
                    </a:lnTo>
                    <a:lnTo>
                      <a:pt x="27" y="301"/>
                    </a:lnTo>
                    <a:lnTo>
                      <a:pt x="27" y="301"/>
                    </a:lnTo>
                    <a:close/>
                  </a:path>
                </a:pathLst>
              </a:custGeom>
              <a:solidFill>
                <a:srgbClr val="DDE5E9"/>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 name="îš1ïḋê"/>
              <p:cNvSpPr/>
              <p:nvPr/>
            </p:nvSpPr>
            <p:spPr bwMode="auto">
              <a:xfrm>
                <a:off x="5179720" y="2932375"/>
                <a:ext cx="1126304" cy="3088586"/>
              </a:xfrm>
              <a:custGeom>
                <a:avLst/>
                <a:gdLst>
                  <a:gd name="T0" fmla="*/ 51 w 547"/>
                  <a:gd name="T1" fmla="*/ 1325 h 1500"/>
                  <a:gd name="T2" fmla="*/ 202 w 547"/>
                  <a:gd name="T3" fmla="*/ 1389 h 1500"/>
                  <a:gd name="T4" fmla="*/ 271 w 547"/>
                  <a:gd name="T5" fmla="*/ 1430 h 1500"/>
                  <a:gd name="T6" fmla="*/ 337 w 547"/>
                  <a:gd name="T7" fmla="*/ 1480 h 1500"/>
                  <a:gd name="T8" fmla="*/ 384 w 547"/>
                  <a:gd name="T9" fmla="*/ 1480 h 1500"/>
                  <a:gd name="T10" fmla="*/ 371 w 547"/>
                  <a:gd name="T11" fmla="*/ 1437 h 1500"/>
                  <a:gd name="T12" fmla="*/ 347 w 547"/>
                  <a:gd name="T13" fmla="*/ 1397 h 1500"/>
                  <a:gd name="T14" fmla="*/ 309 w 547"/>
                  <a:gd name="T15" fmla="*/ 1351 h 1500"/>
                  <a:gd name="T16" fmla="*/ 262 w 547"/>
                  <a:gd name="T17" fmla="*/ 1301 h 1500"/>
                  <a:gd name="T18" fmla="*/ 210 w 547"/>
                  <a:gd name="T19" fmla="*/ 1259 h 1500"/>
                  <a:gd name="T20" fmla="*/ 211 w 547"/>
                  <a:gd name="T21" fmla="*/ 1218 h 1500"/>
                  <a:gd name="T22" fmla="*/ 217 w 547"/>
                  <a:gd name="T23" fmla="*/ 1178 h 1500"/>
                  <a:gd name="T24" fmla="*/ 251 w 547"/>
                  <a:gd name="T25" fmla="*/ 1159 h 1500"/>
                  <a:gd name="T26" fmla="*/ 332 w 547"/>
                  <a:gd name="T27" fmla="*/ 1175 h 1500"/>
                  <a:gd name="T28" fmla="*/ 410 w 547"/>
                  <a:gd name="T29" fmla="*/ 1161 h 1500"/>
                  <a:gd name="T30" fmla="*/ 441 w 547"/>
                  <a:gd name="T31" fmla="*/ 1135 h 1500"/>
                  <a:gd name="T32" fmla="*/ 451 w 547"/>
                  <a:gd name="T33" fmla="*/ 1121 h 1500"/>
                  <a:gd name="T34" fmla="*/ 456 w 547"/>
                  <a:gd name="T35" fmla="*/ 1106 h 1500"/>
                  <a:gd name="T36" fmla="*/ 442 w 547"/>
                  <a:gd name="T37" fmla="*/ 1061 h 1500"/>
                  <a:gd name="T38" fmla="*/ 430 w 547"/>
                  <a:gd name="T39" fmla="*/ 1020 h 1500"/>
                  <a:gd name="T40" fmla="*/ 449 w 547"/>
                  <a:gd name="T41" fmla="*/ 989 h 1500"/>
                  <a:gd name="T42" fmla="*/ 468 w 547"/>
                  <a:gd name="T43" fmla="*/ 977 h 1500"/>
                  <a:gd name="T44" fmla="*/ 478 w 547"/>
                  <a:gd name="T45" fmla="*/ 960 h 1500"/>
                  <a:gd name="T46" fmla="*/ 469 w 547"/>
                  <a:gd name="T47" fmla="*/ 944 h 1500"/>
                  <a:gd name="T48" fmla="*/ 458 w 547"/>
                  <a:gd name="T49" fmla="*/ 932 h 1500"/>
                  <a:gd name="T50" fmla="*/ 445 w 547"/>
                  <a:gd name="T51" fmla="*/ 923 h 1500"/>
                  <a:gd name="T52" fmla="*/ 468 w 547"/>
                  <a:gd name="T53" fmla="*/ 909 h 1500"/>
                  <a:gd name="T54" fmla="*/ 486 w 547"/>
                  <a:gd name="T55" fmla="*/ 893 h 1500"/>
                  <a:gd name="T56" fmla="*/ 482 w 547"/>
                  <a:gd name="T57" fmla="*/ 869 h 1500"/>
                  <a:gd name="T58" fmla="*/ 468 w 547"/>
                  <a:gd name="T59" fmla="*/ 852 h 1500"/>
                  <a:gd name="T60" fmla="*/ 461 w 547"/>
                  <a:gd name="T61" fmla="*/ 832 h 1500"/>
                  <a:gd name="T62" fmla="*/ 486 w 547"/>
                  <a:gd name="T63" fmla="*/ 819 h 1500"/>
                  <a:gd name="T64" fmla="*/ 520 w 547"/>
                  <a:gd name="T65" fmla="*/ 811 h 1500"/>
                  <a:gd name="T66" fmla="*/ 547 w 547"/>
                  <a:gd name="T67" fmla="*/ 793 h 1500"/>
                  <a:gd name="T68" fmla="*/ 521 w 547"/>
                  <a:gd name="T69" fmla="*/ 733 h 1500"/>
                  <a:gd name="T70" fmla="*/ 478 w 547"/>
                  <a:gd name="T71" fmla="*/ 669 h 1500"/>
                  <a:gd name="T72" fmla="*/ 426 w 547"/>
                  <a:gd name="T73" fmla="*/ 610 h 1500"/>
                  <a:gd name="T74" fmla="*/ 438 w 547"/>
                  <a:gd name="T75" fmla="*/ 594 h 1500"/>
                  <a:gd name="T76" fmla="*/ 453 w 547"/>
                  <a:gd name="T77" fmla="*/ 582 h 1500"/>
                  <a:gd name="T78" fmla="*/ 461 w 547"/>
                  <a:gd name="T79" fmla="*/ 566 h 1500"/>
                  <a:gd name="T80" fmla="*/ 457 w 547"/>
                  <a:gd name="T81" fmla="*/ 553 h 1500"/>
                  <a:gd name="T82" fmla="*/ 450 w 547"/>
                  <a:gd name="T83" fmla="*/ 540 h 1500"/>
                  <a:gd name="T84" fmla="*/ 448 w 547"/>
                  <a:gd name="T85" fmla="*/ 503 h 1500"/>
                  <a:gd name="T86" fmla="*/ 452 w 547"/>
                  <a:gd name="T87" fmla="*/ 451 h 1500"/>
                  <a:gd name="T88" fmla="*/ 458 w 547"/>
                  <a:gd name="T89" fmla="*/ 401 h 1500"/>
                  <a:gd name="T90" fmla="*/ 487 w 547"/>
                  <a:gd name="T91" fmla="*/ 371 h 1500"/>
                  <a:gd name="T92" fmla="*/ 500 w 547"/>
                  <a:gd name="T93" fmla="*/ 334 h 1500"/>
                  <a:gd name="T94" fmla="*/ 492 w 547"/>
                  <a:gd name="T95" fmla="*/ 272 h 1500"/>
                  <a:gd name="T96" fmla="*/ 427 w 547"/>
                  <a:gd name="T97" fmla="*/ 182 h 1500"/>
                  <a:gd name="T98" fmla="*/ 335 w 547"/>
                  <a:gd name="T99" fmla="*/ 112 h 1500"/>
                  <a:gd name="T100" fmla="*/ 228 w 547"/>
                  <a:gd name="T101" fmla="*/ 59 h 1500"/>
                  <a:gd name="T102" fmla="*/ 106 w 547"/>
                  <a:gd name="T103" fmla="*/ 19 h 1500"/>
                  <a:gd name="T104" fmla="*/ 0 w 547"/>
                  <a:gd name="T105" fmla="*/ 0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7" h="1500">
                    <a:moveTo>
                      <a:pt x="0" y="0"/>
                    </a:moveTo>
                    <a:lnTo>
                      <a:pt x="0" y="1308"/>
                    </a:lnTo>
                    <a:lnTo>
                      <a:pt x="51" y="1325"/>
                    </a:lnTo>
                    <a:lnTo>
                      <a:pt x="115" y="1349"/>
                    </a:lnTo>
                    <a:lnTo>
                      <a:pt x="179" y="1378"/>
                    </a:lnTo>
                    <a:lnTo>
                      <a:pt x="202" y="1389"/>
                    </a:lnTo>
                    <a:lnTo>
                      <a:pt x="225" y="1402"/>
                    </a:lnTo>
                    <a:lnTo>
                      <a:pt x="249" y="1415"/>
                    </a:lnTo>
                    <a:lnTo>
                      <a:pt x="271" y="1430"/>
                    </a:lnTo>
                    <a:lnTo>
                      <a:pt x="294" y="1445"/>
                    </a:lnTo>
                    <a:lnTo>
                      <a:pt x="316" y="1462"/>
                    </a:lnTo>
                    <a:lnTo>
                      <a:pt x="337" y="1480"/>
                    </a:lnTo>
                    <a:lnTo>
                      <a:pt x="357" y="1500"/>
                    </a:lnTo>
                    <a:lnTo>
                      <a:pt x="385" y="1497"/>
                    </a:lnTo>
                    <a:lnTo>
                      <a:pt x="384" y="1480"/>
                    </a:lnTo>
                    <a:lnTo>
                      <a:pt x="382" y="1465"/>
                    </a:lnTo>
                    <a:lnTo>
                      <a:pt x="378" y="1451"/>
                    </a:lnTo>
                    <a:lnTo>
                      <a:pt x="371" y="1437"/>
                    </a:lnTo>
                    <a:lnTo>
                      <a:pt x="363" y="1423"/>
                    </a:lnTo>
                    <a:lnTo>
                      <a:pt x="355" y="1410"/>
                    </a:lnTo>
                    <a:lnTo>
                      <a:pt x="347" y="1397"/>
                    </a:lnTo>
                    <a:lnTo>
                      <a:pt x="338" y="1385"/>
                    </a:lnTo>
                    <a:lnTo>
                      <a:pt x="324" y="1368"/>
                    </a:lnTo>
                    <a:lnTo>
                      <a:pt x="309" y="1351"/>
                    </a:lnTo>
                    <a:lnTo>
                      <a:pt x="294" y="1333"/>
                    </a:lnTo>
                    <a:lnTo>
                      <a:pt x="278" y="1318"/>
                    </a:lnTo>
                    <a:lnTo>
                      <a:pt x="262" y="1301"/>
                    </a:lnTo>
                    <a:lnTo>
                      <a:pt x="245" y="1286"/>
                    </a:lnTo>
                    <a:lnTo>
                      <a:pt x="228" y="1271"/>
                    </a:lnTo>
                    <a:lnTo>
                      <a:pt x="210" y="1259"/>
                    </a:lnTo>
                    <a:lnTo>
                      <a:pt x="210" y="1245"/>
                    </a:lnTo>
                    <a:lnTo>
                      <a:pt x="211" y="1232"/>
                    </a:lnTo>
                    <a:lnTo>
                      <a:pt x="211" y="1218"/>
                    </a:lnTo>
                    <a:lnTo>
                      <a:pt x="213" y="1205"/>
                    </a:lnTo>
                    <a:lnTo>
                      <a:pt x="215" y="1191"/>
                    </a:lnTo>
                    <a:lnTo>
                      <a:pt x="217" y="1178"/>
                    </a:lnTo>
                    <a:lnTo>
                      <a:pt x="221" y="1165"/>
                    </a:lnTo>
                    <a:lnTo>
                      <a:pt x="225" y="1154"/>
                    </a:lnTo>
                    <a:lnTo>
                      <a:pt x="251" y="1159"/>
                    </a:lnTo>
                    <a:lnTo>
                      <a:pt x="278" y="1165"/>
                    </a:lnTo>
                    <a:lnTo>
                      <a:pt x="305" y="1171"/>
                    </a:lnTo>
                    <a:lnTo>
                      <a:pt x="332" y="1175"/>
                    </a:lnTo>
                    <a:lnTo>
                      <a:pt x="359" y="1175"/>
                    </a:lnTo>
                    <a:lnTo>
                      <a:pt x="385" y="1171"/>
                    </a:lnTo>
                    <a:lnTo>
                      <a:pt x="410" y="1161"/>
                    </a:lnTo>
                    <a:lnTo>
                      <a:pt x="433" y="1145"/>
                    </a:lnTo>
                    <a:lnTo>
                      <a:pt x="437" y="1140"/>
                    </a:lnTo>
                    <a:lnTo>
                      <a:pt x="441" y="1135"/>
                    </a:lnTo>
                    <a:lnTo>
                      <a:pt x="444" y="1130"/>
                    </a:lnTo>
                    <a:lnTo>
                      <a:pt x="448" y="1126"/>
                    </a:lnTo>
                    <a:lnTo>
                      <a:pt x="451" y="1121"/>
                    </a:lnTo>
                    <a:lnTo>
                      <a:pt x="453" y="1116"/>
                    </a:lnTo>
                    <a:lnTo>
                      <a:pt x="455" y="1111"/>
                    </a:lnTo>
                    <a:lnTo>
                      <a:pt x="456" y="1106"/>
                    </a:lnTo>
                    <a:lnTo>
                      <a:pt x="453" y="1091"/>
                    </a:lnTo>
                    <a:lnTo>
                      <a:pt x="448" y="1076"/>
                    </a:lnTo>
                    <a:lnTo>
                      <a:pt x="442" y="1061"/>
                    </a:lnTo>
                    <a:lnTo>
                      <a:pt x="435" y="1048"/>
                    </a:lnTo>
                    <a:lnTo>
                      <a:pt x="431" y="1034"/>
                    </a:lnTo>
                    <a:lnTo>
                      <a:pt x="430" y="1020"/>
                    </a:lnTo>
                    <a:lnTo>
                      <a:pt x="433" y="1007"/>
                    </a:lnTo>
                    <a:lnTo>
                      <a:pt x="443" y="993"/>
                    </a:lnTo>
                    <a:lnTo>
                      <a:pt x="449" y="989"/>
                    </a:lnTo>
                    <a:lnTo>
                      <a:pt x="455" y="985"/>
                    </a:lnTo>
                    <a:lnTo>
                      <a:pt x="462" y="981"/>
                    </a:lnTo>
                    <a:lnTo>
                      <a:pt x="468" y="977"/>
                    </a:lnTo>
                    <a:lnTo>
                      <a:pt x="473" y="972"/>
                    </a:lnTo>
                    <a:lnTo>
                      <a:pt x="477" y="967"/>
                    </a:lnTo>
                    <a:lnTo>
                      <a:pt x="478" y="960"/>
                    </a:lnTo>
                    <a:lnTo>
                      <a:pt x="477" y="952"/>
                    </a:lnTo>
                    <a:lnTo>
                      <a:pt x="473" y="948"/>
                    </a:lnTo>
                    <a:lnTo>
                      <a:pt x="469" y="944"/>
                    </a:lnTo>
                    <a:lnTo>
                      <a:pt x="465" y="940"/>
                    </a:lnTo>
                    <a:lnTo>
                      <a:pt x="462" y="936"/>
                    </a:lnTo>
                    <a:lnTo>
                      <a:pt x="458" y="932"/>
                    </a:lnTo>
                    <a:lnTo>
                      <a:pt x="454" y="928"/>
                    </a:lnTo>
                    <a:lnTo>
                      <a:pt x="450" y="925"/>
                    </a:lnTo>
                    <a:lnTo>
                      <a:pt x="445" y="923"/>
                    </a:lnTo>
                    <a:lnTo>
                      <a:pt x="452" y="918"/>
                    </a:lnTo>
                    <a:lnTo>
                      <a:pt x="459" y="913"/>
                    </a:lnTo>
                    <a:lnTo>
                      <a:pt x="468" y="909"/>
                    </a:lnTo>
                    <a:lnTo>
                      <a:pt x="475" y="904"/>
                    </a:lnTo>
                    <a:lnTo>
                      <a:pt x="481" y="899"/>
                    </a:lnTo>
                    <a:lnTo>
                      <a:pt x="486" y="893"/>
                    </a:lnTo>
                    <a:lnTo>
                      <a:pt x="487" y="885"/>
                    </a:lnTo>
                    <a:lnTo>
                      <a:pt x="485" y="876"/>
                    </a:lnTo>
                    <a:lnTo>
                      <a:pt x="482" y="869"/>
                    </a:lnTo>
                    <a:lnTo>
                      <a:pt x="478" y="863"/>
                    </a:lnTo>
                    <a:lnTo>
                      <a:pt x="473" y="858"/>
                    </a:lnTo>
                    <a:lnTo>
                      <a:pt x="468" y="852"/>
                    </a:lnTo>
                    <a:lnTo>
                      <a:pt x="463" y="845"/>
                    </a:lnTo>
                    <a:lnTo>
                      <a:pt x="461" y="839"/>
                    </a:lnTo>
                    <a:lnTo>
                      <a:pt x="461" y="832"/>
                    </a:lnTo>
                    <a:lnTo>
                      <a:pt x="463" y="824"/>
                    </a:lnTo>
                    <a:lnTo>
                      <a:pt x="474" y="821"/>
                    </a:lnTo>
                    <a:lnTo>
                      <a:pt x="486" y="819"/>
                    </a:lnTo>
                    <a:lnTo>
                      <a:pt x="497" y="817"/>
                    </a:lnTo>
                    <a:lnTo>
                      <a:pt x="509" y="814"/>
                    </a:lnTo>
                    <a:lnTo>
                      <a:pt x="520" y="811"/>
                    </a:lnTo>
                    <a:lnTo>
                      <a:pt x="530" y="807"/>
                    </a:lnTo>
                    <a:lnTo>
                      <a:pt x="539" y="801"/>
                    </a:lnTo>
                    <a:lnTo>
                      <a:pt x="547" y="793"/>
                    </a:lnTo>
                    <a:lnTo>
                      <a:pt x="546" y="778"/>
                    </a:lnTo>
                    <a:lnTo>
                      <a:pt x="533" y="755"/>
                    </a:lnTo>
                    <a:lnTo>
                      <a:pt x="521" y="733"/>
                    </a:lnTo>
                    <a:lnTo>
                      <a:pt x="508" y="711"/>
                    </a:lnTo>
                    <a:lnTo>
                      <a:pt x="493" y="690"/>
                    </a:lnTo>
                    <a:lnTo>
                      <a:pt x="478" y="669"/>
                    </a:lnTo>
                    <a:lnTo>
                      <a:pt x="463" y="649"/>
                    </a:lnTo>
                    <a:lnTo>
                      <a:pt x="445" y="628"/>
                    </a:lnTo>
                    <a:lnTo>
                      <a:pt x="426" y="610"/>
                    </a:lnTo>
                    <a:lnTo>
                      <a:pt x="429" y="603"/>
                    </a:lnTo>
                    <a:lnTo>
                      <a:pt x="433" y="598"/>
                    </a:lnTo>
                    <a:lnTo>
                      <a:pt x="438" y="594"/>
                    </a:lnTo>
                    <a:lnTo>
                      <a:pt x="443" y="590"/>
                    </a:lnTo>
                    <a:lnTo>
                      <a:pt x="448" y="587"/>
                    </a:lnTo>
                    <a:lnTo>
                      <a:pt x="453" y="582"/>
                    </a:lnTo>
                    <a:lnTo>
                      <a:pt x="458" y="577"/>
                    </a:lnTo>
                    <a:lnTo>
                      <a:pt x="459" y="571"/>
                    </a:lnTo>
                    <a:lnTo>
                      <a:pt x="461" y="566"/>
                    </a:lnTo>
                    <a:lnTo>
                      <a:pt x="460" y="561"/>
                    </a:lnTo>
                    <a:lnTo>
                      <a:pt x="458" y="557"/>
                    </a:lnTo>
                    <a:lnTo>
                      <a:pt x="457" y="553"/>
                    </a:lnTo>
                    <a:lnTo>
                      <a:pt x="454" y="549"/>
                    </a:lnTo>
                    <a:lnTo>
                      <a:pt x="452" y="545"/>
                    </a:lnTo>
                    <a:lnTo>
                      <a:pt x="450" y="540"/>
                    </a:lnTo>
                    <a:lnTo>
                      <a:pt x="448" y="536"/>
                    </a:lnTo>
                    <a:lnTo>
                      <a:pt x="448" y="519"/>
                    </a:lnTo>
                    <a:lnTo>
                      <a:pt x="448" y="503"/>
                    </a:lnTo>
                    <a:lnTo>
                      <a:pt x="449" y="485"/>
                    </a:lnTo>
                    <a:lnTo>
                      <a:pt x="450" y="468"/>
                    </a:lnTo>
                    <a:lnTo>
                      <a:pt x="452" y="451"/>
                    </a:lnTo>
                    <a:lnTo>
                      <a:pt x="453" y="434"/>
                    </a:lnTo>
                    <a:lnTo>
                      <a:pt x="456" y="418"/>
                    </a:lnTo>
                    <a:lnTo>
                      <a:pt x="458" y="401"/>
                    </a:lnTo>
                    <a:lnTo>
                      <a:pt x="469" y="393"/>
                    </a:lnTo>
                    <a:lnTo>
                      <a:pt x="478" y="383"/>
                    </a:lnTo>
                    <a:lnTo>
                      <a:pt x="487" y="371"/>
                    </a:lnTo>
                    <a:lnTo>
                      <a:pt x="492" y="359"/>
                    </a:lnTo>
                    <a:lnTo>
                      <a:pt x="497" y="348"/>
                    </a:lnTo>
                    <a:lnTo>
                      <a:pt x="500" y="334"/>
                    </a:lnTo>
                    <a:lnTo>
                      <a:pt x="502" y="321"/>
                    </a:lnTo>
                    <a:lnTo>
                      <a:pt x="502" y="308"/>
                    </a:lnTo>
                    <a:lnTo>
                      <a:pt x="492" y="272"/>
                    </a:lnTo>
                    <a:lnTo>
                      <a:pt x="477" y="239"/>
                    </a:lnTo>
                    <a:lnTo>
                      <a:pt x="454" y="210"/>
                    </a:lnTo>
                    <a:lnTo>
                      <a:pt x="427" y="182"/>
                    </a:lnTo>
                    <a:lnTo>
                      <a:pt x="398" y="157"/>
                    </a:lnTo>
                    <a:lnTo>
                      <a:pt x="366" y="134"/>
                    </a:lnTo>
                    <a:lnTo>
                      <a:pt x="335" y="112"/>
                    </a:lnTo>
                    <a:lnTo>
                      <a:pt x="305" y="92"/>
                    </a:lnTo>
                    <a:lnTo>
                      <a:pt x="267" y="74"/>
                    </a:lnTo>
                    <a:lnTo>
                      <a:pt x="228" y="59"/>
                    </a:lnTo>
                    <a:lnTo>
                      <a:pt x="188" y="44"/>
                    </a:lnTo>
                    <a:lnTo>
                      <a:pt x="147" y="31"/>
                    </a:lnTo>
                    <a:lnTo>
                      <a:pt x="106" y="19"/>
                    </a:lnTo>
                    <a:lnTo>
                      <a:pt x="65" y="9"/>
                    </a:lnTo>
                    <a:lnTo>
                      <a:pt x="22" y="3"/>
                    </a:lnTo>
                    <a:lnTo>
                      <a:pt x="0" y="0"/>
                    </a:lnTo>
                    <a:close/>
                  </a:path>
                </a:pathLst>
              </a:custGeom>
              <a:solidFill>
                <a:srgbClr val="DDE5E9"/>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 name="îṣ1iḑé"/>
              <p:cNvSpPr/>
              <p:nvPr/>
            </p:nvSpPr>
            <p:spPr bwMode="auto">
              <a:xfrm>
                <a:off x="4181078" y="3103277"/>
                <a:ext cx="1400159" cy="1402218"/>
              </a:xfrm>
              <a:custGeom>
                <a:avLst/>
                <a:gdLst>
                  <a:gd name="T0" fmla="*/ 0 w 818"/>
                  <a:gd name="T1" fmla="*/ 440 h 818"/>
                  <a:gd name="T2" fmla="*/ 81 w 818"/>
                  <a:gd name="T3" fmla="*/ 467 h 818"/>
                  <a:gd name="T4" fmla="*/ 115 w 818"/>
                  <a:gd name="T5" fmla="*/ 566 h 818"/>
                  <a:gd name="T6" fmla="*/ 68 w 818"/>
                  <a:gd name="T7" fmla="*/ 643 h 818"/>
                  <a:gd name="T8" fmla="*/ 175 w 818"/>
                  <a:gd name="T9" fmla="*/ 723 h 818"/>
                  <a:gd name="T10" fmla="*/ 223 w 818"/>
                  <a:gd name="T11" fmla="*/ 682 h 818"/>
                  <a:gd name="T12" fmla="*/ 316 w 818"/>
                  <a:gd name="T13" fmla="*/ 788 h 818"/>
                  <a:gd name="T14" fmla="*/ 441 w 818"/>
                  <a:gd name="T15" fmla="*/ 818 h 818"/>
                  <a:gd name="T16" fmla="*/ 467 w 818"/>
                  <a:gd name="T17" fmla="*/ 734 h 818"/>
                  <a:gd name="T18" fmla="*/ 566 w 818"/>
                  <a:gd name="T19" fmla="*/ 700 h 818"/>
                  <a:gd name="T20" fmla="*/ 643 w 818"/>
                  <a:gd name="T21" fmla="*/ 747 h 818"/>
                  <a:gd name="T22" fmla="*/ 724 w 818"/>
                  <a:gd name="T23" fmla="*/ 640 h 818"/>
                  <a:gd name="T24" fmla="*/ 683 w 818"/>
                  <a:gd name="T25" fmla="*/ 593 h 818"/>
                  <a:gd name="T26" fmla="*/ 789 w 818"/>
                  <a:gd name="T27" fmla="*/ 502 h 818"/>
                  <a:gd name="T28" fmla="*/ 817 w 818"/>
                  <a:gd name="T29" fmla="*/ 374 h 818"/>
                  <a:gd name="T30" fmla="*/ 735 w 818"/>
                  <a:gd name="T31" fmla="*/ 351 h 818"/>
                  <a:gd name="T32" fmla="*/ 700 w 818"/>
                  <a:gd name="T33" fmla="*/ 251 h 818"/>
                  <a:gd name="T34" fmla="*/ 747 w 818"/>
                  <a:gd name="T35" fmla="*/ 172 h 818"/>
                  <a:gd name="T36" fmla="*/ 641 w 818"/>
                  <a:gd name="T37" fmla="*/ 91 h 818"/>
                  <a:gd name="T38" fmla="*/ 594 w 818"/>
                  <a:gd name="T39" fmla="*/ 132 h 818"/>
                  <a:gd name="T40" fmla="*/ 502 w 818"/>
                  <a:gd name="T41" fmla="*/ 26 h 818"/>
                  <a:gd name="T42" fmla="*/ 375 w 818"/>
                  <a:gd name="T43" fmla="*/ 1 h 818"/>
                  <a:gd name="T44" fmla="*/ 351 w 818"/>
                  <a:gd name="T45" fmla="*/ 80 h 818"/>
                  <a:gd name="T46" fmla="*/ 251 w 818"/>
                  <a:gd name="T47" fmla="*/ 115 h 818"/>
                  <a:gd name="T48" fmla="*/ 172 w 818"/>
                  <a:gd name="T49" fmla="*/ 68 h 818"/>
                  <a:gd name="T50" fmla="*/ 92 w 818"/>
                  <a:gd name="T51" fmla="*/ 175 h 818"/>
                  <a:gd name="T52" fmla="*/ 133 w 818"/>
                  <a:gd name="T53" fmla="*/ 223 h 818"/>
                  <a:gd name="T54" fmla="*/ 27 w 818"/>
                  <a:gd name="T55" fmla="*/ 316 h 818"/>
                  <a:gd name="T56" fmla="*/ 458 w 818"/>
                  <a:gd name="T57" fmla="*/ 553 h 818"/>
                  <a:gd name="T58" fmla="*/ 331 w 818"/>
                  <a:gd name="T59" fmla="*/ 541 h 818"/>
                  <a:gd name="T60" fmla="*/ 321 w 818"/>
                  <a:gd name="T61" fmla="*/ 535 h 818"/>
                  <a:gd name="T62" fmla="*/ 310 w 818"/>
                  <a:gd name="T63" fmla="*/ 526 h 818"/>
                  <a:gd name="T64" fmla="*/ 296 w 818"/>
                  <a:gd name="T65" fmla="*/ 514 h 818"/>
                  <a:gd name="T66" fmla="*/ 289 w 818"/>
                  <a:gd name="T67" fmla="*/ 505 h 818"/>
                  <a:gd name="T68" fmla="*/ 282 w 818"/>
                  <a:gd name="T69" fmla="*/ 497 h 818"/>
                  <a:gd name="T70" fmla="*/ 277 w 818"/>
                  <a:gd name="T71" fmla="*/ 489 h 818"/>
                  <a:gd name="T72" fmla="*/ 271 w 818"/>
                  <a:gd name="T73" fmla="*/ 478 h 818"/>
                  <a:gd name="T74" fmla="*/ 264 w 818"/>
                  <a:gd name="T75" fmla="*/ 464 h 818"/>
                  <a:gd name="T76" fmla="*/ 259 w 818"/>
                  <a:gd name="T77" fmla="*/ 446 h 818"/>
                  <a:gd name="T78" fmla="*/ 254 w 818"/>
                  <a:gd name="T79" fmla="*/ 400 h 818"/>
                  <a:gd name="T80" fmla="*/ 278 w 818"/>
                  <a:gd name="T81" fmla="*/ 325 h 818"/>
                  <a:gd name="T82" fmla="*/ 287 w 818"/>
                  <a:gd name="T83" fmla="*/ 313 h 818"/>
                  <a:gd name="T84" fmla="*/ 304 w 818"/>
                  <a:gd name="T85" fmla="*/ 294 h 818"/>
                  <a:gd name="T86" fmla="*/ 319 w 818"/>
                  <a:gd name="T87" fmla="*/ 282 h 818"/>
                  <a:gd name="T88" fmla="*/ 328 w 818"/>
                  <a:gd name="T89" fmla="*/ 276 h 818"/>
                  <a:gd name="T90" fmla="*/ 344 w 818"/>
                  <a:gd name="T91" fmla="*/ 268 h 818"/>
                  <a:gd name="T92" fmla="*/ 474 w 818"/>
                  <a:gd name="T93" fmla="*/ 269 h 818"/>
                  <a:gd name="T94" fmla="*/ 500 w 818"/>
                  <a:gd name="T95" fmla="*/ 285 h 818"/>
                  <a:gd name="T96" fmla="*/ 508 w 818"/>
                  <a:gd name="T97" fmla="*/ 292 h 818"/>
                  <a:gd name="T98" fmla="*/ 561 w 818"/>
                  <a:gd name="T99" fmla="*/ 415 h 818"/>
                  <a:gd name="T100" fmla="*/ 532 w 818"/>
                  <a:gd name="T101" fmla="*/ 497 h 818"/>
                  <a:gd name="T102" fmla="*/ 513 w 818"/>
                  <a:gd name="T103" fmla="*/ 520 h 818"/>
                  <a:gd name="T104" fmla="*/ 493 w 818"/>
                  <a:gd name="T105" fmla="*/ 535 h 818"/>
                  <a:gd name="T106" fmla="*/ 481 w 818"/>
                  <a:gd name="T107" fmla="*/ 543 h 818"/>
                  <a:gd name="T108" fmla="*/ 463 w 818"/>
                  <a:gd name="T109" fmla="*/ 551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8" h="818">
                    <a:moveTo>
                      <a:pt x="6" y="334"/>
                    </a:moveTo>
                    <a:cubicBezTo>
                      <a:pt x="0" y="440"/>
                      <a:pt x="0" y="440"/>
                      <a:pt x="0" y="440"/>
                    </a:cubicBezTo>
                    <a:cubicBezTo>
                      <a:pt x="0" y="454"/>
                      <a:pt x="6" y="463"/>
                      <a:pt x="19" y="464"/>
                    </a:cubicBezTo>
                    <a:cubicBezTo>
                      <a:pt x="81" y="467"/>
                      <a:pt x="81" y="467"/>
                      <a:pt x="81" y="467"/>
                    </a:cubicBezTo>
                    <a:cubicBezTo>
                      <a:pt x="81" y="467"/>
                      <a:pt x="81" y="467"/>
                      <a:pt x="81" y="467"/>
                    </a:cubicBezTo>
                    <a:cubicBezTo>
                      <a:pt x="87" y="504"/>
                      <a:pt x="99" y="535"/>
                      <a:pt x="115" y="566"/>
                    </a:cubicBezTo>
                    <a:cubicBezTo>
                      <a:pt x="70" y="608"/>
                      <a:pt x="70" y="608"/>
                      <a:pt x="70" y="608"/>
                    </a:cubicBezTo>
                    <a:cubicBezTo>
                      <a:pt x="60" y="617"/>
                      <a:pt x="59" y="632"/>
                      <a:pt x="68" y="643"/>
                    </a:cubicBezTo>
                    <a:cubicBezTo>
                      <a:pt x="140" y="722"/>
                      <a:pt x="140" y="722"/>
                      <a:pt x="140" y="722"/>
                    </a:cubicBezTo>
                    <a:cubicBezTo>
                      <a:pt x="149" y="732"/>
                      <a:pt x="165" y="733"/>
                      <a:pt x="175" y="723"/>
                    </a:cubicBezTo>
                    <a:cubicBezTo>
                      <a:pt x="221" y="682"/>
                      <a:pt x="221" y="682"/>
                      <a:pt x="221" y="682"/>
                    </a:cubicBezTo>
                    <a:cubicBezTo>
                      <a:pt x="223" y="682"/>
                      <a:pt x="223" y="682"/>
                      <a:pt x="223" y="682"/>
                    </a:cubicBezTo>
                    <a:cubicBezTo>
                      <a:pt x="251" y="702"/>
                      <a:pt x="283" y="717"/>
                      <a:pt x="319" y="727"/>
                    </a:cubicBezTo>
                    <a:cubicBezTo>
                      <a:pt x="316" y="788"/>
                      <a:pt x="316" y="788"/>
                      <a:pt x="316" y="788"/>
                    </a:cubicBezTo>
                    <a:cubicBezTo>
                      <a:pt x="315" y="802"/>
                      <a:pt x="321" y="812"/>
                      <a:pt x="334" y="812"/>
                    </a:cubicBezTo>
                    <a:cubicBezTo>
                      <a:pt x="441" y="818"/>
                      <a:pt x="441" y="818"/>
                      <a:pt x="441" y="818"/>
                    </a:cubicBezTo>
                    <a:cubicBezTo>
                      <a:pt x="454" y="818"/>
                      <a:pt x="463" y="809"/>
                      <a:pt x="464" y="795"/>
                    </a:cubicBezTo>
                    <a:cubicBezTo>
                      <a:pt x="467" y="734"/>
                      <a:pt x="467" y="734"/>
                      <a:pt x="467" y="734"/>
                    </a:cubicBezTo>
                    <a:cubicBezTo>
                      <a:pt x="467" y="734"/>
                      <a:pt x="467" y="734"/>
                      <a:pt x="467" y="734"/>
                    </a:cubicBezTo>
                    <a:cubicBezTo>
                      <a:pt x="504" y="728"/>
                      <a:pt x="535" y="716"/>
                      <a:pt x="566" y="700"/>
                    </a:cubicBezTo>
                    <a:cubicBezTo>
                      <a:pt x="608" y="745"/>
                      <a:pt x="608" y="745"/>
                      <a:pt x="608" y="745"/>
                    </a:cubicBezTo>
                    <a:cubicBezTo>
                      <a:pt x="618" y="755"/>
                      <a:pt x="633" y="756"/>
                      <a:pt x="643" y="747"/>
                    </a:cubicBezTo>
                    <a:cubicBezTo>
                      <a:pt x="722" y="675"/>
                      <a:pt x="722" y="675"/>
                      <a:pt x="722" y="675"/>
                    </a:cubicBezTo>
                    <a:cubicBezTo>
                      <a:pt x="732" y="666"/>
                      <a:pt x="733" y="650"/>
                      <a:pt x="724" y="640"/>
                    </a:cubicBezTo>
                    <a:cubicBezTo>
                      <a:pt x="683" y="594"/>
                      <a:pt x="683" y="594"/>
                      <a:pt x="683" y="594"/>
                    </a:cubicBezTo>
                    <a:cubicBezTo>
                      <a:pt x="683" y="593"/>
                      <a:pt x="683" y="593"/>
                      <a:pt x="683" y="593"/>
                    </a:cubicBezTo>
                    <a:cubicBezTo>
                      <a:pt x="702" y="565"/>
                      <a:pt x="717" y="535"/>
                      <a:pt x="728" y="499"/>
                    </a:cubicBezTo>
                    <a:cubicBezTo>
                      <a:pt x="789" y="502"/>
                      <a:pt x="789" y="502"/>
                      <a:pt x="789" y="502"/>
                    </a:cubicBezTo>
                    <a:cubicBezTo>
                      <a:pt x="802" y="503"/>
                      <a:pt x="811" y="494"/>
                      <a:pt x="812" y="481"/>
                    </a:cubicBezTo>
                    <a:cubicBezTo>
                      <a:pt x="817" y="374"/>
                      <a:pt x="817" y="374"/>
                      <a:pt x="817" y="374"/>
                    </a:cubicBezTo>
                    <a:cubicBezTo>
                      <a:pt x="818" y="360"/>
                      <a:pt x="810" y="355"/>
                      <a:pt x="796" y="354"/>
                    </a:cubicBezTo>
                    <a:cubicBezTo>
                      <a:pt x="735" y="351"/>
                      <a:pt x="735" y="351"/>
                      <a:pt x="735" y="351"/>
                    </a:cubicBezTo>
                    <a:cubicBezTo>
                      <a:pt x="734" y="351"/>
                      <a:pt x="734" y="351"/>
                      <a:pt x="734" y="351"/>
                    </a:cubicBezTo>
                    <a:cubicBezTo>
                      <a:pt x="729" y="314"/>
                      <a:pt x="717" y="282"/>
                      <a:pt x="700" y="251"/>
                    </a:cubicBezTo>
                    <a:cubicBezTo>
                      <a:pt x="746" y="206"/>
                      <a:pt x="746" y="206"/>
                      <a:pt x="746" y="206"/>
                    </a:cubicBezTo>
                    <a:cubicBezTo>
                      <a:pt x="756" y="197"/>
                      <a:pt x="757" y="182"/>
                      <a:pt x="747" y="172"/>
                    </a:cubicBezTo>
                    <a:cubicBezTo>
                      <a:pt x="676" y="92"/>
                      <a:pt x="676" y="92"/>
                      <a:pt x="676" y="92"/>
                    </a:cubicBezTo>
                    <a:cubicBezTo>
                      <a:pt x="667" y="82"/>
                      <a:pt x="651" y="82"/>
                      <a:pt x="641" y="91"/>
                    </a:cubicBezTo>
                    <a:cubicBezTo>
                      <a:pt x="595" y="132"/>
                      <a:pt x="595" y="132"/>
                      <a:pt x="595" y="132"/>
                    </a:cubicBezTo>
                    <a:cubicBezTo>
                      <a:pt x="594" y="132"/>
                      <a:pt x="594" y="132"/>
                      <a:pt x="594" y="132"/>
                    </a:cubicBezTo>
                    <a:cubicBezTo>
                      <a:pt x="565" y="113"/>
                      <a:pt x="535" y="97"/>
                      <a:pt x="499" y="87"/>
                    </a:cubicBezTo>
                    <a:cubicBezTo>
                      <a:pt x="502" y="26"/>
                      <a:pt x="502" y="26"/>
                      <a:pt x="502" y="26"/>
                    </a:cubicBezTo>
                    <a:cubicBezTo>
                      <a:pt x="502" y="12"/>
                      <a:pt x="495" y="7"/>
                      <a:pt x="481" y="6"/>
                    </a:cubicBezTo>
                    <a:cubicBezTo>
                      <a:pt x="375" y="1"/>
                      <a:pt x="375" y="1"/>
                      <a:pt x="375" y="1"/>
                    </a:cubicBezTo>
                    <a:cubicBezTo>
                      <a:pt x="361" y="0"/>
                      <a:pt x="355" y="5"/>
                      <a:pt x="354" y="19"/>
                    </a:cubicBezTo>
                    <a:cubicBezTo>
                      <a:pt x="351" y="80"/>
                      <a:pt x="351" y="80"/>
                      <a:pt x="351" y="80"/>
                    </a:cubicBezTo>
                    <a:cubicBezTo>
                      <a:pt x="351" y="80"/>
                      <a:pt x="351" y="80"/>
                      <a:pt x="351" y="80"/>
                    </a:cubicBezTo>
                    <a:cubicBezTo>
                      <a:pt x="314" y="86"/>
                      <a:pt x="282" y="98"/>
                      <a:pt x="251" y="115"/>
                    </a:cubicBezTo>
                    <a:cubicBezTo>
                      <a:pt x="207" y="69"/>
                      <a:pt x="207" y="69"/>
                      <a:pt x="207" y="69"/>
                    </a:cubicBezTo>
                    <a:cubicBezTo>
                      <a:pt x="198" y="59"/>
                      <a:pt x="182" y="58"/>
                      <a:pt x="172" y="68"/>
                    </a:cubicBezTo>
                    <a:cubicBezTo>
                      <a:pt x="93" y="139"/>
                      <a:pt x="93" y="139"/>
                      <a:pt x="93" y="139"/>
                    </a:cubicBezTo>
                    <a:cubicBezTo>
                      <a:pt x="83" y="149"/>
                      <a:pt x="82" y="165"/>
                      <a:pt x="92" y="175"/>
                    </a:cubicBezTo>
                    <a:cubicBezTo>
                      <a:pt x="133" y="221"/>
                      <a:pt x="133" y="221"/>
                      <a:pt x="133" y="221"/>
                    </a:cubicBezTo>
                    <a:cubicBezTo>
                      <a:pt x="133" y="223"/>
                      <a:pt x="133" y="223"/>
                      <a:pt x="133" y="223"/>
                    </a:cubicBezTo>
                    <a:cubicBezTo>
                      <a:pt x="113" y="251"/>
                      <a:pt x="98" y="283"/>
                      <a:pt x="88" y="319"/>
                    </a:cubicBezTo>
                    <a:cubicBezTo>
                      <a:pt x="27" y="316"/>
                      <a:pt x="27" y="316"/>
                      <a:pt x="27" y="316"/>
                    </a:cubicBezTo>
                    <a:cubicBezTo>
                      <a:pt x="13" y="316"/>
                      <a:pt x="6" y="320"/>
                      <a:pt x="6" y="334"/>
                    </a:cubicBezTo>
                    <a:close/>
                    <a:moveTo>
                      <a:pt x="458" y="553"/>
                    </a:moveTo>
                    <a:cubicBezTo>
                      <a:pt x="440" y="559"/>
                      <a:pt x="420" y="562"/>
                      <a:pt x="400" y="561"/>
                    </a:cubicBezTo>
                    <a:cubicBezTo>
                      <a:pt x="375" y="560"/>
                      <a:pt x="351" y="553"/>
                      <a:pt x="331" y="541"/>
                    </a:cubicBezTo>
                    <a:cubicBezTo>
                      <a:pt x="329" y="540"/>
                      <a:pt x="327" y="538"/>
                      <a:pt x="325" y="537"/>
                    </a:cubicBezTo>
                    <a:cubicBezTo>
                      <a:pt x="324" y="536"/>
                      <a:pt x="322" y="536"/>
                      <a:pt x="321" y="535"/>
                    </a:cubicBezTo>
                    <a:cubicBezTo>
                      <a:pt x="319" y="534"/>
                      <a:pt x="317" y="532"/>
                      <a:pt x="315" y="531"/>
                    </a:cubicBezTo>
                    <a:cubicBezTo>
                      <a:pt x="313" y="529"/>
                      <a:pt x="312" y="528"/>
                      <a:pt x="310" y="526"/>
                    </a:cubicBezTo>
                    <a:cubicBezTo>
                      <a:pt x="309" y="525"/>
                      <a:pt x="308" y="525"/>
                      <a:pt x="307" y="524"/>
                    </a:cubicBezTo>
                    <a:cubicBezTo>
                      <a:pt x="303" y="521"/>
                      <a:pt x="300" y="517"/>
                      <a:pt x="296" y="514"/>
                    </a:cubicBezTo>
                    <a:cubicBezTo>
                      <a:pt x="295" y="513"/>
                      <a:pt x="294" y="512"/>
                      <a:pt x="294" y="511"/>
                    </a:cubicBezTo>
                    <a:cubicBezTo>
                      <a:pt x="292" y="509"/>
                      <a:pt x="290" y="507"/>
                      <a:pt x="289" y="505"/>
                    </a:cubicBezTo>
                    <a:cubicBezTo>
                      <a:pt x="288" y="504"/>
                      <a:pt x="287" y="503"/>
                      <a:pt x="287" y="502"/>
                    </a:cubicBezTo>
                    <a:cubicBezTo>
                      <a:pt x="285" y="501"/>
                      <a:pt x="284" y="499"/>
                      <a:pt x="282" y="497"/>
                    </a:cubicBezTo>
                    <a:cubicBezTo>
                      <a:pt x="281" y="496"/>
                      <a:pt x="281" y="495"/>
                      <a:pt x="280" y="494"/>
                    </a:cubicBezTo>
                    <a:cubicBezTo>
                      <a:pt x="279" y="492"/>
                      <a:pt x="278" y="491"/>
                      <a:pt x="277" y="489"/>
                    </a:cubicBezTo>
                    <a:cubicBezTo>
                      <a:pt x="276" y="487"/>
                      <a:pt x="275" y="486"/>
                      <a:pt x="274" y="484"/>
                    </a:cubicBezTo>
                    <a:cubicBezTo>
                      <a:pt x="273" y="482"/>
                      <a:pt x="272" y="480"/>
                      <a:pt x="271" y="478"/>
                    </a:cubicBezTo>
                    <a:cubicBezTo>
                      <a:pt x="269" y="475"/>
                      <a:pt x="268" y="472"/>
                      <a:pt x="266" y="469"/>
                    </a:cubicBezTo>
                    <a:cubicBezTo>
                      <a:pt x="266" y="467"/>
                      <a:pt x="265" y="466"/>
                      <a:pt x="264" y="464"/>
                    </a:cubicBezTo>
                    <a:cubicBezTo>
                      <a:pt x="264" y="462"/>
                      <a:pt x="263" y="459"/>
                      <a:pt x="262" y="457"/>
                    </a:cubicBezTo>
                    <a:cubicBezTo>
                      <a:pt x="261" y="453"/>
                      <a:pt x="260" y="450"/>
                      <a:pt x="259" y="446"/>
                    </a:cubicBezTo>
                    <a:cubicBezTo>
                      <a:pt x="258" y="444"/>
                      <a:pt x="257" y="441"/>
                      <a:pt x="257" y="439"/>
                    </a:cubicBezTo>
                    <a:cubicBezTo>
                      <a:pt x="254" y="426"/>
                      <a:pt x="253" y="413"/>
                      <a:pt x="254" y="400"/>
                    </a:cubicBezTo>
                    <a:cubicBezTo>
                      <a:pt x="255" y="376"/>
                      <a:pt x="262" y="354"/>
                      <a:pt x="272" y="334"/>
                    </a:cubicBezTo>
                    <a:cubicBezTo>
                      <a:pt x="274" y="331"/>
                      <a:pt x="276" y="328"/>
                      <a:pt x="278" y="325"/>
                    </a:cubicBezTo>
                    <a:cubicBezTo>
                      <a:pt x="279" y="323"/>
                      <a:pt x="281" y="321"/>
                      <a:pt x="282" y="319"/>
                    </a:cubicBezTo>
                    <a:cubicBezTo>
                      <a:pt x="284" y="317"/>
                      <a:pt x="285" y="315"/>
                      <a:pt x="287" y="313"/>
                    </a:cubicBezTo>
                    <a:cubicBezTo>
                      <a:pt x="291" y="308"/>
                      <a:pt x="295" y="303"/>
                      <a:pt x="299" y="299"/>
                    </a:cubicBezTo>
                    <a:cubicBezTo>
                      <a:pt x="301" y="297"/>
                      <a:pt x="303" y="296"/>
                      <a:pt x="304" y="294"/>
                    </a:cubicBezTo>
                    <a:cubicBezTo>
                      <a:pt x="307" y="291"/>
                      <a:pt x="310" y="289"/>
                      <a:pt x="313" y="287"/>
                    </a:cubicBezTo>
                    <a:cubicBezTo>
                      <a:pt x="315" y="285"/>
                      <a:pt x="317" y="284"/>
                      <a:pt x="319" y="282"/>
                    </a:cubicBezTo>
                    <a:cubicBezTo>
                      <a:pt x="320" y="282"/>
                      <a:pt x="321" y="281"/>
                      <a:pt x="322" y="280"/>
                    </a:cubicBezTo>
                    <a:cubicBezTo>
                      <a:pt x="324" y="279"/>
                      <a:pt x="326" y="278"/>
                      <a:pt x="328" y="276"/>
                    </a:cubicBezTo>
                    <a:cubicBezTo>
                      <a:pt x="331" y="274"/>
                      <a:pt x="334" y="273"/>
                      <a:pt x="338" y="271"/>
                    </a:cubicBezTo>
                    <a:cubicBezTo>
                      <a:pt x="340" y="270"/>
                      <a:pt x="342" y="269"/>
                      <a:pt x="344" y="268"/>
                    </a:cubicBezTo>
                    <a:cubicBezTo>
                      <a:pt x="366" y="258"/>
                      <a:pt x="390" y="253"/>
                      <a:pt x="415" y="254"/>
                    </a:cubicBezTo>
                    <a:cubicBezTo>
                      <a:pt x="436" y="255"/>
                      <a:pt x="456" y="261"/>
                      <a:pt x="474" y="269"/>
                    </a:cubicBezTo>
                    <a:cubicBezTo>
                      <a:pt x="476" y="270"/>
                      <a:pt x="479" y="272"/>
                      <a:pt x="481" y="273"/>
                    </a:cubicBezTo>
                    <a:cubicBezTo>
                      <a:pt x="487" y="276"/>
                      <a:pt x="494" y="280"/>
                      <a:pt x="500" y="285"/>
                    </a:cubicBezTo>
                    <a:cubicBezTo>
                      <a:pt x="502" y="286"/>
                      <a:pt x="503" y="288"/>
                      <a:pt x="505" y="289"/>
                    </a:cubicBezTo>
                    <a:cubicBezTo>
                      <a:pt x="506" y="290"/>
                      <a:pt x="507" y="291"/>
                      <a:pt x="508" y="292"/>
                    </a:cubicBezTo>
                    <a:cubicBezTo>
                      <a:pt x="511" y="294"/>
                      <a:pt x="514" y="297"/>
                      <a:pt x="516" y="299"/>
                    </a:cubicBezTo>
                    <a:cubicBezTo>
                      <a:pt x="546" y="329"/>
                      <a:pt x="563" y="370"/>
                      <a:pt x="561" y="415"/>
                    </a:cubicBezTo>
                    <a:cubicBezTo>
                      <a:pt x="560" y="437"/>
                      <a:pt x="554" y="457"/>
                      <a:pt x="546" y="475"/>
                    </a:cubicBezTo>
                    <a:cubicBezTo>
                      <a:pt x="542" y="483"/>
                      <a:pt x="537" y="490"/>
                      <a:pt x="532" y="497"/>
                    </a:cubicBezTo>
                    <a:cubicBezTo>
                      <a:pt x="531" y="500"/>
                      <a:pt x="529" y="502"/>
                      <a:pt x="527" y="504"/>
                    </a:cubicBezTo>
                    <a:cubicBezTo>
                      <a:pt x="523" y="510"/>
                      <a:pt x="518" y="515"/>
                      <a:pt x="513" y="520"/>
                    </a:cubicBezTo>
                    <a:cubicBezTo>
                      <a:pt x="508" y="524"/>
                      <a:pt x="502" y="529"/>
                      <a:pt x="496" y="533"/>
                    </a:cubicBezTo>
                    <a:cubicBezTo>
                      <a:pt x="495" y="534"/>
                      <a:pt x="494" y="535"/>
                      <a:pt x="493" y="535"/>
                    </a:cubicBezTo>
                    <a:cubicBezTo>
                      <a:pt x="491" y="537"/>
                      <a:pt x="489" y="538"/>
                      <a:pt x="487" y="539"/>
                    </a:cubicBezTo>
                    <a:cubicBezTo>
                      <a:pt x="485" y="540"/>
                      <a:pt x="483" y="542"/>
                      <a:pt x="481" y="543"/>
                    </a:cubicBezTo>
                    <a:cubicBezTo>
                      <a:pt x="476" y="545"/>
                      <a:pt x="472" y="547"/>
                      <a:pt x="467" y="549"/>
                    </a:cubicBezTo>
                    <a:cubicBezTo>
                      <a:pt x="466" y="550"/>
                      <a:pt x="464" y="551"/>
                      <a:pt x="463" y="551"/>
                    </a:cubicBezTo>
                    <a:cubicBezTo>
                      <a:pt x="461" y="552"/>
                      <a:pt x="459" y="552"/>
                      <a:pt x="458" y="553"/>
                    </a:cubicBezTo>
                    <a:close/>
                  </a:path>
                </a:pathLst>
              </a:custGeom>
              <a:solidFill>
                <a:srgbClr val="2E363E"/>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grpSp>
          <p:nvGrpSpPr>
            <p:cNvPr id="17" name="b695bd52-ceec-470a-a3ae-dba79ebf1aa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213276E-C3BA-4E96-88F9-DE026C54EA0A}"/>
                </a:ext>
              </a:extLst>
            </p:cNvPr>
            <p:cNvGrpSpPr>
              <a:grpSpLocks noChangeAspect="1"/>
            </p:cNvGrpSpPr>
            <p:nvPr>
              <p:custDataLst>
                <p:tags r:id="rId2"/>
              </p:custDataLst>
            </p:nvPr>
          </p:nvGrpSpPr>
          <p:grpSpPr>
            <a:xfrm>
              <a:off x="8185423" y="1771651"/>
              <a:ext cx="1347747" cy="1165256"/>
              <a:chOff x="4533964" y="1179244"/>
              <a:chExt cx="3467259" cy="3009675"/>
            </a:xfrm>
          </p:grpSpPr>
          <p:sp>
            <p:nvSpPr>
              <p:cNvPr id="18" name="îṧḻïḓé">
                <a:extLst>
                  <a:ext uri="{FF2B5EF4-FFF2-40B4-BE49-F238E27FC236}">
                    <a16:creationId xmlns:a16="http://schemas.microsoft.com/office/drawing/2014/main" id="{C1749C3A-2387-4B5F-9F91-456B61F98C60}"/>
                  </a:ext>
                </a:extLst>
              </p:cNvPr>
              <p:cNvSpPr/>
              <p:nvPr/>
            </p:nvSpPr>
            <p:spPr bwMode="auto">
              <a:xfrm>
                <a:off x="5537583" y="3269034"/>
                <a:ext cx="1495403" cy="919885"/>
              </a:xfrm>
              <a:custGeom>
                <a:avLst/>
                <a:gdLst>
                  <a:gd name="T0" fmla="*/ 657 w 680"/>
                  <a:gd name="T1" fmla="*/ 366 h 418"/>
                  <a:gd name="T2" fmla="*/ 641 w 680"/>
                  <a:gd name="T3" fmla="*/ 366 h 418"/>
                  <a:gd name="T4" fmla="*/ 547 w 680"/>
                  <a:gd name="T5" fmla="*/ 78 h 418"/>
                  <a:gd name="T6" fmla="*/ 131 w 680"/>
                  <a:gd name="T7" fmla="*/ 84 h 418"/>
                  <a:gd name="T8" fmla="*/ 34 w 680"/>
                  <a:gd name="T9" fmla="*/ 366 h 418"/>
                  <a:gd name="T10" fmla="*/ 21 w 680"/>
                  <a:gd name="T11" fmla="*/ 366 h 418"/>
                  <a:gd name="T12" fmla="*/ 0 w 680"/>
                  <a:gd name="T13" fmla="*/ 387 h 418"/>
                  <a:gd name="T14" fmla="*/ 0 w 680"/>
                  <a:gd name="T15" fmla="*/ 397 h 418"/>
                  <a:gd name="T16" fmla="*/ 21 w 680"/>
                  <a:gd name="T17" fmla="*/ 418 h 418"/>
                  <a:gd name="T18" fmla="*/ 657 w 680"/>
                  <a:gd name="T19" fmla="*/ 418 h 418"/>
                  <a:gd name="T20" fmla="*/ 680 w 680"/>
                  <a:gd name="T21" fmla="*/ 397 h 418"/>
                  <a:gd name="T22" fmla="*/ 680 w 680"/>
                  <a:gd name="T23" fmla="*/ 387 h 418"/>
                  <a:gd name="T24" fmla="*/ 657 w 680"/>
                  <a:gd name="T25" fmla="*/ 366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0" h="418">
                    <a:moveTo>
                      <a:pt x="657" y="366"/>
                    </a:moveTo>
                    <a:cubicBezTo>
                      <a:pt x="641" y="366"/>
                      <a:pt x="641" y="366"/>
                      <a:pt x="641" y="366"/>
                    </a:cubicBezTo>
                    <a:cubicBezTo>
                      <a:pt x="641" y="366"/>
                      <a:pt x="547" y="341"/>
                      <a:pt x="547" y="78"/>
                    </a:cubicBezTo>
                    <a:cubicBezTo>
                      <a:pt x="547" y="0"/>
                      <a:pt x="131" y="0"/>
                      <a:pt x="131" y="84"/>
                    </a:cubicBezTo>
                    <a:cubicBezTo>
                      <a:pt x="131" y="337"/>
                      <a:pt x="34" y="366"/>
                      <a:pt x="34" y="366"/>
                    </a:cubicBezTo>
                    <a:cubicBezTo>
                      <a:pt x="21" y="366"/>
                      <a:pt x="21" y="366"/>
                      <a:pt x="21" y="366"/>
                    </a:cubicBezTo>
                    <a:cubicBezTo>
                      <a:pt x="9" y="366"/>
                      <a:pt x="0" y="375"/>
                      <a:pt x="0" y="387"/>
                    </a:cubicBezTo>
                    <a:cubicBezTo>
                      <a:pt x="0" y="397"/>
                      <a:pt x="0" y="397"/>
                      <a:pt x="0" y="397"/>
                    </a:cubicBezTo>
                    <a:cubicBezTo>
                      <a:pt x="0" y="409"/>
                      <a:pt x="9" y="418"/>
                      <a:pt x="21" y="418"/>
                    </a:cubicBezTo>
                    <a:cubicBezTo>
                      <a:pt x="657" y="418"/>
                      <a:pt x="657" y="418"/>
                      <a:pt x="657" y="418"/>
                    </a:cubicBezTo>
                    <a:cubicBezTo>
                      <a:pt x="668" y="418"/>
                      <a:pt x="680" y="409"/>
                      <a:pt x="680" y="397"/>
                    </a:cubicBezTo>
                    <a:cubicBezTo>
                      <a:pt x="680" y="387"/>
                      <a:pt x="680" y="387"/>
                      <a:pt x="680" y="387"/>
                    </a:cubicBezTo>
                    <a:cubicBezTo>
                      <a:pt x="680" y="375"/>
                      <a:pt x="668" y="366"/>
                      <a:pt x="657" y="366"/>
                    </a:cubicBezTo>
                    <a:close/>
                  </a:path>
                </a:pathLst>
              </a:custGeom>
              <a:solidFill>
                <a:srgbClr val="556371"/>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9" name="isḷîḑé">
                <a:extLst>
                  <a:ext uri="{FF2B5EF4-FFF2-40B4-BE49-F238E27FC236}">
                    <a16:creationId xmlns:a16="http://schemas.microsoft.com/office/drawing/2014/main" id="{C483C193-3FBC-4389-8EB5-5FB5C8BCF18F}"/>
                  </a:ext>
                </a:extLst>
              </p:cNvPr>
              <p:cNvSpPr/>
              <p:nvPr/>
            </p:nvSpPr>
            <p:spPr bwMode="auto">
              <a:xfrm>
                <a:off x="4533964" y="1179244"/>
                <a:ext cx="3467259" cy="2508456"/>
              </a:xfrm>
              <a:custGeom>
                <a:avLst/>
                <a:gdLst>
                  <a:gd name="T0" fmla="*/ 1533 w 1576"/>
                  <a:gd name="T1" fmla="*/ 0 h 1140"/>
                  <a:gd name="T2" fmla="*/ 54 w 1576"/>
                  <a:gd name="T3" fmla="*/ 0 h 1140"/>
                  <a:gd name="T4" fmla="*/ 0 w 1576"/>
                  <a:gd name="T5" fmla="*/ 43 h 1140"/>
                  <a:gd name="T6" fmla="*/ 0 w 1576"/>
                  <a:gd name="T7" fmla="*/ 938 h 1140"/>
                  <a:gd name="T8" fmla="*/ 0 w 1576"/>
                  <a:gd name="T9" fmla="*/ 1075 h 1140"/>
                  <a:gd name="T10" fmla="*/ 54 w 1576"/>
                  <a:gd name="T11" fmla="*/ 1140 h 1140"/>
                  <a:gd name="T12" fmla="*/ 1533 w 1576"/>
                  <a:gd name="T13" fmla="*/ 1140 h 1140"/>
                  <a:gd name="T14" fmla="*/ 1576 w 1576"/>
                  <a:gd name="T15" fmla="*/ 1075 h 1140"/>
                  <a:gd name="T16" fmla="*/ 1576 w 1576"/>
                  <a:gd name="T17" fmla="*/ 938 h 1140"/>
                  <a:gd name="T18" fmla="*/ 1576 w 1576"/>
                  <a:gd name="T19" fmla="*/ 43 h 1140"/>
                  <a:gd name="T20" fmla="*/ 1533 w 1576"/>
                  <a:gd name="T21" fmla="*/ 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76" h="1140">
                    <a:moveTo>
                      <a:pt x="1533" y="0"/>
                    </a:moveTo>
                    <a:cubicBezTo>
                      <a:pt x="54" y="0"/>
                      <a:pt x="54" y="0"/>
                      <a:pt x="54" y="0"/>
                    </a:cubicBezTo>
                    <a:cubicBezTo>
                      <a:pt x="26" y="0"/>
                      <a:pt x="0" y="15"/>
                      <a:pt x="0" y="43"/>
                    </a:cubicBezTo>
                    <a:cubicBezTo>
                      <a:pt x="0" y="938"/>
                      <a:pt x="0" y="938"/>
                      <a:pt x="0" y="938"/>
                    </a:cubicBezTo>
                    <a:cubicBezTo>
                      <a:pt x="0" y="1075"/>
                      <a:pt x="0" y="1075"/>
                      <a:pt x="0" y="1075"/>
                    </a:cubicBezTo>
                    <a:cubicBezTo>
                      <a:pt x="0" y="1103"/>
                      <a:pt x="26" y="1140"/>
                      <a:pt x="54" y="1140"/>
                    </a:cubicBezTo>
                    <a:cubicBezTo>
                      <a:pt x="1533" y="1140"/>
                      <a:pt x="1533" y="1140"/>
                      <a:pt x="1533" y="1140"/>
                    </a:cubicBezTo>
                    <a:cubicBezTo>
                      <a:pt x="1561" y="1140"/>
                      <a:pt x="1576" y="1103"/>
                      <a:pt x="1576" y="1075"/>
                    </a:cubicBezTo>
                    <a:cubicBezTo>
                      <a:pt x="1576" y="938"/>
                      <a:pt x="1576" y="938"/>
                      <a:pt x="1576" y="938"/>
                    </a:cubicBezTo>
                    <a:cubicBezTo>
                      <a:pt x="1576" y="43"/>
                      <a:pt x="1576" y="43"/>
                      <a:pt x="1576" y="43"/>
                    </a:cubicBezTo>
                    <a:cubicBezTo>
                      <a:pt x="1576" y="15"/>
                      <a:pt x="1561" y="0"/>
                      <a:pt x="1533" y="0"/>
                    </a:cubicBezTo>
                    <a:close/>
                  </a:path>
                </a:pathLst>
              </a:custGeom>
              <a:solidFill>
                <a:srgbClr val="556371"/>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0" name="iṩļiďé">
                <a:extLst>
                  <a:ext uri="{FF2B5EF4-FFF2-40B4-BE49-F238E27FC236}">
                    <a16:creationId xmlns:a16="http://schemas.microsoft.com/office/drawing/2014/main" id="{E3214F71-33B9-4145-B900-FE5BBC93A189}"/>
                  </a:ext>
                </a:extLst>
              </p:cNvPr>
              <p:cNvSpPr/>
              <p:nvPr/>
            </p:nvSpPr>
            <p:spPr bwMode="auto">
              <a:xfrm>
                <a:off x="4701431" y="1364400"/>
                <a:ext cx="3132327" cy="179495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1" name="iSļîde">
                <a:extLst>
                  <a:ext uri="{FF2B5EF4-FFF2-40B4-BE49-F238E27FC236}">
                    <a16:creationId xmlns:a16="http://schemas.microsoft.com/office/drawing/2014/main" id="{FDE6CBF0-1D80-4267-9162-C345E0B2D65B}"/>
                  </a:ext>
                </a:extLst>
              </p:cNvPr>
              <p:cNvSpPr/>
              <p:nvPr/>
            </p:nvSpPr>
            <p:spPr bwMode="auto">
              <a:xfrm>
                <a:off x="6137867" y="3286724"/>
                <a:ext cx="284221" cy="284221"/>
              </a:xfrm>
              <a:custGeom>
                <a:avLst/>
                <a:gdLst>
                  <a:gd name="T0" fmla="*/ 129 w 129"/>
                  <a:gd name="T1" fmla="*/ 65 h 129"/>
                  <a:gd name="T2" fmla="*/ 65 w 129"/>
                  <a:gd name="T3" fmla="*/ 129 h 129"/>
                  <a:gd name="T4" fmla="*/ 65 w 129"/>
                  <a:gd name="T5" fmla="*/ 129 h 129"/>
                  <a:gd name="T6" fmla="*/ 0 w 129"/>
                  <a:gd name="T7" fmla="*/ 65 h 129"/>
                  <a:gd name="T8" fmla="*/ 0 w 129"/>
                  <a:gd name="T9" fmla="*/ 65 h 129"/>
                  <a:gd name="T10" fmla="*/ 65 w 129"/>
                  <a:gd name="T11" fmla="*/ 0 h 129"/>
                  <a:gd name="T12" fmla="*/ 65 w 129"/>
                  <a:gd name="T13" fmla="*/ 0 h 129"/>
                  <a:gd name="T14" fmla="*/ 129 w 129"/>
                  <a:gd name="T15" fmla="*/ 65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129">
                    <a:moveTo>
                      <a:pt x="129" y="65"/>
                    </a:moveTo>
                    <a:cubicBezTo>
                      <a:pt x="129" y="101"/>
                      <a:pt x="100" y="129"/>
                      <a:pt x="65" y="129"/>
                    </a:cubicBezTo>
                    <a:cubicBezTo>
                      <a:pt x="65" y="129"/>
                      <a:pt x="65" y="129"/>
                      <a:pt x="65" y="129"/>
                    </a:cubicBezTo>
                    <a:cubicBezTo>
                      <a:pt x="29" y="129"/>
                      <a:pt x="0" y="101"/>
                      <a:pt x="0" y="65"/>
                    </a:cubicBezTo>
                    <a:cubicBezTo>
                      <a:pt x="0" y="65"/>
                      <a:pt x="0" y="65"/>
                      <a:pt x="0" y="65"/>
                    </a:cubicBezTo>
                    <a:cubicBezTo>
                      <a:pt x="0" y="29"/>
                      <a:pt x="29" y="0"/>
                      <a:pt x="65" y="0"/>
                    </a:cubicBezTo>
                    <a:cubicBezTo>
                      <a:pt x="65" y="0"/>
                      <a:pt x="65" y="0"/>
                      <a:pt x="65" y="0"/>
                    </a:cubicBezTo>
                    <a:cubicBezTo>
                      <a:pt x="100" y="0"/>
                      <a:pt x="129" y="29"/>
                      <a:pt x="129" y="65"/>
                    </a:cubicBezTo>
                    <a:close/>
                  </a:path>
                </a:pathLst>
              </a:custGeom>
              <a:solidFill>
                <a:schemeClr val="tx1">
                  <a:lumMod val="20000"/>
                  <a:lumOff val="8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2" name="ïSļíďê">
                <a:extLst>
                  <a:ext uri="{FF2B5EF4-FFF2-40B4-BE49-F238E27FC236}">
                    <a16:creationId xmlns:a16="http://schemas.microsoft.com/office/drawing/2014/main" id="{D0F1C17B-7067-443F-AFF7-7B596D323A9A}"/>
                  </a:ext>
                </a:extLst>
              </p:cNvPr>
              <p:cNvSpPr/>
              <p:nvPr/>
            </p:nvSpPr>
            <p:spPr bwMode="auto">
              <a:xfrm>
                <a:off x="5220340" y="1478796"/>
                <a:ext cx="695811" cy="185156"/>
              </a:xfrm>
              <a:custGeom>
                <a:avLst/>
                <a:gdLst>
                  <a:gd name="T0" fmla="*/ 316 w 316"/>
                  <a:gd name="T1" fmla="*/ 63 h 84"/>
                  <a:gd name="T2" fmla="*/ 293 w 316"/>
                  <a:gd name="T3" fmla="*/ 84 h 84"/>
                  <a:gd name="T4" fmla="*/ 27 w 316"/>
                  <a:gd name="T5" fmla="*/ 84 h 84"/>
                  <a:gd name="T6" fmla="*/ 0 w 316"/>
                  <a:gd name="T7" fmla="*/ 63 h 84"/>
                  <a:gd name="T8" fmla="*/ 0 w 316"/>
                  <a:gd name="T9" fmla="*/ 21 h 84"/>
                  <a:gd name="T10" fmla="*/ 27 w 316"/>
                  <a:gd name="T11" fmla="*/ 0 h 84"/>
                  <a:gd name="T12" fmla="*/ 293 w 316"/>
                  <a:gd name="T13" fmla="*/ 0 h 84"/>
                  <a:gd name="T14" fmla="*/ 316 w 316"/>
                  <a:gd name="T15" fmla="*/ 21 h 84"/>
                  <a:gd name="T16" fmla="*/ 316 w 316"/>
                  <a:gd name="T17" fmla="*/ 6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84">
                    <a:moveTo>
                      <a:pt x="316" y="63"/>
                    </a:moveTo>
                    <a:cubicBezTo>
                      <a:pt x="316" y="75"/>
                      <a:pt x="306" y="84"/>
                      <a:pt x="293" y="84"/>
                    </a:cubicBezTo>
                    <a:cubicBezTo>
                      <a:pt x="27" y="84"/>
                      <a:pt x="27" y="84"/>
                      <a:pt x="27" y="84"/>
                    </a:cubicBezTo>
                    <a:cubicBezTo>
                      <a:pt x="13" y="84"/>
                      <a:pt x="0" y="75"/>
                      <a:pt x="0" y="63"/>
                    </a:cubicBezTo>
                    <a:cubicBezTo>
                      <a:pt x="0" y="21"/>
                      <a:pt x="0" y="21"/>
                      <a:pt x="0" y="21"/>
                    </a:cubicBezTo>
                    <a:cubicBezTo>
                      <a:pt x="0" y="9"/>
                      <a:pt x="13" y="0"/>
                      <a:pt x="27" y="0"/>
                    </a:cubicBezTo>
                    <a:cubicBezTo>
                      <a:pt x="293" y="0"/>
                      <a:pt x="293" y="0"/>
                      <a:pt x="293" y="0"/>
                    </a:cubicBezTo>
                    <a:cubicBezTo>
                      <a:pt x="306" y="0"/>
                      <a:pt x="316" y="9"/>
                      <a:pt x="316" y="21"/>
                    </a:cubicBezTo>
                    <a:lnTo>
                      <a:pt x="316" y="63"/>
                    </a:lnTo>
                    <a:close/>
                  </a:path>
                </a:pathLst>
              </a:custGeom>
              <a:solidFill>
                <a:srgbClr val="F26B6C"/>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3" name="íṥḻïḓè">
                <a:extLst>
                  <a:ext uri="{FF2B5EF4-FFF2-40B4-BE49-F238E27FC236}">
                    <a16:creationId xmlns:a16="http://schemas.microsoft.com/office/drawing/2014/main" id="{24F30B58-F2BF-41A1-A31B-69FBB3FF3B77}"/>
                  </a:ext>
                </a:extLst>
              </p:cNvPr>
              <p:cNvSpPr/>
              <p:nvPr/>
            </p:nvSpPr>
            <p:spPr bwMode="auto">
              <a:xfrm>
                <a:off x="5220340" y="1725278"/>
                <a:ext cx="2086252" cy="528344"/>
              </a:xfrm>
              <a:custGeom>
                <a:avLst/>
                <a:gdLst>
                  <a:gd name="T0" fmla="*/ 948 w 948"/>
                  <a:gd name="T1" fmla="*/ 219 h 240"/>
                  <a:gd name="T2" fmla="*/ 924 w 948"/>
                  <a:gd name="T3" fmla="*/ 240 h 240"/>
                  <a:gd name="T4" fmla="*/ 27 w 948"/>
                  <a:gd name="T5" fmla="*/ 240 h 240"/>
                  <a:gd name="T6" fmla="*/ 0 w 948"/>
                  <a:gd name="T7" fmla="*/ 219 h 240"/>
                  <a:gd name="T8" fmla="*/ 0 w 948"/>
                  <a:gd name="T9" fmla="*/ 21 h 240"/>
                  <a:gd name="T10" fmla="*/ 27 w 948"/>
                  <a:gd name="T11" fmla="*/ 0 h 240"/>
                  <a:gd name="T12" fmla="*/ 924 w 948"/>
                  <a:gd name="T13" fmla="*/ 0 h 240"/>
                  <a:gd name="T14" fmla="*/ 948 w 948"/>
                  <a:gd name="T15" fmla="*/ 21 h 240"/>
                  <a:gd name="T16" fmla="*/ 948 w 948"/>
                  <a:gd name="T17" fmla="*/ 21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8" h="240">
                    <a:moveTo>
                      <a:pt x="948" y="219"/>
                    </a:moveTo>
                    <a:cubicBezTo>
                      <a:pt x="948" y="231"/>
                      <a:pt x="937" y="240"/>
                      <a:pt x="924" y="240"/>
                    </a:cubicBezTo>
                    <a:cubicBezTo>
                      <a:pt x="27" y="240"/>
                      <a:pt x="27" y="240"/>
                      <a:pt x="27" y="240"/>
                    </a:cubicBezTo>
                    <a:cubicBezTo>
                      <a:pt x="13" y="240"/>
                      <a:pt x="0" y="231"/>
                      <a:pt x="0" y="219"/>
                    </a:cubicBezTo>
                    <a:cubicBezTo>
                      <a:pt x="0" y="21"/>
                      <a:pt x="0" y="21"/>
                      <a:pt x="0" y="21"/>
                    </a:cubicBezTo>
                    <a:cubicBezTo>
                      <a:pt x="0" y="9"/>
                      <a:pt x="13" y="0"/>
                      <a:pt x="27" y="0"/>
                    </a:cubicBezTo>
                    <a:cubicBezTo>
                      <a:pt x="924" y="0"/>
                      <a:pt x="924" y="0"/>
                      <a:pt x="924" y="0"/>
                    </a:cubicBezTo>
                    <a:cubicBezTo>
                      <a:pt x="937" y="0"/>
                      <a:pt x="948" y="9"/>
                      <a:pt x="948" y="21"/>
                    </a:cubicBezTo>
                    <a:lnTo>
                      <a:pt x="948" y="219"/>
                    </a:lnTo>
                    <a:close/>
                  </a:path>
                </a:pathLst>
              </a:custGeom>
              <a:solidFill>
                <a:srgbClr val="5AC4BE"/>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4" name="ísḷïdê">
                <a:extLst>
                  <a:ext uri="{FF2B5EF4-FFF2-40B4-BE49-F238E27FC236}">
                    <a16:creationId xmlns:a16="http://schemas.microsoft.com/office/drawing/2014/main" id="{D7496E0F-C379-47B3-ACAC-8B17128B84A9}"/>
                  </a:ext>
                </a:extLst>
              </p:cNvPr>
              <p:cNvSpPr/>
              <p:nvPr/>
            </p:nvSpPr>
            <p:spPr bwMode="auto">
              <a:xfrm>
                <a:off x="5220340" y="2297257"/>
                <a:ext cx="642740" cy="325498"/>
              </a:xfrm>
              <a:custGeom>
                <a:avLst/>
                <a:gdLst>
                  <a:gd name="T0" fmla="*/ 292 w 292"/>
                  <a:gd name="T1" fmla="*/ 127 h 148"/>
                  <a:gd name="T2" fmla="*/ 269 w 292"/>
                  <a:gd name="T3" fmla="*/ 148 h 148"/>
                  <a:gd name="T4" fmla="*/ 27 w 292"/>
                  <a:gd name="T5" fmla="*/ 148 h 148"/>
                  <a:gd name="T6" fmla="*/ 0 w 292"/>
                  <a:gd name="T7" fmla="*/ 127 h 148"/>
                  <a:gd name="T8" fmla="*/ 0 w 292"/>
                  <a:gd name="T9" fmla="*/ 21 h 148"/>
                  <a:gd name="T10" fmla="*/ 27 w 292"/>
                  <a:gd name="T11" fmla="*/ 0 h 148"/>
                  <a:gd name="T12" fmla="*/ 269 w 292"/>
                  <a:gd name="T13" fmla="*/ 0 h 148"/>
                  <a:gd name="T14" fmla="*/ 292 w 292"/>
                  <a:gd name="T15" fmla="*/ 21 h 148"/>
                  <a:gd name="T16" fmla="*/ 292 w 292"/>
                  <a:gd name="T17" fmla="*/ 12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148">
                    <a:moveTo>
                      <a:pt x="292" y="127"/>
                    </a:moveTo>
                    <a:cubicBezTo>
                      <a:pt x="292" y="139"/>
                      <a:pt x="283" y="148"/>
                      <a:pt x="269" y="148"/>
                    </a:cubicBezTo>
                    <a:cubicBezTo>
                      <a:pt x="27" y="148"/>
                      <a:pt x="27" y="148"/>
                      <a:pt x="27" y="148"/>
                    </a:cubicBezTo>
                    <a:cubicBezTo>
                      <a:pt x="13" y="148"/>
                      <a:pt x="0" y="139"/>
                      <a:pt x="0" y="127"/>
                    </a:cubicBezTo>
                    <a:cubicBezTo>
                      <a:pt x="0" y="21"/>
                      <a:pt x="0" y="21"/>
                      <a:pt x="0" y="21"/>
                    </a:cubicBezTo>
                    <a:cubicBezTo>
                      <a:pt x="0" y="9"/>
                      <a:pt x="13" y="0"/>
                      <a:pt x="27" y="0"/>
                    </a:cubicBezTo>
                    <a:cubicBezTo>
                      <a:pt x="269" y="0"/>
                      <a:pt x="269" y="0"/>
                      <a:pt x="269" y="0"/>
                    </a:cubicBezTo>
                    <a:cubicBezTo>
                      <a:pt x="283" y="0"/>
                      <a:pt x="292" y="9"/>
                      <a:pt x="292" y="21"/>
                    </a:cubicBezTo>
                    <a:lnTo>
                      <a:pt x="292" y="127"/>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5" name="îs1îdê">
                <a:extLst>
                  <a:ext uri="{FF2B5EF4-FFF2-40B4-BE49-F238E27FC236}">
                    <a16:creationId xmlns:a16="http://schemas.microsoft.com/office/drawing/2014/main" id="{20A9D6A9-BFDC-497A-9A4A-38620EEC1FF3}"/>
                  </a:ext>
                </a:extLst>
              </p:cNvPr>
              <p:cNvSpPr/>
              <p:nvPr/>
            </p:nvSpPr>
            <p:spPr bwMode="auto">
              <a:xfrm>
                <a:off x="5924406" y="2297257"/>
                <a:ext cx="642740" cy="325498"/>
              </a:xfrm>
              <a:custGeom>
                <a:avLst/>
                <a:gdLst>
                  <a:gd name="T0" fmla="*/ 292 w 292"/>
                  <a:gd name="T1" fmla="*/ 127 h 148"/>
                  <a:gd name="T2" fmla="*/ 269 w 292"/>
                  <a:gd name="T3" fmla="*/ 148 h 148"/>
                  <a:gd name="T4" fmla="*/ 27 w 292"/>
                  <a:gd name="T5" fmla="*/ 148 h 148"/>
                  <a:gd name="T6" fmla="*/ 0 w 292"/>
                  <a:gd name="T7" fmla="*/ 127 h 148"/>
                  <a:gd name="T8" fmla="*/ 0 w 292"/>
                  <a:gd name="T9" fmla="*/ 21 h 148"/>
                  <a:gd name="T10" fmla="*/ 27 w 292"/>
                  <a:gd name="T11" fmla="*/ 0 h 148"/>
                  <a:gd name="T12" fmla="*/ 269 w 292"/>
                  <a:gd name="T13" fmla="*/ 0 h 148"/>
                  <a:gd name="T14" fmla="*/ 292 w 292"/>
                  <a:gd name="T15" fmla="*/ 21 h 148"/>
                  <a:gd name="T16" fmla="*/ 292 w 292"/>
                  <a:gd name="T17" fmla="*/ 12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148">
                    <a:moveTo>
                      <a:pt x="292" y="127"/>
                    </a:moveTo>
                    <a:cubicBezTo>
                      <a:pt x="292" y="139"/>
                      <a:pt x="283" y="148"/>
                      <a:pt x="269" y="148"/>
                    </a:cubicBezTo>
                    <a:cubicBezTo>
                      <a:pt x="27" y="148"/>
                      <a:pt x="27" y="148"/>
                      <a:pt x="27" y="148"/>
                    </a:cubicBezTo>
                    <a:cubicBezTo>
                      <a:pt x="13" y="148"/>
                      <a:pt x="0" y="139"/>
                      <a:pt x="0" y="127"/>
                    </a:cubicBezTo>
                    <a:cubicBezTo>
                      <a:pt x="0" y="21"/>
                      <a:pt x="0" y="21"/>
                      <a:pt x="0" y="21"/>
                    </a:cubicBezTo>
                    <a:cubicBezTo>
                      <a:pt x="0" y="9"/>
                      <a:pt x="13" y="0"/>
                      <a:pt x="27" y="0"/>
                    </a:cubicBezTo>
                    <a:cubicBezTo>
                      <a:pt x="269" y="0"/>
                      <a:pt x="269" y="0"/>
                      <a:pt x="269" y="0"/>
                    </a:cubicBezTo>
                    <a:cubicBezTo>
                      <a:pt x="283" y="0"/>
                      <a:pt x="292" y="9"/>
                      <a:pt x="292" y="21"/>
                    </a:cubicBezTo>
                    <a:lnTo>
                      <a:pt x="292" y="127"/>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6" name="îṥľîḑè">
                <a:extLst>
                  <a:ext uri="{FF2B5EF4-FFF2-40B4-BE49-F238E27FC236}">
                    <a16:creationId xmlns:a16="http://schemas.microsoft.com/office/drawing/2014/main" id="{4DADDAAB-C0CA-4E7F-BF0E-792971EAF675}"/>
                  </a:ext>
                </a:extLst>
              </p:cNvPr>
              <p:cNvSpPr/>
              <p:nvPr/>
            </p:nvSpPr>
            <p:spPr bwMode="auto">
              <a:xfrm>
                <a:off x="6663853" y="2297257"/>
                <a:ext cx="642740" cy="325498"/>
              </a:xfrm>
              <a:custGeom>
                <a:avLst/>
                <a:gdLst>
                  <a:gd name="T0" fmla="*/ 292 w 292"/>
                  <a:gd name="T1" fmla="*/ 127 h 148"/>
                  <a:gd name="T2" fmla="*/ 268 w 292"/>
                  <a:gd name="T3" fmla="*/ 148 h 148"/>
                  <a:gd name="T4" fmla="*/ 25 w 292"/>
                  <a:gd name="T5" fmla="*/ 148 h 148"/>
                  <a:gd name="T6" fmla="*/ 0 w 292"/>
                  <a:gd name="T7" fmla="*/ 127 h 148"/>
                  <a:gd name="T8" fmla="*/ 0 w 292"/>
                  <a:gd name="T9" fmla="*/ 21 h 148"/>
                  <a:gd name="T10" fmla="*/ 25 w 292"/>
                  <a:gd name="T11" fmla="*/ 0 h 148"/>
                  <a:gd name="T12" fmla="*/ 268 w 292"/>
                  <a:gd name="T13" fmla="*/ 0 h 148"/>
                  <a:gd name="T14" fmla="*/ 292 w 292"/>
                  <a:gd name="T15" fmla="*/ 21 h 148"/>
                  <a:gd name="T16" fmla="*/ 292 w 292"/>
                  <a:gd name="T17" fmla="*/ 12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148">
                    <a:moveTo>
                      <a:pt x="292" y="127"/>
                    </a:moveTo>
                    <a:cubicBezTo>
                      <a:pt x="292" y="139"/>
                      <a:pt x="281" y="148"/>
                      <a:pt x="268" y="148"/>
                    </a:cubicBezTo>
                    <a:cubicBezTo>
                      <a:pt x="25" y="148"/>
                      <a:pt x="25" y="148"/>
                      <a:pt x="25" y="148"/>
                    </a:cubicBezTo>
                    <a:cubicBezTo>
                      <a:pt x="12" y="148"/>
                      <a:pt x="0" y="139"/>
                      <a:pt x="0" y="127"/>
                    </a:cubicBezTo>
                    <a:cubicBezTo>
                      <a:pt x="0" y="21"/>
                      <a:pt x="0" y="21"/>
                      <a:pt x="0" y="21"/>
                    </a:cubicBezTo>
                    <a:cubicBezTo>
                      <a:pt x="0" y="9"/>
                      <a:pt x="12" y="0"/>
                      <a:pt x="25" y="0"/>
                    </a:cubicBezTo>
                    <a:cubicBezTo>
                      <a:pt x="268" y="0"/>
                      <a:pt x="268" y="0"/>
                      <a:pt x="268" y="0"/>
                    </a:cubicBezTo>
                    <a:cubicBezTo>
                      <a:pt x="281" y="0"/>
                      <a:pt x="292" y="9"/>
                      <a:pt x="292" y="21"/>
                    </a:cubicBezTo>
                    <a:lnTo>
                      <a:pt x="292" y="127"/>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7" name="íSļïďê">
                <a:extLst>
                  <a:ext uri="{FF2B5EF4-FFF2-40B4-BE49-F238E27FC236}">
                    <a16:creationId xmlns:a16="http://schemas.microsoft.com/office/drawing/2014/main" id="{DC7EE82A-3DF6-450B-82A4-A3E91C1551E9}"/>
                  </a:ext>
                </a:extLst>
              </p:cNvPr>
              <p:cNvSpPr/>
              <p:nvPr/>
            </p:nvSpPr>
            <p:spPr bwMode="auto">
              <a:xfrm>
                <a:off x="5924406" y="2684081"/>
                <a:ext cx="642740" cy="43636"/>
              </a:xfrm>
              <a:custGeom>
                <a:avLst/>
                <a:gdLst>
                  <a:gd name="T0" fmla="*/ 292 w 292"/>
                  <a:gd name="T1" fmla="*/ 12 h 20"/>
                  <a:gd name="T2" fmla="*/ 284 w 292"/>
                  <a:gd name="T3" fmla="*/ 20 h 20"/>
                  <a:gd name="T4" fmla="*/ 14 w 292"/>
                  <a:gd name="T5" fmla="*/ 20 h 20"/>
                  <a:gd name="T6" fmla="*/ 0 w 292"/>
                  <a:gd name="T7" fmla="*/ 12 h 20"/>
                  <a:gd name="T8" fmla="*/ 0 w 292"/>
                  <a:gd name="T9" fmla="*/ 8 h 20"/>
                  <a:gd name="T10" fmla="*/ 14 w 292"/>
                  <a:gd name="T11" fmla="*/ 0 h 20"/>
                  <a:gd name="T12" fmla="*/ 284 w 292"/>
                  <a:gd name="T13" fmla="*/ 0 h 20"/>
                  <a:gd name="T14" fmla="*/ 292 w 292"/>
                  <a:gd name="T15" fmla="*/ 8 h 20"/>
                  <a:gd name="T16" fmla="*/ 292 w 292"/>
                  <a:gd name="T17"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20">
                    <a:moveTo>
                      <a:pt x="292" y="12"/>
                    </a:moveTo>
                    <a:cubicBezTo>
                      <a:pt x="292" y="17"/>
                      <a:pt x="289" y="20"/>
                      <a:pt x="284" y="20"/>
                    </a:cubicBezTo>
                    <a:cubicBezTo>
                      <a:pt x="14" y="20"/>
                      <a:pt x="14" y="20"/>
                      <a:pt x="14" y="20"/>
                    </a:cubicBezTo>
                    <a:cubicBezTo>
                      <a:pt x="8" y="20"/>
                      <a:pt x="0" y="17"/>
                      <a:pt x="0" y="12"/>
                    </a:cubicBezTo>
                    <a:cubicBezTo>
                      <a:pt x="0" y="8"/>
                      <a:pt x="0" y="8"/>
                      <a:pt x="0" y="8"/>
                    </a:cubicBezTo>
                    <a:cubicBezTo>
                      <a:pt x="0" y="4"/>
                      <a:pt x="8" y="0"/>
                      <a:pt x="14" y="0"/>
                    </a:cubicBezTo>
                    <a:cubicBezTo>
                      <a:pt x="284" y="0"/>
                      <a:pt x="284" y="0"/>
                      <a:pt x="284" y="0"/>
                    </a:cubicBezTo>
                    <a:cubicBezTo>
                      <a:pt x="289" y="0"/>
                      <a:pt x="292" y="4"/>
                      <a:pt x="292" y="8"/>
                    </a:cubicBezTo>
                    <a:lnTo>
                      <a:pt x="292" y="12"/>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8" name="ïšlïḋê">
                <a:extLst>
                  <a:ext uri="{FF2B5EF4-FFF2-40B4-BE49-F238E27FC236}">
                    <a16:creationId xmlns:a16="http://schemas.microsoft.com/office/drawing/2014/main" id="{44CF7E58-D698-4689-BE83-3D0B7787B82C}"/>
                  </a:ext>
                </a:extLst>
              </p:cNvPr>
              <p:cNvSpPr/>
              <p:nvPr/>
            </p:nvSpPr>
            <p:spPr bwMode="auto">
              <a:xfrm>
                <a:off x="5924406" y="2763097"/>
                <a:ext cx="642740" cy="44815"/>
              </a:xfrm>
              <a:custGeom>
                <a:avLst/>
                <a:gdLst>
                  <a:gd name="T0" fmla="*/ 292 w 292"/>
                  <a:gd name="T1" fmla="*/ 11 h 20"/>
                  <a:gd name="T2" fmla="*/ 284 w 292"/>
                  <a:gd name="T3" fmla="*/ 20 h 20"/>
                  <a:gd name="T4" fmla="*/ 14 w 292"/>
                  <a:gd name="T5" fmla="*/ 20 h 20"/>
                  <a:gd name="T6" fmla="*/ 0 w 292"/>
                  <a:gd name="T7" fmla="*/ 11 h 20"/>
                  <a:gd name="T8" fmla="*/ 0 w 292"/>
                  <a:gd name="T9" fmla="*/ 8 h 20"/>
                  <a:gd name="T10" fmla="*/ 14 w 292"/>
                  <a:gd name="T11" fmla="*/ 0 h 20"/>
                  <a:gd name="T12" fmla="*/ 284 w 292"/>
                  <a:gd name="T13" fmla="*/ 0 h 20"/>
                  <a:gd name="T14" fmla="*/ 292 w 292"/>
                  <a:gd name="T15" fmla="*/ 8 h 20"/>
                  <a:gd name="T16" fmla="*/ 292 w 292"/>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20">
                    <a:moveTo>
                      <a:pt x="292" y="11"/>
                    </a:moveTo>
                    <a:cubicBezTo>
                      <a:pt x="292" y="16"/>
                      <a:pt x="289" y="20"/>
                      <a:pt x="284" y="20"/>
                    </a:cubicBezTo>
                    <a:cubicBezTo>
                      <a:pt x="14" y="20"/>
                      <a:pt x="14" y="20"/>
                      <a:pt x="14" y="20"/>
                    </a:cubicBezTo>
                    <a:cubicBezTo>
                      <a:pt x="8" y="20"/>
                      <a:pt x="0" y="16"/>
                      <a:pt x="0" y="11"/>
                    </a:cubicBezTo>
                    <a:cubicBezTo>
                      <a:pt x="0" y="8"/>
                      <a:pt x="0" y="8"/>
                      <a:pt x="0" y="8"/>
                    </a:cubicBezTo>
                    <a:cubicBezTo>
                      <a:pt x="0" y="3"/>
                      <a:pt x="8" y="0"/>
                      <a:pt x="14" y="0"/>
                    </a:cubicBezTo>
                    <a:cubicBezTo>
                      <a:pt x="284" y="0"/>
                      <a:pt x="284" y="0"/>
                      <a:pt x="284" y="0"/>
                    </a:cubicBezTo>
                    <a:cubicBezTo>
                      <a:pt x="289" y="0"/>
                      <a:pt x="292" y="3"/>
                      <a:pt x="292" y="8"/>
                    </a:cubicBezTo>
                    <a:lnTo>
                      <a:pt x="292" y="11"/>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9" name="î$ļiḓé">
                <a:extLst>
                  <a:ext uri="{FF2B5EF4-FFF2-40B4-BE49-F238E27FC236}">
                    <a16:creationId xmlns:a16="http://schemas.microsoft.com/office/drawing/2014/main" id="{25F6A9B2-027D-4D88-B444-8FAC4984CCD3}"/>
                  </a:ext>
                </a:extLst>
              </p:cNvPr>
              <p:cNvSpPr/>
              <p:nvPr/>
            </p:nvSpPr>
            <p:spPr bwMode="auto">
              <a:xfrm>
                <a:off x="5924406" y="2842113"/>
                <a:ext cx="642740" cy="44815"/>
              </a:xfrm>
              <a:custGeom>
                <a:avLst/>
                <a:gdLst>
                  <a:gd name="T0" fmla="*/ 292 w 292"/>
                  <a:gd name="T1" fmla="*/ 10 h 20"/>
                  <a:gd name="T2" fmla="*/ 284 w 292"/>
                  <a:gd name="T3" fmla="*/ 20 h 20"/>
                  <a:gd name="T4" fmla="*/ 14 w 292"/>
                  <a:gd name="T5" fmla="*/ 20 h 20"/>
                  <a:gd name="T6" fmla="*/ 0 w 292"/>
                  <a:gd name="T7" fmla="*/ 10 h 20"/>
                  <a:gd name="T8" fmla="*/ 0 w 292"/>
                  <a:gd name="T9" fmla="*/ 7 h 20"/>
                  <a:gd name="T10" fmla="*/ 14 w 292"/>
                  <a:gd name="T11" fmla="*/ 0 h 20"/>
                  <a:gd name="T12" fmla="*/ 284 w 292"/>
                  <a:gd name="T13" fmla="*/ 0 h 20"/>
                  <a:gd name="T14" fmla="*/ 292 w 292"/>
                  <a:gd name="T15" fmla="*/ 7 h 20"/>
                  <a:gd name="T16" fmla="*/ 292 w 29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20">
                    <a:moveTo>
                      <a:pt x="292" y="10"/>
                    </a:moveTo>
                    <a:cubicBezTo>
                      <a:pt x="292" y="15"/>
                      <a:pt x="289" y="20"/>
                      <a:pt x="284" y="20"/>
                    </a:cubicBezTo>
                    <a:cubicBezTo>
                      <a:pt x="14" y="20"/>
                      <a:pt x="14" y="20"/>
                      <a:pt x="14" y="20"/>
                    </a:cubicBezTo>
                    <a:cubicBezTo>
                      <a:pt x="8" y="20"/>
                      <a:pt x="0" y="15"/>
                      <a:pt x="0" y="10"/>
                    </a:cubicBezTo>
                    <a:cubicBezTo>
                      <a:pt x="0" y="7"/>
                      <a:pt x="0" y="7"/>
                      <a:pt x="0" y="7"/>
                    </a:cubicBezTo>
                    <a:cubicBezTo>
                      <a:pt x="0" y="2"/>
                      <a:pt x="8" y="0"/>
                      <a:pt x="14" y="0"/>
                    </a:cubicBezTo>
                    <a:cubicBezTo>
                      <a:pt x="284" y="0"/>
                      <a:pt x="284" y="0"/>
                      <a:pt x="284" y="0"/>
                    </a:cubicBezTo>
                    <a:cubicBezTo>
                      <a:pt x="289" y="0"/>
                      <a:pt x="292" y="2"/>
                      <a:pt x="292" y="7"/>
                    </a:cubicBezTo>
                    <a:lnTo>
                      <a:pt x="292" y="10"/>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0" name="ïṡḻîde">
                <a:extLst>
                  <a:ext uri="{FF2B5EF4-FFF2-40B4-BE49-F238E27FC236}">
                    <a16:creationId xmlns:a16="http://schemas.microsoft.com/office/drawing/2014/main" id="{56CEFCB8-14D2-474A-BB4C-B5B9150F1C5A}"/>
                  </a:ext>
                </a:extLst>
              </p:cNvPr>
              <p:cNvSpPr/>
              <p:nvPr/>
            </p:nvSpPr>
            <p:spPr bwMode="auto">
              <a:xfrm>
                <a:off x="5924406" y="2912873"/>
                <a:ext cx="642740" cy="53071"/>
              </a:xfrm>
              <a:custGeom>
                <a:avLst/>
                <a:gdLst>
                  <a:gd name="T0" fmla="*/ 292 w 292"/>
                  <a:gd name="T1" fmla="*/ 14 h 24"/>
                  <a:gd name="T2" fmla="*/ 284 w 292"/>
                  <a:gd name="T3" fmla="*/ 24 h 24"/>
                  <a:gd name="T4" fmla="*/ 14 w 292"/>
                  <a:gd name="T5" fmla="*/ 24 h 24"/>
                  <a:gd name="T6" fmla="*/ 0 w 292"/>
                  <a:gd name="T7" fmla="*/ 14 h 24"/>
                  <a:gd name="T8" fmla="*/ 0 w 292"/>
                  <a:gd name="T9" fmla="*/ 10 h 24"/>
                  <a:gd name="T10" fmla="*/ 14 w 292"/>
                  <a:gd name="T11" fmla="*/ 0 h 24"/>
                  <a:gd name="T12" fmla="*/ 284 w 292"/>
                  <a:gd name="T13" fmla="*/ 0 h 24"/>
                  <a:gd name="T14" fmla="*/ 292 w 292"/>
                  <a:gd name="T15" fmla="*/ 10 h 24"/>
                  <a:gd name="T16" fmla="*/ 292 w 292"/>
                  <a:gd name="T17"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24">
                    <a:moveTo>
                      <a:pt x="292" y="14"/>
                    </a:moveTo>
                    <a:cubicBezTo>
                      <a:pt x="292" y="18"/>
                      <a:pt x="289" y="24"/>
                      <a:pt x="284" y="24"/>
                    </a:cubicBezTo>
                    <a:cubicBezTo>
                      <a:pt x="14" y="24"/>
                      <a:pt x="14" y="24"/>
                      <a:pt x="14" y="24"/>
                    </a:cubicBezTo>
                    <a:cubicBezTo>
                      <a:pt x="8" y="24"/>
                      <a:pt x="0" y="18"/>
                      <a:pt x="0" y="14"/>
                    </a:cubicBezTo>
                    <a:cubicBezTo>
                      <a:pt x="0" y="10"/>
                      <a:pt x="0" y="10"/>
                      <a:pt x="0" y="10"/>
                    </a:cubicBezTo>
                    <a:cubicBezTo>
                      <a:pt x="0" y="5"/>
                      <a:pt x="8" y="0"/>
                      <a:pt x="14" y="0"/>
                    </a:cubicBezTo>
                    <a:cubicBezTo>
                      <a:pt x="284" y="0"/>
                      <a:pt x="284" y="0"/>
                      <a:pt x="284" y="0"/>
                    </a:cubicBezTo>
                    <a:cubicBezTo>
                      <a:pt x="289" y="0"/>
                      <a:pt x="292" y="5"/>
                      <a:pt x="292" y="10"/>
                    </a:cubicBezTo>
                    <a:lnTo>
                      <a:pt x="292" y="14"/>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1" name="ïṡḻîďè">
                <a:extLst>
                  <a:ext uri="{FF2B5EF4-FFF2-40B4-BE49-F238E27FC236}">
                    <a16:creationId xmlns:a16="http://schemas.microsoft.com/office/drawing/2014/main" id="{117BB29E-CCAC-4909-A014-21D49F66AE3E}"/>
                  </a:ext>
                </a:extLst>
              </p:cNvPr>
              <p:cNvSpPr/>
              <p:nvPr/>
            </p:nvSpPr>
            <p:spPr bwMode="auto">
              <a:xfrm>
                <a:off x="5924406" y="2991889"/>
                <a:ext cx="352622" cy="44815"/>
              </a:xfrm>
              <a:custGeom>
                <a:avLst/>
                <a:gdLst>
                  <a:gd name="T0" fmla="*/ 160 w 160"/>
                  <a:gd name="T1" fmla="*/ 13 h 20"/>
                  <a:gd name="T2" fmla="*/ 151 w 160"/>
                  <a:gd name="T3" fmla="*/ 20 h 20"/>
                  <a:gd name="T4" fmla="*/ 14 w 160"/>
                  <a:gd name="T5" fmla="*/ 20 h 20"/>
                  <a:gd name="T6" fmla="*/ 0 w 160"/>
                  <a:gd name="T7" fmla="*/ 13 h 20"/>
                  <a:gd name="T8" fmla="*/ 0 w 160"/>
                  <a:gd name="T9" fmla="*/ 9 h 20"/>
                  <a:gd name="T10" fmla="*/ 14 w 160"/>
                  <a:gd name="T11" fmla="*/ 0 h 20"/>
                  <a:gd name="T12" fmla="*/ 151 w 160"/>
                  <a:gd name="T13" fmla="*/ 0 h 20"/>
                  <a:gd name="T14" fmla="*/ 160 w 160"/>
                  <a:gd name="T15" fmla="*/ 9 h 20"/>
                  <a:gd name="T16" fmla="*/ 160 w 160"/>
                  <a:gd name="T17"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20">
                    <a:moveTo>
                      <a:pt x="160" y="13"/>
                    </a:moveTo>
                    <a:cubicBezTo>
                      <a:pt x="160" y="18"/>
                      <a:pt x="157" y="20"/>
                      <a:pt x="151" y="20"/>
                    </a:cubicBezTo>
                    <a:cubicBezTo>
                      <a:pt x="14" y="20"/>
                      <a:pt x="14" y="20"/>
                      <a:pt x="14" y="20"/>
                    </a:cubicBezTo>
                    <a:cubicBezTo>
                      <a:pt x="8" y="20"/>
                      <a:pt x="0" y="18"/>
                      <a:pt x="0" y="13"/>
                    </a:cubicBezTo>
                    <a:cubicBezTo>
                      <a:pt x="0" y="9"/>
                      <a:pt x="0" y="9"/>
                      <a:pt x="0" y="9"/>
                    </a:cubicBezTo>
                    <a:cubicBezTo>
                      <a:pt x="0" y="4"/>
                      <a:pt x="8" y="0"/>
                      <a:pt x="14" y="0"/>
                    </a:cubicBezTo>
                    <a:cubicBezTo>
                      <a:pt x="151" y="0"/>
                      <a:pt x="151" y="0"/>
                      <a:pt x="151" y="0"/>
                    </a:cubicBezTo>
                    <a:cubicBezTo>
                      <a:pt x="157" y="0"/>
                      <a:pt x="160" y="4"/>
                      <a:pt x="160" y="9"/>
                    </a:cubicBezTo>
                    <a:lnTo>
                      <a:pt x="160" y="13"/>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2" name="îṧ1íḍê">
                <a:extLst>
                  <a:ext uri="{FF2B5EF4-FFF2-40B4-BE49-F238E27FC236}">
                    <a16:creationId xmlns:a16="http://schemas.microsoft.com/office/drawing/2014/main" id="{369E1829-A286-4C10-85C6-D6D5301442D0}"/>
                  </a:ext>
                </a:extLst>
              </p:cNvPr>
              <p:cNvSpPr/>
              <p:nvPr/>
            </p:nvSpPr>
            <p:spPr bwMode="auto">
              <a:xfrm>
                <a:off x="6663853" y="2684081"/>
                <a:ext cx="626229" cy="43636"/>
              </a:xfrm>
              <a:custGeom>
                <a:avLst/>
                <a:gdLst>
                  <a:gd name="T0" fmla="*/ 284 w 285"/>
                  <a:gd name="T1" fmla="*/ 12 h 20"/>
                  <a:gd name="T2" fmla="*/ 279 w 285"/>
                  <a:gd name="T3" fmla="*/ 20 h 20"/>
                  <a:gd name="T4" fmla="*/ 9 w 285"/>
                  <a:gd name="T5" fmla="*/ 20 h 20"/>
                  <a:gd name="T6" fmla="*/ 0 w 285"/>
                  <a:gd name="T7" fmla="*/ 12 h 20"/>
                  <a:gd name="T8" fmla="*/ 0 w 285"/>
                  <a:gd name="T9" fmla="*/ 8 h 20"/>
                  <a:gd name="T10" fmla="*/ 9 w 285"/>
                  <a:gd name="T11" fmla="*/ 0 h 20"/>
                  <a:gd name="T12" fmla="*/ 279 w 285"/>
                  <a:gd name="T13" fmla="*/ 0 h 20"/>
                  <a:gd name="T14" fmla="*/ 284 w 285"/>
                  <a:gd name="T15" fmla="*/ 8 h 20"/>
                  <a:gd name="T16" fmla="*/ 284 w 285"/>
                  <a:gd name="T17"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0">
                    <a:moveTo>
                      <a:pt x="284" y="12"/>
                    </a:moveTo>
                    <a:cubicBezTo>
                      <a:pt x="284" y="17"/>
                      <a:pt x="285" y="20"/>
                      <a:pt x="279" y="20"/>
                    </a:cubicBezTo>
                    <a:cubicBezTo>
                      <a:pt x="9" y="20"/>
                      <a:pt x="9" y="20"/>
                      <a:pt x="9" y="20"/>
                    </a:cubicBezTo>
                    <a:cubicBezTo>
                      <a:pt x="4" y="20"/>
                      <a:pt x="0" y="17"/>
                      <a:pt x="0" y="12"/>
                    </a:cubicBezTo>
                    <a:cubicBezTo>
                      <a:pt x="0" y="8"/>
                      <a:pt x="0" y="8"/>
                      <a:pt x="0" y="8"/>
                    </a:cubicBezTo>
                    <a:cubicBezTo>
                      <a:pt x="0" y="4"/>
                      <a:pt x="4" y="0"/>
                      <a:pt x="9" y="0"/>
                    </a:cubicBezTo>
                    <a:cubicBezTo>
                      <a:pt x="279" y="0"/>
                      <a:pt x="279" y="0"/>
                      <a:pt x="279" y="0"/>
                    </a:cubicBezTo>
                    <a:cubicBezTo>
                      <a:pt x="285" y="0"/>
                      <a:pt x="284" y="4"/>
                      <a:pt x="284" y="8"/>
                    </a:cubicBezTo>
                    <a:lnTo>
                      <a:pt x="284" y="12"/>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3" name="îṩlïďè">
                <a:extLst>
                  <a:ext uri="{FF2B5EF4-FFF2-40B4-BE49-F238E27FC236}">
                    <a16:creationId xmlns:a16="http://schemas.microsoft.com/office/drawing/2014/main" id="{1D586681-41F6-462D-BE73-F86223A177B3}"/>
                  </a:ext>
                </a:extLst>
              </p:cNvPr>
              <p:cNvSpPr/>
              <p:nvPr/>
            </p:nvSpPr>
            <p:spPr bwMode="auto">
              <a:xfrm>
                <a:off x="6663853" y="2763097"/>
                <a:ext cx="626229" cy="44815"/>
              </a:xfrm>
              <a:custGeom>
                <a:avLst/>
                <a:gdLst>
                  <a:gd name="T0" fmla="*/ 284 w 285"/>
                  <a:gd name="T1" fmla="*/ 11 h 20"/>
                  <a:gd name="T2" fmla="*/ 279 w 285"/>
                  <a:gd name="T3" fmla="*/ 20 h 20"/>
                  <a:gd name="T4" fmla="*/ 9 w 285"/>
                  <a:gd name="T5" fmla="*/ 20 h 20"/>
                  <a:gd name="T6" fmla="*/ 0 w 285"/>
                  <a:gd name="T7" fmla="*/ 11 h 20"/>
                  <a:gd name="T8" fmla="*/ 0 w 285"/>
                  <a:gd name="T9" fmla="*/ 8 h 20"/>
                  <a:gd name="T10" fmla="*/ 9 w 285"/>
                  <a:gd name="T11" fmla="*/ 0 h 20"/>
                  <a:gd name="T12" fmla="*/ 279 w 285"/>
                  <a:gd name="T13" fmla="*/ 0 h 20"/>
                  <a:gd name="T14" fmla="*/ 284 w 285"/>
                  <a:gd name="T15" fmla="*/ 8 h 20"/>
                  <a:gd name="T16" fmla="*/ 284 w 285"/>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0">
                    <a:moveTo>
                      <a:pt x="284" y="11"/>
                    </a:moveTo>
                    <a:cubicBezTo>
                      <a:pt x="284" y="16"/>
                      <a:pt x="285" y="20"/>
                      <a:pt x="279" y="20"/>
                    </a:cubicBezTo>
                    <a:cubicBezTo>
                      <a:pt x="9" y="20"/>
                      <a:pt x="9" y="20"/>
                      <a:pt x="9" y="20"/>
                    </a:cubicBezTo>
                    <a:cubicBezTo>
                      <a:pt x="4" y="20"/>
                      <a:pt x="0" y="16"/>
                      <a:pt x="0" y="11"/>
                    </a:cubicBezTo>
                    <a:cubicBezTo>
                      <a:pt x="0" y="8"/>
                      <a:pt x="0" y="8"/>
                      <a:pt x="0" y="8"/>
                    </a:cubicBezTo>
                    <a:cubicBezTo>
                      <a:pt x="0" y="3"/>
                      <a:pt x="4" y="0"/>
                      <a:pt x="9" y="0"/>
                    </a:cubicBezTo>
                    <a:cubicBezTo>
                      <a:pt x="279" y="0"/>
                      <a:pt x="279" y="0"/>
                      <a:pt x="279" y="0"/>
                    </a:cubicBezTo>
                    <a:cubicBezTo>
                      <a:pt x="285" y="0"/>
                      <a:pt x="284" y="3"/>
                      <a:pt x="284" y="8"/>
                    </a:cubicBezTo>
                    <a:lnTo>
                      <a:pt x="284" y="11"/>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4" name="îŝḷiďê">
                <a:extLst>
                  <a:ext uri="{FF2B5EF4-FFF2-40B4-BE49-F238E27FC236}">
                    <a16:creationId xmlns:a16="http://schemas.microsoft.com/office/drawing/2014/main" id="{6F02BED4-E936-495C-95B1-78DE83EE317B}"/>
                  </a:ext>
                </a:extLst>
              </p:cNvPr>
              <p:cNvSpPr/>
              <p:nvPr/>
            </p:nvSpPr>
            <p:spPr bwMode="auto">
              <a:xfrm>
                <a:off x="6663853" y="2842113"/>
                <a:ext cx="626229" cy="44815"/>
              </a:xfrm>
              <a:custGeom>
                <a:avLst/>
                <a:gdLst>
                  <a:gd name="T0" fmla="*/ 284 w 285"/>
                  <a:gd name="T1" fmla="*/ 10 h 20"/>
                  <a:gd name="T2" fmla="*/ 279 w 285"/>
                  <a:gd name="T3" fmla="*/ 20 h 20"/>
                  <a:gd name="T4" fmla="*/ 9 w 285"/>
                  <a:gd name="T5" fmla="*/ 20 h 20"/>
                  <a:gd name="T6" fmla="*/ 0 w 285"/>
                  <a:gd name="T7" fmla="*/ 10 h 20"/>
                  <a:gd name="T8" fmla="*/ 0 w 285"/>
                  <a:gd name="T9" fmla="*/ 7 h 20"/>
                  <a:gd name="T10" fmla="*/ 9 w 285"/>
                  <a:gd name="T11" fmla="*/ 0 h 20"/>
                  <a:gd name="T12" fmla="*/ 279 w 285"/>
                  <a:gd name="T13" fmla="*/ 0 h 20"/>
                  <a:gd name="T14" fmla="*/ 284 w 285"/>
                  <a:gd name="T15" fmla="*/ 7 h 20"/>
                  <a:gd name="T16" fmla="*/ 284 w 285"/>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0">
                    <a:moveTo>
                      <a:pt x="284" y="10"/>
                    </a:moveTo>
                    <a:cubicBezTo>
                      <a:pt x="284" y="15"/>
                      <a:pt x="285" y="20"/>
                      <a:pt x="279" y="20"/>
                    </a:cubicBezTo>
                    <a:cubicBezTo>
                      <a:pt x="9" y="20"/>
                      <a:pt x="9" y="20"/>
                      <a:pt x="9" y="20"/>
                    </a:cubicBezTo>
                    <a:cubicBezTo>
                      <a:pt x="4" y="20"/>
                      <a:pt x="0" y="15"/>
                      <a:pt x="0" y="10"/>
                    </a:cubicBezTo>
                    <a:cubicBezTo>
                      <a:pt x="0" y="7"/>
                      <a:pt x="0" y="7"/>
                      <a:pt x="0" y="7"/>
                    </a:cubicBezTo>
                    <a:cubicBezTo>
                      <a:pt x="0" y="2"/>
                      <a:pt x="4" y="0"/>
                      <a:pt x="9" y="0"/>
                    </a:cubicBezTo>
                    <a:cubicBezTo>
                      <a:pt x="279" y="0"/>
                      <a:pt x="279" y="0"/>
                      <a:pt x="279" y="0"/>
                    </a:cubicBezTo>
                    <a:cubicBezTo>
                      <a:pt x="285" y="0"/>
                      <a:pt x="284" y="2"/>
                      <a:pt x="284" y="7"/>
                    </a:cubicBezTo>
                    <a:lnTo>
                      <a:pt x="284" y="10"/>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5" name="íśḷîḑe">
                <a:extLst>
                  <a:ext uri="{FF2B5EF4-FFF2-40B4-BE49-F238E27FC236}">
                    <a16:creationId xmlns:a16="http://schemas.microsoft.com/office/drawing/2014/main" id="{4D516DA4-E732-4F88-9BB6-9156825E34EC}"/>
                  </a:ext>
                </a:extLst>
              </p:cNvPr>
              <p:cNvSpPr/>
              <p:nvPr/>
            </p:nvSpPr>
            <p:spPr bwMode="auto">
              <a:xfrm>
                <a:off x="6663853" y="2912873"/>
                <a:ext cx="626229" cy="53071"/>
              </a:xfrm>
              <a:custGeom>
                <a:avLst/>
                <a:gdLst>
                  <a:gd name="T0" fmla="*/ 284 w 285"/>
                  <a:gd name="T1" fmla="*/ 14 h 24"/>
                  <a:gd name="T2" fmla="*/ 279 w 285"/>
                  <a:gd name="T3" fmla="*/ 24 h 24"/>
                  <a:gd name="T4" fmla="*/ 9 w 285"/>
                  <a:gd name="T5" fmla="*/ 24 h 24"/>
                  <a:gd name="T6" fmla="*/ 0 w 285"/>
                  <a:gd name="T7" fmla="*/ 14 h 24"/>
                  <a:gd name="T8" fmla="*/ 0 w 285"/>
                  <a:gd name="T9" fmla="*/ 10 h 24"/>
                  <a:gd name="T10" fmla="*/ 9 w 285"/>
                  <a:gd name="T11" fmla="*/ 0 h 24"/>
                  <a:gd name="T12" fmla="*/ 279 w 285"/>
                  <a:gd name="T13" fmla="*/ 0 h 24"/>
                  <a:gd name="T14" fmla="*/ 284 w 285"/>
                  <a:gd name="T15" fmla="*/ 10 h 24"/>
                  <a:gd name="T16" fmla="*/ 284 w 285"/>
                  <a:gd name="T17"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24">
                    <a:moveTo>
                      <a:pt x="284" y="14"/>
                    </a:moveTo>
                    <a:cubicBezTo>
                      <a:pt x="284" y="18"/>
                      <a:pt x="285" y="24"/>
                      <a:pt x="279" y="24"/>
                    </a:cubicBezTo>
                    <a:cubicBezTo>
                      <a:pt x="9" y="24"/>
                      <a:pt x="9" y="24"/>
                      <a:pt x="9" y="24"/>
                    </a:cubicBezTo>
                    <a:cubicBezTo>
                      <a:pt x="4" y="24"/>
                      <a:pt x="0" y="18"/>
                      <a:pt x="0" y="14"/>
                    </a:cubicBezTo>
                    <a:cubicBezTo>
                      <a:pt x="0" y="10"/>
                      <a:pt x="0" y="10"/>
                      <a:pt x="0" y="10"/>
                    </a:cubicBezTo>
                    <a:cubicBezTo>
                      <a:pt x="0" y="5"/>
                      <a:pt x="4" y="0"/>
                      <a:pt x="9" y="0"/>
                    </a:cubicBezTo>
                    <a:cubicBezTo>
                      <a:pt x="279" y="0"/>
                      <a:pt x="279" y="0"/>
                      <a:pt x="279" y="0"/>
                    </a:cubicBezTo>
                    <a:cubicBezTo>
                      <a:pt x="285" y="0"/>
                      <a:pt x="284" y="5"/>
                      <a:pt x="284" y="10"/>
                    </a:cubicBezTo>
                    <a:lnTo>
                      <a:pt x="284" y="14"/>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6" name="îŝḻîďé">
                <a:extLst>
                  <a:ext uri="{FF2B5EF4-FFF2-40B4-BE49-F238E27FC236}">
                    <a16:creationId xmlns:a16="http://schemas.microsoft.com/office/drawing/2014/main" id="{81548F91-F26B-4505-B6D2-464B133714BA}"/>
                  </a:ext>
                </a:extLst>
              </p:cNvPr>
              <p:cNvSpPr/>
              <p:nvPr/>
            </p:nvSpPr>
            <p:spPr bwMode="auto">
              <a:xfrm>
                <a:off x="6663853" y="2991889"/>
                <a:ext cx="333753" cy="44815"/>
              </a:xfrm>
              <a:custGeom>
                <a:avLst/>
                <a:gdLst>
                  <a:gd name="T0" fmla="*/ 152 w 152"/>
                  <a:gd name="T1" fmla="*/ 13 h 20"/>
                  <a:gd name="T2" fmla="*/ 147 w 152"/>
                  <a:gd name="T3" fmla="*/ 20 h 20"/>
                  <a:gd name="T4" fmla="*/ 9 w 152"/>
                  <a:gd name="T5" fmla="*/ 20 h 20"/>
                  <a:gd name="T6" fmla="*/ 0 w 152"/>
                  <a:gd name="T7" fmla="*/ 13 h 20"/>
                  <a:gd name="T8" fmla="*/ 0 w 152"/>
                  <a:gd name="T9" fmla="*/ 9 h 20"/>
                  <a:gd name="T10" fmla="*/ 9 w 152"/>
                  <a:gd name="T11" fmla="*/ 0 h 20"/>
                  <a:gd name="T12" fmla="*/ 147 w 152"/>
                  <a:gd name="T13" fmla="*/ 0 h 20"/>
                  <a:gd name="T14" fmla="*/ 152 w 152"/>
                  <a:gd name="T15" fmla="*/ 9 h 20"/>
                  <a:gd name="T16" fmla="*/ 152 w 152"/>
                  <a:gd name="T17"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0">
                    <a:moveTo>
                      <a:pt x="152" y="13"/>
                    </a:moveTo>
                    <a:cubicBezTo>
                      <a:pt x="152" y="18"/>
                      <a:pt x="152" y="20"/>
                      <a:pt x="147" y="20"/>
                    </a:cubicBezTo>
                    <a:cubicBezTo>
                      <a:pt x="9" y="20"/>
                      <a:pt x="9" y="20"/>
                      <a:pt x="9" y="20"/>
                    </a:cubicBezTo>
                    <a:cubicBezTo>
                      <a:pt x="4" y="20"/>
                      <a:pt x="0" y="18"/>
                      <a:pt x="0" y="13"/>
                    </a:cubicBezTo>
                    <a:cubicBezTo>
                      <a:pt x="0" y="9"/>
                      <a:pt x="0" y="9"/>
                      <a:pt x="0" y="9"/>
                    </a:cubicBezTo>
                    <a:cubicBezTo>
                      <a:pt x="0" y="4"/>
                      <a:pt x="4" y="0"/>
                      <a:pt x="9" y="0"/>
                    </a:cubicBezTo>
                    <a:cubicBezTo>
                      <a:pt x="147" y="0"/>
                      <a:pt x="147" y="0"/>
                      <a:pt x="147" y="0"/>
                    </a:cubicBezTo>
                    <a:cubicBezTo>
                      <a:pt x="152" y="0"/>
                      <a:pt x="152" y="4"/>
                      <a:pt x="152" y="9"/>
                    </a:cubicBezTo>
                    <a:lnTo>
                      <a:pt x="152" y="13"/>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7" name="ï$ḻïḋè">
                <a:extLst>
                  <a:ext uri="{FF2B5EF4-FFF2-40B4-BE49-F238E27FC236}">
                    <a16:creationId xmlns:a16="http://schemas.microsoft.com/office/drawing/2014/main" id="{D4CC3E7B-2F11-4065-B542-17BD3A9B79E8}"/>
                  </a:ext>
                </a:extLst>
              </p:cNvPr>
              <p:cNvSpPr/>
              <p:nvPr/>
            </p:nvSpPr>
            <p:spPr bwMode="auto">
              <a:xfrm>
                <a:off x="5220340" y="2684081"/>
                <a:ext cx="633305" cy="43636"/>
              </a:xfrm>
              <a:custGeom>
                <a:avLst/>
                <a:gdLst>
                  <a:gd name="T0" fmla="*/ 288 w 288"/>
                  <a:gd name="T1" fmla="*/ 12 h 20"/>
                  <a:gd name="T2" fmla="*/ 280 w 288"/>
                  <a:gd name="T3" fmla="*/ 20 h 20"/>
                  <a:gd name="T4" fmla="*/ 11 w 288"/>
                  <a:gd name="T5" fmla="*/ 20 h 20"/>
                  <a:gd name="T6" fmla="*/ 0 w 288"/>
                  <a:gd name="T7" fmla="*/ 12 h 20"/>
                  <a:gd name="T8" fmla="*/ 0 w 288"/>
                  <a:gd name="T9" fmla="*/ 8 h 20"/>
                  <a:gd name="T10" fmla="*/ 11 w 288"/>
                  <a:gd name="T11" fmla="*/ 0 h 20"/>
                  <a:gd name="T12" fmla="*/ 280 w 288"/>
                  <a:gd name="T13" fmla="*/ 0 h 20"/>
                  <a:gd name="T14" fmla="*/ 288 w 288"/>
                  <a:gd name="T15" fmla="*/ 8 h 20"/>
                  <a:gd name="T16" fmla="*/ 288 w 288"/>
                  <a:gd name="T17"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20">
                    <a:moveTo>
                      <a:pt x="288" y="12"/>
                    </a:moveTo>
                    <a:cubicBezTo>
                      <a:pt x="288" y="17"/>
                      <a:pt x="286" y="20"/>
                      <a:pt x="280" y="20"/>
                    </a:cubicBezTo>
                    <a:cubicBezTo>
                      <a:pt x="11" y="20"/>
                      <a:pt x="11" y="20"/>
                      <a:pt x="11" y="20"/>
                    </a:cubicBezTo>
                    <a:cubicBezTo>
                      <a:pt x="5" y="20"/>
                      <a:pt x="0" y="17"/>
                      <a:pt x="0" y="12"/>
                    </a:cubicBezTo>
                    <a:cubicBezTo>
                      <a:pt x="0" y="8"/>
                      <a:pt x="0" y="8"/>
                      <a:pt x="0" y="8"/>
                    </a:cubicBezTo>
                    <a:cubicBezTo>
                      <a:pt x="0" y="4"/>
                      <a:pt x="5" y="0"/>
                      <a:pt x="11" y="0"/>
                    </a:cubicBezTo>
                    <a:cubicBezTo>
                      <a:pt x="280" y="0"/>
                      <a:pt x="280" y="0"/>
                      <a:pt x="280" y="0"/>
                    </a:cubicBezTo>
                    <a:cubicBezTo>
                      <a:pt x="286" y="0"/>
                      <a:pt x="288" y="4"/>
                      <a:pt x="288" y="8"/>
                    </a:cubicBezTo>
                    <a:lnTo>
                      <a:pt x="288" y="12"/>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8" name="ï$ḷïḑè">
                <a:extLst>
                  <a:ext uri="{FF2B5EF4-FFF2-40B4-BE49-F238E27FC236}">
                    <a16:creationId xmlns:a16="http://schemas.microsoft.com/office/drawing/2014/main" id="{F45A01A3-8A47-496E-ACA4-0C973E493CBF}"/>
                  </a:ext>
                </a:extLst>
              </p:cNvPr>
              <p:cNvSpPr/>
              <p:nvPr/>
            </p:nvSpPr>
            <p:spPr bwMode="auto">
              <a:xfrm>
                <a:off x="5220340" y="2763097"/>
                <a:ext cx="633305" cy="44815"/>
              </a:xfrm>
              <a:custGeom>
                <a:avLst/>
                <a:gdLst>
                  <a:gd name="T0" fmla="*/ 288 w 288"/>
                  <a:gd name="T1" fmla="*/ 11 h 20"/>
                  <a:gd name="T2" fmla="*/ 280 w 288"/>
                  <a:gd name="T3" fmla="*/ 20 h 20"/>
                  <a:gd name="T4" fmla="*/ 11 w 288"/>
                  <a:gd name="T5" fmla="*/ 20 h 20"/>
                  <a:gd name="T6" fmla="*/ 0 w 288"/>
                  <a:gd name="T7" fmla="*/ 11 h 20"/>
                  <a:gd name="T8" fmla="*/ 0 w 288"/>
                  <a:gd name="T9" fmla="*/ 8 h 20"/>
                  <a:gd name="T10" fmla="*/ 11 w 288"/>
                  <a:gd name="T11" fmla="*/ 0 h 20"/>
                  <a:gd name="T12" fmla="*/ 280 w 288"/>
                  <a:gd name="T13" fmla="*/ 0 h 20"/>
                  <a:gd name="T14" fmla="*/ 288 w 288"/>
                  <a:gd name="T15" fmla="*/ 8 h 20"/>
                  <a:gd name="T16" fmla="*/ 288 w 288"/>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20">
                    <a:moveTo>
                      <a:pt x="288" y="11"/>
                    </a:moveTo>
                    <a:cubicBezTo>
                      <a:pt x="288" y="16"/>
                      <a:pt x="286" y="20"/>
                      <a:pt x="280" y="20"/>
                    </a:cubicBezTo>
                    <a:cubicBezTo>
                      <a:pt x="11" y="20"/>
                      <a:pt x="11" y="20"/>
                      <a:pt x="11" y="20"/>
                    </a:cubicBezTo>
                    <a:cubicBezTo>
                      <a:pt x="5" y="20"/>
                      <a:pt x="0" y="16"/>
                      <a:pt x="0" y="11"/>
                    </a:cubicBezTo>
                    <a:cubicBezTo>
                      <a:pt x="0" y="8"/>
                      <a:pt x="0" y="8"/>
                      <a:pt x="0" y="8"/>
                    </a:cubicBezTo>
                    <a:cubicBezTo>
                      <a:pt x="0" y="3"/>
                      <a:pt x="5" y="0"/>
                      <a:pt x="11" y="0"/>
                    </a:cubicBezTo>
                    <a:cubicBezTo>
                      <a:pt x="280" y="0"/>
                      <a:pt x="280" y="0"/>
                      <a:pt x="280" y="0"/>
                    </a:cubicBezTo>
                    <a:cubicBezTo>
                      <a:pt x="286" y="0"/>
                      <a:pt x="288" y="3"/>
                      <a:pt x="288" y="8"/>
                    </a:cubicBezTo>
                    <a:lnTo>
                      <a:pt x="288" y="11"/>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9" name="íşľîdè">
                <a:extLst>
                  <a:ext uri="{FF2B5EF4-FFF2-40B4-BE49-F238E27FC236}">
                    <a16:creationId xmlns:a16="http://schemas.microsoft.com/office/drawing/2014/main" id="{E105AE65-5ADF-44B7-8386-4B1E5B22CE2F}"/>
                  </a:ext>
                </a:extLst>
              </p:cNvPr>
              <p:cNvSpPr/>
              <p:nvPr/>
            </p:nvSpPr>
            <p:spPr bwMode="auto">
              <a:xfrm>
                <a:off x="5220340" y="2842113"/>
                <a:ext cx="633305" cy="44815"/>
              </a:xfrm>
              <a:custGeom>
                <a:avLst/>
                <a:gdLst>
                  <a:gd name="T0" fmla="*/ 288 w 288"/>
                  <a:gd name="T1" fmla="*/ 10 h 20"/>
                  <a:gd name="T2" fmla="*/ 280 w 288"/>
                  <a:gd name="T3" fmla="*/ 20 h 20"/>
                  <a:gd name="T4" fmla="*/ 11 w 288"/>
                  <a:gd name="T5" fmla="*/ 20 h 20"/>
                  <a:gd name="T6" fmla="*/ 0 w 288"/>
                  <a:gd name="T7" fmla="*/ 10 h 20"/>
                  <a:gd name="T8" fmla="*/ 0 w 288"/>
                  <a:gd name="T9" fmla="*/ 7 h 20"/>
                  <a:gd name="T10" fmla="*/ 11 w 288"/>
                  <a:gd name="T11" fmla="*/ 0 h 20"/>
                  <a:gd name="T12" fmla="*/ 280 w 288"/>
                  <a:gd name="T13" fmla="*/ 0 h 20"/>
                  <a:gd name="T14" fmla="*/ 288 w 288"/>
                  <a:gd name="T15" fmla="*/ 7 h 20"/>
                  <a:gd name="T16" fmla="*/ 288 w 288"/>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20">
                    <a:moveTo>
                      <a:pt x="288" y="10"/>
                    </a:moveTo>
                    <a:cubicBezTo>
                      <a:pt x="288" y="15"/>
                      <a:pt x="286" y="20"/>
                      <a:pt x="280" y="20"/>
                    </a:cubicBezTo>
                    <a:cubicBezTo>
                      <a:pt x="11" y="20"/>
                      <a:pt x="11" y="20"/>
                      <a:pt x="11" y="20"/>
                    </a:cubicBezTo>
                    <a:cubicBezTo>
                      <a:pt x="5" y="20"/>
                      <a:pt x="0" y="15"/>
                      <a:pt x="0" y="10"/>
                    </a:cubicBezTo>
                    <a:cubicBezTo>
                      <a:pt x="0" y="7"/>
                      <a:pt x="0" y="7"/>
                      <a:pt x="0" y="7"/>
                    </a:cubicBezTo>
                    <a:cubicBezTo>
                      <a:pt x="0" y="2"/>
                      <a:pt x="5" y="0"/>
                      <a:pt x="11" y="0"/>
                    </a:cubicBezTo>
                    <a:cubicBezTo>
                      <a:pt x="280" y="0"/>
                      <a:pt x="280" y="0"/>
                      <a:pt x="280" y="0"/>
                    </a:cubicBezTo>
                    <a:cubicBezTo>
                      <a:pt x="286" y="0"/>
                      <a:pt x="288" y="2"/>
                      <a:pt x="288" y="7"/>
                    </a:cubicBezTo>
                    <a:lnTo>
                      <a:pt x="288" y="10"/>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0" name="íşľiḋé">
                <a:extLst>
                  <a:ext uri="{FF2B5EF4-FFF2-40B4-BE49-F238E27FC236}">
                    <a16:creationId xmlns:a16="http://schemas.microsoft.com/office/drawing/2014/main" id="{01D24A98-2BC4-4876-9775-8E36A67EEC7B}"/>
                  </a:ext>
                </a:extLst>
              </p:cNvPr>
              <p:cNvSpPr/>
              <p:nvPr/>
            </p:nvSpPr>
            <p:spPr bwMode="auto">
              <a:xfrm>
                <a:off x="5220340" y="2912873"/>
                <a:ext cx="633305" cy="53071"/>
              </a:xfrm>
              <a:custGeom>
                <a:avLst/>
                <a:gdLst>
                  <a:gd name="T0" fmla="*/ 288 w 288"/>
                  <a:gd name="T1" fmla="*/ 14 h 24"/>
                  <a:gd name="T2" fmla="*/ 280 w 288"/>
                  <a:gd name="T3" fmla="*/ 24 h 24"/>
                  <a:gd name="T4" fmla="*/ 11 w 288"/>
                  <a:gd name="T5" fmla="*/ 24 h 24"/>
                  <a:gd name="T6" fmla="*/ 0 w 288"/>
                  <a:gd name="T7" fmla="*/ 14 h 24"/>
                  <a:gd name="T8" fmla="*/ 0 w 288"/>
                  <a:gd name="T9" fmla="*/ 10 h 24"/>
                  <a:gd name="T10" fmla="*/ 11 w 288"/>
                  <a:gd name="T11" fmla="*/ 0 h 24"/>
                  <a:gd name="T12" fmla="*/ 280 w 288"/>
                  <a:gd name="T13" fmla="*/ 0 h 24"/>
                  <a:gd name="T14" fmla="*/ 288 w 288"/>
                  <a:gd name="T15" fmla="*/ 10 h 24"/>
                  <a:gd name="T16" fmla="*/ 288 w 288"/>
                  <a:gd name="T17"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24">
                    <a:moveTo>
                      <a:pt x="288" y="14"/>
                    </a:moveTo>
                    <a:cubicBezTo>
                      <a:pt x="288" y="18"/>
                      <a:pt x="286" y="24"/>
                      <a:pt x="280" y="24"/>
                    </a:cubicBezTo>
                    <a:cubicBezTo>
                      <a:pt x="11" y="24"/>
                      <a:pt x="11" y="24"/>
                      <a:pt x="11" y="24"/>
                    </a:cubicBezTo>
                    <a:cubicBezTo>
                      <a:pt x="5" y="24"/>
                      <a:pt x="0" y="18"/>
                      <a:pt x="0" y="14"/>
                    </a:cubicBezTo>
                    <a:cubicBezTo>
                      <a:pt x="0" y="10"/>
                      <a:pt x="0" y="10"/>
                      <a:pt x="0" y="10"/>
                    </a:cubicBezTo>
                    <a:cubicBezTo>
                      <a:pt x="0" y="5"/>
                      <a:pt x="5" y="0"/>
                      <a:pt x="11" y="0"/>
                    </a:cubicBezTo>
                    <a:cubicBezTo>
                      <a:pt x="280" y="0"/>
                      <a:pt x="280" y="0"/>
                      <a:pt x="280" y="0"/>
                    </a:cubicBezTo>
                    <a:cubicBezTo>
                      <a:pt x="286" y="0"/>
                      <a:pt x="288" y="5"/>
                      <a:pt x="288" y="10"/>
                    </a:cubicBezTo>
                    <a:lnTo>
                      <a:pt x="288" y="14"/>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41" name="îšlïďê">
                <a:extLst>
                  <a:ext uri="{FF2B5EF4-FFF2-40B4-BE49-F238E27FC236}">
                    <a16:creationId xmlns:a16="http://schemas.microsoft.com/office/drawing/2014/main" id="{7FC11AB4-92C4-43C4-BE70-1D6317537B25}"/>
                  </a:ext>
                </a:extLst>
              </p:cNvPr>
              <p:cNvSpPr/>
              <p:nvPr/>
            </p:nvSpPr>
            <p:spPr bwMode="auto">
              <a:xfrm>
                <a:off x="5220340" y="2991889"/>
                <a:ext cx="343188" cy="44815"/>
              </a:xfrm>
              <a:custGeom>
                <a:avLst/>
                <a:gdLst>
                  <a:gd name="T0" fmla="*/ 156 w 156"/>
                  <a:gd name="T1" fmla="*/ 13 h 20"/>
                  <a:gd name="T2" fmla="*/ 148 w 156"/>
                  <a:gd name="T3" fmla="*/ 20 h 20"/>
                  <a:gd name="T4" fmla="*/ 11 w 156"/>
                  <a:gd name="T5" fmla="*/ 20 h 20"/>
                  <a:gd name="T6" fmla="*/ 0 w 156"/>
                  <a:gd name="T7" fmla="*/ 13 h 20"/>
                  <a:gd name="T8" fmla="*/ 0 w 156"/>
                  <a:gd name="T9" fmla="*/ 9 h 20"/>
                  <a:gd name="T10" fmla="*/ 11 w 156"/>
                  <a:gd name="T11" fmla="*/ 0 h 20"/>
                  <a:gd name="T12" fmla="*/ 148 w 156"/>
                  <a:gd name="T13" fmla="*/ 0 h 20"/>
                  <a:gd name="T14" fmla="*/ 156 w 156"/>
                  <a:gd name="T15" fmla="*/ 9 h 20"/>
                  <a:gd name="T16" fmla="*/ 156 w 156"/>
                  <a:gd name="T17"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20">
                    <a:moveTo>
                      <a:pt x="156" y="13"/>
                    </a:moveTo>
                    <a:cubicBezTo>
                      <a:pt x="156" y="18"/>
                      <a:pt x="153" y="20"/>
                      <a:pt x="148" y="20"/>
                    </a:cubicBezTo>
                    <a:cubicBezTo>
                      <a:pt x="11" y="20"/>
                      <a:pt x="11" y="20"/>
                      <a:pt x="11" y="20"/>
                    </a:cubicBezTo>
                    <a:cubicBezTo>
                      <a:pt x="5" y="20"/>
                      <a:pt x="0" y="18"/>
                      <a:pt x="0" y="13"/>
                    </a:cubicBezTo>
                    <a:cubicBezTo>
                      <a:pt x="0" y="9"/>
                      <a:pt x="0" y="9"/>
                      <a:pt x="0" y="9"/>
                    </a:cubicBezTo>
                    <a:cubicBezTo>
                      <a:pt x="0" y="4"/>
                      <a:pt x="5" y="0"/>
                      <a:pt x="11" y="0"/>
                    </a:cubicBezTo>
                    <a:cubicBezTo>
                      <a:pt x="148" y="0"/>
                      <a:pt x="148" y="0"/>
                      <a:pt x="148" y="0"/>
                    </a:cubicBezTo>
                    <a:cubicBezTo>
                      <a:pt x="153" y="0"/>
                      <a:pt x="156" y="4"/>
                      <a:pt x="156" y="9"/>
                    </a:cubicBezTo>
                    <a:lnTo>
                      <a:pt x="156" y="13"/>
                    </a:lnTo>
                    <a:close/>
                  </a:path>
                </a:pathLst>
              </a:custGeom>
              <a:solidFill>
                <a:schemeClr val="tx1">
                  <a:lumMod val="60000"/>
                  <a:lumOff val="40000"/>
                </a:schemeClr>
              </a:solidFill>
              <a:ln>
                <a:noFill/>
              </a:ln>
            </p:spPr>
            <p:txBody>
              <a:bodyPr wrap="square" anchor="ctr">
                <a:noAutofit/>
              </a:bodyPr>
              <a:lstStyle/>
              <a:p>
                <a:pPr algn="ct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grpSp>
          <p:nvGrpSpPr>
            <p:cNvPr id="83" name="组合 82"/>
            <p:cNvGrpSpPr/>
            <p:nvPr/>
          </p:nvGrpSpPr>
          <p:grpSpPr>
            <a:xfrm>
              <a:off x="601382" y="3261382"/>
              <a:ext cx="5212758" cy="2152672"/>
              <a:chOff x="893049" y="3500643"/>
              <a:chExt cx="5192157" cy="2152672"/>
            </a:xfrm>
          </p:grpSpPr>
          <p:sp>
            <p:nvSpPr>
              <p:cNvPr id="42" name="椭圆 41"/>
              <p:cNvSpPr/>
              <p:nvPr/>
            </p:nvSpPr>
            <p:spPr bwMode="auto">
              <a:xfrm>
                <a:off x="3024866" y="3500643"/>
                <a:ext cx="1414950" cy="64931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44" name="直接箭头连接符 43"/>
              <p:cNvCxnSpPr>
                <a:stCxn id="42" idx="4"/>
                <a:endCxn id="47" idx="0"/>
              </p:cNvCxnSpPr>
              <p:nvPr/>
            </p:nvCxnSpPr>
            <p:spPr bwMode="auto">
              <a:xfrm>
                <a:off x="3732341" y="4149955"/>
                <a:ext cx="0" cy="9221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矩形 46"/>
              <p:cNvSpPr/>
              <p:nvPr/>
            </p:nvSpPr>
            <p:spPr bwMode="auto">
              <a:xfrm>
                <a:off x="3112536" y="5072092"/>
                <a:ext cx="1239610" cy="4582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51" name="直接箭头连接符 50"/>
              <p:cNvCxnSpPr>
                <a:stCxn id="47" idx="3"/>
              </p:cNvCxnSpPr>
              <p:nvPr/>
            </p:nvCxnSpPr>
            <p:spPr bwMode="auto">
              <a:xfrm flipV="1">
                <a:off x="4352146" y="5301208"/>
                <a:ext cx="735742"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2" name="直接箭头连接符 51"/>
              <p:cNvCxnSpPr>
                <a:endCxn id="47" idx="1"/>
              </p:cNvCxnSpPr>
              <p:nvPr/>
            </p:nvCxnSpPr>
            <p:spPr bwMode="auto">
              <a:xfrm>
                <a:off x="2279576" y="5301208"/>
                <a:ext cx="832960"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3" name="文本框 72"/>
              <p:cNvSpPr txBox="1"/>
              <p:nvPr/>
            </p:nvSpPr>
            <p:spPr bwMode="auto">
              <a:xfrm>
                <a:off x="3036523" y="3615499"/>
                <a:ext cx="1391636"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Experience</a:t>
                </a:r>
              </a:p>
            </p:txBody>
          </p:sp>
          <p:sp>
            <p:nvSpPr>
              <p:cNvPr id="74" name="文本框 73"/>
              <p:cNvSpPr txBox="1"/>
              <p:nvPr/>
            </p:nvSpPr>
            <p:spPr bwMode="auto">
              <a:xfrm>
                <a:off x="3032204" y="5100091"/>
                <a:ext cx="1391636"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Regularity</a:t>
                </a:r>
              </a:p>
            </p:txBody>
          </p:sp>
          <p:sp>
            <p:nvSpPr>
              <p:cNvPr id="75" name="文本框 74"/>
              <p:cNvSpPr txBox="1"/>
              <p:nvPr/>
            </p:nvSpPr>
            <p:spPr bwMode="auto">
              <a:xfrm>
                <a:off x="3611152" y="4296050"/>
                <a:ext cx="1507718" cy="30318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Induction</a:t>
                </a:r>
              </a:p>
            </p:txBody>
          </p:sp>
          <p:sp>
            <p:nvSpPr>
              <p:cNvPr id="76" name="文本框 75"/>
              <p:cNvSpPr txBox="1"/>
              <p:nvPr/>
            </p:nvSpPr>
            <p:spPr bwMode="auto">
              <a:xfrm>
                <a:off x="4104467" y="4740598"/>
                <a:ext cx="1256545"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Prediction</a:t>
                </a:r>
              </a:p>
            </p:txBody>
          </p:sp>
          <p:sp>
            <p:nvSpPr>
              <p:cNvPr id="77" name="文本框 76"/>
              <p:cNvSpPr txBox="1"/>
              <p:nvPr/>
            </p:nvSpPr>
            <p:spPr bwMode="auto">
              <a:xfrm>
                <a:off x="2346187" y="4779383"/>
                <a:ext cx="761481"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Input</a:t>
                </a:r>
              </a:p>
            </p:txBody>
          </p:sp>
          <p:sp>
            <p:nvSpPr>
              <p:cNvPr id="78" name="文本框 77"/>
              <p:cNvSpPr txBox="1"/>
              <p:nvPr/>
            </p:nvSpPr>
            <p:spPr bwMode="auto">
              <a:xfrm>
                <a:off x="893049" y="4927433"/>
                <a:ext cx="1386130"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20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New problems</a:t>
                </a:r>
              </a:p>
            </p:txBody>
          </p:sp>
          <p:sp>
            <p:nvSpPr>
              <p:cNvPr id="81" name="文本框 80"/>
              <p:cNvSpPr txBox="1"/>
              <p:nvPr/>
            </p:nvSpPr>
            <p:spPr bwMode="auto">
              <a:xfrm>
                <a:off x="4990682" y="4949102"/>
                <a:ext cx="1094524"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20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Future</a:t>
                </a:r>
              </a:p>
            </p:txBody>
          </p:sp>
        </p:grpSp>
        <p:grpSp>
          <p:nvGrpSpPr>
            <p:cNvPr id="84" name="组合 83"/>
            <p:cNvGrpSpPr/>
            <p:nvPr/>
          </p:nvGrpSpPr>
          <p:grpSpPr>
            <a:xfrm>
              <a:off x="6643230" y="3261382"/>
              <a:ext cx="4942633" cy="2152672"/>
              <a:chOff x="1510489" y="3500643"/>
              <a:chExt cx="4923099" cy="2152672"/>
            </a:xfrm>
          </p:grpSpPr>
          <p:sp>
            <p:nvSpPr>
              <p:cNvPr id="85" name="椭圆 84"/>
              <p:cNvSpPr/>
              <p:nvPr/>
            </p:nvSpPr>
            <p:spPr bwMode="auto">
              <a:xfrm>
                <a:off x="3024866" y="3500643"/>
                <a:ext cx="1414950" cy="64931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86" name="直接箭头连接符 85"/>
              <p:cNvCxnSpPr>
                <a:stCxn id="85" idx="4"/>
                <a:endCxn id="87" idx="0"/>
              </p:cNvCxnSpPr>
              <p:nvPr/>
            </p:nvCxnSpPr>
            <p:spPr bwMode="auto">
              <a:xfrm>
                <a:off x="3732341" y="4149955"/>
                <a:ext cx="0" cy="9221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7" name="矩形 86"/>
              <p:cNvSpPr/>
              <p:nvPr/>
            </p:nvSpPr>
            <p:spPr bwMode="auto">
              <a:xfrm>
                <a:off x="3168882" y="5072092"/>
                <a:ext cx="1126918" cy="4582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88" name="直接箭头连接符 87"/>
              <p:cNvCxnSpPr>
                <a:stCxn id="87" idx="3"/>
              </p:cNvCxnSpPr>
              <p:nvPr/>
            </p:nvCxnSpPr>
            <p:spPr bwMode="auto">
              <a:xfrm flipV="1">
                <a:off x="4295800" y="5301208"/>
                <a:ext cx="792088"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9" name="直接箭头连接符 88"/>
              <p:cNvCxnSpPr>
                <a:endCxn id="87" idx="1"/>
              </p:cNvCxnSpPr>
              <p:nvPr/>
            </p:nvCxnSpPr>
            <p:spPr bwMode="auto">
              <a:xfrm>
                <a:off x="2279576" y="5301208"/>
                <a:ext cx="889306"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0" name="文本框 89"/>
              <p:cNvSpPr txBox="1"/>
              <p:nvPr/>
            </p:nvSpPr>
            <p:spPr bwMode="auto">
              <a:xfrm>
                <a:off x="2917197" y="3528591"/>
                <a:ext cx="1613393"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Historical data</a:t>
                </a:r>
              </a:p>
            </p:txBody>
          </p:sp>
          <p:sp>
            <p:nvSpPr>
              <p:cNvPr id="91" name="文本框 90"/>
              <p:cNvSpPr txBox="1"/>
              <p:nvPr/>
            </p:nvSpPr>
            <p:spPr bwMode="auto">
              <a:xfrm>
                <a:off x="3341694" y="5118379"/>
                <a:ext cx="864096"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a:t>
                </a:r>
              </a:p>
            </p:txBody>
          </p:sp>
          <p:sp>
            <p:nvSpPr>
              <p:cNvPr id="92" name="文本框 91"/>
              <p:cNvSpPr txBox="1"/>
              <p:nvPr/>
            </p:nvSpPr>
            <p:spPr bwMode="auto">
              <a:xfrm>
                <a:off x="3647727" y="4296050"/>
                <a:ext cx="1249669"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Training</a:t>
                </a:r>
              </a:p>
            </p:txBody>
          </p:sp>
          <p:sp>
            <p:nvSpPr>
              <p:cNvPr id="93" name="文本框 92"/>
              <p:cNvSpPr txBox="1"/>
              <p:nvPr/>
            </p:nvSpPr>
            <p:spPr bwMode="auto">
              <a:xfrm>
                <a:off x="3995919" y="4722310"/>
                <a:ext cx="1382200"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Prediction</a:t>
                </a:r>
              </a:p>
            </p:txBody>
          </p:sp>
          <p:sp>
            <p:nvSpPr>
              <p:cNvPr id="94" name="文本框 93"/>
              <p:cNvSpPr txBox="1"/>
              <p:nvPr/>
            </p:nvSpPr>
            <p:spPr bwMode="auto">
              <a:xfrm>
                <a:off x="2346187" y="4779383"/>
                <a:ext cx="761481"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Input</a:t>
                </a:r>
              </a:p>
            </p:txBody>
          </p:sp>
          <p:sp>
            <p:nvSpPr>
              <p:cNvPr id="95" name="文本框 94"/>
              <p:cNvSpPr txBox="1"/>
              <p:nvPr/>
            </p:nvSpPr>
            <p:spPr bwMode="auto">
              <a:xfrm>
                <a:off x="1510489" y="4927433"/>
                <a:ext cx="768689"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20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New data</a:t>
                </a:r>
              </a:p>
            </p:txBody>
          </p:sp>
          <p:sp>
            <p:nvSpPr>
              <p:cNvPr id="96" name="文本框 95"/>
              <p:cNvSpPr txBox="1"/>
              <p:nvPr/>
            </p:nvSpPr>
            <p:spPr bwMode="auto">
              <a:xfrm>
                <a:off x="4990681" y="4949102"/>
                <a:ext cx="1442907"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20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Future attributes</a:t>
                </a:r>
              </a:p>
            </p:txBody>
          </p:sp>
        </p:grpSp>
      </p:grpSp>
    </p:spTree>
    <p:extLst>
      <p:ext uri="{BB962C8B-B14F-4D97-AF65-F5344CB8AC3E}">
        <p14:creationId xmlns:p14="http://schemas.microsoft.com/office/powerpoint/2010/main" val="3521863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sym typeface="Huawei Sans" panose="020C0503030203020204" pitchFamily="34" charset="0"/>
              </a:rPr>
              <a:t>Machine Learning Training Method </a:t>
            </a:r>
            <a:r>
              <a:rPr lang="en-US" altLang="zh-CN" dirty="0">
                <a:sym typeface="Huawei Sans" panose="020C0503030203020204" pitchFamily="34" charset="0"/>
              </a:rPr>
              <a:t>-</a:t>
            </a:r>
            <a:r>
              <a:rPr lang="en-US" dirty="0">
                <a:sym typeface="Huawei Sans" panose="020C0503030203020204" pitchFamily="34" charset="0"/>
              </a:rPr>
              <a:t> Gradient Descent (2)</a:t>
            </a:r>
          </a:p>
        </p:txBody>
      </p:sp>
      <p:sp>
        <p:nvSpPr>
          <p:cNvPr id="3" name="文本占位符 2"/>
          <p:cNvSpPr>
            <a:spLocks noGrp="1"/>
          </p:cNvSpPr>
          <p:nvPr>
            <p:ph type="body" sz="quarter" idx="10"/>
          </p:nvPr>
        </p:nvSpPr>
        <p:spPr>
          <a:xfrm>
            <a:off x="731837" y="1231192"/>
            <a:ext cx="10728326" cy="4875042"/>
          </a:xfrm>
        </p:spPr>
        <p:txBody>
          <a:bodyPr/>
          <a:lstStyle/>
          <a:p>
            <a:r>
              <a:rPr lang="en-US" dirty="0">
                <a:sym typeface="Huawei Sans" panose="020C0503030203020204" pitchFamily="34" charset="0"/>
              </a:rPr>
              <a:t>Batch Gradient Descent (BGD) uses the samples (m in total) in all datasets to update the weight parameter based on the gradient value at the current point.</a:t>
            </a:r>
          </a:p>
          <a:p>
            <a:endParaRPr lang="en-US" altLang="zh-CN" dirty="0">
              <a:sym typeface="Huawei Sans" panose="020C0503030203020204" pitchFamily="34" charset="0"/>
            </a:endParaRPr>
          </a:p>
          <a:p>
            <a:r>
              <a:rPr lang="en-US" dirty="0">
                <a:sym typeface="Huawei Sans" panose="020C0503030203020204" pitchFamily="34" charset="0"/>
              </a:rPr>
              <a:t>Stochastic Gradient Descent (SGD) randomly selects a sample in a dataset to update the weight parameter based on the gradient value at the current point.</a:t>
            </a:r>
          </a:p>
          <a:p>
            <a:endParaRPr lang="en-US" altLang="zh-CN" dirty="0">
              <a:sym typeface="Huawei Sans" panose="020C0503030203020204" pitchFamily="34" charset="0"/>
            </a:endParaRPr>
          </a:p>
          <a:p>
            <a:r>
              <a:rPr lang="en-US" dirty="0">
                <a:sym typeface="Huawei Sans" panose="020C0503030203020204" pitchFamily="34" charset="0"/>
              </a:rPr>
              <a:t>Mini-Batch Gradient Descent (MBGD) combines the features of BGD and SGD and selects the gradients of n samples in a dataset to update the weight parameter.</a:t>
            </a:r>
          </a:p>
        </p:txBody>
      </p:sp>
      <p:graphicFrame>
        <p:nvGraphicFramePr>
          <p:cNvPr id="4" name="对象 3"/>
          <p:cNvGraphicFramePr>
            <a:graphicFrameLocks noChangeAspect="1"/>
          </p:cNvGraphicFramePr>
          <p:nvPr/>
        </p:nvGraphicFramePr>
        <p:xfrm>
          <a:off x="4223793" y="2110325"/>
          <a:ext cx="3139032" cy="801729"/>
        </p:xfrm>
        <a:graphic>
          <a:graphicData uri="http://schemas.openxmlformats.org/presentationml/2006/ole">
            <mc:AlternateContent xmlns:mc="http://schemas.openxmlformats.org/markup-compatibility/2006">
              <mc:Choice xmlns:v="urn:schemas-microsoft-com:vml" Requires="v">
                <p:oleObj name="Equation" r:id="rId3" imgW="1688760" imgH="431640" progId="Equation.DSMT4">
                  <p:embed/>
                </p:oleObj>
              </mc:Choice>
              <mc:Fallback>
                <p:oleObj name="Equation" r:id="rId3" imgW="1688760" imgH="431640" progId="Equation.DSMT4">
                  <p:embed/>
                  <p:pic>
                    <p:nvPicPr>
                      <p:cNvPr id="0" name=""/>
                      <p:cNvPicPr/>
                      <p:nvPr/>
                    </p:nvPicPr>
                    <p:blipFill>
                      <a:blip r:embed="rId4"/>
                      <a:stretch>
                        <a:fillRect/>
                      </a:stretch>
                    </p:blipFill>
                    <p:spPr>
                      <a:xfrm>
                        <a:off x="4223793" y="2110325"/>
                        <a:ext cx="3139032" cy="801729"/>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4223792" y="3668713"/>
          <a:ext cx="3139033" cy="603257"/>
        </p:xfrm>
        <a:graphic>
          <a:graphicData uri="http://schemas.openxmlformats.org/presentationml/2006/ole">
            <mc:AlternateContent xmlns:mc="http://schemas.openxmlformats.org/markup-compatibility/2006">
              <mc:Choice xmlns:v="urn:schemas-microsoft-com:vml" Requires="v">
                <p:oleObj name="Equation" r:id="rId5" imgW="1320480" imgH="253800" progId="Equation.DSMT4">
                  <p:embed/>
                </p:oleObj>
              </mc:Choice>
              <mc:Fallback>
                <p:oleObj name="Equation" r:id="rId5" imgW="1320480" imgH="253800" progId="Equation.DSMT4">
                  <p:embed/>
                  <p:pic>
                    <p:nvPicPr>
                      <p:cNvPr id="0" name=""/>
                      <p:cNvPicPr/>
                      <p:nvPr/>
                    </p:nvPicPr>
                    <p:blipFill>
                      <a:blip r:embed="rId6"/>
                      <a:stretch>
                        <a:fillRect/>
                      </a:stretch>
                    </p:blipFill>
                    <p:spPr>
                      <a:xfrm>
                        <a:off x="4223792" y="3668713"/>
                        <a:ext cx="3139033" cy="603257"/>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3996285" y="5294314"/>
          <a:ext cx="3490365" cy="878361"/>
        </p:xfrm>
        <a:graphic>
          <a:graphicData uri="http://schemas.openxmlformats.org/presentationml/2006/ole">
            <mc:AlternateContent xmlns:mc="http://schemas.openxmlformats.org/markup-compatibility/2006">
              <mc:Choice xmlns:v="urn:schemas-microsoft-com:vml" Requires="v">
                <p:oleObj name="Equation" r:id="rId7" imgW="1714320" imgH="431640" progId="Equation.DSMT4">
                  <p:embed/>
                </p:oleObj>
              </mc:Choice>
              <mc:Fallback>
                <p:oleObj name="Equation" r:id="rId7" imgW="1714320" imgH="431640" progId="Equation.DSMT4">
                  <p:embed/>
                  <p:pic>
                    <p:nvPicPr>
                      <p:cNvPr id="0" name=""/>
                      <p:cNvPicPr/>
                      <p:nvPr/>
                    </p:nvPicPr>
                    <p:blipFill>
                      <a:blip r:embed="rId8"/>
                      <a:stretch>
                        <a:fillRect/>
                      </a:stretch>
                    </p:blipFill>
                    <p:spPr>
                      <a:xfrm>
                        <a:off x="3996285" y="5294314"/>
                        <a:ext cx="3490365" cy="878361"/>
                      </a:xfrm>
                      <a:prstGeom prst="rect">
                        <a:avLst/>
                      </a:prstGeom>
                    </p:spPr>
                  </p:pic>
                </p:oleObj>
              </mc:Fallback>
            </mc:AlternateContent>
          </a:graphicData>
        </a:graphic>
      </p:graphicFrame>
    </p:spTree>
    <p:extLst>
      <p:ext uri="{BB962C8B-B14F-4D97-AF65-F5344CB8AC3E}">
        <p14:creationId xmlns:p14="http://schemas.microsoft.com/office/powerpoint/2010/main" val="36940168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p:txBody>
          <a:bodyPr>
            <a:normAutofit fontScale="90000"/>
          </a:bodyPr>
          <a:lstStyle/>
          <a:p>
            <a:r>
              <a:rPr lang="en-US" dirty="0">
                <a:sym typeface="Huawei Sans" panose="020C0503030203020204" pitchFamily="34" charset="0"/>
              </a:rPr>
              <a:t>Machine Learning Training Method </a:t>
            </a:r>
            <a:r>
              <a:rPr lang="en-US" altLang="zh-CN" dirty="0">
                <a:sym typeface="Huawei Sans" panose="020C0503030203020204" pitchFamily="34" charset="0"/>
              </a:rPr>
              <a:t>-</a:t>
            </a:r>
            <a:r>
              <a:rPr lang="en-US" dirty="0">
                <a:sym typeface="Huawei Sans" panose="020C0503030203020204" pitchFamily="34" charset="0"/>
              </a:rPr>
              <a:t> Gradient Descent (3)</a:t>
            </a:r>
          </a:p>
        </p:txBody>
      </p:sp>
      <p:sp>
        <p:nvSpPr>
          <p:cNvPr id="18" name="文本占位符 17"/>
          <p:cNvSpPr>
            <a:spLocks noGrp="1"/>
          </p:cNvSpPr>
          <p:nvPr>
            <p:ph type="body" sz="quarter" idx="10"/>
          </p:nvPr>
        </p:nvSpPr>
        <p:spPr>
          <a:xfrm>
            <a:off x="731838" y="1252675"/>
            <a:ext cx="10728326" cy="1943848"/>
          </a:xfrm>
        </p:spPr>
        <p:txBody>
          <a:bodyPr/>
          <a:lstStyle/>
          <a:p>
            <a:r>
              <a:rPr lang="en-US" sz="1800" dirty="0">
                <a:solidFill>
                  <a:schemeClr val="bg2">
                    <a:lumMod val="50000"/>
                  </a:schemeClr>
                </a:solidFill>
                <a:sym typeface="Huawei Sans" panose="020C0503030203020204" pitchFamily="34" charset="0"/>
              </a:rPr>
              <a:t>Comparison of three gradient descent methods</a:t>
            </a:r>
          </a:p>
          <a:p>
            <a:pPr lvl="1"/>
            <a:r>
              <a:rPr lang="en-US" sz="1600" dirty="0">
                <a:solidFill>
                  <a:schemeClr val="bg2">
                    <a:lumMod val="50000"/>
                  </a:schemeClr>
                </a:solidFill>
                <a:sym typeface="Huawei Sans" panose="020C0503030203020204" pitchFamily="34" charset="0"/>
              </a:rPr>
              <a:t>In the SGD, samples selected for each training are stochastic. Such instability causes the loss function to be unstable or even causes reverse displacement when the loss function decreases to the lowest point.</a:t>
            </a:r>
          </a:p>
          <a:p>
            <a:pPr lvl="1"/>
            <a:r>
              <a:rPr lang="en-US" sz="1600" dirty="0">
                <a:solidFill>
                  <a:schemeClr val="bg2">
                    <a:lumMod val="50000"/>
                  </a:schemeClr>
                </a:solidFill>
                <a:sym typeface="Huawei Sans" panose="020C0503030203020204" pitchFamily="34" charset="0"/>
              </a:rPr>
              <a:t>BGD has the highest stability but consumes too many computing resources. MBGD is a method that balances SGD and BGD.</a:t>
            </a:r>
          </a:p>
        </p:txBody>
      </p:sp>
      <p:sp>
        <p:nvSpPr>
          <p:cNvPr id="5" name="object 5"/>
          <p:cNvSpPr/>
          <p:nvPr/>
        </p:nvSpPr>
        <p:spPr>
          <a:xfrm>
            <a:off x="1579857" y="2996362"/>
            <a:ext cx="3532470" cy="3204413"/>
          </a:xfrm>
          <a:prstGeom prst="rect">
            <a:avLst/>
          </a:prstGeom>
          <a:blipFill>
            <a:blip r:embed="rId3" cstate="print"/>
            <a:stretch>
              <a:fillRect/>
            </a:stretch>
          </a:blip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 name="object 6"/>
          <p:cNvSpPr txBox="1"/>
          <p:nvPr/>
        </p:nvSpPr>
        <p:spPr>
          <a:xfrm>
            <a:off x="5598800" y="3450596"/>
            <a:ext cx="4673287" cy="2476960"/>
          </a:xfrm>
          <a:prstGeom prst="rect">
            <a:avLst/>
          </a:prstGeom>
        </p:spPr>
        <p:txBody>
          <a:bodyPr vert="horz" wrap="square" lIns="0" tIns="0" rIns="0" bIns="0" rtlCol="0">
            <a:noAutofit/>
          </a:bodyPr>
          <a:lstStyle/>
          <a:p>
            <a:pPr marL="12700" fontAlgn="ctr"/>
            <a:r>
              <a:rPr lang="en-US" sz="1600" b="1" dirty="0">
                <a:solidFill>
                  <a:srgbClr val="208AC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BGD</a:t>
            </a:r>
          </a:p>
          <a:p>
            <a:pPr marL="12700"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Uses </a:t>
            </a:r>
            <a:r>
              <a:rPr lang="en-US"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all</a:t>
            </a:r>
            <a:r>
              <a:rPr 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training samples for training each time.</a:t>
            </a:r>
          </a:p>
          <a:p>
            <a:pPr fontAlgn="ctr"/>
            <a:endParaRPr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fontAlgn="ctr">
              <a:spcBef>
                <a:spcPts val="20"/>
              </a:spcBef>
            </a:pPr>
            <a:endParaRPr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12700" fontAlgn="ctr"/>
            <a:r>
              <a:rPr lang="en-US" sz="1600" b="1" dirty="0">
                <a:solidFill>
                  <a:srgbClr val="8334AB"/>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SGD</a:t>
            </a:r>
          </a:p>
          <a:p>
            <a:pPr marL="12700"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Uses </a:t>
            </a:r>
            <a:r>
              <a:rPr lang="en-US" sz="16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one</a:t>
            </a:r>
            <a:r>
              <a:rPr 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training sample for training each time.</a:t>
            </a:r>
          </a:p>
          <a:p>
            <a:pPr fontAlgn="ctr">
              <a:spcBef>
                <a:spcPts val="40"/>
              </a:spcBef>
            </a:pPr>
            <a:endParaRPr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a:p>
            <a:pPr marL="12700" marR="213360" fontAlgn="ctr"/>
            <a:r>
              <a:rPr lang="en-US" sz="1600" b="1" dirty="0">
                <a:solidFill>
                  <a:srgbClr val="00B23B"/>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MBGD </a:t>
            </a:r>
          </a:p>
          <a:p>
            <a:pPr marL="12700" marR="213360" fontAlgn="ctr"/>
            <a:r>
              <a:rPr lang="en-US" sz="16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Uses a certain number of training samples for training each time.</a:t>
            </a:r>
          </a:p>
        </p:txBody>
      </p:sp>
    </p:spTree>
    <p:extLst>
      <p:ext uri="{BB962C8B-B14F-4D97-AF65-F5344CB8AC3E}">
        <p14:creationId xmlns:p14="http://schemas.microsoft.com/office/powerpoint/2010/main" val="2442372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normAutofit/>
          </a:bodyPr>
          <a:lstStyle/>
          <a:p>
            <a:r>
              <a:rPr lang="en-US">
                <a:sym typeface="Huawei Sans" panose="020C0503030203020204" pitchFamily="34" charset="0"/>
              </a:rPr>
              <a:t>Parameters and Hyperparameters in Models</a:t>
            </a:r>
          </a:p>
        </p:txBody>
      </p:sp>
      <p:sp>
        <p:nvSpPr>
          <p:cNvPr id="26" name="文本占位符 25"/>
          <p:cNvSpPr>
            <a:spLocks noGrp="1"/>
          </p:cNvSpPr>
          <p:nvPr>
            <p:ph type="body" sz="quarter" idx="10"/>
          </p:nvPr>
        </p:nvSpPr>
        <p:spPr>
          <a:xfrm>
            <a:off x="731838" y="1052514"/>
            <a:ext cx="10728326" cy="1895392"/>
          </a:xfrm>
        </p:spPr>
        <p:txBody>
          <a:bodyPr/>
          <a:lstStyle/>
          <a:p>
            <a:pPr algn="l"/>
            <a:r>
              <a:rPr lang="en-US" dirty="0">
                <a:sym typeface="Huawei Sans" panose="020C0503030203020204" pitchFamily="34" charset="0"/>
              </a:rPr>
              <a:t>The model contains not only parameters but also </a:t>
            </a:r>
            <a:r>
              <a:rPr lang="en-US" dirty="0" err="1">
                <a:sym typeface="Huawei Sans" panose="020C0503030203020204" pitchFamily="34" charset="0"/>
              </a:rPr>
              <a:t>hyperparameters</a:t>
            </a:r>
            <a:r>
              <a:rPr lang="en-US" dirty="0">
                <a:sym typeface="Huawei Sans" panose="020C0503030203020204" pitchFamily="34" charset="0"/>
              </a:rPr>
              <a:t>. The purpose is to enable the model to learn the optimal parameters.</a:t>
            </a:r>
          </a:p>
          <a:p>
            <a:pPr marL="654050" lvl="1" indent="-349250"/>
            <a:r>
              <a:rPr lang="en-US" dirty="0">
                <a:sym typeface="Huawei Sans" panose="020C0503030203020204" pitchFamily="34" charset="0"/>
              </a:rPr>
              <a:t>Parameters are automatically learned by models.</a:t>
            </a:r>
          </a:p>
          <a:p>
            <a:pPr marL="654050" lvl="1" indent="-349250"/>
            <a:r>
              <a:rPr lang="en-US" dirty="0" err="1">
                <a:sym typeface="Huawei Sans" panose="020C0503030203020204" pitchFamily="34" charset="0"/>
              </a:rPr>
              <a:t>Hyperparameters</a:t>
            </a:r>
            <a:r>
              <a:rPr lang="en-US" dirty="0">
                <a:sym typeface="Huawei Sans" panose="020C0503030203020204" pitchFamily="34" charset="0"/>
              </a:rPr>
              <a:t> are manually set.</a:t>
            </a:r>
          </a:p>
        </p:txBody>
      </p:sp>
      <p:grpSp>
        <p:nvGrpSpPr>
          <p:cNvPr id="24" name="组合 23"/>
          <p:cNvGrpSpPr/>
          <p:nvPr/>
        </p:nvGrpSpPr>
        <p:grpSpPr>
          <a:xfrm>
            <a:off x="6757884" y="2608118"/>
            <a:ext cx="4568207" cy="3592657"/>
            <a:chOff x="1220117" y="1834736"/>
            <a:chExt cx="4981574" cy="4084674"/>
          </a:xfrm>
        </p:grpSpPr>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0117" y="1834736"/>
              <a:ext cx="2796782" cy="4084674"/>
            </a:xfrm>
            <a:prstGeom prst="rect">
              <a:avLst/>
            </a:prstGeom>
          </p:spPr>
        </p:pic>
        <p:sp>
          <p:nvSpPr>
            <p:cNvPr id="14" name="object 14"/>
            <p:cNvSpPr txBox="1"/>
            <p:nvPr/>
          </p:nvSpPr>
          <p:spPr>
            <a:xfrm>
              <a:off x="2838950" y="4968367"/>
              <a:ext cx="1533942" cy="246221"/>
            </a:xfrm>
            <a:prstGeom prst="rect">
              <a:avLst/>
            </a:prstGeom>
          </p:spPr>
          <p:txBody>
            <a:bodyPr vert="horz" wrap="square" lIns="0" tIns="0" rIns="0" bIns="0" rtlCol="0">
              <a:noAutofit/>
            </a:bodyPr>
            <a:lstStyle/>
            <a:p>
              <a:pPr marL="12700" fontAlgn="ctr">
                <a:lnSpc>
                  <a:spcPct val="100000"/>
                </a:lnSpc>
              </a:pPr>
              <a:r>
                <a:rPr lang="en-US" sz="16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Training</a:t>
              </a:r>
            </a:p>
          </p:txBody>
        </p:sp>
        <p:sp>
          <p:nvSpPr>
            <p:cNvPr id="15" name="object 15"/>
            <p:cNvSpPr txBox="1"/>
            <p:nvPr/>
          </p:nvSpPr>
          <p:spPr>
            <a:xfrm>
              <a:off x="2838950" y="5366892"/>
              <a:ext cx="2275205" cy="492443"/>
            </a:xfrm>
            <a:prstGeom prst="rect">
              <a:avLst/>
            </a:prstGeom>
          </p:spPr>
          <p:txBody>
            <a:bodyPr vert="horz" wrap="square" lIns="0" tIns="0" rIns="0" bIns="0" rtlCol="0">
              <a:noAutofit/>
            </a:bodyPr>
            <a:lstStyle/>
            <a:p>
              <a:pPr marL="12700" fontAlgn="ctr">
                <a:lnSpc>
                  <a:spcPct val="100000"/>
                </a:lnSpc>
              </a:pPr>
              <a:r>
                <a:rPr lang="en-US" sz="16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Use hyperparameters to control training.</a:t>
              </a:r>
            </a:p>
          </p:txBody>
        </p:sp>
        <p:sp>
          <p:nvSpPr>
            <p:cNvPr id="18" name="object 18"/>
            <p:cNvSpPr txBox="1"/>
            <p:nvPr/>
          </p:nvSpPr>
          <p:spPr>
            <a:xfrm>
              <a:off x="3954531" y="3796356"/>
              <a:ext cx="818411" cy="246221"/>
            </a:xfrm>
            <a:prstGeom prst="rect">
              <a:avLst/>
            </a:prstGeom>
          </p:spPr>
          <p:txBody>
            <a:bodyPr vert="horz" wrap="square" lIns="0" tIns="0" rIns="0" bIns="0" rtlCol="0">
              <a:noAutofit/>
            </a:bodyPr>
            <a:lstStyle/>
            <a:p>
              <a:pPr marL="12700" fontAlgn="ctr">
                <a:lnSpc>
                  <a:spcPct val="100000"/>
                </a:lnSpc>
              </a:pPr>
              <a:r>
                <a:rPr lang="en-US" sz="16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a:t>
              </a:r>
            </a:p>
          </p:txBody>
        </p:sp>
        <p:sp>
          <p:nvSpPr>
            <p:cNvPr id="19" name="object 19"/>
            <p:cNvSpPr/>
            <p:nvPr/>
          </p:nvSpPr>
          <p:spPr>
            <a:xfrm>
              <a:off x="2395033" y="5038213"/>
              <a:ext cx="391160" cy="50800"/>
            </a:xfrm>
            <a:custGeom>
              <a:avLst/>
              <a:gdLst/>
              <a:ahLst/>
              <a:cxnLst/>
              <a:rect l="l" t="t" r="r" b="b"/>
              <a:pathLst>
                <a:path w="391160" h="50800">
                  <a:moveTo>
                    <a:pt x="365175" y="0"/>
                  </a:moveTo>
                  <a:lnTo>
                    <a:pt x="355288" y="1996"/>
                  </a:lnTo>
                  <a:lnTo>
                    <a:pt x="347215" y="7439"/>
                  </a:lnTo>
                  <a:lnTo>
                    <a:pt x="341771" y="15513"/>
                  </a:lnTo>
                  <a:lnTo>
                    <a:pt x="339775" y="25400"/>
                  </a:lnTo>
                  <a:lnTo>
                    <a:pt x="341771" y="35286"/>
                  </a:lnTo>
                  <a:lnTo>
                    <a:pt x="347215" y="43360"/>
                  </a:lnTo>
                  <a:lnTo>
                    <a:pt x="355288" y="48803"/>
                  </a:lnTo>
                  <a:lnTo>
                    <a:pt x="365175" y="50800"/>
                  </a:lnTo>
                  <a:lnTo>
                    <a:pt x="375062" y="48803"/>
                  </a:lnTo>
                  <a:lnTo>
                    <a:pt x="383136" y="43360"/>
                  </a:lnTo>
                  <a:lnTo>
                    <a:pt x="388579" y="35286"/>
                  </a:lnTo>
                  <a:lnTo>
                    <a:pt x="389934" y="28575"/>
                  </a:lnTo>
                  <a:lnTo>
                    <a:pt x="365175" y="28575"/>
                  </a:lnTo>
                  <a:lnTo>
                    <a:pt x="365175" y="22225"/>
                  </a:lnTo>
                  <a:lnTo>
                    <a:pt x="389934" y="22225"/>
                  </a:lnTo>
                  <a:lnTo>
                    <a:pt x="388579" y="15513"/>
                  </a:lnTo>
                  <a:lnTo>
                    <a:pt x="383136" y="7439"/>
                  </a:lnTo>
                  <a:lnTo>
                    <a:pt x="375062" y="1996"/>
                  </a:lnTo>
                  <a:lnTo>
                    <a:pt x="365175" y="0"/>
                  </a:lnTo>
                  <a:close/>
                </a:path>
                <a:path w="391160" h="50800">
                  <a:moveTo>
                    <a:pt x="339775" y="25400"/>
                  </a:moveTo>
                  <a:lnTo>
                    <a:pt x="339775" y="28575"/>
                  </a:lnTo>
                  <a:lnTo>
                    <a:pt x="340416" y="28575"/>
                  </a:lnTo>
                  <a:lnTo>
                    <a:pt x="339775" y="25400"/>
                  </a:lnTo>
                  <a:close/>
                </a:path>
                <a:path w="391160" h="50800">
                  <a:moveTo>
                    <a:pt x="389934" y="22225"/>
                  </a:moveTo>
                  <a:lnTo>
                    <a:pt x="365175" y="22225"/>
                  </a:lnTo>
                  <a:lnTo>
                    <a:pt x="365175" y="28575"/>
                  </a:lnTo>
                  <a:lnTo>
                    <a:pt x="389934" y="28575"/>
                  </a:lnTo>
                  <a:lnTo>
                    <a:pt x="390575" y="25400"/>
                  </a:lnTo>
                  <a:lnTo>
                    <a:pt x="389934" y="22225"/>
                  </a:lnTo>
                  <a:close/>
                </a:path>
                <a:path w="391160" h="50800">
                  <a:moveTo>
                    <a:pt x="340416" y="22225"/>
                  </a:moveTo>
                  <a:lnTo>
                    <a:pt x="339775" y="22225"/>
                  </a:lnTo>
                  <a:lnTo>
                    <a:pt x="339775" y="25400"/>
                  </a:lnTo>
                  <a:lnTo>
                    <a:pt x="340416" y="22225"/>
                  </a:lnTo>
                  <a:close/>
                </a:path>
                <a:path w="391160" h="50800">
                  <a:moveTo>
                    <a:pt x="320725" y="22225"/>
                  </a:moveTo>
                  <a:lnTo>
                    <a:pt x="295325" y="22225"/>
                  </a:lnTo>
                  <a:lnTo>
                    <a:pt x="295325" y="28575"/>
                  </a:lnTo>
                  <a:lnTo>
                    <a:pt x="320725" y="28575"/>
                  </a:lnTo>
                  <a:lnTo>
                    <a:pt x="320725" y="22225"/>
                  </a:lnTo>
                  <a:close/>
                </a:path>
                <a:path w="391160" h="50800">
                  <a:moveTo>
                    <a:pt x="276275" y="22225"/>
                  </a:moveTo>
                  <a:lnTo>
                    <a:pt x="250875" y="22225"/>
                  </a:lnTo>
                  <a:lnTo>
                    <a:pt x="250875" y="28575"/>
                  </a:lnTo>
                  <a:lnTo>
                    <a:pt x="276275" y="28575"/>
                  </a:lnTo>
                  <a:lnTo>
                    <a:pt x="276275" y="22225"/>
                  </a:lnTo>
                  <a:close/>
                </a:path>
                <a:path w="391160" h="50800">
                  <a:moveTo>
                    <a:pt x="231825" y="22225"/>
                  </a:moveTo>
                  <a:lnTo>
                    <a:pt x="206425" y="22225"/>
                  </a:lnTo>
                  <a:lnTo>
                    <a:pt x="206425" y="28575"/>
                  </a:lnTo>
                  <a:lnTo>
                    <a:pt x="231825" y="28575"/>
                  </a:lnTo>
                  <a:lnTo>
                    <a:pt x="231825" y="22225"/>
                  </a:lnTo>
                  <a:close/>
                </a:path>
                <a:path w="391160" h="50800">
                  <a:moveTo>
                    <a:pt x="187375" y="22225"/>
                  </a:moveTo>
                  <a:lnTo>
                    <a:pt x="161975" y="22225"/>
                  </a:lnTo>
                  <a:lnTo>
                    <a:pt x="161975" y="28575"/>
                  </a:lnTo>
                  <a:lnTo>
                    <a:pt x="187375" y="28575"/>
                  </a:lnTo>
                  <a:lnTo>
                    <a:pt x="187375" y="22225"/>
                  </a:lnTo>
                  <a:close/>
                </a:path>
                <a:path w="391160" h="50800">
                  <a:moveTo>
                    <a:pt x="142925" y="22225"/>
                  </a:moveTo>
                  <a:lnTo>
                    <a:pt x="117525" y="22225"/>
                  </a:lnTo>
                  <a:lnTo>
                    <a:pt x="117525" y="28575"/>
                  </a:lnTo>
                  <a:lnTo>
                    <a:pt x="142925" y="28575"/>
                  </a:lnTo>
                  <a:lnTo>
                    <a:pt x="142925" y="22225"/>
                  </a:lnTo>
                  <a:close/>
                </a:path>
                <a:path w="391160" h="50800">
                  <a:moveTo>
                    <a:pt x="98475" y="22225"/>
                  </a:moveTo>
                  <a:lnTo>
                    <a:pt x="73075" y="22226"/>
                  </a:lnTo>
                  <a:lnTo>
                    <a:pt x="73075" y="28576"/>
                  </a:lnTo>
                  <a:lnTo>
                    <a:pt x="98475" y="28575"/>
                  </a:lnTo>
                  <a:lnTo>
                    <a:pt x="98475" y="22225"/>
                  </a:lnTo>
                  <a:close/>
                </a:path>
                <a:path w="391160" h="50800">
                  <a:moveTo>
                    <a:pt x="54025" y="22226"/>
                  </a:moveTo>
                  <a:lnTo>
                    <a:pt x="28625" y="22226"/>
                  </a:lnTo>
                  <a:lnTo>
                    <a:pt x="28625" y="28576"/>
                  </a:lnTo>
                  <a:lnTo>
                    <a:pt x="54025" y="28576"/>
                  </a:lnTo>
                  <a:lnTo>
                    <a:pt x="54025" y="22226"/>
                  </a:lnTo>
                  <a:close/>
                </a:path>
                <a:path w="391160" h="50800">
                  <a:moveTo>
                    <a:pt x="9575" y="22226"/>
                  </a:moveTo>
                  <a:lnTo>
                    <a:pt x="0" y="22226"/>
                  </a:lnTo>
                  <a:lnTo>
                    <a:pt x="0" y="28576"/>
                  </a:lnTo>
                  <a:lnTo>
                    <a:pt x="9575" y="28576"/>
                  </a:lnTo>
                  <a:lnTo>
                    <a:pt x="9575" y="22226"/>
                  </a:lnTo>
                  <a:close/>
                </a:path>
              </a:pathLst>
            </a:custGeom>
            <a:solidFill>
              <a:srgbClr val="7F7F7F"/>
            </a:solidFill>
          </p:spPr>
          <p:txBody>
            <a:bodyPr wrap="square" lIns="0" tIns="0" rIns="0" bIns="0" rtlCol="0">
              <a:noAutofit/>
            </a:bodyPr>
            <a:lstStyle/>
            <a:p>
              <a:pPr fontAlgn="ctr"/>
              <a:endParaRPr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0" name="object 20"/>
            <p:cNvSpPr/>
            <p:nvPr/>
          </p:nvSpPr>
          <p:spPr>
            <a:xfrm>
              <a:off x="2577622" y="5467149"/>
              <a:ext cx="208279" cy="50800"/>
            </a:xfrm>
            <a:custGeom>
              <a:avLst/>
              <a:gdLst/>
              <a:ahLst/>
              <a:cxnLst/>
              <a:rect l="l" t="t" r="r" b="b"/>
              <a:pathLst>
                <a:path w="208280" h="50800">
                  <a:moveTo>
                    <a:pt x="182586" y="0"/>
                  </a:moveTo>
                  <a:lnTo>
                    <a:pt x="172700" y="1996"/>
                  </a:lnTo>
                  <a:lnTo>
                    <a:pt x="164627" y="7439"/>
                  </a:lnTo>
                  <a:lnTo>
                    <a:pt x="159183" y="15513"/>
                  </a:lnTo>
                  <a:lnTo>
                    <a:pt x="157187" y="25400"/>
                  </a:lnTo>
                  <a:lnTo>
                    <a:pt x="159183" y="35286"/>
                  </a:lnTo>
                  <a:lnTo>
                    <a:pt x="164627" y="43360"/>
                  </a:lnTo>
                  <a:lnTo>
                    <a:pt x="172700" y="48803"/>
                  </a:lnTo>
                  <a:lnTo>
                    <a:pt x="182587" y="50800"/>
                  </a:lnTo>
                  <a:lnTo>
                    <a:pt x="192474" y="48803"/>
                  </a:lnTo>
                  <a:lnTo>
                    <a:pt x="200548" y="43360"/>
                  </a:lnTo>
                  <a:lnTo>
                    <a:pt x="205991" y="35286"/>
                  </a:lnTo>
                  <a:lnTo>
                    <a:pt x="207346" y="28575"/>
                  </a:lnTo>
                  <a:lnTo>
                    <a:pt x="182587" y="28575"/>
                  </a:lnTo>
                  <a:lnTo>
                    <a:pt x="182587" y="22225"/>
                  </a:lnTo>
                  <a:lnTo>
                    <a:pt x="207346" y="22225"/>
                  </a:lnTo>
                  <a:lnTo>
                    <a:pt x="205991" y="15513"/>
                  </a:lnTo>
                  <a:lnTo>
                    <a:pt x="200547" y="7439"/>
                  </a:lnTo>
                  <a:lnTo>
                    <a:pt x="192473" y="1996"/>
                  </a:lnTo>
                  <a:lnTo>
                    <a:pt x="182586" y="0"/>
                  </a:lnTo>
                  <a:close/>
                </a:path>
                <a:path w="208280" h="50800">
                  <a:moveTo>
                    <a:pt x="157187" y="25400"/>
                  </a:moveTo>
                  <a:lnTo>
                    <a:pt x="157187" y="28575"/>
                  </a:lnTo>
                  <a:lnTo>
                    <a:pt x="157828" y="28575"/>
                  </a:lnTo>
                  <a:lnTo>
                    <a:pt x="157187" y="25400"/>
                  </a:lnTo>
                  <a:close/>
                </a:path>
                <a:path w="208280" h="50800">
                  <a:moveTo>
                    <a:pt x="207346" y="22225"/>
                  </a:moveTo>
                  <a:lnTo>
                    <a:pt x="182587" y="22225"/>
                  </a:lnTo>
                  <a:lnTo>
                    <a:pt x="182587" y="28575"/>
                  </a:lnTo>
                  <a:lnTo>
                    <a:pt x="207346" y="28575"/>
                  </a:lnTo>
                  <a:lnTo>
                    <a:pt x="207987" y="25400"/>
                  </a:lnTo>
                  <a:lnTo>
                    <a:pt x="207346" y="22225"/>
                  </a:lnTo>
                  <a:close/>
                </a:path>
                <a:path w="208280" h="50800">
                  <a:moveTo>
                    <a:pt x="157828" y="22225"/>
                  </a:moveTo>
                  <a:lnTo>
                    <a:pt x="157187" y="22225"/>
                  </a:lnTo>
                  <a:lnTo>
                    <a:pt x="157187" y="25400"/>
                  </a:lnTo>
                  <a:lnTo>
                    <a:pt x="157828" y="22225"/>
                  </a:lnTo>
                  <a:close/>
                </a:path>
                <a:path w="208280" h="50800">
                  <a:moveTo>
                    <a:pt x="138137" y="22226"/>
                  </a:moveTo>
                  <a:lnTo>
                    <a:pt x="112737" y="22226"/>
                  </a:lnTo>
                  <a:lnTo>
                    <a:pt x="112737" y="28576"/>
                  </a:lnTo>
                  <a:lnTo>
                    <a:pt x="138137" y="28576"/>
                  </a:lnTo>
                  <a:lnTo>
                    <a:pt x="138137" y="22226"/>
                  </a:lnTo>
                  <a:close/>
                </a:path>
                <a:path w="208280" h="50800">
                  <a:moveTo>
                    <a:pt x="93687" y="22226"/>
                  </a:moveTo>
                  <a:lnTo>
                    <a:pt x="68287" y="22226"/>
                  </a:lnTo>
                  <a:lnTo>
                    <a:pt x="68287" y="28576"/>
                  </a:lnTo>
                  <a:lnTo>
                    <a:pt x="93687" y="28576"/>
                  </a:lnTo>
                  <a:lnTo>
                    <a:pt x="93687" y="22226"/>
                  </a:lnTo>
                  <a:close/>
                </a:path>
                <a:path w="208280" h="50800">
                  <a:moveTo>
                    <a:pt x="49237" y="22226"/>
                  </a:moveTo>
                  <a:lnTo>
                    <a:pt x="23837" y="22226"/>
                  </a:lnTo>
                  <a:lnTo>
                    <a:pt x="23837" y="28576"/>
                  </a:lnTo>
                  <a:lnTo>
                    <a:pt x="49237" y="28576"/>
                  </a:lnTo>
                  <a:lnTo>
                    <a:pt x="49237" y="22226"/>
                  </a:lnTo>
                  <a:close/>
                </a:path>
                <a:path w="208280" h="50800">
                  <a:moveTo>
                    <a:pt x="4787" y="22226"/>
                  </a:moveTo>
                  <a:lnTo>
                    <a:pt x="0" y="22226"/>
                  </a:lnTo>
                  <a:lnTo>
                    <a:pt x="0" y="28576"/>
                  </a:lnTo>
                  <a:lnTo>
                    <a:pt x="4787" y="28576"/>
                  </a:lnTo>
                  <a:lnTo>
                    <a:pt x="4787" y="22226"/>
                  </a:lnTo>
                  <a:close/>
                </a:path>
              </a:pathLst>
            </a:custGeom>
            <a:solidFill>
              <a:srgbClr val="7F7F7F"/>
            </a:solidFill>
          </p:spPr>
          <p:txBody>
            <a:bodyPr wrap="square" lIns="0" tIns="0" rIns="0" bIns="0" rtlCol="0">
              <a:noAutofit/>
            </a:bodyPr>
            <a:lstStyle/>
            <a:p>
              <a:pPr fontAlgn="ctr"/>
              <a:endParaRPr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2" name="object 16"/>
            <p:cNvSpPr txBox="1"/>
            <p:nvPr/>
          </p:nvSpPr>
          <p:spPr>
            <a:xfrm>
              <a:off x="3763022" y="2762485"/>
              <a:ext cx="2438669" cy="492443"/>
            </a:xfrm>
            <a:prstGeom prst="rect">
              <a:avLst/>
            </a:prstGeom>
          </p:spPr>
          <p:txBody>
            <a:bodyPr vert="horz" wrap="square" lIns="0" tIns="0" rIns="0" bIns="0" rtlCol="0">
              <a:noAutofit/>
            </a:bodyPr>
            <a:lstStyle/>
            <a:p>
              <a:pPr marL="12700" fontAlgn="ctr">
                <a:lnSpc>
                  <a:spcPct val="100000"/>
                </a:lnSpc>
              </a:pPr>
              <a:r>
                <a:rPr lang="en-US" sz="16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 parameters are "distilled" from data.</a:t>
              </a:r>
            </a:p>
          </p:txBody>
        </p:sp>
      </p:grpSp>
    </p:spTree>
    <p:extLst>
      <p:ext uri="{BB962C8B-B14F-4D97-AF65-F5344CB8AC3E}">
        <p14:creationId xmlns:p14="http://schemas.microsoft.com/office/powerpoint/2010/main" val="25185740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Huawei Sans" panose="020C0503030203020204" pitchFamily="34" charset="0"/>
              </a:rPr>
              <a:t>Hyperparameters of a Model</a:t>
            </a:r>
          </a:p>
        </p:txBody>
      </p:sp>
      <p:grpSp>
        <p:nvGrpSpPr>
          <p:cNvPr id="5" name="组合 4"/>
          <p:cNvGrpSpPr/>
          <p:nvPr/>
        </p:nvGrpSpPr>
        <p:grpSpPr>
          <a:xfrm>
            <a:off x="1583779" y="1300163"/>
            <a:ext cx="8833510" cy="4329112"/>
            <a:chOff x="1607547" y="1237136"/>
            <a:chExt cx="8833510" cy="4329112"/>
          </a:xfrm>
        </p:grpSpPr>
        <p:sp>
          <p:nvSpPr>
            <p:cNvPr id="6" name="任意多边形 5"/>
            <p:cNvSpPr/>
            <p:nvPr/>
          </p:nvSpPr>
          <p:spPr>
            <a:xfrm>
              <a:off x="1607547" y="1237136"/>
              <a:ext cx="4072198" cy="3039810"/>
            </a:xfrm>
            <a:custGeom>
              <a:avLst/>
              <a:gdLst>
                <a:gd name="connsiteX0" fmla="*/ 243185 w 4072198"/>
                <a:gd name="connsiteY0" fmla="*/ 0 h 3039810"/>
                <a:gd name="connsiteX1" fmla="*/ 3829013 w 4072198"/>
                <a:gd name="connsiteY1" fmla="*/ 0 h 3039810"/>
                <a:gd name="connsiteX2" fmla="*/ 4072198 w 4072198"/>
                <a:gd name="connsiteY2" fmla="*/ 243185 h 3039810"/>
                <a:gd name="connsiteX3" fmla="*/ 4072198 w 4072198"/>
                <a:gd name="connsiteY3" fmla="*/ 3039810 h 3039810"/>
                <a:gd name="connsiteX4" fmla="*/ 4072198 w 4072198"/>
                <a:gd name="connsiteY4" fmla="*/ 3039810 h 3039810"/>
                <a:gd name="connsiteX5" fmla="*/ 0 w 4072198"/>
                <a:gd name="connsiteY5" fmla="*/ 3039810 h 3039810"/>
                <a:gd name="connsiteX6" fmla="*/ 0 w 4072198"/>
                <a:gd name="connsiteY6" fmla="*/ 3039810 h 3039810"/>
                <a:gd name="connsiteX7" fmla="*/ 0 w 4072198"/>
                <a:gd name="connsiteY7" fmla="*/ 243185 h 3039810"/>
                <a:gd name="connsiteX8" fmla="*/ 243185 w 4072198"/>
                <a:gd name="connsiteY8" fmla="*/ 0 h 303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2198" h="3039810">
                  <a:moveTo>
                    <a:pt x="243185" y="0"/>
                  </a:moveTo>
                  <a:lnTo>
                    <a:pt x="3829013" y="0"/>
                  </a:lnTo>
                  <a:cubicBezTo>
                    <a:pt x="3963320" y="0"/>
                    <a:pt x="4072198" y="108878"/>
                    <a:pt x="4072198" y="243185"/>
                  </a:cubicBezTo>
                  <a:lnTo>
                    <a:pt x="4072198" y="3039810"/>
                  </a:lnTo>
                  <a:lnTo>
                    <a:pt x="4072198" y="3039810"/>
                  </a:lnTo>
                  <a:lnTo>
                    <a:pt x="0" y="3039810"/>
                  </a:lnTo>
                  <a:lnTo>
                    <a:pt x="0" y="3039810"/>
                  </a:lnTo>
                  <a:lnTo>
                    <a:pt x="0" y="243185"/>
                  </a:lnTo>
                  <a:cubicBezTo>
                    <a:pt x="0" y="108878"/>
                    <a:pt x="108878" y="0"/>
                    <a:pt x="243185" y="0"/>
                  </a:cubicBez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5356" tIns="143616" rIns="95356" bIns="24130" numCol="1" spcCol="1270" anchor="t" anchorCtr="0">
              <a:noAutofit/>
            </a:bodyPr>
            <a:lstStyle/>
            <a:p>
              <a:pPr marL="171450" lvl="1" indent="-171450" algn="l" defTabSz="844550" rtl="0" fontAlgn="ctr">
                <a:lnSpc>
                  <a:spcPct val="150000"/>
                </a:lnSpc>
                <a:spcBef>
                  <a:spcPct val="0"/>
                </a:spcBef>
                <a:spcAft>
                  <a:spcPct val="15000"/>
                </a:spcAft>
                <a:buChar char="••"/>
              </a:pPr>
              <a:r>
                <a:rPr lang="en-US"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Often used in model parameter estimation processes.</a:t>
              </a:r>
            </a:p>
            <a:p>
              <a:pPr marL="171450" lvl="1" indent="-171450" algn="l" defTabSz="844550" rtl="0" fontAlgn="ctr">
                <a:lnSpc>
                  <a:spcPct val="150000"/>
                </a:lnSpc>
                <a:spcBef>
                  <a:spcPct val="0"/>
                </a:spcBef>
                <a:spcAft>
                  <a:spcPct val="15000"/>
                </a:spcAft>
                <a:buChar char="••"/>
              </a:pPr>
              <a:r>
                <a:rPr lang="en-US"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Often specified by the practitioner.</a:t>
              </a:r>
            </a:p>
            <a:p>
              <a:pPr marL="171450" lvl="1" indent="-171450" algn="l" defTabSz="844550" rtl="0" fontAlgn="ctr">
                <a:lnSpc>
                  <a:spcPct val="150000"/>
                </a:lnSpc>
                <a:spcBef>
                  <a:spcPct val="0"/>
                </a:spcBef>
                <a:spcAft>
                  <a:spcPct val="15000"/>
                </a:spcAft>
                <a:buChar char="••"/>
              </a:pPr>
              <a:r>
                <a:rPr lang="en-US"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Can often be set using heuristics.</a:t>
              </a:r>
            </a:p>
            <a:p>
              <a:pPr marL="171450" lvl="1" indent="-171450" algn="l" defTabSz="844550" rtl="0" fontAlgn="ctr">
                <a:lnSpc>
                  <a:spcPct val="150000"/>
                </a:lnSpc>
                <a:spcBef>
                  <a:spcPct val="0"/>
                </a:spcBef>
                <a:spcAft>
                  <a:spcPct val="15000"/>
                </a:spcAft>
                <a:buChar char="••"/>
              </a:pPr>
              <a:r>
                <a:rPr lang="en-US"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Often tuned for a given predictive modeling problem.</a:t>
              </a:r>
            </a:p>
          </p:txBody>
        </p:sp>
        <p:sp>
          <p:nvSpPr>
            <p:cNvPr id="7" name="任意多边形 6"/>
            <p:cNvSpPr/>
            <p:nvPr/>
          </p:nvSpPr>
          <p:spPr>
            <a:xfrm>
              <a:off x="1607547" y="4276945"/>
              <a:ext cx="4072198" cy="1289303"/>
            </a:xfrm>
            <a:custGeom>
              <a:avLst/>
              <a:gdLst>
                <a:gd name="connsiteX0" fmla="*/ 0 w 4072198"/>
                <a:gd name="connsiteY0" fmla="*/ 0 h 1307118"/>
                <a:gd name="connsiteX1" fmla="*/ 4072198 w 4072198"/>
                <a:gd name="connsiteY1" fmla="*/ 0 h 1307118"/>
                <a:gd name="connsiteX2" fmla="*/ 4072198 w 4072198"/>
                <a:gd name="connsiteY2" fmla="*/ 1307118 h 1307118"/>
                <a:gd name="connsiteX3" fmla="*/ 0 w 4072198"/>
                <a:gd name="connsiteY3" fmla="*/ 1307118 h 1307118"/>
                <a:gd name="connsiteX4" fmla="*/ 0 w 4072198"/>
                <a:gd name="connsiteY4" fmla="*/ 0 h 1307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2198" h="1307118">
                  <a:moveTo>
                    <a:pt x="0" y="0"/>
                  </a:moveTo>
                  <a:lnTo>
                    <a:pt x="4072198" y="0"/>
                  </a:lnTo>
                  <a:lnTo>
                    <a:pt x="4072198" y="1307118"/>
                  </a:lnTo>
                  <a:lnTo>
                    <a:pt x="0" y="1307118"/>
                  </a:lnTo>
                  <a:lnTo>
                    <a:pt x="0"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3820" tIns="0" rIns="72000" bIns="0" numCol="1" spcCol="1270" anchor="ctr" anchorCtr="0">
              <a:noAutofit/>
            </a:bodyPr>
            <a:lstStyle/>
            <a:p>
              <a:pPr lvl="0" algn="l" defTabSz="977900" rtl="0" fontAlgn="ctr">
                <a:lnSpc>
                  <a:spcPct val="90000"/>
                </a:lnSpc>
                <a:spcBef>
                  <a:spcPct val="0"/>
                </a:spcBef>
                <a:spcAft>
                  <a:spcPct val="35000"/>
                </a:spcAft>
              </a:pPr>
              <a:r>
                <a:rPr lang="en-US" sz="2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 </a:t>
              </a:r>
              <a:r>
                <a:rPr lang="en-US" sz="22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hyperparameters</a:t>
              </a:r>
              <a:r>
                <a:rPr lang="en-US" sz="2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are external configurations of models.</a:t>
              </a:r>
            </a:p>
          </p:txBody>
        </p:sp>
        <mc:AlternateContent xmlns:mc="http://schemas.openxmlformats.org/markup-compatibility/2006" xmlns:a14="http://schemas.microsoft.com/office/drawing/2010/main">
          <mc:Choice Requires="a14">
            <p:sp>
              <p:nvSpPr>
                <p:cNvPr id="9" name="任意多边形 8"/>
                <p:cNvSpPr/>
                <p:nvPr/>
              </p:nvSpPr>
              <p:spPr>
                <a:xfrm>
                  <a:off x="6368859" y="1237136"/>
                  <a:ext cx="4072198" cy="3039810"/>
                </a:xfrm>
                <a:custGeom>
                  <a:avLst/>
                  <a:gdLst>
                    <a:gd name="connsiteX0" fmla="*/ 243185 w 4072198"/>
                    <a:gd name="connsiteY0" fmla="*/ 0 h 3039810"/>
                    <a:gd name="connsiteX1" fmla="*/ 3829013 w 4072198"/>
                    <a:gd name="connsiteY1" fmla="*/ 0 h 3039810"/>
                    <a:gd name="connsiteX2" fmla="*/ 4072198 w 4072198"/>
                    <a:gd name="connsiteY2" fmla="*/ 243185 h 3039810"/>
                    <a:gd name="connsiteX3" fmla="*/ 4072198 w 4072198"/>
                    <a:gd name="connsiteY3" fmla="*/ 3039810 h 3039810"/>
                    <a:gd name="connsiteX4" fmla="*/ 4072198 w 4072198"/>
                    <a:gd name="connsiteY4" fmla="*/ 3039810 h 3039810"/>
                    <a:gd name="connsiteX5" fmla="*/ 0 w 4072198"/>
                    <a:gd name="connsiteY5" fmla="*/ 3039810 h 3039810"/>
                    <a:gd name="connsiteX6" fmla="*/ 0 w 4072198"/>
                    <a:gd name="connsiteY6" fmla="*/ 3039810 h 3039810"/>
                    <a:gd name="connsiteX7" fmla="*/ 0 w 4072198"/>
                    <a:gd name="connsiteY7" fmla="*/ 243185 h 3039810"/>
                    <a:gd name="connsiteX8" fmla="*/ 243185 w 4072198"/>
                    <a:gd name="connsiteY8" fmla="*/ 0 h 303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2198" h="3039810">
                      <a:moveTo>
                        <a:pt x="243185" y="0"/>
                      </a:moveTo>
                      <a:lnTo>
                        <a:pt x="3829013" y="0"/>
                      </a:lnTo>
                      <a:cubicBezTo>
                        <a:pt x="3963320" y="0"/>
                        <a:pt x="4072198" y="108878"/>
                        <a:pt x="4072198" y="243185"/>
                      </a:cubicBezTo>
                      <a:lnTo>
                        <a:pt x="4072198" y="3039810"/>
                      </a:lnTo>
                      <a:lnTo>
                        <a:pt x="4072198" y="3039810"/>
                      </a:lnTo>
                      <a:lnTo>
                        <a:pt x="0" y="3039810"/>
                      </a:lnTo>
                      <a:lnTo>
                        <a:pt x="0" y="3039810"/>
                      </a:lnTo>
                      <a:lnTo>
                        <a:pt x="0" y="243185"/>
                      </a:lnTo>
                      <a:cubicBezTo>
                        <a:pt x="0" y="108878"/>
                        <a:pt x="108878" y="0"/>
                        <a:pt x="243185" y="0"/>
                      </a:cubicBez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5356" tIns="143616" rIns="95356" bIns="24130" numCol="1" spcCol="1270" anchor="t" anchorCtr="0">
                  <a:noAutofit/>
                </a:bodyPr>
                <a:lstStyle/>
                <a:p>
                  <a:pPr marL="171450" lvl="1" indent="-171450" defTabSz="844550" fontAlgn="ctr">
                    <a:lnSpc>
                      <a:spcPct val="90000"/>
                    </a:lnSpc>
                    <a:spcAft>
                      <a:spcPct val="15000"/>
                    </a:spcAft>
                    <a:buChar char="••"/>
                  </a:pPr>
                  <a14:m>
                    <m:oMath xmlns:m="http://schemas.openxmlformats.org/officeDocument/2006/math">
                      <m:r>
                        <m:rPr>
                          <m:sty m:val="p"/>
                        </m:rPr>
                        <a:rPr lang="el-GR" altLang="zh-CN" sz="1900" i="1" smtClean="0">
                          <a:latin typeface="Cambria Math" panose="02040503050406030204" pitchFamily="18" charset="0"/>
                          <a:ea typeface="Cambria Math" panose="02040503050406030204" pitchFamily="18" charset="0"/>
                          <a:sym typeface="Huawei Sans" panose="020C0503030203020204" pitchFamily="34" charset="0"/>
                        </a:rPr>
                        <m:t>λ</m:t>
                      </m:r>
                    </m:oMath>
                  </a14:m>
                  <a:r>
                    <a:rPr lang="en-US" dirty="0">
                      <a:latin typeface="Huawei Sans" panose="020C0503030203020204" pitchFamily="34" charset="0"/>
                      <a:ea typeface="方正兰亭黑简体" panose="02000000000000000000" pitchFamily="2" charset="-122"/>
                      <a:sym typeface="Huawei Sans" panose="020C0503030203020204" pitchFamily="34" charset="0"/>
                    </a:rPr>
                    <a:t> during Lasso/Ridge regression</a:t>
                  </a:r>
                </a:p>
                <a:p>
                  <a:pPr marL="171450" lvl="1" indent="-171450" defTabSz="844550" fontAlgn="ctr">
                    <a:lnSpc>
                      <a:spcPct val="90000"/>
                    </a:lnSpc>
                    <a:spcAft>
                      <a:spcPct val="15000"/>
                    </a:spcAft>
                    <a:buChar char="••"/>
                  </a:pPr>
                  <a:r>
                    <a:rPr lang="en-US" sz="19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Learning rate for training a neural network, number of iterations, batch size, activation function, and number of neurons</a:t>
                  </a:r>
                </a:p>
                <a:p>
                  <a:pPr marL="171450" lvl="1" indent="-171450" algn="l" defTabSz="844550" rtl="0" fontAlgn="ctr">
                    <a:lnSpc>
                      <a:spcPct val="90000"/>
                    </a:lnSpc>
                    <a:spcBef>
                      <a:spcPct val="0"/>
                    </a:spcBef>
                    <a:spcAft>
                      <a:spcPct val="15000"/>
                    </a:spcAft>
                    <a:buChar char="••"/>
                  </a:pPr>
                  <a14:m>
                    <m:oMath xmlns:m="http://schemas.openxmlformats.org/officeDocument/2006/math">
                      <m:r>
                        <a:rPr lang="en-US" sz="1900" i="1" kern="1200">
                          <a:latin typeface="Cambria Math" panose="02040503050406030204" pitchFamily="18" charset="0"/>
                          <a:sym typeface="Huawei Sans" panose="020C0503030203020204" pitchFamily="34" charset="0"/>
                        </a:rPr>
                        <m:t>𝐶</m:t>
                      </m:r>
                    </m:oMath>
                  </a14:m>
                  <a:r>
                    <a:rPr lang="en-US" dirty="0">
                      <a:latin typeface="Huawei Sans" panose="020C0503030203020204" pitchFamily="34" charset="0"/>
                      <a:ea typeface="方正兰亭黑简体" panose="02000000000000000000" pitchFamily="2" charset="-122"/>
                      <a:sym typeface="Huawei Sans" panose="020C0503030203020204" pitchFamily="34" charset="0"/>
                    </a:rPr>
                    <a:t> and </a:t>
                  </a:r>
                  <a14:m>
                    <m:oMath xmlns:m="http://schemas.openxmlformats.org/officeDocument/2006/math">
                      <m:r>
                        <a:rPr lang="zh-CN" sz="1900" i="1" kern="1200">
                          <a:latin typeface="Cambria Math" panose="02040503050406030204" pitchFamily="18" charset="0"/>
                          <a:sym typeface="Huawei Sans" panose="020C0503030203020204" pitchFamily="34" charset="0"/>
                        </a:rPr>
                        <m:t>𝜎</m:t>
                      </m:r>
                    </m:oMath>
                  </a14:m>
                  <a:r>
                    <a:rPr lang="en-US" dirty="0">
                      <a:latin typeface="Huawei Sans" panose="020C0503030203020204" pitchFamily="34" charset="0"/>
                      <a:ea typeface="方正兰亭黑简体" panose="02000000000000000000" pitchFamily="2" charset="-122"/>
                      <a:sym typeface="Huawei Sans" panose="020C0503030203020204" pitchFamily="34" charset="0"/>
                    </a:rPr>
                    <a:t> in support vector machines (SVM)</a:t>
                  </a:r>
                </a:p>
                <a:p>
                  <a:pPr marL="171450" lvl="1" indent="-171450" algn="l" defTabSz="844550" rtl="0" fontAlgn="ctr">
                    <a:lnSpc>
                      <a:spcPct val="90000"/>
                    </a:lnSpc>
                    <a:spcBef>
                      <a:spcPct val="0"/>
                    </a:spcBef>
                    <a:spcAft>
                      <a:spcPct val="15000"/>
                    </a:spcAft>
                    <a:buChar char="••"/>
                  </a:pPr>
                  <a:r>
                    <a:rPr lang="en-US" sz="19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K in k-nearest neighbor (KNN)</a:t>
                  </a:r>
                </a:p>
                <a:p>
                  <a:pPr marL="171450" lvl="1" indent="-171450" algn="l" defTabSz="844550" rtl="0" fontAlgn="ctr">
                    <a:lnSpc>
                      <a:spcPct val="90000"/>
                    </a:lnSpc>
                    <a:spcBef>
                      <a:spcPct val="0"/>
                    </a:spcBef>
                    <a:spcAft>
                      <a:spcPct val="15000"/>
                    </a:spcAft>
                    <a:buChar char="••"/>
                  </a:pPr>
                  <a:r>
                    <a:rPr lang="en-US" sz="19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Number of trees in a random forest</a:t>
                  </a:r>
                </a:p>
                <a:p>
                  <a:pPr marL="171450" lvl="1" indent="-171450" algn="l" defTabSz="844550" rtl="0" fontAlgn="ctr">
                    <a:lnSpc>
                      <a:spcPct val="90000"/>
                    </a:lnSpc>
                    <a:spcBef>
                      <a:spcPct val="0"/>
                    </a:spcBef>
                    <a:spcAft>
                      <a:spcPct val="15000"/>
                    </a:spcAft>
                    <a:buChar char="••"/>
                  </a:pPr>
                  <a:endParaRPr lang="zh-CN" sz="1900" kern="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mc:Choice>
          <mc:Fallback xmlns="">
            <p:sp>
              <p:nvSpPr>
                <p:cNvPr id="9" name="任意多边形 8"/>
                <p:cNvSpPr>
                  <a:spLocks noRot="1" noChangeAspect="1" noMove="1" noResize="1" noEditPoints="1" noAdjustHandles="1" noChangeArrowheads="1" noChangeShapeType="1" noTextEdit="1"/>
                </p:cNvSpPr>
                <p:nvPr/>
              </p:nvSpPr>
              <p:spPr>
                <a:xfrm>
                  <a:off x="6368859" y="1237136"/>
                  <a:ext cx="4072198" cy="3039810"/>
                </a:xfrm>
                <a:custGeom>
                  <a:avLst/>
                  <a:gdLst>
                    <a:gd name="connsiteX0" fmla="*/ 243185 w 4072198"/>
                    <a:gd name="connsiteY0" fmla="*/ 0 h 3039810"/>
                    <a:gd name="connsiteX1" fmla="*/ 3829013 w 4072198"/>
                    <a:gd name="connsiteY1" fmla="*/ 0 h 3039810"/>
                    <a:gd name="connsiteX2" fmla="*/ 4072198 w 4072198"/>
                    <a:gd name="connsiteY2" fmla="*/ 243185 h 3039810"/>
                    <a:gd name="connsiteX3" fmla="*/ 4072198 w 4072198"/>
                    <a:gd name="connsiteY3" fmla="*/ 3039810 h 3039810"/>
                    <a:gd name="connsiteX4" fmla="*/ 4072198 w 4072198"/>
                    <a:gd name="connsiteY4" fmla="*/ 3039810 h 3039810"/>
                    <a:gd name="connsiteX5" fmla="*/ 0 w 4072198"/>
                    <a:gd name="connsiteY5" fmla="*/ 3039810 h 3039810"/>
                    <a:gd name="connsiteX6" fmla="*/ 0 w 4072198"/>
                    <a:gd name="connsiteY6" fmla="*/ 3039810 h 3039810"/>
                    <a:gd name="connsiteX7" fmla="*/ 0 w 4072198"/>
                    <a:gd name="connsiteY7" fmla="*/ 243185 h 3039810"/>
                    <a:gd name="connsiteX8" fmla="*/ 243185 w 4072198"/>
                    <a:gd name="connsiteY8" fmla="*/ 0 h 303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2198" h="3039810">
                      <a:moveTo>
                        <a:pt x="243185" y="0"/>
                      </a:moveTo>
                      <a:lnTo>
                        <a:pt x="3829013" y="0"/>
                      </a:lnTo>
                      <a:cubicBezTo>
                        <a:pt x="3963320" y="0"/>
                        <a:pt x="4072198" y="108878"/>
                        <a:pt x="4072198" y="243185"/>
                      </a:cubicBezTo>
                      <a:lnTo>
                        <a:pt x="4072198" y="3039810"/>
                      </a:lnTo>
                      <a:lnTo>
                        <a:pt x="4072198" y="3039810"/>
                      </a:lnTo>
                      <a:lnTo>
                        <a:pt x="0" y="3039810"/>
                      </a:lnTo>
                      <a:lnTo>
                        <a:pt x="0" y="3039810"/>
                      </a:lnTo>
                      <a:lnTo>
                        <a:pt x="0" y="243185"/>
                      </a:lnTo>
                      <a:cubicBezTo>
                        <a:pt x="0" y="108878"/>
                        <a:pt x="108878" y="0"/>
                        <a:pt x="243185" y="0"/>
                      </a:cubicBezTo>
                      <a:close/>
                    </a:path>
                  </a:pathLst>
                </a:custGeom>
                <a:blipFill rotWithShape="0">
                  <a:blip r:embed="rId3"/>
                  <a:stretch>
                    <a:fillRect l="-1493" b="-200"/>
                  </a:stretch>
                </a:blipFill>
              </p:spPr>
              <p:txBody>
                <a:bodyPr/>
                <a:lstStyle/>
                <a:p>
                  <a:r>
                    <a:rPr lang="zh-CN" altLang="en-US">
                      <a:noFill/>
                    </a:rPr>
                    <a:t> </a:t>
                  </a:r>
                </a:p>
              </p:txBody>
            </p:sp>
          </mc:Fallback>
        </mc:AlternateContent>
        <p:sp>
          <p:nvSpPr>
            <p:cNvPr id="10" name="任意多边形 9"/>
            <p:cNvSpPr/>
            <p:nvPr/>
          </p:nvSpPr>
          <p:spPr>
            <a:xfrm>
              <a:off x="6368859" y="4276945"/>
              <a:ext cx="4072198" cy="1289303"/>
            </a:xfrm>
            <a:custGeom>
              <a:avLst/>
              <a:gdLst>
                <a:gd name="connsiteX0" fmla="*/ 0 w 4072198"/>
                <a:gd name="connsiteY0" fmla="*/ 0 h 1307118"/>
                <a:gd name="connsiteX1" fmla="*/ 4072198 w 4072198"/>
                <a:gd name="connsiteY1" fmla="*/ 0 h 1307118"/>
                <a:gd name="connsiteX2" fmla="*/ 4072198 w 4072198"/>
                <a:gd name="connsiteY2" fmla="*/ 1307118 h 1307118"/>
                <a:gd name="connsiteX3" fmla="*/ 0 w 4072198"/>
                <a:gd name="connsiteY3" fmla="*/ 1307118 h 1307118"/>
                <a:gd name="connsiteX4" fmla="*/ 0 w 4072198"/>
                <a:gd name="connsiteY4" fmla="*/ 0 h 1307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2198" h="1307118">
                  <a:moveTo>
                    <a:pt x="0" y="0"/>
                  </a:moveTo>
                  <a:lnTo>
                    <a:pt x="4072198" y="0"/>
                  </a:lnTo>
                  <a:lnTo>
                    <a:pt x="4072198" y="1307118"/>
                  </a:lnTo>
                  <a:lnTo>
                    <a:pt x="0" y="1307118"/>
                  </a:lnTo>
                  <a:lnTo>
                    <a:pt x="0"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3820" tIns="0" rIns="72000" bIns="0" numCol="1" spcCol="1270" anchor="ctr" anchorCtr="0">
              <a:noAutofit/>
            </a:bodyPr>
            <a:lstStyle/>
            <a:p>
              <a:pPr lvl="0" algn="l" defTabSz="977900" rtl="0" fontAlgn="ctr">
                <a:lnSpc>
                  <a:spcPct val="90000"/>
                </a:lnSpc>
                <a:spcBef>
                  <a:spcPct val="0"/>
                </a:spcBef>
                <a:spcAft>
                  <a:spcPct val="35000"/>
                </a:spcAft>
              </a:pPr>
              <a:r>
                <a:rPr lang="en-US" sz="2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Common model </a:t>
              </a:r>
              <a:r>
                <a:rPr lang="en-US" sz="2200" dirty="0" err="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hyperparameters</a:t>
              </a:r>
              <a:endParaRPr lang="en-US" sz="2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spTree>
    <p:extLst>
      <p:ext uri="{BB962C8B-B14F-4D97-AF65-F5344CB8AC3E}">
        <p14:creationId xmlns:p14="http://schemas.microsoft.com/office/powerpoint/2010/main" val="1095635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Huawei Sans" panose="020C0503030203020204" pitchFamily="34" charset="0"/>
              </a:rPr>
              <a:t>Hyperparameter Search Procedure and Method</a:t>
            </a:r>
          </a:p>
        </p:txBody>
      </p:sp>
      <p:grpSp>
        <p:nvGrpSpPr>
          <p:cNvPr id="5" name="组合 4"/>
          <p:cNvGrpSpPr/>
          <p:nvPr/>
        </p:nvGrpSpPr>
        <p:grpSpPr>
          <a:xfrm>
            <a:off x="1596626" y="1379108"/>
            <a:ext cx="9360177" cy="4679303"/>
            <a:chOff x="1596626" y="1521135"/>
            <a:chExt cx="9360177" cy="4679303"/>
          </a:xfrm>
        </p:grpSpPr>
        <p:sp>
          <p:nvSpPr>
            <p:cNvPr id="6" name="任意多边形 5"/>
            <p:cNvSpPr/>
            <p:nvPr/>
          </p:nvSpPr>
          <p:spPr>
            <a:xfrm>
              <a:off x="1596626" y="1521135"/>
              <a:ext cx="1737175" cy="2481680"/>
            </a:xfrm>
            <a:custGeom>
              <a:avLst/>
              <a:gdLst>
                <a:gd name="connsiteX0" fmla="*/ 0 w 2481679"/>
                <a:gd name="connsiteY0" fmla="*/ 0 h 1737175"/>
                <a:gd name="connsiteX1" fmla="*/ 1613092 w 2481679"/>
                <a:gd name="connsiteY1" fmla="*/ 0 h 1737175"/>
                <a:gd name="connsiteX2" fmla="*/ 2481679 w 2481679"/>
                <a:gd name="connsiteY2" fmla="*/ 868588 h 1737175"/>
                <a:gd name="connsiteX3" fmla="*/ 1613092 w 2481679"/>
                <a:gd name="connsiteY3" fmla="*/ 1737175 h 1737175"/>
                <a:gd name="connsiteX4" fmla="*/ 0 w 2481679"/>
                <a:gd name="connsiteY4" fmla="*/ 1737175 h 1737175"/>
                <a:gd name="connsiteX5" fmla="*/ 868588 w 2481679"/>
                <a:gd name="connsiteY5" fmla="*/ 868588 h 1737175"/>
                <a:gd name="connsiteX6" fmla="*/ 0 w 2481679"/>
                <a:gd name="connsiteY6" fmla="*/ 0 h 173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1679" h="1737175">
                  <a:moveTo>
                    <a:pt x="2481679" y="0"/>
                  </a:moveTo>
                  <a:lnTo>
                    <a:pt x="2481679" y="1129164"/>
                  </a:lnTo>
                  <a:lnTo>
                    <a:pt x="1240839" y="1737175"/>
                  </a:lnTo>
                  <a:lnTo>
                    <a:pt x="0" y="1129164"/>
                  </a:lnTo>
                  <a:lnTo>
                    <a:pt x="0" y="0"/>
                  </a:lnTo>
                  <a:lnTo>
                    <a:pt x="1240839" y="608011"/>
                  </a:lnTo>
                  <a:lnTo>
                    <a:pt x="2481679" y="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21" tIns="876209" rIns="7619" bIns="876207" numCol="1" spcCol="1270" anchor="ctr" anchorCtr="0">
              <a:noAutofit/>
            </a:bodyPr>
            <a:lstStyle/>
            <a:p>
              <a:pPr lvl="0" algn="ctr" defTabSz="533400" rtl="0" fontAlgn="ctr">
                <a:lnSpc>
                  <a:spcPct val="90000"/>
                </a:lnSpc>
                <a:spcBef>
                  <a:spcPct val="0"/>
                </a:spcBef>
                <a:spcAft>
                  <a:spcPct val="35000"/>
                </a:spcAft>
              </a:pP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Procedure for searching hyperparameters</a:t>
              </a:r>
            </a:p>
          </p:txBody>
        </p:sp>
        <p:sp>
          <p:nvSpPr>
            <p:cNvPr id="7" name="任意多边形 6"/>
            <p:cNvSpPr/>
            <p:nvPr/>
          </p:nvSpPr>
          <p:spPr>
            <a:xfrm>
              <a:off x="3333800" y="1521138"/>
              <a:ext cx="7623003" cy="1727686"/>
            </a:xfrm>
            <a:custGeom>
              <a:avLst/>
              <a:gdLst>
                <a:gd name="connsiteX0" fmla="*/ 268854 w 1613091"/>
                <a:gd name="connsiteY0" fmla="*/ 0 h 7623003"/>
                <a:gd name="connsiteX1" fmla="*/ 1344237 w 1613091"/>
                <a:gd name="connsiteY1" fmla="*/ 0 h 7623003"/>
                <a:gd name="connsiteX2" fmla="*/ 1613091 w 1613091"/>
                <a:gd name="connsiteY2" fmla="*/ 268854 h 7623003"/>
                <a:gd name="connsiteX3" fmla="*/ 1613091 w 1613091"/>
                <a:gd name="connsiteY3" fmla="*/ 7623003 h 7623003"/>
                <a:gd name="connsiteX4" fmla="*/ 1613091 w 1613091"/>
                <a:gd name="connsiteY4" fmla="*/ 7623003 h 7623003"/>
                <a:gd name="connsiteX5" fmla="*/ 0 w 1613091"/>
                <a:gd name="connsiteY5" fmla="*/ 7623003 h 7623003"/>
                <a:gd name="connsiteX6" fmla="*/ 0 w 1613091"/>
                <a:gd name="connsiteY6" fmla="*/ 7623003 h 7623003"/>
                <a:gd name="connsiteX7" fmla="*/ 0 w 1613091"/>
                <a:gd name="connsiteY7" fmla="*/ 268854 h 7623003"/>
                <a:gd name="connsiteX8" fmla="*/ 268854 w 1613091"/>
                <a:gd name="connsiteY8" fmla="*/ 0 h 762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3091" h="7623003">
                  <a:moveTo>
                    <a:pt x="1613091" y="1270526"/>
                  </a:moveTo>
                  <a:lnTo>
                    <a:pt x="1613091" y="6352477"/>
                  </a:lnTo>
                  <a:cubicBezTo>
                    <a:pt x="1613091" y="7054169"/>
                    <a:pt x="1587620" y="7623003"/>
                    <a:pt x="1556199" y="7623003"/>
                  </a:cubicBezTo>
                  <a:lnTo>
                    <a:pt x="0" y="7623003"/>
                  </a:lnTo>
                  <a:lnTo>
                    <a:pt x="0" y="7623003"/>
                  </a:lnTo>
                  <a:lnTo>
                    <a:pt x="0" y="0"/>
                  </a:lnTo>
                  <a:lnTo>
                    <a:pt x="0" y="0"/>
                  </a:lnTo>
                  <a:lnTo>
                    <a:pt x="1556199" y="0"/>
                  </a:lnTo>
                  <a:cubicBezTo>
                    <a:pt x="1587620" y="0"/>
                    <a:pt x="1613091" y="568834"/>
                    <a:pt x="1613091" y="1270526"/>
                  </a:cubicBezTo>
                  <a:close/>
                </a:path>
              </a:pathLst>
            </a:cu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9569" tIns="87634" rIns="87634" bIns="87636" numCol="1" spcCol="1270" anchor="ctr" anchorCtr="0">
              <a:noAutofit/>
            </a:bodyPr>
            <a:lstStyle/>
            <a:p>
              <a:pPr marL="342900" lvl="1" indent="-342900" algn="l" defTabSz="622300" rtl="0" fontAlgn="ctr">
                <a:lnSpc>
                  <a:spcPct val="90000"/>
                </a:lnSpc>
                <a:spcBef>
                  <a:spcPct val="0"/>
                </a:spcBef>
                <a:spcAft>
                  <a:spcPct val="15000"/>
                </a:spcAft>
                <a:buFont typeface="+mj-lt"/>
                <a:buAutoNum type="arabicPeriod"/>
              </a:pPr>
              <a:r>
                <a:rPr 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Dividing a dataset into a training set, validation set, and test set.</a:t>
              </a:r>
            </a:p>
            <a:p>
              <a:pPr marL="342900" lvl="1" indent="-342900" algn="l" defTabSz="622300" rtl="0" fontAlgn="ctr">
                <a:lnSpc>
                  <a:spcPct val="90000"/>
                </a:lnSpc>
                <a:spcBef>
                  <a:spcPct val="0"/>
                </a:spcBef>
                <a:spcAft>
                  <a:spcPct val="15000"/>
                </a:spcAft>
                <a:buFont typeface="+mj-lt"/>
                <a:buAutoNum type="arabicPeriod"/>
              </a:pPr>
              <a:r>
                <a:rPr 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Optimizing the model parameters using the training set based on the model performance indicators.</a:t>
              </a:r>
            </a:p>
            <a:p>
              <a:pPr marL="342900" lvl="1" indent="-342900" algn="l" defTabSz="622300" rtl="0" fontAlgn="ctr">
                <a:lnSpc>
                  <a:spcPct val="90000"/>
                </a:lnSpc>
                <a:spcBef>
                  <a:spcPct val="0"/>
                </a:spcBef>
                <a:spcAft>
                  <a:spcPct val="15000"/>
                </a:spcAft>
                <a:buFont typeface="+mj-lt"/>
                <a:buAutoNum type="arabicPeriod"/>
              </a:pPr>
              <a:r>
                <a:rPr 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Searching for the model hyper-parameters using the validation set based on the model performance indicators.</a:t>
              </a:r>
            </a:p>
            <a:p>
              <a:pPr marL="342900" lvl="1" indent="-342900" algn="l" defTabSz="622300" rtl="0" fontAlgn="ctr">
                <a:lnSpc>
                  <a:spcPct val="90000"/>
                </a:lnSpc>
                <a:spcBef>
                  <a:spcPct val="0"/>
                </a:spcBef>
                <a:spcAft>
                  <a:spcPct val="15000"/>
                </a:spcAft>
                <a:buFont typeface="+mj-lt"/>
                <a:buAutoNum type="arabicPeriod"/>
              </a:pPr>
              <a:r>
                <a:rPr 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Perform step 2 and step 3 alternately. Finally, determine the model parameters and hyperparameters and assess the model using the test set.</a:t>
              </a:r>
            </a:p>
          </p:txBody>
        </p:sp>
        <p:sp>
          <p:nvSpPr>
            <p:cNvPr id="8" name="任意多边形 7"/>
            <p:cNvSpPr/>
            <p:nvPr/>
          </p:nvSpPr>
          <p:spPr>
            <a:xfrm>
              <a:off x="1596626" y="3718759"/>
              <a:ext cx="1737175" cy="2481679"/>
            </a:xfrm>
            <a:custGeom>
              <a:avLst/>
              <a:gdLst>
                <a:gd name="connsiteX0" fmla="*/ 0 w 2481679"/>
                <a:gd name="connsiteY0" fmla="*/ 0 h 1737175"/>
                <a:gd name="connsiteX1" fmla="*/ 1613092 w 2481679"/>
                <a:gd name="connsiteY1" fmla="*/ 0 h 1737175"/>
                <a:gd name="connsiteX2" fmla="*/ 2481679 w 2481679"/>
                <a:gd name="connsiteY2" fmla="*/ 868588 h 1737175"/>
                <a:gd name="connsiteX3" fmla="*/ 1613092 w 2481679"/>
                <a:gd name="connsiteY3" fmla="*/ 1737175 h 1737175"/>
                <a:gd name="connsiteX4" fmla="*/ 0 w 2481679"/>
                <a:gd name="connsiteY4" fmla="*/ 1737175 h 1737175"/>
                <a:gd name="connsiteX5" fmla="*/ 868588 w 2481679"/>
                <a:gd name="connsiteY5" fmla="*/ 868588 h 1737175"/>
                <a:gd name="connsiteX6" fmla="*/ 0 w 2481679"/>
                <a:gd name="connsiteY6" fmla="*/ 0 h 173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1679" h="1737175">
                  <a:moveTo>
                    <a:pt x="2481679" y="0"/>
                  </a:moveTo>
                  <a:lnTo>
                    <a:pt x="2481679" y="1129164"/>
                  </a:lnTo>
                  <a:lnTo>
                    <a:pt x="1240839" y="1737175"/>
                  </a:lnTo>
                  <a:lnTo>
                    <a:pt x="0" y="1129164"/>
                  </a:lnTo>
                  <a:lnTo>
                    <a:pt x="0" y="0"/>
                  </a:lnTo>
                  <a:lnTo>
                    <a:pt x="1240839" y="608011"/>
                  </a:lnTo>
                  <a:lnTo>
                    <a:pt x="2481679" y="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21" tIns="876208" rIns="7619" bIns="876207" numCol="1" spcCol="1270" anchor="ctr" anchorCtr="0">
              <a:noAutofit/>
            </a:bodyPr>
            <a:lstStyle/>
            <a:p>
              <a:pPr lvl="0" algn="ctr" defTabSz="533400" fontAlgn="ctr">
                <a:lnSpc>
                  <a:spcPct val="90000"/>
                </a:lnSpc>
                <a:spcAft>
                  <a:spcPct val="35000"/>
                </a:spcAft>
              </a:pPr>
              <a:r>
                <a:rPr 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Search algorithm (step 3)</a:t>
              </a:r>
            </a:p>
          </p:txBody>
        </p:sp>
        <p:sp>
          <p:nvSpPr>
            <p:cNvPr id="9" name="任意多边形 8"/>
            <p:cNvSpPr/>
            <p:nvPr/>
          </p:nvSpPr>
          <p:spPr>
            <a:xfrm>
              <a:off x="3333800" y="3718760"/>
              <a:ext cx="7623003" cy="1613091"/>
            </a:xfrm>
            <a:custGeom>
              <a:avLst/>
              <a:gdLst>
                <a:gd name="connsiteX0" fmla="*/ 268854 w 1613091"/>
                <a:gd name="connsiteY0" fmla="*/ 0 h 7623003"/>
                <a:gd name="connsiteX1" fmla="*/ 1344237 w 1613091"/>
                <a:gd name="connsiteY1" fmla="*/ 0 h 7623003"/>
                <a:gd name="connsiteX2" fmla="*/ 1613091 w 1613091"/>
                <a:gd name="connsiteY2" fmla="*/ 268854 h 7623003"/>
                <a:gd name="connsiteX3" fmla="*/ 1613091 w 1613091"/>
                <a:gd name="connsiteY3" fmla="*/ 7623003 h 7623003"/>
                <a:gd name="connsiteX4" fmla="*/ 1613091 w 1613091"/>
                <a:gd name="connsiteY4" fmla="*/ 7623003 h 7623003"/>
                <a:gd name="connsiteX5" fmla="*/ 0 w 1613091"/>
                <a:gd name="connsiteY5" fmla="*/ 7623003 h 7623003"/>
                <a:gd name="connsiteX6" fmla="*/ 0 w 1613091"/>
                <a:gd name="connsiteY6" fmla="*/ 7623003 h 7623003"/>
                <a:gd name="connsiteX7" fmla="*/ 0 w 1613091"/>
                <a:gd name="connsiteY7" fmla="*/ 268854 h 7623003"/>
                <a:gd name="connsiteX8" fmla="*/ 268854 w 1613091"/>
                <a:gd name="connsiteY8" fmla="*/ 0 h 762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3091" h="7623003">
                  <a:moveTo>
                    <a:pt x="1613091" y="1270526"/>
                  </a:moveTo>
                  <a:lnTo>
                    <a:pt x="1613091" y="6352477"/>
                  </a:lnTo>
                  <a:cubicBezTo>
                    <a:pt x="1613091" y="7054169"/>
                    <a:pt x="1587620" y="7623003"/>
                    <a:pt x="1556199" y="7623003"/>
                  </a:cubicBezTo>
                  <a:lnTo>
                    <a:pt x="0" y="7623003"/>
                  </a:lnTo>
                  <a:lnTo>
                    <a:pt x="0" y="7623003"/>
                  </a:lnTo>
                  <a:lnTo>
                    <a:pt x="0" y="0"/>
                  </a:lnTo>
                  <a:lnTo>
                    <a:pt x="0" y="0"/>
                  </a:lnTo>
                  <a:lnTo>
                    <a:pt x="1556199" y="0"/>
                  </a:lnTo>
                  <a:cubicBezTo>
                    <a:pt x="1587620" y="0"/>
                    <a:pt x="1613091" y="568834"/>
                    <a:pt x="1613091" y="1270526"/>
                  </a:cubicBezTo>
                  <a:close/>
                </a:path>
              </a:pathLst>
            </a:cu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9569" tIns="87634" rIns="87634" bIns="87636" numCol="1" spcCol="1270" anchor="ctr" anchorCtr="0">
              <a:noAutofit/>
            </a:bodyPr>
            <a:lstStyle/>
            <a:p>
              <a:pPr marL="114300" lvl="1" indent="-114300" algn="l" defTabSz="622300" rtl="0" fontAlgn="ctr">
                <a:lnSpc>
                  <a:spcPct val="90000"/>
                </a:lnSpc>
                <a:spcBef>
                  <a:spcPct val="0"/>
                </a:spcBef>
                <a:spcAft>
                  <a:spcPct val="15000"/>
                </a:spcAft>
                <a:buChar char="••"/>
              </a:pPr>
              <a:r>
                <a:rPr lang="en-US" sz="14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Grid search</a:t>
              </a:r>
            </a:p>
            <a:p>
              <a:pPr marL="114300" lvl="1" indent="-114300" algn="l" defTabSz="622300" rtl="0" fontAlgn="ctr">
                <a:lnSpc>
                  <a:spcPct val="90000"/>
                </a:lnSpc>
                <a:spcBef>
                  <a:spcPct val="0"/>
                </a:spcBef>
                <a:spcAft>
                  <a:spcPct val="15000"/>
                </a:spcAft>
                <a:buChar char="••"/>
              </a:pPr>
              <a:r>
                <a:rPr lang="en-US" sz="14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Random search</a:t>
              </a:r>
            </a:p>
            <a:p>
              <a:pPr marL="114300" lvl="1" indent="-114300" algn="l" defTabSz="622300" rtl="0" fontAlgn="ctr">
                <a:lnSpc>
                  <a:spcPct val="90000"/>
                </a:lnSpc>
                <a:spcBef>
                  <a:spcPct val="0"/>
                </a:spcBef>
                <a:spcAft>
                  <a:spcPct val="15000"/>
                </a:spcAft>
                <a:buChar char="••"/>
              </a:pP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Heuristic intelligent search</a:t>
              </a:r>
            </a:p>
            <a:p>
              <a:pPr marL="114300" lvl="1" indent="-114300" algn="l" defTabSz="622300" rtl="0" fontAlgn="ctr">
                <a:lnSpc>
                  <a:spcPct val="90000"/>
                </a:lnSpc>
                <a:spcBef>
                  <a:spcPct val="0"/>
                </a:spcBef>
                <a:spcAft>
                  <a:spcPct val="15000"/>
                </a:spcAft>
                <a:buChar char="••"/>
              </a:pP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Bayesian search</a:t>
              </a:r>
            </a:p>
          </p:txBody>
        </p:sp>
      </p:grpSp>
    </p:spTree>
    <p:extLst>
      <p:ext uri="{BB962C8B-B14F-4D97-AF65-F5344CB8AC3E}">
        <p14:creationId xmlns:p14="http://schemas.microsoft.com/office/powerpoint/2010/main" val="2105687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wrap="square">
            <a:noAutofit/>
          </a:bodyPr>
          <a:lstStyle/>
          <a:p>
            <a:r>
              <a:rPr lang="en-US" dirty="0" err="1">
                <a:sym typeface="Huawei Sans" panose="020C0503030203020204" pitchFamily="34" charset="0"/>
              </a:rPr>
              <a:t>Hyperparameter</a:t>
            </a:r>
            <a:r>
              <a:rPr lang="en-US" dirty="0">
                <a:sym typeface="Huawei Sans" panose="020C0503030203020204" pitchFamily="34" charset="0"/>
              </a:rPr>
              <a:t> Searching Method </a:t>
            </a:r>
            <a:r>
              <a:rPr lang="en-US" altLang="zh-CN" dirty="0">
                <a:sym typeface="Huawei Sans" panose="020C0503030203020204" pitchFamily="34" charset="0"/>
              </a:rPr>
              <a:t>-</a:t>
            </a:r>
            <a:r>
              <a:rPr lang="en-US" dirty="0">
                <a:sym typeface="Huawei Sans" panose="020C0503030203020204" pitchFamily="34" charset="0"/>
              </a:rPr>
              <a:t> Grid Search</a:t>
            </a:r>
          </a:p>
        </p:txBody>
      </p:sp>
      <p:sp>
        <p:nvSpPr>
          <p:cNvPr id="27" name="文本占位符 26"/>
          <p:cNvSpPr>
            <a:spLocks noGrp="1"/>
          </p:cNvSpPr>
          <p:nvPr>
            <p:ph type="body" sz="quarter" idx="10"/>
          </p:nvPr>
        </p:nvSpPr>
        <p:spPr>
          <a:xfrm>
            <a:off x="731838" y="1052514"/>
            <a:ext cx="7404676" cy="4875042"/>
          </a:xfrm>
        </p:spPr>
        <p:txBody>
          <a:bodyPr wrap="square">
            <a:noAutofit/>
          </a:bodyPr>
          <a:lstStyle/>
          <a:p>
            <a:pPr algn="l"/>
            <a:r>
              <a:rPr lang="en-US" sz="2000" dirty="0">
                <a:sym typeface="Huawei Sans" panose="020C0503030203020204" pitchFamily="34" charset="0"/>
              </a:rPr>
              <a:t>Grid search attempts to </a:t>
            </a:r>
            <a:r>
              <a:rPr lang="en-US" sz="2000" b="1" dirty="0">
                <a:sym typeface="Huawei Sans" panose="020C0503030203020204" pitchFamily="34" charset="0"/>
              </a:rPr>
              <a:t>exhaustively search</a:t>
            </a:r>
            <a:r>
              <a:rPr lang="en-US" sz="2000" dirty="0">
                <a:sym typeface="Huawei Sans" panose="020C0503030203020204" pitchFamily="34" charset="0"/>
              </a:rPr>
              <a:t> all possible </a:t>
            </a:r>
            <a:r>
              <a:rPr lang="en-US" sz="2000" dirty="0" err="1">
                <a:sym typeface="Huawei Sans" panose="020C0503030203020204" pitchFamily="34" charset="0"/>
              </a:rPr>
              <a:t>hyperparameter</a:t>
            </a:r>
            <a:r>
              <a:rPr lang="en-US" sz="2000" dirty="0">
                <a:sym typeface="Huawei Sans" panose="020C0503030203020204" pitchFamily="34" charset="0"/>
              </a:rPr>
              <a:t> combinations to form a </a:t>
            </a:r>
            <a:r>
              <a:rPr lang="en-US" sz="2000" dirty="0" err="1">
                <a:sym typeface="Huawei Sans" panose="020C0503030203020204" pitchFamily="34" charset="0"/>
              </a:rPr>
              <a:t>hyperparameter</a:t>
            </a:r>
            <a:r>
              <a:rPr lang="en-US" sz="2000" dirty="0">
                <a:sym typeface="Huawei Sans" panose="020C0503030203020204" pitchFamily="34" charset="0"/>
              </a:rPr>
              <a:t> value grid.</a:t>
            </a:r>
          </a:p>
          <a:p>
            <a:pPr algn="l"/>
            <a:r>
              <a:rPr lang="en-US" sz="2000" dirty="0">
                <a:sym typeface="Huawei Sans" panose="020C0503030203020204" pitchFamily="34" charset="0"/>
              </a:rPr>
              <a:t>In practice, the range of </a:t>
            </a:r>
            <a:r>
              <a:rPr lang="en-US" sz="2000" dirty="0" err="1">
                <a:sym typeface="Huawei Sans" panose="020C0503030203020204" pitchFamily="34" charset="0"/>
              </a:rPr>
              <a:t>hyperparameter</a:t>
            </a:r>
            <a:r>
              <a:rPr lang="en-US" sz="2000" dirty="0">
                <a:sym typeface="Huawei Sans" panose="020C0503030203020204" pitchFamily="34" charset="0"/>
              </a:rPr>
              <a:t> values to search is specified manually.</a:t>
            </a:r>
            <a:endParaRPr lang="en-US" altLang="zh-CN" sz="2000" dirty="0">
              <a:sym typeface="Huawei Sans" panose="020C0503030203020204" pitchFamily="34" charset="0"/>
            </a:endParaRPr>
          </a:p>
          <a:p>
            <a:pPr algn="l"/>
            <a:r>
              <a:rPr lang="en-US" sz="2000" dirty="0">
                <a:sym typeface="Huawei Sans" panose="020C0503030203020204" pitchFamily="34" charset="0"/>
              </a:rPr>
              <a:t>Grid search is an expensive and time-consuming method.</a:t>
            </a:r>
          </a:p>
          <a:p>
            <a:pPr marL="654050" lvl="1" indent="-330200"/>
            <a:r>
              <a:rPr lang="en-US" sz="1800" dirty="0">
                <a:sym typeface="Huawei Sans" panose="020C0503030203020204" pitchFamily="34" charset="0"/>
              </a:rPr>
              <a:t>This method works well when the number of </a:t>
            </a:r>
            <a:r>
              <a:rPr lang="en-US" sz="1800" dirty="0" err="1">
                <a:sym typeface="Huawei Sans" panose="020C0503030203020204" pitchFamily="34" charset="0"/>
              </a:rPr>
              <a:t>hyperparameters</a:t>
            </a:r>
            <a:r>
              <a:rPr lang="en-US" sz="1800" dirty="0">
                <a:sym typeface="Huawei Sans" panose="020C0503030203020204" pitchFamily="34" charset="0"/>
              </a:rPr>
              <a:t> </a:t>
            </a:r>
            <a:br>
              <a:rPr lang="en-US" sz="1800" dirty="0">
                <a:sym typeface="Huawei Sans" panose="020C0503030203020204" pitchFamily="34" charset="0"/>
              </a:rPr>
            </a:br>
            <a:r>
              <a:rPr lang="en-US" sz="1800" dirty="0">
                <a:sym typeface="Huawei Sans" panose="020C0503030203020204" pitchFamily="34" charset="0"/>
              </a:rPr>
              <a:t>is relatively small. Therefore, it is applicable to generally </a:t>
            </a:r>
            <a:br>
              <a:rPr lang="en-US" sz="1800" dirty="0">
                <a:sym typeface="Huawei Sans" panose="020C0503030203020204" pitchFamily="34" charset="0"/>
              </a:rPr>
            </a:br>
            <a:r>
              <a:rPr lang="en-US" sz="1800" dirty="0">
                <a:sym typeface="Huawei Sans" panose="020C0503030203020204" pitchFamily="34" charset="0"/>
              </a:rPr>
              <a:t>machine learning algorithms but inapplicable to neural networks </a:t>
            </a:r>
            <a:br>
              <a:rPr lang="en-US" sz="1800" dirty="0">
                <a:sym typeface="Huawei Sans" panose="020C0503030203020204" pitchFamily="34" charset="0"/>
              </a:rPr>
            </a:br>
            <a:r>
              <a:rPr lang="en-US" sz="1800" dirty="0">
                <a:sym typeface="Huawei Sans" panose="020C0503030203020204" pitchFamily="34" charset="0"/>
              </a:rPr>
              <a:t>(see the deep learning part).</a:t>
            </a:r>
          </a:p>
          <a:p>
            <a:pPr marL="0" indent="0" algn="l">
              <a:buNone/>
            </a:pPr>
            <a:endParaRPr lang="zh-CN" altLang="en-US" sz="2000" dirty="0">
              <a:sym typeface="Huawei Sans" panose="020C0503030203020204" pitchFamily="34" charset="0"/>
            </a:endParaRPr>
          </a:p>
        </p:txBody>
      </p:sp>
      <p:grpSp>
        <p:nvGrpSpPr>
          <p:cNvPr id="24" name="组合 23"/>
          <p:cNvGrpSpPr/>
          <p:nvPr/>
        </p:nvGrpSpPr>
        <p:grpSpPr>
          <a:xfrm>
            <a:off x="8136514" y="1974639"/>
            <a:ext cx="3722359" cy="3553569"/>
            <a:chOff x="7729057" y="1639627"/>
            <a:chExt cx="3722359" cy="3553569"/>
          </a:xfrm>
        </p:grpSpPr>
        <p:sp>
          <p:nvSpPr>
            <p:cNvPr id="8" name="object 8"/>
            <p:cNvSpPr/>
            <p:nvPr/>
          </p:nvSpPr>
          <p:spPr>
            <a:xfrm>
              <a:off x="7982923" y="1918735"/>
              <a:ext cx="3468493" cy="2852738"/>
            </a:xfrm>
            <a:prstGeom prst="rect">
              <a:avLst/>
            </a:prstGeom>
            <a:blipFill>
              <a:blip r:embed="rId3" cstate="print"/>
              <a:stretch>
                <a:fillRect/>
              </a:stretch>
            </a:blip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9" name="object 9"/>
            <p:cNvSpPr txBox="1"/>
            <p:nvPr/>
          </p:nvSpPr>
          <p:spPr>
            <a:xfrm>
              <a:off x="7729057" y="2367330"/>
              <a:ext cx="360040" cy="2379849"/>
            </a:xfrm>
            <a:prstGeom prst="rect">
              <a:avLst/>
            </a:prstGeom>
          </p:spPr>
          <p:txBody>
            <a:bodyPr vert="vert270" wrap="square" lIns="72000" tIns="0" rIns="0" bIns="0" rtlCol="0">
              <a:noAutofit/>
            </a:bodyPr>
            <a:lstStyle/>
            <a:p>
              <a:pPr marL="12700" algn="ctr" fontAlgn="ctr">
                <a:lnSpc>
                  <a:spcPts val="1165"/>
                </a:lnSpc>
              </a:pP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Hyperparameter 1</a:t>
              </a:r>
            </a:p>
          </p:txBody>
        </p:sp>
        <p:sp>
          <p:nvSpPr>
            <p:cNvPr id="10" name="object 10"/>
            <p:cNvSpPr txBox="1"/>
            <p:nvPr/>
          </p:nvSpPr>
          <p:spPr>
            <a:xfrm>
              <a:off x="8199672" y="4668011"/>
              <a:ext cx="89535" cy="138499"/>
            </a:xfrm>
            <a:prstGeom prst="rect">
              <a:avLst/>
            </a:prstGeom>
          </p:spPr>
          <p:txBody>
            <a:bodyPr vert="horz" wrap="square" lIns="0" tIns="0" rIns="0" bIns="0" rtlCol="0">
              <a:noAutofit/>
            </a:bodyPr>
            <a:lstStyle/>
            <a:p>
              <a:pPr marL="12700" fontAlgn="ctr">
                <a:lnSpc>
                  <a:spcPct val="100000"/>
                </a:lnSpc>
              </a:pPr>
              <a:r>
                <a:rPr lang="en-US" sz="900">
                  <a:solidFill>
                    <a:srgbClr val="7F7F7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0</a:t>
              </a:r>
            </a:p>
          </p:txBody>
        </p:sp>
        <p:sp>
          <p:nvSpPr>
            <p:cNvPr id="11" name="object 11"/>
            <p:cNvSpPr txBox="1"/>
            <p:nvPr/>
          </p:nvSpPr>
          <p:spPr>
            <a:xfrm>
              <a:off x="8707672" y="4668011"/>
              <a:ext cx="89535" cy="138499"/>
            </a:xfrm>
            <a:prstGeom prst="rect">
              <a:avLst/>
            </a:prstGeom>
          </p:spPr>
          <p:txBody>
            <a:bodyPr vert="horz" wrap="square" lIns="0" tIns="0" rIns="0" bIns="0" rtlCol="0">
              <a:noAutofit/>
            </a:bodyPr>
            <a:lstStyle/>
            <a:p>
              <a:pPr marL="12700" fontAlgn="ctr">
                <a:lnSpc>
                  <a:spcPct val="100000"/>
                </a:lnSpc>
              </a:pPr>
              <a:r>
                <a:rPr lang="en-US" sz="900">
                  <a:solidFill>
                    <a:srgbClr val="7F7F7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a:t>
              </a:r>
            </a:p>
          </p:txBody>
        </p:sp>
        <p:sp>
          <p:nvSpPr>
            <p:cNvPr id="12" name="object 12"/>
            <p:cNvSpPr txBox="1"/>
            <p:nvPr/>
          </p:nvSpPr>
          <p:spPr>
            <a:xfrm>
              <a:off x="8308120" y="4905164"/>
              <a:ext cx="2398651" cy="288032"/>
            </a:xfrm>
            <a:prstGeom prst="rect">
              <a:avLst/>
            </a:prstGeom>
          </p:spPr>
          <p:txBody>
            <a:bodyPr vert="horz" wrap="square" lIns="0" tIns="0" rIns="0" bIns="0" rtlCol="0">
              <a:noAutofit/>
            </a:bodyPr>
            <a:lstStyle/>
            <a:p>
              <a:pPr marL="12700" algn="ctr" fontAlgn="ctr">
                <a:lnSpc>
                  <a:spcPct val="100000"/>
                </a:lnSpc>
                <a:spcBef>
                  <a:spcPts val="735"/>
                </a:spcBef>
              </a:pP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Hyperparameter 2</a:t>
              </a:r>
            </a:p>
          </p:txBody>
        </p:sp>
        <p:sp>
          <p:nvSpPr>
            <p:cNvPr id="13" name="object 13"/>
            <p:cNvSpPr txBox="1"/>
            <p:nvPr/>
          </p:nvSpPr>
          <p:spPr>
            <a:xfrm>
              <a:off x="10676172" y="4668011"/>
              <a:ext cx="89535" cy="138499"/>
            </a:xfrm>
            <a:prstGeom prst="rect">
              <a:avLst/>
            </a:prstGeom>
          </p:spPr>
          <p:txBody>
            <a:bodyPr vert="horz" wrap="square" lIns="0" tIns="0" rIns="0" bIns="0" rtlCol="0">
              <a:noAutofit/>
            </a:bodyPr>
            <a:lstStyle/>
            <a:p>
              <a:pPr marL="12700" fontAlgn="ctr">
                <a:lnSpc>
                  <a:spcPct val="100000"/>
                </a:lnSpc>
              </a:pPr>
              <a:r>
                <a:rPr lang="en-US" sz="900">
                  <a:solidFill>
                    <a:srgbClr val="7F7F7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5</a:t>
              </a:r>
            </a:p>
          </p:txBody>
        </p:sp>
        <p:sp>
          <p:nvSpPr>
            <p:cNvPr id="14" name="object 14"/>
            <p:cNvSpPr txBox="1"/>
            <p:nvPr/>
          </p:nvSpPr>
          <p:spPr>
            <a:xfrm>
              <a:off x="8068999" y="4119371"/>
              <a:ext cx="89535" cy="138499"/>
            </a:xfrm>
            <a:prstGeom prst="rect">
              <a:avLst/>
            </a:prstGeom>
          </p:spPr>
          <p:txBody>
            <a:bodyPr vert="horz" wrap="square" lIns="0" tIns="0" rIns="0" bIns="0" rtlCol="0">
              <a:noAutofit/>
            </a:bodyPr>
            <a:lstStyle/>
            <a:p>
              <a:pPr marL="12700" fontAlgn="ctr">
                <a:lnSpc>
                  <a:spcPct val="100000"/>
                </a:lnSpc>
              </a:pPr>
              <a:r>
                <a:rPr lang="en-US" sz="900">
                  <a:solidFill>
                    <a:srgbClr val="7F7F7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1</a:t>
              </a:r>
            </a:p>
          </p:txBody>
        </p:sp>
        <p:sp>
          <p:nvSpPr>
            <p:cNvPr id="15" name="object 15"/>
            <p:cNvSpPr txBox="1"/>
            <p:nvPr/>
          </p:nvSpPr>
          <p:spPr>
            <a:xfrm>
              <a:off x="8068999" y="3649979"/>
              <a:ext cx="89535" cy="138499"/>
            </a:xfrm>
            <a:prstGeom prst="rect">
              <a:avLst/>
            </a:prstGeom>
          </p:spPr>
          <p:txBody>
            <a:bodyPr vert="horz" wrap="square" lIns="0" tIns="0" rIns="0" bIns="0" rtlCol="0">
              <a:noAutofit/>
            </a:bodyPr>
            <a:lstStyle/>
            <a:p>
              <a:pPr marL="12700" fontAlgn="ctr">
                <a:lnSpc>
                  <a:spcPct val="100000"/>
                </a:lnSpc>
              </a:pPr>
              <a:r>
                <a:rPr lang="en-US" sz="900">
                  <a:solidFill>
                    <a:srgbClr val="7F7F7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a:t>
              </a:r>
            </a:p>
          </p:txBody>
        </p:sp>
        <p:sp>
          <p:nvSpPr>
            <p:cNvPr id="16" name="object 16"/>
            <p:cNvSpPr txBox="1"/>
            <p:nvPr/>
          </p:nvSpPr>
          <p:spPr>
            <a:xfrm>
              <a:off x="8068999" y="3204971"/>
              <a:ext cx="89535" cy="138499"/>
            </a:xfrm>
            <a:prstGeom prst="rect">
              <a:avLst/>
            </a:prstGeom>
          </p:spPr>
          <p:txBody>
            <a:bodyPr vert="horz" wrap="square" lIns="0" tIns="0" rIns="0" bIns="0" rtlCol="0">
              <a:noAutofit/>
            </a:bodyPr>
            <a:lstStyle/>
            <a:p>
              <a:pPr marL="12700" fontAlgn="ctr">
                <a:lnSpc>
                  <a:spcPct val="100000"/>
                </a:lnSpc>
              </a:pPr>
              <a:r>
                <a:rPr lang="en-US" sz="900">
                  <a:solidFill>
                    <a:srgbClr val="7F7F7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3</a:t>
              </a:r>
            </a:p>
          </p:txBody>
        </p:sp>
        <p:sp>
          <p:nvSpPr>
            <p:cNvPr id="17" name="object 17"/>
            <p:cNvSpPr txBox="1"/>
            <p:nvPr/>
          </p:nvSpPr>
          <p:spPr>
            <a:xfrm>
              <a:off x="8068999" y="2695955"/>
              <a:ext cx="89535" cy="138499"/>
            </a:xfrm>
            <a:prstGeom prst="rect">
              <a:avLst/>
            </a:prstGeom>
          </p:spPr>
          <p:txBody>
            <a:bodyPr vert="horz" wrap="square" lIns="0" tIns="0" rIns="0" bIns="0" rtlCol="0">
              <a:noAutofit/>
            </a:bodyPr>
            <a:lstStyle/>
            <a:p>
              <a:pPr marL="12700" fontAlgn="ctr">
                <a:lnSpc>
                  <a:spcPct val="100000"/>
                </a:lnSpc>
              </a:pPr>
              <a:r>
                <a:rPr lang="en-US" sz="900">
                  <a:solidFill>
                    <a:srgbClr val="7F7F7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4</a:t>
              </a:r>
            </a:p>
          </p:txBody>
        </p:sp>
        <p:sp>
          <p:nvSpPr>
            <p:cNvPr id="18" name="object 18"/>
            <p:cNvSpPr txBox="1"/>
            <p:nvPr/>
          </p:nvSpPr>
          <p:spPr>
            <a:xfrm>
              <a:off x="8068999" y="2278379"/>
              <a:ext cx="89535" cy="138499"/>
            </a:xfrm>
            <a:prstGeom prst="rect">
              <a:avLst/>
            </a:prstGeom>
          </p:spPr>
          <p:txBody>
            <a:bodyPr vert="horz" wrap="square" lIns="0" tIns="0" rIns="0" bIns="0" rtlCol="0">
              <a:noAutofit/>
            </a:bodyPr>
            <a:lstStyle/>
            <a:p>
              <a:pPr marL="12700" fontAlgn="ctr">
                <a:lnSpc>
                  <a:spcPct val="100000"/>
                </a:lnSpc>
              </a:pPr>
              <a:r>
                <a:rPr lang="en-US" sz="900">
                  <a:solidFill>
                    <a:srgbClr val="7F7F7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5</a:t>
              </a:r>
            </a:p>
          </p:txBody>
        </p:sp>
        <p:sp>
          <p:nvSpPr>
            <p:cNvPr id="19" name="object 19"/>
            <p:cNvSpPr txBox="1"/>
            <p:nvPr/>
          </p:nvSpPr>
          <p:spPr>
            <a:xfrm>
              <a:off x="8707672" y="1639627"/>
              <a:ext cx="1581977" cy="276999"/>
            </a:xfrm>
            <a:prstGeom prst="rect">
              <a:avLst/>
            </a:prstGeom>
          </p:spPr>
          <p:txBody>
            <a:bodyPr vert="horz" wrap="square" lIns="0" tIns="0" rIns="0" bIns="0" rtlCol="0">
              <a:noAutofit/>
            </a:bodyPr>
            <a:lstStyle/>
            <a:p>
              <a:pPr marL="12700" algn="ctr" fontAlgn="ctr">
                <a:lnSpc>
                  <a:spcPct val="100000"/>
                </a:lnSpc>
              </a:pPr>
              <a:r>
                <a:rPr lang="en-US" sz="1800" b="1"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Grid search</a:t>
              </a:r>
            </a:p>
          </p:txBody>
        </p:sp>
        <p:sp>
          <p:nvSpPr>
            <p:cNvPr id="21" name="object 15"/>
            <p:cNvSpPr txBox="1"/>
            <p:nvPr/>
          </p:nvSpPr>
          <p:spPr>
            <a:xfrm>
              <a:off x="9183922" y="4668010"/>
              <a:ext cx="89535" cy="138499"/>
            </a:xfrm>
            <a:prstGeom prst="rect">
              <a:avLst/>
            </a:prstGeom>
          </p:spPr>
          <p:txBody>
            <a:bodyPr vert="horz" wrap="square" lIns="0" tIns="0" rIns="0" bIns="0" rtlCol="0">
              <a:noAutofit/>
            </a:bodyPr>
            <a:lstStyle/>
            <a:p>
              <a:pPr marL="12700" fontAlgn="ctr">
                <a:lnSpc>
                  <a:spcPct val="100000"/>
                </a:lnSpc>
              </a:pPr>
              <a:r>
                <a:rPr lang="en-US" sz="900">
                  <a:solidFill>
                    <a:srgbClr val="7F7F7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2</a:t>
              </a:r>
            </a:p>
          </p:txBody>
        </p:sp>
        <p:sp>
          <p:nvSpPr>
            <p:cNvPr id="22" name="object 16"/>
            <p:cNvSpPr txBox="1"/>
            <p:nvPr/>
          </p:nvSpPr>
          <p:spPr>
            <a:xfrm>
              <a:off x="9672401" y="4670198"/>
              <a:ext cx="89535" cy="138499"/>
            </a:xfrm>
            <a:prstGeom prst="rect">
              <a:avLst/>
            </a:prstGeom>
          </p:spPr>
          <p:txBody>
            <a:bodyPr vert="horz" wrap="square" lIns="0" tIns="0" rIns="0" bIns="0" rtlCol="0">
              <a:noAutofit/>
            </a:bodyPr>
            <a:lstStyle/>
            <a:p>
              <a:pPr marL="12700" fontAlgn="ctr">
                <a:lnSpc>
                  <a:spcPct val="100000"/>
                </a:lnSpc>
              </a:pPr>
              <a:r>
                <a:rPr lang="en-US" sz="900">
                  <a:solidFill>
                    <a:srgbClr val="7F7F7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3</a:t>
              </a:r>
            </a:p>
          </p:txBody>
        </p:sp>
        <p:sp>
          <p:nvSpPr>
            <p:cNvPr id="23" name="object 17"/>
            <p:cNvSpPr txBox="1"/>
            <p:nvPr/>
          </p:nvSpPr>
          <p:spPr>
            <a:xfrm>
              <a:off x="10168172" y="4665227"/>
              <a:ext cx="89535" cy="138499"/>
            </a:xfrm>
            <a:prstGeom prst="rect">
              <a:avLst/>
            </a:prstGeom>
          </p:spPr>
          <p:txBody>
            <a:bodyPr vert="horz" wrap="square" lIns="0" tIns="0" rIns="0" bIns="0" rtlCol="0">
              <a:noAutofit/>
            </a:bodyPr>
            <a:lstStyle/>
            <a:p>
              <a:pPr marL="12700" fontAlgn="ctr">
                <a:lnSpc>
                  <a:spcPct val="100000"/>
                </a:lnSpc>
              </a:pPr>
              <a:r>
                <a:rPr lang="en-US" sz="900">
                  <a:solidFill>
                    <a:srgbClr val="7F7F7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4</a:t>
              </a:r>
            </a:p>
          </p:txBody>
        </p:sp>
      </p:grpSp>
    </p:spTree>
    <p:extLst>
      <p:ext uri="{BB962C8B-B14F-4D97-AF65-F5344CB8AC3E}">
        <p14:creationId xmlns:p14="http://schemas.microsoft.com/office/powerpoint/2010/main" val="27565692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wrap="square">
            <a:noAutofit/>
          </a:bodyPr>
          <a:lstStyle/>
          <a:p>
            <a:r>
              <a:rPr lang="en-US" dirty="0" err="1">
                <a:sym typeface="Huawei Sans" panose="020C0503030203020204" pitchFamily="34" charset="0"/>
              </a:rPr>
              <a:t>Hyperparameter</a:t>
            </a:r>
            <a:r>
              <a:rPr lang="en-US" dirty="0">
                <a:sym typeface="Huawei Sans" panose="020C0503030203020204" pitchFamily="34" charset="0"/>
              </a:rPr>
              <a:t> Searching Method </a:t>
            </a:r>
            <a:r>
              <a:rPr lang="en-US" altLang="zh-CN" dirty="0">
                <a:sym typeface="Huawei Sans" panose="020C0503030203020204" pitchFamily="34" charset="0"/>
              </a:rPr>
              <a:t>-</a:t>
            </a:r>
            <a:r>
              <a:rPr lang="en-US" dirty="0">
                <a:sym typeface="Huawei Sans" panose="020C0503030203020204" pitchFamily="34" charset="0"/>
              </a:rPr>
              <a:t> Random Search</a:t>
            </a:r>
          </a:p>
        </p:txBody>
      </p:sp>
      <p:sp>
        <p:nvSpPr>
          <p:cNvPr id="16" name="文本占位符 15"/>
          <p:cNvSpPr>
            <a:spLocks noGrp="1"/>
          </p:cNvSpPr>
          <p:nvPr>
            <p:ph type="body" sz="quarter" idx="10"/>
          </p:nvPr>
        </p:nvSpPr>
        <p:spPr>
          <a:xfrm>
            <a:off x="731838" y="1544027"/>
            <a:ext cx="7155937" cy="4875042"/>
          </a:xfrm>
        </p:spPr>
        <p:txBody>
          <a:bodyPr wrap="square">
            <a:noAutofit/>
          </a:bodyPr>
          <a:lstStyle/>
          <a:p>
            <a:pPr algn="l"/>
            <a:r>
              <a:rPr lang="en-US" sz="2000" dirty="0">
                <a:solidFill>
                  <a:schemeClr val="bg2">
                    <a:lumMod val="50000"/>
                  </a:schemeClr>
                </a:solidFill>
                <a:sym typeface="Huawei Sans" panose="020C0503030203020204" pitchFamily="34" charset="0"/>
              </a:rPr>
              <a:t>When the </a:t>
            </a:r>
            <a:r>
              <a:rPr lang="en-US" sz="2000" dirty="0" err="1">
                <a:solidFill>
                  <a:schemeClr val="bg2">
                    <a:lumMod val="50000"/>
                  </a:schemeClr>
                </a:solidFill>
                <a:sym typeface="Huawei Sans" panose="020C0503030203020204" pitchFamily="34" charset="0"/>
              </a:rPr>
              <a:t>hyperparameter</a:t>
            </a:r>
            <a:r>
              <a:rPr lang="en-US" sz="2000" dirty="0">
                <a:solidFill>
                  <a:schemeClr val="bg2">
                    <a:lumMod val="50000"/>
                  </a:schemeClr>
                </a:solidFill>
                <a:sym typeface="Huawei Sans" panose="020C0503030203020204" pitchFamily="34" charset="0"/>
              </a:rPr>
              <a:t> search space is large, </a:t>
            </a:r>
            <a:r>
              <a:rPr lang="en-US" sz="2000" b="1" dirty="0">
                <a:solidFill>
                  <a:schemeClr val="bg2">
                    <a:lumMod val="50000"/>
                  </a:schemeClr>
                </a:solidFill>
                <a:sym typeface="Huawei Sans" panose="020C0503030203020204" pitchFamily="34" charset="0"/>
              </a:rPr>
              <a:t>random search</a:t>
            </a:r>
            <a:r>
              <a:rPr lang="en-US" sz="2000" dirty="0">
                <a:solidFill>
                  <a:schemeClr val="bg2">
                    <a:lumMod val="50000"/>
                  </a:schemeClr>
                </a:solidFill>
                <a:sym typeface="Huawei Sans" panose="020C0503030203020204" pitchFamily="34" charset="0"/>
              </a:rPr>
              <a:t> is better than grid search.</a:t>
            </a:r>
          </a:p>
          <a:p>
            <a:pPr algn="l"/>
            <a:r>
              <a:rPr lang="en-US" sz="2000" dirty="0">
                <a:solidFill>
                  <a:schemeClr val="bg2">
                    <a:lumMod val="50000"/>
                  </a:schemeClr>
                </a:solidFill>
                <a:sym typeface="Huawei Sans" panose="020C0503030203020204" pitchFamily="34" charset="0"/>
              </a:rPr>
              <a:t>In random search, each setting is sampled from the distribution of possible parameter values, in an attempt to find the best subset of </a:t>
            </a:r>
            <a:r>
              <a:rPr lang="en-US" sz="2000" dirty="0" err="1">
                <a:solidFill>
                  <a:schemeClr val="bg2">
                    <a:lumMod val="50000"/>
                  </a:schemeClr>
                </a:solidFill>
                <a:sym typeface="Huawei Sans" panose="020C0503030203020204" pitchFamily="34" charset="0"/>
              </a:rPr>
              <a:t>hyperparameters</a:t>
            </a:r>
            <a:r>
              <a:rPr lang="en-US" sz="2000" dirty="0">
                <a:solidFill>
                  <a:schemeClr val="bg2">
                    <a:lumMod val="50000"/>
                  </a:schemeClr>
                </a:solidFill>
                <a:sym typeface="Huawei Sans" panose="020C0503030203020204" pitchFamily="34" charset="0"/>
              </a:rPr>
              <a:t>.</a:t>
            </a:r>
          </a:p>
          <a:p>
            <a:pPr algn="l"/>
            <a:r>
              <a:rPr lang="en-US" sz="2000" dirty="0">
                <a:solidFill>
                  <a:schemeClr val="bg2">
                    <a:lumMod val="50000"/>
                  </a:schemeClr>
                </a:solidFill>
                <a:sym typeface="Huawei Sans" panose="020C0503030203020204" pitchFamily="34" charset="0"/>
              </a:rPr>
              <a:t>Note:</a:t>
            </a:r>
          </a:p>
          <a:p>
            <a:pPr marL="654050" lvl="1" indent="-349250"/>
            <a:r>
              <a:rPr lang="en-US" sz="1800" dirty="0">
                <a:solidFill>
                  <a:schemeClr val="bg2">
                    <a:lumMod val="50000"/>
                  </a:schemeClr>
                </a:solidFill>
                <a:sym typeface="Huawei Sans" panose="020C0503030203020204" pitchFamily="34" charset="0"/>
              </a:rPr>
              <a:t>Search is performed within a coarse range, which then will be narrowed based on where the best result appears.</a:t>
            </a:r>
          </a:p>
          <a:p>
            <a:pPr marL="654050" lvl="1" indent="-349250"/>
            <a:r>
              <a:rPr lang="en-US" sz="1800" dirty="0">
                <a:solidFill>
                  <a:schemeClr val="bg2">
                    <a:lumMod val="50000"/>
                  </a:schemeClr>
                </a:solidFill>
                <a:sym typeface="Huawei Sans" panose="020C0503030203020204" pitchFamily="34" charset="0"/>
              </a:rPr>
              <a:t>Some </a:t>
            </a:r>
            <a:r>
              <a:rPr lang="en-US" sz="1800" dirty="0" err="1">
                <a:solidFill>
                  <a:schemeClr val="bg2">
                    <a:lumMod val="50000"/>
                  </a:schemeClr>
                </a:solidFill>
                <a:sym typeface="Huawei Sans" panose="020C0503030203020204" pitchFamily="34" charset="0"/>
              </a:rPr>
              <a:t>hyperparameters</a:t>
            </a:r>
            <a:r>
              <a:rPr lang="en-US" sz="1800" dirty="0">
                <a:solidFill>
                  <a:schemeClr val="bg2">
                    <a:lumMod val="50000"/>
                  </a:schemeClr>
                </a:solidFill>
                <a:sym typeface="Huawei Sans" panose="020C0503030203020204" pitchFamily="34" charset="0"/>
              </a:rPr>
              <a:t> are more important than others, and the search deviation will be affected during random search.</a:t>
            </a:r>
          </a:p>
        </p:txBody>
      </p:sp>
      <p:grpSp>
        <p:nvGrpSpPr>
          <p:cNvPr id="19" name="组合 18"/>
          <p:cNvGrpSpPr/>
          <p:nvPr/>
        </p:nvGrpSpPr>
        <p:grpSpPr>
          <a:xfrm>
            <a:off x="7952227" y="1785128"/>
            <a:ext cx="3292345" cy="3671735"/>
            <a:chOff x="7952227" y="1785128"/>
            <a:chExt cx="3292345" cy="3671735"/>
          </a:xfrm>
        </p:grpSpPr>
        <p:sp>
          <p:nvSpPr>
            <p:cNvPr id="7" name="object 7"/>
            <p:cNvSpPr/>
            <p:nvPr/>
          </p:nvSpPr>
          <p:spPr>
            <a:xfrm>
              <a:off x="8314233" y="2394880"/>
              <a:ext cx="2930339" cy="2642915"/>
            </a:xfrm>
            <a:prstGeom prst="rect">
              <a:avLst/>
            </a:prstGeom>
            <a:blipFill>
              <a:blip r:embed="rId3" cstate="print"/>
              <a:stretch>
                <a:fillRect/>
              </a:stretch>
            </a:blipFill>
          </p:spPr>
          <p:txBody>
            <a:bodyPr wrap="square" lIns="0" tIns="0" rIns="0" bIns="0" rtlCol="0">
              <a:noAutofit/>
            </a:bodyPr>
            <a:lstStyle/>
            <a:p>
              <a:pPr fontAlgn="ctr"/>
              <a:endParaRPr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5" name="object 19"/>
            <p:cNvSpPr txBox="1"/>
            <p:nvPr/>
          </p:nvSpPr>
          <p:spPr>
            <a:xfrm>
              <a:off x="8909315" y="1785128"/>
              <a:ext cx="1740175" cy="368686"/>
            </a:xfrm>
            <a:prstGeom prst="rect">
              <a:avLst/>
            </a:prstGeom>
          </p:spPr>
          <p:txBody>
            <a:bodyPr vert="horz" wrap="square" lIns="0" tIns="0" rIns="0" bIns="0" rtlCol="0">
              <a:noAutofit/>
            </a:bodyPr>
            <a:lstStyle/>
            <a:p>
              <a:pPr marL="12700" algn="ctr" fontAlgn="ctr">
                <a:lnSpc>
                  <a:spcPct val="100000"/>
                </a:lnSpc>
              </a:pPr>
              <a:r>
                <a:rPr lang="en-US" sz="18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Random search</a:t>
              </a:r>
            </a:p>
          </p:txBody>
        </p:sp>
        <p:sp>
          <p:nvSpPr>
            <p:cNvPr id="17" name="object 9"/>
            <p:cNvSpPr txBox="1"/>
            <p:nvPr/>
          </p:nvSpPr>
          <p:spPr>
            <a:xfrm>
              <a:off x="7952227" y="2893468"/>
              <a:ext cx="297554" cy="1966817"/>
            </a:xfrm>
            <a:prstGeom prst="rect">
              <a:avLst/>
            </a:prstGeom>
          </p:spPr>
          <p:txBody>
            <a:bodyPr vert="vert270" wrap="square" lIns="72000" tIns="0" rIns="0" bIns="0" rtlCol="0">
              <a:noAutofit/>
            </a:bodyPr>
            <a:lstStyle/>
            <a:p>
              <a:pPr marL="12700" algn="ctr" fontAlgn="ctr">
                <a:lnSpc>
                  <a:spcPts val="1165"/>
                </a:lnSpc>
              </a:pP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Parameter 1</a:t>
              </a:r>
            </a:p>
          </p:txBody>
        </p:sp>
        <p:sp>
          <p:nvSpPr>
            <p:cNvPr id="18" name="object 12"/>
            <p:cNvSpPr txBox="1"/>
            <p:nvPr/>
          </p:nvSpPr>
          <p:spPr>
            <a:xfrm>
              <a:off x="8859093" y="5073492"/>
              <a:ext cx="1802142" cy="383371"/>
            </a:xfrm>
            <a:prstGeom prst="rect">
              <a:avLst/>
            </a:prstGeom>
          </p:spPr>
          <p:txBody>
            <a:bodyPr vert="horz" wrap="square" lIns="0" tIns="0" rIns="0" bIns="0" rtlCol="0">
              <a:noAutofit/>
            </a:bodyPr>
            <a:lstStyle/>
            <a:p>
              <a:pPr marL="12700" algn="ctr" fontAlgn="ctr">
                <a:lnSpc>
                  <a:spcPct val="100000"/>
                </a:lnSpc>
                <a:spcBef>
                  <a:spcPts val="735"/>
                </a:spcBef>
              </a:pP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Parameter 2</a:t>
              </a:r>
            </a:p>
          </p:txBody>
        </p:sp>
      </p:grpSp>
    </p:spTree>
    <p:extLst>
      <p:ext uri="{BB962C8B-B14F-4D97-AF65-F5344CB8AC3E}">
        <p14:creationId xmlns:p14="http://schemas.microsoft.com/office/powerpoint/2010/main" val="5536669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sym typeface="Huawei Sans" panose="020C0503030203020204" pitchFamily="34" charset="0"/>
              </a:rPr>
              <a:t>Cross Validation (1)</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p:txBody>
              <a:bodyPr wrap="square">
                <a:noAutofit/>
              </a:bodyPr>
              <a:lstStyle/>
              <a:p>
                <a:r>
                  <a:rPr lang="en-US" sz="1800" b="1" dirty="0">
                    <a:sym typeface="Huawei Sans" panose="020C0503030203020204" pitchFamily="34" charset="0"/>
                  </a:rPr>
                  <a:t>Cross validation</a:t>
                </a:r>
                <a:r>
                  <a:rPr lang="en-US" sz="1800" dirty="0">
                    <a:sym typeface="Huawei Sans" panose="020C0503030203020204" pitchFamily="34" charset="0"/>
                  </a:rPr>
                  <a:t>: It is a statistical analysis method used to validate the performance of a classifier. The basic idea is to divide the original dataset into two parts: training set and validation set. Train the classifier using the training set and test the model using the validation set to check the classifier performance.</a:t>
                </a:r>
              </a:p>
              <a:p>
                <a:r>
                  <a:rPr lang="en-US" sz="1800" b="1" dirty="0">
                    <a:sym typeface="Huawei Sans" panose="020C0503030203020204" pitchFamily="34" charset="0"/>
                  </a:rPr>
                  <a:t>k-fold cross validation (</a:t>
                </a:r>
                <a14:m>
                  <m:oMath xmlns:m="http://schemas.openxmlformats.org/officeDocument/2006/math">
                    <m:r>
                      <a:rPr lang="en-US" altLang="zh-CN" sz="1400" b="1" i="1" dirty="0">
                        <a:latin typeface="Cambria Math" panose="02040503050406030204" pitchFamily="18" charset="0"/>
                        <a:cs typeface="+mn-ea"/>
                        <a:sym typeface="Huawei Sans" panose="020C0503030203020204" pitchFamily="34" charset="0"/>
                      </a:rPr>
                      <m:t>𝑲</m:t>
                    </m:r>
                    <m:r>
                      <a:rPr lang="en-US" altLang="zh-CN" sz="1400" b="1" i="1" dirty="0" smtClean="0">
                        <a:latin typeface="Cambria Math" panose="02040503050406030204" pitchFamily="18" charset="0"/>
                        <a:cs typeface="+mn-ea"/>
                        <a:sym typeface="Huawei Sans" panose="020C0503030203020204" pitchFamily="34" charset="0"/>
                      </a:rPr>
                      <m:t>−</m:t>
                    </m:r>
                    <m:r>
                      <a:rPr lang="en-US" altLang="zh-CN" sz="1400" b="1" i="1" dirty="0">
                        <a:latin typeface="Cambria Math" panose="02040503050406030204" pitchFamily="18" charset="0"/>
                        <a:cs typeface="+mn-ea"/>
                        <a:sym typeface="Huawei Sans" panose="020C0503030203020204" pitchFamily="34" charset="0"/>
                      </a:rPr>
                      <m:t>𝑪𝑽</m:t>
                    </m:r>
                  </m:oMath>
                </a14:m>
                <a:r>
                  <a:rPr lang="en-US" sz="1800" b="1" dirty="0">
                    <a:sym typeface="Huawei Sans" panose="020C0503030203020204" pitchFamily="34" charset="0"/>
                  </a:rPr>
                  <a:t>):</a:t>
                </a:r>
              </a:p>
              <a:p>
                <a:pPr marL="654050" lvl="1" indent="-330200"/>
                <a:r>
                  <a:rPr lang="en-US" sz="1600" dirty="0">
                    <a:sym typeface="Huawei Sans" panose="020C0503030203020204" pitchFamily="34" charset="0"/>
                  </a:rPr>
                  <a:t>Divide the raw data into </a:t>
                </a:r>
                <a14:m>
                  <m:oMath xmlns:m="http://schemas.openxmlformats.org/officeDocument/2006/math">
                    <m:r>
                      <a:rPr lang="en-US" altLang="zh-CN" sz="1400" i="1" dirty="0">
                        <a:latin typeface="Cambria Math" panose="02040503050406030204" pitchFamily="18" charset="0"/>
                        <a:cs typeface="+mn-ea"/>
                        <a:sym typeface="Huawei Sans" panose="020C0503030203020204" pitchFamily="34" charset="0"/>
                      </a:rPr>
                      <m:t>𝑘</m:t>
                    </m:r>
                  </m:oMath>
                </a14:m>
                <a:r>
                  <a:rPr lang="en-US" sz="1600" dirty="0">
                    <a:sym typeface="Huawei Sans" panose="020C0503030203020204" pitchFamily="34" charset="0"/>
                  </a:rPr>
                  <a:t> groups (generally, evenly divided).</a:t>
                </a:r>
              </a:p>
              <a:p>
                <a:pPr marL="654050" lvl="1" indent="-330200"/>
                <a:r>
                  <a:rPr lang="en-US" sz="1600" dirty="0">
                    <a:sym typeface="Huawei Sans" panose="020C0503030203020204" pitchFamily="34" charset="0"/>
                  </a:rPr>
                  <a:t>Use each subset as a validation set, and use the other </a:t>
                </a:r>
                <a14:m>
                  <m:oMath xmlns:m="http://schemas.openxmlformats.org/officeDocument/2006/math">
                    <m:r>
                      <a:rPr lang="en-US" altLang="zh-CN" sz="1400" i="1" dirty="0">
                        <a:latin typeface="Cambria Math" panose="02040503050406030204" pitchFamily="18" charset="0"/>
                        <a:cs typeface="+mn-ea"/>
                        <a:sym typeface="Huawei Sans" panose="020C0503030203020204" pitchFamily="34" charset="0"/>
                      </a:rPr>
                      <m:t>𝑘</m:t>
                    </m:r>
                    <m:r>
                      <a:rPr lang="en-US" altLang="zh-CN" sz="1400" i="1" dirty="0">
                        <a:latin typeface="Cambria Math" panose="02040503050406030204" pitchFamily="18" charset="0"/>
                        <a:cs typeface="+mn-ea"/>
                        <a:sym typeface="Huawei Sans" panose="020C0503030203020204" pitchFamily="34" charset="0"/>
                      </a:rPr>
                      <m:t>−1</m:t>
                    </m:r>
                  </m:oMath>
                </a14:m>
                <a:r>
                  <a:rPr lang="en-US" sz="1600" dirty="0">
                    <a:sym typeface="Huawei Sans" panose="020C0503030203020204" pitchFamily="34" charset="0"/>
                  </a:rPr>
                  <a:t> subsets as the training set. A total of </a:t>
                </a:r>
                <a14:m>
                  <m:oMath xmlns:m="http://schemas.openxmlformats.org/officeDocument/2006/math">
                    <m:r>
                      <a:rPr lang="en-US" altLang="zh-CN" sz="1400" i="1" dirty="0">
                        <a:latin typeface="Cambria Math" panose="02040503050406030204" pitchFamily="18" charset="0"/>
                        <a:cs typeface="+mn-ea"/>
                        <a:sym typeface="Huawei Sans" panose="020C0503030203020204" pitchFamily="34" charset="0"/>
                      </a:rPr>
                      <m:t>𝑘</m:t>
                    </m:r>
                  </m:oMath>
                </a14:m>
                <a:r>
                  <a:rPr lang="en-US" sz="1600" dirty="0">
                    <a:sym typeface="Huawei Sans" panose="020C0503030203020204" pitchFamily="34" charset="0"/>
                  </a:rPr>
                  <a:t> models can be obtained.</a:t>
                </a:r>
              </a:p>
              <a:p>
                <a:pPr marL="654050" lvl="1" indent="-330200"/>
                <a:r>
                  <a:rPr lang="en-US" sz="1600" dirty="0">
                    <a:sym typeface="Huawei Sans" panose="020C0503030203020204" pitchFamily="34" charset="0"/>
                  </a:rPr>
                  <a:t>Use the mean classification accuracy of the final validation sets of </a:t>
                </a:r>
                <a14:m>
                  <m:oMath xmlns:m="http://schemas.openxmlformats.org/officeDocument/2006/math">
                    <m:r>
                      <a:rPr lang="en-US" altLang="zh-CN" sz="1400" i="1" dirty="0">
                        <a:latin typeface="Cambria Math" panose="02040503050406030204" pitchFamily="18" charset="0"/>
                        <a:cs typeface="+mn-ea"/>
                        <a:sym typeface="Huawei Sans" panose="020C0503030203020204" pitchFamily="34" charset="0"/>
                      </a:rPr>
                      <m:t>𝑘</m:t>
                    </m:r>
                  </m:oMath>
                </a14:m>
                <a:r>
                  <a:rPr lang="en-US" sz="1600" dirty="0">
                    <a:sym typeface="Huawei Sans" panose="020C0503030203020204" pitchFamily="34" charset="0"/>
                  </a:rPr>
                  <a:t> models as the performance indicator of the </a:t>
                </a:r>
                <a14:m>
                  <m:oMath xmlns:m="http://schemas.openxmlformats.org/officeDocument/2006/math">
                    <m:r>
                      <a:rPr lang="en-US" altLang="zh-CN" sz="1400" i="1" dirty="0">
                        <a:latin typeface="Cambria Math" panose="02040503050406030204" pitchFamily="18" charset="0"/>
                        <a:cs typeface="+mn-ea"/>
                        <a:sym typeface="Huawei Sans" panose="020C0503030203020204" pitchFamily="34" charset="0"/>
                      </a:rPr>
                      <m:t>𝐾</m:t>
                    </m:r>
                    <m:r>
                      <a:rPr lang="en-US" altLang="zh-CN" sz="1400" i="1" dirty="0">
                        <a:latin typeface="Cambria Math" panose="02040503050406030204" pitchFamily="18" charset="0"/>
                        <a:cs typeface="+mn-ea"/>
                        <a:sym typeface="Huawei Sans" panose="020C0503030203020204" pitchFamily="34" charset="0"/>
                      </a:rPr>
                      <m:t>−</m:t>
                    </m:r>
                    <m:r>
                      <a:rPr lang="en-US" altLang="zh-CN" sz="1400" i="1" dirty="0">
                        <a:latin typeface="Cambria Math" panose="02040503050406030204" pitchFamily="18" charset="0"/>
                        <a:cs typeface="+mn-ea"/>
                        <a:sym typeface="Huawei Sans" panose="020C0503030203020204" pitchFamily="34" charset="0"/>
                      </a:rPr>
                      <m:t>𝐶𝑉</m:t>
                    </m:r>
                  </m:oMath>
                </a14:m>
                <a:r>
                  <a:rPr lang="en-US" sz="1600" dirty="0">
                    <a:sym typeface="Huawei Sans" panose="020C0503030203020204" pitchFamily="34" charset="0"/>
                  </a:rPr>
                  <a:t> classifier.</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blipFill rotWithShape="0">
                <a:blip r:embed="rId3"/>
                <a:stretch>
                  <a:fillRect r="-6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72612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wrap="square">
            <a:noAutofit/>
          </a:bodyPr>
          <a:lstStyle/>
          <a:p>
            <a:r>
              <a:rPr lang="en-US">
                <a:sym typeface="Huawei Sans" panose="020C0503030203020204" pitchFamily="34" charset="0"/>
              </a:rPr>
              <a:t>Cross Validation (2)</a:t>
            </a:r>
          </a:p>
        </p:txBody>
      </p:sp>
      <p:sp>
        <p:nvSpPr>
          <p:cNvPr id="16" name="文本占位符 15"/>
          <p:cNvSpPr>
            <a:spLocks noGrp="1"/>
          </p:cNvSpPr>
          <p:nvPr>
            <p:ph type="body" sz="quarter" idx="4294967295"/>
          </p:nvPr>
        </p:nvSpPr>
        <p:spPr>
          <a:xfrm>
            <a:off x="885825" y="4981575"/>
            <a:ext cx="11306175" cy="941388"/>
          </a:xfrm>
        </p:spPr>
        <p:txBody>
          <a:bodyPr wrap="square">
            <a:noAutofit/>
          </a:bodyPr>
          <a:lstStyle/>
          <a:p>
            <a:r>
              <a:rPr lang="en-US" dirty="0">
                <a:sym typeface="Huawei Sans" panose="020C0503030203020204" pitchFamily="34" charset="0"/>
              </a:rPr>
              <a:t>Note: The K value in K-fold cross validation is also a </a:t>
            </a:r>
            <a:r>
              <a:rPr lang="en-US" dirty="0" err="1">
                <a:sym typeface="Huawei Sans" panose="020C0503030203020204" pitchFamily="34" charset="0"/>
              </a:rPr>
              <a:t>hyperparameter</a:t>
            </a:r>
            <a:r>
              <a:rPr lang="en-US" dirty="0">
                <a:sym typeface="Huawei Sans" panose="020C0503030203020204" pitchFamily="34" charset="0"/>
              </a:rPr>
              <a:t>.</a:t>
            </a:r>
          </a:p>
        </p:txBody>
      </p:sp>
      <p:sp>
        <p:nvSpPr>
          <p:cNvPr id="4" name="同侧圆角矩形 3"/>
          <p:cNvSpPr/>
          <p:nvPr/>
        </p:nvSpPr>
        <p:spPr bwMode="auto">
          <a:xfrm>
            <a:off x="1307468" y="1448780"/>
            <a:ext cx="9721080" cy="612068"/>
          </a:xfrm>
          <a:prstGeom prst="round2SameRect">
            <a:avLst/>
          </a:prstGeom>
          <a:solidFill>
            <a:schemeClr val="accent5"/>
          </a:solid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5" name="同侧圆角矩形 4"/>
          <p:cNvSpPr/>
          <p:nvPr/>
        </p:nvSpPr>
        <p:spPr bwMode="auto">
          <a:xfrm>
            <a:off x="1307468" y="2600908"/>
            <a:ext cx="7992888" cy="612068"/>
          </a:xfrm>
          <a:prstGeom prst="round2SameRect">
            <a:avLst/>
          </a:prstGeom>
          <a:solidFill>
            <a:schemeClr val="accent5"/>
          </a:solid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6" name="同侧圆角矩形 5"/>
          <p:cNvSpPr/>
          <p:nvPr/>
        </p:nvSpPr>
        <p:spPr bwMode="auto">
          <a:xfrm>
            <a:off x="1307468" y="3861048"/>
            <a:ext cx="5904656" cy="612068"/>
          </a:xfrm>
          <a:prstGeom prst="round2SameRect">
            <a:avLst/>
          </a:prstGeom>
          <a:solidFill>
            <a:schemeClr val="accent5"/>
          </a:solid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7" name="同侧圆角矩形 6"/>
          <p:cNvSpPr/>
          <p:nvPr/>
        </p:nvSpPr>
        <p:spPr bwMode="auto">
          <a:xfrm>
            <a:off x="9300356" y="2600908"/>
            <a:ext cx="1728192" cy="612068"/>
          </a:xfrm>
          <a:prstGeom prst="round2SameRect">
            <a:avLst/>
          </a:prstGeom>
          <a:solidFill>
            <a:schemeClr val="accent6">
              <a:lumMod val="40000"/>
              <a:lumOff val="60000"/>
            </a:schemeClr>
          </a:solid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8" name="同侧圆角矩形 7"/>
          <p:cNvSpPr/>
          <p:nvPr/>
        </p:nvSpPr>
        <p:spPr bwMode="auto">
          <a:xfrm>
            <a:off x="9300356" y="3861048"/>
            <a:ext cx="1728192" cy="612068"/>
          </a:xfrm>
          <a:prstGeom prst="round2SameRect">
            <a:avLst/>
          </a:prstGeom>
          <a:solidFill>
            <a:schemeClr val="accent6">
              <a:lumMod val="40000"/>
              <a:lumOff val="60000"/>
            </a:schemeClr>
          </a:solid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9" name="同侧圆角矩形 8"/>
          <p:cNvSpPr/>
          <p:nvPr/>
        </p:nvSpPr>
        <p:spPr bwMode="auto">
          <a:xfrm>
            <a:off x="7212124" y="3861048"/>
            <a:ext cx="2088232" cy="612068"/>
          </a:xfrm>
          <a:prstGeom prst="round2SameRect">
            <a:avLst/>
          </a:prstGeom>
          <a:solidFill>
            <a:srgbClr val="FFC1C1"/>
          </a:solid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0" name="文本框 9"/>
          <p:cNvSpPr txBox="1"/>
          <p:nvPr/>
        </p:nvSpPr>
        <p:spPr bwMode="auto">
          <a:xfrm>
            <a:off x="5100694" y="1571985"/>
            <a:ext cx="1990611"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Entire dataset</a:t>
            </a:r>
          </a:p>
        </p:txBody>
      </p:sp>
      <p:sp>
        <p:nvSpPr>
          <p:cNvPr id="11" name="文本框 10"/>
          <p:cNvSpPr txBox="1"/>
          <p:nvPr/>
        </p:nvSpPr>
        <p:spPr bwMode="auto">
          <a:xfrm>
            <a:off x="4311259" y="2724113"/>
            <a:ext cx="1990611"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Training set</a:t>
            </a:r>
          </a:p>
        </p:txBody>
      </p:sp>
      <p:sp>
        <p:nvSpPr>
          <p:cNvPr id="12" name="文本框 11"/>
          <p:cNvSpPr txBox="1"/>
          <p:nvPr/>
        </p:nvSpPr>
        <p:spPr bwMode="auto">
          <a:xfrm>
            <a:off x="9522783" y="2724113"/>
            <a:ext cx="1283338"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Test set</a:t>
            </a:r>
          </a:p>
        </p:txBody>
      </p:sp>
      <p:sp>
        <p:nvSpPr>
          <p:cNvPr id="13" name="文本框 12"/>
          <p:cNvSpPr txBox="1"/>
          <p:nvPr/>
        </p:nvSpPr>
        <p:spPr bwMode="auto">
          <a:xfrm>
            <a:off x="9522783" y="3984253"/>
            <a:ext cx="1283338"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Test set</a:t>
            </a:r>
          </a:p>
        </p:txBody>
      </p:sp>
      <p:sp>
        <p:nvSpPr>
          <p:cNvPr id="14" name="文本框 13"/>
          <p:cNvSpPr txBox="1"/>
          <p:nvPr/>
        </p:nvSpPr>
        <p:spPr bwMode="auto">
          <a:xfrm>
            <a:off x="3264491" y="3984253"/>
            <a:ext cx="1990611"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Training set</a:t>
            </a:r>
          </a:p>
        </p:txBody>
      </p:sp>
      <p:sp>
        <p:nvSpPr>
          <p:cNvPr id="15" name="文本框 14"/>
          <p:cNvSpPr txBox="1"/>
          <p:nvPr/>
        </p:nvSpPr>
        <p:spPr bwMode="auto">
          <a:xfrm>
            <a:off x="7316773" y="3984253"/>
            <a:ext cx="1878935"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Validation set</a:t>
            </a:r>
          </a:p>
        </p:txBody>
      </p:sp>
    </p:spTree>
    <p:extLst>
      <p:ext uri="{BB962C8B-B14F-4D97-AF65-F5344CB8AC3E}">
        <p14:creationId xmlns:p14="http://schemas.microsoft.com/office/powerpoint/2010/main" val="19408196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2" name="Group 11">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2" name="Rectangle 51">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文本框 1">
            <a:extLst>
              <a:ext uri="{FF2B5EF4-FFF2-40B4-BE49-F238E27FC236}">
                <a16:creationId xmlns:a16="http://schemas.microsoft.com/office/drawing/2014/main" id="{36DECEE8-EFFF-25E9-9F38-0F767435B42B}"/>
              </a:ext>
            </a:extLst>
          </p:cNvPr>
          <p:cNvGraphicFramePr/>
          <p:nvPr>
            <p:extLst>
              <p:ext uri="{D42A27DB-BD31-4B8C-83A1-F6EECF244321}">
                <p14:modId xmlns:p14="http://schemas.microsoft.com/office/powerpoint/2010/main" val="2096365718"/>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189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631322" y="37591"/>
            <a:ext cx="523875" cy="61555"/>
          </a:xfrm>
          <a:prstGeom prst="rect">
            <a:avLst/>
          </a:prstGeom>
        </p:spPr>
        <p:txBody>
          <a:bodyPr vert="horz" wrap="square" lIns="0" tIns="0" rIns="0" bIns="0" rtlCol="0">
            <a:noAutofit/>
          </a:bodyPr>
          <a:lstStyle/>
          <a:p>
            <a:pPr marL="12700" fontAlgn="ctr">
              <a:lnSpc>
                <a:spcPct val="100000"/>
              </a:lnSpc>
            </a:pPr>
            <a:r>
              <a:rPr lang="en-US" sz="40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Created by: Jim Liang</a:t>
            </a:r>
          </a:p>
        </p:txBody>
      </p:sp>
      <p:sp>
        <p:nvSpPr>
          <p:cNvPr id="6" name="object 6"/>
          <p:cNvSpPr txBox="1">
            <a:spLocks noGrp="1"/>
          </p:cNvSpPr>
          <p:nvPr>
            <p:ph type="title"/>
          </p:nvPr>
        </p:nvSpPr>
        <p:spPr>
          <a:xfrm>
            <a:off x="731838" y="350516"/>
            <a:ext cx="11338242" cy="1001920"/>
          </a:xfrm>
        </p:spPr>
        <p:txBody>
          <a:bodyPr>
            <a:normAutofit/>
          </a:bodyPr>
          <a:lstStyle/>
          <a:p>
            <a:r>
              <a:rPr lang="en-US" dirty="0">
                <a:sym typeface="Huawei Sans" panose="020C0503030203020204" pitchFamily="34" charset="0"/>
              </a:rPr>
              <a:t>Differences Between Machine Learning Algorithms and Traditional Rule-Based Algorithms</a:t>
            </a:r>
          </a:p>
        </p:txBody>
      </p:sp>
      <p:sp>
        <p:nvSpPr>
          <p:cNvPr id="7" name="object 7"/>
          <p:cNvSpPr/>
          <p:nvPr/>
        </p:nvSpPr>
        <p:spPr>
          <a:xfrm>
            <a:off x="1776124" y="1934446"/>
            <a:ext cx="3536540" cy="3192803"/>
          </a:xfrm>
          <a:prstGeom prst="rect">
            <a:avLst/>
          </a:prstGeom>
          <a:blipFill>
            <a:blip r:embed="rId3" cstate="print"/>
            <a:stretch>
              <a:fillRect/>
            </a:stretch>
          </a:blipFill>
        </p:spPr>
        <p:txBody>
          <a:bodyPr wrap="square" lIns="0" tIns="0" rIns="0" bIns="0" rtlCol="0">
            <a:noAutofit/>
          </a:bodyPr>
          <a:lstStyle/>
          <a:p>
            <a:pPr fontAlgn="ctr"/>
            <a:endParaRPr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9" name="object 9"/>
          <p:cNvSpPr txBox="1"/>
          <p:nvPr/>
        </p:nvSpPr>
        <p:spPr>
          <a:xfrm>
            <a:off x="5981347" y="4813640"/>
            <a:ext cx="4079875" cy="1253648"/>
          </a:xfrm>
          <a:prstGeom prst="rect">
            <a:avLst/>
          </a:prstGeom>
          <a:ln>
            <a:solidFill>
              <a:schemeClr val="tx1"/>
            </a:solidFill>
            <a:prstDash val="dashDot"/>
          </a:ln>
        </p:spPr>
        <p:txBody>
          <a:bodyPr vert="horz" wrap="square" lIns="72000" tIns="72000" rIns="0" bIns="0" rtlCol="0">
            <a:noAutofit/>
          </a:bodyPr>
          <a:lstStyle/>
          <a:p>
            <a:pPr marL="298450" indent="-285750" fontAlgn="ctr">
              <a:spcBef>
                <a:spcPts val="695"/>
              </a:spcBef>
              <a:buChar char="•"/>
              <a:tabLst>
                <a:tab pos="297815" algn="l"/>
                <a:tab pos="298450" algn="l"/>
              </a:tabLst>
            </a:pPr>
            <a:r>
              <a:rPr lang="en-US" sz="1400">
                <a:latin typeface="Huawei Sans" panose="020C0503030203020204" pitchFamily="34" charset="0"/>
                <a:ea typeface="方正兰亭黑简体" panose="02000000000000000000" pitchFamily="2" charset="-122"/>
                <a:sym typeface="Huawei Sans" panose="020C0503030203020204" pitchFamily="34" charset="0"/>
              </a:rPr>
              <a:t>Samples are used for training.</a:t>
            </a:r>
          </a:p>
          <a:p>
            <a:pPr marL="298450" indent="-285750" fontAlgn="ctr">
              <a:spcBef>
                <a:spcPts val="695"/>
              </a:spcBef>
              <a:buChar char="•"/>
              <a:tabLst>
                <a:tab pos="297815" algn="l"/>
                <a:tab pos="298450" algn="l"/>
              </a:tabLst>
            </a:pPr>
            <a:r>
              <a:rPr lang="en-US" sz="1400">
                <a:latin typeface="Huawei Sans" panose="020C0503030203020204" pitchFamily="34" charset="0"/>
                <a:ea typeface="方正兰亭黑简体" panose="02000000000000000000" pitchFamily="2" charset="-122"/>
                <a:sym typeface="Huawei Sans" panose="020C0503030203020204" pitchFamily="34" charset="0"/>
              </a:rPr>
              <a:t>The decision-making rules are complex or difficult to describe.</a:t>
            </a:r>
          </a:p>
          <a:p>
            <a:pPr marL="298450" indent="-285750" fontAlgn="ctr">
              <a:spcBef>
                <a:spcPts val="695"/>
              </a:spcBef>
              <a:buChar char="•"/>
              <a:tabLst>
                <a:tab pos="297815" algn="l"/>
                <a:tab pos="298450" algn="l"/>
              </a:tabLst>
            </a:pPr>
            <a:r>
              <a:rPr lang="en-US" sz="1400">
                <a:latin typeface="Huawei Sans" panose="020C0503030203020204" pitchFamily="34" charset="0"/>
                <a:ea typeface="方正兰亭黑简体" panose="02000000000000000000" pitchFamily="2" charset="-122"/>
                <a:sym typeface="Huawei Sans" panose="020C0503030203020204" pitchFamily="34" charset="0"/>
              </a:rPr>
              <a:t>Rules are automatically learned by machines.</a:t>
            </a:r>
          </a:p>
        </p:txBody>
      </p:sp>
      <p:sp>
        <p:nvSpPr>
          <p:cNvPr id="12" name="object 12"/>
          <p:cNvSpPr txBox="1"/>
          <p:nvPr/>
        </p:nvSpPr>
        <p:spPr>
          <a:xfrm>
            <a:off x="2032675" y="1508021"/>
            <a:ext cx="2052928" cy="281980"/>
          </a:xfrm>
          <a:prstGeom prst="rect">
            <a:avLst/>
          </a:prstGeom>
          <a:ln w="12700">
            <a:solidFill>
              <a:schemeClr val="tx1"/>
            </a:solidFill>
          </a:ln>
        </p:spPr>
        <p:txBody>
          <a:bodyPr vert="horz" wrap="square" lIns="0" tIns="36000" rIns="0" bIns="0" rtlCol="0">
            <a:noAutofit/>
          </a:bodyPr>
          <a:lstStyle/>
          <a:p>
            <a:pPr marL="12700" algn="ctr" fontAlgn="ctr">
              <a:lnSpc>
                <a:spcPct val="100000"/>
              </a:lnSpc>
            </a:pPr>
            <a:r>
              <a:rPr lang="en-US" sz="14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Rule-based algorithms</a:t>
            </a:r>
          </a:p>
        </p:txBody>
      </p:sp>
      <p:sp>
        <p:nvSpPr>
          <p:cNvPr id="14" name="object 14"/>
          <p:cNvSpPr txBox="1"/>
          <p:nvPr/>
        </p:nvSpPr>
        <p:spPr>
          <a:xfrm>
            <a:off x="7323442" y="1449388"/>
            <a:ext cx="1640205" cy="313350"/>
          </a:xfrm>
          <a:prstGeom prst="rect">
            <a:avLst/>
          </a:prstGeom>
          <a:ln w="12700">
            <a:solidFill>
              <a:schemeClr val="tx1"/>
            </a:solidFill>
          </a:ln>
        </p:spPr>
        <p:txBody>
          <a:bodyPr vert="horz" wrap="square" lIns="0" tIns="36000" rIns="0" bIns="0" rtlCol="0">
            <a:noAutofit/>
          </a:bodyPr>
          <a:lstStyle/>
          <a:p>
            <a:pPr marL="12700" algn="ctr" fontAlgn="ctr">
              <a:lnSpc>
                <a:spcPct val="100000"/>
              </a:lnSpc>
            </a:pPr>
            <a:r>
              <a:rPr 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Machine learning</a:t>
            </a:r>
          </a:p>
        </p:txBody>
      </p:sp>
      <p:grpSp>
        <p:nvGrpSpPr>
          <p:cNvPr id="2" name="组合 1"/>
          <p:cNvGrpSpPr/>
          <p:nvPr/>
        </p:nvGrpSpPr>
        <p:grpSpPr>
          <a:xfrm>
            <a:off x="6046847" y="2023765"/>
            <a:ext cx="4193395" cy="2533099"/>
            <a:chOff x="7083286" y="1962237"/>
            <a:chExt cx="4193395" cy="2533099"/>
          </a:xfrm>
        </p:grpSpPr>
        <p:sp>
          <p:nvSpPr>
            <p:cNvPr id="16" name="object 16"/>
            <p:cNvSpPr/>
            <p:nvPr/>
          </p:nvSpPr>
          <p:spPr>
            <a:xfrm>
              <a:off x="8591656" y="1962237"/>
              <a:ext cx="1176655" cy="582130"/>
            </a:xfrm>
            <a:custGeom>
              <a:avLst/>
              <a:gdLst/>
              <a:ahLst/>
              <a:cxnLst/>
              <a:rect l="l" t="t" r="r" b="b"/>
              <a:pathLst>
                <a:path w="1176654" h="518794">
                  <a:moveTo>
                    <a:pt x="0" y="63305"/>
                  </a:moveTo>
                  <a:lnTo>
                    <a:pt x="4974" y="38664"/>
                  </a:lnTo>
                  <a:lnTo>
                    <a:pt x="18541" y="18541"/>
                  </a:lnTo>
                  <a:lnTo>
                    <a:pt x="38664" y="4974"/>
                  </a:lnTo>
                  <a:lnTo>
                    <a:pt x="63305" y="0"/>
                  </a:lnTo>
                  <a:lnTo>
                    <a:pt x="1112918" y="0"/>
                  </a:lnTo>
                  <a:lnTo>
                    <a:pt x="1137559" y="4974"/>
                  </a:lnTo>
                  <a:lnTo>
                    <a:pt x="1157682" y="18541"/>
                  </a:lnTo>
                  <a:lnTo>
                    <a:pt x="1171249" y="38664"/>
                  </a:lnTo>
                  <a:lnTo>
                    <a:pt x="1176224" y="63305"/>
                  </a:lnTo>
                  <a:lnTo>
                    <a:pt x="1176224" y="454919"/>
                  </a:lnTo>
                  <a:lnTo>
                    <a:pt x="1171249" y="479560"/>
                  </a:lnTo>
                  <a:lnTo>
                    <a:pt x="1157682" y="499683"/>
                  </a:lnTo>
                  <a:lnTo>
                    <a:pt x="1137559" y="513250"/>
                  </a:lnTo>
                  <a:lnTo>
                    <a:pt x="1112918" y="518225"/>
                  </a:lnTo>
                  <a:lnTo>
                    <a:pt x="63305" y="518225"/>
                  </a:lnTo>
                  <a:lnTo>
                    <a:pt x="38664" y="513250"/>
                  </a:lnTo>
                  <a:lnTo>
                    <a:pt x="18541" y="499683"/>
                  </a:lnTo>
                  <a:lnTo>
                    <a:pt x="4974" y="479560"/>
                  </a:lnTo>
                  <a:lnTo>
                    <a:pt x="0" y="454919"/>
                  </a:lnTo>
                  <a:lnTo>
                    <a:pt x="0" y="63305"/>
                  </a:lnTo>
                  <a:close/>
                </a:path>
              </a:pathLst>
            </a:custGeom>
            <a:ln w="9525">
              <a:solidFill>
                <a:srgbClr val="595959"/>
              </a:solidFill>
            </a:ln>
          </p:spPr>
          <p:txBody>
            <a:bodyPr wrap="square" lIns="0" tIns="0" rIns="0" bIns="0" rtlCol="0">
              <a:noAutofit/>
            </a:bodyPr>
            <a:lstStyle/>
            <a:p>
              <a:pPr algn="ctr" fontAlgn="ctr"/>
              <a:endParaRPr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7" name="object 17"/>
            <p:cNvSpPr txBox="1"/>
            <p:nvPr/>
          </p:nvSpPr>
          <p:spPr>
            <a:xfrm>
              <a:off x="8770636" y="2047196"/>
              <a:ext cx="815218" cy="416227"/>
            </a:xfrm>
            <a:prstGeom prst="rect">
              <a:avLst/>
            </a:prstGeom>
          </p:spPr>
          <p:txBody>
            <a:bodyPr vert="horz" wrap="square" lIns="0" tIns="0" rIns="0" bIns="0" rtlCol="0">
              <a:noAutofit/>
            </a:bodyPr>
            <a:lstStyle/>
            <a:p>
              <a:pPr marL="12700" algn="ctr" fontAlgn="ctr">
                <a:lnSpc>
                  <a:spcPct val="100000"/>
                </a:lnSpc>
              </a:pPr>
              <a:r>
                <a:rPr 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Training data</a:t>
              </a:r>
            </a:p>
          </p:txBody>
        </p:sp>
        <p:sp>
          <p:nvSpPr>
            <p:cNvPr id="18" name="object 18"/>
            <p:cNvSpPr/>
            <p:nvPr/>
          </p:nvSpPr>
          <p:spPr>
            <a:xfrm>
              <a:off x="8591656" y="2990621"/>
              <a:ext cx="1176225" cy="518795"/>
            </a:xfrm>
            <a:custGeom>
              <a:avLst/>
              <a:gdLst/>
              <a:ahLst/>
              <a:cxnLst/>
              <a:rect l="l" t="t" r="r" b="b"/>
              <a:pathLst>
                <a:path w="1176654" h="518795">
                  <a:moveTo>
                    <a:pt x="1112918" y="0"/>
                  </a:moveTo>
                  <a:lnTo>
                    <a:pt x="63305" y="0"/>
                  </a:lnTo>
                  <a:lnTo>
                    <a:pt x="38664" y="4974"/>
                  </a:lnTo>
                  <a:lnTo>
                    <a:pt x="18541" y="18541"/>
                  </a:lnTo>
                  <a:lnTo>
                    <a:pt x="4974" y="38664"/>
                  </a:lnTo>
                  <a:lnTo>
                    <a:pt x="0" y="63305"/>
                  </a:lnTo>
                  <a:lnTo>
                    <a:pt x="0" y="454919"/>
                  </a:lnTo>
                  <a:lnTo>
                    <a:pt x="4974" y="479560"/>
                  </a:lnTo>
                  <a:lnTo>
                    <a:pt x="18541" y="499683"/>
                  </a:lnTo>
                  <a:lnTo>
                    <a:pt x="38664" y="513249"/>
                  </a:lnTo>
                  <a:lnTo>
                    <a:pt x="63305" y="518224"/>
                  </a:lnTo>
                  <a:lnTo>
                    <a:pt x="1112918" y="518224"/>
                  </a:lnTo>
                  <a:lnTo>
                    <a:pt x="1137560" y="513249"/>
                  </a:lnTo>
                  <a:lnTo>
                    <a:pt x="1157682" y="499683"/>
                  </a:lnTo>
                  <a:lnTo>
                    <a:pt x="1171249" y="479560"/>
                  </a:lnTo>
                  <a:lnTo>
                    <a:pt x="1176224" y="454919"/>
                  </a:lnTo>
                  <a:lnTo>
                    <a:pt x="1176224" y="63305"/>
                  </a:lnTo>
                  <a:lnTo>
                    <a:pt x="1171249" y="38664"/>
                  </a:lnTo>
                  <a:lnTo>
                    <a:pt x="1157682" y="18541"/>
                  </a:lnTo>
                  <a:lnTo>
                    <a:pt x="1137560" y="4974"/>
                  </a:lnTo>
                  <a:lnTo>
                    <a:pt x="1112918" y="0"/>
                  </a:lnTo>
                  <a:close/>
                </a:path>
              </a:pathLst>
            </a:custGeom>
            <a:solidFill>
              <a:srgbClr val="28A8E1"/>
            </a:solidFill>
          </p:spPr>
          <p:txBody>
            <a:bodyPr wrap="square" lIns="0" tIns="0" rIns="0" bIns="0" rtlCol="0">
              <a:noAutofit/>
            </a:bodyPr>
            <a:lstStyle/>
            <a:p>
              <a:pPr algn="ctr" fontAlgn="ctr"/>
              <a:endParaRPr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9" name="object 19"/>
            <p:cNvSpPr/>
            <p:nvPr/>
          </p:nvSpPr>
          <p:spPr>
            <a:xfrm>
              <a:off x="8591656" y="2990621"/>
              <a:ext cx="1176655" cy="518795"/>
            </a:xfrm>
            <a:custGeom>
              <a:avLst/>
              <a:gdLst/>
              <a:ahLst/>
              <a:cxnLst/>
              <a:rect l="l" t="t" r="r" b="b"/>
              <a:pathLst>
                <a:path w="1176654" h="518795">
                  <a:moveTo>
                    <a:pt x="0" y="63305"/>
                  </a:moveTo>
                  <a:lnTo>
                    <a:pt x="4974" y="38664"/>
                  </a:lnTo>
                  <a:lnTo>
                    <a:pt x="18541" y="18541"/>
                  </a:lnTo>
                  <a:lnTo>
                    <a:pt x="38664" y="4974"/>
                  </a:lnTo>
                  <a:lnTo>
                    <a:pt x="63305" y="0"/>
                  </a:lnTo>
                  <a:lnTo>
                    <a:pt x="1112918" y="0"/>
                  </a:lnTo>
                  <a:lnTo>
                    <a:pt x="1137559" y="4974"/>
                  </a:lnTo>
                  <a:lnTo>
                    <a:pt x="1157682" y="18541"/>
                  </a:lnTo>
                  <a:lnTo>
                    <a:pt x="1171249" y="38664"/>
                  </a:lnTo>
                  <a:lnTo>
                    <a:pt x="1176224" y="63305"/>
                  </a:lnTo>
                  <a:lnTo>
                    <a:pt x="1176224" y="454919"/>
                  </a:lnTo>
                  <a:lnTo>
                    <a:pt x="1171249" y="479560"/>
                  </a:lnTo>
                  <a:lnTo>
                    <a:pt x="1157682" y="499683"/>
                  </a:lnTo>
                  <a:lnTo>
                    <a:pt x="1137559" y="513250"/>
                  </a:lnTo>
                  <a:lnTo>
                    <a:pt x="1112918" y="518225"/>
                  </a:lnTo>
                  <a:lnTo>
                    <a:pt x="63305" y="518225"/>
                  </a:lnTo>
                  <a:lnTo>
                    <a:pt x="38664" y="513250"/>
                  </a:lnTo>
                  <a:lnTo>
                    <a:pt x="18541" y="499683"/>
                  </a:lnTo>
                  <a:lnTo>
                    <a:pt x="4974" y="479560"/>
                  </a:lnTo>
                  <a:lnTo>
                    <a:pt x="0" y="454919"/>
                  </a:lnTo>
                  <a:lnTo>
                    <a:pt x="0" y="63305"/>
                  </a:lnTo>
                  <a:close/>
                </a:path>
              </a:pathLst>
            </a:custGeom>
            <a:ln w="19050">
              <a:solidFill>
                <a:srgbClr val="FFFFFF"/>
              </a:solidFill>
            </a:ln>
          </p:spPr>
          <p:txBody>
            <a:bodyPr wrap="square" lIns="0" tIns="0" rIns="0" bIns="0" rtlCol="0">
              <a:noAutofit/>
            </a:bodyPr>
            <a:lstStyle/>
            <a:p>
              <a:pPr algn="ctr" fontAlgn="ctr"/>
              <a:endParaRPr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0" name="object 20"/>
            <p:cNvSpPr txBox="1"/>
            <p:nvPr/>
          </p:nvSpPr>
          <p:spPr>
            <a:xfrm>
              <a:off x="8585719" y="3027108"/>
              <a:ext cx="1165962" cy="276999"/>
            </a:xfrm>
            <a:prstGeom prst="rect">
              <a:avLst/>
            </a:prstGeom>
          </p:spPr>
          <p:txBody>
            <a:bodyPr vert="horz" wrap="square" lIns="0" tIns="0" rIns="0" bIns="0" rtlCol="0">
              <a:noAutofit/>
            </a:bodyPr>
            <a:lstStyle/>
            <a:p>
              <a:pPr marL="12700" marR="5080" indent="15875" algn="ctr" fontAlgn="ctr"/>
              <a:r>
                <a:rPr 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Machine learning</a:t>
              </a:r>
            </a:p>
          </p:txBody>
        </p:sp>
        <p:sp>
          <p:nvSpPr>
            <p:cNvPr id="21" name="object 21"/>
            <p:cNvSpPr/>
            <p:nvPr/>
          </p:nvSpPr>
          <p:spPr>
            <a:xfrm>
              <a:off x="8591656" y="3976541"/>
              <a:ext cx="1176655" cy="518795"/>
            </a:xfrm>
            <a:custGeom>
              <a:avLst/>
              <a:gdLst/>
              <a:ahLst/>
              <a:cxnLst/>
              <a:rect l="l" t="t" r="r" b="b"/>
              <a:pathLst>
                <a:path w="1176654" h="518795">
                  <a:moveTo>
                    <a:pt x="1112918" y="0"/>
                  </a:moveTo>
                  <a:lnTo>
                    <a:pt x="63305" y="0"/>
                  </a:lnTo>
                  <a:lnTo>
                    <a:pt x="38664" y="4974"/>
                  </a:lnTo>
                  <a:lnTo>
                    <a:pt x="18541" y="18541"/>
                  </a:lnTo>
                  <a:lnTo>
                    <a:pt x="4974" y="38664"/>
                  </a:lnTo>
                  <a:lnTo>
                    <a:pt x="0" y="63305"/>
                  </a:lnTo>
                  <a:lnTo>
                    <a:pt x="0" y="454919"/>
                  </a:lnTo>
                  <a:lnTo>
                    <a:pt x="4974" y="479560"/>
                  </a:lnTo>
                  <a:lnTo>
                    <a:pt x="18541" y="499682"/>
                  </a:lnTo>
                  <a:lnTo>
                    <a:pt x="38664" y="513249"/>
                  </a:lnTo>
                  <a:lnTo>
                    <a:pt x="63305" y="518224"/>
                  </a:lnTo>
                  <a:lnTo>
                    <a:pt x="1112918" y="518224"/>
                  </a:lnTo>
                  <a:lnTo>
                    <a:pt x="1137560" y="513249"/>
                  </a:lnTo>
                  <a:lnTo>
                    <a:pt x="1157682" y="499682"/>
                  </a:lnTo>
                  <a:lnTo>
                    <a:pt x="1171249" y="479560"/>
                  </a:lnTo>
                  <a:lnTo>
                    <a:pt x="1176224" y="454919"/>
                  </a:lnTo>
                  <a:lnTo>
                    <a:pt x="1176224" y="63305"/>
                  </a:lnTo>
                  <a:lnTo>
                    <a:pt x="1171249" y="38664"/>
                  </a:lnTo>
                  <a:lnTo>
                    <a:pt x="1157682" y="18541"/>
                  </a:lnTo>
                  <a:lnTo>
                    <a:pt x="1137560" y="4974"/>
                  </a:lnTo>
                  <a:lnTo>
                    <a:pt x="1112918" y="0"/>
                  </a:lnTo>
                  <a:close/>
                </a:path>
              </a:pathLst>
            </a:custGeom>
            <a:solidFill>
              <a:srgbClr val="FFC003"/>
            </a:solidFill>
          </p:spPr>
          <p:txBody>
            <a:bodyPr wrap="square" lIns="0" tIns="0" rIns="0" bIns="0" rtlCol="0">
              <a:noAutofit/>
            </a:bodyPr>
            <a:lstStyle/>
            <a:p>
              <a:pPr algn="ctr" fontAlgn="ctr"/>
              <a:endParaRPr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2" name="object 22"/>
            <p:cNvSpPr/>
            <p:nvPr/>
          </p:nvSpPr>
          <p:spPr>
            <a:xfrm>
              <a:off x="8591656" y="3976541"/>
              <a:ext cx="1176655" cy="518795"/>
            </a:xfrm>
            <a:custGeom>
              <a:avLst/>
              <a:gdLst/>
              <a:ahLst/>
              <a:cxnLst/>
              <a:rect l="l" t="t" r="r" b="b"/>
              <a:pathLst>
                <a:path w="1176654" h="518795">
                  <a:moveTo>
                    <a:pt x="0" y="63305"/>
                  </a:moveTo>
                  <a:lnTo>
                    <a:pt x="4974" y="38664"/>
                  </a:lnTo>
                  <a:lnTo>
                    <a:pt x="18541" y="18541"/>
                  </a:lnTo>
                  <a:lnTo>
                    <a:pt x="38664" y="4974"/>
                  </a:lnTo>
                  <a:lnTo>
                    <a:pt x="63305" y="0"/>
                  </a:lnTo>
                  <a:lnTo>
                    <a:pt x="1112918" y="0"/>
                  </a:lnTo>
                  <a:lnTo>
                    <a:pt x="1137559" y="4974"/>
                  </a:lnTo>
                  <a:lnTo>
                    <a:pt x="1157682" y="18541"/>
                  </a:lnTo>
                  <a:lnTo>
                    <a:pt x="1171249" y="38664"/>
                  </a:lnTo>
                  <a:lnTo>
                    <a:pt x="1176224" y="63305"/>
                  </a:lnTo>
                  <a:lnTo>
                    <a:pt x="1176224" y="454919"/>
                  </a:lnTo>
                  <a:lnTo>
                    <a:pt x="1171249" y="479560"/>
                  </a:lnTo>
                  <a:lnTo>
                    <a:pt x="1157682" y="499683"/>
                  </a:lnTo>
                  <a:lnTo>
                    <a:pt x="1137559" y="513250"/>
                  </a:lnTo>
                  <a:lnTo>
                    <a:pt x="1112918" y="518225"/>
                  </a:lnTo>
                  <a:lnTo>
                    <a:pt x="63305" y="518225"/>
                  </a:lnTo>
                  <a:lnTo>
                    <a:pt x="38664" y="513250"/>
                  </a:lnTo>
                  <a:lnTo>
                    <a:pt x="18541" y="499683"/>
                  </a:lnTo>
                  <a:lnTo>
                    <a:pt x="4974" y="479560"/>
                  </a:lnTo>
                  <a:lnTo>
                    <a:pt x="0" y="454919"/>
                  </a:lnTo>
                  <a:lnTo>
                    <a:pt x="0" y="63305"/>
                  </a:lnTo>
                  <a:close/>
                </a:path>
              </a:pathLst>
            </a:custGeom>
            <a:ln w="9525">
              <a:solidFill>
                <a:srgbClr val="7F7F7F"/>
              </a:solidFill>
            </a:ln>
          </p:spPr>
          <p:txBody>
            <a:bodyPr wrap="square" lIns="0" tIns="0" rIns="0" bIns="0" rtlCol="0">
              <a:noAutofit/>
            </a:bodyPr>
            <a:lstStyle/>
            <a:p>
              <a:pPr algn="ctr" fontAlgn="ctr"/>
              <a:endParaRPr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3" name="object 23"/>
            <p:cNvSpPr txBox="1"/>
            <p:nvPr/>
          </p:nvSpPr>
          <p:spPr>
            <a:xfrm>
              <a:off x="8895821" y="4122031"/>
              <a:ext cx="567895" cy="276999"/>
            </a:xfrm>
            <a:prstGeom prst="rect">
              <a:avLst/>
            </a:prstGeom>
          </p:spPr>
          <p:txBody>
            <a:bodyPr vert="horz" wrap="square" lIns="0" tIns="0" rIns="0" bIns="0" rtlCol="0">
              <a:noAutofit/>
            </a:bodyPr>
            <a:lstStyle/>
            <a:p>
              <a:pPr marL="12700" algn="ctr" fontAlgn="ctr">
                <a:lnSpc>
                  <a:spcPct val="100000"/>
                </a:lnSpc>
              </a:pPr>
              <a:r>
                <a:rPr 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Model</a:t>
              </a:r>
            </a:p>
          </p:txBody>
        </p:sp>
        <p:sp>
          <p:nvSpPr>
            <p:cNvPr id="24" name="object 24"/>
            <p:cNvSpPr/>
            <p:nvPr/>
          </p:nvSpPr>
          <p:spPr>
            <a:xfrm>
              <a:off x="10100026" y="3976541"/>
              <a:ext cx="1176655" cy="518795"/>
            </a:xfrm>
            <a:custGeom>
              <a:avLst/>
              <a:gdLst/>
              <a:ahLst/>
              <a:cxnLst/>
              <a:rect l="l" t="t" r="r" b="b"/>
              <a:pathLst>
                <a:path w="1176654" h="518795">
                  <a:moveTo>
                    <a:pt x="1112918" y="0"/>
                  </a:moveTo>
                  <a:lnTo>
                    <a:pt x="63305" y="0"/>
                  </a:lnTo>
                  <a:lnTo>
                    <a:pt x="38664" y="4974"/>
                  </a:lnTo>
                  <a:lnTo>
                    <a:pt x="18541" y="18541"/>
                  </a:lnTo>
                  <a:lnTo>
                    <a:pt x="4974" y="38664"/>
                  </a:lnTo>
                  <a:lnTo>
                    <a:pt x="0" y="63305"/>
                  </a:lnTo>
                  <a:lnTo>
                    <a:pt x="0" y="454919"/>
                  </a:lnTo>
                  <a:lnTo>
                    <a:pt x="4974" y="479560"/>
                  </a:lnTo>
                  <a:lnTo>
                    <a:pt x="18541" y="499682"/>
                  </a:lnTo>
                  <a:lnTo>
                    <a:pt x="38664" y="513249"/>
                  </a:lnTo>
                  <a:lnTo>
                    <a:pt x="63305" y="518224"/>
                  </a:lnTo>
                  <a:lnTo>
                    <a:pt x="1112918" y="518224"/>
                  </a:lnTo>
                  <a:lnTo>
                    <a:pt x="1137559" y="513249"/>
                  </a:lnTo>
                  <a:lnTo>
                    <a:pt x="1157682" y="499682"/>
                  </a:lnTo>
                  <a:lnTo>
                    <a:pt x="1171249" y="479560"/>
                  </a:lnTo>
                  <a:lnTo>
                    <a:pt x="1176224" y="454919"/>
                  </a:lnTo>
                  <a:lnTo>
                    <a:pt x="1176224" y="63305"/>
                  </a:lnTo>
                  <a:lnTo>
                    <a:pt x="1171249" y="38664"/>
                  </a:lnTo>
                  <a:lnTo>
                    <a:pt x="1157682" y="18541"/>
                  </a:lnTo>
                  <a:lnTo>
                    <a:pt x="1137559" y="4974"/>
                  </a:lnTo>
                  <a:lnTo>
                    <a:pt x="1112918" y="0"/>
                  </a:lnTo>
                  <a:close/>
                </a:path>
              </a:pathLst>
            </a:custGeom>
            <a:solidFill>
              <a:srgbClr val="F2F2F2"/>
            </a:solidFill>
          </p:spPr>
          <p:txBody>
            <a:bodyPr wrap="square" lIns="0" tIns="0" rIns="0" bIns="0" rtlCol="0">
              <a:noAutofit/>
            </a:bodyPr>
            <a:lstStyle/>
            <a:p>
              <a:pPr algn="ctr" fontAlgn="ctr"/>
              <a:endParaRPr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5" name="object 25"/>
            <p:cNvSpPr/>
            <p:nvPr/>
          </p:nvSpPr>
          <p:spPr>
            <a:xfrm>
              <a:off x="10100026" y="3976541"/>
              <a:ext cx="1176655" cy="518795"/>
            </a:xfrm>
            <a:custGeom>
              <a:avLst/>
              <a:gdLst/>
              <a:ahLst/>
              <a:cxnLst/>
              <a:rect l="l" t="t" r="r" b="b"/>
              <a:pathLst>
                <a:path w="1176654" h="518795">
                  <a:moveTo>
                    <a:pt x="0" y="63305"/>
                  </a:moveTo>
                  <a:lnTo>
                    <a:pt x="4974" y="38664"/>
                  </a:lnTo>
                  <a:lnTo>
                    <a:pt x="18541" y="18541"/>
                  </a:lnTo>
                  <a:lnTo>
                    <a:pt x="38664" y="4974"/>
                  </a:lnTo>
                  <a:lnTo>
                    <a:pt x="63305" y="0"/>
                  </a:lnTo>
                  <a:lnTo>
                    <a:pt x="1112918" y="0"/>
                  </a:lnTo>
                  <a:lnTo>
                    <a:pt x="1137559" y="4974"/>
                  </a:lnTo>
                  <a:lnTo>
                    <a:pt x="1157682" y="18541"/>
                  </a:lnTo>
                  <a:lnTo>
                    <a:pt x="1171249" y="38664"/>
                  </a:lnTo>
                  <a:lnTo>
                    <a:pt x="1176224" y="63305"/>
                  </a:lnTo>
                  <a:lnTo>
                    <a:pt x="1176224" y="454919"/>
                  </a:lnTo>
                  <a:lnTo>
                    <a:pt x="1171249" y="479560"/>
                  </a:lnTo>
                  <a:lnTo>
                    <a:pt x="1157682" y="499683"/>
                  </a:lnTo>
                  <a:lnTo>
                    <a:pt x="1137559" y="513250"/>
                  </a:lnTo>
                  <a:lnTo>
                    <a:pt x="1112918" y="518225"/>
                  </a:lnTo>
                  <a:lnTo>
                    <a:pt x="63305" y="518225"/>
                  </a:lnTo>
                  <a:lnTo>
                    <a:pt x="38664" y="513250"/>
                  </a:lnTo>
                  <a:lnTo>
                    <a:pt x="18541" y="499683"/>
                  </a:lnTo>
                  <a:lnTo>
                    <a:pt x="4974" y="479560"/>
                  </a:lnTo>
                  <a:lnTo>
                    <a:pt x="0" y="454919"/>
                  </a:lnTo>
                  <a:lnTo>
                    <a:pt x="0" y="63305"/>
                  </a:lnTo>
                  <a:close/>
                </a:path>
              </a:pathLst>
            </a:custGeom>
            <a:ln w="9525">
              <a:solidFill>
                <a:srgbClr val="7F7F7F"/>
              </a:solidFill>
            </a:ln>
          </p:spPr>
          <p:txBody>
            <a:bodyPr wrap="square" lIns="0" tIns="0" rIns="0" bIns="0" rtlCol="0">
              <a:noAutofit/>
            </a:bodyPr>
            <a:lstStyle/>
            <a:p>
              <a:pPr algn="ctr" fontAlgn="ctr"/>
              <a:endParaRPr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6" name="object 26"/>
            <p:cNvSpPr txBox="1"/>
            <p:nvPr/>
          </p:nvSpPr>
          <p:spPr>
            <a:xfrm>
              <a:off x="10235234" y="4112260"/>
              <a:ext cx="942382" cy="276999"/>
            </a:xfrm>
            <a:prstGeom prst="rect">
              <a:avLst/>
            </a:prstGeom>
          </p:spPr>
          <p:txBody>
            <a:bodyPr vert="horz" wrap="square" lIns="0" tIns="0" rIns="0" bIns="0" rtlCol="0">
              <a:noAutofit/>
            </a:bodyPr>
            <a:lstStyle/>
            <a:p>
              <a:pPr marL="12700" algn="ctr" fontAlgn="ctr">
                <a:lnSpc>
                  <a:spcPct val="100000"/>
                </a:lnSpc>
              </a:pPr>
              <a:r>
                <a:rPr lang="en-US" sz="14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Prediction</a:t>
              </a:r>
            </a:p>
          </p:txBody>
        </p:sp>
        <p:sp>
          <p:nvSpPr>
            <p:cNvPr id="27" name="object 27"/>
            <p:cNvSpPr/>
            <p:nvPr/>
          </p:nvSpPr>
          <p:spPr>
            <a:xfrm>
              <a:off x="7083286" y="3976541"/>
              <a:ext cx="1176655" cy="518795"/>
            </a:xfrm>
            <a:custGeom>
              <a:avLst/>
              <a:gdLst/>
              <a:ahLst/>
              <a:cxnLst/>
              <a:rect l="l" t="t" r="r" b="b"/>
              <a:pathLst>
                <a:path w="1176654" h="518795">
                  <a:moveTo>
                    <a:pt x="1112918" y="0"/>
                  </a:moveTo>
                  <a:lnTo>
                    <a:pt x="63305" y="0"/>
                  </a:lnTo>
                  <a:lnTo>
                    <a:pt x="38664" y="4974"/>
                  </a:lnTo>
                  <a:lnTo>
                    <a:pt x="18542" y="18541"/>
                  </a:lnTo>
                  <a:lnTo>
                    <a:pt x="4975" y="38664"/>
                  </a:lnTo>
                  <a:lnTo>
                    <a:pt x="0" y="63305"/>
                  </a:lnTo>
                  <a:lnTo>
                    <a:pt x="0" y="454919"/>
                  </a:lnTo>
                  <a:lnTo>
                    <a:pt x="4975" y="479560"/>
                  </a:lnTo>
                  <a:lnTo>
                    <a:pt x="18542" y="499682"/>
                  </a:lnTo>
                  <a:lnTo>
                    <a:pt x="38664" y="513249"/>
                  </a:lnTo>
                  <a:lnTo>
                    <a:pt x="63305" y="518224"/>
                  </a:lnTo>
                  <a:lnTo>
                    <a:pt x="1112918" y="518224"/>
                  </a:lnTo>
                  <a:lnTo>
                    <a:pt x="1137560" y="513249"/>
                  </a:lnTo>
                  <a:lnTo>
                    <a:pt x="1157682" y="499682"/>
                  </a:lnTo>
                  <a:lnTo>
                    <a:pt x="1171249" y="479560"/>
                  </a:lnTo>
                  <a:lnTo>
                    <a:pt x="1176224" y="454919"/>
                  </a:lnTo>
                  <a:lnTo>
                    <a:pt x="1176224" y="63305"/>
                  </a:lnTo>
                  <a:lnTo>
                    <a:pt x="1171249" y="38664"/>
                  </a:lnTo>
                  <a:lnTo>
                    <a:pt x="1157682" y="18541"/>
                  </a:lnTo>
                  <a:lnTo>
                    <a:pt x="1137560" y="4974"/>
                  </a:lnTo>
                  <a:lnTo>
                    <a:pt x="1112918" y="0"/>
                  </a:lnTo>
                  <a:close/>
                </a:path>
              </a:pathLst>
            </a:custGeom>
            <a:solidFill>
              <a:srgbClr val="F2F2F2"/>
            </a:solidFill>
          </p:spPr>
          <p:txBody>
            <a:bodyPr wrap="square" lIns="0" tIns="0" rIns="0" bIns="0" rtlCol="0">
              <a:noAutofit/>
            </a:bodyPr>
            <a:lstStyle/>
            <a:p>
              <a:pPr algn="ctr" fontAlgn="ctr"/>
              <a:endParaRPr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8" name="object 28"/>
            <p:cNvSpPr/>
            <p:nvPr/>
          </p:nvSpPr>
          <p:spPr>
            <a:xfrm>
              <a:off x="7083286" y="3976541"/>
              <a:ext cx="1176655" cy="518795"/>
            </a:xfrm>
            <a:custGeom>
              <a:avLst/>
              <a:gdLst/>
              <a:ahLst/>
              <a:cxnLst/>
              <a:rect l="l" t="t" r="r" b="b"/>
              <a:pathLst>
                <a:path w="1176654" h="518795">
                  <a:moveTo>
                    <a:pt x="0" y="63305"/>
                  </a:moveTo>
                  <a:lnTo>
                    <a:pt x="4974" y="38664"/>
                  </a:lnTo>
                  <a:lnTo>
                    <a:pt x="18541" y="18541"/>
                  </a:lnTo>
                  <a:lnTo>
                    <a:pt x="38664" y="4974"/>
                  </a:lnTo>
                  <a:lnTo>
                    <a:pt x="63305" y="0"/>
                  </a:lnTo>
                  <a:lnTo>
                    <a:pt x="1112918" y="0"/>
                  </a:lnTo>
                  <a:lnTo>
                    <a:pt x="1137559" y="4974"/>
                  </a:lnTo>
                  <a:lnTo>
                    <a:pt x="1157682" y="18541"/>
                  </a:lnTo>
                  <a:lnTo>
                    <a:pt x="1171249" y="38664"/>
                  </a:lnTo>
                  <a:lnTo>
                    <a:pt x="1176224" y="63305"/>
                  </a:lnTo>
                  <a:lnTo>
                    <a:pt x="1176224" y="454919"/>
                  </a:lnTo>
                  <a:lnTo>
                    <a:pt x="1171249" y="479560"/>
                  </a:lnTo>
                  <a:lnTo>
                    <a:pt x="1157682" y="499683"/>
                  </a:lnTo>
                  <a:lnTo>
                    <a:pt x="1137559" y="513250"/>
                  </a:lnTo>
                  <a:lnTo>
                    <a:pt x="1112918" y="518225"/>
                  </a:lnTo>
                  <a:lnTo>
                    <a:pt x="63305" y="518225"/>
                  </a:lnTo>
                  <a:lnTo>
                    <a:pt x="38664" y="513250"/>
                  </a:lnTo>
                  <a:lnTo>
                    <a:pt x="18541" y="499683"/>
                  </a:lnTo>
                  <a:lnTo>
                    <a:pt x="4974" y="479560"/>
                  </a:lnTo>
                  <a:lnTo>
                    <a:pt x="0" y="454919"/>
                  </a:lnTo>
                  <a:lnTo>
                    <a:pt x="0" y="63305"/>
                  </a:lnTo>
                  <a:close/>
                </a:path>
              </a:pathLst>
            </a:custGeom>
            <a:ln w="9525">
              <a:solidFill>
                <a:srgbClr val="7F7F7F"/>
              </a:solidFill>
            </a:ln>
          </p:spPr>
          <p:txBody>
            <a:bodyPr wrap="square" lIns="0" tIns="0" rIns="0" bIns="0" rtlCol="0">
              <a:noAutofit/>
            </a:bodyPr>
            <a:lstStyle/>
            <a:p>
              <a:pPr algn="ctr" fontAlgn="ctr"/>
              <a:endParaRPr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29" name="object 29"/>
            <p:cNvSpPr txBox="1"/>
            <p:nvPr/>
          </p:nvSpPr>
          <p:spPr>
            <a:xfrm>
              <a:off x="7296747" y="4130167"/>
              <a:ext cx="803855" cy="276999"/>
            </a:xfrm>
            <a:prstGeom prst="rect">
              <a:avLst/>
            </a:prstGeom>
          </p:spPr>
          <p:txBody>
            <a:bodyPr vert="horz" wrap="square" lIns="0" tIns="0" rIns="0" bIns="0" rtlCol="0">
              <a:noAutofit/>
            </a:bodyPr>
            <a:lstStyle/>
            <a:p>
              <a:pPr marL="12700" algn="ctr" fontAlgn="ctr">
                <a:lnSpc>
                  <a:spcPct val="100000"/>
                </a:lnSpc>
              </a:pPr>
              <a:r>
                <a:rPr lang="en-US" sz="14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New data</a:t>
              </a:r>
            </a:p>
          </p:txBody>
        </p:sp>
        <p:sp>
          <p:nvSpPr>
            <p:cNvPr id="30" name="object 30"/>
            <p:cNvSpPr/>
            <p:nvPr/>
          </p:nvSpPr>
          <p:spPr>
            <a:xfrm>
              <a:off x="9141669" y="2543796"/>
              <a:ext cx="76200" cy="447040"/>
            </a:xfrm>
            <a:custGeom>
              <a:avLst/>
              <a:gdLst/>
              <a:ahLst/>
              <a:cxnLst/>
              <a:rect l="l" t="t" r="r" b="b"/>
              <a:pathLst>
                <a:path w="76200" h="447039">
                  <a:moveTo>
                    <a:pt x="28575" y="370625"/>
                  </a:moveTo>
                  <a:lnTo>
                    <a:pt x="0" y="370625"/>
                  </a:lnTo>
                  <a:lnTo>
                    <a:pt x="38100" y="446825"/>
                  </a:lnTo>
                  <a:lnTo>
                    <a:pt x="69850" y="383325"/>
                  </a:lnTo>
                  <a:lnTo>
                    <a:pt x="28575" y="383325"/>
                  </a:lnTo>
                  <a:lnTo>
                    <a:pt x="28575" y="370625"/>
                  </a:lnTo>
                  <a:close/>
                </a:path>
                <a:path w="76200" h="447039">
                  <a:moveTo>
                    <a:pt x="47625" y="0"/>
                  </a:moveTo>
                  <a:lnTo>
                    <a:pt x="28575" y="0"/>
                  </a:lnTo>
                  <a:lnTo>
                    <a:pt x="28575" y="383325"/>
                  </a:lnTo>
                  <a:lnTo>
                    <a:pt x="47625" y="383325"/>
                  </a:lnTo>
                  <a:lnTo>
                    <a:pt x="47625" y="0"/>
                  </a:lnTo>
                  <a:close/>
                </a:path>
                <a:path w="76200" h="447039">
                  <a:moveTo>
                    <a:pt x="76200" y="370625"/>
                  </a:moveTo>
                  <a:lnTo>
                    <a:pt x="47625" y="370625"/>
                  </a:lnTo>
                  <a:lnTo>
                    <a:pt x="47625" y="383325"/>
                  </a:lnTo>
                  <a:lnTo>
                    <a:pt x="69850" y="383325"/>
                  </a:lnTo>
                  <a:lnTo>
                    <a:pt x="76200" y="370625"/>
                  </a:lnTo>
                  <a:close/>
                </a:path>
              </a:pathLst>
            </a:custGeom>
            <a:solidFill>
              <a:srgbClr val="595959"/>
            </a:solidFill>
          </p:spPr>
          <p:txBody>
            <a:bodyPr wrap="square" lIns="0" tIns="0" rIns="0" bIns="0" rtlCol="0">
              <a:noAutofit/>
            </a:bodyPr>
            <a:lstStyle/>
            <a:p>
              <a:pPr algn="ctr" fontAlgn="ctr"/>
              <a:endParaRPr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1" name="object 31"/>
            <p:cNvSpPr/>
            <p:nvPr/>
          </p:nvSpPr>
          <p:spPr>
            <a:xfrm>
              <a:off x="9141669" y="3526435"/>
              <a:ext cx="76200" cy="447040"/>
            </a:xfrm>
            <a:custGeom>
              <a:avLst/>
              <a:gdLst/>
              <a:ahLst/>
              <a:cxnLst/>
              <a:rect l="l" t="t" r="r" b="b"/>
              <a:pathLst>
                <a:path w="76200" h="447039">
                  <a:moveTo>
                    <a:pt x="28575" y="370624"/>
                  </a:moveTo>
                  <a:lnTo>
                    <a:pt x="0" y="370624"/>
                  </a:lnTo>
                  <a:lnTo>
                    <a:pt x="38100" y="446824"/>
                  </a:lnTo>
                  <a:lnTo>
                    <a:pt x="69850" y="383324"/>
                  </a:lnTo>
                  <a:lnTo>
                    <a:pt x="28575" y="383324"/>
                  </a:lnTo>
                  <a:lnTo>
                    <a:pt x="28575" y="370624"/>
                  </a:lnTo>
                  <a:close/>
                </a:path>
                <a:path w="76200" h="447039">
                  <a:moveTo>
                    <a:pt x="47625" y="0"/>
                  </a:moveTo>
                  <a:lnTo>
                    <a:pt x="28575" y="0"/>
                  </a:lnTo>
                  <a:lnTo>
                    <a:pt x="28575" y="383324"/>
                  </a:lnTo>
                  <a:lnTo>
                    <a:pt x="47625" y="383324"/>
                  </a:lnTo>
                  <a:lnTo>
                    <a:pt x="47625" y="0"/>
                  </a:lnTo>
                  <a:close/>
                </a:path>
                <a:path w="76200" h="447039">
                  <a:moveTo>
                    <a:pt x="76200" y="370624"/>
                  </a:moveTo>
                  <a:lnTo>
                    <a:pt x="47625" y="370624"/>
                  </a:lnTo>
                  <a:lnTo>
                    <a:pt x="47625" y="383324"/>
                  </a:lnTo>
                  <a:lnTo>
                    <a:pt x="69850" y="383324"/>
                  </a:lnTo>
                  <a:lnTo>
                    <a:pt x="76200" y="370624"/>
                  </a:lnTo>
                  <a:close/>
                </a:path>
              </a:pathLst>
            </a:custGeom>
            <a:solidFill>
              <a:srgbClr val="595959"/>
            </a:solidFill>
          </p:spPr>
          <p:txBody>
            <a:bodyPr wrap="square" lIns="0" tIns="0" rIns="0" bIns="0" rtlCol="0">
              <a:noAutofit/>
            </a:bodyPr>
            <a:lstStyle/>
            <a:p>
              <a:pPr algn="ctr" fontAlgn="ctr"/>
              <a:endParaRPr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2" name="object 32"/>
            <p:cNvSpPr/>
            <p:nvPr/>
          </p:nvSpPr>
          <p:spPr>
            <a:xfrm>
              <a:off x="9767881" y="4197554"/>
              <a:ext cx="332740" cy="76200"/>
            </a:xfrm>
            <a:custGeom>
              <a:avLst/>
              <a:gdLst/>
              <a:ahLst/>
              <a:cxnLst/>
              <a:rect l="l" t="t" r="r" b="b"/>
              <a:pathLst>
                <a:path w="332740" h="76200">
                  <a:moveTo>
                    <a:pt x="255945" y="0"/>
                  </a:moveTo>
                  <a:lnTo>
                    <a:pt x="255945" y="76200"/>
                  </a:lnTo>
                  <a:lnTo>
                    <a:pt x="313095" y="47625"/>
                  </a:lnTo>
                  <a:lnTo>
                    <a:pt x="268645" y="47625"/>
                  </a:lnTo>
                  <a:lnTo>
                    <a:pt x="268645" y="28575"/>
                  </a:lnTo>
                  <a:lnTo>
                    <a:pt x="313095" y="28575"/>
                  </a:lnTo>
                  <a:lnTo>
                    <a:pt x="255945" y="0"/>
                  </a:lnTo>
                  <a:close/>
                </a:path>
                <a:path w="332740" h="76200">
                  <a:moveTo>
                    <a:pt x="255945" y="28575"/>
                  </a:moveTo>
                  <a:lnTo>
                    <a:pt x="0" y="28575"/>
                  </a:lnTo>
                  <a:lnTo>
                    <a:pt x="0" y="47625"/>
                  </a:lnTo>
                  <a:lnTo>
                    <a:pt x="255945" y="47625"/>
                  </a:lnTo>
                  <a:lnTo>
                    <a:pt x="255945" y="28575"/>
                  </a:lnTo>
                  <a:close/>
                </a:path>
                <a:path w="332740" h="76200">
                  <a:moveTo>
                    <a:pt x="313095" y="28575"/>
                  </a:moveTo>
                  <a:lnTo>
                    <a:pt x="268645" y="28575"/>
                  </a:lnTo>
                  <a:lnTo>
                    <a:pt x="268645" y="47625"/>
                  </a:lnTo>
                  <a:lnTo>
                    <a:pt x="313095" y="47625"/>
                  </a:lnTo>
                  <a:lnTo>
                    <a:pt x="332145" y="38100"/>
                  </a:lnTo>
                  <a:lnTo>
                    <a:pt x="313095" y="28575"/>
                  </a:lnTo>
                  <a:close/>
                </a:path>
              </a:pathLst>
            </a:custGeom>
            <a:solidFill>
              <a:srgbClr val="595959"/>
            </a:solidFill>
          </p:spPr>
          <p:txBody>
            <a:bodyPr wrap="square" lIns="0" tIns="0" rIns="0" bIns="0" rtlCol="0">
              <a:noAutofit/>
            </a:bodyPr>
            <a:lstStyle/>
            <a:p>
              <a:pPr algn="ctr" fontAlgn="ctr"/>
              <a:endParaRPr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33" name="object 33"/>
            <p:cNvSpPr/>
            <p:nvPr/>
          </p:nvSpPr>
          <p:spPr>
            <a:xfrm>
              <a:off x="8252979" y="4197554"/>
              <a:ext cx="332740" cy="76200"/>
            </a:xfrm>
            <a:custGeom>
              <a:avLst/>
              <a:gdLst/>
              <a:ahLst/>
              <a:cxnLst/>
              <a:rect l="l" t="t" r="r" b="b"/>
              <a:pathLst>
                <a:path w="332740" h="76200">
                  <a:moveTo>
                    <a:pt x="255946" y="0"/>
                  </a:moveTo>
                  <a:lnTo>
                    <a:pt x="255946" y="76200"/>
                  </a:lnTo>
                  <a:lnTo>
                    <a:pt x="313096" y="47625"/>
                  </a:lnTo>
                  <a:lnTo>
                    <a:pt x="268646" y="47625"/>
                  </a:lnTo>
                  <a:lnTo>
                    <a:pt x="268646" y="28575"/>
                  </a:lnTo>
                  <a:lnTo>
                    <a:pt x="313096" y="28575"/>
                  </a:lnTo>
                  <a:lnTo>
                    <a:pt x="255946" y="0"/>
                  </a:lnTo>
                  <a:close/>
                </a:path>
                <a:path w="332740" h="76200">
                  <a:moveTo>
                    <a:pt x="255946" y="28575"/>
                  </a:moveTo>
                  <a:lnTo>
                    <a:pt x="0" y="28575"/>
                  </a:lnTo>
                  <a:lnTo>
                    <a:pt x="0" y="47625"/>
                  </a:lnTo>
                  <a:lnTo>
                    <a:pt x="255946" y="47625"/>
                  </a:lnTo>
                  <a:lnTo>
                    <a:pt x="255946" y="28575"/>
                  </a:lnTo>
                  <a:close/>
                </a:path>
                <a:path w="332740" h="76200">
                  <a:moveTo>
                    <a:pt x="313096" y="28575"/>
                  </a:moveTo>
                  <a:lnTo>
                    <a:pt x="268646" y="28575"/>
                  </a:lnTo>
                  <a:lnTo>
                    <a:pt x="268646" y="47625"/>
                  </a:lnTo>
                  <a:lnTo>
                    <a:pt x="313096" y="47625"/>
                  </a:lnTo>
                  <a:lnTo>
                    <a:pt x="332146" y="38100"/>
                  </a:lnTo>
                  <a:lnTo>
                    <a:pt x="313096" y="28575"/>
                  </a:lnTo>
                  <a:close/>
                </a:path>
              </a:pathLst>
            </a:custGeom>
            <a:solidFill>
              <a:srgbClr val="595959"/>
            </a:solidFill>
          </p:spPr>
          <p:txBody>
            <a:bodyPr wrap="square" lIns="0" tIns="0" rIns="0" bIns="0" rtlCol="0">
              <a:noAutofit/>
            </a:bodyPr>
            <a:lstStyle/>
            <a:p>
              <a:pPr algn="ctr" fontAlgn="ctr"/>
              <a:endParaRPr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grpSp>
      <p:sp>
        <p:nvSpPr>
          <p:cNvPr id="34" name="object 9"/>
          <p:cNvSpPr txBox="1"/>
          <p:nvPr/>
        </p:nvSpPr>
        <p:spPr>
          <a:xfrm>
            <a:off x="957695" y="5150369"/>
            <a:ext cx="4333236" cy="866928"/>
          </a:xfrm>
          <a:prstGeom prst="rect">
            <a:avLst/>
          </a:prstGeom>
          <a:ln>
            <a:solidFill>
              <a:schemeClr val="tx1"/>
            </a:solidFill>
            <a:prstDash val="dashDot"/>
          </a:ln>
        </p:spPr>
        <p:txBody>
          <a:bodyPr vert="horz" wrap="square" lIns="72000" tIns="72000" rIns="0" bIns="0" rtlCol="0">
            <a:noAutofit/>
          </a:bodyPr>
          <a:lstStyle/>
          <a:p>
            <a:pPr marL="298450" indent="-285750" fontAlgn="ctr">
              <a:spcBef>
                <a:spcPts val="695"/>
              </a:spcBef>
              <a:buChar char="•"/>
              <a:tabLst>
                <a:tab pos="297815" algn="l"/>
                <a:tab pos="298450" algn="l"/>
              </a:tabLst>
            </a:pPr>
            <a:r>
              <a:rPr 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Explicit programming is used to solve problems.</a:t>
            </a:r>
          </a:p>
          <a:p>
            <a:pPr marL="298450" indent="-285750" fontAlgn="ctr">
              <a:spcBef>
                <a:spcPts val="695"/>
              </a:spcBef>
              <a:buChar char="•"/>
              <a:tabLst>
                <a:tab pos="297815" algn="l"/>
                <a:tab pos="298450" algn="l"/>
              </a:tabLst>
            </a:pPr>
            <a:r>
              <a:rPr lang="en-US" sz="14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Rules can be manually specified.</a:t>
            </a:r>
          </a:p>
        </p:txBody>
      </p:sp>
    </p:spTree>
    <p:extLst>
      <p:ext uri="{BB962C8B-B14F-4D97-AF65-F5344CB8AC3E}">
        <p14:creationId xmlns:p14="http://schemas.microsoft.com/office/powerpoint/2010/main" val="88309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normAutofit/>
          </a:bodyPr>
          <a:lstStyle/>
          <a:p>
            <a:r>
              <a:rPr lang="en-US" dirty="0">
                <a:sym typeface="Huawei Sans" panose="020C0503030203020204" pitchFamily="34" charset="0"/>
              </a:rPr>
              <a:t>Application Scenarios of Machine Learning (1)</a:t>
            </a:r>
          </a:p>
        </p:txBody>
      </p:sp>
      <p:sp>
        <p:nvSpPr>
          <p:cNvPr id="9" name="文本占位符 8"/>
          <p:cNvSpPr>
            <a:spLocks noGrp="1"/>
          </p:cNvSpPr>
          <p:nvPr>
            <p:ph type="body" sz="quarter" idx="10"/>
          </p:nvPr>
        </p:nvSpPr>
        <p:spPr>
          <a:xfrm>
            <a:off x="731838" y="1052514"/>
            <a:ext cx="10728326" cy="1292653"/>
          </a:xfrm>
        </p:spPr>
        <p:txBody>
          <a:bodyPr>
            <a:normAutofit fontScale="92500" lnSpcReduction="20000"/>
          </a:bodyPr>
          <a:lstStyle/>
          <a:p>
            <a:r>
              <a:rPr lang="en-US" dirty="0">
                <a:sym typeface="Huawei Sans" panose="020C0503030203020204" pitchFamily="34" charset="0"/>
              </a:rPr>
              <a:t>The solution to a problem is complex, or the problem may involve a large amount of data without a clear data distribution function.</a:t>
            </a:r>
          </a:p>
          <a:p>
            <a:r>
              <a:rPr lang="en-US" dirty="0">
                <a:sym typeface="Huawei Sans" panose="020C0503030203020204" pitchFamily="34" charset="0"/>
              </a:rPr>
              <a:t>Machine learning can be used in the following scenarios:</a:t>
            </a:r>
          </a:p>
        </p:txBody>
      </p:sp>
      <p:sp>
        <p:nvSpPr>
          <p:cNvPr id="6" name="object 6"/>
          <p:cNvSpPr/>
          <p:nvPr/>
        </p:nvSpPr>
        <p:spPr>
          <a:xfrm>
            <a:off x="933405" y="2277656"/>
            <a:ext cx="10091928" cy="3157728"/>
          </a:xfrm>
          <a:prstGeom prst="rect">
            <a:avLst/>
          </a:prstGeom>
          <a:blipFill>
            <a:blip r:embed="rId3" cstate="print"/>
            <a:stretch>
              <a:fillRect/>
            </a:stretch>
          </a:blipFill>
        </p:spPr>
        <p:txBody>
          <a:bodyPr wrap="square" lIns="0" tIns="0" rIns="0" bIns="0" rtlCol="0">
            <a:noAutofit/>
          </a:bodyPr>
          <a:lstStyle/>
          <a:p>
            <a:pPr fontAlgn="ctr"/>
            <a:endParaRPr>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 name="文本框 11"/>
          <p:cNvSpPr txBox="1"/>
          <p:nvPr/>
        </p:nvSpPr>
        <p:spPr bwMode="auto">
          <a:xfrm>
            <a:off x="1167452" y="5367872"/>
            <a:ext cx="2448972" cy="824057"/>
          </a:xfrm>
          <a:prstGeom prst="rect">
            <a:avLst/>
          </a:prstGeom>
          <a:solidFill>
            <a:srgbClr val="F4F4F2"/>
          </a:solid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r>
              <a:rPr lang="en-US" sz="1400" i="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Rules are complex or cannot be described, such as facial recognition and voice recognition.</a:t>
            </a:r>
          </a:p>
        </p:txBody>
      </p:sp>
      <p:sp>
        <p:nvSpPr>
          <p:cNvPr id="13" name="文本框 12"/>
          <p:cNvSpPr txBox="1"/>
          <p:nvPr/>
        </p:nvSpPr>
        <p:spPr bwMode="auto">
          <a:xfrm>
            <a:off x="4457822" y="5311878"/>
            <a:ext cx="2648784" cy="1037885"/>
          </a:xfrm>
          <a:prstGeom prst="rect">
            <a:avLst/>
          </a:prstGeom>
          <a:solidFill>
            <a:srgbClr val="F4F4F2"/>
          </a:solid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r>
              <a:rPr lang="en-US" sz="1400" i="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Task rules change over time. For example, in the part-of-speech tagging task, new words or meanings are generated at any time.</a:t>
            </a:r>
          </a:p>
        </p:txBody>
      </p:sp>
      <p:sp>
        <p:nvSpPr>
          <p:cNvPr id="14" name="文本框 13"/>
          <p:cNvSpPr txBox="1"/>
          <p:nvPr/>
        </p:nvSpPr>
        <p:spPr bwMode="auto">
          <a:xfrm>
            <a:off x="7703200" y="5405017"/>
            <a:ext cx="2659104" cy="942892"/>
          </a:xfrm>
          <a:prstGeom prst="rect">
            <a:avLst/>
          </a:prstGeom>
          <a:solidFill>
            <a:srgbClr val="F4F4F2"/>
          </a:solid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fontAlgn="ctr"/>
            <a:r>
              <a:rPr lang="en-US" sz="1400" i="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Data distribution changes over time, requiring constant </a:t>
            </a:r>
            <a:r>
              <a:rPr lang="en-US" sz="1400" i="1" dirty="0" err="1">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readaptation</a:t>
            </a:r>
            <a:r>
              <a:rPr lang="en-US" sz="1400" i="1"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 of programs, such as predicting the trend of commodity sales.</a:t>
            </a:r>
          </a:p>
        </p:txBody>
      </p:sp>
    </p:spTree>
    <p:extLst>
      <p:ext uri="{BB962C8B-B14F-4D97-AF65-F5344CB8AC3E}">
        <p14:creationId xmlns:p14="http://schemas.microsoft.com/office/powerpoint/2010/main" val="131297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wrap="square">
            <a:noAutofit/>
          </a:bodyPr>
          <a:lstStyle/>
          <a:p>
            <a:r>
              <a:rPr lang="en-US">
                <a:sym typeface="Huawei Sans" panose="020C0503030203020204" pitchFamily="34" charset="0"/>
              </a:rPr>
              <a:t>Application Scenarios of Machine Learning (2)</a:t>
            </a:r>
          </a:p>
        </p:txBody>
      </p:sp>
      <p:grpSp>
        <p:nvGrpSpPr>
          <p:cNvPr id="30" name="组合 29"/>
          <p:cNvGrpSpPr/>
          <p:nvPr/>
        </p:nvGrpSpPr>
        <p:grpSpPr>
          <a:xfrm>
            <a:off x="2143361" y="1419440"/>
            <a:ext cx="6787956" cy="4593796"/>
            <a:chOff x="2116356" y="1613418"/>
            <a:chExt cx="4152499" cy="3335960"/>
          </a:xfrm>
        </p:grpSpPr>
        <p:sp>
          <p:nvSpPr>
            <p:cNvPr id="11" name="object 11"/>
            <p:cNvSpPr/>
            <p:nvPr/>
          </p:nvSpPr>
          <p:spPr>
            <a:xfrm>
              <a:off x="2842896" y="1772816"/>
              <a:ext cx="3253104" cy="2513965"/>
            </a:xfrm>
            <a:custGeom>
              <a:avLst/>
              <a:gdLst/>
              <a:ahLst/>
              <a:cxnLst/>
              <a:rect l="l" t="t" r="r" b="b"/>
              <a:pathLst>
                <a:path w="3253104" h="2513965">
                  <a:moveTo>
                    <a:pt x="0" y="0"/>
                  </a:moveTo>
                  <a:lnTo>
                    <a:pt x="3253031" y="0"/>
                  </a:lnTo>
                  <a:lnTo>
                    <a:pt x="3253031" y="2513536"/>
                  </a:lnTo>
                  <a:lnTo>
                    <a:pt x="0" y="2513536"/>
                  </a:lnTo>
                  <a:lnTo>
                    <a:pt x="0" y="0"/>
                  </a:lnTo>
                  <a:close/>
                </a:path>
              </a:pathLst>
            </a:custGeom>
            <a:ln w="9525">
              <a:solidFill>
                <a:srgbClr val="595959"/>
              </a:solidFill>
            </a:ln>
          </p:spPr>
          <p:txBody>
            <a:bodyPr wrap="square" lIns="0" tIns="0" rIns="0" bIns="0" rtlCol="0">
              <a:noAutofit/>
            </a:bodyPr>
            <a:lstStyle/>
            <a:p>
              <a:pPr algn="ctr" fontAlgn="ctr"/>
              <a:endParaRPr sz="11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2" name="object 12"/>
            <p:cNvSpPr/>
            <p:nvPr/>
          </p:nvSpPr>
          <p:spPr>
            <a:xfrm>
              <a:off x="2842896" y="3021372"/>
              <a:ext cx="3253104" cy="8255"/>
            </a:xfrm>
            <a:custGeom>
              <a:avLst/>
              <a:gdLst/>
              <a:ahLst/>
              <a:cxnLst/>
              <a:rect l="l" t="t" r="r" b="b"/>
              <a:pathLst>
                <a:path w="3253104" h="8254">
                  <a:moveTo>
                    <a:pt x="0" y="8211"/>
                  </a:moveTo>
                  <a:lnTo>
                    <a:pt x="3253031" y="0"/>
                  </a:lnTo>
                </a:path>
              </a:pathLst>
            </a:custGeom>
            <a:ln w="9525">
              <a:solidFill>
                <a:srgbClr val="595959"/>
              </a:solidFill>
            </a:ln>
          </p:spPr>
          <p:txBody>
            <a:bodyPr wrap="square" lIns="0" tIns="0" rIns="0" bIns="0" rtlCol="0">
              <a:noAutofit/>
            </a:bodyPr>
            <a:lstStyle/>
            <a:p>
              <a:pPr algn="ctr" fontAlgn="ctr"/>
              <a:endParaRPr sz="11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3" name="object 13"/>
            <p:cNvSpPr/>
            <p:nvPr/>
          </p:nvSpPr>
          <p:spPr>
            <a:xfrm>
              <a:off x="4469413" y="1772816"/>
              <a:ext cx="1905" cy="2513965"/>
            </a:xfrm>
            <a:custGeom>
              <a:avLst/>
              <a:gdLst/>
              <a:ahLst/>
              <a:cxnLst/>
              <a:rect l="l" t="t" r="r" b="b"/>
              <a:pathLst>
                <a:path w="1904" h="2513965">
                  <a:moveTo>
                    <a:pt x="1462" y="0"/>
                  </a:moveTo>
                  <a:lnTo>
                    <a:pt x="0" y="2513536"/>
                  </a:lnTo>
                </a:path>
              </a:pathLst>
            </a:custGeom>
            <a:ln w="9525">
              <a:solidFill>
                <a:srgbClr val="595959"/>
              </a:solidFill>
            </a:ln>
          </p:spPr>
          <p:txBody>
            <a:bodyPr wrap="square" lIns="0" tIns="0" rIns="0" bIns="0" rtlCol="0">
              <a:noAutofit/>
            </a:bodyPr>
            <a:lstStyle/>
            <a:p>
              <a:pPr algn="ctr" fontAlgn="ctr"/>
              <a:endParaRPr sz="11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4" name="object 14"/>
            <p:cNvSpPr txBox="1"/>
            <p:nvPr/>
          </p:nvSpPr>
          <p:spPr>
            <a:xfrm>
              <a:off x="3194006" y="2332683"/>
              <a:ext cx="876329" cy="156453"/>
            </a:xfrm>
            <a:prstGeom prst="rect">
              <a:avLst/>
            </a:prstGeom>
          </p:spPr>
          <p:txBody>
            <a:bodyPr vert="horz" wrap="square" lIns="0" tIns="0" rIns="0" bIns="0" rtlCol="0">
              <a:noAutofit/>
            </a:bodyPr>
            <a:lstStyle/>
            <a:p>
              <a:pPr algn="ctr" fontAlgn="ctr">
                <a:lnSpc>
                  <a:spcPct val="100000"/>
                </a:lnSpc>
              </a:pPr>
              <a:r>
                <a:rPr lang="en-US" sz="14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Manual rules</a:t>
              </a:r>
            </a:p>
          </p:txBody>
        </p:sp>
        <p:sp>
          <p:nvSpPr>
            <p:cNvPr id="15" name="object 15"/>
            <p:cNvSpPr txBox="1"/>
            <p:nvPr/>
          </p:nvSpPr>
          <p:spPr>
            <a:xfrm>
              <a:off x="3044812" y="3554931"/>
              <a:ext cx="1164314" cy="156453"/>
            </a:xfrm>
            <a:prstGeom prst="rect">
              <a:avLst/>
            </a:prstGeom>
          </p:spPr>
          <p:txBody>
            <a:bodyPr vert="horz" wrap="square" lIns="0" tIns="0" rIns="0" bIns="0" rtlCol="0">
              <a:noAutofit/>
            </a:bodyPr>
            <a:lstStyle/>
            <a:p>
              <a:pPr algn="ctr" fontAlgn="ctr">
                <a:lnSpc>
                  <a:spcPct val="100000"/>
                </a:lnSpc>
              </a:pPr>
              <a:r>
                <a:rPr lang="en-US" sz="14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Simple problems</a:t>
              </a:r>
            </a:p>
          </p:txBody>
        </p:sp>
        <p:sp>
          <p:nvSpPr>
            <p:cNvPr id="16" name="object 16"/>
            <p:cNvSpPr txBox="1"/>
            <p:nvPr/>
          </p:nvSpPr>
          <p:spPr>
            <a:xfrm>
              <a:off x="4907728" y="3487439"/>
              <a:ext cx="766445" cy="312905"/>
            </a:xfrm>
            <a:prstGeom prst="rect">
              <a:avLst/>
            </a:prstGeom>
          </p:spPr>
          <p:txBody>
            <a:bodyPr vert="horz" wrap="square" lIns="0" tIns="0" rIns="0" bIns="0" rtlCol="0">
              <a:noAutofit/>
            </a:bodyPr>
            <a:lstStyle/>
            <a:p>
              <a:pPr algn="ctr" fontAlgn="ctr">
                <a:lnSpc>
                  <a:spcPct val="100000"/>
                </a:lnSpc>
              </a:pPr>
              <a:r>
                <a:rPr lang="en-US" sz="14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Rule-based algorithms</a:t>
              </a:r>
            </a:p>
          </p:txBody>
        </p:sp>
        <p:sp>
          <p:nvSpPr>
            <p:cNvPr id="17" name="object 17"/>
            <p:cNvSpPr/>
            <p:nvPr/>
          </p:nvSpPr>
          <p:spPr>
            <a:xfrm>
              <a:off x="2677930" y="4381203"/>
              <a:ext cx="3590925" cy="76200"/>
            </a:xfrm>
            <a:custGeom>
              <a:avLst/>
              <a:gdLst/>
              <a:ahLst/>
              <a:cxnLst/>
              <a:rect l="l" t="t" r="r" b="b"/>
              <a:pathLst>
                <a:path w="3590925" h="76200">
                  <a:moveTo>
                    <a:pt x="3514584" y="44449"/>
                  </a:moveTo>
                  <a:lnTo>
                    <a:pt x="3514584" y="76200"/>
                  </a:lnTo>
                  <a:lnTo>
                    <a:pt x="3578084" y="44450"/>
                  </a:lnTo>
                  <a:lnTo>
                    <a:pt x="3514584" y="44449"/>
                  </a:lnTo>
                  <a:close/>
                </a:path>
                <a:path w="3590925" h="76200">
                  <a:moveTo>
                    <a:pt x="3514584" y="31749"/>
                  </a:moveTo>
                  <a:lnTo>
                    <a:pt x="3514584" y="44449"/>
                  </a:lnTo>
                  <a:lnTo>
                    <a:pt x="3527285" y="44450"/>
                  </a:lnTo>
                  <a:lnTo>
                    <a:pt x="3527285" y="31750"/>
                  </a:lnTo>
                  <a:lnTo>
                    <a:pt x="3514584" y="31749"/>
                  </a:lnTo>
                  <a:close/>
                </a:path>
                <a:path w="3590925" h="76200">
                  <a:moveTo>
                    <a:pt x="3514584" y="0"/>
                  </a:moveTo>
                  <a:lnTo>
                    <a:pt x="3514584" y="31749"/>
                  </a:lnTo>
                  <a:lnTo>
                    <a:pt x="3527285" y="31750"/>
                  </a:lnTo>
                  <a:lnTo>
                    <a:pt x="3527285" y="44450"/>
                  </a:lnTo>
                  <a:lnTo>
                    <a:pt x="3578086" y="44448"/>
                  </a:lnTo>
                  <a:lnTo>
                    <a:pt x="3590784" y="38100"/>
                  </a:lnTo>
                  <a:lnTo>
                    <a:pt x="3514584" y="0"/>
                  </a:lnTo>
                  <a:close/>
                </a:path>
                <a:path w="3590925" h="76200">
                  <a:moveTo>
                    <a:pt x="0" y="31748"/>
                  </a:moveTo>
                  <a:lnTo>
                    <a:pt x="0" y="44448"/>
                  </a:lnTo>
                  <a:lnTo>
                    <a:pt x="3514584" y="44449"/>
                  </a:lnTo>
                  <a:lnTo>
                    <a:pt x="3514584" y="31749"/>
                  </a:lnTo>
                  <a:lnTo>
                    <a:pt x="0" y="31748"/>
                  </a:lnTo>
                  <a:close/>
                </a:path>
              </a:pathLst>
            </a:custGeom>
            <a:solidFill>
              <a:srgbClr val="595959"/>
            </a:solidFill>
          </p:spPr>
          <p:txBody>
            <a:bodyPr wrap="square" lIns="0" tIns="0" rIns="0" bIns="0" rtlCol="0">
              <a:noAutofit/>
            </a:bodyPr>
            <a:lstStyle/>
            <a:p>
              <a:pPr algn="ctr" fontAlgn="ctr"/>
              <a:endParaRPr sz="11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8" name="object 18"/>
            <p:cNvSpPr/>
            <p:nvPr/>
          </p:nvSpPr>
          <p:spPr>
            <a:xfrm>
              <a:off x="2639831" y="1613418"/>
              <a:ext cx="76200" cy="2806065"/>
            </a:xfrm>
            <a:custGeom>
              <a:avLst/>
              <a:gdLst/>
              <a:ahLst/>
              <a:cxnLst/>
              <a:rect l="l" t="t" r="r" b="b"/>
              <a:pathLst>
                <a:path w="76200" h="2806065">
                  <a:moveTo>
                    <a:pt x="44450" y="63500"/>
                  </a:moveTo>
                  <a:lnTo>
                    <a:pt x="31750" y="63500"/>
                  </a:lnTo>
                  <a:lnTo>
                    <a:pt x="31748" y="2805884"/>
                  </a:lnTo>
                  <a:lnTo>
                    <a:pt x="44448" y="2805884"/>
                  </a:lnTo>
                  <a:lnTo>
                    <a:pt x="44450" y="63500"/>
                  </a:lnTo>
                  <a:close/>
                </a:path>
                <a:path w="76200" h="2806065">
                  <a:moveTo>
                    <a:pt x="38100" y="0"/>
                  </a:moveTo>
                  <a:lnTo>
                    <a:pt x="0" y="76200"/>
                  </a:lnTo>
                  <a:lnTo>
                    <a:pt x="31749" y="76200"/>
                  </a:lnTo>
                  <a:lnTo>
                    <a:pt x="31750" y="63500"/>
                  </a:lnTo>
                  <a:lnTo>
                    <a:pt x="69850" y="63500"/>
                  </a:lnTo>
                  <a:lnTo>
                    <a:pt x="38100" y="0"/>
                  </a:lnTo>
                  <a:close/>
                </a:path>
                <a:path w="76200" h="2806065">
                  <a:moveTo>
                    <a:pt x="69850" y="63500"/>
                  </a:moveTo>
                  <a:lnTo>
                    <a:pt x="44450" y="63500"/>
                  </a:lnTo>
                  <a:lnTo>
                    <a:pt x="44449" y="76200"/>
                  </a:lnTo>
                  <a:lnTo>
                    <a:pt x="76200" y="76200"/>
                  </a:lnTo>
                  <a:lnTo>
                    <a:pt x="69850" y="63500"/>
                  </a:lnTo>
                  <a:close/>
                </a:path>
              </a:pathLst>
            </a:custGeom>
            <a:solidFill>
              <a:srgbClr val="595959"/>
            </a:solidFill>
          </p:spPr>
          <p:txBody>
            <a:bodyPr wrap="square" lIns="0" tIns="0" rIns="0" bIns="0" rtlCol="0">
              <a:noAutofit/>
            </a:bodyPr>
            <a:lstStyle/>
            <a:p>
              <a:pPr algn="ctr" fontAlgn="ctr"/>
              <a:endParaRPr sz="11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9" name="object 19"/>
            <p:cNvSpPr txBox="1"/>
            <p:nvPr/>
          </p:nvSpPr>
          <p:spPr>
            <a:xfrm>
              <a:off x="3557521" y="4466283"/>
              <a:ext cx="351790" cy="156453"/>
            </a:xfrm>
            <a:prstGeom prst="rect">
              <a:avLst/>
            </a:prstGeom>
          </p:spPr>
          <p:txBody>
            <a:bodyPr vert="horz" wrap="square" lIns="0" tIns="0" rIns="0" bIns="0" rtlCol="0">
              <a:noAutofit/>
            </a:bodyPr>
            <a:lstStyle/>
            <a:p>
              <a:pPr marL="12700" algn="ctr" fontAlgn="ctr">
                <a:lnSpc>
                  <a:spcPct val="100000"/>
                </a:lnSpc>
              </a:pPr>
              <a:r>
                <a:rPr lang="en-US" sz="14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Small</a:t>
              </a:r>
            </a:p>
          </p:txBody>
        </p:sp>
        <p:sp>
          <p:nvSpPr>
            <p:cNvPr id="20" name="object 20"/>
            <p:cNvSpPr txBox="1"/>
            <p:nvPr/>
          </p:nvSpPr>
          <p:spPr>
            <a:xfrm>
              <a:off x="5160788" y="4466283"/>
              <a:ext cx="336550" cy="156453"/>
            </a:xfrm>
            <a:prstGeom prst="rect">
              <a:avLst/>
            </a:prstGeom>
          </p:spPr>
          <p:txBody>
            <a:bodyPr vert="horz" wrap="square" lIns="0" tIns="0" rIns="0" bIns="0" rtlCol="0">
              <a:noAutofit/>
            </a:bodyPr>
            <a:lstStyle/>
            <a:p>
              <a:pPr marL="12700" algn="ctr" fontAlgn="ctr">
                <a:lnSpc>
                  <a:spcPct val="100000"/>
                </a:lnSpc>
              </a:pPr>
              <a:r>
                <a:rPr lang="en-US" sz="140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Large</a:t>
              </a:r>
            </a:p>
          </p:txBody>
        </p:sp>
        <p:sp>
          <p:nvSpPr>
            <p:cNvPr id="21" name="object 21"/>
            <p:cNvSpPr txBox="1"/>
            <p:nvPr/>
          </p:nvSpPr>
          <p:spPr>
            <a:xfrm>
              <a:off x="2385152" y="3414372"/>
              <a:ext cx="99828" cy="430530"/>
            </a:xfrm>
            <a:prstGeom prst="rect">
              <a:avLst/>
            </a:prstGeom>
          </p:spPr>
          <p:txBody>
            <a:bodyPr vert="vert270" wrap="square" lIns="0" tIns="0" rIns="0" bIns="0" rtlCol="0">
              <a:noAutofit/>
            </a:bodyPr>
            <a:lstStyle/>
            <a:p>
              <a:pPr marL="12700" algn="ctr" fontAlgn="ctr">
                <a:lnSpc>
                  <a:spcPts val="1165"/>
                </a:lnSpc>
              </a:pPr>
              <a:r>
                <a:rPr lang="en-US" sz="14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Simple</a:t>
              </a:r>
            </a:p>
          </p:txBody>
        </p:sp>
        <p:sp>
          <p:nvSpPr>
            <p:cNvPr id="22" name="object 22"/>
            <p:cNvSpPr txBox="1"/>
            <p:nvPr/>
          </p:nvSpPr>
          <p:spPr>
            <a:xfrm>
              <a:off x="2385152" y="2070057"/>
              <a:ext cx="99828" cy="546100"/>
            </a:xfrm>
            <a:prstGeom prst="rect">
              <a:avLst/>
            </a:prstGeom>
          </p:spPr>
          <p:txBody>
            <a:bodyPr vert="vert270" wrap="square" lIns="0" tIns="0" rIns="0" bIns="0" rtlCol="0">
              <a:noAutofit/>
            </a:bodyPr>
            <a:lstStyle/>
            <a:p>
              <a:pPr marL="12700" algn="ctr" fontAlgn="ctr">
                <a:lnSpc>
                  <a:spcPts val="1165"/>
                </a:lnSpc>
              </a:pPr>
              <a:r>
                <a:rPr lang="en-US" sz="1400" dirty="0">
                  <a:solidFill>
                    <a:schemeClr val="bg1"/>
                  </a:solidFill>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Complex</a:t>
              </a:r>
            </a:p>
          </p:txBody>
        </p:sp>
        <p:sp>
          <p:nvSpPr>
            <p:cNvPr id="23" name="object 23"/>
            <p:cNvSpPr txBox="1"/>
            <p:nvPr/>
          </p:nvSpPr>
          <p:spPr>
            <a:xfrm>
              <a:off x="3822705" y="4770575"/>
              <a:ext cx="1446619" cy="178803"/>
            </a:xfrm>
            <a:prstGeom prst="rect">
              <a:avLst/>
            </a:prstGeom>
          </p:spPr>
          <p:txBody>
            <a:bodyPr vert="horz" wrap="square" lIns="0" tIns="0" rIns="0" bIns="0" rtlCol="0">
              <a:noAutofit/>
            </a:bodyPr>
            <a:lstStyle/>
            <a:p>
              <a:pPr marL="12700" algn="ctr" fontAlgn="ctr">
                <a:lnSpc>
                  <a:spcPct val="100000"/>
                </a:lnSpc>
              </a:pP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Scale of the problem</a:t>
              </a:r>
            </a:p>
          </p:txBody>
        </p:sp>
        <p:sp>
          <p:nvSpPr>
            <p:cNvPr id="24" name="object 24"/>
            <p:cNvSpPr txBox="1"/>
            <p:nvPr/>
          </p:nvSpPr>
          <p:spPr>
            <a:xfrm>
              <a:off x="2116356" y="2317006"/>
              <a:ext cx="109870" cy="1165225"/>
            </a:xfrm>
            <a:prstGeom prst="rect">
              <a:avLst/>
            </a:prstGeom>
          </p:spPr>
          <p:txBody>
            <a:bodyPr vert="vert270" wrap="square" lIns="0" tIns="0" rIns="0" bIns="0" rtlCol="0">
              <a:noAutofit/>
            </a:bodyPr>
            <a:lstStyle/>
            <a:p>
              <a:pPr marL="12700" algn="ctr" fontAlgn="ctr">
                <a:lnSpc>
                  <a:spcPts val="1265"/>
                </a:lnSpc>
              </a:pPr>
              <a:r>
                <a:rPr lang="en-US" sz="16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Rule complexity</a:t>
              </a:r>
            </a:p>
          </p:txBody>
        </p:sp>
        <p:sp>
          <p:nvSpPr>
            <p:cNvPr id="25" name="object 25"/>
            <p:cNvSpPr txBox="1"/>
            <p:nvPr/>
          </p:nvSpPr>
          <p:spPr>
            <a:xfrm>
              <a:off x="4762308" y="2252999"/>
              <a:ext cx="1152525" cy="156453"/>
            </a:xfrm>
            <a:prstGeom prst="rect">
              <a:avLst/>
            </a:prstGeom>
          </p:spPr>
          <p:txBody>
            <a:bodyPr vert="horz" wrap="square" lIns="0" tIns="0" rIns="0" bIns="0" rtlCol="0">
              <a:noAutofit/>
            </a:bodyPr>
            <a:lstStyle/>
            <a:p>
              <a:pPr algn="ctr" fontAlgn="ctr">
                <a:lnSpc>
                  <a:spcPct val="100000"/>
                </a:lnSpc>
              </a:pPr>
              <a:r>
                <a:rPr lang="en-US" sz="1400" b="1">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Machine learning algorithms</a:t>
              </a:r>
            </a:p>
          </p:txBody>
        </p:sp>
      </p:grpSp>
    </p:spTree>
    <p:extLst>
      <p:ext uri="{BB962C8B-B14F-4D97-AF65-F5344CB8AC3E}">
        <p14:creationId xmlns:p14="http://schemas.microsoft.com/office/powerpoint/2010/main" val="96192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sym typeface="Huawei Sans" panose="020C0503030203020204" pitchFamily="34" charset="0"/>
              </a:rPr>
              <a:t>Rational Understanding of Machine Learning Algorithms</a:t>
            </a:r>
          </a:p>
        </p:txBody>
      </p:sp>
      <p:sp>
        <p:nvSpPr>
          <p:cNvPr id="22" name="文本占位符 21"/>
          <p:cNvSpPr>
            <a:spLocks noGrp="1"/>
          </p:cNvSpPr>
          <p:nvPr>
            <p:ph type="body" sz="quarter" idx="4294967295"/>
          </p:nvPr>
        </p:nvSpPr>
        <p:spPr>
          <a:xfrm>
            <a:off x="885825" y="4306888"/>
            <a:ext cx="11306175" cy="1406525"/>
          </a:xfrm>
        </p:spPr>
        <p:txBody>
          <a:bodyPr wrap="square">
            <a:noAutofit/>
          </a:bodyPr>
          <a:lstStyle/>
          <a:p>
            <a:r>
              <a:rPr lang="en-US" sz="2000" dirty="0">
                <a:sym typeface="Huawei Sans" panose="020C0503030203020204" pitchFamily="34" charset="0"/>
              </a:rPr>
              <a:t>Target function </a:t>
            </a:r>
            <a:r>
              <a:rPr lang="en-US" sz="2000" i="1" dirty="0">
                <a:sym typeface="Huawei Sans" panose="020C0503030203020204" pitchFamily="34" charset="0"/>
              </a:rPr>
              <a:t>f</a:t>
            </a:r>
            <a:r>
              <a:rPr lang="en-US" sz="2000" dirty="0">
                <a:sym typeface="Huawei Sans" panose="020C0503030203020204" pitchFamily="34" charset="0"/>
              </a:rPr>
              <a:t>  is unknown. Learning algorithms cannot obtain a perfect function </a:t>
            </a:r>
            <a:r>
              <a:rPr lang="en-US" sz="2000" i="1" dirty="0">
                <a:sym typeface="Huawei Sans" panose="020C0503030203020204" pitchFamily="34" charset="0"/>
              </a:rPr>
              <a:t>f</a:t>
            </a:r>
            <a:r>
              <a:rPr lang="en-US" sz="2000" dirty="0">
                <a:sym typeface="Huawei Sans" panose="020C0503030203020204" pitchFamily="34" charset="0"/>
              </a:rPr>
              <a:t>.</a:t>
            </a:r>
          </a:p>
          <a:p>
            <a:r>
              <a:rPr lang="en-US" sz="2000" dirty="0">
                <a:sym typeface="Huawei Sans" panose="020C0503030203020204" pitchFamily="34" charset="0"/>
              </a:rPr>
              <a:t>Assume that hypothesis function </a:t>
            </a:r>
            <a:r>
              <a:rPr lang="en-US" sz="2000" i="1" dirty="0">
                <a:sym typeface="Huawei Sans" panose="020C0503030203020204" pitchFamily="34" charset="0"/>
              </a:rPr>
              <a:t>g</a:t>
            </a:r>
            <a:r>
              <a:rPr lang="en-US" sz="2000" dirty="0">
                <a:sym typeface="Huawei Sans" panose="020C0503030203020204" pitchFamily="34" charset="0"/>
              </a:rPr>
              <a:t> </a:t>
            </a:r>
            <a:r>
              <a:rPr lang="en-US" sz="2000" b="1" dirty="0">
                <a:sym typeface="Huawei Sans" panose="020C0503030203020204" pitchFamily="34" charset="0"/>
              </a:rPr>
              <a:t>approximates</a:t>
            </a:r>
            <a:r>
              <a:rPr lang="en-US" sz="2000" dirty="0">
                <a:sym typeface="Huawei Sans" panose="020C0503030203020204" pitchFamily="34" charset="0"/>
              </a:rPr>
              <a:t> function </a:t>
            </a:r>
            <a:r>
              <a:rPr lang="en-US" sz="2000" i="1" dirty="0">
                <a:sym typeface="Huawei Sans" panose="020C0503030203020204" pitchFamily="34" charset="0"/>
              </a:rPr>
              <a:t>f</a:t>
            </a:r>
            <a:r>
              <a:rPr lang="en-US" sz="2000" dirty="0">
                <a:sym typeface="Huawei Sans" panose="020C0503030203020204" pitchFamily="34" charset="0"/>
              </a:rPr>
              <a:t>, but may be different from function </a:t>
            </a:r>
            <a:r>
              <a:rPr lang="en-US" sz="2000" i="1" dirty="0">
                <a:sym typeface="Huawei Sans" panose="020C0503030203020204" pitchFamily="34" charset="0"/>
              </a:rPr>
              <a:t>f</a:t>
            </a:r>
            <a:r>
              <a:rPr lang="en-US" sz="2000" dirty="0">
                <a:sym typeface="Huawei Sans" panose="020C0503030203020204" pitchFamily="34" charset="0"/>
              </a:rPr>
              <a:t>.</a:t>
            </a:r>
          </a:p>
        </p:txBody>
      </p:sp>
      <mc:AlternateContent xmlns:mc="http://schemas.openxmlformats.org/markup-compatibility/2006" xmlns:a14="http://schemas.microsoft.com/office/drawing/2010/main">
        <mc:Choice Requires="a14">
          <p:sp>
            <p:nvSpPr>
              <p:cNvPr id="6" name="文本框 5"/>
              <p:cNvSpPr txBox="1"/>
              <p:nvPr/>
            </p:nvSpPr>
            <p:spPr bwMode="auto">
              <a:xfrm>
                <a:off x="1772877" y="1423822"/>
                <a:ext cx="1913498"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Target equation</a:t>
                </a:r>
              </a:p>
              <a:p>
                <a:pPr algn="ctr" font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mn-ea"/>
                          <a:sym typeface="Huawei Sans" panose="020C0503030203020204" pitchFamily="34" charset="0"/>
                        </a:rPr>
                        <m:t>𝑓</m:t>
                      </m:r>
                      <m:r>
                        <a:rPr lang="en-US" altLang="zh-CN" sz="1800" b="0" i="1" smtClean="0">
                          <a:latin typeface="Cambria Math" panose="02040503050406030204" pitchFamily="18" charset="0"/>
                          <a:cs typeface="+mn-ea"/>
                          <a:sym typeface="Huawei Sans" panose="020C0503030203020204" pitchFamily="34" charset="0"/>
                        </a:rPr>
                        <m:t>:</m:t>
                      </m:r>
                      <m:r>
                        <a:rPr lang="en-US" altLang="zh-CN" sz="1800" b="0" i="1" smtClean="0">
                          <a:latin typeface="Cambria Math" panose="02040503050406030204" pitchFamily="18" charset="0"/>
                          <a:cs typeface="+mn-ea"/>
                          <a:sym typeface="Huawei Sans" panose="020C0503030203020204" pitchFamily="34" charset="0"/>
                        </a:rPr>
                        <m:t>𝑋</m:t>
                      </m:r>
                      <m:r>
                        <a:rPr lang="en-US" altLang="zh-CN" sz="1800" b="0" i="1" smtClean="0">
                          <a:latin typeface="Cambria Math" panose="02040503050406030204" pitchFamily="18" charset="0"/>
                          <a:cs typeface="+mn-ea"/>
                          <a:sym typeface="Huawei Sans" panose="020C0503030203020204" pitchFamily="34" charset="0"/>
                        </a:rPr>
                        <m:t> →</m:t>
                      </m:r>
                      <m:r>
                        <a:rPr lang="en-US" altLang="zh-CN" sz="1800" b="0" i="1" smtClean="0">
                          <a:latin typeface="Cambria Math" panose="02040503050406030204" pitchFamily="18" charset="0"/>
                          <a:cs typeface="+mn-ea"/>
                          <a:sym typeface="Huawei Sans" panose="020C0503030203020204" pitchFamily="34" charset="0"/>
                        </a:rPr>
                        <m:t>𝑌</m:t>
                      </m:r>
                    </m:oMath>
                  </m:oMathPara>
                </a14:m>
                <a:endPar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mc:Choice>
        <mc:Fallback xmlns="">
          <p:sp>
            <p:nvSpPr>
              <p:cNvPr id="6" name="文本框 5"/>
              <p:cNvSpPr txBox="1">
                <a:spLocks noRot="1" noChangeAspect="1" noMove="1" noResize="1" noEditPoints="1" noAdjustHandles="1" noChangeArrowheads="1" noChangeShapeType="1" noTextEdit="1"/>
              </p:cNvSpPr>
              <p:nvPr/>
            </p:nvSpPr>
            <p:spPr bwMode="auto">
              <a:xfrm>
                <a:off x="1772877" y="1423822"/>
                <a:ext cx="1913498" cy="642657"/>
              </a:xfrm>
              <a:prstGeom prst="rect">
                <a:avLst/>
              </a:prstGeom>
              <a:blipFill rotWithShape="0">
                <a:blip r:embed="rId3"/>
                <a:stretch>
                  <a:fillRect l="-1592" t="-4762" r="-1274" b="-9524"/>
                </a:stretch>
              </a:blipFill>
              <a:ln w="9525" algn="ctr">
                <a:noFill/>
                <a:miter lim="800000"/>
                <a:headEnd/>
                <a:tailEnd/>
              </a:ln>
            </p:spPr>
            <p:txBody>
              <a:bodyPr/>
              <a:lstStyle/>
              <a:p>
                <a:r>
                  <a:rPr lang="zh-CN" altLang="en-US">
                    <a:noFill/>
                  </a:rPr>
                  <a:t> </a:t>
                </a:r>
              </a:p>
            </p:txBody>
          </p:sp>
        </mc:Fallback>
      </mc:AlternateContent>
      <p:sp>
        <p:nvSpPr>
          <p:cNvPr id="8" name="文本框 7"/>
          <p:cNvSpPr txBox="1"/>
          <p:nvPr/>
        </p:nvSpPr>
        <p:spPr bwMode="auto">
          <a:xfrm>
            <a:off x="4947478" y="3146886"/>
            <a:ext cx="2315333"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Learning algorithms</a:t>
            </a:r>
          </a:p>
        </p:txBody>
      </p:sp>
      <p:sp>
        <p:nvSpPr>
          <p:cNvPr id="9" name="椭圆 8"/>
          <p:cNvSpPr/>
          <p:nvPr/>
        </p:nvSpPr>
        <p:spPr bwMode="auto">
          <a:xfrm>
            <a:off x="4979876" y="2845077"/>
            <a:ext cx="2232248" cy="985496"/>
          </a:xfrm>
          <a:prstGeom prst="ellipse">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sp>
        <p:nvSpPr>
          <p:cNvPr id="11" name="圆角矩形 10"/>
          <p:cNvSpPr/>
          <p:nvPr/>
        </p:nvSpPr>
        <p:spPr bwMode="auto">
          <a:xfrm>
            <a:off x="1858329" y="1385110"/>
            <a:ext cx="1742594" cy="720080"/>
          </a:xfrm>
          <a:prstGeom prst="round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mc:AlternateContent xmlns:mc="http://schemas.openxmlformats.org/markup-compatibility/2006" xmlns:a14="http://schemas.microsoft.com/office/drawing/2010/main">
        <mc:Choice Requires="a14">
          <p:sp>
            <p:nvSpPr>
              <p:cNvPr id="12" name="文本框 11"/>
              <p:cNvSpPr txBox="1"/>
              <p:nvPr/>
            </p:nvSpPr>
            <p:spPr bwMode="auto">
              <a:xfrm>
                <a:off x="1595500" y="3016497"/>
                <a:ext cx="2304256"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Training data</a:t>
                </a:r>
              </a:p>
              <a:p>
                <a:pPr algn="ctr" font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mn-ea"/>
                          <a:sym typeface="Huawei Sans" panose="020C0503030203020204" pitchFamily="34" charset="0"/>
                        </a:rPr>
                        <m:t>𝐷</m:t>
                      </m:r>
                      <m:r>
                        <a:rPr lang="en-US" altLang="zh-CN" sz="1800" b="0" i="1" smtClean="0">
                          <a:latin typeface="Cambria Math" panose="02040503050406030204" pitchFamily="18" charset="0"/>
                          <a:cs typeface="+mn-ea"/>
                          <a:sym typeface="Huawei Sans" panose="020C0503030203020204" pitchFamily="34" charset="0"/>
                        </a:rPr>
                        <m:t>:{(</m:t>
                      </m:r>
                      <m:sSub>
                        <m:sSubPr>
                          <m:ctrlPr>
                            <a:rPr lang="en-US" altLang="zh-CN" sz="1800" b="0" i="1" smtClean="0">
                              <a:latin typeface="Cambria Math" panose="02040503050406030204" pitchFamily="18" charset="0"/>
                              <a:cs typeface="+mn-ea"/>
                              <a:sym typeface="Huawei Sans" panose="020C0503030203020204" pitchFamily="34" charset="0"/>
                            </a:rPr>
                          </m:ctrlPr>
                        </m:sSubPr>
                        <m:e>
                          <m:r>
                            <a:rPr lang="en-US" altLang="zh-CN" sz="1800" b="0" i="1" smtClean="0">
                              <a:latin typeface="Cambria Math" panose="02040503050406030204" pitchFamily="18" charset="0"/>
                              <a:cs typeface="+mn-ea"/>
                              <a:sym typeface="Huawei Sans" panose="020C0503030203020204" pitchFamily="34" charset="0"/>
                            </a:rPr>
                            <m:t>𝑥</m:t>
                          </m:r>
                        </m:e>
                        <m:sub>
                          <m:r>
                            <a:rPr lang="en-US" altLang="zh-CN" sz="1800" b="0" i="1" smtClean="0">
                              <a:latin typeface="Cambria Math" panose="02040503050406030204" pitchFamily="18" charset="0"/>
                              <a:cs typeface="+mn-ea"/>
                              <a:sym typeface="Huawei Sans" panose="020C0503030203020204" pitchFamily="34" charset="0"/>
                            </a:rPr>
                            <m:t>1</m:t>
                          </m:r>
                        </m:sub>
                      </m:sSub>
                      <m:r>
                        <a:rPr lang="en-US" altLang="zh-CN" sz="1800" b="0" i="1" smtClean="0">
                          <a:latin typeface="Cambria Math" panose="02040503050406030204" pitchFamily="18" charset="0"/>
                          <a:cs typeface="+mn-ea"/>
                          <a:sym typeface="Huawei Sans" panose="020C0503030203020204" pitchFamily="34" charset="0"/>
                        </a:rPr>
                        <m:t>,</m:t>
                      </m:r>
                      <m:sSub>
                        <m:sSubPr>
                          <m:ctrlPr>
                            <a:rPr lang="en-US" altLang="zh-CN" sz="1800" i="1">
                              <a:latin typeface="Cambria Math" panose="02040503050406030204" pitchFamily="18" charset="0"/>
                              <a:cs typeface="+mn-ea"/>
                              <a:sym typeface="Huawei Sans" panose="020C0503030203020204" pitchFamily="34" charset="0"/>
                            </a:rPr>
                          </m:ctrlPr>
                        </m:sSubPr>
                        <m:e>
                          <m:r>
                            <a:rPr lang="en-US" altLang="zh-CN" sz="1800" b="0" i="1" smtClean="0">
                              <a:latin typeface="Cambria Math" panose="02040503050406030204" pitchFamily="18" charset="0"/>
                              <a:cs typeface="+mn-ea"/>
                              <a:sym typeface="Huawei Sans" panose="020C0503030203020204" pitchFamily="34" charset="0"/>
                            </a:rPr>
                            <m:t>𝑦</m:t>
                          </m:r>
                        </m:e>
                        <m:sub>
                          <m:r>
                            <a:rPr lang="en-US" altLang="zh-CN" sz="1800" i="1">
                              <a:latin typeface="Cambria Math" panose="02040503050406030204" pitchFamily="18" charset="0"/>
                              <a:cs typeface="+mn-ea"/>
                              <a:sym typeface="Huawei Sans" panose="020C0503030203020204" pitchFamily="34" charset="0"/>
                            </a:rPr>
                            <m:t>1</m:t>
                          </m:r>
                        </m:sub>
                      </m:sSub>
                      <m:r>
                        <a:rPr lang="en-US" altLang="zh-CN" sz="1800" b="0" i="1" smtClean="0">
                          <a:latin typeface="Cambria Math" panose="02040503050406030204" pitchFamily="18" charset="0"/>
                          <a:cs typeface="+mn-ea"/>
                          <a:sym typeface="Huawei Sans" panose="020C0503030203020204" pitchFamily="34" charset="0"/>
                        </a:rPr>
                        <m:t>)⋯,</m:t>
                      </m:r>
                      <m:sSub>
                        <m:sSubPr>
                          <m:ctrlPr>
                            <a:rPr lang="en-US" altLang="zh-CN" sz="1800" i="1">
                              <a:latin typeface="Cambria Math" panose="02040503050406030204" pitchFamily="18" charset="0"/>
                              <a:cs typeface="+mn-ea"/>
                              <a:sym typeface="Huawei Sans" panose="020C0503030203020204" pitchFamily="34" charset="0"/>
                            </a:rPr>
                          </m:ctrlPr>
                        </m:sSubPr>
                        <m:e>
                          <m:r>
                            <a:rPr lang="en-US" altLang="zh-CN" sz="1800" b="0" i="1" smtClean="0">
                              <a:latin typeface="Cambria Math" panose="02040503050406030204" pitchFamily="18" charset="0"/>
                              <a:cs typeface="+mn-ea"/>
                              <a:sym typeface="Huawei Sans" panose="020C0503030203020204" pitchFamily="34" charset="0"/>
                            </a:rPr>
                            <m:t>(</m:t>
                          </m:r>
                          <m:r>
                            <a:rPr lang="en-US" altLang="zh-CN" sz="1800" i="1">
                              <a:latin typeface="Cambria Math" panose="02040503050406030204" pitchFamily="18" charset="0"/>
                              <a:cs typeface="+mn-ea"/>
                              <a:sym typeface="Huawei Sans" panose="020C0503030203020204" pitchFamily="34" charset="0"/>
                            </a:rPr>
                            <m:t>𝑥</m:t>
                          </m:r>
                        </m:e>
                        <m:sub>
                          <m:r>
                            <a:rPr lang="en-US" altLang="zh-CN" sz="1800" b="0" i="1" smtClean="0">
                              <a:latin typeface="Cambria Math" panose="02040503050406030204" pitchFamily="18" charset="0"/>
                              <a:cs typeface="+mn-ea"/>
                              <a:sym typeface="Huawei Sans" panose="020C0503030203020204" pitchFamily="34" charset="0"/>
                            </a:rPr>
                            <m:t>𝑛</m:t>
                          </m:r>
                        </m:sub>
                      </m:sSub>
                      <m:r>
                        <a:rPr lang="en-US" altLang="zh-CN" sz="1800" i="1">
                          <a:latin typeface="Cambria Math" panose="02040503050406030204" pitchFamily="18" charset="0"/>
                          <a:cs typeface="+mn-ea"/>
                          <a:sym typeface="Huawei Sans" panose="020C0503030203020204" pitchFamily="34" charset="0"/>
                        </a:rPr>
                        <m:t>,</m:t>
                      </m:r>
                      <m:sSub>
                        <m:sSubPr>
                          <m:ctrlPr>
                            <a:rPr lang="en-US" altLang="zh-CN" sz="1800" i="1">
                              <a:latin typeface="Cambria Math" panose="02040503050406030204" pitchFamily="18" charset="0"/>
                              <a:cs typeface="+mn-ea"/>
                              <a:sym typeface="Huawei Sans" panose="020C0503030203020204" pitchFamily="34" charset="0"/>
                            </a:rPr>
                          </m:ctrlPr>
                        </m:sSubPr>
                        <m:e>
                          <m:r>
                            <a:rPr lang="en-US" altLang="zh-CN" sz="1800" i="1">
                              <a:latin typeface="Cambria Math" panose="02040503050406030204" pitchFamily="18" charset="0"/>
                              <a:cs typeface="+mn-ea"/>
                              <a:sym typeface="Huawei Sans" panose="020C0503030203020204" pitchFamily="34" charset="0"/>
                            </a:rPr>
                            <m:t>𝑦</m:t>
                          </m:r>
                        </m:e>
                        <m:sub>
                          <m:r>
                            <a:rPr lang="en-US" altLang="zh-CN" sz="1800" b="0" i="1" smtClean="0">
                              <a:latin typeface="Cambria Math" panose="02040503050406030204" pitchFamily="18" charset="0"/>
                              <a:cs typeface="+mn-ea"/>
                              <a:sym typeface="Huawei Sans" panose="020C0503030203020204" pitchFamily="34" charset="0"/>
                            </a:rPr>
                            <m:t>𝑛</m:t>
                          </m:r>
                        </m:sub>
                      </m:sSub>
                      <m:r>
                        <a:rPr lang="en-US" altLang="zh-CN" sz="1800" i="1">
                          <a:latin typeface="Cambria Math" panose="02040503050406030204" pitchFamily="18" charset="0"/>
                          <a:cs typeface="+mn-ea"/>
                          <a:sym typeface="Huawei Sans" panose="020C0503030203020204" pitchFamily="34" charset="0"/>
                        </a:rPr>
                        <m:t>)</m:t>
                      </m:r>
                      <m:r>
                        <a:rPr lang="en-US" altLang="zh-CN" sz="1800" b="0" i="1" smtClean="0">
                          <a:latin typeface="Cambria Math" panose="02040503050406030204" pitchFamily="18" charset="0"/>
                          <a:cs typeface="+mn-ea"/>
                          <a:sym typeface="Huawei Sans" panose="020C0503030203020204" pitchFamily="34" charset="0"/>
                        </a:rPr>
                        <m:t>}</m:t>
                      </m:r>
                    </m:oMath>
                  </m:oMathPara>
                </a14:m>
                <a:endPar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bwMode="auto">
              <a:xfrm>
                <a:off x="1595500" y="3016497"/>
                <a:ext cx="2304256" cy="642657"/>
              </a:xfrm>
              <a:prstGeom prst="rect">
                <a:avLst/>
              </a:prstGeom>
              <a:blipFill rotWithShape="0">
                <a:blip r:embed="rId4"/>
                <a:stretch>
                  <a:fillRect t="-3810" r="-7143" b="-11429"/>
                </a:stretch>
              </a:blipFill>
              <a:ln w="9525" algn="ctr">
                <a:noFill/>
                <a:miter lim="800000"/>
                <a:headEnd/>
                <a:tailEnd/>
              </a:ln>
            </p:spPr>
            <p:txBody>
              <a:bodyPr/>
              <a:lstStyle/>
              <a:p>
                <a:r>
                  <a:rPr lang="zh-CN" altLang="en-US">
                    <a:noFill/>
                  </a:rPr>
                  <a:t> </a:t>
                </a:r>
              </a:p>
            </p:txBody>
          </p:sp>
        </mc:Fallback>
      </mc:AlternateContent>
      <p:sp>
        <p:nvSpPr>
          <p:cNvPr id="13" name="圆角矩形 12"/>
          <p:cNvSpPr/>
          <p:nvPr/>
        </p:nvSpPr>
        <p:spPr bwMode="auto">
          <a:xfrm>
            <a:off x="1451484" y="2977784"/>
            <a:ext cx="2556284" cy="720080"/>
          </a:xfrm>
          <a:prstGeom prst="round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mc:AlternateContent xmlns:mc="http://schemas.openxmlformats.org/markup-compatibility/2006" xmlns:a14="http://schemas.microsoft.com/office/drawing/2010/main">
        <mc:Choice Requires="a14">
          <p:sp>
            <p:nvSpPr>
              <p:cNvPr id="14" name="文本框 13"/>
              <p:cNvSpPr txBox="1"/>
              <p:nvPr/>
            </p:nvSpPr>
            <p:spPr bwMode="auto">
              <a:xfrm>
                <a:off x="8328248" y="3016015"/>
                <a:ext cx="2304256" cy="643620"/>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Hypothesis function</a:t>
                </a:r>
              </a:p>
              <a:p>
                <a:pPr algn="ctr" font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cs typeface="+mn-ea"/>
                          <a:sym typeface="Huawei Sans" panose="020C0503030203020204" pitchFamily="34" charset="0"/>
                        </a:rPr>
                        <m:t>𝑔</m:t>
                      </m:r>
                      <m:r>
                        <a:rPr lang="en-US" altLang="zh-CN" sz="1800" b="0" i="1" smtClean="0">
                          <a:latin typeface="Cambria Math" panose="02040503050406030204" pitchFamily="18" charset="0"/>
                          <a:cs typeface="+mn-ea"/>
                          <a:sym typeface="Huawei Sans" panose="020C0503030203020204" pitchFamily="34" charset="0"/>
                        </a:rPr>
                        <m:t>≈</m:t>
                      </m:r>
                      <m:r>
                        <a:rPr lang="en-US" altLang="zh-CN" sz="1800" b="0" i="1" smtClean="0">
                          <a:latin typeface="Cambria Math" panose="02040503050406030204" pitchFamily="18" charset="0"/>
                          <a:cs typeface="+mn-ea"/>
                          <a:sym typeface="Huawei Sans" panose="020C0503030203020204" pitchFamily="34" charset="0"/>
                        </a:rPr>
                        <m:t>𝑓</m:t>
                      </m:r>
                    </m:oMath>
                  </m:oMathPara>
                </a14:m>
                <a:endPar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bwMode="auto">
              <a:xfrm>
                <a:off x="8328248" y="3016015"/>
                <a:ext cx="2304256" cy="643620"/>
              </a:xfrm>
              <a:prstGeom prst="rect">
                <a:avLst/>
              </a:prstGeom>
              <a:blipFill rotWithShape="0">
                <a:blip r:embed="rId5"/>
                <a:stretch>
                  <a:fillRect l="-1323" t="-3810" r="-1058" b="-10476"/>
                </a:stretch>
              </a:blipFill>
              <a:ln w="9525" algn="ctr">
                <a:noFill/>
                <a:miter lim="800000"/>
                <a:headEnd/>
                <a:tailEnd/>
              </a:ln>
            </p:spPr>
            <p:txBody>
              <a:bodyPr/>
              <a:lstStyle/>
              <a:p>
                <a:r>
                  <a:rPr lang="zh-CN" altLang="en-US">
                    <a:noFill/>
                  </a:rPr>
                  <a:t> </a:t>
                </a:r>
              </a:p>
            </p:txBody>
          </p:sp>
        </mc:Fallback>
      </mc:AlternateContent>
      <p:sp>
        <p:nvSpPr>
          <p:cNvPr id="15" name="圆角矩形 14"/>
          <p:cNvSpPr/>
          <p:nvPr/>
        </p:nvSpPr>
        <p:spPr bwMode="auto">
          <a:xfrm>
            <a:off x="8184232" y="2977784"/>
            <a:ext cx="2556284" cy="720080"/>
          </a:xfrm>
          <a:prstGeom prst="round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endParaRPr>
          </a:p>
        </p:txBody>
      </p:sp>
      <p:cxnSp>
        <p:nvCxnSpPr>
          <p:cNvPr id="17" name="直接箭头连接符 16"/>
          <p:cNvCxnSpPr>
            <a:stCxn id="13" idx="0"/>
            <a:endCxn id="11" idx="2"/>
          </p:cNvCxnSpPr>
          <p:nvPr/>
        </p:nvCxnSpPr>
        <p:spPr bwMode="auto">
          <a:xfrm flipV="1">
            <a:off x="2729626" y="2105190"/>
            <a:ext cx="0" cy="8725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直接箭头连接符 18"/>
          <p:cNvCxnSpPr>
            <a:stCxn id="13" idx="3"/>
            <a:endCxn id="9" idx="2"/>
          </p:cNvCxnSpPr>
          <p:nvPr/>
        </p:nvCxnSpPr>
        <p:spPr bwMode="auto">
          <a:xfrm>
            <a:off x="4007768" y="3337824"/>
            <a:ext cx="972108"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直接箭头连接符 20"/>
          <p:cNvCxnSpPr>
            <a:stCxn id="9" idx="6"/>
            <a:endCxn id="15" idx="1"/>
          </p:cNvCxnSpPr>
          <p:nvPr/>
        </p:nvCxnSpPr>
        <p:spPr bwMode="auto">
          <a:xfrm flipV="1">
            <a:off x="7212124" y="3337824"/>
            <a:ext cx="972108"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文本框 22"/>
          <p:cNvSpPr txBox="1"/>
          <p:nvPr/>
        </p:nvSpPr>
        <p:spPr bwMode="auto">
          <a:xfrm>
            <a:off x="2791047" y="2273821"/>
            <a:ext cx="761481"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Ideal</a:t>
            </a:r>
          </a:p>
        </p:txBody>
      </p:sp>
      <p:sp>
        <p:nvSpPr>
          <p:cNvPr id="24" name="文本框 23"/>
          <p:cNvSpPr txBox="1"/>
          <p:nvPr/>
        </p:nvSpPr>
        <p:spPr bwMode="auto">
          <a:xfrm>
            <a:off x="7142994" y="2624836"/>
            <a:ext cx="1013531"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noAutofit/>
          </a:bodyPr>
          <a:lstStyle/>
          <a:p>
            <a:pPr algn="ctr" fontAlgn="ctr"/>
            <a:r>
              <a:rPr lang="en-US" sz="18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Actual</a:t>
            </a:r>
          </a:p>
        </p:txBody>
      </p:sp>
    </p:spTree>
    <p:extLst>
      <p:ext uri="{BB962C8B-B14F-4D97-AF65-F5344CB8AC3E}">
        <p14:creationId xmlns:p14="http://schemas.microsoft.com/office/powerpoint/2010/main" val="21778794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VECTOR" val="4f012eca-e826-4f86-8116-51287307c072"/>
</p:tagLst>
</file>

<file path=ppt/tags/tag2.xml><?xml version="1.0" encoding="utf-8"?>
<p:tagLst xmlns:a="http://schemas.openxmlformats.org/drawingml/2006/main" xmlns:r="http://schemas.openxmlformats.org/officeDocument/2006/relationships" xmlns:p="http://schemas.openxmlformats.org/presentationml/2006/main">
  <p:tag name="ISLIDE.VECTOR" val="b695bd52-ceec-470a-a3ae-dba79ebf1aa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0EFEAE-CE38-4782-874C-F0C04452BAF1}">
  <ds:schemaRefs>
    <ds:schemaRef ds:uri="http://schemas.microsoft.com/sharepoint/v3/contenttype/forms"/>
  </ds:schemaRefs>
</ds:datastoreItem>
</file>

<file path=customXml/itemProps2.xml><?xml version="1.0" encoding="utf-8"?>
<ds:datastoreItem xmlns:ds="http://schemas.openxmlformats.org/officeDocument/2006/customXml" ds:itemID="{A527E5C0-0FFA-4F2E-A77F-FFF32C86F9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2296AD3-5121-4DF6-8150-62C25C031437}">
  <ds:schemaRefs>
    <ds:schemaRef ds:uri="http://purl.org/dc/elements/1.1/"/>
    <ds:schemaRef ds:uri="http://purl.org/dc/dcmitype/"/>
    <ds:schemaRef ds:uri="http://schemas.microsoft.com/office/2006/metadata/properties"/>
    <ds:schemaRef ds:uri="http://www.w3.org/XML/1998/namespace"/>
    <ds:schemaRef ds:uri="http://schemas.microsoft.com/office/2006/documentManagement/types"/>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Circuit</Template>
  <TotalTime>4511</TotalTime>
  <Words>6017</Words>
  <Application>Microsoft Office PowerPoint</Application>
  <PresentationFormat>Widescreen</PresentationFormat>
  <Paragraphs>883</Paragraphs>
  <Slides>59</Slides>
  <Notes>59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7" baseType="lpstr">
      <vt:lpstr>微软雅黑</vt:lpstr>
      <vt:lpstr>Arial</vt:lpstr>
      <vt:lpstr>Cambria Math</vt:lpstr>
      <vt:lpstr>Huawei Sans</vt:lpstr>
      <vt:lpstr>Tw Cen MT</vt:lpstr>
      <vt:lpstr>Wingdings</vt:lpstr>
      <vt:lpstr>Circuit</vt:lpstr>
      <vt:lpstr>Equation</vt:lpstr>
      <vt:lpstr>Machine Learning</vt:lpstr>
      <vt:lpstr>PowerPoint Presentation</vt:lpstr>
      <vt:lpstr>PowerPoint Presentation</vt:lpstr>
      <vt:lpstr>Machine Learning Algorithms (1)</vt:lpstr>
      <vt:lpstr>Machine Learning Algorithms (2)</vt:lpstr>
      <vt:lpstr>Differences Between Machine Learning Algorithms and Traditional Rule-Based Algorithms</vt:lpstr>
      <vt:lpstr>Application Scenarios of Machine Learning (1)</vt:lpstr>
      <vt:lpstr>Application Scenarios of Machine Learning (2)</vt:lpstr>
      <vt:lpstr>Rational Understanding of Machine Learning Algorithms</vt:lpstr>
      <vt:lpstr>Main Problems Solved by Machine Learning</vt:lpstr>
      <vt:lpstr>PowerPoint Presentation</vt:lpstr>
      <vt:lpstr>Machine Learning Classification</vt:lpstr>
      <vt:lpstr>Supervised Learning</vt:lpstr>
      <vt:lpstr>Supervised Learning - Regression Questions</vt:lpstr>
      <vt:lpstr>Supervised Learning - Classification Questions</vt:lpstr>
      <vt:lpstr>Unsupervised Learning</vt:lpstr>
      <vt:lpstr>Unsupervised Learning - Clustering Questions</vt:lpstr>
      <vt:lpstr>Semi-Supervised Learning</vt:lpstr>
      <vt:lpstr>Reinforcement Learning</vt:lpstr>
      <vt:lpstr>Reinforcement Learning - Best Behavior</vt:lpstr>
      <vt:lpstr>PowerPoint Presentation</vt:lpstr>
      <vt:lpstr>Machine Learning Process</vt:lpstr>
      <vt:lpstr>Basic Machine Learning Concept — Dataset</vt:lpstr>
      <vt:lpstr>Checking Data Overview</vt:lpstr>
      <vt:lpstr>Importance of Data Processing</vt:lpstr>
      <vt:lpstr>Workload of Data Cleansing</vt:lpstr>
      <vt:lpstr>Data Cleansing</vt:lpstr>
      <vt:lpstr>Dirty Data (1)</vt:lpstr>
      <vt:lpstr>Dirty Data (2)</vt:lpstr>
      <vt:lpstr>Data Conversion</vt:lpstr>
      <vt:lpstr>Necessity of Feature Selection</vt:lpstr>
      <vt:lpstr>Feature Selection Methods - Filter</vt:lpstr>
      <vt:lpstr>Feature Selection Methods - Wrapper</vt:lpstr>
      <vt:lpstr>Feature Selection Methods - Embedded</vt:lpstr>
      <vt:lpstr>Overall Procedure of Building a Model</vt:lpstr>
      <vt:lpstr>Examples of Supervised Learning - Learning Phase</vt:lpstr>
      <vt:lpstr>Examples of Supervised Learning - Prediction Phase</vt:lpstr>
      <vt:lpstr>What Is a Good Model?</vt:lpstr>
      <vt:lpstr>Model Validity (1)</vt:lpstr>
      <vt:lpstr>Model Validity (2)</vt:lpstr>
      <vt:lpstr>Overfitting Cause — Error</vt:lpstr>
      <vt:lpstr>Variance and Bias</vt:lpstr>
      <vt:lpstr>Model Complexity and Error</vt:lpstr>
      <vt:lpstr>Machine Learning Performance Evaluation - Regression</vt:lpstr>
      <vt:lpstr>Machine Learning Performance Evaluation - Classification (1)</vt:lpstr>
      <vt:lpstr>Machine Learning Performance Evaluation - Classification (2)</vt:lpstr>
      <vt:lpstr>Example of Machine Learning Performance Evaluation</vt:lpstr>
      <vt:lpstr>PowerPoint Presentation</vt:lpstr>
      <vt:lpstr>Machine Learning Training Method - Gradient Descent (1)</vt:lpstr>
      <vt:lpstr>Machine Learning Training Method - Gradient Descent (2)</vt:lpstr>
      <vt:lpstr>Machine Learning Training Method - Gradient Descent (3)</vt:lpstr>
      <vt:lpstr>Parameters and Hyperparameters in Models</vt:lpstr>
      <vt:lpstr>Hyperparameters of a Model</vt:lpstr>
      <vt:lpstr>Hyperparameter Search Procedure and Method</vt:lpstr>
      <vt:lpstr>Hyperparameter Searching Method - Grid Search</vt:lpstr>
      <vt:lpstr>Hyperparameter Searching Method - Random Search</vt:lpstr>
      <vt:lpstr>Cross Validation (1)</vt:lpstr>
      <vt:lpstr>Cross Validation (2)</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Khaled Naguib</cp:lastModifiedBy>
  <cp:revision>153</cp:revision>
  <dcterms:created xsi:type="dcterms:W3CDTF">2018-11-29T10:16:29Z</dcterms:created>
  <dcterms:modified xsi:type="dcterms:W3CDTF">2023-01-27T20:32:16Z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(3)nDwnBlYhGiWGMPOM6P1BLhh1i9qyEFVEa7MzMC9+b9TtYVY19CRbxkf4nxz1LVgkHkMBgTZ4
D7KfoRlazXtkUvnuT8sIKUeVxHKQXBHujatZbCg33S/Qv1t0GC5zC5PwW/kdJWyytShL01rj
0AmZlgjdytSXUqEAcNjQYlTzrua0QuQo6nxOcm+OWoDsk0gaeoRDi7zvI2QijsgA6REKikU2
u28qWKMfH9gdyGn7H9</vt:lpwstr>
  </property>
  <property fmtid="{D5CDD505-2E9C-101B-9397-08002B2CF9AE}" pid="3" name="_2015_ms_pID_7253431">
    <vt:lpwstr>adtC1fWWxdSgmrxlsXHLlsgexdNehbX5YPQ/X6s9LjVfr/0QeXjseK
UGGZvvoqfKg2rI5ehutFLKkX8nW0rsIW8QHntCJQtKQ7UW5qUGLo7gdH89Vvk+WMfMwG5tYz
mYHuQELw3CAEk2GpOglqUiPigkJgrQAdU7ZDNj6RXg3L1NLCDk4grFiWsezy5kvFXFxooC/9
2aTp5tvppeb8l3N1L/hJzQge2s+X09mMe+z9</vt:lpwstr>
  </property>
  <property fmtid="{D5CDD505-2E9C-101B-9397-08002B2CF9AE}" pid="4" name="_2015_ms_pID_7253432">
    <vt:lpwstr>yg==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1575248629</vt:lpwstr>
  </property>
  <property fmtid="{D5CDD505-2E9C-101B-9397-08002B2CF9AE}" pid="9" name="ContentTypeId">
    <vt:lpwstr>0x010100CC226774B8D87F4D92D9D1F6859ED44E</vt:lpwstr>
  </property>
</Properties>
</file>