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6"/>
  </p:notesMasterIdLst>
  <p:sldIdLst>
    <p:sldId id="256" r:id="rId2"/>
    <p:sldId id="305" r:id="rId3"/>
    <p:sldId id="257" r:id="rId4"/>
    <p:sldId id="306" r:id="rId5"/>
    <p:sldId id="307" r:id="rId6"/>
    <p:sldId id="258" r:id="rId7"/>
    <p:sldId id="311" r:id="rId8"/>
    <p:sldId id="315" r:id="rId9"/>
    <p:sldId id="260" r:id="rId10"/>
    <p:sldId id="310" r:id="rId11"/>
    <p:sldId id="259" r:id="rId12"/>
    <p:sldId id="309" r:id="rId13"/>
    <p:sldId id="308" r:id="rId14"/>
    <p:sldId id="316" r:id="rId15"/>
    <p:sldId id="317" r:id="rId16"/>
    <p:sldId id="318" r:id="rId17"/>
    <p:sldId id="319" r:id="rId18"/>
    <p:sldId id="312" r:id="rId19"/>
    <p:sldId id="313" r:id="rId20"/>
    <p:sldId id="314" r:id="rId21"/>
    <p:sldId id="263" r:id="rId22"/>
    <p:sldId id="321" r:id="rId23"/>
    <p:sldId id="322" r:id="rId24"/>
    <p:sldId id="323" r:id="rId25"/>
  </p:sldIdLst>
  <p:sldSz cx="9144000" cy="5143500" type="screen16x9"/>
  <p:notesSz cx="6858000" cy="9144000"/>
  <p:embeddedFontLst>
    <p:embeddedFont>
      <p:font typeface="Black Han Sans" panose="020B0604020202020204" charset="-127"/>
      <p:regular r:id="rId27"/>
    </p:embeddedFont>
    <p:embeddedFont>
      <p:font typeface="ABeeZee" panose="020B0604020202020204" charset="0"/>
      <p:regular r:id="rId28"/>
      <p:italic r:id="rId29"/>
    </p:embeddedFont>
    <p:embeddedFont>
      <p:font typeface="Bahnschrift SemiBold SemiConden" panose="020B0502040204020203" pitchFamily="34" charset="0"/>
      <p:bold r:id="rId30"/>
    </p:embeddedFont>
    <p:embeddedFont>
      <p:font typeface="Bahnschrift SemiLight" panose="020B0502040204020203" pitchFamily="34" charset="0"/>
      <p:regular r:id="rId31"/>
    </p:embeddedFont>
    <p:embeddedFont>
      <p:font typeface="Roboto Condensed Light" panose="02000000000000000000" pitchFamily="2" charset="0"/>
      <p:regular r:id="rId32"/>
      <p:italic r:id="rId33"/>
    </p:embeddedFont>
    <p:embeddedFont>
      <p:font typeface="Sitka Displ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A75529-8962-461F-B711-32299DC3D37A}">
  <a:tblStyle styleId="{4AA75529-8962-461F-B711-32299DC3D3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6"/>
        <p:cNvGrpSpPr/>
        <p:nvPr/>
      </p:nvGrpSpPr>
      <p:grpSpPr>
        <a:xfrm>
          <a:off x="0" y="0"/>
          <a:ext cx="0" cy="0"/>
          <a:chOff x="0" y="0"/>
          <a:chExt cx="0" cy="0"/>
        </a:xfrm>
      </p:grpSpPr>
      <p:sp>
        <p:nvSpPr>
          <p:cNvPr id="4467" name="Google Shape;4467;g99f2f57a7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8" name="Google Shape;4468;g99f2f57a7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3" name="Google Shape;283;p3"/>
          <p:cNvSpPr txBox="1">
            <a:spLocks noGrp="1"/>
          </p:cNvSpPr>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a:spLocks noGrp="1"/>
          </p:cNvSpPr>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4"/>
          <p:cNvSpPr txBox="1">
            <a:spLocks noGrp="1"/>
          </p:cNvSpPr>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6" name="Google Shape;1166;p9"/>
          <p:cNvSpPr txBox="1">
            <a:spLocks noGrp="1"/>
          </p:cNvSpPr>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7"/>
        <p:cNvGrpSpPr/>
        <p:nvPr/>
      </p:nvGrpSpPr>
      <p:grpSpPr>
        <a:xfrm>
          <a:off x="0" y="0"/>
          <a:ext cx="0" cy="0"/>
          <a:chOff x="0" y="0"/>
          <a:chExt cx="0" cy="0"/>
        </a:xfrm>
      </p:grpSpPr>
      <p:grpSp>
        <p:nvGrpSpPr>
          <p:cNvPr id="1168" name="Google Shape;1168;p10"/>
          <p:cNvGrpSpPr/>
          <p:nvPr/>
        </p:nvGrpSpPr>
        <p:grpSpPr>
          <a:xfrm>
            <a:off x="5451129" y="-79"/>
            <a:ext cx="3692518" cy="1746578"/>
            <a:chOff x="2238075" y="1147600"/>
            <a:chExt cx="1906800" cy="901925"/>
          </a:xfrm>
        </p:grpSpPr>
        <p:sp>
          <p:nvSpPr>
            <p:cNvPr id="1169" name="Google Shape;1169;p10"/>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0"/>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0"/>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0"/>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0"/>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0"/>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0"/>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0"/>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0"/>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0"/>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0"/>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0"/>
            <p:cNvSpPr/>
            <p:nvPr/>
          </p:nvSpPr>
          <p:spPr>
            <a:xfrm>
              <a:off x="2238075" y="1147600"/>
              <a:ext cx="52100" cy="36625"/>
            </a:xfrm>
            <a:custGeom>
              <a:avLst/>
              <a:gdLst/>
              <a:ahLst/>
              <a:cxnLst/>
              <a:rect l="l" t="t" r="r" b="b"/>
              <a:pathLst>
                <a:path w="2084" h="1465" extrusionOk="0">
                  <a:moveTo>
                    <a:pt x="0" y="0"/>
                  </a:moveTo>
                  <a:lnTo>
                    <a:pt x="1934" y="1433"/>
                  </a:lnTo>
                  <a:lnTo>
                    <a:pt x="1934" y="1433"/>
                  </a:lnTo>
                  <a:cubicBezTo>
                    <a:pt x="1927" y="1424"/>
                    <a:pt x="1921" y="1414"/>
                    <a:pt x="1917" y="1405"/>
                  </a:cubicBezTo>
                  <a:cubicBezTo>
                    <a:pt x="1881" y="1334"/>
                    <a:pt x="1929" y="1250"/>
                    <a:pt x="2012" y="1227"/>
                  </a:cubicBezTo>
                  <a:lnTo>
                    <a:pt x="2084" y="1191"/>
                  </a:lnTo>
                  <a:lnTo>
                    <a:pt x="476" y="0"/>
                  </a:lnTo>
                  <a:close/>
                  <a:moveTo>
                    <a:pt x="1934" y="1433"/>
                  </a:moveTo>
                  <a:lnTo>
                    <a:pt x="1934" y="1433"/>
                  </a:lnTo>
                  <a:cubicBezTo>
                    <a:pt x="1946" y="1450"/>
                    <a:pt x="1961" y="1465"/>
                    <a:pt x="1977" y="1465"/>
                  </a:cubicBezTo>
                  <a:lnTo>
                    <a:pt x="1934" y="143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0"/>
            <p:cNvSpPr/>
            <p:nvPr/>
          </p:nvSpPr>
          <p:spPr>
            <a:xfrm>
              <a:off x="2285400" y="1148200"/>
              <a:ext cx="114625" cy="37225"/>
            </a:xfrm>
            <a:custGeom>
              <a:avLst/>
              <a:gdLst/>
              <a:ahLst/>
              <a:cxnLst/>
              <a:rect l="l" t="t" r="r" b="b"/>
              <a:pathLst>
                <a:path w="4585" h="1489" extrusionOk="0">
                  <a:moveTo>
                    <a:pt x="3703" y="0"/>
                  </a:moveTo>
                  <a:lnTo>
                    <a:pt x="191" y="1191"/>
                  </a:lnTo>
                  <a:lnTo>
                    <a:pt x="119" y="1214"/>
                  </a:lnTo>
                  <a:cubicBezTo>
                    <a:pt x="36" y="1250"/>
                    <a:pt x="0" y="1322"/>
                    <a:pt x="24" y="1393"/>
                  </a:cubicBezTo>
                  <a:cubicBezTo>
                    <a:pt x="36" y="1429"/>
                    <a:pt x="60" y="1441"/>
                    <a:pt x="72" y="1464"/>
                  </a:cubicBezTo>
                  <a:cubicBezTo>
                    <a:pt x="84" y="1464"/>
                    <a:pt x="84" y="1488"/>
                    <a:pt x="95" y="1488"/>
                  </a:cubicBezTo>
                  <a:lnTo>
                    <a:pt x="203" y="1488"/>
                  </a:lnTo>
                  <a:lnTo>
                    <a:pt x="45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0"/>
            <p:cNvSpPr/>
            <p:nvPr/>
          </p:nvSpPr>
          <p:spPr>
            <a:xfrm>
              <a:off x="2466075" y="1148200"/>
              <a:ext cx="82475" cy="241125"/>
            </a:xfrm>
            <a:custGeom>
              <a:avLst/>
              <a:gdLst/>
              <a:ahLst/>
              <a:cxnLst/>
              <a:rect l="l" t="t" r="r" b="b"/>
              <a:pathLst>
                <a:path w="3299" h="9645" extrusionOk="0">
                  <a:moveTo>
                    <a:pt x="0" y="0"/>
                  </a:moveTo>
                  <a:lnTo>
                    <a:pt x="3036" y="9644"/>
                  </a:lnTo>
                  <a:cubicBezTo>
                    <a:pt x="3099" y="9592"/>
                    <a:pt x="3188" y="9558"/>
                    <a:pt x="3265" y="9558"/>
                  </a:cubicBezTo>
                  <a:cubicBezTo>
                    <a:pt x="3276" y="9558"/>
                    <a:pt x="3288" y="9559"/>
                    <a:pt x="3298" y="9561"/>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0"/>
            <p:cNvSpPr/>
            <p:nvPr/>
          </p:nvSpPr>
          <p:spPr>
            <a:xfrm>
              <a:off x="2550300" y="1148200"/>
              <a:ext cx="104500" cy="242000"/>
            </a:xfrm>
            <a:custGeom>
              <a:avLst/>
              <a:gdLst/>
              <a:ahLst/>
              <a:cxnLst/>
              <a:rect l="l" t="t" r="r" b="b"/>
              <a:pathLst>
                <a:path w="4180" h="9680" extrusionOk="0">
                  <a:moveTo>
                    <a:pt x="3870" y="0"/>
                  </a:moveTo>
                  <a:lnTo>
                    <a:pt x="1" y="9549"/>
                  </a:lnTo>
                  <a:lnTo>
                    <a:pt x="13" y="9549"/>
                  </a:lnTo>
                  <a:cubicBezTo>
                    <a:pt x="120" y="9561"/>
                    <a:pt x="191" y="9608"/>
                    <a:pt x="251" y="9680"/>
                  </a:cubicBezTo>
                  <a:lnTo>
                    <a:pt x="418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0"/>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0"/>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0"/>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0"/>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0"/>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0"/>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0"/>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0"/>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0"/>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0"/>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0"/>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0"/>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0"/>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0"/>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0"/>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0"/>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0"/>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0"/>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0"/>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0"/>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0"/>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0"/>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0"/>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0"/>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0"/>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0"/>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0"/>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0"/>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0"/>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0"/>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0"/>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0"/>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0"/>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0"/>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0"/>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0"/>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0"/>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0"/>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0"/>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0"/>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0"/>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0"/>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0"/>
            <p:cNvSpPr/>
            <p:nvPr/>
          </p:nvSpPr>
          <p:spPr>
            <a:xfrm>
              <a:off x="2536325" y="1386900"/>
              <a:ext cx="23825" cy="22275"/>
            </a:xfrm>
            <a:custGeom>
              <a:avLst/>
              <a:gdLst/>
              <a:ahLst/>
              <a:cxnLst/>
              <a:rect l="l" t="t" r="r" b="b"/>
              <a:pathLst>
                <a:path w="953" h="891" extrusionOk="0">
                  <a:moveTo>
                    <a:pt x="512" y="1"/>
                  </a:moveTo>
                  <a:cubicBezTo>
                    <a:pt x="405" y="1"/>
                    <a:pt x="322" y="25"/>
                    <a:pt x="238" y="72"/>
                  </a:cubicBezTo>
                  <a:cubicBezTo>
                    <a:pt x="143" y="132"/>
                    <a:pt x="84" y="239"/>
                    <a:pt x="48" y="358"/>
                  </a:cubicBezTo>
                  <a:cubicBezTo>
                    <a:pt x="0" y="596"/>
                    <a:pt x="167" y="834"/>
                    <a:pt x="405" y="882"/>
                  </a:cubicBezTo>
                  <a:cubicBezTo>
                    <a:pt x="432" y="887"/>
                    <a:pt x="460" y="890"/>
                    <a:pt x="487" y="890"/>
                  </a:cubicBezTo>
                  <a:cubicBezTo>
                    <a:pt x="696" y="890"/>
                    <a:pt x="887" y="735"/>
                    <a:pt x="929" y="525"/>
                  </a:cubicBezTo>
                  <a:cubicBezTo>
                    <a:pt x="953" y="370"/>
                    <a:pt x="917" y="227"/>
                    <a:pt x="810" y="120"/>
                  </a:cubicBezTo>
                  <a:cubicBezTo>
                    <a:pt x="750" y="72"/>
                    <a:pt x="655" y="37"/>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0"/>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0"/>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0"/>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0"/>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0"/>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0"/>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0"/>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10"/>
          <p:cNvSpPr txBox="1">
            <a:spLocks noGrp="1"/>
          </p:cNvSpPr>
          <p:nvPr>
            <p:ph type="title"/>
          </p:nvPr>
        </p:nvSpPr>
        <p:spPr>
          <a:xfrm>
            <a:off x="768725" y="2303700"/>
            <a:ext cx="4089600" cy="2209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37" name="Google Shape;1237;p10"/>
          <p:cNvGrpSpPr/>
          <p:nvPr/>
        </p:nvGrpSpPr>
        <p:grpSpPr>
          <a:xfrm rot="10800000">
            <a:off x="-12" y="-3"/>
            <a:ext cx="3941609" cy="1021956"/>
            <a:chOff x="2582150" y="3714800"/>
            <a:chExt cx="2689050" cy="697200"/>
          </a:xfrm>
        </p:grpSpPr>
        <p:sp>
          <p:nvSpPr>
            <p:cNvPr id="1238" name="Google Shape;1238;p1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2800350" y="94061"/>
            <a:ext cx="6193631" cy="3177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 HOME </a:t>
            </a:r>
            <a:br>
              <a:rPr lang="en" dirty="0"/>
            </a:br>
            <a:r>
              <a:rPr lang="en" dirty="0"/>
              <a:t>SMART Garage</a:t>
            </a:r>
            <a:br>
              <a:rPr lang="en" dirty="0"/>
            </a:br>
            <a:r>
              <a:rPr lang="en" dirty="0"/>
              <a:t> PROJECT </a:t>
            </a:r>
            <a:endParaRPr dirty="0"/>
          </a:p>
        </p:txBody>
      </p:sp>
      <p:pic>
        <p:nvPicPr>
          <p:cNvPr id="4338" name="Google Shape;4338;p33"/>
          <p:cNvPicPr preferRelativeResize="0"/>
          <p:nvPr/>
        </p:nvPicPr>
        <p:blipFill rotWithShape="1">
          <a:blip r:embed="rId3">
            <a:alphaModFix/>
          </a:blip>
          <a:srcRect l="31656" r="1627"/>
          <a:stretch/>
        </p:blipFill>
        <p:spPr>
          <a:xfrm>
            <a:off x="94474" y="2075855"/>
            <a:ext cx="2539800" cy="2537700"/>
          </a:xfrm>
          <a:prstGeom prst="ellipse">
            <a:avLst/>
          </a:prstGeom>
          <a:noFill/>
          <a:ln>
            <a:noFill/>
          </a:ln>
        </p:spPr>
      </p:pic>
      <p:sp>
        <p:nvSpPr>
          <p:cNvPr id="4339" name="Google Shape;4339;p33"/>
          <p:cNvSpPr/>
          <p:nvPr/>
        </p:nvSpPr>
        <p:spPr>
          <a:xfrm>
            <a:off x="94474" y="1868286"/>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00BC-8D6C-EDD8-C9C2-8F5D57F13AD0}"/>
              </a:ext>
            </a:extLst>
          </p:cNvPr>
          <p:cNvSpPr>
            <a:spLocks noGrp="1"/>
          </p:cNvSpPr>
          <p:nvPr>
            <p:ph type="title"/>
          </p:nvPr>
        </p:nvSpPr>
        <p:spPr>
          <a:xfrm>
            <a:off x="0" y="-72869"/>
            <a:ext cx="7443044" cy="1546500"/>
          </a:xfrm>
        </p:spPr>
        <p:txBody>
          <a:bodyPr/>
          <a:lstStyle/>
          <a:p>
            <a:r>
              <a:rPr lang="en-US" sz="3600" b="1" i="0" dirty="0">
                <a:effectLst/>
                <a:latin typeface="Arial (Headings)"/>
              </a:rPr>
              <a:t>Bell System with Force Sensor and Buzzer</a:t>
            </a:r>
            <a:endParaRPr lang="en-US" sz="3600" dirty="0">
              <a:latin typeface="Arial (Headings)"/>
            </a:endParaRPr>
          </a:p>
        </p:txBody>
      </p:sp>
      <p:sp>
        <p:nvSpPr>
          <p:cNvPr id="4" name="Subtitle 3">
            <a:extLst>
              <a:ext uri="{FF2B5EF4-FFF2-40B4-BE49-F238E27FC236}">
                <a16:creationId xmlns:a16="http://schemas.microsoft.com/office/drawing/2014/main" id="{2517A672-AF08-6622-AE19-CE203B06E639}"/>
              </a:ext>
            </a:extLst>
          </p:cNvPr>
          <p:cNvSpPr>
            <a:spLocks noGrp="1"/>
          </p:cNvSpPr>
          <p:nvPr>
            <p:ph type="subTitle" idx="1"/>
          </p:nvPr>
        </p:nvSpPr>
        <p:spPr>
          <a:xfrm>
            <a:off x="0" y="1751718"/>
            <a:ext cx="3521125" cy="3027451"/>
          </a:xfrm>
        </p:spPr>
        <p:txBody>
          <a:bodyPr/>
          <a:lstStyle/>
          <a:p>
            <a:r>
              <a:rPr lang="en-US" sz="1800" dirty="0">
                <a:solidFill>
                  <a:schemeClr val="bg1">
                    <a:lumMod val="10000"/>
                  </a:schemeClr>
                </a:solidFill>
                <a:latin typeface="Arial (Headings)"/>
              </a:rPr>
              <a:t>     </a:t>
            </a:r>
            <a:r>
              <a:rPr lang="en-US" sz="1800" b="0" i="0" dirty="0">
                <a:solidFill>
                  <a:schemeClr val="bg1">
                    <a:lumMod val="10000"/>
                  </a:schemeClr>
                </a:solidFill>
                <a:effectLst/>
                <a:latin typeface="Arial (Headings)"/>
              </a:rPr>
              <a:t> with our innovative bell system, featuring a force sensor and a buzzer. This system transforms the way we announce visitors. By pressing the force sensor, a signal is sent, activating the buzzer—functioning just like a traditional doorbell but with a modern twist.</a:t>
            </a:r>
            <a:endParaRPr lang="en-US" sz="1800" dirty="0">
              <a:solidFill>
                <a:schemeClr val="bg1">
                  <a:lumMod val="10000"/>
                </a:schemeClr>
              </a:solidFill>
              <a:latin typeface="Arial (Headings)"/>
            </a:endParaRPr>
          </a:p>
        </p:txBody>
      </p:sp>
      <p:pic>
        <p:nvPicPr>
          <p:cNvPr id="6" name="Picture 5" descr="A model of a road with a fence and grass&#10;&#10;Description automatically generated">
            <a:extLst>
              <a:ext uri="{FF2B5EF4-FFF2-40B4-BE49-F238E27FC236}">
                <a16:creationId xmlns:a16="http://schemas.microsoft.com/office/drawing/2014/main" id="{3DB03B16-F19A-807F-A9AD-8FF0A8AE072D}"/>
              </a:ext>
            </a:extLst>
          </p:cNvPr>
          <p:cNvPicPr>
            <a:picLocks noChangeAspect="1"/>
          </p:cNvPicPr>
          <p:nvPr/>
        </p:nvPicPr>
        <p:blipFill>
          <a:blip r:embed="rId2"/>
          <a:stretch>
            <a:fillRect/>
          </a:stretch>
        </p:blipFill>
        <p:spPr>
          <a:xfrm>
            <a:off x="3708375" y="600075"/>
            <a:ext cx="5435625" cy="4248150"/>
          </a:xfrm>
          <a:prstGeom prst="rect">
            <a:avLst/>
          </a:prstGeom>
        </p:spPr>
      </p:pic>
    </p:spTree>
    <p:extLst>
      <p:ext uri="{BB962C8B-B14F-4D97-AF65-F5344CB8AC3E}">
        <p14:creationId xmlns:p14="http://schemas.microsoft.com/office/powerpoint/2010/main" val="119646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4" name="Google Shape;4374;p36"/>
          <p:cNvSpPr txBox="1">
            <a:spLocks noGrp="1"/>
          </p:cNvSpPr>
          <p:nvPr>
            <p:ph type="title"/>
          </p:nvPr>
        </p:nvSpPr>
        <p:spPr>
          <a:xfrm>
            <a:off x="-1" y="228600"/>
            <a:ext cx="4993481" cy="13560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i="0" dirty="0">
                <a:effectLst/>
                <a:latin typeface="Arial (Headings)"/>
              </a:rPr>
              <a:t>Automated Fan Control using Temperature Sensor</a:t>
            </a:r>
            <a:endParaRPr sz="2800" dirty="0">
              <a:latin typeface="Arial (Headings)"/>
            </a:endParaRPr>
          </a:p>
        </p:txBody>
      </p:sp>
      <p:sp>
        <p:nvSpPr>
          <p:cNvPr id="4375" name="Google Shape;4375;p36"/>
          <p:cNvSpPr txBox="1">
            <a:spLocks noGrp="1"/>
          </p:cNvSpPr>
          <p:nvPr>
            <p:ph type="subTitle" idx="1"/>
          </p:nvPr>
        </p:nvSpPr>
        <p:spPr>
          <a:xfrm>
            <a:off x="4775269" y="1318249"/>
            <a:ext cx="4216331" cy="326089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b="0" i="0" dirty="0">
                <a:solidFill>
                  <a:schemeClr val="bg1">
                    <a:lumMod val="10000"/>
                  </a:schemeClr>
                </a:solidFill>
                <a:effectLst/>
                <a:latin typeface="Arial (Headings)"/>
              </a:rPr>
              <a:t>Our project extends to automated climate control through a temperature sensor. This sensor continuously monitors room temperature. If the temperature crosses a predefined threshold—let's say, 32°C—the system activates a fan, ensuring a comfortable living space without manual intervention.</a:t>
            </a:r>
            <a:endParaRPr sz="2000" dirty="0">
              <a:solidFill>
                <a:schemeClr val="bg1">
                  <a:lumMod val="10000"/>
                </a:schemeClr>
              </a:solidFill>
              <a:latin typeface="Arial (Headings)"/>
            </a:endParaRPr>
          </a:p>
        </p:txBody>
      </p:sp>
      <p:pic>
        <p:nvPicPr>
          <p:cNvPr id="3" name="Picture 2" descr="A box with objects inside&#10;&#10;Description automatically generated with medium confidence">
            <a:extLst>
              <a:ext uri="{FF2B5EF4-FFF2-40B4-BE49-F238E27FC236}">
                <a16:creationId xmlns:a16="http://schemas.microsoft.com/office/drawing/2014/main" id="{C47A474F-02AB-2FC8-989F-BC6E890F2743}"/>
              </a:ext>
            </a:extLst>
          </p:cNvPr>
          <p:cNvPicPr>
            <a:picLocks noChangeAspect="1"/>
          </p:cNvPicPr>
          <p:nvPr/>
        </p:nvPicPr>
        <p:blipFill>
          <a:blip r:embed="rId3"/>
          <a:stretch>
            <a:fillRect/>
          </a:stretch>
        </p:blipFill>
        <p:spPr>
          <a:xfrm>
            <a:off x="152400" y="1393030"/>
            <a:ext cx="4419600" cy="34075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9C68-F398-641F-F7AB-35B0AC14EA0A}"/>
              </a:ext>
            </a:extLst>
          </p:cNvPr>
          <p:cNvSpPr>
            <a:spLocks noGrp="1"/>
          </p:cNvSpPr>
          <p:nvPr>
            <p:ph type="title"/>
          </p:nvPr>
        </p:nvSpPr>
        <p:spPr>
          <a:xfrm>
            <a:off x="99987" y="72657"/>
            <a:ext cx="6850881" cy="1163212"/>
          </a:xfrm>
        </p:spPr>
        <p:txBody>
          <a:bodyPr/>
          <a:lstStyle/>
          <a:p>
            <a:r>
              <a:rPr lang="en-US" sz="2800" b="1" i="0" dirty="0">
                <a:effectLst/>
                <a:latin typeface="Arial (Headings)"/>
              </a:rPr>
              <a:t>Alarm System with Buzzer and LED using Flame and Smoke Sensors</a:t>
            </a:r>
            <a:endParaRPr lang="en-US" sz="2800" dirty="0">
              <a:latin typeface="Arial (Headings)"/>
            </a:endParaRPr>
          </a:p>
        </p:txBody>
      </p:sp>
      <p:sp>
        <p:nvSpPr>
          <p:cNvPr id="3" name="Subtitle 2">
            <a:extLst>
              <a:ext uri="{FF2B5EF4-FFF2-40B4-BE49-F238E27FC236}">
                <a16:creationId xmlns:a16="http://schemas.microsoft.com/office/drawing/2014/main" id="{47DC9060-A563-42FC-345F-A20BE7B45A46}"/>
              </a:ext>
            </a:extLst>
          </p:cNvPr>
          <p:cNvSpPr>
            <a:spLocks noGrp="1"/>
          </p:cNvSpPr>
          <p:nvPr>
            <p:ph type="subTitle" idx="1"/>
          </p:nvPr>
        </p:nvSpPr>
        <p:spPr>
          <a:xfrm>
            <a:off x="5514974" y="1957387"/>
            <a:ext cx="3437787" cy="2700338"/>
          </a:xfrm>
        </p:spPr>
        <p:txBody>
          <a:bodyPr/>
          <a:lstStyle/>
          <a:p>
            <a:r>
              <a:rPr lang="en-US" b="0" i="0" dirty="0">
                <a:solidFill>
                  <a:schemeClr val="bg1">
                    <a:lumMod val="10000"/>
                  </a:schemeClr>
                </a:solidFill>
                <a:effectLst/>
                <a:latin typeface="Arial (Headings)"/>
              </a:rPr>
              <a:t>      we introduce our advanced alarm system, equipped with both a buzzer and LED indicators. The integration of flame and smoke sensors ensures that any sign of fire or smoke triggers a dual response. The buzzer alerts occupants, while the flashing LED captures immediate attention, enhancing safety measures</a:t>
            </a:r>
            <a:endParaRPr lang="en-US" dirty="0">
              <a:solidFill>
                <a:schemeClr val="bg1">
                  <a:lumMod val="10000"/>
                </a:schemeClr>
              </a:solidFill>
              <a:latin typeface="Arial (Headings)"/>
            </a:endParaRPr>
          </a:p>
        </p:txBody>
      </p:sp>
      <p:pic>
        <p:nvPicPr>
          <p:cNvPr id="5" name="Picture 4" descr="A doll sitting on a couch&#10;&#10;Description automatically generated">
            <a:extLst>
              <a:ext uri="{FF2B5EF4-FFF2-40B4-BE49-F238E27FC236}">
                <a16:creationId xmlns:a16="http://schemas.microsoft.com/office/drawing/2014/main" id="{B439F311-182C-6E1A-DA6D-2C00677C56D4}"/>
              </a:ext>
            </a:extLst>
          </p:cNvPr>
          <p:cNvPicPr>
            <a:picLocks noChangeAspect="1"/>
          </p:cNvPicPr>
          <p:nvPr/>
        </p:nvPicPr>
        <p:blipFill>
          <a:blip r:embed="rId2"/>
          <a:stretch>
            <a:fillRect/>
          </a:stretch>
        </p:blipFill>
        <p:spPr>
          <a:xfrm>
            <a:off x="0" y="1035844"/>
            <a:ext cx="5829275" cy="3800475"/>
          </a:xfrm>
          <a:prstGeom prst="rect">
            <a:avLst/>
          </a:prstGeom>
        </p:spPr>
      </p:pic>
    </p:spTree>
    <p:extLst>
      <p:ext uri="{BB962C8B-B14F-4D97-AF65-F5344CB8AC3E}">
        <p14:creationId xmlns:p14="http://schemas.microsoft.com/office/powerpoint/2010/main" val="279551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C0C0-65AB-2E00-B22D-66158D5BC83A}"/>
              </a:ext>
            </a:extLst>
          </p:cNvPr>
          <p:cNvSpPr>
            <a:spLocks noGrp="1"/>
          </p:cNvSpPr>
          <p:nvPr>
            <p:ph type="title"/>
          </p:nvPr>
        </p:nvSpPr>
        <p:spPr>
          <a:xfrm>
            <a:off x="5250655" y="-42860"/>
            <a:ext cx="3893345" cy="1546500"/>
          </a:xfrm>
        </p:spPr>
        <p:txBody>
          <a:bodyPr/>
          <a:lstStyle/>
          <a:p>
            <a:r>
              <a:rPr lang="en-US" sz="2800" b="1" i="0" dirty="0">
                <a:effectLst/>
                <a:latin typeface="Arial (Headings)"/>
              </a:rPr>
              <a:t>Automatic Door Opening with IR Sensor</a:t>
            </a:r>
            <a:endParaRPr lang="en-US" sz="2800" dirty="0">
              <a:latin typeface="Arial (Headings)"/>
            </a:endParaRPr>
          </a:p>
        </p:txBody>
      </p:sp>
      <p:sp>
        <p:nvSpPr>
          <p:cNvPr id="4" name="Subtitle 3">
            <a:extLst>
              <a:ext uri="{FF2B5EF4-FFF2-40B4-BE49-F238E27FC236}">
                <a16:creationId xmlns:a16="http://schemas.microsoft.com/office/drawing/2014/main" id="{E4F979C8-A979-2BF4-28B4-2B4349486A91}"/>
              </a:ext>
            </a:extLst>
          </p:cNvPr>
          <p:cNvSpPr>
            <a:spLocks noGrp="1"/>
          </p:cNvSpPr>
          <p:nvPr>
            <p:ph type="subTitle" idx="1"/>
          </p:nvPr>
        </p:nvSpPr>
        <p:spPr>
          <a:xfrm>
            <a:off x="5250655" y="1229597"/>
            <a:ext cx="3829051" cy="3192385"/>
          </a:xfrm>
        </p:spPr>
        <p:txBody>
          <a:bodyPr/>
          <a:lstStyle/>
          <a:p>
            <a:r>
              <a:rPr lang="en-US" sz="2000" b="0" i="0" dirty="0">
                <a:solidFill>
                  <a:schemeClr val="bg1">
                    <a:lumMod val="10000"/>
                  </a:schemeClr>
                </a:solidFill>
                <a:effectLst/>
                <a:latin typeface="Arial (Headings)"/>
              </a:rPr>
              <a:t>      our automatic door opening system, driven by an IR sensor. When an object is detected in proximity, such as a person approaching the door, the system responds by automatically opening the door for a convenient 5-second window</a:t>
            </a:r>
            <a:endParaRPr lang="en-US" sz="2000" dirty="0">
              <a:solidFill>
                <a:schemeClr val="bg1">
                  <a:lumMod val="10000"/>
                </a:schemeClr>
              </a:solidFill>
              <a:latin typeface="Arial (Headings)"/>
            </a:endParaRPr>
          </a:p>
        </p:txBody>
      </p:sp>
      <p:pic>
        <p:nvPicPr>
          <p:cNvPr id="6" name="Picture 5" descr="A machine with a piece of paper&#10;&#10;Description automatically generated with medium confidence">
            <a:extLst>
              <a:ext uri="{FF2B5EF4-FFF2-40B4-BE49-F238E27FC236}">
                <a16:creationId xmlns:a16="http://schemas.microsoft.com/office/drawing/2014/main" id="{7320A7EE-9F69-D202-0111-9E8426C24489}"/>
              </a:ext>
            </a:extLst>
          </p:cNvPr>
          <p:cNvPicPr>
            <a:picLocks noChangeAspect="1"/>
          </p:cNvPicPr>
          <p:nvPr/>
        </p:nvPicPr>
        <p:blipFill>
          <a:blip r:embed="rId2"/>
          <a:stretch>
            <a:fillRect/>
          </a:stretch>
        </p:blipFill>
        <p:spPr>
          <a:xfrm>
            <a:off x="64294" y="-42860"/>
            <a:ext cx="5031581" cy="4829173"/>
          </a:xfrm>
          <a:prstGeom prst="rect">
            <a:avLst/>
          </a:prstGeom>
        </p:spPr>
      </p:pic>
    </p:spTree>
    <p:extLst>
      <p:ext uri="{BB962C8B-B14F-4D97-AF65-F5344CB8AC3E}">
        <p14:creationId xmlns:p14="http://schemas.microsoft.com/office/powerpoint/2010/main" val="140155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D8C-31A7-CF83-72A9-84DEDB07E038}"/>
              </a:ext>
            </a:extLst>
          </p:cNvPr>
          <p:cNvSpPr>
            <a:spLocks noGrp="1"/>
          </p:cNvSpPr>
          <p:nvPr>
            <p:ph type="title"/>
          </p:nvPr>
        </p:nvSpPr>
        <p:spPr>
          <a:xfrm>
            <a:off x="0" y="0"/>
            <a:ext cx="3264694" cy="785813"/>
          </a:xfrm>
        </p:spPr>
        <p:txBody>
          <a:bodyPr/>
          <a:lstStyle/>
          <a:p>
            <a:r>
              <a:rPr lang="en-US" sz="3200" dirty="0"/>
              <a:t>Smart Garage</a:t>
            </a:r>
          </a:p>
        </p:txBody>
      </p:sp>
      <p:sp>
        <p:nvSpPr>
          <p:cNvPr id="4" name="Subtitle 3">
            <a:extLst>
              <a:ext uri="{FF2B5EF4-FFF2-40B4-BE49-F238E27FC236}">
                <a16:creationId xmlns:a16="http://schemas.microsoft.com/office/drawing/2014/main" id="{35575556-2105-2F26-5531-97CD08C7BCBC}"/>
              </a:ext>
            </a:extLst>
          </p:cNvPr>
          <p:cNvSpPr>
            <a:spLocks noGrp="1"/>
          </p:cNvSpPr>
          <p:nvPr>
            <p:ph type="subTitle" idx="1"/>
          </p:nvPr>
        </p:nvSpPr>
        <p:spPr>
          <a:xfrm>
            <a:off x="57893" y="785813"/>
            <a:ext cx="8378875" cy="3900487"/>
          </a:xfrm>
        </p:spPr>
        <p:txBody>
          <a:bodyPr/>
          <a:lstStyle/>
          <a:p>
            <a:endParaRPr lang="en-US" dirty="0"/>
          </a:p>
          <a:p>
            <a:r>
              <a:rPr lang="en-US" dirty="0"/>
              <a:t> The IoT Smart Garage and Car Automation project. Today, we'll explore how cutting-edge technology can revolutionize parking through seamless integration of sensors, apps, and smart systems.</a:t>
            </a:r>
          </a:p>
          <a:p>
            <a:endParaRPr lang="en-US" dirty="0"/>
          </a:p>
          <a:p>
            <a:r>
              <a:rPr lang="en-US" dirty="0"/>
              <a:t>1. </a:t>
            </a:r>
            <a:r>
              <a:rPr lang="en-US" b="1" dirty="0"/>
              <a:t>Smart Garage with IR Sensor :</a:t>
            </a:r>
          </a:p>
          <a:p>
            <a:r>
              <a:rPr lang="en-US" dirty="0"/>
              <a:t>Our project begins with a Smart Garage featuring four parking spaces. At the heart of this system lies an IR sensor network that detects the availability of parking spaces. When a parking space is vacant, the IR sensor identifies it as "available."</a:t>
            </a:r>
          </a:p>
          <a:p>
            <a:endParaRPr lang="en-US" b="1" dirty="0"/>
          </a:p>
          <a:p>
            <a:r>
              <a:rPr lang="en-US" b="1" dirty="0"/>
              <a:t>2. Real-time Monitoring and Interaction with Flutter:</a:t>
            </a:r>
          </a:p>
          <a:p>
            <a:r>
              <a:rPr lang="en-US" dirty="0"/>
              <a:t>To enhance the user experience, we've developed a Flutter application that connects users directly to the garage. This application provides real-time updates on parking space availability and empowers users to make informed decisions.</a:t>
            </a:r>
          </a:p>
        </p:txBody>
      </p:sp>
    </p:spTree>
    <p:extLst>
      <p:ext uri="{BB962C8B-B14F-4D97-AF65-F5344CB8AC3E}">
        <p14:creationId xmlns:p14="http://schemas.microsoft.com/office/powerpoint/2010/main" val="406777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77EBE4B-143F-E40F-5EED-3BE8A91508D6}"/>
              </a:ext>
            </a:extLst>
          </p:cNvPr>
          <p:cNvSpPr>
            <a:spLocks noGrp="1"/>
          </p:cNvSpPr>
          <p:nvPr>
            <p:ph type="subTitle" idx="1"/>
          </p:nvPr>
        </p:nvSpPr>
        <p:spPr>
          <a:xfrm>
            <a:off x="0" y="800100"/>
            <a:ext cx="8514607" cy="3578267"/>
          </a:xfrm>
        </p:spPr>
        <p:txBody>
          <a:bodyPr/>
          <a:lstStyle/>
          <a:p>
            <a:endParaRPr lang="en-US" dirty="0"/>
          </a:p>
          <a:p>
            <a:r>
              <a:rPr lang="en-US" b="1" dirty="0"/>
              <a:t>3. Interactive Car Automation:</a:t>
            </a:r>
          </a:p>
          <a:p>
            <a:r>
              <a:rPr lang="en-US" dirty="0"/>
              <a:t>But that's not all. We've taken the concept of automation a step further by integrating a car into the system. Our car is equipped with communication capabilities, allowing it to interact directly with the Smart Garage system and the Flutter application.</a:t>
            </a:r>
          </a:p>
          <a:p>
            <a:endParaRPr lang="en-US" dirty="0"/>
          </a:p>
          <a:p>
            <a:r>
              <a:rPr lang="en-US" b="1" dirty="0"/>
              <a:t>4. Seamless Parking Experience:</a:t>
            </a:r>
          </a:p>
          <a:p>
            <a:r>
              <a:rPr lang="en-US" dirty="0"/>
              <a:t>Imagine this: You open the Flutter app, see the available parking spaces highlighted in green, and select one. With a simple tap, you instruct the car to autonomously navigate and park itself in your chosen spot. The car intelligently communicates with the garage's IR sensors to ensure a seamless and collision-free parking experience.</a:t>
            </a:r>
          </a:p>
        </p:txBody>
      </p:sp>
    </p:spTree>
    <p:extLst>
      <p:ext uri="{BB962C8B-B14F-4D97-AF65-F5344CB8AC3E}">
        <p14:creationId xmlns:p14="http://schemas.microsoft.com/office/powerpoint/2010/main" val="347526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7813FB8-5835-8708-CA64-5A24F5A694C6}"/>
              </a:ext>
            </a:extLst>
          </p:cNvPr>
          <p:cNvSpPr>
            <a:spLocks noGrp="1"/>
          </p:cNvSpPr>
          <p:nvPr>
            <p:ph type="subTitle" idx="1"/>
          </p:nvPr>
        </p:nvSpPr>
        <p:spPr>
          <a:xfrm>
            <a:off x="100384" y="837318"/>
            <a:ext cx="8943231" cy="4891969"/>
          </a:xfrm>
        </p:spPr>
        <p:txBody>
          <a:bodyPr/>
          <a:lstStyle/>
          <a:p>
            <a:endParaRPr lang="en-US" dirty="0"/>
          </a:p>
          <a:p>
            <a:r>
              <a:rPr lang="en-US" b="1" dirty="0"/>
              <a:t>5. Firebase Integration:</a:t>
            </a:r>
          </a:p>
          <a:p>
            <a:r>
              <a:rPr lang="en-US" dirty="0"/>
              <a:t>Behind the scenes, our system leverages Firebase to manage data and communication between the car, the garage, and the app. Firebase's real-time database facilitates instantaneous updates, allowing the user to stay informed and make parking decisions on-the-fly.</a:t>
            </a:r>
          </a:p>
          <a:p>
            <a:endParaRPr lang="en-US" dirty="0"/>
          </a:p>
          <a:p>
            <a:r>
              <a:rPr lang="en-US" b="1" dirty="0"/>
              <a:t>6. Advantages of the System:</a:t>
            </a:r>
          </a:p>
          <a:p>
            <a:r>
              <a:rPr lang="en-US" dirty="0"/>
              <a:t>   - Efficiency: Say goodbye to circling around for parking. Our system streamlines parking, saving time and reducing frustration.</a:t>
            </a:r>
          </a:p>
          <a:p>
            <a:r>
              <a:rPr lang="en-US" dirty="0"/>
              <a:t>   - Optimization: The Smart Garage ensures optimal parking space utilization, minimizing wasted spots.</a:t>
            </a:r>
          </a:p>
          <a:p>
            <a:r>
              <a:rPr lang="en-US" dirty="0"/>
              <a:t>   - Convenience: With the app and automated car parking, the process becomes effortless and stress-free.</a:t>
            </a:r>
          </a:p>
          <a:p>
            <a:endParaRPr lang="en-US" dirty="0"/>
          </a:p>
          <a:p>
            <a:endParaRPr lang="en-US" dirty="0"/>
          </a:p>
          <a:p>
            <a:endParaRPr lang="en-US" dirty="0"/>
          </a:p>
        </p:txBody>
      </p:sp>
    </p:spTree>
    <p:extLst>
      <p:ext uri="{BB962C8B-B14F-4D97-AF65-F5344CB8AC3E}">
        <p14:creationId xmlns:p14="http://schemas.microsoft.com/office/powerpoint/2010/main" val="144798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floor with white lines and black squares&#10;&#10;Description automatically generated with medium confidence">
            <a:extLst>
              <a:ext uri="{FF2B5EF4-FFF2-40B4-BE49-F238E27FC236}">
                <a16:creationId xmlns:a16="http://schemas.microsoft.com/office/drawing/2014/main" id="{8A92EFAD-F5D7-0740-D081-17706246B011}"/>
              </a:ext>
            </a:extLst>
          </p:cNvPr>
          <p:cNvPicPr>
            <a:picLocks noChangeAspect="1"/>
          </p:cNvPicPr>
          <p:nvPr/>
        </p:nvPicPr>
        <p:blipFill>
          <a:blip r:embed="rId2"/>
          <a:stretch>
            <a:fillRect/>
          </a:stretch>
        </p:blipFill>
        <p:spPr>
          <a:xfrm>
            <a:off x="57150" y="30360"/>
            <a:ext cx="9001125" cy="4798815"/>
          </a:xfrm>
          <a:prstGeom prst="rect">
            <a:avLst/>
          </a:prstGeom>
        </p:spPr>
      </p:pic>
    </p:spTree>
    <p:extLst>
      <p:ext uri="{BB962C8B-B14F-4D97-AF65-F5344CB8AC3E}">
        <p14:creationId xmlns:p14="http://schemas.microsoft.com/office/powerpoint/2010/main" val="352660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4747-C308-2219-D514-4AC8A226A7E8}"/>
              </a:ext>
            </a:extLst>
          </p:cNvPr>
          <p:cNvSpPr>
            <a:spLocks noGrp="1"/>
          </p:cNvSpPr>
          <p:nvPr>
            <p:ph type="title"/>
          </p:nvPr>
        </p:nvSpPr>
        <p:spPr>
          <a:xfrm>
            <a:off x="86468" y="-4950"/>
            <a:ext cx="5928569" cy="1546500"/>
          </a:xfrm>
        </p:spPr>
        <p:txBody>
          <a:bodyPr/>
          <a:lstStyle/>
          <a:p>
            <a:r>
              <a:rPr lang="en-US" sz="4000" dirty="0"/>
              <a:t>Cloud </a:t>
            </a:r>
            <a:r>
              <a:rPr lang="en-US" sz="4000" dirty="0">
                <a:latin typeface="Bahnschrift SemiLight" panose="020B0502040204020203" pitchFamily="34" charset="0"/>
              </a:rPr>
              <a:t>&amp;</a:t>
            </a:r>
            <a:r>
              <a:rPr lang="en-US" sz="4000" dirty="0"/>
              <a:t> Fire Base</a:t>
            </a:r>
          </a:p>
        </p:txBody>
      </p:sp>
      <p:sp>
        <p:nvSpPr>
          <p:cNvPr id="4" name="Subtitle 3">
            <a:extLst>
              <a:ext uri="{FF2B5EF4-FFF2-40B4-BE49-F238E27FC236}">
                <a16:creationId xmlns:a16="http://schemas.microsoft.com/office/drawing/2014/main" id="{172DF6B7-F53B-8368-0753-E8A88B47CF71}"/>
              </a:ext>
            </a:extLst>
          </p:cNvPr>
          <p:cNvSpPr>
            <a:spLocks noGrp="1"/>
          </p:cNvSpPr>
          <p:nvPr>
            <p:ph type="subTitle" idx="1"/>
          </p:nvPr>
        </p:nvSpPr>
        <p:spPr>
          <a:xfrm>
            <a:off x="0" y="1157287"/>
            <a:ext cx="8528894" cy="4136231"/>
          </a:xfrm>
        </p:spPr>
        <p:txBody>
          <a:bodyPr/>
          <a:lstStyle/>
          <a:p>
            <a:r>
              <a:rPr lang="en-US" dirty="0"/>
              <a:t>To send sensor readings from an ESP32 to Firebase Realtime Database, you typically use the Firebase API along with the HTTP or HTTPS protocol for data transmission. Here's a general outline of the steps you would follow:</a:t>
            </a:r>
          </a:p>
          <a:p>
            <a:endParaRPr lang="en-US" dirty="0"/>
          </a:p>
          <a:p>
            <a:r>
              <a:rPr lang="en-US" b="1" dirty="0"/>
              <a:t>1. Set Up Firebase Project:</a:t>
            </a:r>
          </a:p>
          <a:p>
            <a:r>
              <a:rPr lang="en-US" dirty="0"/>
              <a:t>   - Create a Firebase project and set up a Realtime Database in the Firebase Console.</a:t>
            </a:r>
          </a:p>
          <a:p>
            <a:r>
              <a:rPr lang="en-US" dirty="0"/>
              <a:t>   - Obtain the Firebase project's Web API Key.</a:t>
            </a:r>
          </a:p>
          <a:p>
            <a:endParaRPr lang="en-US" dirty="0"/>
          </a:p>
          <a:p>
            <a:r>
              <a:rPr lang="en-US" b="1" dirty="0"/>
              <a:t>2. Include Required Libraries</a:t>
            </a:r>
          </a:p>
          <a:p>
            <a:r>
              <a:rPr lang="en-US" dirty="0"/>
              <a:t>   - In your ESP32 code, include the necessary libraries to perform HTTP(S) requests. You might use libraries like </a:t>
            </a:r>
            <a:r>
              <a:rPr lang="en-US" dirty="0" err="1"/>
              <a:t>WiFiClientSecure</a:t>
            </a:r>
            <a:endParaRPr lang="en-US" dirty="0"/>
          </a:p>
        </p:txBody>
      </p:sp>
      <p:sp>
        <p:nvSpPr>
          <p:cNvPr id="5" name="Google Shape;4360;p35">
            <a:extLst>
              <a:ext uri="{FF2B5EF4-FFF2-40B4-BE49-F238E27FC236}">
                <a16:creationId xmlns:a16="http://schemas.microsoft.com/office/drawing/2014/main" id="{A616A046-3547-2A31-7176-0770F3665977}"/>
              </a:ext>
            </a:extLst>
          </p:cNvPr>
          <p:cNvSpPr txBox="1">
            <a:spLocks/>
          </p:cNvSpPr>
          <p:nvPr/>
        </p:nvSpPr>
        <p:spPr>
          <a:xfrm>
            <a:off x="7876430" y="-103774"/>
            <a:ext cx="1041169" cy="8130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400" b="1" dirty="0">
                <a:solidFill>
                  <a:srgbClr val="00B050"/>
                </a:solidFill>
              </a:rPr>
              <a:t>03</a:t>
            </a:r>
            <a:endParaRPr lang="en" b="1" dirty="0">
              <a:solidFill>
                <a:srgbClr val="00B050"/>
              </a:solidFill>
            </a:endParaRPr>
          </a:p>
        </p:txBody>
      </p:sp>
      <p:grpSp>
        <p:nvGrpSpPr>
          <p:cNvPr id="6" name="Google Shape;4390;p38">
            <a:extLst>
              <a:ext uri="{FF2B5EF4-FFF2-40B4-BE49-F238E27FC236}">
                <a16:creationId xmlns:a16="http://schemas.microsoft.com/office/drawing/2014/main" id="{CD38EF48-05B3-3423-F73E-DD3CBA8A04E9}"/>
              </a:ext>
            </a:extLst>
          </p:cNvPr>
          <p:cNvGrpSpPr/>
          <p:nvPr/>
        </p:nvGrpSpPr>
        <p:grpSpPr>
          <a:xfrm>
            <a:off x="8100705" y="648865"/>
            <a:ext cx="592617" cy="572126"/>
            <a:chOff x="1411061" y="1425463"/>
            <a:chExt cx="373514" cy="360622"/>
          </a:xfrm>
        </p:grpSpPr>
        <p:sp>
          <p:nvSpPr>
            <p:cNvPr id="7" name="Google Shape;4391;p38">
              <a:extLst>
                <a:ext uri="{FF2B5EF4-FFF2-40B4-BE49-F238E27FC236}">
                  <a16:creationId xmlns:a16="http://schemas.microsoft.com/office/drawing/2014/main" id="{3EF761AA-6D1D-2316-39A8-1D141F2020A3}"/>
                </a:ext>
              </a:extLst>
            </p:cNvPr>
            <p:cNvSpPr/>
            <p:nvPr/>
          </p:nvSpPr>
          <p:spPr>
            <a:xfrm>
              <a:off x="1754762" y="1642047"/>
              <a:ext cx="15587" cy="14365"/>
            </a:xfrm>
            <a:custGeom>
              <a:avLst/>
              <a:gdLst/>
              <a:ahLst/>
              <a:cxnLst/>
              <a:rect l="l" t="t" r="r" b="b"/>
              <a:pathLst>
                <a:path w="561" h="517" extrusionOk="0">
                  <a:moveTo>
                    <a:pt x="278" y="0"/>
                  </a:moveTo>
                  <a:cubicBezTo>
                    <a:pt x="161" y="0"/>
                    <a:pt x="46" y="81"/>
                    <a:pt x="25" y="218"/>
                  </a:cubicBezTo>
                  <a:cubicBezTo>
                    <a:pt x="1" y="349"/>
                    <a:pt x="84" y="504"/>
                    <a:pt x="239" y="516"/>
                  </a:cubicBezTo>
                  <a:lnTo>
                    <a:pt x="287" y="516"/>
                  </a:lnTo>
                  <a:cubicBezTo>
                    <a:pt x="406" y="516"/>
                    <a:pt x="501" y="421"/>
                    <a:pt x="537" y="302"/>
                  </a:cubicBezTo>
                  <a:cubicBezTo>
                    <a:pt x="560" y="171"/>
                    <a:pt x="477" y="40"/>
                    <a:pt x="322" y="4"/>
                  </a:cubicBezTo>
                  <a:cubicBezTo>
                    <a:pt x="307" y="1"/>
                    <a:pt x="292"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92;p38">
              <a:extLst>
                <a:ext uri="{FF2B5EF4-FFF2-40B4-BE49-F238E27FC236}">
                  <a16:creationId xmlns:a16="http://schemas.microsoft.com/office/drawing/2014/main" id="{3A542E29-E1C8-9D13-CB20-E9DB6C4ACCE8}"/>
                </a:ext>
              </a:extLst>
            </p:cNvPr>
            <p:cNvSpPr/>
            <p:nvPr/>
          </p:nvSpPr>
          <p:spPr>
            <a:xfrm>
              <a:off x="1602278" y="1562332"/>
              <a:ext cx="182297" cy="223419"/>
            </a:xfrm>
            <a:custGeom>
              <a:avLst/>
              <a:gdLst/>
              <a:ahLst/>
              <a:cxnLst/>
              <a:rect l="l" t="t" r="r" b="b"/>
              <a:pathLst>
                <a:path w="6561" h="8041" extrusionOk="0">
                  <a:moveTo>
                    <a:pt x="2941" y="6909"/>
                  </a:moveTo>
                  <a:lnTo>
                    <a:pt x="2941" y="6933"/>
                  </a:lnTo>
                  <a:cubicBezTo>
                    <a:pt x="2989" y="6933"/>
                    <a:pt x="3012" y="6969"/>
                    <a:pt x="3012" y="7016"/>
                  </a:cubicBezTo>
                  <a:lnTo>
                    <a:pt x="3012" y="7445"/>
                  </a:lnTo>
                  <a:cubicBezTo>
                    <a:pt x="3012" y="7493"/>
                    <a:pt x="2989" y="7517"/>
                    <a:pt x="2941" y="7517"/>
                  </a:cubicBezTo>
                  <a:lnTo>
                    <a:pt x="560" y="7517"/>
                  </a:lnTo>
                  <a:cubicBezTo>
                    <a:pt x="512" y="7517"/>
                    <a:pt x="488" y="7493"/>
                    <a:pt x="488" y="7445"/>
                  </a:cubicBezTo>
                  <a:lnTo>
                    <a:pt x="488" y="6981"/>
                  </a:lnTo>
                  <a:cubicBezTo>
                    <a:pt x="488" y="6981"/>
                    <a:pt x="512" y="6909"/>
                    <a:pt x="560" y="6909"/>
                  </a:cubicBezTo>
                  <a:close/>
                  <a:moveTo>
                    <a:pt x="5756" y="0"/>
                  </a:moveTo>
                  <a:cubicBezTo>
                    <a:pt x="5446" y="0"/>
                    <a:pt x="5117" y="190"/>
                    <a:pt x="5025" y="599"/>
                  </a:cubicBezTo>
                  <a:lnTo>
                    <a:pt x="4667" y="2242"/>
                  </a:lnTo>
                  <a:cubicBezTo>
                    <a:pt x="4592" y="2215"/>
                    <a:pt x="4513" y="2201"/>
                    <a:pt x="4435" y="2201"/>
                  </a:cubicBezTo>
                  <a:cubicBezTo>
                    <a:pt x="4241" y="2201"/>
                    <a:pt x="4049" y="2284"/>
                    <a:pt x="3905" y="2444"/>
                  </a:cubicBezTo>
                  <a:lnTo>
                    <a:pt x="3429" y="2992"/>
                  </a:lnTo>
                  <a:cubicBezTo>
                    <a:pt x="3096" y="3397"/>
                    <a:pt x="3096" y="3397"/>
                    <a:pt x="2739" y="3492"/>
                  </a:cubicBezTo>
                  <a:cubicBezTo>
                    <a:pt x="2643" y="3516"/>
                    <a:pt x="2536" y="3528"/>
                    <a:pt x="2417" y="3576"/>
                  </a:cubicBezTo>
                  <a:cubicBezTo>
                    <a:pt x="964" y="4004"/>
                    <a:pt x="381" y="5361"/>
                    <a:pt x="322" y="6469"/>
                  </a:cubicBezTo>
                  <a:cubicBezTo>
                    <a:pt x="131" y="6552"/>
                    <a:pt x="0" y="6766"/>
                    <a:pt x="0" y="7005"/>
                  </a:cubicBezTo>
                  <a:lnTo>
                    <a:pt x="0" y="7457"/>
                  </a:lnTo>
                  <a:cubicBezTo>
                    <a:pt x="0" y="7790"/>
                    <a:pt x="262" y="8040"/>
                    <a:pt x="572" y="8040"/>
                  </a:cubicBezTo>
                  <a:lnTo>
                    <a:pt x="2953" y="8040"/>
                  </a:lnTo>
                  <a:cubicBezTo>
                    <a:pt x="3286" y="8040"/>
                    <a:pt x="3536" y="7778"/>
                    <a:pt x="3536" y="7457"/>
                  </a:cubicBezTo>
                  <a:lnTo>
                    <a:pt x="3536" y="7005"/>
                  </a:lnTo>
                  <a:cubicBezTo>
                    <a:pt x="3536" y="6897"/>
                    <a:pt x="3512" y="6778"/>
                    <a:pt x="3453" y="6683"/>
                  </a:cubicBezTo>
                  <a:lnTo>
                    <a:pt x="4524" y="6112"/>
                  </a:lnTo>
                  <a:cubicBezTo>
                    <a:pt x="5453" y="5588"/>
                    <a:pt x="5608" y="5350"/>
                    <a:pt x="5834" y="4171"/>
                  </a:cubicBezTo>
                  <a:cubicBezTo>
                    <a:pt x="5858" y="4028"/>
                    <a:pt x="5775" y="3885"/>
                    <a:pt x="5620" y="3861"/>
                  </a:cubicBezTo>
                  <a:cubicBezTo>
                    <a:pt x="5601" y="3856"/>
                    <a:pt x="5582" y="3854"/>
                    <a:pt x="5563" y="3854"/>
                  </a:cubicBezTo>
                  <a:cubicBezTo>
                    <a:pt x="5448" y="3854"/>
                    <a:pt x="5332" y="3941"/>
                    <a:pt x="5322" y="4064"/>
                  </a:cubicBezTo>
                  <a:cubicBezTo>
                    <a:pt x="5120" y="5123"/>
                    <a:pt x="5025" y="5219"/>
                    <a:pt x="4263" y="5635"/>
                  </a:cubicBezTo>
                  <a:lnTo>
                    <a:pt x="2881" y="6374"/>
                  </a:lnTo>
                  <a:lnTo>
                    <a:pt x="845" y="6374"/>
                  </a:lnTo>
                  <a:cubicBezTo>
                    <a:pt x="917" y="5469"/>
                    <a:pt x="1393" y="4385"/>
                    <a:pt x="2560" y="4040"/>
                  </a:cubicBezTo>
                  <a:cubicBezTo>
                    <a:pt x="2679" y="4004"/>
                    <a:pt x="2774" y="3980"/>
                    <a:pt x="2858" y="3945"/>
                  </a:cubicBezTo>
                  <a:cubicBezTo>
                    <a:pt x="3310" y="3826"/>
                    <a:pt x="3393" y="3790"/>
                    <a:pt x="3822" y="3290"/>
                  </a:cubicBezTo>
                  <a:lnTo>
                    <a:pt x="4298" y="2742"/>
                  </a:lnTo>
                  <a:cubicBezTo>
                    <a:pt x="4335" y="2699"/>
                    <a:pt x="4385" y="2678"/>
                    <a:pt x="4438" y="2678"/>
                  </a:cubicBezTo>
                  <a:cubicBezTo>
                    <a:pt x="4487" y="2678"/>
                    <a:pt x="4538" y="2696"/>
                    <a:pt x="4584" y="2730"/>
                  </a:cubicBezTo>
                  <a:cubicBezTo>
                    <a:pt x="4679" y="2814"/>
                    <a:pt x="4620" y="2968"/>
                    <a:pt x="4584" y="3040"/>
                  </a:cubicBezTo>
                  <a:cubicBezTo>
                    <a:pt x="4322" y="3409"/>
                    <a:pt x="4084" y="3766"/>
                    <a:pt x="3846" y="4111"/>
                  </a:cubicBezTo>
                  <a:lnTo>
                    <a:pt x="3489" y="4647"/>
                  </a:lnTo>
                  <a:cubicBezTo>
                    <a:pt x="3417" y="4766"/>
                    <a:pt x="3453" y="4933"/>
                    <a:pt x="3572" y="5004"/>
                  </a:cubicBezTo>
                  <a:cubicBezTo>
                    <a:pt x="3617" y="5031"/>
                    <a:pt x="3666" y="5044"/>
                    <a:pt x="3715" y="5044"/>
                  </a:cubicBezTo>
                  <a:cubicBezTo>
                    <a:pt x="3797" y="5044"/>
                    <a:pt x="3877" y="5007"/>
                    <a:pt x="3929" y="4933"/>
                  </a:cubicBezTo>
                  <a:cubicBezTo>
                    <a:pt x="4048" y="4754"/>
                    <a:pt x="4167" y="4576"/>
                    <a:pt x="4286" y="4409"/>
                  </a:cubicBezTo>
                  <a:cubicBezTo>
                    <a:pt x="4524" y="4064"/>
                    <a:pt x="4751" y="3707"/>
                    <a:pt x="5013" y="3337"/>
                  </a:cubicBezTo>
                  <a:cubicBezTo>
                    <a:pt x="5155" y="3111"/>
                    <a:pt x="5191" y="2849"/>
                    <a:pt x="5108" y="2623"/>
                  </a:cubicBezTo>
                  <a:lnTo>
                    <a:pt x="5548" y="694"/>
                  </a:lnTo>
                  <a:cubicBezTo>
                    <a:pt x="5575" y="534"/>
                    <a:pt x="5696" y="513"/>
                    <a:pt x="5764" y="513"/>
                  </a:cubicBezTo>
                  <a:cubicBezTo>
                    <a:pt x="5787" y="513"/>
                    <a:pt x="5804" y="516"/>
                    <a:pt x="5810" y="516"/>
                  </a:cubicBezTo>
                  <a:cubicBezTo>
                    <a:pt x="5870" y="528"/>
                    <a:pt x="6001" y="575"/>
                    <a:pt x="5977" y="766"/>
                  </a:cubicBezTo>
                  <a:lnTo>
                    <a:pt x="5679" y="2302"/>
                  </a:lnTo>
                  <a:cubicBezTo>
                    <a:pt x="5644" y="2444"/>
                    <a:pt x="5739" y="2575"/>
                    <a:pt x="5882" y="2611"/>
                  </a:cubicBezTo>
                  <a:cubicBezTo>
                    <a:pt x="5898" y="2614"/>
                    <a:pt x="5914" y="2615"/>
                    <a:pt x="5930" y="2615"/>
                  </a:cubicBezTo>
                  <a:cubicBezTo>
                    <a:pt x="6055" y="2615"/>
                    <a:pt x="6169" y="2534"/>
                    <a:pt x="6179" y="2397"/>
                  </a:cubicBezTo>
                  <a:lnTo>
                    <a:pt x="6477" y="873"/>
                  </a:lnTo>
                  <a:cubicBezTo>
                    <a:pt x="6560" y="408"/>
                    <a:pt x="6239" y="75"/>
                    <a:pt x="5906" y="16"/>
                  </a:cubicBezTo>
                  <a:cubicBezTo>
                    <a:pt x="5857" y="6"/>
                    <a:pt x="5807" y="0"/>
                    <a:pt x="5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93;p38">
              <a:extLst>
                <a:ext uri="{FF2B5EF4-FFF2-40B4-BE49-F238E27FC236}">
                  <a16:creationId xmlns:a16="http://schemas.microsoft.com/office/drawing/2014/main" id="{C4208B57-279D-440D-C32B-AE296307D86E}"/>
                </a:ext>
              </a:extLst>
            </p:cNvPr>
            <p:cNvSpPr/>
            <p:nvPr/>
          </p:nvSpPr>
          <p:spPr>
            <a:xfrm>
              <a:off x="1411061" y="1562332"/>
              <a:ext cx="182964" cy="223753"/>
            </a:xfrm>
            <a:custGeom>
              <a:avLst/>
              <a:gdLst/>
              <a:ahLst/>
              <a:cxnLst/>
              <a:rect l="l" t="t" r="r" b="b"/>
              <a:pathLst>
                <a:path w="6585" h="8053" extrusionOk="0">
                  <a:moveTo>
                    <a:pt x="3620" y="6909"/>
                  </a:moveTo>
                  <a:lnTo>
                    <a:pt x="3620" y="6933"/>
                  </a:lnTo>
                  <a:lnTo>
                    <a:pt x="5989" y="6933"/>
                  </a:lnTo>
                  <a:cubicBezTo>
                    <a:pt x="6025" y="6933"/>
                    <a:pt x="6061" y="6969"/>
                    <a:pt x="6061" y="7016"/>
                  </a:cubicBezTo>
                  <a:lnTo>
                    <a:pt x="6061" y="7445"/>
                  </a:lnTo>
                  <a:cubicBezTo>
                    <a:pt x="6061" y="7493"/>
                    <a:pt x="6025" y="7517"/>
                    <a:pt x="5989" y="7517"/>
                  </a:cubicBezTo>
                  <a:lnTo>
                    <a:pt x="3608" y="7517"/>
                  </a:lnTo>
                  <a:cubicBezTo>
                    <a:pt x="3560" y="7517"/>
                    <a:pt x="3525" y="7493"/>
                    <a:pt x="3525" y="7445"/>
                  </a:cubicBezTo>
                  <a:lnTo>
                    <a:pt x="3525" y="6981"/>
                  </a:lnTo>
                  <a:cubicBezTo>
                    <a:pt x="3525" y="6981"/>
                    <a:pt x="3572" y="6909"/>
                    <a:pt x="3620" y="6909"/>
                  </a:cubicBezTo>
                  <a:close/>
                  <a:moveTo>
                    <a:pt x="805" y="0"/>
                  </a:moveTo>
                  <a:cubicBezTo>
                    <a:pt x="754" y="0"/>
                    <a:pt x="704" y="6"/>
                    <a:pt x="655" y="16"/>
                  </a:cubicBezTo>
                  <a:cubicBezTo>
                    <a:pt x="310" y="99"/>
                    <a:pt x="0" y="408"/>
                    <a:pt x="96" y="885"/>
                  </a:cubicBezTo>
                  <a:cubicBezTo>
                    <a:pt x="116" y="1007"/>
                    <a:pt x="215" y="1095"/>
                    <a:pt x="333" y="1095"/>
                  </a:cubicBezTo>
                  <a:cubicBezTo>
                    <a:pt x="353" y="1095"/>
                    <a:pt x="373" y="1092"/>
                    <a:pt x="393" y="1087"/>
                  </a:cubicBezTo>
                  <a:cubicBezTo>
                    <a:pt x="524" y="1063"/>
                    <a:pt x="631" y="932"/>
                    <a:pt x="596" y="778"/>
                  </a:cubicBezTo>
                  <a:cubicBezTo>
                    <a:pt x="572" y="587"/>
                    <a:pt x="703" y="539"/>
                    <a:pt x="762" y="528"/>
                  </a:cubicBezTo>
                  <a:cubicBezTo>
                    <a:pt x="769" y="524"/>
                    <a:pt x="788" y="520"/>
                    <a:pt x="814" y="520"/>
                  </a:cubicBezTo>
                  <a:cubicBezTo>
                    <a:pt x="884" y="520"/>
                    <a:pt x="998" y="550"/>
                    <a:pt x="1024" y="706"/>
                  </a:cubicBezTo>
                  <a:lnTo>
                    <a:pt x="1465" y="2635"/>
                  </a:lnTo>
                  <a:cubicBezTo>
                    <a:pt x="1369" y="2861"/>
                    <a:pt x="1405" y="3135"/>
                    <a:pt x="1560" y="3349"/>
                  </a:cubicBezTo>
                  <a:cubicBezTo>
                    <a:pt x="1822" y="3730"/>
                    <a:pt x="2060" y="4088"/>
                    <a:pt x="2298" y="4421"/>
                  </a:cubicBezTo>
                  <a:cubicBezTo>
                    <a:pt x="2417" y="4599"/>
                    <a:pt x="2536" y="4778"/>
                    <a:pt x="2655" y="4945"/>
                  </a:cubicBezTo>
                  <a:cubicBezTo>
                    <a:pt x="2700" y="5020"/>
                    <a:pt x="2783" y="5062"/>
                    <a:pt x="2868" y="5062"/>
                  </a:cubicBezTo>
                  <a:cubicBezTo>
                    <a:pt x="2918" y="5062"/>
                    <a:pt x="2968" y="5047"/>
                    <a:pt x="3013" y="5016"/>
                  </a:cubicBezTo>
                  <a:cubicBezTo>
                    <a:pt x="3132" y="4945"/>
                    <a:pt x="3155" y="4778"/>
                    <a:pt x="3084" y="4659"/>
                  </a:cubicBezTo>
                  <a:lnTo>
                    <a:pt x="2727" y="4123"/>
                  </a:lnTo>
                  <a:cubicBezTo>
                    <a:pt x="2489" y="3790"/>
                    <a:pt x="2251" y="3433"/>
                    <a:pt x="2001" y="3052"/>
                  </a:cubicBezTo>
                  <a:cubicBezTo>
                    <a:pt x="1953" y="2980"/>
                    <a:pt x="1893" y="2837"/>
                    <a:pt x="2001" y="2742"/>
                  </a:cubicBezTo>
                  <a:cubicBezTo>
                    <a:pt x="2039" y="2709"/>
                    <a:pt x="2084" y="2694"/>
                    <a:pt x="2130" y="2694"/>
                  </a:cubicBezTo>
                  <a:cubicBezTo>
                    <a:pt x="2183" y="2694"/>
                    <a:pt x="2236" y="2715"/>
                    <a:pt x="2274" y="2754"/>
                  </a:cubicBezTo>
                  <a:lnTo>
                    <a:pt x="2751" y="3314"/>
                  </a:lnTo>
                  <a:cubicBezTo>
                    <a:pt x="3167" y="3802"/>
                    <a:pt x="3263" y="3849"/>
                    <a:pt x="3727" y="3968"/>
                  </a:cubicBezTo>
                  <a:cubicBezTo>
                    <a:pt x="3810" y="3992"/>
                    <a:pt x="3906" y="4004"/>
                    <a:pt x="4025" y="4052"/>
                  </a:cubicBezTo>
                  <a:cubicBezTo>
                    <a:pt x="5179" y="4397"/>
                    <a:pt x="5656" y="5469"/>
                    <a:pt x="5727" y="6385"/>
                  </a:cubicBezTo>
                  <a:lnTo>
                    <a:pt x="3691" y="6385"/>
                  </a:lnTo>
                  <a:lnTo>
                    <a:pt x="2310" y="5647"/>
                  </a:lnTo>
                  <a:cubicBezTo>
                    <a:pt x="1548" y="5219"/>
                    <a:pt x="1465" y="5135"/>
                    <a:pt x="1250" y="4088"/>
                  </a:cubicBezTo>
                  <a:lnTo>
                    <a:pt x="953" y="2552"/>
                  </a:lnTo>
                  <a:cubicBezTo>
                    <a:pt x="932" y="2414"/>
                    <a:pt x="817" y="2333"/>
                    <a:pt x="700" y="2333"/>
                  </a:cubicBezTo>
                  <a:cubicBezTo>
                    <a:pt x="685" y="2333"/>
                    <a:pt x="670" y="2335"/>
                    <a:pt x="655" y="2337"/>
                  </a:cubicBezTo>
                  <a:cubicBezTo>
                    <a:pt x="524" y="2373"/>
                    <a:pt x="417" y="2504"/>
                    <a:pt x="453" y="2659"/>
                  </a:cubicBezTo>
                  <a:lnTo>
                    <a:pt x="750" y="4183"/>
                  </a:lnTo>
                  <a:cubicBezTo>
                    <a:pt x="965" y="5361"/>
                    <a:pt x="1131" y="5600"/>
                    <a:pt x="2060" y="6123"/>
                  </a:cubicBezTo>
                  <a:lnTo>
                    <a:pt x="3132" y="6707"/>
                  </a:lnTo>
                  <a:cubicBezTo>
                    <a:pt x="3072" y="6790"/>
                    <a:pt x="3036" y="6897"/>
                    <a:pt x="3036" y="7016"/>
                  </a:cubicBezTo>
                  <a:lnTo>
                    <a:pt x="3036" y="7481"/>
                  </a:lnTo>
                  <a:cubicBezTo>
                    <a:pt x="3036" y="7802"/>
                    <a:pt x="3310" y="8052"/>
                    <a:pt x="3620" y="8052"/>
                  </a:cubicBezTo>
                  <a:lnTo>
                    <a:pt x="6001" y="8052"/>
                  </a:lnTo>
                  <a:cubicBezTo>
                    <a:pt x="6322" y="8052"/>
                    <a:pt x="6584" y="7790"/>
                    <a:pt x="6584" y="7481"/>
                  </a:cubicBezTo>
                  <a:lnTo>
                    <a:pt x="6584" y="7016"/>
                  </a:lnTo>
                  <a:cubicBezTo>
                    <a:pt x="6584" y="6766"/>
                    <a:pt x="6442" y="6552"/>
                    <a:pt x="6239" y="6469"/>
                  </a:cubicBezTo>
                  <a:cubicBezTo>
                    <a:pt x="6180" y="5350"/>
                    <a:pt x="5596" y="4004"/>
                    <a:pt x="4144" y="3576"/>
                  </a:cubicBezTo>
                  <a:cubicBezTo>
                    <a:pt x="4025" y="3528"/>
                    <a:pt x="3917" y="3516"/>
                    <a:pt x="3822" y="3492"/>
                  </a:cubicBezTo>
                  <a:cubicBezTo>
                    <a:pt x="3465" y="3397"/>
                    <a:pt x="3465" y="3397"/>
                    <a:pt x="3132" y="2992"/>
                  </a:cubicBezTo>
                  <a:lnTo>
                    <a:pt x="2655" y="2444"/>
                  </a:lnTo>
                  <a:cubicBezTo>
                    <a:pt x="2511" y="2284"/>
                    <a:pt x="2319" y="2201"/>
                    <a:pt x="2126" y="2201"/>
                  </a:cubicBezTo>
                  <a:cubicBezTo>
                    <a:pt x="2048" y="2201"/>
                    <a:pt x="1969" y="2215"/>
                    <a:pt x="1893" y="2242"/>
                  </a:cubicBezTo>
                  <a:lnTo>
                    <a:pt x="1536" y="599"/>
                  </a:lnTo>
                  <a:cubicBezTo>
                    <a:pt x="1444" y="190"/>
                    <a:pt x="1115" y="0"/>
                    <a:pt x="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94;p38">
              <a:extLst>
                <a:ext uri="{FF2B5EF4-FFF2-40B4-BE49-F238E27FC236}">
                  <a16:creationId xmlns:a16="http://schemas.microsoft.com/office/drawing/2014/main" id="{89B4BE80-A8E1-D5D0-5635-F185B2255F39}"/>
                </a:ext>
              </a:extLst>
            </p:cNvPr>
            <p:cNvSpPr/>
            <p:nvPr/>
          </p:nvSpPr>
          <p:spPr>
            <a:xfrm>
              <a:off x="1419008" y="1608205"/>
              <a:ext cx="15560" cy="14115"/>
            </a:xfrm>
            <a:custGeom>
              <a:avLst/>
              <a:gdLst/>
              <a:ahLst/>
              <a:cxnLst/>
              <a:rect l="l" t="t" r="r" b="b"/>
              <a:pathLst>
                <a:path w="560" h="508" extrusionOk="0">
                  <a:moveTo>
                    <a:pt x="290" y="1"/>
                  </a:moveTo>
                  <a:cubicBezTo>
                    <a:pt x="273" y="1"/>
                    <a:pt x="255" y="3"/>
                    <a:pt x="238" y="8"/>
                  </a:cubicBezTo>
                  <a:cubicBezTo>
                    <a:pt x="107" y="31"/>
                    <a:pt x="0" y="162"/>
                    <a:pt x="24" y="305"/>
                  </a:cubicBezTo>
                  <a:cubicBezTo>
                    <a:pt x="60" y="424"/>
                    <a:pt x="167" y="508"/>
                    <a:pt x="286" y="508"/>
                  </a:cubicBezTo>
                  <a:lnTo>
                    <a:pt x="321" y="508"/>
                  </a:lnTo>
                  <a:cubicBezTo>
                    <a:pt x="464" y="484"/>
                    <a:pt x="560" y="353"/>
                    <a:pt x="536" y="210"/>
                  </a:cubicBezTo>
                  <a:cubicBezTo>
                    <a:pt x="505" y="96"/>
                    <a:pt x="402"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95;p38">
              <a:extLst>
                <a:ext uri="{FF2B5EF4-FFF2-40B4-BE49-F238E27FC236}">
                  <a16:creationId xmlns:a16="http://schemas.microsoft.com/office/drawing/2014/main" id="{2E20E713-61C9-4D08-C07F-002EC2AE4D53}"/>
                </a:ext>
              </a:extLst>
            </p:cNvPr>
            <p:cNvSpPr/>
            <p:nvPr/>
          </p:nvSpPr>
          <p:spPr>
            <a:xfrm>
              <a:off x="1589691" y="1565722"/>
              <a:ext cx="16254" cy="14587"/>
            </a:xfrm>
            <a:custGeom>
              <a:avLst/>
              <a:gdLst/>
              <a:ahLst/>
              <a:cxnLst/>
              <a:rect l="l" t="t" r="r" b="b"/>
              <a:pathLst>
                <a:path w="585" h="525" extrusionOk="0">
                  <a:moveTo>
                    <a:pt x="292" y="1"/>
                  </a:moveTo>
                  <a:cubicBezTo>
                    <a:pt x="227" y="1"/>
                    <a:pt x="161" y="25"/>
                    <a:pt x="108" y="72"/>
                  </a:cubicBezTo>
                  <a:cubicBezTo>
                    <a:pt x="1" y="179"/>
                    <a:pt x="1" y="346"/>
                    <a:pt x="108" y="453"/>
                  </a:cubicBezTo>
                  <a:cubicBezTo>
                    <a:pt x="161" y="501"/>
                    <a:pt x="227" y="525"/>
                    <a:pt x="292" y="525"/>
                  </a:cubicBezTo>
                  <a:cubicBezTo>
                    <a:pt x="358" y="525"/>
                    <a:pt x="423" y="501"/>
                    <a:pt x="477" y="453"/>
                  </a:cubicBezTo>
                  <a:cubicBezTo>
                    <a:pt x="584" y="346"/>
                    <a:pt x="584" y="179"/>
                    <a:pt x="477" y="72"/>
                  </a:cubicBezTo>
                  <a:cubicBezTo>
                    <a:pt x="423" y="25"/>
                    <a:pt x="358"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96;p38">
              <a:extLst>
                <a:ext uri="{FF2B5EF4-FFF2-40B4-BE49-F238E27FC236}">
                  <a16:creationId xmlns:a16="http://schemas.microsoft.com/office/drawing/2014/main" id="{621BF8AE-D34E-AD6A-0592-F3E4FB18455F}"/>
                </a:ext>
              </a:extLst>
            </p:cNvPr>
            <p:cNvSpPr/>
            <p:nvPr/>
          </p:nvSpPr>
          <p:spPr>
            <a:xfrm>
              <a:off x="1549347" y="1507846"/>
              <a:ext cx="97609" cy="31703"/>
            </a:xfrm>
            <a:custGeom>
              <a:avLst/>
              <a:gdLst/>
              <a:ahLst/>
              <a:cxnLst/>
              <a:rect l="l" t="t" r="r" b="b"/>
              <a:pathLst>
                <a:path w="3513" h="1141" extrusionOk="0">
                  <a:moveTo>
                    <a:pt x="1750" y="0"/>
                  </a:moveTo>
                  <a:cubicBezTo>
                    <a:pt x="1131" y="0"/>
                    <a:pt x="548" y="238"/>
                    <a:pt x="95" y="691"/>
                  </a:cubicBezTo>
                  <a:cubicBezTo>
                    <a:pt x="0" y="786"/>
                    <a:pt x="0" y="953"/>
                    <a:pt x="95" y="1060"/>
                  </a:cubicBezTo>
                  <a:cubicBezTo>
                    <a:pt x="143" y="1107"/>
                    <a:pt x="214" y="1131"/>
                    <a:pt x="274" y="1131"/>
                  </a:cubicBezTo>
                  <a:cubicBezTo>
                    <a:pt x="333" y="1131"/>
                    <a:pt x="417" y="1107"/>
                    <a:pt x="453" y="1060"/>
                  </a:cubicBezTo>
                  <a:cubicBezTo>
                    <a:pt x="798" y="715"/>
                    <a:pt x="1262" y="524"/>
                    <a:pt x="1738" y="524"/>
                  </a:cubicBezTo>
                  <a:cubicBezTo>
                    <a:pt x="2227" y="536"/>
                    <a:pt x="2691" y="715"/>
                    <a:pt x="3036" y="1060"/>
                  </a:cubicBezTo>
                  <a:cubicBezTo>
                    <a:pt x="3084" y="1113"/>
                    <a:pt x="3149" y="1140"/>
                    <a:pt x="3216" y="1140"/>
                  </a:cubicBezTo>
                  <a:cubicBezTo>
                    <a:pt x="3283" y="1140"/>
                    <a:pt x="3352" y="1113"/>
                    <a:pt x="3405" y="1060"/>
                  </a:cubicBezTo>
                  <a:cubicBezTo>
                    <a:pt x="3512" y="953"/>
                    <a:pt x="3512" y="786"/>
                    <a:pt x="3405" y="691"/>
                  </a:cubicBezTo>
                  <a:cubicBezTo>
                    <a:pt x="2953" y="238"/>
                    <a:pt x="2381"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7;p38">
              <a:extLst>
                <a:ext uri="{FF2B5EF4-FFF2-40B4-BE49-F238E27FC236}">
                  <a16:creationId xmlns:a16="http://schemas.microsoft.com/office/drawing/2014/main" id="{3A611B02-14AF-7733-396B-556B185DA596}"/>
                </a:ext>
              </a:extLst>
            </p:cNvPr>
            <p:cNvSpPr/>
            <p:nvPr/>
          </p:nvSpPr>
          <p:spPr>
            <a:xfrm>
              <a:off x="1569519" y="1537103"/>
              <a:ext cx="56598" cy="23034"/>
            </a:xfrm>
            <a:custGeom>
              <a:avLst/>
              <a:gdLst/>
              <a:ahLst/>
              <a:cxnLst/>
              <a:rect l="l" t="t" r="r" b="b"/>
              <a:pathLst>
                <a:path w="2037" h="829" extrusionOk="0">
                  <a:moveTo>
                    <a:pt x="1017" y="1"/>
                  </a:moveTo>
                  <a:cubicBezTo>
                    <a:pt x="685" y="1"/>
                    <a:pt x="352" y="126"/>
                    <a:pt x="96" y="376"/>
                  </a:cubicBezTo>
                  <a:cubicBezTo>
                    <a:pt x="0" y="483"/>
                    <a:pt x="0" y="650"/>
                    <a:pt x="96" y="745"/>
                  </a:cubicBezTo>
                  <a:cubicBezTo>
                    <a:pt x="149" y="799"/>
                    <a:pt x="218" y="825"/>
                    <a:pt x="286" y="825"/>
                  </a:cubicBezTo>
                  <a:cubicBezTo>
                    <a:pt x="355" y="825"/>
                    <a:pt x="423" y="799"/>
                    <a:pt x="477" y="745"/>
                  </a:cubicBezTo>
                  <a:cubicBezTo>
                    <a:pt x="625" y="590"/>
                    <a:pt x="822" y="513"/>
                    <a:pt x="1020" y="513"/>
                  </a:cubicBezTo>
                  <a:cubicBezTo>
                    <a:pt x="1218" y="513"/>
                    <a:pt x="1417" y="590"/>
                    <a:pt x="1572" y="745"/>
                  </a:cubicBezTo>
                  <a:cubicBezTo>
                    <a:pt x="1620" y="793"/>
                    <a:pt x="1691" y="828"/>
                    <a:pt x="1751" y="828"/>
                  </a:cubicBezTo>
                  <a:cubicBezTo>
                    <a:pt x="1810" y="828"/>
                    <a:pt x="1893" y="793"/>
                    <a:pt x="1929" y="745"/>
                  </a:cubicBezTo>
                  <a:cubicBezTo>
                    <a:pt x="2036" y="650"/>
                    <a:pt x="2036" y="483"/>
                    <a:pt x="1929" y="376"/>
                  </a:cubicBezTo>
                  <a:cubicBezTo>
                    <a:pt x="1679" y="126"/>
                    <a:pt x="134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98;p38">
              <a:extLst>
                <a:ext uri="{FF2B5EF4-FFF2-40B4-BE49-F238E27FC236}">
                  <a16:creationId xmlns:a16="http://schemas.microsoft.com/office/drawing/2014/main" id="{8E1298A7-8151-82B4-CB82-3DC221EDD4C0}"/>
                </a:ext>
              </a:extLst>
            </p:cNvPr>
            <p:cNvSpPr/>
            <p:nvPr/>
          </p:nvSpPr>
          <p:spPr>
            <a:xfrm>
              <a:off x="1411728" y="1425463"/>
              <a:ext cx="372513" cy="266014"/>
            </a:xfrm>
            <a:custGeom>
              <a:avLst/>
              <a:gdLst/>
              <a:ahLst/>
              <a:cxnLst/>
              <a:rect l="l" t="t" r="r" b="b"/>
              <a:pathLst>
                <a:path w="13407" h="9574" extrusionOk="0">
                  <a:moveTo>
                    <a:pt x="10323" y="524"/>
                  </a:moveTo>
                  <a:cubicBezTo>
                    <a:pt x="10466" y="524"/>
                    <a:pt x="10573" y="643"/>
                    <a:pt x="10573" y="774"/>
                  </a:cubicBezTo>
                  <a:cubicBezTo>
                    <a:pt x="10573" y="929"/>
                    <a:pt x="10454" y="1024"/>
                    <a:pt x="10323" y="1024"/>
                  </a:cubicBezTo>
                  <a:cubicBezTo>
                    <a:pt x="10168" y="1024"/>
                    <a:pt x="10073" y="905"/>
                    <a:pt x="10073" y="774"/>
                  </a:cubicBezTo>
                  <a:cubicBezTo>
                    <a:pt x="10073" y="643"/>
                    <a:pt x="10168" y="524"/>
                    <a:pt x="10323" y="524"/>
                  </a:cubicBezTo>
                  <a:close/>
                  <a:moveTo>
                    <a:pt x="3072" y="536"/>
                  </a:moveTo>
                  <a:cubicBezTo>
                    <a:pt x="3203" y="536"/>
                    <a:pt x="3322" y="655"/>
                    <a:pt x="3322" y="798"/>
                  </a:cubicBezTo>
                  <a:cubicBezTo>
                    <a:pt x="3346" y="929"/>
                    <a:pt x="3227" y="1048"/>
                    <a:pt x="3072" y="1048"/>
                  </a:cubicBezTo>
                  <a:cubicBezTo>
                    <a:pt x="2929" y="1048"/>
                    <a:pt x="2822" y="929"/>
                    <a:pt x="2822" y="798"/>
                  </a:cubicBezTo>
                  <a:cubicBezTo>
                    <a:pt x="2822" y="643"/>
                    <a:pt x="2941" y="536"/>
                    <a:pt x="3072" y="536"/>
                  </a:cubicBezTo>
                  <a:close/>
                  <a:moveTo>
                    <a:pt x="12549" y="2072"/>
                  </a:moveTo>
                  <a:cubicBezTo>
                    <a:pt x="12704" y="2072"/>
                    <a:pt x="12799" y="2191"/>
                    <a:pt x="12799" y="2322"/>
                  </a:cubicBezTo>
                  <a:cubicBezTo>
                    <a:pt x="12799" y="2477"/>
                    <a:pt x="12680" y="2572"/>
                    <a:pt x="12549" y="2572"/>
                  </a:cubicBezTo>
                  <a:cubicBezTo>
                    <a:pt x="12406" y="2572"/>
                    <a:pt x="12299" y="2453"/>
                    <a:pt x="12299" y="2322"/>
                  </a:cubicBezTo>
                  <a:cubicBezTo>
                    <a:pt x="12299" y="2191"/>
                    <a:pt x="12406" y="2072"/>
                    <a:pt x="12549" y="2072"/>
                  </a:cubicBezTo>
                  <a:close/>
                  <a:moveTo>
                    <a:pt x="845" y="2084"/>
                  </a:moveTo>
                  <a:cubicBezTo>
                    <a:pt x="988" y="2084"/>
                    <a:pt x="1095" y="2203"/>
                    <a:pt x="1095" y="2346"/>
                  </a:cubicBezTo>
                  <a:cubicBezTo>
                    <a:pt x="1107" y="2477"/>
                    <a:pt x="988" y="2596"/>
                    <a:pt x="845" y="2596"/>
                  </a:cubicBezTo>
                  <a:cubicBezTo>
                    <a:pt x="691" y="2596"/>
                    <a:pt x="583" y="2477"/>
                    <a:pt x="583" y="2346"/>
                  </a:cubicBezTo>
                  <a:cubicBezTo>
                    <a:pt x="583" y="2191"/>
                    <a:pt x="703" y="2084"/>
                    <a:pt x="845" y="2084"/>
                  </a:cubicBezTo>
                  <a:close/>
                  <a:moveTo>
                    <a:pt x="11263" y="3894"/>
                  </a:moveTo>
                  <a:cubicBezTo>
                    <a:pt x="11406" y="3894"/>
                    <a:pt x="11513" y="4013"/>
                    <a:pt x="11513" y="4144"/>
                  </a:cubicBezTo>
                  <a:cubicBezTo>
                    <a:pt x="11513" y="4287"/>
                    <a:pt x="11394" y="4394"/>
                    <a:pt x="11263" y="4394"/>
                  </a:cubicBezTo>
                  <a:cubicBezTo>
                    <a:pt x="11109" y="4394"/>
                    <a:pt x="11001" y="4275"/>
                    <a:pt x="11001" y="4144"/>
                  </a:cubicBezTo>
                  <a:cubicBezTo>
                    <a:pt x="10990" y="4013"/>
                    <a:pt x="11109" y="3894"/>
                    <a:pt x="11263" y="3894"/>
                  </a:cubicBezTo>
                  <a:close/>
                  <a:moveTo>
                    <a:pt x="2131" y="3906"/>
                  </a:moveTo>
                  <a:cubicBezTo>
                    <a:pt x="2286" y="3906"/>
                    <a:pt x="2381" y="4025"/>
                    <a:pt x="2381" y="4156"/>
                  </a:cubicBezTo>
                  <a:cubicBezTo>
                    <a:pt x="2405" y="4287"/>
                    <a:pt x="2286" y="4406"/>
                    <a:pt x="2131" y="4406"/>
                  </a:cubicBezTo>
                  <a:cubicBezTo>
                    <a:pt x="1988" y="4406"/>
                    <a:pt x="1881" y="4287"/>
                    <a:pt x="1881" y="4156"/>
                  </a:cubicBezTo>
                  <a:cubicBezTo>
                    <a:pt x="1881" y="4013"/>
                    <a:pt x="2000" y="3906"/>
                    <a:pt x="2131" y="3906"/>
                  </a:cubicBezTo>
                  <a:close/>
                  <a:moveTo>
                    <a:pt x="6691" y="1572"/>
                  </a:moveTo>
                  <a:cubicBezTo>
                    <a:pt x="8251" y="1572"/>
                    <a:pt x="9525" y="2846"/>
                    <a:pt x="9525" y="4406"/>
                  </a:cubicBezTo>
                  <a:cubicBezTo>
                    <a:pt x="9525" y="5977"/>
                    <a:pt x="8251" y="7251"/>
                    <a:pt x="6691" y="7251"/>
                  </a:cubicBezTo>
                  <a:cubicBezTo>
                    <a:pt x="5132" y="7251"/>
                    <a:pt x="3846" y="5977"/>
                    <a:pt x="3846" y="4406"/>
                  </a:cubicBezTo>
                  <a:cubicBezTo>
                    <a:pt x="3846" y="2846"/>
                    <a:pt x="5132" y="1572"/>
                    <a:pt x="6691" y="1572"/>
                  </a:cubicBezTo>
                  <a:close/>
                  <a:moveTo>
                    <a:pt x="6703" y="8561"/>
                  </a:moveTo>
                  <a:cubicBezTo>
                    <a:pt x="6858" y="8561"/>
                    <a:pt x="6953" y="8680"/>
                    <a:pt x="6953" y="8811"/>
                  </a:cubicBezTo>
                  <a:cubicBezTo>
                    <a:pt x="6953" y="8954"/>
                    <a:pt x="6834" y="9073"/>
                    <a:pt x="6703" y="9073"/>
                  </a:cubicBezTo>
                  <a:cubicBezTo>
                    <a:pt x="6560" y="9073"/>
                    <a:pt x="6453" y="8954"/>
                    <a:pt x="6453" y="8811"/>
                  </a:cubicBezTo>
                  <a:cubicBezTo>
                    <a:pt x="6453" y="8668"/>
                    <a:pt x="6572" y="8561"/>
                    <a:pt x="6703" y="8561"/>
                  </a:cubicBezTo>
                  <a:close/>
                  <a:moveTo>
                    <a:pt x="10323" y="1"/>
                  </a:moveTo>
                  <a:cubicBezTo>
                    <a:pt x="9978" y="1"/>
                    <a:pt x="9692" y="227"/>
                    <a:pt x="9597" y="524"/>
                  </a:cubicBezTo>
                  <a:lnTo>
                    <a:pt x="8715" y="524"/>
                  </a:lnTo>
                  <a:cubicBezTo>
                    <a:pt x="8644" y="524"/>
                    <a:pt x="8584" y="560"/>
                    <a:pt x="8537" y="596"/>
                  </a:cubicBezTo>
                  <a:lnTo>
                    <a:pt x="7882" y="1251"/>
                  </a:lnTo>
                  <a:cubicBezTo>
                    <a:pt x="7525" y="1120"/>
                    <a:pt x="7120" y="1048"/>
                    <a:pt x="6703" y="1048"/>
                  </a:cubicBezTo>
                  <a:cubicBezTo>
                    <a:pt x="6287" y="1048"/>
                    <a:pt x="5906" y="1120"/>
                    <a:pt x="5525" y="1251"/>
                  </a:cubicBezTo>
                  <a:lnTo>
                    <a:pt x="4870" y="596"/>
                  </a:lnTo>
                  <a:cubicBezTo>
                    <a:pt x="4834" y="560"/>
                    <a:pt x="4751" y="524"/>
                    <a:pt x="4691" y="524"/>
                  </a:cubicBezTo>
                  <a:lnTo>
                    <a:pt x="3798" y="524"/>
                  </a:lnTo>
                  <a:cubicBezTo>
                    <a:pt x="3692" y="218"/>
                    <a:pt x="3418" y="14"/>
                    <a:pt x="3074" y="14"/>
                  </a:cubicBezTo>
                  <a:cubicBezTo>
                    <a:pt x="3031" y="14"/>
                    <a:pt x="2986" y="18"/>
                    <a:pt x="2941" y="24"/>
                  </a:cubicBezTo>
                  <a:cubicBezTo>
                    <a:pt x="2608" y="60"/>
                    <a:pt x="2346" y="334"/>
                    <a:pt x="2298" y="655"/>
                  </a:cubicBezTo>
                  <a:cubicBezTo>
                    <a:pt x="2227" y="1155"/>
                    <a:pt x="2596" y="1572"/>
                    <a:pt x="3072" y="1572"/>
                  </a:cubicBezTo>
                  <a:cubicBezTo>
                    <a:pt x="3417" y="1572"/>
                    <a:pt x="3703" y="1346"/>
                    <a:pt x="3798" y="1048"/>
                  </a:cubicBezTo>
                  <a:lnTo>
                    <a:pt x="4596" y="1048"/>
                  </a:lnTo>
                  <a:lnTo>
                    <a:pt x="5036" y="1489"/>
                  </a:lnTo>
                  <a:cubicBezTo>
                    <a:pt x="4620" y="1727"/>
                    <a:pt x="4263" y="2048"/>
                    <a:pt x="4001" y="2429"/>
                  </a:cubicBezTo>
                  <a:lnTo>
                    <a:pt x="3120" y="2429"/>
                  </a:lnTo>
                  <a:lnTo>
                    <a:pt x="2846" y="2167"/>
                  </a:lnTo>
                  <a:cubicBezTo>
                    <a:pt x="2810" y="2120"/>
                    <a:pt x="2727" y="2084"/>
                    <a:pt x="2667" y="2084"/>
                  </a:cubicBezTo>
                  <a:lnTo>
                    <a:pt x="1584" y="2084"/>
                  </a:lnTo>
                  <a:cubicBezTo>
                    <a:pt x="1477" y="1787"/>
                    <a:pt x="1191" y="1575"/>
                    <a:pt x="852" y="1575"/>
                  </a:cubicBezTo>
                  <a:cubicBezTo>
                    <a:pt x="811" y="1575"/>
                    <a:pt x="769" y="1578"/>
                    <a:pt x="726" y="1584"/>
                  </a:cubicBezTo>
                  <a:cubicBezTo>
                    <a:pt x="393" y="1632"/>
                    <a:pt x="131" y="1894"/>
                    <a:pt x="83" y="2227"/>
                  </a:cubicBezTo>
                  <a:cubicBezTo>
                    <a:pt x="0" y="2715"/>
                    <a:pt x="381" y="3132"/>
                    <a:pt x="857" y="3132"/>
                  </a:cubicBezTo>
                  <a:cubicBezTo>
                    <a:pt x="1191" y="3132"/>
                    <a:pt x="1476" y="2906"/>
                    <a:pt x="1584" y="2608"/>
                  </a:cubicBezTo>
                  <a:lnTo>
                    <a:pt x="2560" y="2608"/>
                  </a:lnTo>
                  <a:lnTo>
                    <a:pt x="2834" y="2882"/>
                  </a:lnTo>
                  <a:cubicBezTo>
                    <a:pt x="2881" y="2918"/>
                    <a:pt x="2953" y="2953"/>
                    <a:pt x="3012" y="2953"/>
                  </a:cubicBezTo>
                  <a:lnTo>
                    <a:pt x="3679" y="2953"/>
                  </a:lnTo>
                  <a:cubicBezTo>
                    <a:pt x="3536" y="3251"/>
                    <a:pt x="3429" y="3572"/>
                    <a:pt x="3381" y="3918"/>
                  </a:cubicBezTo>
                  <a:lnTo>
                    <a:pt x="2881" y="3918"/>
                  </a:lnTo>
                  <a:cubicBezTo>
                    <a:pt x="2881" y="3918"/>
                    <a:pt x="2477" y="3382"/>
                    <a:pt x="2143" y="3382"/>
                  </a:cubicBezTo>
                  <a:cubicBezTo>
                    <a:pt x="1715" y="3382"/>
                    <a:pt x="1369" y="3727"/>
                    <a:pt x="1369" y="4156"/>
                  </a:cubicBezTo>
                  <a:cubicBezTo>
                    <a:pt x="1369" y="4584"/>
                    <a:pt x="1715" y="4930"/>
                    <a:pt x="2143" y="4930"/>
                  </a:cubicBezTo>
                  <a:cubicBezTo>
                    <a:pt x="2488" y="4930"/>
                    <a:pt x="2774" y="4703"/>
                    <a:pt x="2881" y="4394"/>
                  </a:cubicBezTo>
                  <a:lnTo>
                    <a:pt x="3334" y="4394"/>
                  </a:lnTo>
                  <a:cubicBezTo>
                    <a:pt x="3334" y="6168"/>
                    <a:pt x="4703" y="7620"/>
                    <a:pt x="6453" y="7763"/>
                  </a:cubicBezTo>
                  <a:lnTo>
                    <a:pt x="6453" y="8073"/>
                  </a:lnTo>
                  <a:cubicBezTo>
                    <a:pt x="6132" y="8168"/>
                    <a:pt x="5929" y="8466"/>
                    <a:pt x="5929" y="8799"/>
                  </a:cubicBezTo>
                  <a:cubicBezTo>
                    <a:pt x="5929" y="9228"/>
                    <a:pt x="6275" y="9573"/>
                    <a:pt x="6703" y="9573"/>
                  </a:cubicBezTo>
                  <a:cubicBezTo>
                    <a:pt x="7120" y="9573"/>
                    <a:pt x="7477" y="9228"/>
                    <a:pt x="7477" y="8799"/>
                  </a:cubicBezTo>
                  <a:cubicBezTo>
                    <a:pt x="7477" y="8454"/>
                    <a:pt x="7251" y="8180"/>
                    <a:pt x="6977" y="8073"/>
                  </a:cubicBezTo>
                  <a:lnTo>
                    <a:pt x="6977" y="7763"/>
                  </a:lnTo>
                  <a:cubicBezTo>
                    <a:pt x="8704" y="7620"/>
                    <a:pt x="10073" y="6180"/>
                    <a:pt x="10073" y="4394"/>
                  </a:cubicBezTo>
                  <a:lnTo>
                    <a:pt x="10525" y="4394"/>
                  </a:lnTo>
                  <a:cubicBezTo>
                    <a:pt x="10632" y="4703"/>
                    <a:pt x="10930" y="4930"/>
                    <a:pt x="11263" y="4930"/>
                  </a:cubicBezTo>
                  <a:cubicBezTo>
                    <a:pt x="11692" y="4930"/>
                    <a:pt x="12037" y="4584"/>
                    <a:pt x="12037" y="4156"/>
                  </a:cubicBezTo>
                  <a:cubicBezTo>
                    <a:pt x="12037" y="3727"/>
                    <a:pt x="11692" y="3382"/>
                    <a:pt x="11263" y="3382"/>
                  </a:cubicBezTo>
                  <a:cubicBezTo>
                    <a:pt x="10918" y="3382"/>
                    <a:pt x="10525" y="3918"/>
                    <a:pt x="10525" y="3918"/>
                  </a:cubicBezTo>
                  <a:lnTo>
                    <a:pt x="10025" y="3918"/>
                  </a:lnTo>
                  <a:cubicBezTo>
                    <a:pt x="9966" y="3572"/>
                    <a:pt x="9870" y="3263"/>
                    <a:pt x="9727" y="2953"/>
                  </a:cubicBezTo>
                  <a:lnTo>
                    <a:pt x="10394" y="2953"/>
                  </a:lnTo>
                  <a:cubicBezTo>
                    <a:pt x="10466" y="2953"/>
                    <a:pt x="10525" y="2918"/>
                    <a:pt x="10573" y="2882"/>
                  </a:cubicBezTo>
                  <a:lnTo>
                    <a:pt x="10847" y="2608"/>
                  </a:lnTo>
                  <a:lnTo>
                    <a:pt x="11823" y="2608"/>
                  </a:lnTo>
                  <a:cubicBezTo>
                    <a:pt x="11929" y="2916"/>
                    <a:pt x="12216" y="3129"/>
                    <a:pt x="12564" y="3129"/>
                  </a:cubicBezTo>
                  <a:cubicBezTo>
                    <a:pt x="12606" y="3129"/>
                    <a:pt x="12649" y="3126"/>
                    <a:pt x="12692" y="3120"/>
                  </a:cubicBezTo>
                  <a:cubicBezTo>
                    <a:pt x="13014" y="3072"/>
                    <a:pt x="13287" y="2798"/>
                    <a:pt x="13323" y="2477"/>
                  </a:cubicBezTo>
                  <a:cubicBezTo>
                    <a:pt x="13407" y="2001"/>
                    <a:pt x="13026" y="1572"/>
                    <a:pt x="12549" y="1572"/>
                  </a:cubicBezTo>
                  <a:cubicBezTo>
                    <a:pt x="12216" y="1572"/>
                    <a:pt x="11930" y="1786"/>
                    <a:pt x="11823" y="2084"/>
                  </a:cubicBezTo>
                  <a:lnTo>
                    <a:pt x="10740" y="2084"/>
                  </a:lnTo>
                  <a:cubicBezTo>
                    <a:pt x="10668" y="2084"/>
                    <a:pt x="10609" y="2120"/>
                    <a:pt x="10561" y="2167"/>
                  </a:cubicBezTo>
                  <a:lnTo>
                    <a:pt x="10287" y="2429"/>
                  </a:lnTo>
                  <a:lnTo>
                    <a:pt x="9418" y="2429"/>
                  </a:lnTo>
                  <a:cubicBezTo>
                    <a:pt x="9132" y="2048"/>
                    <a:pt x="8775" y="1727"/>
                    <a:pt x="8370" y="1489"/>
                  </a:cubicBezTo>
                  <a:lnTo>
                    <a:pt x="8823" y="1048"/>
                  </a:lnTo>
                  <a:lnTo>
                    <a:pt x="9597" y="1048"/>
                  </a:lnTo>
                  <a:cubicBezTo>
                    <a:pt x="9702" y="1355"/>
                    <a:pt x="9977" y="1558"/>
                    <a:pt x="10321" y="1558"/>
                  </a:cubicBezTo>
                  <a:cubicBezTo>
                    <a:pt x="10364" y="1558"/>
                    <a:pt x="10408" y="1555"/>
                    <a:pt x="10454" y="1548"/>
                  </a:cubicBezTo>
                  <a:cubicBezTo>
                    <a:pt x="10787" y="1513"/>
                    <a:pt x="11049" y="1239"/>
                    <a:pt x="11097" y="917"/>
                  </a:cubicBezTo>
                  <a:cubicBezTo>
                    <a:pt x="11168" y="417"/>
                    <a:pt x="10799" y="1"/>
                    <a:pt x="10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500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FFA7D62-468E-0EE2-061B-24B572BCEE4D}"/>
              </a:ext>
            </a:extLst>
          </p:cNvPr>
          <p:cNvSpPr>
            <a:spLocks noGrp="1"/>
          </p:cNvSpPr>
          <p:nvPr>
            <p:ph type="subTitle" idx="1"/>
          </p:nvPr>
        </p:nvSpPr>
        <p:spPr>
          <a:xfrm>
            <a:off x="0" y="951617"/>
            <a:ext cx="9007527" cy="3748969"/>
          </a:xfrm>
        </p:spPr>
        <p:txBody>
          <a:bodyPr/>
          <a:lstStyle/>
          <a:p>
            <a:endParaRPr lang="en-US" dirty="0"/>
          </a:p>
          <a:p>
            <a:r>
              <a:rPr lang="en-US" b="1" dirty="0"/>
              <a:t>3. Connect to Wi-Fi</a:t>
            </a:r>
          </a:p>
          <a:p>
            <a:r>
              <a:rPr lang="en-US" dirty="0"/>
              <a:t>   - Configure your ESP32 to connect to your local Wi-Fi network using the appropriate library.</a:t>
            </a:r>
          </a:p>
          <a:p>
            <a:endParaRPr lang="en-US" dirty="0"/>
          </a:p>
          <a:p>
            <a:r>
              <a:rPr lang="en-US" b="1" dirty="0"/>
              <a:t>4. Craft and Send HTTP(S) Request</a:t>
            </a:r>
          </a:p>
          <a:p>
            <a:r>
              <a:rPr lang="en-US" dirty="0"/>
              <a:t>   - Formulate an HTTP(S) POST request to send data to the Firebase Realtime Database using the Firebase REST API.</a:t>
            </a:r>
          </a:p>
          <a:p>
            <a:r>
              <a:rPr lang="en-US" dirty="0"/>
              <a:t>   - Include the Firebase Realtime Database URL and authentication parameters (API key) in the request headers.</a:t>
            </a:r>
          </a:p>
          <a:p>
            <a:r>
              <a:rPr lang="en-US" dirty="0"/>
              <a:t>   - Include the sensor readings as JSON data in the request body.</a:t>
            </a:r>
          </a:p>
          <a:p>
            <a:endParaRPr lang="en-US" dirty="0"/>
          </a:p>
          <a:p>
            <a:endParaRPr lang="en-US" dirty="0"/>
          </a:p>
        </p:txBody>
      </p:sp>
    </p:spTree>
    <p:extLst>
      <p:ext uri="{BB962C8B-B14F-4D97-AF65-F5344CB8AC3E}">
        <p14:creationId xmlns:p14="http://schemas.microsoft.com/office/powerpoint/2010/main" val="417802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60F972-D5C3-FCE2-67E4-F7FE53964430}"/>
              </a:ext>
            </a:extLst>
          </p:cNvPr>
          <p:cNvSpPr>
            <a:spLocks noGrp="1"/>
          </p:cNvSpPr>
          <p:nvPr>
            <p:ph type="title" idx="2"/>
          </p:nvPr>
        </p:nvSpPr>
        <p:spPr>
          <a:xfrm>
            <a:off x="0" y="1737630"/>
            <a:ext cx="7357320" cy="2382613"/>
          </a:xfrm>
        </p:spPr>
        <p:txBody>
          <a:bodyPr/>
          <a:lstStyle/>
          <a:p>
            <a:r>
              <a:rPr lang="en-US" sz="2000" dirty="0"/>
              <a:t>Ahmed Dawood Mohamed            </a:t>
            </a:r>
            <a:r>
              <a:rPr lang="en-US" sz="2000" dirty="0">
                <a:solidFill>
                  <a:srgbClr val="002060"/>
                </a:solidFill>
              </a:rPr>
              <a:t>20221454408</a:t>
            </a:r>
            <a:br>
              <a:rPr lang="en-US" sz="2000" dirty="0"/>
            </a:br>
            <a:r>
              <a:rPr lang="en-US" sz="2000" dirty="0"/>
              <a:t>Omar Gamal Abd-</a:t>
            </a:r>
            <a:r>
              <a:rPr lang="en-US" sz="2000" dirty="0" err="1"/>
              <a:t>ElAziz</a:t>
            </a:r>
            <a:r>
              <a:rPr lang="en-US" sz="2000" dirty="0"/>
              <a:t>                 </a:t>
            </a:r>
            <a:r>
              <a:rPr lang="en-US" sz="2000" dirty="0">
                <a:solidFill>
                  <a:srgbClr val="002060"/>
                </a:solidFill>
              </a:rPr>
              <a:t>20221446135</a:t>
            </a:r>
            <a:br>
              <a:rPr lang="en-US" sz="2000" dirty="0"/>
            </a:br>
            <a:r>
              <a:rPr lang="en-US" sz="2000" dirty="0"/>
              <a:t>Ahmed Ehab EL-</a:t>
            </a:r>
            <a:r>
              <a:rPr lang="en-US" sz="2000" dirty="0" err="1"/>
              <a:t>sayed</a:t>
            </a:r>
            <a:r>
              <a:rPr lang="en-US" sz="2000" dirty="0"/>
              <a:t> 	            </a:t>
            </a:r>
            <a:r>
              <a:rPr lang="en-US" sz="2000" dirty="0">
                <a:solidFill>
                  <a:srgbClr val="002060"/>
                </a:solidFill>
              </a:rPr>
              <a:t>20221445838</a:t>
            </a:r>
            <a:br>
              <a:rPr lang="en-US" sz="2000" dirty="0"/>
            </a:br>
            <a:r>
              <a:rPr lang="en-US" sz="2000" dirty="0"/>
              <a:t>Ahmed </a:t>
            </a:r>
            <a:r>
              <a:rPr lang="en-US" sz="2000" dirty="0" err="1"/>
              <a:t>Yousri</a:t>
            </a:r>
            <a:r>
              <a:rPr lang="en-US" sz="2000" dirty="0"/>
              <a:t> Ali                            </a:t>
            </a:r>
            <a:r>
              <a:rPr lang="en-US" sz="2000" dirty="0">
                <a:solidFill>
                  <a:srgbClr val="002060"/>
                </a:solidFill>
              </a:rPr>
              <a:t>2103108</a:t>
            </a:r>
            <a:br>
              <a:rPr lang="en-US" sz="2000" dirty="0"/>
            </a:br>
            <a:r>
              <a:rPr lang="en-US" sz="2000" dirty="0"/>
              <a:t>Fares Hazem Mohamed                </a:t>
            </a:r>
            <a:r>
              <a:rPr lang="en-US" sz="2000" dirty="0">
                <a:solidFill>
                  <a:srgbClr val="002060"/>
                </a:solidFill>
              </a:rPr>
              <a:t>20221443356</a:t>
            </a:r>
          </a:p>
        </p:txBody>
      </p:sp>
    </p:spTree>
    <p:extLst>
      <p:ext uri="{BB962C8B-B14F-4D97-AF65-F5344CB8AC3E}">
        <p14:creationId xmlns:p14="http://schemas.microsoft.com/office/powerpoint/2010/main" val="202792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3DE50540-735F-3E6C-E429-70E2551FAABD}"/>
              </a:ext>
            </a:extLst>
          </p:cNvPr>
          <p:cNvPicPr>
            <a:picLocks noChangeAspect="1"/>
          </p:cNvPicPr>
          <p:nvPr/>
        </p:nvPicPr>
        <p:blipFill>
          <a:blip r:embed="rId2"/>
          <a:stretch>
            <a:fillRect/>
          </a:stretch>
        </p:blipFill>
        <p:spPr>
          <a:xfrm>
            <a:off x="0" y="1400174"/>
            <a:ext cx="5150644" cy="344430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523EE95-4957-7159-EAE6-DC483C90FDF0}"/>
              </a:ext>
            </a:extLst>
          </p:cNvPr>
          <p:cNvPicPr>
            <a:picLocks noChangeAspect="1"/>
          </p:cNvPicPr>
          <p:nvPr/>
        </p:nvPicPr>
        <p:blipFill>
          <a:blip r:embed="rId3"/>
          <a:stretch>
            <a:fillRect/>
          </a:stretch>
        </p:blipFill>
        <p:spPr>
          <a:xfrm>
            <a:off x="5150644" y="1400175"/>
            <a:ext cx="4079081" cy="3444304"/>
          </a:xfrm>
          <a:prstGeom prst="rect">
            <a:avLst/>
          </a:prstGeom>
        </p:spPr>
      </p:pic>
    </p:spTree>
    <p:extLst>
      <p:ext uri="{BB962C8B-B14F-4D97-AF65-F5344CB8AC3E}">
        <p14:creationId xmlns:p14="http://schemas.microsoft.com/office/powerpoint/2010/main" val="2333254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69"/>
        <p:cNvGrpSpPr/>
        <p:nvPr/>
      </p:nvGrpSpPr>
      <p:grpSpPr>
        <a:xfrm>
          <a:off x="0" y="0"/>
          <a:ext cx="0" cy="0"/>
          <a:chOff x="0" y="0"/>
          <a:chExt cx="0" cy="0"/>
        </a:xfrm>
      </p:grpSpPr>
      <p:sp>
        <p:nvSpPr>
          <p:cNvPr id="4470" name="Google Shape;4470;p40"/>
          <p:cNvSpPr/>
          <p:nvPr/>
        </p:nvSpPr>
        <p:spPr>
          <a:xfrm>
            <a:off x="0" y="0"/>
            <a:ext cx="3326773" cy="5143500"/>
          </a:xfrm>
          <a:prstGeom prst="roundRect">
            <a:avLst>
              <a:gd name="adj" fmla="val 0"/>
            </a:avLst>
          </a:prstGeom>
          <a:gradFill>
            <a:gsLst>
              <a:gs pos="0">
                <a:srgbClr val="FFFFFF">
                  <a:alpha val="0"/>
                  <a:alpha val="56420"/>
                </a:srgbClr>
              </a:gs>
              <a:gs pos="25000">
                <a:srgbClr val="FFFFFF">
                  <a:alpha val="0"/>
                  <a:alpha val="56420"/>
                </a:srgbClr>
              </a:gs>
              <a:gs pos="50000">
                <a:srgbClr val="FFFFFF">
                  <a:alpha val="19215"/>
                  <a:alpha val="56420"/>
                </a:srgbClr>
              </a:gs>
              <a:gs pos="100000">
                <a:srgbClr val="BEBEBE">
                  <a:alpha val="40000"/>
                  <a:alpha val="5642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0"/>
          <p:cNvSpPr txBox="1">
            <a:spLocks noGrp="1"/>
          </p:cNvSpPr>
          <p:nvPr>
            <p:ph type="title"/>
          </p:nvPr>
        </p:nvSpPr>
        <p:spPr>
          <a:xfrm>
            <a:off x="0" y="971549"/>
            <a:ext cx="3847158" cy="19216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UI Application</a:t>
            </a:r>
            <a:endParaRPr sz="3000" dirty="0"/>
          </a:p>
        </p:txBody>
      </p:sp>
      <p:sp>
        <p:nvSpPr>
          <p:cNvPr id="2" name="Google Shape;4360;p35">
            <a:extLst>
              <a:ext uri="{FF2B5EF4-FFF2-40B4-BE49-F238E27FC236}">
                <a16:creationId xmlns:a16="http://schemas.microsoft.com/office/drawing/2014/main" id="{7D3874D7-C6E2-255E-C23D-642679BBBE64}"/>
              </a:ext>
            </a:extLst>
          </p:cNvPr>
          <p:cNvSpPr txBox="1">
            <a:spLocks/>
          </p:cNvSpPr>
          <p:nvPr/>
        </p:nvSpPr>
        <p:spPr>
          <a:xfrm>
            <a:off x="1142801" y="158455"/>
            <a:ext cx="1041169" cy="8130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400" b="1" dirty="0">
                <a:solidFill>
                  <a:srgbClr val="00B050"/>
                </a:solidFill>
              </a:rPr>
              <a:t>04</a:t>
            </a:r>
            <a:endParaRPr lang="en" b="1"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036219-62A1-246B-C403-8D6EFF526EDF}"/>
              </a:ext>
            </a:extLst>
          </p:cNvPr>
          <p:cNvSpPr txBox="1"/>
          <p:nvPr/>
        </p:nvSpPr>
        <p:spPr>
          <a:xfrm>
            <a:off x="0" y="1814512"/>
            <a:ext cx="8879682" cy="2893100"/>
          </a:xfrm>
          <a:prstGeom prst="rect">
            <a:avLst/>
          </a:prstGeom>
          <a:noFill/>
        </p:spPr>
        <p:txBody>
          <a:bodyPr wrap="square" rtlCol="0">
            <a:spAutoFit/>
          </a:bodyPr>
          <a:lstStyle/>
          <a:p>
            <a:r>
              <a:rPr lang="en-US" dirty="0"/>
              <a:t>we have seamlessly combined advanced technology to create a harmonious and intelligent living and parking experience.</a:t>
            </a:r>
          </a:p>
          <a:p>
            <a:endParaRPr lang="en-US" dirty="0"/>
          </a:p>
          <a:p>
            <a:r>
              <a:rPr lang="en-US" b="1" dirty="0"/>
              <a:t>1. Smart Home Control and Monitoring:</a:t>
            </a:r>
          </a:p>
          <a:p>
            <a:r>
              <a:rPr lang="en-US" dirty="0"/>
              <a:t>Our project doesn't stop at the smart garage; it extends to the heart of the home. With our interactive Flutter app, users can log in, sign up, and even reset their passwords if needed. A forgotten password isn't a problem anymore—the app sends a password reset link to the user's email, ensuring seamless access.</a:t>
            </a:r>
          </a:p>
          <a:p>
            <a:endParaRPr lang="en-US" b="1" dirty="0"/>
          </a:p>
          <a:p>
            <a:r>
              <a:rPr lang="en-US" b="1" dirty="0"/>
              <a:t>2. Home Control and Monitoring:</a:t>
            </a:r>
          </a:p>
          <a:p>
            <a:r>
              <a:rPr lang="en-US" dirty="0"/>
              <a:t>Once inside the app, users are presented with a choice: access the Smart Home or Smart Garage controller. In the Smart Home section, the app provides an insightful dashboard displaying sensor readings throughout the house. Users can also take control of actuators, optimizing the living environment.</a:t>
            </a:r>
          </a:p>
          <a:p>
            <a:endParaRPr lang="en-US" dirty="0"/>
          </a:p>
        </p:txBody>
      </p:sp>
    </p:spTree>
    <p:extLst>
      <p:ext uri="{BB962C8B-B14F-4D97-AF65-F5344CB8AC3E}">
        <p14:creationId xmlns:p14="http://schemas.microsoft.com/office/powerpoint/2010/main" val="52026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CB502-40B2-4988-121B-205C2E091735}"/>
              </a:ext>
            </a:extLst>
          </p:cNvPr>
          <p:cNvSpPr txBox="1"/>
          <p:nvPr/>
        </p:nvSpPr>
        <p:spPr>
          <a:xfrm>
            <a:off x="57151" y="1193007"/>
            <a:ext cx="9086849" cy="3754874"/>
          </a:xfrm>
          <a:prstGeom prst="rect">
            <a:avLst/>
          </a:prstGeom>
          <a:noFill/>
        </p:spPr>
        <p:txBody>
          <a:bodyPr wrap="square" rtlCol="0">
            <a:spAutoFit/>
          </a:bodyPr>
          <a:lstStyle/>
          <a:p>
            <a:r>
              <a:rPr lang="en-US" b="1" dirty="0"/>
              <a:t>3. Smart Garage Management</a:t>
            </a:r>
            <a:r>
              <a:rPr lang="en-US" dirty="0"/>
              <a:t>:</a:t>
            </a:r>
          </a:p>
          <a:p>
            <a:r>
              <a:rPr lang="en-US" dirty="0"/>
              <a:t>Turning our attention to the Smart Garage, the app offers an equally intuitive interface. Users gain insights into available parking spaces, ensuring they never waste time searching for a spot. Through real-time communication with Firebase, users are always presented with the most accurate information.</a:t>
            </a:r>
          </a:p>
          <a:p>
            <a:endParaRPr lang="en-US" dirty="0"/>
          </a:p>
          <a:p>
            <a:r>
              <a:rPr lang="en-US" b="1" dirty="0"/>
              <a:t>4. Seamless Car Parking:</a:t>
            </a:r>
          </a:p>
          <a:p>
            <a:r>
              <a:rPr lang="en-US" dirty="0"/>
              <a:t>With a few taps, users can instruct their car to autonomously navigate and park itself in an available spot within the Smart Garage. This fusion of smart car technology and the garage's infrastructure is orchestrated through Firebase, creating a seamless experience.</a:t>
            </a:r>
          </a:p>
          <a:p>
            <a:endParaRPr lang="en-US" dirty="0"/>
          </a:p>
          <a:p>
            <a:r>
              <a:rPr lang="en-US" b="1" dirty="0"/>
              <a:t>5. Advantages of the System:</a:t>
            </a:r>
          </a:p>
          <a:p>
            <a:r>
              <a:rPr lang="en-US" dirty="0"/>
              <a:t>   - Efficiency: Say goodbye to parking headaches. Our integrated solution ensures parking is a breeze.</a:t>
            </a:r>
          </a:p>
          <a:p>
            <a:r>
              <a:rPr lang="en-US" dirty="0"/>
              <a:t>   - Automation : From controlling the home environment to directing your car, automation takes center stage for a     convenient lifestyle.</a:t>
            </a:r>
          </a:p>
          <a:p>
            <a:r>
              <a:rPr lang="en-US" dirty="0"/>
              <a:t>   - Accessibility: Through the app, users can manage both their living space and parking from anywhere, at any time.</a:t>
            </a:r>
          </a:p>
          <a:p>
            <a:endParaRPr lang="en-US" dirty="0"/>
          </a:p>
        </p:txBody>
      </p:sp>
    </p:spTree>
    <p:extLst>
      <p:ext uri="{BB962C8B-B14F-4D97-AF65-F5344CB8AC3E}">
        <p14:creationId xmlns:p14="http://schemas.microsoft.com/office/powerpoint/2010/main" val="67741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99C16C4-5EEA-6009-3042-BA2A02D9BE71}"/>
              </a:ext>
            </a:extLst>
          </p:cNvPr>
          <p:cNvPicPr>
            <a:picLocks noChangeAspect="1"/>
          </p:cNvPicPr>
          <p:nvPr/>
        </p:nvPicPr>
        <p:blipFill>
          <a:blip r:embed="rId2"/>
          <a:stretch>
            <a:fillRect/>
          </a:stretch>
        </p:blipFill>
        <p:spPr>
          <a:xfrm>
            <a:off x="5893595" y="2321716"/>
            <a:ext cx="3421854" cy="2821783"/>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0034B03-5D1C-A1C9-C8F5-D6FD0722AB42}"/>
              </a:ext>
            </a:extLst>
          </p:cNvPr>
          <p:cNvPicPr>
            <a:picLocks noChangeAspect="1"/>
          </p:cNvPicPr>
          <p:nvPr/>
        </p:nvPicPr>
        <p:blipFill>
          <a:blip r:embed="rId3"/>
          <a:stretch>
            <a:fillRect/>
          </a:stretch>
        </p:blipFill>
        <p:spPr>
          <a:xfrm>
            <a:off x="3250406" y="2321717"/>
            <a:ext cx="2586039" cy="2757488"/>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8116C89E-09D0-FE58-6520-B9D0BEF42D2A}"/>
              </a:ext>
            </a:extLst>
          </p:cNvPr>
          <p:cNvPicPr>
            <a:picLocks noChangeAspect="1"/>
          </p:cNvPicPr>
          <p:nvPr/>
        </p:nvPicPr>
        <p:blipFill>
          <a:blip r:embed="rId4"/>
          <a:stretch>
            <a:fillRect/>
          </a:stretch>
        </p:blipFill>
        <p:spPr>
          <a:xfrm>
            <a:off x="0" y="2257423"/>
            <a:ext cx="3198422" cy="2886075"/>
          </a:xfrm>
          <a:prstGeom prst="rect">
            <a:avLst/>
          </a:prstGeom>
        </p:spPr>
      </p:pic>
    </p:spTree>
    <p:extLst>
      <p:ext uri="{BB962C8B-B14F-4D97-AF65-F5344CB8AC3E}">
        <p14:creationId xmlns:p14="http://schemas.microsoft.com/office/powerpoint/2010/main" val="111088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34"/>
          <p:cNvSpPr txBox="1">
            <a:spLocks noGrp="1"/>
          </p:cNvSpPr>
          <p:nvPr>
            <p:ph type="title"/>
          </p:nvPr>
        </p:nvSpPr>
        <p:spPr>
          <a:xfrm>
            <a:off x="659040" y="656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 OF THIS PROJECT</a:t>
            </a:r>
            <a:endParaRPr dirty="0"/>
          </a:p>
        </p:txBody>
      </p:sp>
      <p:sp>
        <p:nvSpPr>
          <p:cNvPr id="4345" name="Google Shape;4345;p34"/>
          <p:cNvSpPr txBox="1">
            <a:spLocks noGrp="1"/>
          </p:cNvSpPr>
          <p:nvPr>
            <p:ph type="body" idx="1"/>
          </p:nvPr>
        </p:nvSpPr>
        <p:spPr>
          <a:xfrm>
            <a:off x="157400" y="935831"/>
            <a:ext cx="8707279" cy="3729037"/>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sz="2000" b="1" dirty="0">
                <a:solidFill>
                  <a:srgbClr val="00B050"/>
                </a:solidFill>
                <a:latin typeface="Sitka Display" panose="02000505000000020004" pitchFamily="2" charset="0"/>
              </a:rPr>
              <a:t>Introduction to Smart Home </a:t>
            </a:r>
            <a:endParaRPr lang="en-US" sz="2000" dirty="0">
              <a:solidFill>
                <a:schemeClr val="dk1"/>
              </a:solidFill>
              <a:latin typeface="Sitka Display" panose="02000505000000020004" pitchFamily="2" charset="0"/>
            </a:endParaRP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The convergence of technology and modern living has given rise to the concept of smart homes, transforming traditional living spaces into intelligent, automated environments.</a:t>
            </a: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Our project focuses on developing a comprehensive smart home system that integrates cutting-edge technologies to enhance comfort, security, energy efficiency, and overall quality of life.</a:t>
            </a: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Leveraging IoT (Internet of Things) devices, sensors, and advanced connectivity, our smart home project aims to create an interconnected ecosystem where devices seamlessly communicate and respond to user preferences.</a:t>
            </a: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This project extends beyond individual devices, aiming to create a cohesive and holistic smart environment that adapts to residents' needs and routines.</a:t>
            </a:r>
          </a:p>
          <a:p>
            <a:pPr marL="171450" lvl="0" indent="-171450" algn="l" rtl="0">
              <a:spcBef>
                <a:spcPts val="1600"/>
              </a:spcBef>
              <a:spcAft>
                <a:spcPts val="0"/>
              </a:spcAft>
              <a:buFontTx/>
              <a:buChar char="-"/>
            </a:pPr>
            <a:endParaRPr lang="en-US"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EC9B6E-C789-1BF2-A8C0-34851D88B037}"/>
              </a:ext>
            </a:extLst>
          </p:cNvPr>
          <p:cNvSpPr>
            <a:spLocks noGrp="1"/>
          </p:cNvSpPr>
          <p:nvPr>
            <p:ph type="body" idx="1"/>
          </p:nvPr>
        </p:nvSpPr>
        <p:spPr>
          <a:xfrm>
            <a:off x="85725" y="1078706"/>
            <a:ext cx="9058275" cy="3350419"/>
          </a:xfrm>
        </p:spPr>
        <p:txBody>
          <a:bodyPr/>
          <a:lstStyle/>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 Through a user-friendly mobile app interface, residents can remotely manage , access and monitor various aspects of their home, such as lighting, Fan control, entertainment systems , and sensors for safety </a:t>
            </a: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The energy efficiency aspect of our project contributes to sustainable living. The smart home system monitors energy consumption, suggesting ways to minimize waste and reduce utility costs.</a:t>
            </a: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 Collaborating with architects and interior designers, our project seamlessly integrates smart technologies into the aesthetics of the home, maintaining a balance between functionality and style.</a:t>
            </a:r>
          </a:p>
          <a:p>
            <a:pPr marL="171450" lvl="0" indent="-171450" algn="l" rtl="0">
              <a:spcBef>
                <a:spcPts val="1600"/>
              </a:spcBef>
              <a:spcAft>
                <a:spcPts val="0"/>
              </a:spcAft>
              <a:buFont typeface="Arial" panose="020B0604020202020204" pitchFamily="34" charset="0"/>
              <a:buChar char="•"/>
            </a:pPr>
            <a:r>
              <a:rPr lang="en-US" sz="1600" dirty="0">
                <a:solidFill>
                  <a:schemeClr val="dk1"/>
                </a:solidFill>
                <a:latin typeface="Sitka Display" panose="02000505000000020004" pitchFamily="2" charset="0"/>
              </a:rPr>
              <a:t>In essence, our smart home project envisions a future where technology enhances daily living, simplifying tasks, personalizing experiences, and providing a higher level of convenience .</a:t>
            </a:r>
          </a:p>
          <a:p>
            <a:pPr marL="152400" indent="0">
              <a:buNone/>
            </a:pPr>
            <a:endParaRPr lang="en-US" sz="3200" dirty="0">
              <a:latin typeface="Sitka Display" panose="02000505000000020004" pitchFamily="2" charset="0"/>
            </a:endParaRPr>
          </a:p>
        </p:txBody>
      </p:sp>
    </p:spTree>
    <p:extLst>
      <p:ext uri="{BB962C8B-B14F-4D97-AF65-F5344CB8AC3E}">
        <p14:creationId xmlns:p14="http://schemas.microsoft.com/office/powerpoint/2010/main" val="336842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3B725E-1D63-12DF-8FA3-3D8B35081050}"/>
              </a:ext>
            </a:extLst>
          </p:cNvPr>
          <p:cNvSpPr>
            <a:spLocks noGrp="1"/>
          </p:cNvSpPr>
          <p:nvPr>
            <p:ph type="body" idx="1"/>
          </p:nvPr>
        </p:nvSpPr>
        <p:spPr>
          <a:xfrm>
            <a:off x="550982" y="1203767"/>
            <a:ext cx="8042035" cy="3482533"/>
          </a:xfrm>
        </p:spPr>
        <p:txBody>
          <a:bodyPr/>
          <a:lstStyle/>
          <a:p>
            <a:pPr marL="152400" indent="0" algn="ctr">
              <a:buNone/>
            </a:pPr>
            <a:r>
              <a:rPr lang="en-US" sz="2000" b="1" i="0" dirty="0">
                <a:solidFill>
                  <a:srgbClr val="00B050"/>
                </a:solidFill>
                <a:effectLst/>
                <a:latin typeface="Sitka Display" panose="02000505000000020004" pitchFamily="2" charset="0"/>
              </a:rPr>
              <a:t>Introduction to IoT-Based Smart Garage Project Automated Parking Solution</a:t>
            </a:r>
          </a:p>
          <a:p>
            <a:pPr marL="152400" indent="0" algn="ctr">
              <a:buNone/>
            </a:pPr>
            <a:endParaRPr lang="en-US" sz="1600" b="0" i="0" dirty="0">
              <a:solidFill>
                <a:srgbClr val="00B050"/>
              </a:solidFill>
              <a:effectLst/>
              <a:latin typeface="Sitka Display" panose="02000505000000020004" pitchFamily="2" charset="0"/>
            </a:endParaRPr>
          </a:p>
          <a:p>
            <a:pPr algn="l">
              <a:buFont typeface="Arial" panose="020B0604020202020204" pitchFamily="34" charset="0"/>
              <a:buChar char="•"/>
            </a:pPr>
            <a:r>
              <a:rPr lang="en-US" sz="1600" b="0" i="0" dirty="0">
                <a:solidFill>
                  <a:schemeClr val="bg1">
                    <a:lumMod val="10000"/>
                  </a:schemeClr>
                </a:solidFill>
                <a:effectLst/>
                <a:latin typeface="Sitka Display" panose="02000505000000020004" pitchFamily="2" charset="0"/>
              </a:rPr>
              <a:t>In urban environments where parking space is increasingly scarce and managing vehicle congestion is a challenge, the concept of a Smart Garage utilizing the Internet of Things (IoT) has emerged as a transformative solution. This innovative approach integrates cutting-edge technologies to efficiently manage and optimize parking spaces within a garage, providing a seamless experience for both drivers and facility managers.</a:t>
            </a:r>
          </a:p>
          <a:p>
            <a:pPr algn="l">
              <a:buFont typeface="Arial" panose="020B0604020202020204" pitchFamily="34" charset="0"/>
              <a:buChar char="•"/>
            </a:pPr>
            <a:r>
              <a:rPr lang="en-US" sz="1600" b="0" i="0" dirty="0">
                <a:solidFill>
                  <a:schemeClr val="bg1">
                    <a:lumMod val="10000"/>
                  </a:schemeClr>
                </a:solidFill>
                <a:effectLst/>
                <a:latin typeface="Sitka Display" panose="02000505000000020004" pitchFamily="2" charset="0"/>
              </a:rPr>
              <a:t>The core idea of the IoT-based Smart Garage project is to create a fully automated parking system that enables vehicles to locate and occupy available parking spaces without human intervention. This addresses the frustrations associated with circling around for parking spots and contributes to reduced traffic congestion and emissions in urban areas</a:t>
            </a:r>
          </a:p>
          <a:p>
            <a:endParaRPr lang="en-US" dirty="0">
              <a:latin typeface="Sitka Display" panose="02000505000000020004" pitchFamily="2" charset="0"/>
            </a:endParaRPr>
          </a:p>
        </p:txBody>
      </p:sp>
    </p:spTree>
    <p:extLst>
      <p:ext uri="{BB962C8B-B14F-4D97-AF65-F5344CB8AC3E}">
        <p14:creationId xmlns:p14="http://schemas.microsoft.com/office/powerpoint/2010/main" val="279113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035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351" name="Google Shape;4351;p35"/>
          <p:cNvSpPr txBox="1">
            <a:spLocks noGrp="1"/>
          </p:cNvSpPr>
          <p:nvPr>
            <p:ph type="title" idx="2"/>
          </p:nvPr>
        </p:nvSpPr>
        <p:spPr>
          <a:xfrm>
            <a:off x="1601250" y="1566312"/>
            <a:ext cx="3085050" cy="864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Phisical Environment</a:t>
            </a:r>
            <a:endParaRPr sz="2400" dirty="0"/>
          </a:p>
        </p:txBody>
      </p:sp>
      <p:sp>
        <p:nvSpPr>
          <p:cNvPr id="4353" name="Google Shape;4353;p35"/>
          <p:cNvSpPr txBox="1">
            <a:spLocks noGrp="1"/>
          </p:cNvSpPr>
          <p:nvPr>
            <p:ph type="title" idx="3"/>
          </p:nvPr>
        </p:nvSpPr>
        <p:spPr>
          <a:xfrm>
            <a:off x="5546394" y="1599987"/>
            <a:ext cx="2542812" cy="928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C</a:t>
            </a:r>
            <a:r>
              <a:rPr lang="en" sz="2800" dirty="0"/>
              <a:t>loud </a:t>
            </a:r>
            <a:r>
              <a:rPr lang="en" sz="2800" dirty="0">
                <a:latin typeface="Bahnschrift SemiBold SemiConden" panose="020B0502040204020203" pitchFamily="34" charset="0"/>
              </a:rPr>
              <a:t>&amp;</a:t>
            </a:r>
            <a:r>
              <a:rPr lang="en" sz="2800" dirty="0"/>
              <a:t> FireBase</a:t>
            </a:r>
            <a:endParaRPr sz="2800" dirty="0"/>
          </a:p>
        </p:txBody>
      </p:sp>
      <p:sp>
        <p:nvSpPr>
          <p:cNvPr id="4355" name="Google Shape;4355;p35"/>
          <p:cNvSpPr txBox="1">
            <a:spLocks noGrp="1"/>
          </p:cNvSpPr>
          <p:nvPr>
            <p:ph type="title" idx="5"/>
          </p:nvPr>
        </p:nvSpPr>
        <p:spPr>
          <a:xfrm>
            <a:off x="1541619" y="3559680"/>
            <a:ext cx="3030381"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Features</a:t>
            </a:r>
            <a:endParaRPr sz="3200" dirty="0"/>
          </a:p>
        </p:txBody>
      </p:sp>
      <p:sp>
        <p:nvSpPr>
          <p:cNvPr id="4357" name="Google Shape;4357;p35"/>
          <p:cNvSpPr txBox="1">
            <a:spLocks noGrp="1"/>
          </p:cNvSpPr>
          <p:nvPr>
            <p:ph type="title" idx="7"/>
          </p:nvPr>
        </p:nvSpPr>
        <p:spPr>
          <a:xfrm>
            <a:off x="5431002" y="3219727"/>
            <a:ext cx="2773595" cy="11020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UI Application</a:t>
            </a:r>
            <a:endParaRPr sz="3200" dirty="0"/>
          </a:p>
        </p:txBody>
      </p:sp>
      <p:sp>
        <p:nvSpPr>
          <p:cNvPr id="4359" name="Google Shape;4359;p35"/>
          <p:cNvSpPr txBox="1">
            <a:spLocks noGrp="1"/>
          </p:cNvSpPr>
          <p:nvPr>
            <p:ph type="title" idx="9"/>
          </p:nvPr>
        </p:nvSpPr>
        <p:spPr>
          <a:xfrm>
            <a:off x="435769" y="1566312"/>
            <a:ext cx="1008319" cy="7802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chemeClr val="tx1">
                    <a:lumMod val="75000"/>
                    <a:lumOff val="25000"/>
                  </a:schemeClr>
                </a:solidFill>
              </a:rPr>
              <a:t>01</a:t>
            </a:r>
            <a:endParaRPr dirty="0">
              <a:solidFill>
                <a:schemeClr val="tx1">
                  <a:lumMod val="75000"/>
                  <a:lumOff val="25000"/>
                </a:schemeClr>
              </a:solidFill>
            </a:endParaRPr>
          </a:p>
        </p:txBody>
      </p:sp>
      <p:sp>
        <p:nvSpPr>
          <p:cNvPr id="4360" name="Google Shape;4360;p35"/>
          <p:cNvSpPr txBox="1">
            <a:spLocks noGrp="1"/>
          </p:cNvSpPr>
          <p:nvPr>
            <p:ph type="title" idx="13"/>
          </p:nvPr>
        </p:nvSpPr>
        <p:spPr>
          <a:xfrm>
            <a:off x="4505225" y="1599987"/>
            <a:ext cx="1041169"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chemeClr val="tx1">
                    <a:lumMod val="75000"/>
                    <a:lumOff val="25000"/>
                  </a:schemeClr>
                </a:solidFill>
              </a:rPr>
              <a:t>03</a:t>
            </a:r>
            <a:endParaRPr dirty="0">
              <a:solidFill>
                <a:schemeClr val="tx1">
                  <a:lumMod val="75000"/>
                  <a:lumOff val="25000"/>
                </a:schemeClr>
              </a:solidFill>
            </a:endParaRPr>
          </a:p>
        </p:txBody>
      </p:sp>
      <p:sp>
        <p:nvSpPr>
          <p:cNvPr id="4361" name="Google Shape;4361;p35"/>
          <p:cNvSpPr txBox="1">
            <a:spLocks noGrp="1"/>
          </p:cNvSpPr>
          <p:nvPr>
            <p:ph type="title" idx="14"/>
          </p:nvPr>
        </p:nvSpPr>
        <p:spPr>
          <a:xfrm>
            <a:off x="435769" y="3453050"/>
            <a:ext cx="110585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chemeClr val="tx1">
                    <a:lumMod val="75000"/>
                    <a:lumOff val="25000"/>
                  </a:schemeClr>
                </a:solidFill>
              </a:rPr>
              <a:t>02</a:t>
            </a:r>
            <a:endParaRPr sz="4400" dirty="0">
              <a:solidFill>
                <a:schemeClr val="tx1">
                  <a:lumMod val="75000"/>
                  <a:lumOff val="25000"/>
                </a:schemeClr>
              </a:solidFill>
            </a:endParaRPr>
          </a:p>
        </p:txBody>
      </p:sp>
      <p:sp>
        <p:nvSpPr>
          <p:cNvPr id="4362" name="Google Shape;4362;p35"/>
          <p:cNvSpPr txBox="1">
            <a:spLocks noGrp="1"/>
          </p:cNvSpPr>
          <p:nvPr>
            <p:ph type="title" idx="15"/>
          </p:nvPr>
        </p:nvSpPr>
        <p:spPr>
          <a:xfrm>
            <a:off x="4381300" y="3401818"/>
            <a:ext cx="1041169" cy="7802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chemeClr val="tx1">
                    <a:lumMod val="75000"/>
                    <a:lumOff val="25000"/>
                  </a:schemeClr>
                </a:solidFill>
              </a:rPr>
              <a:t>04</a:t>
            </a:r>
            <a:endParaRPr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B69B-F4F6-A1D5-518A-676418D223D2}"/>
              </a:ext>
            </a:extLst>
          </p:cNvPr>
          <p:cNvSpPr>
            <a:spLocks noGrp="1"/>
          </p:cNvSpPr>
          <p:nvPr>
            <p:ph type="ctrTitle"/>
          </p:nvPr>
        </p:nvSpPr>
        <p:spPr>
          <a:xfrm>
            <a:off x="2316391" y="109557"/>
            <a:ext cx="5673335" cy="1302506"/>
          </a:xfrm>
        </p:spPr>
        <p:txBody>
          <a:bodyPr/>
          <a:lstStyle/>
          <a:p>
            <a:r>
              <a:rPr lang="en-US" sz="4000" dirty="0"/>
              <a:t>Solid Work</a:t>
            </a:r>
            <a:br>
              <a:rPr lang="en-US" sz="4000" dirty="0"/>
            </a:br>
            <a:r>
              <a:rPr lang="en-US" sz="4000" dirty="0"/>
              <a:t>Smart Home</a:t>
            </a:r>
          </a:p>
        </p:txBody>
      </p:sp>
      <p:pic>
        <p:nvPicPr>
          <p:cNvPr id="5" name="Picture 4" descr="A house with a balcony and a door&#10;&#10;Description automatically generated with medium confidence">
            <a:extLst>
              <a:ext uri="{FF2B5EF4-FFF2-40B4-BE49-F238E27FC236}">
                <a16:creationId xmlns:a16="http://schemas.microsoft.com/office/drawing/2014/main" id="{89684032-C535-76E7-7402-132678A422E0}"/>
              </a:ext>
            </a:extLst>
          </p:cNvPr>
          <p:cNvPicPr>
            <a:picLocks noChangeAspect="1"/>
          </p:cNvPicPr>
          <p:nvPr/>
        </p:nvPicPr>
        <p:blipFill>
          <a:blip r:embed="rId2"/>
          <a:stretch>
            <a:fillRect/>
          </a:stretch>
        </p:blipFill>
        <p:spPr>
          <a:xfrm>
            <a:off x="1" y="1435894"/>
            <a:ext cx="4400550" cy="3359366"/>
          </a:xfrm>
          <a:prstGeom prst="rect">
            <a:avLst/>
          </a:prstGeom>
        </p:spPr>
      </p:pic>
      <p:pic>
        <p:nvPicPr>
          <p:cNvPr id="7" name="Picture 6" descr="A drawing of a house&#10;&#10;Description automatically generated">
            <a:extLst>
              <a:ext uri="{FF2B5EF4-FFF2-40B4-BE49-F238E27FC236}">
                <a16:creationId xmlns:a16="http://schemas.microsoft.com/office/drawing/2014/main" id="{B67AA871-AFB7-B3F7-65FD-65A1701F6658}"/>
              </a:ext>
            </a:extLst>
          </p:cNvPr>
          <p:cNvPicPr>
            <a:picLocks noChangeAspect="1"/>
          </p:cNvPicPr>
          <p:nvPr/>
        </p:nvPicPr>
        <p:blipFill>
          <a:blip r:embed="rId3"/>
          <a:stretch>
            <a:fillRect/>
          </a:stretch>
        </p:blipFill>
        <p:spPr>
          <a:xfrm>
            <a:off x="4400552" y="1435894"/>
            <a:ext cx="4743448" cy="3359366"/>
          </a:xfrm>
          <a:prstGeom prst="rect">
            <a:avLst/>
          </a:prstGeom>
        </p:spPr>
      </p:pic>
      <p:sp>
        <p:nvSpPr>
          <p:cNvPr id="10" name="Google Shape;4359;p35">
            <a:extLst>
              <a:ext uri="{FF2B5EF4-FFF2-40B4-BE49-F238E27FC236}">
                <a16:creationId xmlns:a16="http://schemas.microsoft.com/office/drawing/2014/main" id="{76DCD1BD-7070-175B-92BB-352851593B7B}"/>
              </a:ext>
            </a:extLst>
          </p:cNvPr>
          <p:cNvSpPr txBox="1">
            <a:spLocks/>
          </p:cNvSpPr>
          <p:nvPr/>
        </p:nvSpPr>
        <p:spPr>
          <a:xfrm>
            <a:off x="7636669" y="0"/>
            <a:ext cx="1507331" cy="8057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800" b="1" dirty="0">
                <a:solidFill>
                  <a:srgbClr val="00B050"/>
                </a:solidFill>
              </a:rPr>
              <a:t>01</a:t>
            </a:r>
            <a:endParaRPr lang="en" sz="2000" b="1" dirty="0">
              <a:solidFill>
                <a:srgbClr val="00B050"/>
              </a:solidFill>
            </a:endParaRPr>
          </a:p>
        </p:txBody>
      </p:sp>
      <p:grpSp>
        <p:nvGrpSpPr>
          <p:cNvPr id="11" name="Google Shape;4430;p39">
            <a:extLst>
              <a:ext uri="{FF2B5EF4-FFF2-40B4-BE49-F238E27FC236}">
                <a16:creationId xmlns:a16="http://schemas.microsoft.com/office/drawing/2014/main" id="{F1CC34E1-3AD9-06A6-EDC9-32839FDB9FE9}"/>
              </a:ext>
            </a:extLst>
          </p:cNvPr>
          <p:cNvGrpSpPr/>
          <p:nvPr/>
        </p:nvGrpSpPr>
        <p:grpSpPr>
          <a:xfrm>
            <a:off x="8039855" y="806018"/>
            <a:ext cx="586657" cy="582213"/>
            <a:chOff x="4146244" y="1421796"/>
            <a:chExt cx="369874" cy="367095"/>
          </a:xfrm>
        </p:grpSpPr>
        <p:sp>
          <p:nvSpPr>
            <p:cNvPr id="12" name="Google Shape;4431;p39">
              <a:extLst>
                <a:ext uri="{FF2B5EF4-FFF2-40B4-BE49-F238E27FC236}">
                  <a16:creationId xmlns:a16="http://schemas.microsoft.com/office/drawing/2014/main" id="{54BAA972-D4ED-73F3-00C9-583C677A6394}"/>
                </a:ext>
              </a:extLst>
            </p:cNvPr>
            <p:cNvSpPr/>
            <p:nvPr/>
          </p:nvSpPr>
          <p:spPr>
            <a:xfrm>
              <a:off x="4253745" y="1527684"/>
              <a:ext cx="155513" cy="155179"/>
            </a:xfrm>
            <a:custGeom>
              <a:avLst/>
              <a:gdLst/>
              <a:ahLst/>
              <a:cxnLst/>
              <a:rect l="l" t="t" r="r" b="b"/>
              <a:pathLst>
                <a:path w="5597" h="5585" extrusionOk="0">
                  <a:moveTo>
                    <a:pt x="2763" y="1"/>
                  </a:moveTo>
                  <a:cubicBezTo>
                    <a:pt x="2513" y="1"/>
                    <a:pt x="2239" y="36"/>
                    <a:pt x="2001" y="108"/>
                  </a:cubicBezTo>
                  <a:cubicBezTo>
                    <a:pt x="1870" y="155"/>
                    <a:pt x="1787" y="286"/>
                    <a:pt x="1822" y="429"/>
                  </a:cubicBezTo>
                  <a:cubicBezTo>
                    <a:pt x="1861" y="545"/>
                    <a:pt x="1954" y="621"/>
                    <a:pt x="2070" y="621"/>
                  </a:cubicBezTo>
                  <a:cubicBezTo>
                    <a:pt x="2097" y="621"/>
                    <a:pt x="2126" y="617"/>
                    <a:pt x="2156" y="608"/>
                  </a:cubicBezTo>
                  <a:cubicBezTo>
                    <a:pt x="2358" y="548"/>
                    <a:pt x="2572" y="524"/>
                    <a:pt x="2775" y="524"/>
                  </a:cubicBezTo>
                  <a:cubicBezTo>
                    <a:pt x="4049" y="524"/>
                    <a:pt x="5061" y="1548"/>
                    <a:pt x="5061" y="2798"/>
                  </a:cubicBezTo>
                  <a:cubicBezTo>
                    <a:pt x="5061" y="4061"/>
                    <a:pt x="4025" y="5073"/>
                    <a:pt x="2775" y="5073"/>
                  </a:cubicBezTo>
                  <a:cubicBezTo>
                    <a:pt x="1525" y="5073"/>
                    <a:pt x="501" y="4049"/>
                    <a:pt x="501" y="2798"/>
                  </a:cubicBezTo>
                  <a:cubicBezTo>
                    <a:pt x="501" y="2394"/>
                    <a:pt x="608" y="2013"/>
                    <a:pt x="810" y="1655"/>
                  </a:cubicBezTo>
                  <a:cubicBezTo>
                    <a:pt x="894" y="1536"/>
                    <a:pt x="846" y="1370"/>
                    <a:pt x="727" y="1298"/>
                  </a:cubicBezTo>
                  <a:cubicBezTo>
                    <a:pt x="686" y="1274"/>
                    <a:pt x="639" y="1262"/>
                    <a:pt x="592" y="1262"/>
                  </a:cubicBezTo>
                  <a:cubicBezTo>
                    <a:pt x="504" y="1262"/>
                    <a:pt x="416" y="1304"/>
                    <a:pt x="370" y="1382"/>
                  </a:cubicBezTo>
                  <a:cubicBezTo>
                    <a:pt x="120" y="1822"/>
                    <a:pt x="1" y="2298"/>
                    <a:pt x="1" y="2787"/>
                  </a:cubicBezTo>
                  <a:cubicBezTo>
                    <a:pt x="1" y="4334"/>
                    <a:pt x="1251" y="5585"/>
                    <a:pt x="2799" y="5585"/>
                  </a:cubicBezTo>
                  <a:cubicBezTo>
                    <a:pt x="4346" y="5585"/>
                    <a:pt x="5597" y="4334"/>
                    <a:pt x="5597" y="2787"/>
                  </a:cubicBezTo>
                  <a:cubicBezTo>
                    <a:pt x="5573" y="1263"/>
                    <a:pt x="4311" y="1"/>
                    <a:pt x="2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32;p39">
              <a:extLst>
                <a:ext uri="{FF2B5EF4-FFF2-40B4-BE49-F238E27FC236}">
                  <a16:creationId xmlns:a16="http://schemas.microsoft.com/office/drawing/2014/main" id="{9F4B573E-8993-700D-D3B1-36064D9C39EA}"/>
                </a:ext>
              </a:extLst>
            </p:cNvPr>
            <p:cNvSpPr/>
            <p:nvPr/>
          </p:nvSpPr>
          <p:spPr>
            <a:xfrm>
              <a:off x="4146244" y="1421796"/>
              <a:ext cx="369874" cy="367095"/>
            </a:xfrm>
            <a:custGeom>
              <a:avLst/>
              <a:gdLst/>
              <a:ahLst/>
              <a:cxnLst/>
              <a:rect l="l" t="t" r="r" b="b"/>
              <a:pathLst>
                <a:path w="13312" h="13212" extrusionOk="0">
                  <a:moveTo>
                    <a:pt x="7942" y="490"/>
                  </a:moveTo>
                  <a:cubicBezTo>
                    <a:pt x="8096" y="490"/>
                    <a:pt x="8192" y="609"/>
                    <a:pt x="8192" y="752"/>
                  </a:cubicBezTo>
                  <a:cubicBezTo>
                    <a:pt x="8192" y="883"/>
                    <a:pt x="8073" y="1002"/>
                    <a:pt x="7942" y="1002"/>
                  </a:cubicBezTo>
                  <a:cubicBezTo>
                    <a:pt x="7799" y="1002"/>
                    <a:pt x="7692" y="883"/>
                    <a:pt x="7692" y="752"/>
                  </a:cubicBezTo>
                  <a:cubicBezTo>
                    <a:pt x="7692" y="609"/>
                    <a:pt x="7799" y="490"/>
                    <a:pt x="7942" y="490"/>
                  </a:cubicBezTo>
                  <a:close/>
                  <a:moveTo>
                    <a:pt x="3703" y="1073"/>
                  </a:moveTo>
                  <a:cubicBezTo>
                    <a:pt x="3846" y="1073"/>
                    <a:pt x="3965" y="1192"/>
                    <a:pt x="3965" y="1323"/>
                  </a:cubicBezTo>
                  <a:cubicBezTo>
                    <a:pt x="3965" y="1442"/>
                    <a:pt x="3905" y="1537"/>
                    <a:pt x="3810" y="1585"/>
                  </a:cubicBezTo>
                  <a:cubicBezTo>
                    <a:pt x="3782" y="1594"/>
                    <a:pt x="3754" y="1599"/>
                    <a:pt x="3727" y="1599"/>
                  </a:cubicBezTo>
                  <a:cubicBezTo>
                    <a:pt x="3580" y="1599"/>
                    <a:pt x="3453" y="1474"/>
                    <a:pt x="3453" y="1323"/>
                  </a:cubicBezTo>
                  <a:cubicBezTo>
                    <a:pt x="3453" y="1192"/>
                    <a:pt x="3572" y="1085"/>
                    <a:pt x="3703" y="1073"/>
                  </a:cubicBezTo>
                  <a:close/>
                  <a:moveTo>
                    <a:pt x="10954" y="1716"/>
                  </a:moveTo>
                  <a:cubicBezTo>
                    <a:pt x="11109" y="1716"/>
                    <a:pt x="11252" y="1883"/>
                    <a:pt x="11204" y="2061"/>
                  </a:cubicBezTo>
                  <a:cubicBezTo>
                    <a:pt x="11168" y="2157"/>
                    <a:pt x="11073" y="2240"/>
                    <a:pt x="10954" y="2240"/>
                  </a:cubicBezTo>
                  <a:cubicBezTo>
                    <a:pt x="10847" y="2240"/>
                    <a:pt x="10740" y="2157"/>
                    <a:pt x="10692" y="2061"/>
                  </a:cubicBezTo>
                  <a:cubicBezTo>
                    <a:pt x="10656" y="1883"/>
                    <a:pt x="10775" y="1716"/>
                    <a:pt x="10954" y="1716"/>
                  </a:cubicBezTo>
                  <a:close/>
                  <a:moveTo>
                    <a:pt x="1679" y="3145"/>
                  </a:moveTo>
                  <a:cubicBezTo>
                    <a:pt x="1846" y="3145"/>
                    <a:pt x="1977" y="3311"/>
                    <a:pt x="1929" y="3490"/>
                  </a:cubicBezTo>
                  <a:cubicBezTo>
                    <a:pt x="1905" y="3585"/>
                    <a:pt x="1798" y="3669"/>
                    <a:pt x="1679" y="3669"/>
                  </a:cubicBezTo>
                  <a:cubicBezTo>
                    <a:pt x="1572" y="3669"/>
                    <a:pt x="1465" y="3585"/>
                    <a:pt x="1429" y="3490"/>
                  </a:cubicBezTo>
                  <a:cubicBezTo>
                    <a:pt x="1381" y="3311"/>
                    <a:pt x="1512" y="3145"/>
                    <a:pt x="1679" y="3145"/>
                  </a:cubicBezTo>
                  <a:close/>
                  <a:moveTo>
                    <a:pt x="12514" y="4300"/>
                  </a:moveTo>
                  <a:cubicBezTo>
                    <a:pt x="12656" y="4300"/>
                    <a:pt x="12764" y="4419"/>
                    <a:pt x="12764" y="4562"/>
                  </a:cubicBezTo>
                  <a:cubicBezTo>
                    <a:pt x="12764" y="4704"/>
                    <a:pt x="12645" y="4812"/>
                    <a:pt x="12514" y="4812"/>
                  </a:cubicBezTo>
                  <a:cubicBezTo>
                    <a:pt x="12383" y="4812"/>
                    <a:pt x="12264" y="4693"/>
                    <a:pt x="12264" y="4562"/>
                  </a:cubicBezTo>
                  <a:cubicBezTo>
                    <a:pt x="12240" y="4419"/>
                    <a:pt x="12359" y="4300"/>
                    <a:pt x="12514" y="4300"/>
                  </a:cubicBezTo>
                  <a:close/>
                  <a:moveTo>
                    <a:pt x="11990" y="8334"/>
                  </a:moveTo>
                  <a:cubicBezTo>
                    <a:pt x="12137" y="8334"/>
                    <a:pt x="12264" y="8459"/>
                    <a:pt x="12264" y="8610"/>
                  </a:cubicBezTo>
                  <a:cubicBezTo>
                    <a:pt x="12264" y="8741"/>
                    <a:pt x="12145" y="8848"/>
                    <a:pt x="12002" y="8860"/>
                  </a:cubicBezTo>
                  <a:cubicBezTo>
                    <a:pt x="11859" y="8860"/>
                    <a:pt x="11740" y="8741"/>
                    <a:pt x="11740" y="8610"/>
                  </a:cubicBezTo>
                  <a:cubicBezTo>
                    <a:pt x="11740" y="8491"/>
                    <a:pt x="11799" y="8384"/>
                    <a:pt x="11906" y="8348"/>
                  </a:cubicBezTo>
                  <a:cubicBezTo>
                    <a:pt x="11934" y="8338"/>
                    <a:pt x="11963" y="8334"/>
                    <a:pt x="11990" y="8334"/>
                  </a:cubicBezTo>
                  <a:close/>
                  <a:moveTo>
                    <a:pt x="9192" y="3514"/>
                  </a:moveTo>
                  <a:cubicBezTo>
                    <a:pt x="9501" y="3514"/>
                    <a:pt x="9763" y="3764"/>
                    <a:pt x="9763" y="4085"/>
                  </a:cubicBezTo>
                  <a:lnTo>
                    <a:pt x="9763" y="9169"/>
                  </a:lnTo>
                  <a:cubicBezTo>
                    <a:pt x="9763" y="9479"/>
                    <a:pt x="9501" y="9741"/>
                    <a:pt x="9192" y="9741"/>
                  </a:cubicBezTo>
                  <a:lnTo>
                    <a:pt x="4108" y="9741"/>
                  </a:lnTo>
                  <a:cubicBezTo>
                    <a:pt x="3786" y="9741"/>
                    <a:pt x="3536" y="9479"/>
                    <a:pt x="3536" y="9169"/>
                  </a:cubicBezTo>
                  <a:lnTo>
                    <a:pt x="3536" y="4085"/>
                  </a:lnTo>
                  <a:cubicBezTo>
                    <a:pt x="3536" y="3764"/>
                    <a:pt x="3786" y="3514"/>
                    <a:pt x="4108" y="3514"/>
                  </a:cubicBezTo>
                  <a:close/>
                  <a:moveTo>
                    <a:pt x="774" y="9467"/>
                  </a:moveTo>
                  <a:cubicBezTo>
                    <a:pt x="869" y="9467"/>
                    <a:pt x="976" y="9538"/>
                    <a:pt x="1024" y="9646"/>
                  </a:cubicBezTo>
                  <a:cubicBezTo>
                    <a:pt x="1084" y="9824"/>
                    <a:pt x="953" y="9991"/>
                    <a:pt x="774" y="9991"/>
                  </a:cubicBezTo>
                  <a:cubicBezTo>
                    <a:pt x="607" y="9991"/>
                    <a:pt x="476" y="9824"/>
                    <a:pt x="512" y="9646"/>
                  </a:cubicBezTo>
                  <a:cubicBezTo>
                    <a:pt x="548" y="9538"/>
                    <a:pt x="643" y="9467"/>
                    <a:pt x="774" y="9467"/>
                  </a:cubicBezTo>
                  <a:close/>
                  <a:moveTo>
                    <a:pt x="2584" y="11289"/>
                  </a:moveTo>
                  <a:cubicBezTo>
                    <a:pt x="2739" y="11289"/>
                    <a:pt x="2834" y="11408"/>
                    <a:pt x="2834" y="11539"/>
                  </a:cubicBezTo>
                  <a:cubicBezTo>
                    <a:pt x="2858" y="11682"/>
                    <a:pt x="2739" y="11789"/>
                    <a:pt x="2584" y="11789"/>
                  </a:cubicBezTo>
                  <a:cubicBezTo>
                    <a:pt x="2441" y="11789"/>
                    <a:pt x="2334" y="11670"/>
                    <a:pt x="2334" y="11539"/>
                  </a:cubicBezTo>
                  <a:cubicBezTo>
                    <a:pt x="2334" y="11384"/>
                    <a:pt x="2453" y="11289"/>
                    <a:pt x="2584" y="11289"/>
                  </a:cubicBezTo>
                  <a:close/>
                  <a:moveTo>
                    <a:pt x="5334" y="12217"/>
                  </a:moveTo>
                  <a:cubicBezTo>
                    <a:pt x="5441" y="12217"/>
                    <a:pt x="5548" y="12301"/>
                    <a:pt x="5596" y="12396"/>
                  </a:cubicBezTo>
                  <a:cubicBezTo>
                    <a:pt x="5656" y="12575"/>
                    <a:pt x="5513" y="12741"/>
                    <a:pt x="5334" y="12741"/>
                  </a:cubicBezTo>
                  <a:cubicBezTo>
                    <a:pt x="5179" y="12741"/>
                    <a:pt x="5036" y="12575"/>
                    <a:pt x="5084" y="12396"/>
                  </a:cubicBezTo>
                  <a:cubicBezTo>
                    <a:pt x="5120" y="12301"/>
                    <a:pt x="5215" y="12217"/>
                    <a:pt x="5334" y="12217"/>
                  </a:cubicBezTo>
                  <a:close/>
                  <a:moveTo>
                    <a:pt x="7945" y="0"/>
                  </a:moveTo>
                  <a:cubicBezTo>
                    <a:pt x="7512" y="0"/>
                    <a:pt x="7156" y="338"/>
                    <a:pt x="7156" y="775"/>
                  </a:cubicBezTo>
                  <a:cubicBezTo>
                    <a:pt x="7156" y="1121"/>
                    <a:pt x="7382" y="1395"/>
                    <a:pt x="7680" y="1502"/>
                  </a:cubicBezTo>
                  <a:lnTo>
                    <a:pt x="7680" y="1954"/>
                  </a:lnTo>
                  <a:lnTo>
                    <a:pt x="6632" y="1954"/>
                  </a:lnTo>
                  <a:cubicBezTo>
                    <a:pt x="6489" y="1954"/>
                    <a:pt x="6382" y="2073"/>
                    <a:pt x="6382" y="2204"/>
                  </a:cubicBezTo>
                  <a:lnTo>
                    <a:pt x="6382" y="2978"/>
                  </a:lnTo>
                  <a:lnTo>
                    <a:pt x="5298" y="2978"/>
                  </a:lnTo>
                  <a:lnTo>
                    <a:pt x="5298" y="1311"/>
                  </a:lnTo>
                  <a:cubicBezTo>
                    <a:pt x="5298" y="1156"/>
                    <a:pt x="5179" y="1061"/>
                    <a:pt x="5036" y="1061"/>
                  </a:cubicBezTo>
                  <a:lnTo>
                    <a:pt x="4465" y="1061"/>
                  </a:lnTo>
                  <a:cubicBezTo>
                    <a:pt x="4351" y="766"/>
                    <a:pt x="4054" y="536"/>
                    <a:pt x="3717" y="536"/>
                  </a:cubicBezTo>
                  <a:cubicBezTo>
                    <a:pt x="3700" y="536"/>
                    <a:pt x="3684" y="536"/>
                    <a:pt x="3667" y="537"/>
                  </a:cubicBezTo>
                  <a:cubicBezTo>
                    <a:pt x="3286" y="561"/>
                    <a:pt x="2977" y="883"/>
                    <a:pt x="2953" y="1264"/>
                  </a:cubicBezTo>
                  <a:cubicBezTo>
                    <a:pt x="2929" y="1716"/>
                    <a:pt x="3286" y="2097"/>
                    <a:pt x="3727" y="2097"/>
                  </a:cubicBezTo>
                  <a:cubicBezTo>
                    <a:pt x="4072" y="2097"/>
                    <a:pt x="4358" y="1883"/>
                    <a:pt x="4465" y="1585"/>
                  </a:cubicBezTo>
                  <a:lnTo>
                    <a:pt x="4786" y="1585"/>
                  </a:lnTo>
                  <a:lnTo>
                    <a:pt x="4786" y="2978"/>
                  </a:lnTo>
                  <a:lnTo>
                    <a:pt x="4120" y="2978"/>
                  </a:lnTo>
                  <a:cubicBezTo>
                    <a:pt x="3524" y="2978"/>
                    <a:pt x="3036" y="3466"/>
                    <a:pt x="3036" y="4062"/>
                  </a:cubicBezTo>
                  <a:lnTo>
                    <a:pt x="3036" y="6300"/>
                  </a:lnTo>
                  <a:lnTo>
                    <a:pt x="1977" y="6300"/>
                  </a:lnTo>
                  <a:lnTo>
                    <a:pt x="1977" y="4145"/>
                  </a:lnTo>
                  <a:cubicBezTo>
                    <a:pt x="2286" y="4026"/>
                    <a:pt x="2524" y="3704"/>
                    <a:pt x="2500" y="3347"/>
                  </a:cubicBezTo>
                  <a:cubicBezTo>
                    <a:pt x="2465" y="2966"/>
                    <a:pt x="2155" y="2657"/>
                    <a:pt x="1762" y="2633"/>
                  </a:cubicBezTo>
                  <a:cubicBezTo>
                    <a:pt x="1748" y="2632"/>
                    <a:pt x="1734" y="2632"/>
                    <a:pt x="1721" y="2632"/>
                  </a:cubicBezTo>
                  <a:cubicBezTo>
                    <a:pt x="1297" y="2632"/>
                    <a:pt x="929" y="2980"/>
                    <a:pt x="929" y="3407"/>
                  </a:cubicBezTo>
                  <a:cubicBezTo>
                    <a:pt x="929" y="3752"/>
                    <a:pt x="1155" y="4038"/>
                    <a:pt x="1453" y="4133"/>
                  </a:cubicBezTo>
                  <a:lnTo>
                    <a:pt x="1453" y="6550"/>
                  </a:lnTo>
                  <a:cubicBezTo>
                    <a:pt x="1453" y="6693"/>
                    <a:pt x="1572" y="6800"/>
                    <a:pt x="1703" y="6800"/>
                  </a:cubicBezTo>
                  <a:lnTo>
                    <a:pt x="3036" y="6800"/>
                  </a:lnTo>
                  <a:lnTo>
                    <a:pt x="3036" y="7371"/>
                  </a:lnTo>
                  <a:lnTo>
                    <a:pt x="798" y="7371"/>
                  </a:lnTo>
                  <a:cubicBezTo>
                    <a:pt x="655" y="7371"/>
                    <a:pt x="548" y="7491"/>
                    <a:pt x="548" y="7622"/>
                  </a:cubicBezTo>
                  <a:lnTo>
                    <a:pt x="548" y="8943"/>
                  </a:lnTo>
                  <a:cubicBezTo>
                    <a:pt x="238" y="9062"/>
                    <a:pt x="0" y="9372"/>
                    <a:pt x="24" y="9729"/>
                  </a:cubicBezTo>
                  <a:cubicBezTo>
                    <a:pt x="60" y="10122"/>
                    <a:pt x="369" y="10431"/>
                    <a:pt x="750" y="10443"/>
                  </a:cubicBezTo>
                  <a:cubicBezTo>
                    <a:pt x="771" y="10445"/>
                    <a:pt x="792" y="10446"/>
                    <a:pt x="813" y="10446"/>
                  </a:cubicBezTo>
                  <a:cubicBezTo>
                    <a:pt x="1237" y="10446"/>
                    <a:pt x="1584" y="10101"/>
                    <a:pt x="1584" y="9681"/>
                  </a:cubicBezTo>
                  <a:cubicBezTo>
                    <a:pt x="1584" y="9336"/>
                    <a:pt x="1369" y="9050"/>
                    <a:pt x="1072" y="8943"/>
                  </a:cubicBezTo>
                  <a:lnTo>
                    <a:pt x="1072" y="7872"/>
                  </a:lnTo>
                  <a:lnTo>
                    <a:pt x="3048" y="7872"/>
                  </a:lnTo>
                  <a:lnTo>
                    <a:pt x="3048" y="8645"/>
                  </a:lnTo>
                  <a:lnTo>
                    <a:pt x="2631" y="8645"/>
                  </a:lnTo>
                  <a:cubicBezTo>
                    <a:pt x="2477" y="8645"/>
                    <a:pt x="2381" y="8765"/>
                    <a:pt x="2381" y="8895"/>
                  </a:cubicBezTo>
                  <a:lnTo>
                    <a:pt x="2381" y="10741"/>
                  </a:lnTo>
                  <a:cubicBezTo>
                    <a:pt x="2048" y="10872"/>
                    <a:pt x="1822" y="11193"/>
                    <a:pt x="1858" y="11562"/>
                  </a:cubicBezTo>
                  <a:cubicBezTo>
                    <a:pt x="1905" y="11920"/>
                    <a:pt x="2179" y="12205"/>
                    <a:pt x="2536" y="12229"/>
                  </a:cubicBezTo>
                  <a:cubicBezTo>
                    <a:pt x="2570" y="12233"/>
                    <a:pt x="2604" y="12236"/>
                    <a:pt x="2637" y="12236"/>
                  </a:cubicBezTo>
                  <a:cubicBezTo>
                    <a:pt x="3068" y="12236"/>
                    <a:pt x="3417" y="11887"/>
                    <a:pt x="3417" y="11467"/>
                  </a:cubicBezTo>
                  <a:cubicBezTo>
                    <a:pt x="3417" y="11122"/>
                    <a:pt x="3191" y="10836"/>
                    <a:pt x="2893" y="10729"/>
                  </a:cubicBezTo>
                  <a:lnTo>
                    <a:pt x="2893" y="9157"/>
                  </a:lnTo>
                  <a:lnTo>
                    <a:pt x="3048" y="9157"/>
                  </a:lnTo>
                  <a:cubicBezTo>
                    <a:pt x="3072" y="9741"/>
                    <a:pt x="3548" y="10193"/>
                    <a:pt x="4132" y="10193"/>
                  </a:cubicBezTo>
                  <a:lnTo>
                    <a:pt x="6406" y="10193"/>
                  </a:lnTo>
                  <a:lnTo>
                    <a:pt x="6406" y="10717"/>
                  </a:lnTo>
                  <a:lnTo>
                    <a:pt x="5370" y="10717"/>
                  </a:lnTo>
                  <a:cubicBezTo>
                    <a:pt x="5215" y="10717"/>
                    <a:pt x="5120" y="10836"/>
                    <a:pt x="5120" y="10967"/>
                  </a:cubicBezTo>
                  <a:lnTo>
                    <a:pt x="5120" y="11682"/>
                  </a:lnTo>
                  <a:cubicBezTo>
                    <a:pt x="4786" y="11801"/>
                    <a:pt x="4560" y="12134"/>
                    <a:pt x="4596" y="12515"/>
                  </a:cubicBezTo>
                  <a:cubicBezTo>
                    <a:pt x="4644" y="12872"/>
                    <a:pt x="4917" y="13158"/>
                    <a:pt x="5275" y="13206"/>
                  </a:cubicBezTo>
                  <a:cubicBezTo>
                    <a:pt x="5309" y="13210"/>
                    <a:pt x="5342" y="13212"/>
                    <a:pt x="5375" y="13212"/>
                  </a:cubicBezTo>
                  <a:cubicBezTo>
                    <a:pt x="5805" y="13212"/>
                    <a:pt x="6144" y="12863"/>
                    <a:pt x="6144" y="12432"/>
                  </a:cubicBezTo>
                  <a:cubicBezTo>
                    <a:pt x="6144" y="12086"/>
                    <a:pt x="5918" y="11801"/>
                    <a:pt x="5620" y="11705"/>
                  </a:cubicBezTo>
                  <a:lnTo>
                    <a:pt x="5620" y="11253"/>
                  </a:lnTo>
                  <a:lnTo>
                    <a:pt x="6668" y="11253"/>
                  </a:lnTo>
                  <a:cubicBezTo>
                    <a:pt x="6811" y="11253"/>
                    <a:pt x="6918" y="11134"/>
                    <a:pt x="6918" y="11003"/>
                  </a:cubicBezTo>
                  <a:lnTo>
                    <a:pt x="6918" y="10229"/>
                  </a:lnTo>
                  <a:lnTo>
                    <a:pt x="8275" y="10229"/>
                  </a:lnTo>
                  <a:lnTo>
                    <a:pt x="8275" y="10872"/>
                  </a:lnTo>
                  <a:cubicBezTo>
                    <a:pt x="8275" y="11003"/>
                    <a:pt x="8358" y="11122"/>
                    <a:pt x="8489" y="11134"/>
                  </a:cubicBezTo>
                  <a:cubicBezTo>
                    <a:pt x="8507" y="11138"/>
                    <a:pt x="8524" y="11139"/>
                    <a:pt x="8541" y="11139"/>
                  </a:cubicBezTo>
                  <a:cubicBezTo>
                    <a:pt x="8682" y="11139"/>
                    <a:pt x="8787" y="11012"/>
                    <a:pt x="8787" y="10884"/>
                  </a:cubicBezTo>
                  <a:lnTo>
                    <a:pt x="8787" y="10229"/>
                  </a:lnTo>
                  <a:lnTo>
                    <a:pt x="9204" y="10229"/>
                  </a:lnTo>
                  <a:cubicBezTo>
                    <a:pt x="9799" y="10229"/>
                    <a:pt x="10299" y="9741"/>
                    <a:pt x="10299" y="9146"/>
                  </a:cubicBezTo>
                  <a:lnTo>
                    <a:pt x="10299" y="8824"/>
                  </a:lnTo>
                  <a:lnTo>
                    <a:pt x="11275" y="8824"/>
                  </a:lnTo>
                  <a:cubicBezTo>
                    <a:pt x="11386" y="9124"/>
                    <a:pt x="11663" y="9351"/>
                    <a:pt x="11990" y="9351"/>
                  </a:cubicBezTo>
                  <a:cubicBezTo>
                    <a:pt x="12014" y="9351"/>
                    <a:pt x="12037" y="9350"/>
                    <a:pt x="12061" y="9348"/>
                  </a:cubicBezTo>
                  <a:cubicBezTo>
                    <a:pt x="12454" y="9324"/>
                    <a:pt x="12764" y="9003"/>
                    <a:pt x="12776" y="8622"/>
                  </a:cubicBezTo>
                  <a:cubicBezTo>
                    <a:pt x="12811" y="8169"/>
                    <a:pt x="12454" y="7788"/>
                    <a:pt x="12002" y="7788"/>
                  </a:cubicBezTo>
                  <a:cubicBezTo>
                    <a:pt x="11656" y="7788"/>
                    <a:pt x="11383" y="8014"/>
                    <a:pt x="11275" y="8312"/>
                  </a:cubicBezTo>
                  <a:lnTo>
                    <a:pt x="10287" y="8312"/>
                  </a:lnTo>
                  <a:lnTo>
                    <a:pt x="10287" y="6848"/>
                  </a:lnTo>
                  <a:lnTo>
                    <a:pt x="12514" y="6848"/>
                  </a:lnTo>
                  <a:lnTo>
                    <a:pt x="12514" y="6883"/>
                  </a:lnTo>
                  <a:cubicBezTo>
                    <a:pt x="12656" y="6883"/>
                    <a:pt x="12764" y="6764"/>
                    <a:pt x="12764" y="6621"/>
                  </a:cubicBezTo>
                  <a:lnTo>
                    <a:pt x="12764" y="5300"/>
                  </a:lnTo>
                  <a:cubicBezTo>
                    <a:pt x="13073" y="5181"/>
                    <a:pt x="13311" y="4871"/>
                    <a:pt x="13288" y="4514"/>
                  </a:cubicBezTo>
                  <a:cubicBezTo>
                    <a:pt x="13252" y="4121"/>
                    <a:pt x="12942" y="3823"/>
                    <a:pt x="12561" y="3800"/>
                  </a:cubicBezTo>
                  <a:cubicBezTo>
                    <a:pt x="12540" y="3798"/>
                    <a:pt x="12520" y="3797"/>
                    <a:pt x="12499" y="3797"/>
                  </a:cubicBezTo>
                  <a:cubicBezTo>
                    <a:pt x="12074" y="3797"/>
                    <a:pt x="11728" y="4142"/>
                    <a:pt x="11728" y="4574"/>
                  </a:cubicBezTo>
                  <a:cubicBezTo>
                    <a:pt x="11728" y="4919"/>
                    <a:pt x="11942" y="5193"/>
                    <a:pt x="12240" y="5300"/>
                  </a:cubicBezTo>
                  <a:lnTo>
                    <a:pt x="12240" y="6371"/>
                  </a:lnTo>
                  <a:lnTo>
                    <a:pt x="10263" y="6371"/>
                  </a:lnTo>
                  <a:lnTo>
                    <a:pt x="10263" y="4169"/>
                  </a:lnTo>
                  <a:lnTo>
                    <a:pt x="10930" y="4169"/>
                  </a:lnTo>
                  <a:cubicBezTo>
                    <a:pt x="11085" y="4169"/>
                    <a:pt x="11192" y="4050"/>
                    <a:pt x="11192" y="3919"/>
                  </a:cubicBezTo>
                  <a:lnTo>
                    <a:pt x="11192" y="2704"/>
                  </a:lnTo>
                  <a:cubicBezTo>
                    <a:pt x="11513" y="2585"/>
                    <a:pt x="11752" y="2252"/>
                    <a:pt x="11692" y="1859"/>
                  </a:cubicBezTo>
                  <a:cubicBezTo>
                    <a:pt x="11644" y="1502"/>
                    <a:pt x="11371" y="1216"/>
                    <a:pt x="11013" y="1180"/>
                  </a:cubicBezTo>
                  <a:cubicBezTo>
                    <a:pt x="10980" y="1176"/>
                    <a:pt x="10948" y="1174"/>
                    <a:pt x="10915" y="1174"/>
                  </a:cubicBezTo>
                  <a:cubicBezTo>
                    <a:pt x="10484" y="1174"/>
                    <a:pt x="10144" y="1534"/>
                    <a:pt x="10144" y="1966"/>
                  </a:cubicBezTo>
                  <a:cubicBezTo>
                    <a:pt x="10144" y="2311"/>
                    <a:pt x="10370" y="2609"/>
                    <a:pt x="10668" y="2716"/>
                  </a:cubicBezTo>
                  <a:lnTo>
                    <a:pt x="10668" y="3645"/>
                  </a:lnTo>
                  <a:lnTo>
                    <a:pt x="10180" y="3645"/>
                  </a:lnTo>
                  <a:cubicBezTo>
                    <a:pt x="10001" y="3264"/>
                    <a:pt x="9620" y="2990"/>
                    <a:pt x="9180" y="2990"/>
                  </a:cubicBezTo>
                  <a:lnTo>
                    <a:pt x="6906" y="2990"/>
                  </a:lnTo>
                  <a:lnTo>
                    <a:pt x="6906" y="2478"/>
                  </a:lnTo>
                  <a:lnTo>
                    <a:pt x="7942" y="2478"/>
                  </a:lnTo>
                  <a:cubicBezTo>
                    <a:pt x="8096" y="2478"/>
                    <a:pt x="8192" y="2359"/>
                    <a:pt x="8192" y="2216"/>
                  </a:cubicBezTo>
                  <a:lnTo>
                    <a:pt x="8192" y="1502"/>
                  </a:lnTo>
                  <a:cubicBezTo>
                    <a:pt x="8513" y="1383"/>
                    <a:pt x="8751" y="1073"/>
                    <a:pt x="8716" y="716"/>
                  </a:cubicBezTo>
                  <a:cubicBezTo>
                    <a:pt x="8692" y="335"/>
                    <a:pt x="8370" y="13"/>
                    <a:pt x="7989" y="2"/>
                  </a:cubicBezTo>
                  <a:cubicBezTo>
                    <a:pt x="7974" y="1"/>
                    <a:pt x="7960" y="0"/>
                    <a:pt x="7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33;p39">
              <a:extLst>
                <a:ext uri="{FF2B5EF4-FFF2-40B4-BE49-F238E27FC236}">
                  <a16:creationId xmlns:a16="http://schemas.microsoft.com/office/drawing/2014/main" id="{00D74439-3B78-2089-E76F-D8E549C6952A}"/>
                </a:ext>
              </a:extLst>
            </p:cNvPr>
            <p:cNvSpPr/>
            <p:nvPr/>
          </p:nvSpPr>
          <p:spPr>
            <a:xfrm>
              <a:off x="4424456" y="1717900"/>
              <a:ext cx="51958" cy="64600"/>
            </a:xfrm>
            <a:custGeom>
              <a:avLst/>
              <a:gdLst/>
              <a:ahLst/>
              <a:cxnLst/>
              <a:rect l="l" t="t" r="r" b="b"/>
              <a:pathLst>
                <a:path w="1870" h="2325" extrusionOk="0">
                  <a:moveTo>
                    <a:pt x="1084" y="1275"/>
                  </a:moveTo>
                  <a:cubicBezTo>
                    <a:pt x="1191" y="1275"/>
                    <a:pt x="1286" y="1358"/>
                    <a:pt x="1334" y="1453"/>
                  </a:cubicBezTo>
                  <a:cubicBezTo>
                    <a:pt x="1393" y="1644"/>
                    <a:pt x="1262" y="1798"/>
                    <a:pt x="1096" y="1798"/>
                  </a:cubicBezTo>
                  <a:cubicBezTo>
                    <a:pt x="941" y="1798"/>
                    <a:pt x="798" y="1632"/>
                    <a:pt x="846" y="1453"/>
                  </a:cubicBezTo>
                  <a:cubicBezTo>
                    <a:pt x="881" y="1358"/>
                    <a:pt x="977" y="1275"/>
                    <a:pt x="1084" y="1275"/>
                  </a:cubicBezTo>
                  <a:close/>
                  <a:moveTo>
                    <a:pt x="298" y="1"/>
                  </a:moveTo>
                  <a:cubicBezTo>
                    <a:pt x="167" y="1"/>
                    <a:pt x="48" y="96"/>
                    <a:pt x="24" y="227"/>
                  </a:cubicBezTo>
                  <a:cubicBezTo>
                    <a:pt x="0" y="394"/>
                    <a:pt x="131" y="524"/>
                    <a:pt x="286" y="524"/>
                  </a:cubicBezTo>
                  <a:lnTo>
                    <a:pt x="834" y="524"/>
                  </a:lnTo>
                  <a:lnTo>
                    <a:pt x="834" y="822"/>
                  </a:lnTo>
                  <a:cubicBezTo>
                    <a:pt x="524" y="941"/>
                    <a:pt x="286" y="1251"/>
                    <a:pt x="310" y="1608"/>
                  </a:cubicBezTo>
                  <a:cubicBezTo>
                    <a:pt x="346" y="2001"/>
                    <a:pt x="655" y="2310"/>
                    <a:pt x="1036" y="2322"/>
                  </a:cubicBezTo>
                  <a:cubicBezTo>
                    <a:pt x="1057" y="2324"/>
                    <a:pt x="1078" y="2325"/>
                    <a:pt x="1098" y="2325"/>
                  </a:cubicBezTo>
                  <a:cubicBezTo>
                    <a:pt x="1523" y="2325"/>
                    <a:pt x="1870" y="1980"/>
                    <a:pt x="1870" y="1548"/>
                  </a:cubicBezTo>
                  <a:cubicBezTo>
                    <a:pt x="1870" y="1191"/>
                    <a:pt x="1667" y="905"/>
                    <a:pt x="1358" y="810"/>
                  </a:cubicBezTo>
                  <a:lnTo>
                    <a:pt x="1358" y="251"/>
                  </a:lnTo>
                  <a:cubicBezTo>
                    <a:pt x="1358" y="108"/>
                    <a:pt x="1239"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34;p39">
              <a:extLst>
                <a:ext uri="{FF2B5EF4-FFF2-40B4-BE49-F238E27FC236}">
                  <a16:creationId xmlns:a16="http://schemas.microsoft.com/office/drawing/2014/main" id="{B170659A-A4D0-09FB-598F-2D07D2B9B729}"/>
                </a:ext>
              </a:extLst>
            </p:cNvPr>
            <p:cNvSpPr/>
            <p:nvPr/>
          </p:nvSpPr>
          <p:spPr>
            <a:xfrm>
              <a:off x="4403283" y="1717567"/>
              <a:ext cx="16893" cy="14587"/>
            </a:xfrm>
            <a:custGeom>
              <a:avLst/>
              <a:gdLst/>
              <a:ahLst/>
              <a:cxnLst/>
              <a:rect l="l" t="t" r="r" b="b"/>
              <a:pathLst>
                <a:path w="608" h="525" extrusionOk="0">
                  <a:moveTo>
                    <a:pt x="310" y="1"/>
                  </a:moveTo>
                  <a:cubicBezTo>
                    <a:pt x="191" y="1"/>
                    <a:pt x="96" y="72"/>
                    <a:pt x="60" y="179"/>
                  </a:cubicBezTo>
                  <a:cubicBezTo>
                    <a:pt x="0" y="358"/>
                    <a:pt x="131" y="525"/>
                    <a:pt x="310" y="525"/>
                  </a:cubicBezTo>
                  <a:cubicBezTo>
                    <a:pt x="429" y="525"/>
                    <a:pt x="524" y="441"/>
                    <a:pt x="572" y="346"/>
                  </a:cubicBezTo>
                  <a:cubicBezTo>
                    <a:pt x="608" y="167"/>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35;p39">
              <a:extLst>
                <a:ext uri="{FF2B5EF4-FFF2-40B4-BE49-F238E27FC236}">
                  <a16:creationId xmlns:a16="http://schemas.microsoft.com/office/drawing/2014/main" id="{60CB1620-1062-6289-5F80-0F4FD2E0AFC0}"/>
                </a:ext>
              </a:extLst>
            </p:cNvPr>
            <p:cNvSpPr/>
            <p:nvPr/>
          </p:nvSpPr>
          <p:spPr>
            <a:xfrm>
              <a:off x="4274583" y="1546578"/>
              <a:ext cx="15921" cy="14559"/>
            </a:xfrm>
            <a:custGeom>
              <a:avLst/>
              <a:gdLst/>
              <a:ahLst/>
              <a:cxnLst/>
              <a:rect l="l" t="t" r="r" b="b"/>
              <a:pathLst>
                <a:path w="573" h="524" extrusionOk="0">
                  <a:moveTo>
                    <a:pt x="291" y="1"/>
                  </a:moveTo>
                  <a:cubicBezTo>
                    <a:pt x="226" y="1"/>
                    <a:pt x="160" y="24"/>
                    <a:pt x="108" y="71"/>
                  </a:cubicBezTo>
                  <a:cubicBezTo>
                    <a:pt x="1" y="166"/>
                    <a:pt x="1" y="333"/>
                    <a:pt x="96" y="440"/>
                  </a:cubicBezTo>
                  <a:cubicBezTo>
                    <a:pt x="156" y="499"/>
                    <a:pt x="215" y="523"/>
                    <a:pt x="287" y="523"/>
                  </a:cubicBezTo>
                  <a:cubicBezTo>
                    <a:pt x="346" y="523"/>
                    <a:pt x="406" y="499"/>
                    <a:pt x="465" y="452"/>
                  </a:cubicBezTo>
                  <a:cubicBezTo>
                    <a:pt x="572" y="344"/>
                    <a:pt x="572" y="190"/>
                    <a:pt x="477" y="83"/>
                  </a:cubicBezTo>
                  <a:cubicBezTo>
                    <a:pt x="428" y="27"/>
                    <a:pt x="360"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36;p39">
              <a:extLst>
                <a:ext uri="{FF2B5EF4-FFF2-40B4-BE49-F238E27FC236}">
                  <a16:creationId xmlns:a16="http://schemas.microsoft.com/office/drawing/2014/main" id="{9BFCE521-EE69-361A-06EF-5AB58FA04FF2}"/>
                </a:ext>
              </a:extLst>
            </p:cNvPr>
            <p:cNvSpPr/>
            <p:nvPr/>
          </p:nvSpPr>
          <p:spPr>
            <a:xfrm>
              <a:off x="4308676" y="1555386"/>
              <a:ext cx="47985" cy="101082"/>
            </a:xfrm>
            <a:custGeom>
              <a:avLst/>
              <a:gdLst/>
              <a:ahLst/>
              <a:cxnLst/>
              <a:rect l="l" t="t" r="r" b="b"/>
              <a:pathLst>
                <a:path w="1727" h="3638" extrusionOk="0">
                  <a:moveTo>
                    <a:pt x="796" y="1"/>
                  </a:moveTo>
                  <a:cubicBezTo>
                    <a:pt x="766" y="1"/>
                    <a:pt x="735" y="6"/>
                    <a:pt x="703" y="16"/>
                  </a:cubicBezTo>
                  <a:cubicBezTo>
                    <a:pt x="595" y="51"/>
                    <a:pt x="524" y="147"/>
                    <a:pt x="524" y="266"/>
                  </a:cubicBezTo>
                  <a:lnTo>
                    <a:pt x="524" y="551"/>
                  </a:lnTo>
                  <a:cubicBezTo>
                    <a:pt x="524" y="551"/>
                    <a:pt x="488" y="563"/>
                    <a:pt x="476" y="575"/>
                  </a:cubicBezTo>
                  <a:cubicBezTo>
                    <a:pt x="298" y="658"/>
                    <a:pt x="143" y="801"/>
                    <a:pt x="72" y="980"/>
                  </a:cubicBezTo>
                  <a:cubicBezTo>
                    <a:pt x="0" y="1159"/>
                    <a:pt x="0" y="1373"/>
                    <a:pt x="72" y="1563"/>
                  </a:cubicBezTo>
                  <a:cubicBezTo>
                    <a:pt x="143" y="1742"/>
                    <a:pt x="298" y="1885"/>
                    <a:pt x="476" y="1968"/>
                  </a:cubicBezTo>
                  <a:lnTo>
                    <a:pt x="917" y="2159"/>
                  </a:lnTo>
                  <a:cubicBezTo>
                    <a:pt x="1036" y="2206"/>
                    <a:pt x="1095" y="2337"/>
                    <a:pt x="1036" y="2456"/>
                  </a:cubicBezTo>
                  <a:cubicBezTo>
                    <a:pt x="1012" y="2516"/>
                    <a:pt x="965" y="2563"/>
                    <a:pt x="917" y="2575"/>
                  </a:cubicBezTo>
                  <a:cubicBezTo>
                    <a:pt x="887" y="2587"/>
                    <a:pt x="857" y="2593"/>
                    <a:pt x="828" y="2593"/>
                  </a:cubicBezTo>
                  <a:cubicBezTo>
                    <a:pt x="798" y="2593"/>
                    <a:pt x="768" y="2587"/>
                    <a:pt x="738" y="2575"/>
                  </a:cubicBezTo>
                  <a:lnTo>
                    <a:pt x="524" y="2492"/>
                  </a:lnTo>
                  <a:cubicBezTo>
                    <a:pt x="489" y="2477"/>
                    <a:pt x="454" y="2471"/>
                    <a:pt x="420" y="2471"/>
                  </a:cubicBezTo>
                  <a:cubicBezTo>
                    <a:pt x="316" y="2471"/>
                    <a:pt x="224" y="2533"/>
                    <a:pt x="179" y="2623"/>
                  </a:cubicBezTo>
                  <a:cubicBezTo>
                    <a:pt x="119" y="2754"/>
                    <a:pt x="191" y="2909"/>
                    <a:pt x="310" y="2968"/>
                  </a:cubicBezTo>
                  <a:lnTo>
                    <a:pt x="536" y="3052"/>
                  </a:lnTo>
                  <a:lnTo>
                    <a:pt x="536" y="3361"/>
                  </a:lnTo>
                  <a:cubicBezTo>
                    <a:pt x="536" y="3504"/>
                    <a:pt x="619" y="3623"/>
                    <a:pt x="762" y="3635"/>
                  </a:cubicBezTo>
                  <a:cubicBezTo>
                    <a:pt x="774" y="3637"/>
                    <a:pt x="787" y="3638"/>
                    <a:pt x="799" y="3638"/>
                  </a:cubicBezTo>
                  <a:cubicBezTo>
                    <a:pt x="939" y="3638"/>
                    <a:pt x="1060" y="3516"/>
                    <a:pt x="1060" y="3385"/>
                  </a:cubicBezTo>
                  <a:lnTo>
                    <a:pt x="1060" y="3087"/>
                  </a:lnTo>
                  <a:cubicBezTo>
                    <a:pt x="1084" y="3087"/>
                    <a:pt x="1095" y="3064"/>
                    <a:pt x="1131" y="3052"/>
                  </a:cubicBezTo>
                  <a:cubicBezTo>
                    <a:pt x="1322" y="2980"/>
                    <a:pt x="1476" y="2825"/>
                    <a:pt x="1560" y="2647"/>
                  </a:cubicBezTo>
                  <a:cubicBezTo>
                    <a:pt x="1727" y="2266"/>
                    <a:pt x="1536" y="1837"/>
                    <a:pt x="1131" y="1671"/>
                  </a:cubicBezTo>
                  <a:lnTo>
                    <a:pt x="655" y="1480"/>
                  </a:lnTo>
                  <a:cubicBezTo>
                    <a:pt x="595" y="1444"/>
                    <a:pt x="548" y="1397"/>
                    <a:pt x="524" y="1361"/>
                  </a:cubicBezTo>
                  <a:cubicBezTo>
                    <a:pt x="488" y="1301"/>
                    <a:pt x="488" y="1242"/>
                    <a:pt x="524" y="1182"/>
                  </a:cubicBezTo>
                  <a:cubicBezTo>
                    <a:pt x="548" y="1123"/>
                    <a:pt x="595" y="1075"/>
                    <a:pt x="655" y="1063"/>
                  </a:cubicBezTo>
                  <a:cubicBezTo>
                    <a:pt x="685" y="1045"/>
                    <a:pt x="714" y="1037"/>
                    <a:pt x="744" y="1037"/>
                  </a:cubicBezTo>
                  <a:cubicBezTo>
                    <a:pt x="774" y="1037"/>
                    <a:pt x="804" y="1045"/>
                    <a:pt x="834" y="1063"/>
                  </a:cubicBezTo>
                  <a:lnTo>
                    <a:pt x="1072" y="1147"/>
                  </a:lnTo>
                  <a:cubicBezTo>
                    <a:pt x="1106" y="1161"/>
                    <a:pt x="1141" y="1168"/>
                    <a:pt x="1176" y="1168"/>
                  </a:cubicBezTo>
                  <a:cubicBezTo>
                    <a:pt x="1287" y="1168"/>
                    <a:pt x="1393" y="1098"/>
                    <a:pt x="1429" y="980"/>
                  </a:cubicBezTo>
                  <a:cubicBezTo>
                    <a:pt x="1476" y="849"/>
                    <a:pt x="1393" y="718"/>
                    <a:pt x="1274" y="670"/>
                  </a:cubicBezTo>
                  <a:lnTo>
                    <a:pt x="1060" y="587"/>
                  </a:lnTo>
                  <a:lnTo>
                    <a:pt x="1060" y="254"/>
                  </a:lnTo>
                  <a:cubicBezTo>
                    <a:pt x="1060" y="115"/>
                    <a:pt x="944"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190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mputerized machine with wheels&#10;&#10;Description automatically generated with medium confidence">
            <a:extLst>
              <a:ext uri="{FF2B5EF4-FFF2-40B4-BE49-F238E27FC236}">
                <a16:creationId xmlns:a16="http://schemas.microsoft.com/office/drawing/2014/main" id="{04AB0A7F-569C-BCDC-C624-E635832E85A0}"/>
              </a:ext>
            </a:extLst>
          </p:cNvPr>
          <p:cNvPicPr>
            <a:picLocks noChangeAspect="1"/>
          </p:cNvPicPr>
          <p:nvPr/>
        </p:nvPicPr>
        <p:blipFill>
          <a:blip r:embed="rId2"/>
          <a:stretch>
            <a:fillRect/>
          </a:stretch>
        </p:blipFill>
        <p:spPr>
          <a:xfrm>
            <a:off x="0" y="2254328"/>
            <a:ext cx="3664172" cy="2609479"/>
          </a:xfrm>
          <a:prstGeom prst="rect">
            <a:avLst/>
          </a:prstGeom>
        </p:spPr>
      </p:pic>
      <p:pic>
        <p:nvPicPr>
          <p:cNvPr id="14" name="Picture 13" descr="A 3d model of a robot&#10;&#10;Description automatically generated">
            <a:extLst>
              <a:ext uri="{FF2B5EF4-FFF2-40B4-BE49-F238E27FC236}">
                <a16:creationId xmlns:a16="http://schemas.microsoft.com/office/drawing/2014/main" id="{228E5D1C-CE9D-2010-4F12-6C1AEA173736}"/>
              </a:ext>
            </a:extLst>
          </p:cNvPr>
          <p:cNvPicPr>
            <a:picLocks noChangeAspect="1"/>
          </p:cNvPicPr>
          <p:nvPr/>
        </p:nvPicPr>
        <p:blipFill>
          <a:blip r:embed="rId3"/>
          <a:stretch>
            <a:fillRect/>
          </a:stretch>
        </p:blipFill>
        <p:spPr>
          <a:xfrm>
            <a:off x="5014913" y="2157413"/>
            <a:ext cx="4129086" cy="2678905"/>
          </a:xfrm>
          <a:prstGeom prst="rect">
            <a:avLst/>
          </a:prstGeom>
        </p:spPr>
      </p:pic>
      <p:pic>
        <p:nvPicPr>
          <p:cNvPr id="16" name="Picture 15" descr="A drawing of a rectangular object&#10;&#10;Description automatically generated">
            <a:extLst>
              <a:ext uri="{FF2B5EF4-FFF2-40B4-BE49-F238E27FC236}">
                <a16:creationId xmlns:a16="http://schemas.microsoft.com/office/drawing/2014/main" id="{DE3E3C24-4867-EBC0-79EF-8530D3188A34}"/>
              </a:ext>
            </a:extLst>
          </p:cNvPr>
          <p:cNvPicPr>
            <a:picLocks noChangeAspect="1"/>
          </p:cNvPicPr>
          <p:nvPr/>
        </p:nvPicPr>
        <p:blipFill>
          <a:blip r:embed="rId4"/>
          <a:stretch>
            <a:fillRect/>
          </a:stretch>
        </p:blipFill>
        <p:spPr>
          <a:xfrm>
            <a:off x="0" y="50006"/>
            <a:ext cx="3664172" cy="2191121"/>
          </a:xfrm>
          <a:prstGeom prst="rect">
            <a:avLst/>
          </a:prstGeom>
        </p:spPr>
      </p:pic>
      <p:sp>
        <p:nvSpPr>
          <p:cNvPr id="17" name="Title 1">
            <a:extLst>
              <a:ext uri="{FF2B5EF4-FFF2-40B4-BE49-F238E27FC236}">
                <a16:creationId xmlns:a16="http://schemas.microsoft.com/office/drawing/2014/main" id="{66874A9B-FEEA-6A29-6AF1-F4D131EA7179}"/>
              </a:ext>
            </a:extLst>
          </p:cNvPr>
          <p:cNvSpPr txBox="1">
            <a:spLocks/>
          </p:cNvSpPr>
          <p:nvPr/>
        </p:nvSpPr>
        <p:spPr>
          <a:xfrm>
            <a:off x="5283361" y="385957"/>
            <a:ext cx="3946363" cy="1519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Black Han Sans"/>
              <a:buNone/>
              <a:defRPr sz="48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9pPr>
          </a:lstStyle>
          <a:p>
            <a:r>
              <a:rPr lang="en-US" sz="4000" dirty="0"/>
              <a:t>Solid Work</a:t>
            </a:r>
            <a:br>
              <a:rPr lang="en-US" sz="4000" dirty="0"/>
            </a:br>
            <a:r>
              <a:rPr lang="en-US" sz="4000" dirty="0"/>
              <a:t>Garage</a:t>
            </a:r>
          </a:p>
        </p:txBody>
      </p:sp>
      <p:grpSp>
        <p:nvGrpSpPr>
          <p:cNvPr id="18" name="Google Shape;4430;p39">
            <a:extLst>
              <a:ext uri="{FF2B5EF4-FFF2-40B4-BE49-F238E27FC236}">
                <a16:creationId xmlns:a16="http://schemas.microsoft.com/office/drawing/2014/main" id="{59C5B9D9-2A0A-160E-5795-597E13198098}"/>
              </a:ext>
            </a:extLst>
          </p:cNvPr>
          <p:cNvGrpSpPr/>
          <p:nvPr/>
        </p:nvGrpSpPr>
        <p:grpSpPr>
          <a:xfrm>
            <a:off x="8339892" y="1449081"/>
            <a:ext cx="586657" cy="582213"/>
            <a:chOff x="4146244" y="1421796"/>
            <a:chExt cx="369874" cy="367095"/>
          </a:xfrm>
        </p:grpSpPr>
        <p:sp>
          <p:nvSpPr>
            <p:cNvPr id="19" name="Google Shape;4431;p39">
              <a:extLst>
                <a:ext uri="{FF2B5EF4-FFF2-40B4-BE49-F238E27FC236}">
                  <a16:creationId xmlns:a16="http://schemas.microsoft.com/office/drawing/2014/main" id="{1106CF20-0545-2138-6E77-213FDC391E5E}"/>
                </a:ext>
              </a:extLst>
            </p:cNvPr>
            <p:cNvSpPr/>
            <p:nvPr/>
          </p:nvSpPr>
          <p:spPr>
            <a:xfrm>
              <a:off x="4253745" y="1527684"/>
              <a:ext cx="155513" cy="155179"/>
            </a:xfrm>
            <a:custGeom>
              <a:avLst/>
              <a:gdLst/>
              <a:ahLst/>
              <a:cxnLst/>
              <a:rect l="l" t="t" r="r" b="b"/>
              <a:pathLst>
                <a:path w="5597" h="5585" extrusionOk="0">
                  <a:moveTo>
                    <a:pt x="2763" y="1"/>
                  </a:moveTo>
                  <a:cubicBezTo>
                    <a:pt x="2513" y="1"/>
                    <a:pt x="2239" y="36"/>
                    <a:pt x="2001" y="108"/>
                  </a:cubicBezTo>
                  <a:cubicBezTo>
                    <a:pt x="1870" y="155"/>
                    <a:pt x="1787" y="286"/>
                    <a:pt x="1822" y="429"/>
                  </a:cubicBezTo>
                  <a:cubicBezTo>
                    <a:pt x="1861" y="545"/>
                    <a:pt x="1954" y="621"/>
                    <a:pt x="2070" y="621"/>
                  </a:cubicBezTo>
                  <a:cubicBezTo>
                    <a:pt x="2097" y="621"/>
                    <a:pt x="2126" y="617"/>
                    <a:pt x="2156" y="608"/>
                  </a:cubicBezTo>
                  <a:cubicBezTo>
                    <a:pt x="2358" y="548"/>
                    <a:pt x="2572" y="524"/>
                    <a:pt x="2775" y="524"/>
                  </a:cubicBezTo>
                  <a:cubicBezTo>
                    <a:pt x="4049" y="524"/>
                    <a:pt x="5061" y="1548"/>
                    <a:pt x="5061" y="2798"/>
                  </a:cubicBezTo>
                  <a:cubicBezTo>
                    <a:pt x="5061" y="4061"/>
                    <a:pt x="4025" y="5073"/>
                    <a:pt x="2775" y="5073"/>
                  </a:cubicBezTo>
                  <a:cubicBezTo>
                    <a:pt x="1525" y="5073"/>
                    <a:pt x="501" y="4049"/>
                    <a:pt x="501" y="2798"/>
                  </a:cubicBezTo>
                  <a:cubicBezTo>
                    <a:pt x="501" y="2394"/>
                    <a:pt x="608" y="2013"/>
                    <a:pt x="810" y="1655"/>
                  </a:cubicBezTo>
                  <a:cubicBezTo>
                    <a:pt x="894" y="1536"/>
                    <a:pt x="846" y="1370"/>
                    <a:pt x="727" y="1298"/>
                  </a:cubicBezTo>
                  <a:cubicBezTo>
                    <a:pt x="686" y="1274"/>
                    <a:pt x="639" y="1262"/>
                    <a:pt x="592" y="1262"/>
                  </a:cubicBezTo>
                  <a:cubicBezTo>
                    <a:pt x="504" y="1262"/>
                    <a:pt x="416" y="1304"/>
                    <a:pt x="370" y="1382"/>
                  </a:cubicBezTo>
                  <a:cubicBezTo>
                    <a:pt x="120" y="1822"/>
                    <a:pt x="1" y="2298"/>
                    <a:pt x="1" y="2787"/>
                  </a:cubicBezTo>
                  <a:cubicBezTo>
                    <a:pt x="1" y="4334"/>
                    <a:pt x="1251" y="5585"/>
                    <a:pt x="2799" y="5585"/>
                  </a:cubicBezTo>
                  <a:cubicBezTo>
                    <a:pt x="4346" y="5585"/>
                    <a:pt x="5597" y="4334"/>
                    <a:pt x="5597" y="2787"/>
                  </a:cubicBezTo>
                  <a:cubicBezTo>
                    <a:pt x="5573" y="1263"/>
                    <a:pt x="4311" y="1"/>
                    <a:pt x="2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32;p39">
              <a:extLst>
                <a:ext uri="{FF2B5EF4-FFF2-40B4-BE49-F238E27FC236}">
                  <a16:creationId xmlns:a16="http://schemas.microsoft.com/office/drawing/2014/main" id="{4016290F-6F99-C9E2-F9F9-14DDA98B4A6B}"/>
                </a:ext>
              </a:extLst>
            </p:cNvPr>
            <p:cNvSpPr/>
            <p:nvPr/>
          </p:nvSpPr>
          <p:spPr>
            <a:xfrm>
              <a:off x="4146244" y="1421796"/>
              <a:ext cx="369874" cy="367095"/>
            </a:xfrm>
            <a:custGeom>
              <a:avLst/>
              <a:gdLst/>
              <a:ahLst/>
              <a:cxnLst/>
              <a:rect l="l" t="t" r="r" b="b"/>
              <a:pathLst>
                <a:path w="13312" h="13212" extrusionOk="0">
                  <a:moveTo>
                    <a:pt x="7942" y="490"/>
                  </a:moveTo>
                  <a:cubicBezTo>
                    <a:pt x="8096" y="490"/>
                    <a:pt x="8192" y="609"/>
                    <a:pt x="8192" y="752"/>
                  </a:cubicBezTo>
                  <a:cubicBezTo>
                    <a:pt x="8192" y="883"/>
                    <a:pt x="8073" y="1002"/>
                    <a:pt x="7942" y="1002"/>
                  </a:cubicBezTo>
                  <a:cubicBezTo>
                    <a:pt x="7799" y="1002"/>
                    <a:pt x="7692" y="883"/>
                    <a:pt x="7692" y="752"/>
                  </a:cubicBezTo>
                  <a:cubicBezTo>
                    <a:pt x="7692" y="609"/>
                    <a:pt x="7799" y="490"/>
                    <a:pt x="7942" y="490"/>
                  </a:cubicBezTo>
                  <a:close/>
                  <a:moveTo>
                    <a:pt x="3703" y="1073"/>
                  </a:moveTo>
                  <a:cubicBezTo>
                    <a:pt x="3846" y="1073"/>
                    <a:pt x="3965" y="1192"/>
                    <a:pt x="3965" y="1323"/>
                  </a:cubicBezTo>
                  <a:cubicBezTo>
                    <a:pt x="3965" y="1442"/>
                    <a:pt x="3905" y="1537"/>
                    <a:pt x="3810" y="1585"/>
                  </a:cubicBezTo>
                  <a:cubicBezTo>
                    <a:pt x="3782" y="1594"/>
                    <a:pt x="3754" y="1599"/>
                    <a:pt x="3727" y="1599"/>
                  </a:cubicBezTo>
                  <a:cubicBezTo>
                    <a:pt x="3580" y="1599"/>
                    <a:pt x="3453" y="1474"/>
                    <a:pt x="3453" y="1323"/>
                  </a:cubicBezTo>
                  <a:cubicBezTo>
                    <a:pt x="3453" y="1192"/>
                    <a:pt x="3572" y="1085"/>
                    <a:pt x="3703" y="1073"/>
                  </a:cubicBezTo>
                  <a:close/>
                  <a:moveTo>
                    <a:pt x="10954" y="1716"/>
                  </a:moveTo>
                  <a:cubicBezTo>
                    <a:pt x="11109" y="1716"/>
                    <a:pt x="11252" y="1883"/>
                    <a:pt x="11204" y="2061"/>
                  </a:cubicBezTo>
                  <a:cubicBezTo>
                    <a:pt x="11168" y="2157"/>
                    <a:pt x="11073" y="2240"/>
                    <a:pt x="10954" y="2240"/>
                  </a:cubicBezTo>
                  <a:cubicBezTo>
                    <a:pt x="10847" y="2240"/>
                    <a:pt x="10740" y="2157"/>
                    <a:pt x="10692" y="2061"/>
                  </a:cubicBezTo>
                  <a:cubicBezTo>
                    <a:pt x="10656" y="1883"/>
                    <a:pt x="10775" y="1716"/>
                    <a:pt x="10954" y="1716"/>
                  </a:cubicBezTo>
                  <a:close/>
                  <a:moveTo>
                    <a:pt x="1679" y="3145"/>
                  </a:moveTo>
                  <a:cubicBezTo>
                    <a:pt x="1846" y="3145"/>
                    <a:pt x="1977" y="3311"/>
                    <a:pt x="1929" y="3490"/>
                  </a:cubicBezTo>
                  <a:cubicBezTo>
                    <a:pt x="1905" y="3585"/>
                    <a:pt x="1798" y="3669"/>
                    <a:pt x="1679" y="3669"/>
                  </a:cubicBezTo>
                  <a:cubicBezTo>
                    <a:pt x="1572" y="3669"/>
                    <a:pt x="1465" y="3585"/>
                    <a:pt x="1429" y="3490"/>
                  </a:cubicBezTo>
                  <a:cubicBezTo>
                    <a:pt x="1381" y="3311"/>
                    <a:pt x="1512" y="3145"/>
                    <a:pt x="1679" y="3145"/>
                  </a:cubicBezTo>
                  <a:close/>
                  <a:moveTo>
                    <a:pt x="12514" y="4300"/>
                  </a:moveTo>
                  <a:cubicBezTo>
                    <a:pt x="12656" y="4300"/>
                    <a:pt x="12764" y="4419"/>
                    <a:pt x="12764" y="4562"/>
                  </a:cubicBezTo>
                  <a:cubicBezTo>
                    <a:pt x="12764" y="4704"/>
                    <a:pt x="12645" y="4812"/>
                    <a:pt x="12514" y="4812"/>
                  </a:cubicBezTo>
                  <a:cubicBezTo>
                    <a:pt x="12383" y="4812"/>
                    <a:pt x="12264" y="4693"/>
                    <a:pt x="12264" y="4562"/>
                  </a:cubicBezTo>
                  <a:cubicBezTo>
                    <a:pt x="12240" y="4419"/>
                    <a:pt x="12359" y="4300"/>
                    <a:pt x="12514" y="4300"/>
                  </a:cubicBezTo>
                  <a:close/>
                  <a:moveTo>
                    <a:pt x="11990" y="8334"/>
                  </a:moveTo>
                  <a:cubicBezTo>
                    <a:pt x="12137" y="8334"/>
                    <a:pt x="12264" y="8459"/>
                    <a:pt x="12264" y="8610"/>
                  </a:cubicBezTo>
                  <a:cubicBezTo>
                    <a:pt x="12264" y="8741"/>
                    <a:pt x="12145" y="8848"/>
                    <a:pt x="12002" y="8860"/>
                  </a:cubicBezTo>
                  <a:cubicBezTo>
                    <a:pt x="11859" y="8860"/>
                    <a:pt x="11740" y="8741"/>
                    <a:pt x="11740" y="8610"/>
                  </a:cubicBezTo>
                  <a:cubicBezTo>
                    <a:pt x="11740" y="8491"/>
                    <a:pt x="11799" y="8384"/>
                    <a:pt x="11906" y="8348"/>
                  </a:cubicBezTo>
                  <a:cubicBezTo>
                    <a:pt x="11934" y="8338"/>
                    <a:pt x="11963" y="8334"/>
                    <a:pt x="11990" y="8334"/>
                  </a:cubicBezTo>
                  <a:close/>
                  <a:moveTo>
                    <a:pt x="9192" y="3514"/>
                  </a:moveTo>
                  <a:cubicBezTo>
                    <a:pt x="9501" y="3514"/>
                    <a:pt x="9763" y="3764"/>
                    <a:pt x="9763" y="4085"/>
                  </a:cubicBezTo>
                  <a:lnTo>
                    <a:pt x="9763" y="9169"/>
                  </a:lnTo>
                  <a:cubicBezTo>
                    <a:pt x="9763" y="9479"/>
                    <a:pt x="9501" y="9741"/>
                    <a:pt x="9192" y="9741"/>
                  </a:cubicBezTo>
                  <a:lnTo>
                    <a:pt x="4108" y="9741"/>
                  </a:lnTo>
                  <a:cubicBezTo>
                    <a:pt x="3786" y="9741"/>
                    <a:pt x="3536" y="9479"/>
                    <a:pt x="3536" y="9169"/>
                  </a:cubicBezTo>
                  <a:lnTo>
                    <a:pt x="3536" y="4085"/>
                  </a:lnTo>
                  <a:cubicBezTo>
                    <a:pt x="3536" y="3764"/>
                    <a:pt x="3786" y="3514"/>
                    <a:pt x="4108" y="3514"/>
                  </a:cubicBezTo>
                  <a:close/>
                  <a:moveTo>
                    <a:pt x="774" y="9467"/>
                  </a:moveTo>
                  <a:cubicBezTo>
                    <a:pt x="869" y="9467"/>
                    <a:pt x="976" y="9538"/>
                    <a:pt x="1024" y="9646"/>
                  </a:cubicBezTo>
                  <a:cubicBezTo>
                    <a:pt x="1084" y="9824"/>
                    <a:pt x="953" y="9991"/>
                    <a:pt x="774" y="9991"/>
                  </a:cubicBezTo>
                  <a:cubicBezTo>
                    <a:pt x="607" y="9991"/>
                    <a:pt x="476" y="9824"/>
                    <a:pt x="512" y="9646"/>
                  </a:cubicBezTo>
                  <a:cubicBezTo>
                    <a:pt x="548" y="9538"/>
                    <a:pt x="643" y="9467"/>
                    <a:pt x="774" y="9467"/>
                  </a:cubicBezTo>
                  <a:close/>
                  <a:moveTo>
                    <a:pt x="2584" y="11289"/>
                  </a:moveTo>
                  <a:cubicBezTo>
                    <a:pt x="2739" y="11289"/>
                    <a:pt x="2834" y="11408"/>
                    <a:pt x="2834" y="11539"/>
                  </a:cubicBezTo>
                  <a:cubicBezTo>
                    <a:pt x="2858" y="11682"/>
                    <a:pt x="2739" y="11789"/>
                    <a:pt x="2584" y="11789"/>
                  </a:cubicBezTo>
                  <a:cubicBezTo>
                    <a:pt x="2441" y="11789"/>
                    <a:pt x="2334" y="11670"/>
                    <a:pt x="2334" y="11539"/>
                  </a:cubicBezTo>
                  <a:cubicBezTo>
                    <a:pt x="2334" y="11384"/>
                    <a:pt x="2453" y="11289"/>
                    <a:pt x="2584" y="11289"/>
                  </a:cubicBezTo>
                  <a:close/>
                  <a:moveTo>
                    <a:pt x="5334" y="12217"/>
                  </a:moveTo>
                  <a:cubicBezTo>
                    <a:pt x="5441" y="12217"/>
                    <a:pt x="5548" y="12301"/>
                    <a:pt x="5596" y="12396"/>
                  </a:cubicBezTo>
                  <a:cubicBezTo>
                    <a:pt x="5656" y="12575"/>
                    <a:pt x="5513" y="12741"/>
                    <a:pt x="5334" y="12741"/>
                  </a:cubicBezTo>
                  <a:cubicBezTo>
                    <a:pt x="5179" y="12741"/>
                    <a:pt x="5036" y="12575"/>
                    <a:pt x="5084" y="12396"/>
                  </a:cubicBezTo>
                  <a:cubicBezTo>
                    <a:pt x="5120" y="12301"/>
                    <a:pt x="5215" y="12217"/>
                    <a:pt x="5334" y="12217"/>
                  </a:cubicBezTo>
                  <a:close/>
                  <a:moveTo>
                    <a:pt x="7945" y="0"/>
                  </a:moveTo>
                  <a:cubicBezTo>
                    <a:pt x="7512" y="0"/>
                    <a:pt x="7156" y="338"/>
                    <a:pt x="7156" y="775"/>
                  </a:cubicBezTo>
                  <a:cubicBezTo>
                    <a:pt x="7156" y="1121"/>
                    <a:pt x="7382" y="1395"/>
                    <a:pt x="7680" y="1502"/>
                  </a:cubicBezTo>
                  <a:lnTo>
                    <a:pt x="7680" y="1954"/>
                  </a:lnTo>
                  <a:lnTo>
                    <a:pt x="6632" y="1954"/>
                  </a:lnTo>
                  <a:cubicBezTo>
                    <a:pt x="6489" y="1954"/>
                    <a:pt x="6382" y="2073"/>
                    <a:pt x="6382" y="2204"/>
                  </a:cubicBezTo>
                  <a:lnTo>
                    <a:pt x="6382" y="2978"/>
                  </a:lnTo>
                  <a:lnTo>
                    <a:pt x="5298" y="2978"/>
                  </a:lnTo>
                  <a:lnTo>
                    <a:pt x="5298" y="1311"/>
                  </a:lnTo>
                  <a:cubicBezTo>
                    <a:pt x="5298" y="1156"/>
                    <a:pt x="5179" y="1061"/>
                    <a:pt x="5036" y="1061"/>
                  </a:cubicBezTo>
                  <a:lnTo>
                    <a:pt x="4465" y="1061"/>
                  </a:lnTo>
                  <a:cubicBezTo>
                    <a:pt x="4351" y="766"/>
                    <a:pt x="4054" y="536"/>
                    <a:pt x="3717" y="536"/>
                  </a:cubicBezTo>
                  <a:cubicBezTo>
                    <a:pt x="3700" y="536"/>
                    <a:pt x="3684" y="536"/>
                    <a:pt x="3667" y="537"/>
                  </a:cubicBezTo>
                  <a:cubicBezTo>
                    <a:pt x="3286" y="561"/>
                    <a:pt x="2977" y="883"/>
                    <a:pt x="2953" y="1264"/>
                  </a:cubicBezTo>
                  <a:cubicBezTo>
                    <a:pt x="2929" y="1716"/>
                    <a:pt x="3286" y="2097"/>
                    <a:pt x="3727" y="2097"/>
                  </a:cubicBezTo>
                  <a:cubicBezTo>
                    <a:pt x="4072" y="2097"/>
                    <a:pt x="4358" y="1883"/>
                    <a:pt x="4465" y="1585"/>
                  </a:cubicBezTo>
                  <a:lnTo>
                    <a:pt x="4786" y="1585"/>
                  </a:lnTo>
                  <a:lnTo>
                    <a:pt x="4786" y="2978"/>
                  </a:lnTo>
                  <a:lnTo>
                    <a:pt x="4120" y="2978"/>
                  </a:lnTo>
                  <a:cubicBezTo>
                    <a:pt x="3524" y="2978"/>
                    <a:pt x="3036" y="3466"/>
                    <a:pt x="3036" y="4062"/>
                  </a:cubicBezTo>
                  <a:lnTo>
                    <a:pt x="3036" y="6300"/>
                  </a:lnTo>
                  <a:lnTo>
                    <a:pt x="1977" y="6300"/>
                  </a:lnTo>
                  <a:lnTo>
                    <a:pt x="1977" y="4145"/>
                  </a:lnTo>
                  <a:cubicBezTo>
                    <a:pt x="2286" y="4026"/>
                    <a:pt x="2524" y="3704"/>
                    <a:pt x="2500" y="3347"/>
                  </a:cubicBezTo>
                  <a:cubicBezTo>
                    <a:pt x="2465" y="2966"/>
                    <a:pt x="2155" y="2657"/>
                    <a:pt x="1762" y="2633"/>
                  </a:cubicBezTo>
                  <a:cubicBezTo>
                    <a:pt x="1748" y="2632"/>
                    <a:pt x="1734" y="2632"/>
                    <a:pt x="1721" y="2632"/>
                  </a:cubicBezTo>
                  <a:cubicBezTo>
                    <a:pt x="1297" y="2632"/>
                    <a:pt x="929" y="2980"/>
                    <a:pt x="929" y="3407"/>
                  </a:cubicBezTo>
                  <a:cubicBezTo>
                    <a:pt x="929" y="3752"/>
                    <a:pt x="1155" y="4038"/>
                    <a:pt x="1453" y="4133"/>
                  </a:cubicBezTo>
                  <a:lnTo>
                    <a:pt x="1453" y="6550"/>
                  </a:lnTo>
                  <a:cubicBezTo>
                    <a:pt x="1453" y="6693"/>
                    <a:pt x="1572" y="6800"/>
                    <a:pt x="1703" y="6800"/>
                  </a:cubicBezTo>
                  <a:lnTo>
                    <a:pt x="3036" y="6800"/>
                  </a:lnTo>
                  <a:lnTo>
                    <a:pt x="3036" y="7371"/>
                  </a:lnTo>
                  <a:lnTo>
                    <a:pt x="798" y="7371"/>
                  </a:lnTo>
                  <a:cubicBezTo>
                    <a:pt x="655" y="7371"/>
                    <a:pt x="548" y="7491"/>
                    <a:pt x="548" y="7622"/>
                  </a:cubicBezTo>
                  <a:lnTo>
                    <a:pt x="548" y="8943"/>
                  </a:lnTo>
                  <a:cubicBezTo>
                    <a:pt x="238" y="9062"/>
                    <a:pt x="0" y="9372"/>
                    <a:pt x="24" y="9729"/>
                  </a:cubicBezTo>
                  <a:cubicBezTo>
                    <a:pt x="60" y="10122"/>
                    <a:pt x="369" y="10431"/>
                    <a:pt x="750" y="10443"/>
                  </a:cubicBezTo>
                  <a:cubicBezTo>
                    <a:pt x="771" y="10445"/>
                    <a:pt x="792" y="10446"/>
                    <a:pt x="813" y="10446"/>
                  </a:cubicBezTo>
                  <a:cubicBezTo>
                    <a:pt x="1237" y="10446"/>
                    <a:pt x="1584" y="10101"/>
                    <a:pt x="1584" y="9681"/>
                  </a:cubicBezTo>
                  <a:cubicBezTo>
                    <a:pt x="1584" y="9336"/>
                    <a:pt x="1369" y="9050"/>
                    <a:pt x="1072" y="8943"/>
                  </a:cubicBezTo>
                  <a:lnTo>
                    <a:pt x="1072" y="7872"/>
                  </a:lnTo>
                  <a:lnTo>
                    <a:pt x="3048" y="7872"/>
                  </a:lnTo>
                  <a:lnTo>
                    <a:pt x="3048" y="8645"/>
                  </a:lnTo>
                  <a:lnTo>
                    <a:pt x="2631" y="8645"/>
                  </a:lnTo>
                  <a:cubicBezTo>
                    <a:pt x="2477" y="8645"/>
                    <a:pt x="2381" y="8765"/>
                    <a:pt x="2381" y="8895"/>
                  </a:cubicBezTo>
                  <a:lnTo>
                    <a:pt x="2381" y="10741"/>
                  </a:lnTo>
                  <a:cubicBezTo>
                    <a:pt x="2048" y="10872"/>
                    <a:pt x="1822" y="11193"/>
                    <a:pt x="1858" y="11562"/>
                  </a:cubicBezTo>
                  <a:cubicBezTo>
                    <a:pt x="1905" y="11920"/>
                    <a:pt x="2179" y="12205"/>
                    <a:pt x="2536" y="12229"/>
                  </a:cubicBezTo>
                  <a:cubicBezTo>
                    <a:pt x="2570" y="12233"/>
                    <a:pt x="2604" y="12236"/>
                    <a:pt x="2637" y="12236"/>
                  </a:cubicBezTo>
                  <a:cubicBezTo>
                    <a:pt x="3068" y="12236"/>
                    <a:pt x="3417" y="11887"/>
                    <a:pt x="3417" y="11467"/>
                  </a:cubicBezTo>
                  <a:cubicBezTo>
                    <a:pt x="3417" y="11122"/>
                    <a:pt x="3191" y="10836"/>
                    <a:pt x="2893" y="10729"/>
                  </a:cubicBezTo>
                  <a:lnTo>
                    <a:pt x="2893" y="9157"/>
                  </a:lnTo>
                  <a:lnTo>
                    <a:pt x="3048" y="9157"/>
                  </a:lnTo>
                  <a:cubicBezTo>
                    <a:pt x="3072" y="9741"/>
                    <a:pt x="3548" y="10193"/>
                    <a:pt x="4132" y="10193"/>
                  </a:cubicBezTo>
                  <a:lnTo>
                    <a:pt x="6406" y="10193"/>
                  </a:lnTo>
                  <a:lnTo>
                    <a:pt x="6406" y="10717"/>
                  </a:lnTo>
                  <a:lnTo>
                    <a:pt x="5370" y="10717"/>
                  </a:lnTo>
                  <a:cubicBezTo>
                    <a:pt x="5215" y="10717"/>
                    <a:pt x="5120" y="10836"/>
                    <a:pt x="5120" y="10967"/>
                  </a:cubicBezTo>
                  <a:lnTo>
                    <a:pt x="5120" y="11682"/>
                  </a:lnTo>
                  <a:cubicBezTo>
                    <a:pt x="4786" y="11801"/>
                    <a:pt x="4560" y="12134"/>
                    <a:pt x="4596" y="12515"/>
                  </a:cubicBezTo>
                  <a:cubicBezTo>
                    <a:pt x="4644" y="12872"/>
                    <a:pt x="4917" y="13158"/>
                    <a:pt x="5275" y="13206"/>
                  </a:cubicBezTo>
                  <a:cubicBezTo>
                    <a:pt x="5309" y="13210"/>
                    <a:pt x="5342" y="13212"/>
                    <a:pt x="5375" y="13212"/>
                  </a:cubicBezTo>
                  <a:cubicBezTo>
                    <a:pt x="5805" y="13212"/>
                    <a:pt x="6144" y="12863"/>
                    <a:pt x="6144" y="12432"/>
                  </a:cubicBezTo>
                  <a:cubicBezTo>
                    <a:pt x="6144" y="12086"/>
                    <a:pt x="5918" y="11801"/>
                    <a:pt x="5620" y="11705"/>
                  </a:cubicBezTo>
                  <a:lnTo>
                    <a:pt x="5620" y="11253"/>
                  </a:lnTo>
                  <a:lnTo>
                    <a:pt x="6668" y="11253"/>
                  </a:lnTo>
                  <a:cubicBezTo>
                    <a:pt x="6811" y="11253"/>
                    <a:pt x="6918" y="11134"/>
                    <a:pt x="6918" y="11003"/>
                  </a:cubicBezTo>
                  <a:lnTo>
                    <a:pt x="6918" y="10229"/>
                  </a:lnTo>
                  <a:lnTo>
                    <a:pt x="8275" y="10229"/>
                  </a:lnTo>
                  <a:lnTo>
                    <a:pt x="8275" y="10872"/>
                  </a:lnTo>
                  <a:cubicBezTo>
                    <a:pt x="8275" y="11003"/>
                    <a:pt x="8358" y="11122"/>
                    <a:pt x="8489" y="11134"/>
                  </a:cubicBezTo>
                  <a:cubicBezTo>
                    <a:pt x="8507" y="11138"/>
                    <a:pt x="8524" y="11139"/>
                    <a:pt x="8541" y="11139"/>
                  </a:cubicBezTo>
                  <a:cubicBezTo>
                    <a:pt x="8682" y="11139"/>
                    <a:pt x="8787" y="11012"/>
                    <a:pt x="8787" y="10884"/>
                  </a:cubicBezTo>
                  <a:lnTo>
                    <a:pt x="8787" y="10229"/>
                  </a:lnTo>
                  <a:lnTo>
                    <a:pt x="9204" y="10229"/>
                  </a:lnTo>
                  <a:cubicBezTo>
                    <a:pt x="9799" y="10229"/>
                    <a:pt x="10299" y="9741"/>
                    <a:pt x="10299" y="9146"/>
                  </a:cubicBezTo>
                  <a:lnTo>
                    <a:pt x="10299" y="8824"/>
                  </a:lnTo>
                  <a:lnTo>
                    <a:pt x="11275" y="8824"/>
                  </a:lnTo>
                  <a:cubicBezTo>
                    <a:pt x="11386" y="9124"/>
                    <a:pt x="11663" y="9351"/>
                    <a:pt x="11990" y="9351"/>
                  </a:cubicBezTo>
                  <a:cubicBezTo>
                    <a:pt x="12014" y="9351"/>
                    <a:pt x="12037" y="9350"/>
                    <a:pt x="12061" y="9348"/>
                  </a:cubicBezTo>
                  <a:cubicBezTo>
                    <a:pt x="12454" y="9324"/>
                    <a:pt x="12764" y="9003"/>
                    <a:pt x="12776" y="8622"/>
                  </a:cubicBezTo>
                  <a:cubicBezTo>
                    <a:pt x="12811" y="8169"/>
                    <a:pt x="12454" y="7788"/>
                    <a:pt x="12002" y="7788"/>
                  </a:cubicBezTo>
                  <a:cubicBezTo>
                    <a:pt x="11656" y="7788"/>
                    <a:pt x="11383" y="8014"/>
                    <a:pt x="11275" y="8312"/>
                  </a:cubicBezTo>
                  <a:lnTo>
                    <a:pt x="10287" y="8312"/>
                  </a:lnTo>
                  <a:lnTo>
                    <a:pt x="10287" y="6848"/>
                  </a:lnTo>
                  <a:lnTo>
                    <a:pt x="12514" y="6848"/>
                  </a:lnTo>
                  <a:lnTo>
                    <a:pt x="12514" y="6883"/>
                  </a:lnTo>
                  <a:cubicBezTo>
                    <a:pt x="12656" y="6883"/>
                    <a:pt x="12764" y="6764"/>
                    <a:pt x="12764" y="6621"/>
                  </a:cubicBezTo>
                  <a:lnTo>
                    <a:pt x="12764" y="5300"/>
                  </a:lnTo>
                  <a:cubicBezTo>
                    <a:pt x="13073" y="5181"/>
                    <a:pt x="13311" y="4871"/>
                    <a:pt x="13288" y="4514"/>
                  </a:cubicBezTo>
                  <a:cubicBezTo>
                    <a:pt x="13252" y="4121"/>
                    <a:pt x="12942" y="3823"/>
                    <a:pt x="12561" y="3800"/>
                  </a:cubicBezTo>
                  <a:cubicBezTo>
                    <a:pt x="12540" y="3798"/>
                    <a:pt x="12520" y="3797"/>
                    <a:pt x="12499" y="3797"/>
                  </a:cubicBezTo>
                  <a:cubicBezTo>
                    <a:pt x="12074" y="3797"/>
                    <a:pt x="11728" y="4142"/>
                    <a:pt x="11728" y="4574"/>
                  </a:cubicBezTo>
                  <a:cubicBezTo>
                    <a:pt x="11728" y="4919"/>
                    <a:pt x="11942" y="5193"/>
                    <a:pt x="12240" y="5300"/>
                  </a:cubicBezTo>
                  <a:lnTo>
                    <a:pt x="12240" y="6371"/>
                  </a:lnTo>
                  <a:lnTo>
                    <a:pt x="10263" y="6371"/>
                  </a:lnTo>
                  <a:lnTo>
                    <a:pt x="10263" y="4169"/>
                  </a:lnTo>
                  <a:lnTo>
                    <a:pt x="10930" y="4169"/>
                  </a:lnTo>
                  <a:cubicBezTo>
                    <a:pt x="11085" y="4169"/>
                    <a:pt x="11192" y="4050"/>
                    <a:pt x="11192" y="3919"/>
                  </a:cubicBezTo>
                  <a:lnTo>
                    <a:pt x="11192" y="2704"/>
                  </a:lnTo>
                  <a:cubicBezTo>
                    <a:pt x="11513" y="2585"/>
                    <a:pt x="11752" y="2252"/>
                    <a:pt x="11692" y="1859"/>
                  </a:cubicBezTo>
                  <a:cubicBezTo>
                    <a:pt x="11644" y="1502"/>
                    <a:pt x="11371" y="1216"/>
                    <a:pt x="11013" y="1180"/>
                  </a:cubicBezTo>
                  <a:cubicBezTo>
                    <a:pt x="10980" y="1176"/>
                    <a:pt x="10948" y="1174"/>
                    <a:pt x="10915" y="1174"/>
                  </a:cubicBezTo>
                  <a:cubicBezTo>
                    <a:pt x="10484" y="1174"/>
                    <a:pt x="10144" y="1534"/>
                    <a:pt x="10144" y="1966"/>
                  </a:cubicBezTo>
                  <a:cubicBezTo>
                    <a:pt x="10144" y="2311"/>
                    <a:pt x="10370" y="2609"/>
                    <a:pt x="10668" y="2716"/>
                  </a:cubicBezTo>
                  <a:lnTo>
                    <a:pt x="10668" y="3645"/>
                  </a:lnTo>
                  <a:lnTo>
                    <a:pt x="10180" y="3645"/>
                  </a:lnTo>
                  <a:cubicBezTo>
                    <a:pt x="10001" y="3264"/>
                    <a:pt x="9620" y="2990"/>
                    <a:pt x="9180" y="2990"/>
                  </a:cubicBezTo>
                  <a:lnTo>
                    <a:pt x="6906" y="2990"/>
                  </a:lnTo>
                  <a:lnTo>
                    <a:pt x="6906" y="2478"/>
                  </a:lnTo>
                  <a:lnTo>
                    <a:pt x="7942" y="2478"/>
                  </a:lnTo>
                  <a:cubicBezTo>
                    <a:pt x="8096" y="2478"/>
                    <a:pt x="8192" y="2359"/>
                    <a:pt x="8192" y="2216"/>
                  </a:cubicBezTo>
                  <a:lnTo>
                    <a:pt x="8192" y="1502"/>
                  </a:lnTo>
                  <a:cubicBezTo>
                    <a:pt x="8513" y="1383"/>
                    <a:pt x="8751" y="1073"/>
                    <a:pt x="8716" y="716"/>
                  </a:cubicBezTo>
                  <a:cubicBezTo>
                    <a:pt x="8692" y="335"/>
                    <a:pt x="8370" y="13"/>
                    <a:pt x="7989" y="2"/>
                  </a:cubicBezTo>
                  <a:cubicBezTo>
                    <a:pt x="7974" y="1"/>
                    <a:pt x="7960" y="0"/>
                    <a:pt x="7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33;p39">
              <a:extLst>
                <a:ext uri="{FF2B5EF4-FFF2-40B4-BE49-F238E27FC236}">
                  <a16:creationId xmlns:a16="http://schemas.microsoft.com/office/drawing/2014/main" id="{4D5CB8C7-B9E3-2F7E-2367-C1CB67F0C3E5}"/>
                </a:ext>
              </a:extLst>
            </p:cNvPr>
            <p:cNvSpPr/>
            <p:nvPr/>
          </p:nvSpPr>
          <p:spPr>
            <a:xfrm>
              <a:off x="4424456" y="1717900"/>
              <a:ext cx="51958" cy="64600"/>
            </a:xfrm>
            <a:custGeom>
              <a:avLst/>
              <a:gdLst/>
              <a:ahLst/>
              <a:cxnLst/>
              <a:rect l="l" t="t" r="r" b="b"/>
              <a:pathLst>
                <a:path w="1870" h="2325" extrusionOk="0">
                  <a:moveTo>
                    <a:pt x="1084" y="1275"/>
                  </a:moveTo>
                  <a:cubicBezTo>
                    <a:pt x="1191" y="1275"/>
                    <a:pt x="1286" y="1358"/>
                    <a:pt x="1334" y="1453"/>
                  </a:cubicBezTo>
                  <a:cubicBezTo>
                    <a:pt x="1393" y="1644"/>
                    <a:pt x="1262" y="1798"/>
                    <a:pt x="1096" y="1798"/>
                  </a:cubicBezTo>
                  <a:cubicBezTo>
                    <a:pt x="941" y="1798"/>
                    <a:pt x="798" y="1632"/>
                    <a:pt x="846" y="1453"/>
                  </a:cubicBezTo>
                  <a:cubicBezTo>
                    <a:pt x="881" y="1358"/>
                    <a:pt x="977" y="1275"/>
                    <a:pt x="1084" y="1275"/>
                  </a:cubicBezTo>
                  <a:close/>
                  <a:moveTo>
                    <a:pt x="298" y="1"/>
                  </a:moveTo>
                  <a:cubicBezTo>
                    <a:pt x="167" y="1"/>
                    <a:pt x="48" y="96"/>
                    <a:pt x="24" y="227"/>
                  </a:cubicBezTo>
                  <a:cubicBezTo>
                    <a:pt x="0" y="394"/>
                    <a:pt x="131" y="524"/>
                    <a:pt x="286" y="524"/>
                  </a:cubicBezTo>
                  <a:lnTo>
                    <a:pt x="834" y="524"/>
                  </a:lnTo>
                  <a:lnTo>
                    <a:pt x="834" y="822"/>
                  </a:lnTo>
                  <a:cubicBezTo>
                    <a:pt x="524" y="941"/>
                    <a:pt x="286" y="1251"/>
                    <a:pt x="310" y="1608"/>
                  </a:cubicBezTo>
                  <a:cubicBezTo>
                    <a:pt x="346" y="2001"/>
                    <a:pt x="655" y="2310"/>
                    <a:pt x="1036" y="2322"/>
                  </a:cubicBezTo>
                  <a:cubicBezTo>
                    <a:pt x="1057" y="2324"/>
                    <a:pt x="1078" y="2325"/>
                    <a:pt x="1098" y="2325"/>
                  </a:cubicBezTo>
                  <a:cubicBezTo>
                    <a:pt x="1523" y="2325"/>
                    <a:pt x="1870" y="1980"/>
                    <a:pt x="1870" y="1548"/>
                  </a:cubicBezTo>
                  <a:cubicBezTo>
                    <a:pt x="1870" y="1191"/>
                    <a:pt x="1667" y="905"/>
                    <a:pt x="1358" y="810"/>
                  </a:cubicBezTo>
                  <a:lnTo>
                    <a:pt x="1358" y="251"/>
                  </a:lnTo>
                  <a:cubicBezTo>
                    <a:pt x="1358" y="108"/>
                    <a:pt x="1239"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34;p39">
              <a:extLst>
                <a:ext uri="{FF2B5EF4-FFF2-40B4-BE49-F238E27FC236}">
                  <a16:creationId xmlns:a16="http://schemas.microsoft.com/office/drawing/2014/main" id="{1018962D-3250-5258-D8F7-853CBD0F817C}"/>
                </a:ext>
              </a:extLst>
            </p:cNvPr>
            <p:cNvSpPr/>
            <p:nvPr/>
          </p:nvSpPr>
          <p:spPr>
            <a:xfrm>
              <a:off x="4403283" y="1717567"/>
              <a:ext cx="16893" cy="14587"/>
            </a:xfrm>
            <a:custGeom>
              <a:avLst/>
              <a:gdLst/>
              <a:ahLst/>
              <a:cxnLst/>
              <a:rect l="l" t="t" r="r" b="b"/>
              <a:pathLst>
                <a:path w="608" h="525" extrusionOk="0">
                  <a:moveTo>
                    <a:pt x="310" y="1"/>
                  </a:moveTo>
                  <a:cubicBezTo>
                    <a:pt x="191" y="1"/>
                    <a:pt x="96" y="72"/>
                    <a:pt x="60" y="179"/>
                  </a:cubicBezTo>
                  <a:cubicBezTo>
                    <a:pt x="0" y="358"/>
                    <a:pt x="131" y="525"/>
                    <a:pt x="310" y="525"/>
                  </a:cubicBezTo>
                  <a:cubicBezTo>
                    <a:pt x="429" y="525"/>
                    <a:pt x="524" y="441"/>
                    <a:pt x="572" y="346"/>
                  </a:cubicBezTo>
                  <a:cubicBezTo>
                    <a:pt x="608" y="167"/>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35;p39">
              <a:extLst>
                <a:ext uri="{FF2B5EF4-FFF2-40B4-BE49-F238E27FC236}">
                  <a16:creationId xmlns:a16="http://schemas.microsoft.com/office/drawing/2014/main" id="{24AEAE17-3C56-DAE9-4865-E21E50D648B8}"/>
                </a:ext>
              </a:extLst>
            </p:cNvPr>
            <p:cNvSpPr/>
            <p:nvPr/>
          </p:nvSpPr>
          <p:spPr>
            <a:xfrm>
              <a:off x="4274583" y="1546578"/>
              <a:ext cx="15921" cy="14559"/>
            </a:xfrm>
            <a:custGeom>
              <a:avLst/>
              <a:gdLst/>
              <a:ahLst/>
              <a:cxnLst/>
              <a:rect l="l" t="t" r="r" b="b"/>
              <a:pathLst>
                <a:path w="573" h="524" extrusionOk="0">
                  <a:moveTo>
                    <a:pt x="291" y="1"/>
                  </a:moveTo>
                  <a:cubicBezTo>
                    <a:pt x="226" y="1"/>
                    <a:pt x="160" y="24"/>
                    <a:pt x="108" y="71"/>
                  </a:cubicBezTo>
                  <a:cubicBezTo>
                    <a:pt x="1" y="166"/>
                    <a:pt x="1" y="333"/>
                    <a:pt x="96" y="440"/>
                  </a:cubicBezTo>
                  <a:cubicBezTo>
                    <a:pt x="156" y="499"/>
                    <a:pt x="215" y="523"/>
                    <a:pt x="287" y="523"/>
                  </a:cubicBezTo>
                  <a:cubicBezTo>
                    <a:pt x="346" y="523"/>
                    <a:pt x="406" y="499"/>
                    <a:pt x="465" y="452"/>
                  </a:cubicBezTo>
                  <a:cubicBezTo>
                    <a:pt x="572" y="344"/>
                    <a:pt x="572" y="190"/>
                    <a:pt x="477" y="83"/>
                  </a:cubicBezTo>
                  <a:cubicBezTo>
                    <a:pt x="428" y="27"/>
                    <a:pt x="360"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36;p39">
              <a:extLst>
                <a:ext uri="{FF2B5EF4-FFF2-40B4-BE49-F238E27FC236}">
                  <a16:creationId xmlns:a16="http://schemas.microsoft.com/office/drawing/2014/main" id="{AF7C7263-08A3-DC43-4B13-4294B0587143}"/>
                </a:ext>
              </a:extLst>
            </p:cNvPr>
            <p:cNvSpPr/>
            <p:nvPr/>
          </p:nvSpPr>
          <p:spPr>
            <a:xfrm>
              <a:off x="4308676" y="1555386"/>
              <a:ext cx="47985" cy="101082"/>
            </a:xfrm>
            <a:custGeom>
              <a:avLst/>
              <a:gdLst/>
              <a:ahLst/>
              <a:cxnLst/>
              <a:rect l="l" t="t" r="r" b="b"/>
              <a:pathLst>
                <a:path w="1727" h="3638" extrusionOk="0">
                  <a:moveTo>
                    <a:pt x="796" y="1"/>
                  </a:moveTo>
                  <a:cubicBezTo>
                    <a:pt x="766" y="1"/>
                    <a:pt x="735" y="6"/>
                    <a:pt x="703" y="16"/>
                  </a:cubicBezTo>
                  <a:cubicBezTo>
                    <a:pt x="595" y="51"/>
                    <a:pt x="524" y="147"/>
                    <a:pt x="524" y="266"/>
                  </a:cubicBezTo>
                  <a:lnTo>
                    <a:pt x="524" y="551"/>
                  </a:lnTo>
                  <a:cubicBezTo>
                    <a:pt x="524" y="551"/>
                    <a:pt x="488" y="563"/>
                    <a:pt x="476" y="575"/>
                  </a:cubicBezTo>
                  <a:cubicBezTo>
                    <a:pt x="298" y="658"/>
                    <a:pt x="143" y="801"/>
                    <a:pt x="72" y="980"/>
                  </a:cubicBezTo>
                  <a:cubicBezTo>
                    <a:pt x="0" y="1159"/>
                    <a:pt x="0" y="1373"/>
                    <a:pt x="72" y="1563"/>
                  </a:cubicBezTo>
                  <a:cubicBezTo>
                    <a:pt x="143" y="1742"/>
                    <a:pt x="298" y="1885"/>
                    <a:pt x="476" y="1968"/>
                  </a:cubicBezTo>
                  <a:lnTo>
                    <a:pt x="917" y="2159"/>
                  </a:lnTo>
                  <a:cubicBezTo>
                    <a:pt x="1036" y="2206"/>
                    <a:pt x="1095" y="2337"/>
                    <a:pt x="1036" y="2456"/>
                  </a:cubicBezTo>
                  <a:cubicBezTo>
                    <a:pt x="1012" y="2516"/>
                    <a:pt x="965" y="2563"/>
                    <a:pt x="917" y="2575"/>
                  </a:cubicBezTo>
                  <a:cubicBezTo>
                    <a:pt x="887" y="2587"/>
                    <a:pt x="857" y="2593"/>
                    <a:pt x="828" y="2593"/>
                  </a:cubicBezTo>
                  <a:cubicBezTo>
                    <a:pt x="798" y="2593"/>
                    <a:pt x="768" y="2587"/>
                    <a:pt x="738" y="2575"/>
                  </a:cubicBezTo>
                  <a:lnTo>
                    <a:pt x="524" y="2492"/>
                  </a:lnTo>
                  <a:cubicBezTo>
                    <a:pt x="489" y="2477"/>
                    <a:pt x="454" y="2471"/>
                    <a:pt x="420" y="2471"/>
                  </a:cubicBezTo>
                  <a:cubicBezTo>
                    <a:pt x="316" y="2471"/>
                    <a:pt x="224" y="2533"/>
                    <a:pt x="179" y="2623"/>
                  </a:cubicBezTo>
                  <a:cubicBezTo>
                    <a:pt x="119" y="2754"/>
                    <a:pt x="191" y="2909"/>
                    <a:pt x="310" y="2968"/>
                  </a:cubicBezTo>
                  <a:lnTo>
                    <a:pt x="536" y="3052"/>
                  </a:lnTo>
                  <a:lnTo>
                    <a:pt x="536" y="3361"/>
                  </a:lnTo>
                  <a:cubicBezTo>
                    <a:pt x="536" y="3504"/>
                    <a:pt x="619" y="3623"/>
                    <a:pt x="762" y="3635"/>
                  </a:cubicBezTo>
                  <a:cubicBezTo>
                    <a:pt x="774" y="3637"/>
                    <a:pt x="787" y="3638"/>
                    <a:pt x="799" y="3638"/>
                  </a:cubicBezTo>
                  <a:cubicBezTo>
                    <a:pt x="939" y="3638"/>
                    <a:pt x="1060" y="3516"/>
                    <a:pt x="1060" y="3385"/>
                  </a:cubicBezTo>
                  <a:lnTo>
                    <a:pt x="1060" y="3087"/>
                  </a:lnTo>
                  <a:cubicBezTo>
                    <a:pt x="1084" y="3087"/>
                    <a:pt x="1095" y="3064"/>
                    <a:pt x="1131" y="3052"/>
                  </a:cubicBezTo>
                  <a:cubicBezTo>
                    <a:pt x="1322" y="2980"/>
                    <a:pt x="1476" y="2825"/>
                    <a:pt x="1560" y="2647"/>
                  </a:cubicBezTo>
                  <a:cubicBezTo>
                    <a:pt x="1727" y="2266"/>
                    <a:pt x="1536" y="1837"/>
                    <a:pt x="1131" y="1671"/>
                  </a:cubicBezTo>
                  <a:lnTo>
                    <a:pt x="655" y="1480"/>
                  </a:lnTo>
                  <a:cubicBezTo>
                    <a:pt x="595" y="1444"/>
                    <a:pt x="548" y="1397"/>
                    <a:pt x="524" y="1361"/>
                  </a:cubicBezTo>
                  <a:cubicBezTo>
                    <a:pt x="488" y="1301"/>
                    <a:pt x="488" y="1242"/>
                    <a:pt x="524" y="1182"/>
                  </a:cubicBezTo>
                  <a:cubicBezTo>
                    <a:pt x="548" y="1123"/>
                    <a:pt x="595" y="1075"/>
                    <a:pt x="655" y="1063"/>
                  </a:cubicBezTo>
                  <a:cubicBezTo>
                    <a:pt x="685" y="1045"/>
                    <a:pt x="714" y="1037"/>
                    <a:pt x="744" y="1037"/>
                  </a:cubicBezTo>
                  <a:cubicBezTo>
                    <a:pt x="774" y="1037"/>
                    <a:pt x="804" y="1045"/>
                    <a:pt x="834" y="1063"/>
                  </a:cubicBezTo>
                  <a:lnTo>
                    <a:pt x="1072" y="1147"/>
                  </a:lnTo>
                  <a:cubicBezTo>
                    <a:pt x="1106" y="1161"/>
                    <a:pt x="1141" y="1168"/>
                    <a:pt x="1176" y="1168"/>
                  </a:cubicBezTo>
                  <a:cubicBezTo>
                    <a:pt x="1287" y="1168"/>
                    <a:pt x="1393" y="1098"/>
                    <a:pt x="1429" y="980"/>
                  </a:cubicBezTo>
                  <a:cubicBezTo>
                    <a:pt x="1476" y="849"/>
                    <a:pt x="1393" y="718"/>
                    <a:pt x="1274" y="670"/>
                  </a:cubicBezTo>
                  <a:lnTo>
                    <a:pt x="1060" y="587"/>
                  </a:lnTo>
                  <a:lnTo>
                    <a:pt x="1060" y="254"/>
                  </a:lnTo>
                  <a:cubicBezTo>
                    <a:pt x="1060" y="115"/>
                    <a:pt x="944"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3242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2" name="Google Shape;4382;p37"/>
          <p:cNvSpPr txBox="1">
            <a:spLocks noGrp="1"/>
          </p:cNvSpPr>
          <p:nvPr>
            <p:ph type="title" idx="2"/>
          </p:nvPr>
        </p:nvSpPr>
        <p:spPr>
          <a:xfrm>
            <a:off x="51329" y="692944"/>
            <a:ext cx="2927615" cy="13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i="0" dirty="0">
                <a:effectLst/>
                <a:latin typeface="Arial (Headings)"/>
              </a:rPr>
              <a:t> Security System with Keypad and LCD</a:t>
            </a:r>
            <a:endParaRPr sz="2400" dirty="0">
              <a:latin typeface="Arial (Headings)"/>
            </a:endParaRPr>
          </a:p>
        </p:txBody>
      </p:sp>
      <p:sp>
        <p:nvSpPr>
          <p:cNvPr id="4383" name="Google Shape;4383;p37"/>
          <p:cNvSpPr txBox="1">
            <a:spLocks noGrp="1"/>
          </p:cNvSpPr>
          <p:nvPr>
            <p:ph type="subTitle" idx="1"/>
          </p:nvPr>
        </p:nvSpPr>
        <p:spPr>
          <a:xfrm>
            <a:off x="51330" y="2050443"/>
            <a:ext cx="3563408" cy="314306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0" i="0" dirty="0">
                <a:solidFill>
                  <a:schemeClr val="bg1">
                    <a:lumMod val="10000"/>
                  </a:schemeClr>
                </a:solidFill>
                <a:effectLst/>
                <a:latin typeface="+mj-lt"/>
              </a:rPr>
              <a:t>Diving into security, we present our comprehensive system with a keypad and LCD display. The keypad allows residents to input a password for access control. The system instantly validates the password and displays a corresponding message on the LCD, granting or denying entry</a:t>
            </a:r>
            <a:endParaRPr sz="1800" dirty="0">
              <a:solidFill>
                <a:schemeClr val="bg1">
                  <a:lumMod val="10000"/>
                </a:schemeClr>
              </a:solidFill>
              <a:latin typeface="+mj-lt"/>
            </a:endParaRPr>
          </a:p>
        </p:txBody>
      </p:sp>
      <p:pic>
        <p:nvPicPr>
          <p:cNvPr id="5" name="Picture 4" descr="A toy model of a house&#10;&#10;Description automatically generated">
            <a:extLst>
              <a:ext uri="{FF2B5EF4-FFF2-40B4-BE49-F238E27FC236}">
                <a16:creationId xmlns:a16="http://schemas.microsoft.com/office/drawing/2014/main" id="{415A485A-29EA-C3FE-27AF-8A83D0B0EB4A}"/>
              </a:ext>
            </a:extLst>
          </p:cNvPr>
          <p:cNvPicPr>
            <a:picLocks noChangeAspect="1"/>
          </p:cNvPicPr>
          <p:nvPr/>
        </p:nvPicPr>
        <p:blipFill>
          <a:blip r:embed="rId3"/>
          <a:stretch>
            <a:fillRect/>
          </a:stretch>
        </p:blipFill>
        <p:spPr>
          <a:xfrm>
            <a:off x="3686176" y="42167"/>
            <a:ext cx="5457824" cy="4715571"/>
          </a:xfrm>
          <a:prstGeom prst="rect">
            <a:avLst/>
          </a:prstGeom>
        </p:spPr>
      </p:pic>
      <p:sp>
        <p:nvSpPr>
          <p:cNvPr id="6" name="Google Shape;4361;p35">
            <a:extLst>
              <a:ext uri="{FF2B5EF4-FFF2-40B4-BE49-F238E27FC236}">
                <a16:creationId xmlns:a16="http://schemas.microsoft.com/office/drawing/2014/main" id="{178993C9-FA5C-C119-231D-BC246DAE0DDF}"/>
              </a:ext>
            </a:extLst>
          </p:cNvPr>
          <p:cNvSpPr txBox="1">
            <a:spLocks/>
          </p:cNvSpPr>
          <p:nvPr/>
        </p:nvSpPr>
        <p:spPr>
          <a:xfrm>
            <a:off x="-50006" y="0"/>
            <a:ext cx="110585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400" dirty="0">
                <a:solidFill>
                  <a:srgbClr val="00B050"/>
                </a:solidFill>
              </a:rPr>
              <a:t>02</a:t>
            </a:r>
          </a:p>
        </p:txBody>
      </p:sp>
    </p:spTree>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1613</Words>
  <Application>Microsoft Office PowerPoint</Application>
  <PresentationFormat>On-screen Show (16:9)</PresentationFormat>
  <Paragraphs>100</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Black Han Sans</vt:lpstr>
      <vt:lpstr>Roboto Condensed Light</vt:lpstr>
      <vt:lpstr>Bahnschrift SemiLight</vt:lpstr>
      <vt:lpstr>Sitka Display</vt:lpstr>
      <vt:lpstr>Arial</vt:lpstr>
      <vt:lpstr>ABeeZee</vt:lpstr>
      <vt:lpstr>Bahnschrift SemiBold SemiConden</vt:lpstr>
      <vt:lpstr>Arial (Headings)</vt:lpstr>
      <vt:lpstr>Smart Home Project Proposal by Slidesgo</vt:lpstr>
      <vt:lpstr>SMART HOME  SMART Garage  PROJECT </vt:lpstr>
      <vt:lpstr>Ahmed Dawood Mohamed            20221454408 Omar Gamal Abd-ElAziz                 20221446135 Ahmed Ehab EL-sayed              20221445838 Ahmed Yousri Ali                            2103108 Fares Hazem Mohamed                20221443356</vt:lpstr>
      <vt:lpstr>CONTENT OF THIS PROJECT</vt:lpstr>
      <vt:lpstr>PowerPoint Presentation</vt:lpstr>
      <vt:lpstr>PowerPoint Presentation</vt:lpstr>
      <vt:lpstr>TABLE OF CONTENTS</vt:lpstr>
      <vt:lpstr>Solid Work Smart Home</vt:lpstr>
      <vt:lpstr>PowerPoint Presentation</vt:lpstr>
      <vt:lpstr> Security System with Keypad and LCD</vt:lpstr>
      <vt:lpstr>Bell System with Force Sensor and Buzzer</vt:lpstr>
      <vt:lpstr>Automated Fan Control using Temperature Sensor</vt:lpstr>
      <vt:lpstr>Alarm System with Buzzer and LED using Flame and Smoke Sensors</vt:lpstr>
      <vt:lpstr>Automatic Door Opening with IR Sensor</vt:lpstr>
      <vt:lpstr>Smart Garage</vt:lpstr>
      <vt:lpstr>PowerPoint Presentation</vt:lpstr>
      <vt:lpstr>PowerPoint Presentation</vt:lpstr>
      <vt:lpstr>PowerPoint Presentation</vt:lpstr>
      <vt:lpstr>Cloud &amp; Fire Base</vt:lpstr>
      <vt:lpstr>PowerPoint Presentation</vt:lpstr>
      <vt:lpstr>PowerPoint Presentation</vt:lpstr>
      <vt:lpstr>UI Application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SMART Garage  PROJECT</dc:title>
  <dc:creator>Ahmed Yousry</dc:creator>
  <cp:lastModifiedBy>Ahmed</cp:lastModifiedBy>
  <cp:revision>5</cp:revision>
  <dcterms:modified xsi:type="dcterms:W3CDTF">2023-08-31T02:51:11Z</dcterms:modified>
</cp:coreProperties>
</file>