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7" r:id="rId3"/>
    <p:sldId id="258" r:id="rId4"/>
    <p:sldId id="259" r:id="rId5"/>
    <p:sldId id="300" r:id="rId6"/>
    <p:sldId id="260" r:id="rId7"/>
    <p:sldId id="302" r:id="rId8"/>
    <p:sldId id="301" r:id="rId9"/>
    <p:sldId id="275" r:id="rId10"/>
    <p:sldId id="276" r:id="rId11"/>
    <p:sldId id="281" r:id="rId12"/>
    <p:sldId id="282" r:id="rId13"/>
    <p:sldId id="303" r:id="rId14"/>
    <p:sldId id="261" r:id="rId15"/>
    <p:sldId id="262" r:id="rId16"/>
    <p:sldId id="264" r:id="rId17"/>
    <p:sldId id="265" r:id="rId18"/>
    <p:sldId id="266" r:id="rId19"/>
    <p:sldId id="277" r:id="rId20"/>
    <p:sldId id="267" r:id="rId21"/>
    <p:sldId id="278" r:id="rId22"/>
    <p:sldId id="279" r:id="rId23"/>
    <p:sldId id="291" r:id="rId24"/>
    <p:sldId id="292" r:id="rId25"/>
    <p:sldId id="293" r:id="rId26"/>
    <p:sldId id="294" r:id="rId27"/>
    <p:sldId id="295" r:id="rId28"/>
    <p:sldId id="296" r:id="rId29"/>
    <p:sldId id="297" r:id="rId30"/>
    <p:sldId id="298" r:id="rId31"/>
    <p:sldId id="299" r:id="rId32"/>
    <p:sldId id="268" r:id="rId33"/>
    <p:sldId id="284" r:id="rId34"/>
    <p:sldId id="285" r:id="rId35"/>
    <p:sldId id="286" r:id="rId36"/>
    <p:sldId id="287" r:id="rId37"/>
    <p:sldId id="270" r:id="rId38"/>
    <p:sldId id="269" r:id="rId39"/>
    <p:sldId id="288" r:id="rId40"/>
    <p:sldId id="289" r:id="rId41"/>
    <p:sldId id="290" r:id="rId42"/>
    <p:sldId id="271" r:id="rId43"/>
    <p:sldId id="272" r:id="rId44"/>
    <p:sldId id="273" r:id="rId45"/>
    <p:sldId id="274" r:id="rId46"/>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024202-4C3A-4064-8852-F3737042A09A}">
          <p14:sldIdLst>
            <p14:sldId id="256"/>
            <p14:sldId id="257"/>
            <p14:sldId id="258"/>
            <p14:sldId id="259"/>
            <p14:sldId id="300"/>
            <p14:sldId id="260"/>
            <p14:sldId id="302"/>
            <p14:sldId id="301"/>
            <p14:sldId id="275"/>
            <p14:sldId id="276"/>
            <p14:sldId id="281"/>
            <p14:sldId id="282"/>
            <p14:sldId id="303"/>
            <p14:sldId id="261"/>
            <p14:sldId id="262"/>
            <p14:sldId id="264"/>
            <p14:sldId id="265"/>
            <p14:sldId id="266"/>
            <p14:sldId id="277"/>
            <p14:sldId id="267"/>
            <p14:sldId id="278"/>
            <p14:sldId id="279"/>
            <p14:sldId id="291"/>
            <p14:sldId id="292"/>
            <p14:sldId id="293"/>
            <p14:sldId id="294"/>
            <p14:sldId id="295"/>
            <p14:sldId id="296"/>
            <p14:sldId id="297"/>
            <p14:sldId id="298"/>
            <p14:sldId id="299"/>
            <p14:sldId id="268"/>
            <p14:sldId id="284"/>
            <p14:sldId id="285"/>
            <p14:sldId id="286"/>
            <p14:sldId id="287"/>
            <p14:sldId id="270"/>
            <p14:sldId id="269"/>
            <p14:sldId id="288"/>
            <p14:sldId id="289"/>
            <p14:sldId id="29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82" d="100"/>
          <a:sy n="82" d="100"/>
        </p:scale>
        <p:origin x="-1474"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20AC49-4D96-4EA7-83EE-81B116B250CC}" type="datetimeFigureOut">
              <a:rPr lang="ar-EG" smtClean="0"/>
              <a:t>24/01/1445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FD7FEE7-607E-4AE0-88E3-D968D9342077}"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0AC49-4D96-4EA7-83EE-81B116B250CC}" type="datetimeFigureOut">
              <a:rPr lang="ar-EG" smtClean="0"/>
              <a:t>24/01/1445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FD7FEE7-607E-4AE0-88E3-D968D9342077}"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D20AC49-4D96-4EA7-83EE-81B116B250CC}" type="datetimeFigureOut">
              <a:rPr lang="ar-EG" smtClean="0"/>
              <a:t>24/01/1445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FD7FEE7-607E-4AE0-88E3-D968D9342077}" type="slidenum">
              <a:rPr lang="ar-EG" smtClean="0"/>
              <a:t>‹#›</a:t>
            </a:fld>
            <a:endParaRPr lang="ar-EG"/>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0AC49-4D96-4EA7-83EE-81B116B250CC}" type="datetimeFigureOut">
              <a:rPr lang="ar-EG" smtClean="0"/>
              <a:t>24/01/1445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FD7FEE7-607E-4AE0-88E3-D968D9342077}" type="slidenum">
              <a:rPr lang="ar-EG" smtClean="0"/>
              <a:t>‹#›</a:t>
            </a:fld>
            <a:endParaRPr lang="ar-EG"/>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20AC49-4D96-4EA7-83EE-81B116B250CC}" type="datetimeFigureOut">
              <a:rPr lang="ar-EG" smtClean="0"/>
              <a:t>24/01/1445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FD7FEE7-607E-4AE0-88E3-D968D9342077}"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D20AC49-4D96-4EA7-83EE-81B116B250CC}" type="datetimeFigureOut">
              <a:rPr lang="ar-EG" smtClean="0"/>
              <a:t>24/01/1445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FD7FEE7-607E-4AE0-88E3-D968D9342077}" type="slidenum">
              <a:rPr lang="ar-EG" smtClean="0"/>
              <a:t>‹#›</a:t>
            </a:fld>
            <a:endParaRPr lang="ar-EG"/>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20AC49-4D96-4EA7-83EE-81B116B250CC}" type="datetimeFigureOut">
              <a:rPr lang="ar-EG" smtClean="0"/>
              <a:t>24/01/1445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FD7FEE7-607E-4AE0-88E3-D968D9342077}"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20AC49-4D96-4EA7-83EE-81B116B250CC}" type="datetimeFigureOut">
              <a:rPr lang="ar-EG" smtClean="0"/>
              <a:t>24/01/1445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FD7FEE7-607E-4AE0-88E3-D968D9342077}"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D20AC49-4D96-4EA7-83EE-81B116B250CC}" type="datetimeFigureOut">
              <a:rPr lang="ar-EG" smtClean="0"/>
              <a:t>24/01/1445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FD7FEE7-607E-4AE0-88E3-D968D9342077}"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D20AC49-4D96-4EA7-83EE-81B116B250CC}" type="datetimeFigureOut">
              <a:rPr lang="ar-EG" smtClean="0"/>
              <a:t>24/01/1445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FD7FEE7-607E-4AE0-88E3-D968D9342077}" type="slidenum">
              <a:rPr lang="ar-EG" smtClean="0"/>
              <a:t>‹#›</a:t>
            </a:fld>
            <a:endParaRPr lang="ar-EG"/>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0AC49-4D96-4EA7-83EE-81B116B250CC}" type="datetimeFigureOut">
              <a:rPr lang="ar-EG" smtClean="0"/>
              <a:t>24/01/1445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FD7FEE7-607E-4AE0-88E3-D968D9342077}" type="slidenum">
              <a:rPr lang="ar-EG" smtClean="0"/>
              <a:t>‹#›</a:t>
            </a:fld>
            <a:endParaRPr lang="ar-EG"/>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D20AC49-4D96-4EA7-83EE-81B116B250CC}" type="datetimeFigureOut">
              <a:rPr lang="ar-EG" smtClean="0"/>
              <a:t>24/01/1445</a:t>
            </a:fld>
            <a:endParaRPr lang="ar-EG"/>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ar-EG"/>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FD7FEE7-607E-4AE0-88E3-D968D9342077}" type="slidenum">
              <a:rPr lang="ar-EG" smtClean="0"/>
              <a:t>‹#›</a:t>
            </a:fld>
            <a:endParaRPr lang="ar-EG"/>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r" defTabSz="914400" rtl="1"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r" defTabSz="914400" rtl="1"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r" defTabSz="914400" rtl="1"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lutter.dev/docs/get-started/instal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90800"/>
            <a:ext cx="7772400" cy="1475308"/>
          </a:xfrm>
        </p:spPr>
        <p:txBody>
          <a:bodyPr/>
          <a:lstStyle/>
          <a:p>
            <a:pPr rtl="0"/>
            <a:r>
              <a:rPr lang="en-US" b="1" dirty="0" smtClean="0">
                <a:solidFill>
                  <a:schemeClr val="tx1"/>
                </a:solidFill>
              </a:rPr>
              <a:t>Internet of things</a:t>
            </a:r>
            <a:br>
              <a:rPr lang="en-US" b="1" dirty="0" smtClean="0">
                <a:solidFill>
                  <a:schemeClr val="tx1"/>
                </a:solidFill>
              </a:rPr>
            </a:br>
            <a:r>
              <a:rPr lang="en-US" b="1" dirty="0" smtClean="0">
                <a:solidFill>
                  <a:schemeClr val="tx1"/>
                </a:solidFill>
              </a:rPr>
              <a:t>flutter</a:t>
            </a:r>
            <a:endParaRPr lang="ar-EG" b="1" dirty="0">
              <a:solidFill>
                <a:schemeClr val="tx1"/>
              </a:solidFill>
            </a:endParaRPr>
          </a:p>
        </p:txBody>
      </p:sp>
      <p:sp>
        <p:nvSpPr>
          <p:cNvPr id="3" name="Subtitle 2"/>
          <p:cNvSpPr>
            <a:spLocks noGrp="1"/>
          </p:cNvSpPr>
          <p:nvPr>
            <p:ph type="subTitle" idx="1"/>
          </p:nvPr>
        </p:nvSpPr>
        <p:spPr>
          <a:xfrm>
            <a:off x="4343400" y="5181600"/>
            <a:ext cx="4953000" cy="1066801"/>
          </a:xfrm>
        </p:spPr>
        <p:txBody>
          <a:bodyPr/>
          <a:lstStyle/>
          <a:p>
            <a:r>
              <a:rPr lang="en-US" dirty="0" err="1" smtClean="0">
                <a:solidFill>
                  <a:schemeClr val="tx1"/>
                </a:solidFill>
              </a:rPr>
              <a:t>Eng:Mena</a:t>
            </a:r>
            <a:r>
              <a:rPr lang="en-US" dirty="0" smtClean="0">
                <a:solidFill>
                  <a:schemeClr val="tx1"/>
                </a:solidFill>
              </a:rPr>
              <a:t> </a:t>
            </a:r>
            <a:r>
              <a:rPr lang="en-US" dirty="0" err="1" smtClean="0">
                <a:solidFill>
                  <a:schemeClr val="tx1"/>
                </a:solidFill>
              </a:rPr>
              <a:t>Alla</a:t>
            </a:r>
            <a:r>
              <a:rPr lang="en-US" dirty="0" smtClean="0">
                <a:solidFill>
                  <a:schemeClr val="tx1"/>
                </a:solidFill>
              </a:rPr>
              <a:t> Ashraf</a:t>
            </a:r>
            <a:endParaRPr lang="ar-EG" dirty="0">
              <a:solidFill>
                <a:schemeClr val="tx1"/>
              </a:solidFill>
            </a:endParaRPr>
          </a:p>
        </p:txBody>
      </p:sp>
      <p:pic>
        <p:nvPicPr>
          <p:cNvPr id="1027" name="Picture 3" descr="C:\Users\ALRYADA\Desktop\download.jpeg"/>
          <p:cNvPicPr>
            <a:picLocks noChangeAspect="1" noChangeArrowheads="1"/>
          </p:cNvPicPr>
          <p:nvPr/>
        </p:nvPicPr>
        <p:blipFill rotWithShape="1">
          <a:blip r:embed="rId2">
            <a:extLst>
              <a:ext uri="{28A0092B-C50C-407E-A947-70E740481C1C}">
                <a14:useLocalDpi xmlns:a14="http://schemas.microsoft.com/office/drawing/2010/main" val="0"/>
              </a:ext>
            </a:extLst>
          </a:blip>
          <a:srcRect l="1" t="7910" r="-2627" b="15030"/>
          <a:stretch/>
        </p:blipFill>
        <p:spPr bwMode="auto">
          <a:xfrm>
            <a:off x="5715000" y="381000"/>
            <a:ext cx="3091543" cy="165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8924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05000"/>
            <a:ext cx="8153399" cy="4953000"/>
          </a:xfrm>
        </p:spPr>
        <p:txBody>
          <a:bodyPr>
            <a:normAutofit fontScale="70000" lnSpcReduction="20000"/>
          </a:bodyPr>
          <a:lstStyle/>
          <a:p>
            <a:pPr marL="457200" indent="-457200" algn="l" rtl="0">
              <a:buFont typeface="+mj-lt"/>
              <a:buAutoNum type="arabicPeriod"/>
            </a:pPr>
            <a:r>
              <a:rPr lang="en-US" b="1" dirty="0"/>
              <a:t>User-Centered Design:</a:t>
            </a:r>
            <a:r>
              <a:rPr lang="en-US" dirty="0"/>
              <a:t> Put the user at the center of your design decisions. Understand their needs, behaviors, and expectations to create an app that meets their requirements.</a:t>
            </a:r>
          </a:p>
          <a:p>
            <a:pPr marL="457200" indent="-457200" algn="l" rtl="0">
              <a:buFont typeface="+mj-lt"/>
              <a:buAutoNum type="arabicPeriod"/>
            </a:pPr>
            <a:r>
              <a:rPr lang="en-US" b="1" dirty="0"/>
              <a:t>User Flow:</a:t>
            </a:r>
            <a:r>
              <a:rPr lang="en-US" dirty="0"/>
              <a:t> Design a logical and intuitive flow that guides users through the app's features and tasks. Consider how users will navigate, access information, and perform actions.</a:t>
            </a:r>
          </a:p>
          <a:p>
            <a:pPr marL="457200" indent="-457200" algn="l" rtl="0">
              <a:buFont typeface="+mj-lt"/>
              <a:buAutoNum type="arabicPeriod"/>
            </a:pPr>
            <a:r>
              <a:rPr lang="en-US" b="1" dirty="0"/>
              <a:t>Simplicity and Clarity:</a:t>
            </a:r>
            <a:r>
              <a:rPr lang="en-US" dirty="0"/>
              <a:t> Keep the app simple and avoid unnecessary complexity. Clear and straightforward interactions enhance the user experience.</a:t>
            </a:r>
          </a:p>
          <a:p>
            <a:pPr marL="457200" indent="-457200" algn="l" rtl="0">
              <a:buFont typeface="+mj-lt"/>
              <a:buAutoNum type="arabicPeriod"/>
            </a:pPr>
            <a:r>
              <a:rPr lang="en-US" b="1" dirty="0"/>
              <a:t>Consistency:</a:t>
            </a:r>
            <a:r>
              <a:rPr lang="en-US" dirty="0"/>
              <a:t> Maintain consistency across the app. Use the same design patterns, colors, and interactions to create a unified experience.</a:t>
            </a:r>
          </a:p>
          <a:p>
            <a:pPr marL="457200" indent="-457200" algn="l" rtl="0">
              <a:buFont typeface="+mj-lt"/>
              <a:buAutoNum type="arabicPeriod"/>
            </a:pPr>
            <a:r>
              <a:rPr lang="en-US" b="1" dirty="0"/>
              <a:t>Feedback and Response:</a:t>
            </a:r>
            <a:r>
              <a:rPr lang="en-US" dirty="0"/>
              <a:t> Provide feedback to users when they perform actions. This could be through animations, loading indicators, or success messages to keep users informed.</a:t>
            </a:r>
          </a:p>
          <a:p>
            <a:pPr marL="457200" indent="-457200" algn="l" rtl="0">
              <a:buFont typeface="+mj-lt"/>
              <a:buAutoNum type="arabicPeriod"/>
            </a:pPr>
            <a:r>
              <a:rPr lang="en-US" b="1" dirty="0"/>
              <a:t>Efficiency:</a:t>
            </a:r>
            <a:r>
              <a:rPr lang="en-US" dirty="0"/>
              <a:t> Design interactions to be efficient and minimize the number of steps required to complete tasks. Users appreciate apps that save them time and effort.</a:t>
            </a:r>
          </a:p>
          <a:p>
            <a:pPr marL="457200" indent="-457200" algn="l" rtl="0">
              <a:buFont typeface="+mj-lt"/>
              <a:buAutoNum type="arabicPeriod"/>
            </a:pPr>
            <a:r>
              <a:rPr lang="en-US" b="1" dirty="0"/>
              <a:t>Accessibility:</a:t>
            </a:r>
            <a:r>
              <a:rPr lang="en-US" dirty="0"/>
              <a:t> Ensure that your app is accessible to users with disabilities. Provide text alternatives for images, use sufficient contrast, and adhere to accessibility guidelines.</a:t>
            </a:r>
          </a:p>
          <a:p>
            <a:pPr marL="457200" indent="-457200" algn="l" rtl="0">
              <a:buFont typeface="+mj-lt"/>
              <a:buAutoNum type="arabicPeriod"/>
            </a:pPr>
            <a:r>
              <a:rPr lang="en-US" b="1" dirty="0"/>
              <a:t>User Testing:</a:t>
            </a:r>
            <a:r>
              <a:rPr lang="en-US" dirty="0"/>
              <a:t> Gather feedback from real users through usability testing. This helps </a:t>
            </a:r>
            <a:r>
              <a:rPr lang="en-US" dirty="0" smtClean="0"/>
              <a:t>identify pain </a:t>
            </a:r>
            <a:r>
              <a:rPr lang="en-US" dirty="0"/>
              <a:t>points, areas for improvement, and validates the effectiveness of your design</a:t>
            </a:r>
            <a:r>
              <a:rPr lang="en-US" dirty="0" smtClean="0"/>
              <a:t>.</a:t>
            </a:r>
            <a:endParaRPr lang="en-US" dirty="0"/>
          </a:p>
        </p:txBody>
      </p:sp>
      <p:sp>
        <p:nvSpPr>
          <p:cNvPr id="3" name="Title 2"/>
          <p:cNvSpPr>
            <a:spLocks noGrp="1"/>
          </p:cNvSpPr>
          <p:nvPr>
            <p:ph type="title"/>
          </p:nvPr>
        </p:nvSpPr>
        <p:spPr/>
        <p:txBody>
          <a:bodyPr/>
          <a:lstStyle/>
          <a:p>
            <a:pPr algn="l" rtl="0"/>
            <a:r>
              <a:rPr lang="en-US" dirty="0" err="1" smtClean="0">
                <a:solidFill>
                  <a:schemeClr val="tx1"/>
                </a:solidFill>
              </a:rPr>
              <a:t>Ux</a:t>
            </a:r>
            <a:r>
              <a:rPr lang="en-US" dirty="0" smtClean="0">
                <a:solidFill>
                  <a:schemeClr val="tx1"/>
                </a:solidFill>
              </a:rPr>
              <a:t>(</a:t>
            </a:r>
            <a:r>
              <a:rPr lang="en-US" b="1" dirty="0">
                <a:solidFill>
                  <a:schemeClr val="tx1"/>
                </a:solidFill>
              </a:rPr>
              <a:t>User </a:t>
            </a:r>
            <a:r>
              <a:rPr lang="en-US" b="1" dirty="0" smtClean="0">
                <a:solidFill>
                  <a:schemeClr val="tx1"/>
                </a:solidFill>
              </a:rPr>
              <a:t>Experience):</a:t>
            </a:r>
            <a:endParaRPr lang="ar-EG" dirty="0">
              <a:solidFill>
                <a:schemeClr val="tx1"/>
              </a:solidFill>
            </a:endParaRPr>
          </a:p>
        </p:txBody>
      </p:sp>
    </p:spTree>
    <p:extLst>
      <p:ext uri="{BB962C8B-B14F-4D97-AF65-F5344CB8AC3E}">
        <p14:creationId xmlns:p14="http://schemas.microsoft.com/office/powerpoint/2010/main" val="4279606417"/>
      </p:ext>
    </p:extLst>
  </p:cSld>
  <p:clrMapOvr>
    <a:masterClrMapping/>
  </p:clrMapOvr>
  <p:transition spd="slow">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ar-EG"/>
          </a:p>
        </p:txBody>
      </p:sp>
      <p:sp>
        <p:nvSpPr>
          <p:cNvPr id="3" name="Title 2"/>
          <p:cNvSpPr>
            <a:spLocks noGrp="1"/>
          </p:cNvSpPr>
          <p:nvPr>
            <p:ph type="title"/>
          </p:nvPr>
        </p:nvSpPr>
        <p:spPr/>
        <p:txBody>
          <a:bodyPr/>
          <a:lstStyle/>
          <a:p>
            <a:pPr algn="l" rtl="0"/>
            <a:r>
              <a:rPr lang="en-US" b="1" dirty="0" smtClean="0">
                <a:solidFill>
                  <a:schemeClr val="tx1"/>
                </a:solidFill>
              </a:rPr>
              <a:t>Programs for </a:t>
            </a:r>
            <a:r>
              <a:rPr lang="en-US" b="1" dirty="0" err="1" smtClean="0">
                <a:solidFill>
                  <a:schemeClr val="tx1"/>
                </a:solidFill>
              </a:rPr>
              <a:t>ui</a:t>
            </a:r>
            <a:r>
              <a:rPr lang="en-US" b="1" dirty="0" smtClean="0">
                <a:solidFill>
                  <a:schemeClr val="tx1"/>
                </a:solidFill>
              </a:rPr>
              <a:t>:</a:t>
            </a:r>
            <a:endParaRPr lang="ar-EG" b="1" dirty="0">
              <a:solidFill>
                <a:schemeClr val="tx1"/>
              </a:solidFill>
            </a:endParaRPr>
          </a:p>
        </p:txBody>
      </p:sp>
      <p:pic>
        <p:nvPicPr>
          <p:cNvPr id="13314" name="Picture 2" descr="C:\Users\ALRYADA\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1841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ALRYADA\Desktop\canv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91219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ALRYADA\Desktop\ado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199" y="1946988"/>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C:\Users\ALRYADA\Desktop\figm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78" y="457200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Users\ALRYADA\Desktop\images.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7490" y="4434762"/>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51747"/>
      </p:ext>
    </p:extLst>
  </p:cSld>
  <p:clrMapOvr>
    <a:masterClrMapping/>
  </p:clrMapOvr>
  <p:transition spd="slow">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LRYADA\Desktop\1_1gcEkZCyl_U9EIidXPUDf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003877" cy="4551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436755"/>
      </p:ext>
    </p:extLst>
  </p:cSld>
  <p:clrMapOvr>
    <a:masterClrMapping/>
  </p:clrMapOvr>
  <p:transition spd="slow">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LRYADA\Desktop\100095054-fd89a700-2e6a-11eb-8eca-945022c8e7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03988"/>
            <a:ext cx="7874000" cy="5397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79838"/>
      </p:ext>
    </p:extLst>
  </p:cSld>
  <p:clrMapOvr>
    <a:masterClrMapping/>
  </p:clrMapOvr>
  <p:transition spd="slow">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b="1" dirty="0">
                <a:solidFill>
                  <a:schemeClr val="tx1"/>
                </a:solidFill>
              </a:rPr>
              <a:t>Flutter Architecture and Widgets</a:t>
            </a:r>
            <a:endParaRPr lang="ar-EG" b="1" dirty="0">
              <a:solidFill>
                <a:schemeClr val="tx1"/>
              </a:solidFill>
            </a:endParaRPr>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7387289" cy="34512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253526"/>
      </p:ext>
    </p:extLst>
  </p:cSld>
  <p:clrMapOvr>
    <a:masterClrMapping/>
  </p:clrMapOvr>
  <p:transition spd="slow">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667000"/>
            <a:ext cx="7408333" cy="3611563"/>
          </a:xfrm>
        </p:spPr>
        <p:txBody>
          <a:bodyPr/>
          <a:lstStyle/>
          <a:p>
            <a:pPr algn="l" rtl="0"/>
            <a:r>
              <a:rPr lang="en-US" dirty="0"/>
              <a:t>Flutter follows a widget-based architecture, where everything is a widget. Widgets are building blocks of your app's UI, representing everything from structural elements like buttons to complex layouts. Explain the concept of the widget tree and how widgets are nested to create the UI hierarchy.</a:t>
            </a:r>
            <a:endParaRPr lang="ar-EG" dirty="0"/>
          </a:p>
        </p:txBody>
      </p:sp>
      <p:sp>
        <p:nvSpPr>
          <p:cNvPr id="3" name="Title 2"/>
          <p:cNvSpPr>
            <a:spLocks noGrp="1"/>
          </p:cNvSpPr>
          <p:nvPr>
            <p:ph type="title"/>
          </p:nvPr>
        </p:nvSpPr>
        <p:spPr/>
        <p:txBody>
          <a:bodyPr>
            <a:normAutofit fontScale="90000"/>
          </a:bodyPr>
          <a:lstStyle/>
          <a:p>
            <a:pPr algn="l" rtl="0"/>
            <a:r>
              <a:rPr lang="en-US" b="1" dirty="0">
                <a:solidFill>
                  <a:schemeClr val="tx1"/>
                </a:solidFill>
              </a:rPr>
              <a:t>Understanding Flutter's Widget-Based </a:t>
            </a:r>
            <a:r>
              <a:rPr lang="en-US" b="1" dirty="0" smtClean="0">
                <a:solidFill>
                  <a:schemeClr val="tx1"/>
                </a:solidFill>
              </a:rPr>
              <a:t>Architecture</a:t>
            </a:r>
            <a:r>
              <a:rPr lang="en-US" b="1" dirty="0">
                <a:solidFill>
                  <a:schemeClr val="tx1"/>
                </a:solidFill>
              </a:rPr>
              <a:t>:</a:t>
            </a:r>
            <a:endParaRPr lang="ar-EG" dirty="0"/>
          </a:p>
        </p:txBody>
      </p:sp>
    </p:spTree>
    <p:extLst>
      <p:ext uri="{BB962C8B-B14F-4D97-AF65-F5344CB8AC3E}">
        <p14:creationId xmlns:p14="http://schemas.microsoft.com/office/powerpoint/2010/main" val="3785939435"/>
      </p:ext>
    </p:extLst>
  </p:cSld>
  <p:clrMapOvr>
    <a:masterClrMapping/>
  </p:clrMapOvr>
  <p:transition spd="slow">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rtl="0"/>
            <a:r>
              <a:rPr lang="en-US" sz="5400" b="1" dirty="0" smtClean="0">
                <a:solidFill>
                  <a:schemeClr val="tx1"/>
                </a:solidFill>
              </a:rPr>
              <a:t>Type of widgets</a:t>
            </a:r>
            <a:endParaRPr lang="ar-EG" sz="5400" b="1" dirty="0">
              <a:solidFill>
                <a:schemeClr val="tx1"/>
              </a:solidFill>
            </a:endParaRPr>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862615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478339"/>
      </p:ext>
    </p:extLst>
  </p:cSld>
  <p:clrMapOvr>
    <a:masterClrMapping/>
  </p:clrMapOvr>
  <p:transition spd="slow">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7975601" cy="4419600"/>
          </a:xfrm>
        </p:spPr>
        <p:txBody>
          <a:bodyPr>
            <a:normAutofit fontScale="85000" lnSpcReduction="20000"/>
          </a:bodyPr>
          <a:lstStyle/>
          <a:p>
            <a:pPr algn="l" rtl="0" fontAlgn="base"/>
            <a:r>
              <a:rPr lang="en-US" dirty="0"/>
              <a:t>Every thing in the application can be referred by widget  the main function is divided into a set of widgets</a:t>
            </a:r>
          </a:p>
          <a:p>
            <a:pPr algn="l" rtl="0" fontAlgn="base"/>
            <a:r>
              <a:rPr lang="en-US" dirty="0" smtClean="0"/>
              <a:t>A </a:t>
            </a:r>
            <a:r>
              <a:rPr lang="en-US" dirty="0"/>
              <a:t>widget is either </a:t>
            </a:r>
            <a:r>
              <a:rPr lang="en-US" dirty="0" err="1" smtClean="0"/>
              <a:t>statefull</a:t>
            </a:r>
            <a:r>
              <a:rPr lang="en-US" dirty="0" smtClean="0"/>
              <a:t> </a:t>
            </a:r>
            <a:r>
              <a:rPr lang="en-US" dirty="0"/>
              <a:t>or stateless. If a widget can change—when a user interacts with it, for example—it’s </a:t>
            </a:r>
            <a:r>
              <a:rPr lang="en-US" dirty="0" err="1" smtClean="0"/>
              <a:t>statefull</a:t>
            </a:r>
            <a:r>
              <a:rPr lang="en-US" dirty="0" smtClean="0"/>
              <a:t>.</a:t>
            </a:r>
          </a:p>
          <a:p>
            <a:pPr algn="l" rtl="0" fontAlgn="base"/>
            <a:r>
              <a:rPr lang="en-US" dirty="0" smtClean="0"/>
              <a:t>A </a:t>
            </a:r>
            <a:r>
              <a:rPr lang="en-US" dirty="0"/>
              <a:t>stateless widget never changes. Icon, </a:t>
            </a:r>
            <a:r>
              <a:rPr lang="en-US" dirty="0" smtClean="0"/>
              <a:t>Icon Button</a:t>
            </a:r>
            <a:r>
              <a:rPr lang="en-US" dirty="0"/>
              <a:t>, and Text are examples of stateless widgets. Stateless widgets subclass </a:t>
            </a:r>
            <a:r>
              <a:rPr lang="en-US" dirty="0" smtClean="0"/>
              <a:t>Stateless Widget.</a:t>
            </a:r>
          </a:p>
          <a:p>
            <a:pPr algn="l" rtl="0" fontAlgn="base"/>
            <a:r>
              <a:rPr lang="en-US" dirty="0" smtClean="0"/>
              <a:t>A </a:t>
            </a:r>
            <a:r>
              <a:rPr lang="en-US" dirty="0" err="1" smtClean="0"/>
              <a:t>statefull</a:t>
            </a:r>
            <a:r>
              <a:rPr lang="en-US" dirty="0" smtClean="0"/>
              <a:t> </a:t>
            </a:r>
            <a:r>
              <a:rPr lang="en-US" dirty="0"/>
              <a:t>widget is dynamic: for example, it can change its appearance in response to events triggered by user interactions or when it receives data. Checkbox, Radio, Slider, </a:t>
            </a:r>
            <a:r>
              <a:rPr lang="en-US" dirty="0" err="1"/>
              <a:t>InkWell</a:t>
            </a:r>
            <a:r>
              <a:rPr lang="en-US" dirty="0"/>
              <a:t>, Form, and </a:t>
            </a:r>
            <a:r>
              <a:rPr lang="en-US" dirty="0" smtClean="0"/>
              <a:t>Text Field </a:t>
            </a:r>
            <a:r>
              <a:rPr lang="en-US" dirty="0"/>
              <a:t>are examples of </a:t>
            </a:r>
            <a:r>
              <a:rPr lang="en-US" dirty="0" err="1"/>
              <a:t>stateful</a:t>
            </a:r>
            <a:r>
              <a:rPr lang="en-US" dirty="0"/>
              <a:t> widgets. </a:t>
            </a:r>
            <a:r>
              <a:rPr lang="en-US" dirty="0" err="1"/>
              <a:t>Stateful</a:t>
            </a:r>
            <a:r>
              <a:rPr lang="en-US" dirty="0"/>
              <a:t> widgets subclass </a:t>
            </a:r>
            <a:r>
              <a:rPr lang="en-US" dirty="0" err="1" smtClean="0"/>
              <a:t>Statefull</a:t>
            </a:r>
            <a:r>
              <a:rPr lang="en-US" dirty="0" smtClean="0"/>
              <a:t> Widget.</a:t>
            </a:r>
          </a:p>
          <a:p>
            <a:pPr algn="l" rtl="0" fontAlgn="base"/>
            <a:r>
              <a:rPr lang="en-US" dirty="0" smtClean="0"/>
              <a:t>A </a:t>
            </a:r>
            <a:r>
              <a:rPr lang="en-US" dirty="0"/>
              <a:t>widget’s state is stored in a State object, separating the widget’s state from its appearance. The state consists of values that can change, </a:t>
            </a:r>
          </a:p>
          <a:p>
            <a:pPr algn="l" rtl="0"/>
            <a:endParaRPr lang="ar-EG" dirty="0"/>
          </a:p>
        </p:txBody>
      </p:sp>
      <p:sp>
        <p:nvSpPr>
          <p:cNvPr id="3" name="Title 2"/>
          <p:cNvSpPr>
            <a:spLocks noGrp="1"/>
          </p:cNvSpPr>
          <p:nvPr>
            <p:ph type="title"/>
          </p:nvPr>
        </p:nvSpPr>
        <p:spPr/>
        <p:txBody>
          <a:bodyPr/>
          <a:lstStyle/>
          <a:p>
            <a:pPr rtl="0"/>
            <a:r>
              <a:rPr lang="en-US" b="1" dirty="0" err="1" smtClean="0">
                <a:solidFill>
                  <a:schemeClr val="tx1"/>
                </a:solidFill>
              </a:rPr>
              <a:t>Statefull</a:t>
            </a:r>
            <a:r>
              <a:rPr lang="en-US" b="1" dirty="0" smtClean="0">
                <a:solidFill>
                  <a:schemeClr val="tx1"/>
                </a:solidFill>
              </a:rPr>
              <a:t> </a:t>
            </a:r>
            <a:r>
              <a:rPr lang="en-US" b="1" dirty="0">
                <a:solidFill>
                  <a:schemeClr val="tx1"/>
                </a:solidFill>
              </a:rPr>
              <a:t>and stateless widgets</a:t>
            </a:r>
            <a:endParaRPr lang="ar-EG" dirty="0">
              <a:solidFill>
                <a:schemeClr val="tx1"/>
              </a:solidFill>
            </a:endParaRPr>
          </a:p>
        </p:txBody>
      </p:sp>
    </p:spTree>
    <p:extLst>
      <p:ext uri="{BB962C8B-B14F-4D97-AF65-F5344CB8AC3E}">
        <p14:creationId xmlns:p14="http://schemas.microsoft.com/office/powerpoint/2010/main" val="4159130871"/>
      </p:ext>
    </p:extLst>
  </p:cSld>
  <p:clrMapOvr>
    <a:masterClrMapping/>
  </p:clrMapOvr>
  <p:transition spd="slow">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09800"/>
            <a:ext cx="7899401" cy="4267200"/>
          </a:xfrm>
        </p:spPr>
        <p:txBody>
          <a:bodyPr>
            <a:normAutofit fontScale="85000" lnSpcReduction="10000"/>
          </a:bodyPr>
          <a:lstStyle/>
          <a:p>
            <a:pPr marL="0" indent="0" algn="l" rtl="0">
              <a:buNone/>
            </a:pPr>
            <a:r>
              <a:rPr lang="en-US" b="1" dirty="0" smtClean="0"/>
              <a:t>1.Scaffold:</a:t>
            </a:r>
            <a:endParaRPr lang="en-US" dirty="0"/>
          </a:p>
          <a:p>
            <a:pPr marL="0" indent="0" algn="l" rtl="0">
              <a:buNone/>
            </a:pPr>
            <a:r>
              <a:rPr lang="en-US" dirty="0" smtClean="0"/>
              <a:t>The </a:t>
            </a:r>
            <a:r>
              <a:rPr lang="en-US" dirty="0"/>
              <a:t>Scaffold widget is a fundamental layout structure in Flutter that provides a basic framework for building app screens. It offers a variety of visual elements like app bars, drawers, floating action buttons, and more. A Scaffold typically holds a single main content area, which is specified by the body </a:t>
            </a:r>
            <a:r>
              <a:rPr lang="en-US" dirty="0" smtClean="0"/>
              <a:t>parameter</a:t>
            </a:r>
          </a:p>
          <a:p>
            <a:pPr marL="0" indent="0" algn="l" rtl="0">
              <a:buNone/>
            </a:pPr>
            <a:r>
              <a:rPr lang="en-US" dirty="0"/>
              <a:t>Scaffold(</a:t>
            </a:r>
          </a:p>
          <a:p>
            <a:pPr marL="0" indent="0" algn="l" rtl="0">
              <a:buNone/>
            </a:pPr>
            <a:r>
              <a:rPr lang="en-US" dirty="0"/>
              <a:t>  </a:t>
            </a:r>
            <a:r>
              <a:rPr lang="en-US" dirty="0" err="1"/>
              <a:t>appBar</a:t>
            </a:r>
            <a:r>
              <a:rPr lang="en-US" dirty="0"/>
              <a:t>: </a:t>
            </a:r>
            <a:r>
              <a:rPr lang="en-US" dirty="0" err="1"/>
              <a:t>AppBar</a:t>
            </a:r>
            <a:r>
              <a:rPr lang="en-US" dirty="0"/>
              <a:t>(</a:t>
            </a:r>
          </a:p>
          <a:p>
            <a:pPr marL="0" indent="0" algn="l" rtl="0">
              <a:buNone/>
            </a:pPr>
            <a:r>
              <a:rPr lang="en-US" dirty="0"/>
              <a:t>    title: Text('My App'),</a:t>
            </a:r>
          </a:p>
          <a:p>
            <a:pPr marL="0" indent="0" algn="l" rtl="0">
              <a:buNone/>
            </a:pPr>
            <a:r>
              <a:rPr lang="en-US" dirty="0"/>
              <a:t>  ),</a:t>
            </a:r>
          </a:p>
          <a:p>
            <a:pPr marL="0" indent="0" algn="l" rtl="0">
              <a:buNone/>
            </a:pPr>
            <a:r>
              <a:rPr lang="en-US" dirty="0"/>
              <a:t>  body: // Your main content goes here,</a:t>
            </a:r>
          </a:p>
          <a:p>
            <a:pPr marL="0" indent="0" algn="l" rtl="0">
              <a:buNone/>
            </a:pPr>
            <a:r>
              <a:rPr lang="en-US" dirty="0"/>
              <a:t>  // Other optional parameters like drawer, </a:t>
            </a:r>
            <a:r>
              <a:rPr lang="en-US" dirty="0" err="1"/>
              <a:t>floatingActionButton</a:t>
            </a:r>
            <a:r>
              <a:rPr lang="en-US" dirty="0"/>
              <a:t>, etc.</a:t>
            </a:r>
          </a:p>
          <a:p>
            <a:pPr marL="0" indent="0" algn="l" rtl="0">
              <a:buNone/>
            </a:pPr>
            <a:r>
              <a:rPr lang="en-US" dirty="0"/>
              <a:t>)</a:t>
            </a:r>
          </a:p>
          <a:p>
            <a:pPr marL="0" indent="0" algn="l" rtl="0">
              <a:buNone/>
            </a:pPr>
            <a:endParaRPr lang="en-US" dirty="0"/>
          </a:p>
          <a:p>
            <a:pPr marL="0" indent="0" algn="l" rtl="0">
              <a:buNone/>
            </a:pPr>
            <a:endParaRPr lang="en-US" dirty="0"/>
          </a:p>
        </p:txBody>
      </p:sp>
      <p:sp>
        <p:nvSpPr>
          <p:cNvPr id="3" name="Title 2"/>
          <p:cNvSpPr>
            <a:spLocks noGrp="1"/>
          </p:cNvSpPr>
          <p:nvPr>
            <p:ph type="title"/>
          </p:nvPr>
        </p:nvSpPr>
        <p:spPr/>
        <p:txBody>
          <a:bodyPr/>
          <a:lstStyle/>
          <a:p>
            <a:r>
              <a:rPr lang="en-US" b="1" dirty="0">
                <a:solidFill>
                  <a:schemeClr val="tx1"/>
                </a:solidFill>
              </a:rPr>
              <a:t>Common Layout Widgets</a:t>
            </a:r>
            <a:endParaRPr lang="ar-EG" dirty="0">
              <a:solidFill>
                <a:schemeClr val="tx1"/>
              </a:solidFill>
            </a:endParaRPr>
          </a:p>
        </p:txBody>
      </p:sp>
    </p:spTree>
    <p:extLst>
      <p:ext uri="{BB962C8B-B14F-4D97-AF65-F5344CB8AC3E}">
        <p14:creationId xmlns:p14="http://schemas.microsoft.com/office/powerpoint/2010/main" val="647967373"/>
      </p:ext>
    </p:extLst>
  </p:cSld>
  <p:clrMapOvr>
    <a:masterClrMapping/>
  </p:clrMapOvr>
  <p:transition spd="slow">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7823201" cy="4297363"/>
          </a:xfrm>
        </p:spPr>
        <p:txBody>
          <a:bodyPr>
            <a:normAutofit fontScale="92500" lnSpcReduction="10000"/>
          </a:bodyPr>
          <a:lstStyle/>
          <a:p>
            <a:pPr marL="0" indent="0" algn="l" rtl="0">
              <a:buNone/>
            </a:pPr>
            <a:r>
              <a:rPr lang="en-US" b="1" dirty="0" smtClean="0"/>
              <a:t>2. </a:t>
            </a:r>
            <a:r>
              <a:rPr lang="en-US" b="1" dirty="0"/>
              <a:t>Container:</a:t>
            </a:r>
            <a:r>
              <a:rPr lang="en-US" dirty="0"/>
              <a:t> The Container widget is a versatile widget that provides control over layout and styling. It can contain other widgets and allows you to customize properties such as padding, margin, alignment, and decoration. The decoration property lets you add backgrounds, borders, and other visual effects.</a:t>
            </a:r>
          </a:p>
          <a:p>
            <a:pPr marL="0" indent="0" algn="l" rtl="0">
              <a:buNone/>
            </a:pPr>
            <a:r>
              <a:rPr lang="en-US" dirty="0"/>
              <a:t>Container(</a:t>
            </a:r>
          </a:p>
          <a:p>
            <a:pPr marL="0" indent="0" algn="l" rtl="0">
              <a:buNone/>
            </a:pPr>
            <a:r>
              <a:rPr lang="en-US" dirty="0"/>
              <a:t>  width: 200,</a:t>
            </a:r>
          </a:p>
          <a:p>
            <a:pPr marL="0" indent="0" algn="l" rtl="0">
              <a:buNone/>
            </a:pPr>
            <a:r>
              <a:rPr lang="en-US" dirty="0"/>
              <a:t>  height: 200,</a:t>
            </a:r>
          </a:p>
          <a:p>
            <a:pPr marL="0" indent="0" algn="l" rtl="0">
              <a:buNone/>
            </a:pPr>
            <a:r>
              <a:rPr lang="en-US" dirty="0"/>
              <a:t>  color: </a:t>
            </a:r>
            <a:r>
              <a:rPr lang="en-US" dirty="0" err="1"/>
              <a:t>Colors.blue</a:t>
            </a:r>
            <a:r>
              <a:rPr lang="en-US" dirty="0"/>
              <a:t>,</a:t>
            </a:r>
          </a:p>
          <a:p>
            <a:pPr marL="0" indent="0" algn="l" rtl="0">
              <a:buNone/>
            </a:pPr>
            <a:r>
              <a:rPr lang="en-US" dirty="0"/>
              <a:t> child: Text('Hello, Container!'),</a:t>
            </a:r>
          </a:p>
          <a:p>
            <a:pPr marL="0" indent="0" algn="l" rtl="0">
              <a:buNone/>
            </a:pPr>
            <a:r>
              <a:rPr lang="en-US" dirty="0"/>
              <a:t>)</a:t>
            </a:r>
          </a:p>
          <a:p>
            <a:r>
              <a:rPr lang="en-US" dirty="0" smtClean="0"/>
              <a:t>.</a:t>
            </a:r>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2258117030"/>
      </p:ext>
    </p:extLst>
  </p:cSld>
  <p:clrMapOvr>
    <a:masterClrMapping/>
  </p:clrMapOvr>
  <p:transition spd="slow">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667000"/>
            <a:ext cx="7696200" cy="3450696"/>
          </a:xfrm>
        </p:spPr>
        <p:txBody>
          <a:bodyPr/>
          <a:lstStyle/>
          <a:p>
            <a:pPr algn="l" rtl="0"/>
            <a:r>
              <a:rPr lang="en-US" dirty="0"/>
              <a:t>Flutter is an open-source UI software development kit (SDK) created by Google. It is used to build natively compiled applications for mobile, web, and desktop from a single codebase. Flutter uses the Dart programming language and provides a rich set </a:t>
            </a:r>
            <a:r>
              <a:rPr lang="en-US" dirty="0" smtClean="0"/>
              <a:t>of predesigned </a:t>
            </a:r>
            <a:r>
              <a:rPr lang="en-US" dirty="0"/>
              <a:t>widgets that allow developers to create visually appealing and </a:t>
            </a:r>
            <a:r>
              <a:rPr lang="en-US" dirty="0" err="1"/>
              <a:t>performant</a:t>
            </a:r>
            <a:r>
              <a:rPr lang="en-US" dirty="0"/>
              <a:t> user interfaces.</a:t>
            </a:r>
            <a:endParaRPr lang="ar-EG" dirty="0"/>
          </a:p>
        </p:txBody>
      </p:sp>
      <p:sp>
        <p:nvSpPr>
          <p:cNvPr id="3" name="Title 2"/>
          <p:cNvSpPr>
            <a:spLocks noGrp="1"/>
          </p:cNvSpPr>
          <p:nvPr>
            <p:ph type="title"/>
          </p:nvPr>
        </p:nvSpPr>
        <p:spPr>
          <a:xfrm>
            <a:off x="457200" y="457200"/>
            <a:ext cx="8229600" cy="1252728"/>
          </a:xfrm>
        </p:spPr>
        <p:txBody>
          <a:bodyPr/>
          <a:lstStyle/>
          <a:p>
            <a:pPr algn="l"/>
            <a:r>
              <a:rPr lang="en-US" b="1" dirty="0">
                <a:solidFill>
                  <a:schemeClr val="tx1"/>
                </a:solidFill>
              </a:rPr>
              <a:t>What is Flutter?</a:t>
            </a:r>
            <a:endParaRPr lang="ar-EG" dirty="0">
              <a:solidFill>
                <a:schemeClr val="tx1"/>
              </a:solidFill>
            </a:endParaRPr>
          </a:p>
        </p:txBody>
      </p:sp>
      <p:pic>
        <p:nvPicPr>
          <p:cNvPr id="2053" name="Picture 5" descr="https://lh3.googleusercontent.com/PScUbJXQ6oBX8qhNsuxiSkzVJqGhsUwTzZa4SgdhpvYF04p_yxmHxJrDrojgm9iY27cO9PKTMaD_fG2v7Koce7SVZJw0yVF7tUB4e4Bvl7QemvACAqW2g-_7ZMmDYZabm8vMlciA6ItOjULn581mu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43678"/>
            <a:ext cx="3657600" cy="205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66400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7823201" cy="4191000"/>
          </a:xfrm>
        </p:spPr>
        <p:txBody>
          <a:bodyPr>
            <a:normAutofit fontScale="92500" lnSpcReduction="10000"/>
          </a:bodyPr>
          <a:lstStyle/>
          <a:p>
            <a:pPr marL="0" indent="0" algn="l" rtl="0">
              <a:buNone/>
            </a:pPr>
            <a:r>
              <a:rPr lang="en-US" b="1" dirty="0"/>
              <a:t>3</a:t>
            </a:r>
            <a:r>
              <a:rPr lang="en-US" b="1" dirty="0" smtClean="0"/>
              <a:t>. </a:t>
            </a:r>
            <a:r>
              <a:rPr lang="en-US" b="1" dirty="0"/>
              <a:t>Row and Column:</a:t>
            </a:r>
            <a:r>
              <a:rPr lang="en-US" dirty="0"/>
              <a:t> </a:t>
            </a:r>
            <a:r>
              <a:rPr lang="en-US" dirty="0"/>
              <a:t>Row</a:t>
            </a:r>
            <a:r>
              <a:rPr lang="en-US" dirty="0"/>
              <a:t> and </a:t>
            </a:r>
            <a:r>
              <a:rPr lang="en-US" dirty="0"/>
              <a:t>Column</a:t>
            </a:r>
            <a:r>
              <a:rPr lang="en-US" dirty="0"/>
              <a:t> are used to arrange widgets horizontally and vertically, respectively. They automatically adjust the layout based on the available space and provide options for alignment and spacing between widgets</a:t>
            </a:r>
            <a:r>
              <a:rPr lang="en-US" dirty="0" smtClean="0"/>
              <a:t>.</a:t>
            </a:r>
          </a:p>
          <a:p>
            <a:pPr marL="0" indent="0" algn="l" rtl="0">
              <a:buNone/>
            </a:pPr>
            <a:r>
              <a:rPr lang="en-US" dirty="0"/>
              <a:t>Column(</a:t>
            </a:r>
          </a:p>
          <a:p>
            <a:pPr marL="0" indent="0" algn="l" rtl="0">
              <a:buNone/>
            </a:pPr>
            <a:r>
              <a:rPr lang="en-US" dirty="0"/>
              <a:t>  </a:t>
            </a:r>
            <a:r>
              <a:rPr lang="en-US" dirty="0" err="1"/>
              <a:t>crossAxisAlignment</a:t>
            </a:r>
            <a:r>
              <a:rPr lang="en-US" dirty="0"/>
              <a:t>: </a:t>
            </a:r>
            <a:r>
              <a:rPr lang="en-US" dirty="0" err="1"/>
              <a:t>CrossAxisAlignment.start</a:t>
            </a:r>
            <a:r>
              <a:rPr lang="en-US" dirty="0"/>
              <a:t>,</a:t>
            </a:r>
          </a:p>
          <a:p>
            <a:pPr marL="0" indent="0" algn="l" rtl="0">
              <a:buNone/>
            </a:pPr>
            <a:r>
              <a:rPr lang="en-US" dirty="0"/>
              <a:t>  children: [</a:t>
            </a:r>
          </a:p>
          <a:p>
            <a:pPr marL="0" indent="0" algn="l" rtl="0">
              <a:buNone/>
            </a:pPr>
            <a:r>
              <a:rPr lang="en-US" dirty="0"/>
              <a:t>    Text('Title'),</a:t>
            </a:r>
          </a:p>
          <a:p>
            <a:pPr marL="0" indent="0" algn="l" rtl="0">
              <a:buNone/>
            </a:pPr>
            <a:r>
              <a:rPr lang="en-US" dirty="0"/>
              <a:t>    Text('Subtitle'),</a:t>
            </a:r>
          </a:p>
          <a:p>
            <a:pPr marL="0" indent="0" algn="l" rtl="0">
              <a:buNone/>
            </a:pPr>
            <a:r>
              <a:rPr lang="en-US" dirty="0"/>
              <a:t>  ],</a:t>
            </a:r>
          </a:p>
          <a:p>
            <a:pPr marL="0" indent="0" algn="l" rtl="0">
              <a:buNone/>
            </a:pPr>
            <a:r>
              <a:rPr lang="en-US" dirty="0"/>
              <a:t>)</a:t>
            </a:r>
          </a:p>
          <a:p>
            <a:pPr marL="0" indent="0" algn="l" rtl="0">
              <a:buNone/>
            </a:pPr>
            <a:endParaRPr lang="ar-EG" dirty="0"/>
          </a:p>
        </p:txBody>
      </p:sp>
      <p:sp>
        <p:nvSpPr>
          <p:cNvPr id="3" name="Title 2"/>
          <p:cNvSpPr>
            <a:spLocks noGrp="1"/>
          </p:cNvSpPr>
          <p:nvPr>
            <p:ph type="title"/>
          </p:nvPr>
        </p:nvSpPr>
        <p:spPr/>
        <p:txBody>
          <a:bodyPr/>
          <a:lstStyle/>
          <a:p>
            <a:endParaRPr lang="ar-EG" dirty="0"/>
          </a:p>
        </p:txBody>
      </p:sp>
    </p:spTree>
    <p:extLst>
      <p:ext uri="{BB962C8B-B14F-4D97-AF65-F5344CB8AC3E}">
        <p14:creationId xmlns:p14="http://schemas.microsoft.com/office/powerpoint/2010/main" val="522942695"/>
      </p:ext>
    </p:extLst>
  </p:cSld>
  <p:clrMapOvr>
    <a:masterClrMapping/>
  </p:clrMapOvr>
  <p:transition spd="slow">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3600"/>
            <a:ext cx="8534400" cy="4191000"/>
          </a:xfrm>
        </p:spPr>
        <p:txBody>
          <a:bodyPr>
            <a:normAutofit/>
          </a:bodyPr>
          <a:lstStyle/>
          <a:p>
            <a:pPr algn="l" rtl="0">
              <a:buFont typeface="Arial" pitchFamily="34" charset="0"/>
              <a:buChar char="•"/>
            </a:pPr>
            <a:r>
              <a:rPr lang="en-US" dirty="0" smtClean="0"/>
              <a:t>The </a:t>
            </a:r>
            <a:r>
              <a:rPr lang="en-US" dirty="0"/>
              <a:t>child property is used to define a single widget as the direct content of another widget. It's used when a widget should have only one child. This is commonly used with widgets that are meant to have a single content element, such as buttons, containers, images, text fields, and more</a:t>
            </a:r>
            <a:r>
              <a:rPr lang="en-US" dirty="0" smtClean="0"/>
              <a:t>.</a:t>
            </a:r>
          </a:p>
          <a:p>
            <a:pPr algn="l" rtl="0">
              <a:buFont typeface="Arial" pitchFamily="34" charset="0"/>
              <a:buChar char="•"/>
            </a:pPr>
            <a:r>
              <a:rPr lang="en-US" dirty="0"/>
              <a:t>Use </a:t>
            </a:r>
            <a:r>
              <a:rPr lang="en-US" dirty="0"/>
              <a:t>child</a:t>
            </a:r>
            <a:r>
              <a:rPr lang="en-US" dirty="0"/>
              <a:t> when you need to place a single widget as content, such as inside a </a:t>
            </a:r>
            <a:r>
              <a:rPr lang="en-US" dirty="0"/>
              <a:t>Container</a:t>
            </a:r>
            <a:r>
              <a:rPr lang="en-US" dirty="0"/>
              <a:t>, </a:t>
            </a:r>
            <a:r>
              <a:rPr lang="en-US" dirty="0"/>
              <a:t>Card</a:t>
            </a:r>
            <a:r>
              <a:rPr lang="en-US" dirty="0"/>
              <a:t>, or </a:t>
            </a:r>
            <a:r>
              <a:rPr lang="en-US" dirty="0"/>
              <a:t>Button</a:t>
            </a:r>
            <a:r>
              <a:rPr lang="en-US" dirty="0"/>
              <a:t>.</a:t>
            </a:r>
          </a:p>
          <a:p>
            <a:pPr algn="l" rtl="0">
              <a:buFont typeface="Arial" pitchFamily="34" charset="0"/>
              <a:buChar char="•"/>
            </a:pPr>
            <a:r>
              <a:rPr lang="en-US" dirty="0"/>
              <a:t>For instance, with the Container widget, you can set a single child widget that serves as the content of the container:</a:t>
            </a:r>
          </a:p>
          <a:p>
            <a:pPr algn="l" rtl="0">
              <a:buFont typeface="Arial" pitchFamily="34" charset="0"/>
              <a:buChar char="•"/>
            </a:pPr>
            <a:r>
              <a:rPr lang="en-US" dirty="0" smtClean="0"/>
              <a:t>Container</a:t>
            </a:r>
            <a:r>
              <a:rPr lang="en-US" dirty="0"/>
              <a:t>( child: Text('Hello, World!'), </a:t>
            </a:r>
            <a:r>
              <a:rPr lang="en-US" dirty="0" smtClean="0"/>
              <a:t>)</a:t>
            </a:r>
            <a:endParaRPr lang="en-US" dirty="0"/>
          </a:p>
          <a:p>
            <a:pPr algn="l" rtl="0"/>
            <a:endParaRPr lang="ar-EG" dirty="0"/>
          </a:p>
        </p:txBody>
      </p:sp>
      <p:sp>
        <p:nvSpPr>
          <p:cNvPr id="3" name="Title 2"/>
          <p:cNvSpPr>
            <a:spLocks noGrp="1"/>
          </p:cNvSpPr>
          <p:nvPr>
            <p:ph type="title"/>
          </p:nvPr>
        </p:nvSpPr>
        <p:spPr/>
        <p:txBody>
          <a:bodyPr/>
          <a:lstStyle/>
          <a:p>
            <a:pPr rtl="0"/>
            <a:r>
              <a:rPr lang="en-US" b="1" dirty="0" smtClean="0">
                <a:solidFill>
                  <a:schemeClr val="tx1"/>
                </a:solidFill>
              </a:rPr>
              <a:t>Child</a:t>
            </a:r>
            <a:endParaRPr lang="ar-EG" b="1" dirty="0">
              <a:solidFill>
                <a:schemeClr val="tx1"/>
              </a:solidFill>
            </a:endParaRPr>
          </a:p>
        </p:txBody>
      </p:sp>
    </p:spTree>
    <p:extLst>
      <p:ext uri="{BB962C8B-B14F-4D97-AF65-F5344CB8AC3E}">
        <p14:creationId xmlns:p14="http://schemas.microsoft.com/office/powerpoint/2010/main" val="4114943261"/>
      </p:ext>
    </p:extLst>
  </p:cSld>
  <p:clrMapOvr>
    <a:masterClrMapping/>
  </p:clrMapOvr>
  <p:transition spd="slow">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4114800"/>
          </a:xfrm>
        </p:spPr>
        <p:txBody>
          <a:bodyPr>
            <a:normAutofit/>
          </a:bodyPr>
          <a:lstStyle/>
          <a:p>
            <a:pPr algn="l" rtl="0">
              <a:buFont typeface="Arial" pitchFamily="34" charset="0"/>
              <a:buChar char="•"/>
            </a:pPr>
            <a:r>
              <a:rPr lang="en-US" dirty="0"/>
              <a:t>The </a:t>
            </a:r>
            <a:r>
              <a:rPr lang="en-US" dirty="0"/>
              <a:t>children</a:t>
            </a:r>
            <a:r>
              <a:rPr lang="en-US" dirty="0"/>
              <a:t> property is used when a widget can have multiple children. It's often used with layout widgets like </a:t>
            </a:r>
            <a:r>
              <a:rPr lang="en-US" dirty="0"/>
              <a:t>Row</a:t>
            </a:r>
            <a:r>
              <a:rPr lang="en-US" dirty="0"/>
              <a:t>, </a:t>
            </a:r>
            <a:r>
              <a:rPr lang="en-US" dirty="0"/>
              <a:t>Column</a:t>
            </a:r>
            <a:r>
              <a:rPr lang="en-US" dirty="0"/>
              <a:t>, </a:t>
            </a:r>
            <a:r>
              <a:rPr lang="en-US" dirty="0" err="1"/>
              <a:t>ListView</a:t>
            </a:r>
            <a:r>
              <a:rPr lang="en-US" dirty="0"/>
              <a:t>, and </a:t>
            </a:r>
            <a:r>
              <a:rPr lang="en-US" dirty="0"/>
              <a:t>Stack</a:t>
            </a:r>
            <a:r>
              <a:rPr lang="en-US" dirty="0"/>
              <a:t>, which arrange and display multiple widgets horizontally, vertically, or in an overlapping </a:t>
            </a:r>
            <a:r>
              <a:rPr lang="en-US" dirty="0" smtClean="0"/>
              <a:t>manner</a:t>
            </a:r>
          </a:p>
          <a:p>
            <a:pPr algn="l" rtl="0">
              <a:buFont typeface="Arial" pitchFamily="34" charset="0"/>
              <a:buChar char="•"/>
            </a:pPr>
            <a:r>
              <a:rPr lang="en-US" dirty="0" smtClean="0"/>
              <a:t>Column(                                                      Row(</a:t>
            </a:r>
          </a:p>
          <a:p>
            <a:pPr marL="0" indent="0" algn="l" rtl="0">
              <a:buNone/>
            </a:pPr>
            <a:r>
              <a:rPr lang="en-US" dirty="0" smtClean="0"/>
              <a:t>  </a:t>
            </a:r>
            <a:r>
              <a:rPr lang="en-US" dirty="0"/>
              <a:t>children: </a:t>
            </a:r>
            <a:r>
              <a:rPr lang="en-US" dirty="0" smtClean="0"/>
              <a:t>[                                                       children:[</a:t>
            </a:r>
            <a:endParaRPr lang="en-US" dirty="0"/>
          </a:p>
          <a:p>
            <a:pPr marL="0" indent="0" algn="l" rtl="0">
              <a:buNone/>
            </a:pPr>
            <a:r>
              <a:rPr lang="en-US" dirty="0"/>
              <a:t>    Text('First Item</a:t>
            </a:r>
            <a:r>
              <a:rPr lang="en-US" dirty="0" smtClean="0"/>
              <a:t>'),                                         Text</a:t>
            </a:r>
            <a:r>
              <a:rPr lang="en-US" dirty="0"/>
              <a:t>('First Item'),</a:t>
            </a:r>
            <a:r>
              <a:rPr lang="en-US" dirty="0" smtClean="0"/>
              <a:t>                                          </a:t>
            </a:r>
            <a:endParaRPr lang="en-US" dirty="0"/>
          </a:p>
          <a:p>
            <a:pPr marL="0" indent="0" algn="l" rtl="0">
              <a:buNone/>
            </a:pPr>
            <a:r>
              <a:rPr lang="en-US" dirty="0"/>
              <a:t>    Text('Second Item</a:t>
            </a:r>
            <a:r>
              <a:rPr lang="en-US" dirty="0" smtClean="0"/>
              <a:t>'),                                    Text</a:t>
            </a:r>
            <a:r>
              <a:rPr lang="en-US" dirty="0"/>
              <a:t>('Second Item'),</a:t>
            </a:r>
          </a:p>
          <a:p>
            <a:pPr marL="0" indent="0" algn="l" rtl="0">
              <a:buNone/>
            </a:pPr>
            <a:r>
              <a:rPr lang="en-US" dirty="0"/>
              <a:t>    Text('Third Item</a:t>
            </a:r>
            <a:r>
              <a:rPr lang="en-US" dirty="0" smtClean="0"/>
              <a:t>'), ],)                                  Text</a:t>
            </a:r>
            <a:r>
              <a:rPr lang="en-US" dirty="0"/>
              <a:t>('Third Item'), ],)</a:t>
            </a:r>
          </a:p>
          <a:p>
            <a:pPr marL="0" indent="0" algn="l" rtl="0">
              <a:buNone/>
            </a:pPr>
            <a:endParaRPr lang="en-US" dirty="0"/>
          </a:p>
          <a:p>
            <a:pPr algn="l" rtl="0"/>
            <a:endParaRPr lang="ar-EG" dirty="0"/>
          </a:p>
        </p:txBody>
      </p:sp>
      <p:sp>
        <p:nvSpPr>
          <p:cNvPr id="3" name="Title 2"/>
          <p:cNvSpPr>
            <a:spLocks noGrp="1"/>
          </p:cNvSpPr>
          <p:nvPr>
            <p:ph type="title"/>
          </p:nvPr>
        </p:nvSpPr>
        <p:spPr/>
        <p:txBody>
          <a:bodyPr/>
          <a:lstStyle/>
          <a:p>
            <a:pPr rtl="0"/>
            <a:r>
              <a:rPr lang="en-US" b="1" dirty="0" smtClean="0">
                <a:solidFill>
                  <a:schemeClr val="tx1"/>
                </a:solidFill>
              </a:rPr>
              <a:t>Children</a:t>
            </a:r>
            <a:endParaRPr lang="ar-EG" dirty="0">
              <a:solidFill>
                <a:schemeClr val="tx1"/>
              </a:solidFill>
            </a:endParaRPr>
          </a:p>
        </p:txBody>
      </p:sp>
    </p:spTree>
    <p:extLst>
      <p:ext uri="{BB962C8B-B14F-4D97-AF65-F5344CB8AC3E}">
        <p14:creationId xmlns:p14="http://schemas.microsoft.com/office/powerpoint/2010/main" val="2076785510"/>
      </p:ext>
    </p:extLst>
  </p:cSld>
  <p:clrMapOvr>
    <a:masterClrMapping/>
  </p:clrMapOvr>
  <p:transition spd="slow">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209800"/>
            <a:ext cx="7747000" cy="4191000"/>
          </a:xfrm>
        </p:spPr>
        <p:txBody>
          <a:bodyPr>
            <a:normAutofit/>
          </a:bodyPr>
          <a:lstStyle/>
          <a:p>
            <a:pPr algn="l" rtl="0" fontAlgn="base">
              <a:buFont typeface="Arial" pitchFamily="34" charset="0"/>
              <a:buChar char="•"/>
            </a:pPr>
            <a:r>
              <a:rPr lang="en-US" dirty="0"/>
              <a:t>Variables in Dart can be declared without data type </a:t>
            </a:r>
            <a:r>
              <a:rPr lang="en-US" dirty="0"/>
              <a:t/>
            </a:r>
            <a:br>
              <a:rPr lang="en-US" dirty="0"/>
            </a:br>
            <a:r>
              <a:rPr lang="en-US" b="1" dirty="0" err="1"/>
              <a:t>var</a:t>
            </a:r>
            <a:r>
              <a:rPr lang="en-US" b="1" dirty="0"/>
              <a:t>  &lt;</a:t>
            </a:r>
            <a:r>
              <a:rPr lang="en-US" b="1" dirty="0" err="1"/>
              <a:t>variable_name</a:t>
            </a:r>
            <a:r>
              <a:rPr lang="en-US" b="1" dirty="0"/>
              <a:t>&gt;;</a:t>
            </a:r>
          </a:p>
          <a:p>
            <a:pPr marL="0" indent="0" algn="l" rtl="0" fontAlgn="base">
              <a:buNone/>
            </a:pPr>
            <a:r>
              <a:rPr lang="en-US" dirty="0" err="1"/>
              <a:t>var</a:t>
            </a:r>
            <a:r>
              <a:rPr lang="en-US" dirty="0"/>
              <a:t> </a:t>
            </a:r>
            <a:r>
              <a:rPr lang="en-US" dirty="0" err="1"/>
              <a:t>msg</a:t>
            </a:r>
            <a:r>
              <a:rPr lang="en-US" dirty="0"/>
              <a:t>;</a:t>
            </a:r>
          </a:p>
          <a:p>
            <a:pPr marL="0" indent="0" algn="l" rtl="0" fontAlgn="base">
              <a:buNone/>
            </a:pPr>
            <a:r>
              <a:rPr lang="en-US" dirty="0" err="1"/>
              <a:t>var</a:t>
            </a:r>
            <a:r>
              <a:rPr lang="en-US" dirty="0"/>
              <a:t> counter</a:t>
            </a:r>
            <a:r>
              <a:rPr lang="en-US" dirty="0" smtClean="0"/>
              <a:t>;</a:t>
            </a:r>
            <a:r>
              <a:rPr lang="en-US" dirty="0"/>
              <a:t/>
            </a:r>
            <a:br>
              <a:rPr lang="en-US" dirty="0"/>
            </a:br>
            <a:r>
              <a:rPr lang="en-US" dirty="0"/>
              <a:t>or</a:t>
            </a:r>
          </a:p>
          <a:p>
            <a:pPr marL="0" indent="0" algn="l" rtl="0" fontAlgn="base">
              <a:buNone/>
            </a:pPr>
            <a:r>
              <a:rPr lang="en-US" b="1" dirty="0" smtClean="0"/>
              <a:t>  </a:t>
            </a:r>
            <a:r>
              <a:rPr lang="en-US" b="1" dirty="0" err="1" smtClean="0"/>
              <a:t>var</a:t>
            </a:r>
            <a:r>
              <a:rPr lang="en-US" b="1" dirty="0" smtClean="0"/>
              <a:t> </a:t>
            </a:r>
            <a:r>
              <a:rPr lang="en-US" b="1" dirty="0"/>
              <a:t>&lt;name&gt; = &lt;expression&gt;;</a:t>
            </a:r>
          </a:p>
          <a:p>
            <a:pPr marL="0" indent="0" algn="l" rtl="0">
              <a:buNone/>
            </a:pPr>
            <a:r>
              <a:rPr lang="en-US" b="1" dirty="0" smtClean="0"/>
              <a:t>Type </a:t>
            </a:r>
            <a:r>
              <a:rPr lang="en-US" b="1" dirty="0"/>
              <a:t>inference</a:t>
            </a:r>
            <a:r>
              <a:rPr lang="en-US" dirty="0"/>
              <a:t> allows static deduction of </a:t>
            </a:r>
            <a:r>
              <a:rPr lang="en-US" b="1" dirty="0"/>
              <a:t>types</a:t>
            </a:r>
            <a:r>
              <a:rPr lang="en-US" dirty="0"/>
              <a:t> by analyzing the source code.</a:t>
            </a:r>
            <a:endParaRPr lang="en-US" dirty="0"/>
          </a:p>
          <a:p>
            <a:pPr marL="0" indent="0" algn="l" rtl="0" fontAlgn="base">
              <a:buNone/>
            </a:pPr>
            <a:r>
              <a:rPr lang="en-US" dirty="0" err="1"/>
              <a:t>Var</a:t>
            </a:r>
            <a:r>
              <a:rPr lang="en-US" dirty="0"/>
              <a:t> </a:t>
            </a:r>
            <a:r>
              <a:rPr lang="en-US" dirty="0" err="1"/>
              <a:t>msg</a:t>
            </a:r>
            <a:r>
              <a:rPr lang="en-US" dirty="0"/>
              <a:t>= “hi”; //string </a:t>
            </a:r>
            <a:r>
              <a:rPr lang="en-US" dirty="0" err="1"/>
              <a:t>msg</a:t>
            </a:r>
            <a:r>
              <a:rPr lang="en-US" dirty="0"/>
              <a:t>= “hi”;</a:t>
            </a:r>
          </a:p>
          <a:p>
            <a:pPr marL="0" indent="0" algn="l" rtl="0" fontAlgn="base">
              <a:buNone/>
            </a:pPr>
            <a:r>
              <a:rPr lang="en-US" dirty="0" err="1"/>
              <a:t>var</a:t>
            </a:r>
            <a:r>
              <a:rPr lang="en-US" dirty="0"/>
              <a:t> counter =10 ; // </a:t>
            </a:r>
            <a:r>
              <a:rPr lang="en-US" dirty="0" err="1"/>
              <a:t>int</a:t>
            </a:r>
            <a:r>
              <a:rPr lang="en-US" dirty="0"/>
              <a:t> counter= 10;</a:t>
            </a:r>
          </a:p>
          <a:p>
            <a:pPr algn="l"/>
            <a:endParaRPr lang="ar-EG" dirty="0"/>
          </a:p>
        </p:txBody>
      </p:sp>
      <p:sp>
        <p:nvSpPr>
          <p:cNvPr id="3" name="Title 2"/>
          <p:cNvSpPr>
            <a:spLocks noGrp="1"/>
          </p:cNvSpPr>
          <p:nvPr>
            <p:ph type="title"/>
          </p:nvPr>
        </p:nvSpPr>
        <p:spPr/>
        <p:txBody>
          <a:bodyPr/>
          <a:lstStyle/>
          <a:p>
            <a:r>
              <a:rPr lang="en-US" b="1" dirty="0">
                <a:solidFill>
                  <a:schemeClr val="tx1"/>
                </a:solidFill>
              </a:rPr>
              <a:t>VARIABLES IN DART</a:t>
            </a:r>
            <a:endParaRPr lang="ar-EG" dirty="0">
              <a:solidFill>
                <a:schemeClr val="tx1"/>
              </a:solidFill>
            </a:endParaRPr>
          </a:p>
        </p:txBody>
      </p:sp>
    </p:spTree>
    <p:extLst>
      <p:ext uri="{BB962C8B-B14F-4D97-AF65-F5344CB8AC3E}">
        <p14:creationId xmlns:p14="http://schemas.microsoft.com/office/powerpoint/2010/main" val="2242891859"/>
      </p:ext>
    </p:extLst>
  </p:cSld>
  <p:clrMapOvr>
    <a:masterClrMapping/>
  </p:clrMapOvr>
  <p:transition spd="slow">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077199" cy="4724400"/>
          </a:xfrm>
        </p:spPr>
        <p:txBody>
          <a:bodyPr>
            <a:normAutofit fontScale="70000" lnSpcReduction="20000"/>
          </a:bodyPr>
          <a:lstStyle/>
          <a:p>
            <a:pPr algn="l" rtl="0">
              <a:buFont typeface="Arial" pitchFamily="34" charset="0"/>
              <a:buChar char="•"/>
            </a:pPr>
            <a:r>
              <a:rPr lang="en-US" dirty="0"/>
              <a:t>i</a:t>
            </a:r>
            <a:r>
              <a:rPr lang="en-US" dirty="0" smtClean="0"/>
              <a:t>n </a:t>
            </a:r>
            <a:r>
              <a:rPr lang="en-US" dirty="0"/>
              <a:t>Dart any variable is an object and types are considered as classes.</a:t>
            </a:r>
            <a:endParaRPr lang="en-US" dirty="0"/>
          </a:p>
          <a:p>
            <a:pPr marL="0" indent="0" algn="l" rtl="0" fontAlgn="base">
              <a:buNone/>
            </a:pPr>
            <a:r>
              <a:rPr lang="en-US" dirty="0"/>
              <a:t>    integer</a:t>
            </a:r>
          </a:p>
          <a:p>
            <a:pPr marL="0" indent="0" algn="l" rtl="0" fontAlgn="base">
              <a:buNone/>
            </a:pPr>
            <a:r>
              <a:rPr lang="en-US" dirty="0"/>
              <a:t>    double</a:t>
            </a:r>
          </a:p>
          <a:p>
            <a:pPr marL="0" indent="0" algn="l" rtl="0" fontAlgn="base">
              <a:buNone/>
            </a:pPr>
            <a:r>
              <a:rPr lang="en-US" dirty="0"/>
              <a:t>    </a:t>
            </a:r>
            <a:r>
              <a:rPr lang="en-US" dirty="0" smtClean="0"/>
              <a:t>string</a:t>
            </a:r>
          </a:p>
          <a:p>
            <a:pPr marL="0" indent="0" algn="l" rtl="0" fontAlgn="base">
              <a:buNone/>
            </a:pPr>
            <a:r>
              <a:rPr lang="en-US" dirty="0"/>
              <a:t> </a:t>
            </a:r>
            <a:r>
              <a:rPr lang="en-US" dirty="0" smtClean="0"/>
              <a:t>   </a:t>
            </a:r>
            <a:r>
              <a:rPr lang="en-US" dirty="0" err="1" smtClean="0"/>
              <a:t>boolean</a:t>
            </a:r>
            <a:r>
              <a:rPr lang="en-US" dirty="0"/>
              <a:t/>
            </a:r>
            <a:br>
              <a:rPr lang="en-US" dirty="0"/>
            </a:br>
            <a:r>
              <a:rPr lang="en-US" dirty="0"/>
              <a:t>Dart Integer:- Integers are used to store whole numbers and declared by </a:t>
            </a:r>
            <a:r>
              <a:rPr lang="en-US" b="1" dirty="0" err="1"/>
              <a:t>int</a:t>
            </a:r>
            <a:r>
              <a:rPr lang="en-US" dirty="0"/>
              <a:t> keyword.</a:t>
            </a:r>
          </a:p>
          <a:p>
            <a:pPr marL="0" indent="0" algn="l" rtl="0" fontAlgn="base">
              <a:buNone/>
            </a:pPr>
            <a:r>
              <a:rPr lang="en-US" b="1" dirty="0" err="1"/>
              <a:t>int</a:t>
            </a:r>
            <a:r>
              <a:rPr lang="en-US" dirty="0"/>
              <a:t> age = 25;  // </a:t>
            </a:r>
            <a:r>
              <a:rPr lang="en-US" dirty="0" err="1"/>
              <a:t>var</a:t>
            </a:r>
            <a:r>
              <a:rPr lang="en-US" dirty="0"/>
              <a:t> age =25;</a:t>
            </a:r>
            <a:endParaRPr lang="en-US" b="1" dirty="0"/>
          </a:p>
          <a:p>
            <a:pPr marL="0" indent="0" algn="l" rtl="0" fontAlgn="base">
              <a:buNone/>
            </a:pPr>
            <a:r>
              <a:rPr lang="en-US" dirty="0"/>
              <a:t/>
            </a:r>
            <a:br>
              <a:rPr lang="en-US" dirty="0"/>
            </a:br>
            <a:r>
              <a:rPr lang="en-US" dirty="0"/>
              <a:t>Dart Double :- In Dart, double is used to represent floating-point numbers can be declared using </a:t>
            </a:r>
            <a:r>
              <a:rPr lang="en-US" b="1" dirty="0"/>
              <a:t>double</a:t>
            </a:r>
            <a:r>
              <a:rPr lang="en-US" dirty="0"/>
              <a:t> keyword.</a:t>
            </a:r>
          </a:p>
          <a:p>
            <a:pPr marL="0" indent="0" algn="l" rtl="0" fontAlgn="base">
              <a:buNone/>
            </a:pPr>
            <a:r>
              <a:rPr lang="en-US" b="1" dirty="0"/>
              <a:t>double</a:t>
            </a:r>
            <a:r>
              <a:rPr lang="en-US" dirty="0"/>
              <a:t> pi = 3.14; // </a:t>
            </a:r>
            <a:r>
              <a:rPr lang="en-US" dirty="0" err="1"/>
              <a:t>var</a:t>
            </a:r>
            <a:r>
              <a:rPr lang="en-US" dirty="0"/>
              <a:t> pi=3.14 ;</a:t>
            </a:r>
            <a:endParaRPr lang="en-US" b="1" dirty="0"/>
          </a:p>
          <a:p>
            <a:pPr marL="0" indent="0" algn="l" rtl="0" fontAlgn="base">
              <a:buNone/>
            </a:pPr>
            <a:r>
              <a:rPr lang="en-US" dirty="0"/>
              <a:t/>
            </a:r>
            <a:br>
              <a:rPr lang="en-US" dirty="0"/>
            </a:br>
            <a:r>
              <a:rPr lang="en-US" dirty="0"/>
              <a:t>Dart Strings :- A string variable is used to hold series or sequence of characters – letters, numbers, can be declared using the String keyword.</a:t>
            </a:r>
          </a:p>
          <a:p>
            <a:pPr marL="0" indent="0" algn="l" rtl="0" fontAlgn="base">
              <a:buNone/>
            </a:pPr>
            <a:r>
              <a:rPr lang="en-US" dirty="0" err="1"/>
              <a:t>var</a:t>
            </a:r>
            <a:r>
              <a:rPr lang="en-US" dirty="0"/>
              <a:t> </a:t>
            </a:r>
            <a:r>
              <a:rPr lang="en-US" dirty="0" err="1"/>
              <a:t>msg</a:t>
            </a:r>
            <a:r>
              <a:rPr lang="en-US" dirty="0"/>
              <a:t>="Hello World!"; // string </a:t>
            </a:r>
            <a:r>
              <a:rPr lang="en-US" dirty="0" err="1"/>
              <a:t>msg</a:t>
            </a:r>
            <a:r>
              <a:rPr lang="en-US" dirty="0"/>
              <a:t> “Hello World!”; </a:t>
            </a:r>
          </a:p>
          <a:p>
            <a:pPr marL="0" indent="0" algn="l" rtl="0" fontAlgn="base">
              <a:buNone/>
            </a:pPr>
            <a:r>
              <a:rPr lang="en-US" dirty="0"/>
              <a:t/>
            </a:r>
            <a:br>
              <a:rPr lang="en-US" dirty="0"/>
            </a:br>
            <a:r>
              <a:rPr lang="en-US" dirty="0"/>
              <a:t>Dart Boolean :- The Boolean data type is used to represent the truth </a:t>
            </a:r>
            <a:r>
              <a:rPr lang="en-US" dirty="0" err="1"/>
              <a:t>valuesdeclared</a:t>
            </a:r>
            <a:r>
              <a:rPr lang="en-US" dirty="0"/>
              <a:t> using </a:t>
            </a:r>
            <a:r>
              <a:rPr lang="en-US" b="1" dirty="0" err="1"/>
              <a:t>bool</a:t>
            </a:r>
            <a:r>
              <a:rPr lang="en-US" dirty="0"/>
              <a:t> keyword.</a:t>
            </a:r>
          </a:p>
          <a:p>
            <a:pPr marL="0" indent="0" algn="l" rtl="0" fontAlgn="base">
              <a:buNone/>
            </a:pPr>
            <a:r>
              <a:rPr lang="en-US" b="1" dirty="0" err="1"/>
              <a:t>bool</a:t>
            </a:r>
            <a:r>
              <a:rPr lang="en-US" dirty="0"/>
              <a:t> </a:t>
            </a:r>
            <a:r>
              <a:rPr lang="en-US" dirty="0" err="1"/>
              <a:t>isValid</a:t>
            </a:r>
            <a:r>
              <a:rPr lang="en-US" dirty="0"/>
              <a:t> = true</a:t>
            </a:r>
            <a:r>
              <a:rPr lang="en-US" dirty="0" smtClean="0"/>
              <a:t>;</a:t>
            </a:r>
            <a:endParaRPr lang="en-US" b="1" dirty="0"/>
          </a:p>
        </p:txBody>
      </p:sp>
      <p:sp>
        <p:nvSpPr>
          <p:cNvPr id="3" name="Title 2"/>
          <p:cNvSpPr>
            <a:spLocks noGrp="1"/>
          </p:cNvSpPr>
          <p:nvPr>
            <p:ph type="title"/>
          </p:nvPr>
        </p:nvSpPr>
        <p:spPr/>
        <p:txBody>
          <a:bodyPr/>
          <a:lstStyle/>
          <a:p>
            <a:r>
              <a:rPr lang="en-US" b="1" dirty="0">
                <a:solidFill>
                  <a:schemeClr val="tx1"/>
                </a:solidFill>
              </a:rPr>
              <a:t>DART DATA TYPES</a:t>
            </a:r>
            <a:endParaRPr lang="ar-EG" dirty="0">
              <a:solidFill>
                <a:schemeClr val="tx1"/>
              </a:solidFill>
            </a:endParaRPr>
          </a:p>
        </p:txBody>
      </p:sp>
    </p:spTree>
    <p:extLst>
      <p:ext uri="{BB962C8B-B14F-4D97-AF65-F5344CB8AC3E}">
        <p14:creationId xmlns:p14="http://schemas.microsoft.com/office/powerpoint/2010/main" val="511124343"/>
      </p:ext>
    </p:extLst>
  </p:cSld>
  <p:clrMapOvr>
    <a:masterClrMapping/>
  </p:clrMapOvr>
  <p:transition spd="slow">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362200"/>
            <a:ext cx="8001000" cy="4191000"/>
          </a:xfrm>
        </p:spPr>
        <p:txBody>
          <a:bodyPr>
            <a:normAutofit lnSpcReduction="10000"/>
          </a:bodyPr>
          <a:lstStyle/>
          <a:p>
            <a:pPr algn="l" rtl="0" fontAlgn="base">
              <a:buFont typeface="Arial" pitchFamily="34" charset="0"/>
              <a:buChar char="•"/>
            </a:pPr>
            <a:r>
              <a:rPr lang="en-US" dirty="0"/>
              <a:t>The </a:t>
            </a:r>
            <a:r>
              <a:rPr lang="en-US" b="1" dirty="0"/>
              <a:t>final</a:t>
            </a:r>
            <a:r>
              <a:rPr lang="en-US" dirty="0"/>
              <a:t> and </a:t>
            </a:r>
            <a:r>
              <a:rPr lang="en-US" b="1" dirty="0" err="1"/>
              <a:t>const</a:t>
            </a:r>
            <a:r>
              <a:rPr lang="en-US" dirty="0"/>
              <a:t> keyword are used to declare constants. </a:t>
            </a:r>
          </a:p>
          <a:p>
            <a:pPr algn="l" rtl="0" fontAlgn="base">
              <a:buFont typeface="Arial" pitchFamily="34" charset="0"/>
              <a:buChar char="•"/>
            </a:pPr>
            <a:r>
              <a:rPr lang="en-US" dirty="0"/>
              <a:t>Dart prevents modifying the values of a variable declared using the final or </a:t>
            </a:r>
            <a:r>
              <a:rPr lang="en-US" dirty="0" err="1"/>
              <a:t>const</a:t>
            </a:r>
            <a:r>
              <a:rPr lang="en-US" dirty="0"/>
              <a:t> keyword</a:t>
            </a:r>
          </a:p>
          <a:p>
            <a:pPr algn="l" rtl="0">
              <a:buFont typeface="Wingdings" pitchFamily="2" charset="2"/>
              <a:buChar char="q"/>
            </a:pPr>
            <a:r>
              <a:rPr lang="en-US" dirty="0"/>
              <a:t>void main() { </a:t>
            </a:r>
            <a:endParaRPr lang="en-US" dirty="0"/>
          </a:p>
          <a:p>
            <a:pPr marL="0" indent="0" algn="l" rtl="0">
              <a:buNone/>
            </a:pPr>
            <a:r>
              <a:rPr lang="en-US" dirty="0"/>
              <a:t>   </a:t>
            </a:r>
            <a:r>
              <a:rPr lang="en-US" dirty="0" err="1"/>
              <a:t>const</a:t>
            </a:r>
            <a:r>
              <a:rPr lang="en-US" dirty="0"/>
              <a:t> pi = 3.14; </a:t>
            </a:r>
            <a:endParaRPr lang="en-US" dirty="0"/>
          </a:p>
          <a:p>
            <a:pPr marL="0" indent="0" algn="l" rtl="0">
              <a:buNone/>
            </a:pPr>
            <a:r>
              <a:rPr lang="en-US" dirty="0"/>
              <a:t>   </a:t>
            </a:r>
            <a:r>
              <a:rPr lang="en-US" dirty="0" err="1"/>
              <a:t>const</a:t>
            </a:r>
            <a:r>
              <a:rPr lang="en-US" dirty="0"/>
              <a:t> area = pi*12*12; </a:t>
            </a:r>
            <a:endParaRPr lang="en-US" dirty="0"/>
          </a:p>
          <a:p>
            <a:pPr marL="0" indent="0" algn="l" rtl="0">
              <a:buNone/>
            </a:pPr>
            <a:r>
              <a:rPr lang="en-US" dirty="0"/>
              <a:t>   print("The output is ${area}"); </a:t>
            </a:r>
            <a:endParaRPr lang="en-US" dirty="0"/>
          </a:p>
          <a:p>
            <a:pPr marL="0" indent="0" algn="l" rtl="0">
              <a:buNone/>
            </a:pPr>
            <a:r>
              <a:rPr lang="en-US" dirty="0"/>
              <a:t>}</a:t>
            </a:r>
            <a:endParaRPr lang="en-US" dirty="0"/>
          </a:p>
          <a:p>
            <a:pPr algn="l" rtl="0">
              <a:buFont typeface="Arial" pitchFamily="34" charset="0"/>
              <a:buChar char="•"/>
            </a:pPr>
            <a:r>
              <a:rPr lang="en-US" dirty="0"/>
              <a:t>The output is 452.15999999999997</a:t>
            </a:r>
            <a:endParaRPr lang="en-US" dirty="0"/>
          </a:p>
          <a:p>
            <a:pPr marL="0" indent="0">
              <a:buNone/>
            </a:pPr>
            <a:endParaRPr lang="ar-EG" dirty="0"/>
          </a:p>
        </p:txBody>
      </p:sp>
      <p:sp>
        <p:nvSpPr>
          <p:cNvPr id="3" name="Title 2"/>
          <p:cNvSpPr>
            <a:spLocks noGrp="1"/>
          </p:cNvSpPr>
          <p:nvPr>
            <p:ph type="title"/>
          </p:nvPr>
        </p:nvSpPr>
        <p:spPr/>
        <p:txBody>
          <a:bodyPr/>
          <a:lstStyle/>
          <a:p>
            <a:r>
              <a:rPr lang="en-US" b="1" dirty="0">
                <a:solidFill>
                  <a:schemeClr val="tx1"/>
                </a:solidFill>
              </a:rPr>
              <a:t>FINAL AND CONST</a:t>
            </a:r>
            <a:endParaRPr lang="ar-EG" dirty="0">
              <a:solidFill>
                <a:schemeClr val="tx1"/>
              </a:solidFill>
            </a:endParaRPr>
          </a:p>
        </p:txBody>
      </p:sp>
    </p:spTree>
    <p:extLst>
      <p:ext uri="{BB962C8B-B14F-4D97-AF65-F5344CB8AC3E}">
        <p14:creationId xmlns:p14="http://schemas.microsoft.com/office/powerpoint/2010/main" val="461092854"/>
      </p:ext>
    </p:extLst>
  </p:cSld>
  <p:clrMapOvr>
    <a:masterClrMapping/>
  </p:clrMapOvr>
  <p:transition spd="slow">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209800"/>
            <a:ext cx="7747000" cy="4114800"/>
          </a:xfrm>
        </p:spPr>
        <p:txBody>
          <a:bodyPr>
            <a:normAutofit/>
          </a:bodyPr>
          <a:lstStyle/>
          <a:p>
            <a:pPr algn="l" rtl="0">
              <a:buFont typeface="Arial" pitchFamily="34" charset="0"/>
              <a:buChar char="•"/>
            </a:pPr>
            <a:r>
              <a:rPr lang="en-US" dirty="0"/>
              <a:t>In Dart, print( ) function is used to print a value and ${expression} for variables</a:t>
            </a:r>
            <a:endParaRPr lang="en-US" dirty="0"/>
          </a:p>
          <a:p>
            <a:pPr algn="l" rtl="0">
              <a:buFont typeface="Wingdings" pitchFamily="2" charset="2"/>
              <a:buChar char="q"/>
            </a:pPr>
            <a:r>
              <a:rPr lang="en-US" dirty="0" smtClean="0"/>
              <a:t>void </a:t>
            </a:r>
            <a:r>
              <a:rPr lang="en-US" dirty="0"/>
              <a:t>main( </a:t>
            </a:r>
            <a:r>
              <a:rPr lang="en-US" dirty="0" smtClean="0"/>
              <a:t>){</a:t>
            </a:r>
            <a:endParaRPr lang="en-US" dirty="0"/>
          </a:p>
          <a:p>
            <a:pPr marL="0" indent="0" algn="l" rtl="0">
              <a:buNone/>
            </a:pPr>
            <a:r>
              <a:rPr lang="en-US" dirty="0"/>
              <a:t>    </a:t>
            </a:r>
            <a:r>
              <a:rPr lang="en-US" dirty="0" err="1"/>
              <a:t>var</a:t>
            </a:r>
            <a:r>
              <a:rPr lang="en-US" dirty="0"/>
              <a:t> name = “</a:t>
            </a:r>
            <a:r>
              <a:rPr lang="en-US" dirty="0" err="1"/>
              <a:t>Samy</a:t>
            </a:r>
            <a:r>
              <a:rPr lang="en-US" dirty="0"/>
              <a:t>";</a:t>
            </a:r>
            <a:endParaRPr lang="en-US" dirty="0"/>
          </a:p>
          <a:p>
            <a:pPr marL="0" indent="0" algn="l" rtl="0">
              <a:buNone/>
            </a:pPr>
            <a:r>
              <a:rPr lang="en-US" dirty="0"/>
              <a:t>    </a:t>
            </a:r>
            <a:r>
              <a:rPr lang="en-US" dirty="0" err="1"/>
              <a:t>var</a:t>
            </a:r>
            <a:r>
              <a:rPr lang="en-US" dirty="0"/>
              <a:t> age = 25;</a:t>
            </a:r>
            <a:endParaRPr lang="en-US" dirty="0"/>
          </a:p>
          <a:p>
            <a:pPr marL="0" indent="0" algn="l" rtl="0">
              <a:buNone/>
            </a:pPr>
            <a:r>
              <a:rPr lang="en-US" dirty="0"/>
              <a:t>    print("I am </a:t>
            </a:r>
            <a:r>
              <a:rPr lang="en-US" b="1" dirty="0"/>
              <a:t>${name} </a:t>
            </a:r>
            <a:r>
              <a:rPr lang="en-US" dirty="0"/>
              <a:t>I am </a:t>
            </a:r>
            <a:r>
              <a:rPr lang="en-US" b="1" dirty="0"/>
              <a:t>${age} </a:t>
            </a:r>
            <a:r>
              <a:rPr lang="en-US" dirty="0"/>
              <a:t>years old");</a:t>
            </a:r>
            <a:endParaRPr lang="en-US" dirty="0"/>
          </a:p>
          <a:p>
            <a:pPr marL="0" indent="0" algn="l" rtl="0">
              <a:buNone/>
            </a:pPr>
            <a:r>
              <a:rPr lang="en-US" dirty="0"/>
              <a:t>}</a:t>
            </a:r>
            <a:endParaRPr lang="en-US" dirty="0"/>
          </a:p>
          <a:p>
            <a:pPr algn="l" rtl="0">
              <a:buFont typeface="Arial" pitchFamily="34" charset="0"/>
              <a:buChar char="•"/>
            </a:pPr>
            <a:r>
              <a:rPr lang="en-US" dirty="0" smtClean="0"/>
              <a:t>Output</a:t>
            </a:r>
            <a:r>
              <a:rPr lang="en-US" dirty="0"/>
              <a:t>:-</a:t>
            </a:r>
            <a:endParaRPr lang="en-US" dirty="0"/>
          </a:p>
          <a:p>
            <a:pPr marL="0" indent="0" algn="l" rtl="0">
              <a:buNone/>
            </a:pPr>
            <a:r>
              <a:rPr lang="en-US" dirty="0"/>
              <a:t>I am </a:t>
            </a:r>
            <a:r>
              <a:rPr lang="en-US" dirty="0" err="1"/>
              <a:t>Samy</a:t>
            </a:r>
            <a:r>
              <a:rPr lang="en-US" dirty="0"/>
              <a:t> I am 25 years </a:t>
            </a:r>
            <a:r>
              <a:rPr lang="en-US" dirty="0" smtClean="0"/>
              <a:t>old</a:t>
            </a:r>
            <a:endParaRPr lang="ar-EG" dirty="0"/>
          </a:p>
        </p:txBody>
      </p:sp>
      <p:sp>
        <p:nvSpPr>
          <p:cNvPr id="3" name="Title 2"/>
          <p:cNvSpPr>
            <a:spLocks noGrp="1"/>
          </p:cNvSpPr>
          <p:nvPr>
            <p:ph type="title"/>
          </p:nvPr>
        </p:nvSpPr>
        <p:spPr/>
        <p:txBody>
          <a:bodyPr>
            <a:normAutofit fontScale="90000"/>
          </a:bodyPr>
          <a:lstStyle/>
          <a:p>
            <a:r>
              <a:rPr lang="en-US" b="1" dirty="0">
                <a:solidFill>
                  <a:schemeClr val="tx1"/>
                </a:solidFill>
              </a:rPr>
              <a:t>PRINT FUNCTION IN DART &amp; USING $ { }</a:t>
            </a:r>
            <a:endParaRPr lang="ar-EG" dirty="0">
              <a:solidFill>
                <a:schemeClr val="tx1"/>
              </a:solidFill>
            </a:endParaRPr>
          </a:p>
        </p:txBody>
      </p:sp>
    </p:spTree>
    <p:extLst>
      <p:ext uri="{BB962C8B-B14F-4D97-AF65-F5344CB8AC3E}">
        <p14:creationId xmlns:p14="http://schemas.microsoft.com/office/powerpoint/2010/main" val="564215712"/>
      </p:ext>
    </p:extLst>
  </p:cSld>
  <p:clrMapOvr>
    <a:masterClrMapping/>
  </p:clrMapOvr>
  <p:transition spd="slow">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514600"/>
            <a:ext cx="7924799" cy="3810000"/>
          </a:xfrm>
        </p:spPr>
        <p:txBody>
          <a:bodyPr>
            <a:normAutofit/>
          </a:bodyPr>
          <a:lstStyle/>
          <a:p>
            <a:pPr algn="l" rtl="0">
              <a:buFont typeface="Wingdings" pitchFamily="2" charset="2"/>
              <a:buChar char="q"/>
            </a:pPr>
            <a:r>
              <a:rPr lang="en-US" dirty="0"/>
              <a:t>void  </a:t>
            </a:r>
            <a:r>
              <a:rPr lang="en-US" dirty="0" err="1"/>
              <a:t>printInteger</a:t>
            </a:r>
            <a:r>
              <a:rPr lang="en-US" dirty="0"/>
              <a:t> (</a:t>
            </a:r>
            <a:r>
              <a:rPr lang="en-US" dirty="0" err="1"/>
              <a:t>int</a:t>
            </a:r>
            <a:r>
              <a:rPr lang="en-US" dirty="0"/>
              <a:t> </a:t>
            </a:r>
            <a:r>
              <a:rPr lang="en-US" b="1" dirty="0" err="1"/>
              <a:t>aNumber</a:t>
            </a:r>
            <a:r>
              <a:rPr lang="en-US" dirty="0"/>
              <a:t>) {</a:t>
            </a:r>
            <a:endParaRPr lang="en-US" dirty="0"/>
          </a:p>
          <a:p>
            <a:pPr marL="0" indent="0" algn="l" rtl="0">
              <a:buNone/>
            </a:pPr>
            <a:r>
              <a:rPr lang="en-US" dirty="0"/>
              <a:t>  print ('The number is </a:t>
            </a:r>
            <a:r>
              <a:rPr lang="en-US" b="1" dirty="0"/>
              <a:t>$</a:t>
            </a:r>
            <a:r>
              <a:rPr lang="en-US" dirty="0"/>
              <a:t>{</a:t>
            </a:r>
            <a:r>
              <a:rPr lang="en-US" b="1" dirty="0" err="1"/>
              <a:t>aNumber</a:t>
            </a:r>
            <a:r>
              <a:rPr lang="en-US" dirty="0"/>
              <a:t>}'); // Print to console.</a:t>
            </a:r>
            <a:endParaRPr lang="en-US" dirty="0"/>
          </a:p>
          <a:p>
            <a:pPr marL="0" indent="0" algn="l" rtl="0">
              <a:buNone/>
            </a:pPr>
            <a:r>
              <a:rPr lang="en-US" dirty="0"/>
              <a:t>}</a:t>
            </a:r>
            <a:endParaRPr lang="en-US" dirty="0"/>
          </a:p>
          <a:p>
            <a:pPr algn="l" rtl="0">
              <a:buFont typeface="Wingdings" pitchFamily="2" charset="2"/>
              <a:buChar char="q"/>
            </a:pPr>
            <a:r>
              <a:rPr lang="en-US" dirty="0"/>
              <a:t>void main( ) {</a:t>
            </a:r>
            <a:endParaRPr lang="en-US" dirty="0"/>
          </a:p>
          <a:p>
            <a:pPr marL="0" indent="0" algn="l" rtl="0">
              <a:buNone/>
            </a:pPr>
            <a:r>
              <a:rPr lang="en-US" dirty="0"/>
              <a:t>  </a:t>
            </a:r>
            <a:r>
              <a:rPr lang="en-US" dirty="0" err="1"/>
              <a:t>var</a:t>
            </a:r>
            <a:r>
              <a:rPr lang="en-US" dirty="0"/>
              <a:t> number = 42; // Declare and initialize a variable.</a:t>
            </a:r>
            <a:endParaRPr lang="en-US" dirty="0"/>
          </a:p>
          <a:p>
            <a:pPr marL="0" indent="0" algn="l" rtl="0">
              <a:buNone/>
            </a:pPr>
            <a:r>
              <a:rPr lang="en-US" dirty="0"/>
              <a:t>  </a:t>
            </a:r>
            <a:r>
              <a:rPr lang="en-US" dirty="0" err="1"/>
              <a:t>printInteger</a:t>
            </a:r>
            <a:r>
              <a:rPr lang="en-US" dirty="0"/>
              <a:t> (number); // Call a function.</a:t>
            </a:r>
            <a:endParaRPr lang="en-US" dirty="0"/>
          </a:p>
          <a:p>
            <a:pPr marL="0" indent="0" algn="l" rtl="0">
              <a:buNone/>
            </a:pPr>
            <a:r>
              <a:rPr lang="en-US" dirty="0" smtClean="0"/>
              <a:t>}</a:t>
            </a:r>
            <a:endParaRPr lang="en-US" dirty="0"/>
          </a:p>
        </p:txBody>
      </p:sp>
      <p:sp>
        <p:nvSpPr>
          <p:cNvPr id="3" name="Title 2"/>
          <p:cNvSpPr>
            <a:spLocks noGrp="1"/>
          </p:cNvSpPr>
          <p:nvPr>
            <p:ph type="title"/>
          </p:nvPr>
        </p:nvSpPr>
        <p:spPr/>
        <p:txBody>
          <a:bodyPr/>
          <a:lstStyle/>
          <a:p>
            <a:r>
              <a:rPr lang="en-US" b="1" dirty="0">
                <a:solidFill>
                  <a:schemeClr val="tx1"/>
                </a:solidFill>
              </a:rPr>
              <a:t>Calling a function</a:t>
            </a:r>
            <a:endParaRPr lang="ar-EG" dirty="0">
              <a:solidFill>
                <a:schemeClr val="tx1"/>
              </a:solidFill>
            </a:endParaRPr>
          </a:p>
        </p:txBody>
      </p:sp>
    </p:spTree>
    <p:extLst>
      <p:ext uri="{BB962C8B-B14F-4D97-AF65-F5344CB8AC3E}">
        <p14:creationId xmlns:p14="http://schemas.microsoft.com/office/powerpoint/2010/main" val="459193277"/>
      </p:ext>
    </p:extLst>
  </p:cSld>
  <p:clrMapOvr>
    <a:masterClrMapping/>
  </p:clrMapOvr>
  <p:transition spd="slow">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1" y="2209800"/>
            <a:ext cx="7594600" cy="3916363"/>
          </a:xfrm>
        </p:spPr>
        <p:txBody>
          <a:bodyPr/>
          <a:lstStyle/>
          <a:p>
            <a:pPr algn="l" rtl="0" fontAlgn="base">
              <a:buFont typeface="Arial" pitchFamily="34" charset="0"/>
              <a:buChar char="•"/>
            </a:pPr>
            <a:r>
              <a:rPr lang="en-US" dirty="0"/>
              <a:t>In Dart a List is an ordered group of objects. </a:t>
            </a:r>
          </a:p>
          <a:p>
            <a:pPr algn="l" rtl="0" fontAlgn="base">
              <a:buFont typeface="Arial" pitchFamily="34" charset="0"/>
              <a:buChar char="•"/>
            </a:pPr>
            <a:r>
              <a:rPr lang="en-US" dirty="0"/>
              <a:t>The List data type is actually similar to the concept of an array in other programming languages. </a:t>
            </a:r>
          </a:p>
          <a:p>
            <a:pPr algn="l" rtl="0" fontAlgn="base">
              <a:buFont typeface="Arial" pitchFamily="34" charset="0"/>
              <a:buChar char="•"/>
            </a:pPr>
            <a:r>
              <a:rPr lang="en-US" dirty="0"/>
              <a:t>In Dart, arrays are List objects, so most people just call them lists. </a:t>
            </a:r>
          </a:p>
          <a:p>
            <a:pPr algn="l" rtl="0" fontAlgn="base">
              <a:buFont typeface="Arial" pitchFamily="34" charset="0"/>
              <a:buChar char="•"/>
            </a:pPr>
            <a:r>
              <a:rPr lang="en-US" dirty="0"/>
              <a:t>A list variable is defined by having values separated by commas and enclosed within square brackets ([]).</a:t>
            </a:r>
          </a:p>
          <a:p>
            <a:pPr algn="l" rtl="0" fontAlgn="base">
              <a:buFont typeface="Wingdings" pitchFamily="2" charset="2"/>
              <a:buChar char="q"/>
            </a:pPr>
            <a:r>
              <a:rPr lang="en-US" dirty="0" err="1"/>
              <a:t>var</a:t>
            </a:r>
            <a:r>
              <a:rPr lang="en-US" dirty="0"/>
              <a:t> list = [1, 2, 3];</a:t>
            </a:r>
          </a:p>
          <a:p>
            <a:pPr algn="l" rtl="0"/>
            <a:endParaRPr lang="ar-EG" dirty="0"/>
          </a:p>
        </p:txBody>
      </p:sp>
      <p:sp>
        <p:nvSpPr>
          <p:cNvPr id="3" name="Title 2"/>
          <p:cNvSpPr>
            <a:spLocks noGrp="1"/>
          </p:cNvSpPr>
          <p:nvPr>
            <p:ph type="title"/>
          </p:nvPr>
        </p:nvSpPr>
        <p:spPr/>
        <p:txBody>
          <a:bodyPr/>
          <a:lstStyle/>
          <a:p>
            <a:r>
              <a:rPr lang="en-US" b="1" dirty="0">
                <a:solidFill>
                  <a:schemeClr val="tx1"/>
                </a:solidFill>
              </a:rPr>
              <a:t>DART LIST</a:t>
            </a:r>
            <a:endParaRPr lang="ar-EG" dirty="0">
              <a:solidFill>
                <a:schemeClr val="tx1"/>
              </a:solidFill>
            </a:endParaRPr>
          </a:p>
        </p:txBody>
      </p:sp>
    </p:spTree>
    <p:extLst>
      <p:ext uri="{BB962C8B-B14F-4D97-AF65-F5344CB8AC3E}">
        <p14:creationId xmlns:p14="http://schemas.microsoft.com/office/powerpoint/2010/main" val="2602907396"/>
      </p:ext>
    </p:extLst>
  </p:cSld>
  <p:clrMapOvr>
    <a:masterClrMapping/>
  </p:clrMapOvr>
  <p:transition spd="slow">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305799" cy="4419600"/>
          </a:xfrm>
        </p:spPr>
        <p:txBody>
          <a:bodyPr>
            <a:normAutofit fontScale="92500" lnSpcReduction="10000"/>
          </a:bodyPr>
          <a:lstStyle/>
          <a:p>
            <a:pPr algn="l" rtl="0">
              <a:buFont typeface="Arial" pitchFamily="34" charset="0"/>
              <a:buChar char="•"/>
            </a:pPr>
            <a:r>
              <a:rPr lang="en-US" dirty="0"/>
              <a:t>To add new object &lt;</a:t>
            </a:r>
            <a:r>
              <a:rPr lang="en-US" dirty="0" err="1"/>
              <a:t>list_name</a:t>
            </a:r>
            <a:r>
              <a:rPr lang="en-US" dirty="0"/>
              <a:t>&gt;.add(&lt;value&gt;);</a:t>
            </a:r>
            <a:endParaRPr lang="en-US" dirty="0"/>
          </a:p>
          <a:p>
            <a:pPr algn="l" rtl="0">
              <a:buFont typeface="Arial" pitchFamily="34" charset="0"/>
              <a:buChar char="•"/>
            </a:pPr>
            <a:r>
              <a:rPr lang="en-US" dirty="0"/>
              <a:t>Example:-</a:t>
            </a:r>
            <a:endParaRPr lang="en-US" dirty="0"/>
          </a:p>
          <a:p>
            <a:pPr algn="l" rtl="0">
              <a:buFont typeface="Wingdings" pitchFamily="2" charset="2"/>
              <a:buChar char="q"/>
            </a:pPr>
            <a:r>
              <a:rPr lang="en-US" dirty="0"/>
              <a:t>void main() { </a:t>
            </a:r>
            <a:endParaRPr lang="en-US" dirty="0"/>
          </a:p>
          <a:p>
            <a:pPr marL="0" indent="0" algn="l" rtl="0">
              <a:buNone/>
            </a:pPr>
            <a:r>
              <a:rPr lang="en-US" dirty="0"/>
              <a:t>  </a:t>
            </a:r>
            <a:r>
              <a:rPr lang="en-US" dirty="0" err="1"/>
              <a:t>var</a:t>
            </a:r>
            <a:r>
              <a:rPr lang="en-US" dirty="0"/>
              <a:t> </a:t>
            </a:r>
            <a:r>
              <a:rPr lang="en-US" dirty="0" err="1"/>
              <a:t>even_list</a:t>
            </a:r>
            <a:r>
              <a:rPr lang="en-US" dirty="0"/>
              <a:t> = [2,4,6,8]; </a:t>
            </a:r>
            <a:endParaRPr lang="en-US" dirty="0"/>
          </a:p>
          <a:p>
            <a:pPr marL="0" indent="0" algn="l" rtl="0">
              <a:buNone/>
            </a:pPr>
            <a:r>
              <a:rPr lang="en-US" dirty="0"/>
              <a:t>  print(</a:t>
            </a:r>
            <a:r>
              <a:rPr lang="en-US" dirty="0" err="1"/>
              <a:t>even_list</a:t>
            </a:r>
            <a:r>
              <a:rPr lang="en-US" dirty="0"/>
              <a:t>); </a:t>
            </a:r>
            <a:endParaRPr lang="en-US" dirty="0"/>
          </a:p>
          <a:p>
            <a:pPr marL="0" indent="0" algn="l" rtl="0">
              <a:buNone/>
            </a:pPr>
            <a:r>
              <a:rPr lang="en-US" dirty="0"/>
              <a:t>  </a:t>
            </a:r>
            <a:r>
              <a:rPr lang="en-US" dirty="0" err="1"/>
              <a:t>even_list.add</a:t>
            </a:r>
            <a:r>
              <a:rPr lang="en-US" dirty="0"/>
              <a:t>(10);</a:t>
            </a:r>
            <a:endParaRPr lang="en-US" dirty="0"/>
          </a:p>
          <a:p>
            <a:pPr marL="0" indent="0" algn="l" rtl="0">
              <a:buNone/>
            </a:pPr>
            <a:r>
              <a:rPr lang="en-US" dirty="0"/>
              <a:t> print(</a:t>
            </a:r>
            <a:r>
              <a:rPr lang="en-US" dirty="0" err="1"/>
              <a:t>even_list</a:t>
            </a:r>
            <a:r>
              <a:rPr lang="en-US" dirty="0"/>
              <a:t>); </a:t>
            </a:r>
            <a:endParaRPr lang="en-US" dirty="0"/>
          </a:p>
          <a:p>
            <a:pPr marL="0" indent="0" algn="l" rtl="0">
              <a:buNone/>
            </a:pPr>
            <a:r>
              <a:rPr lang="en-US" dirty="0"/>
              <a:t>}</a:t>
            </a:r>
            <a:endParaRPr lang="en-US" dirty="0"/>
          </a:p>
          <a:p>
            <a:pPr algn="l" rtl="0">
              <a:buFont typeface="Arial" pitchFamily="34" charset="0"/>
              <a:buChar char="•"/>
            </a:pPr>
            <a:r>
              <a:rPr lang="en-US" dirty="0"/>
              <a:t>Output:-</a:t>
            </a:r>
            <a:endParaRPr lang="en-US" dirty="0"/>
          </a:p>
          <a:p>
            <a:pPr marL="0" indent="0" algn="l" rtl="0">
              <a:buNone/>
            </a:pPr>
            <a:r>
              <a:rPr lang="en-US" dirty="0"/>
              <a:t>[2, 4, 6, 8]</a:t>
            </a:r>
            <a:endParaRPr lang="en-US" dirty="0"/>
          </a:p>
          <a:p>
            <a:pPr marL="0" indent="0" algn="l" rtl="0">
              <a:buNone/>
            </a:pPr>
            <a:r>
              <a:rPr lang="en-US" dirty="0"/>
              <a:t>[2, 4, 6, 8, 10]</a:t>
            </a:r>
            <a:endParaRPr lang="en-US" dirty="0"/>
          </a:p>
          <a:p>
            <a:pPr marL="0" indent="0" algn="l" rtl="0">
              <a:buNone/>
            </a:pPr>
            <a:endParaRPr lang="ar-EG" dirty="0"/>
          </a:p>
        </p:txBody>
      </p:sp>
      <p:sp>
        <p:nvSpPr>
          <p:cNvPr id="3" name="Title 2"/>
          <p:cNvSpPr>
            <a:spLocks noGrp="1"/>
          </p:cNvSpPr>
          <p:nvPr>
            <p:ph type="title"/>
          </p:nvPr>
        </p:nvSpPr>
        <p:spPr/>
        <p:txBody>
          <a:bodyPr/>
          <a:lstStyle/>
          <a:p>
            <a:r>
              <a:rPr lang="en-US" b="1" dirty="0">
                <a:solidFill>
                  <a:schemeClr val="tx1"/>
                </a:solidFill>
              </a:rPr>
              <a:t>LIST ADD ( )</a:t>
            </a:r>
            <a:endParaRPr lang="ar-EG" dirty="0">
              <a:solidFill>
                <a:schemeClr val="tx1"/>
              </a:solidFill>
            </a:endParaRPr>
          </a:p>
        </p:txBody>
      </p:sp>
    </p:spTree>
    <p:extLst>
      <p:ext uri="{BB962C8B-B14F-4D97-AF65-F5344CB8AC3E}">
        <p14:creationId xmlns:p14="http://schemas.microsoft.com/office/powerpoint/2010/main" val="1647294878"/>
      </p:ext>
    </p:extLst>
  </p:cSld>
  <p:clrMapOvr>
    <a:masterClrMapping/>
  </p:clrMapOvr>
  <p:transition spd="slow">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7899400" cy="4572000"/>
          </a:xfrm>
        </p:spPr>
        <p:txBody>
          <a:bodyPr>
            <a:normAutofit fontScale="70000" lnSpcReduction="20000"/>
          </a:bodyPr>
          <a:lstStyle/>
          <a:p>
            <a:pPr algn="l" rtl="0">
              <a:buFont typeface="Arial" pitchFamily="34" charset="0"/>
              <a:buChar char="•"/>
            </a:pPr>
            <a:r>
              <a:rPr lang="en-US" sz="2900" b="1" dirty="0"/>
              <a:t>Windows:</a:t>
            </a:r>
            <a:endParaRPr lang="en-US" sz="2900" dirty="0"/>
          </a:p>
          <a:p>
            <a:pPr marL="457200" indent="-457200" algn="l" rtl="0">
              <a:buFont typeface="+mj-lt"/>
              <a:buAutoNum type="arabicPeriod"/>
            </a:pPr>
            <a:r>
              <a:rPr lang="en-US" sz="2300" b="1" dirty="0"/>
              <a:t>Download Flutter:</a:t>
            </a:r>
            <a:endParaRPr lang="en-US" sz="2300" dirty="0"/>
          </a:p>
          <a:p>
            <a:pPr lvl="1" algn="l" rtl="0"/>
            <a:r>
              <a:rPr lang="en-US" sz="2300" dirty="0"/>
              <a:t>Visit the Flutter download page: </a:t>
            </a:r>
            <a:r>
              <a:rPr lang="en-US" sz="2300" u="sng" dirty="0">
                <a:hlinkClick r:id="rId2"/>
              </a:rPr>
              <a:t>https://flutter.dev/docs/get-started/install</a:t>
            </a:r>
            <a:endParaRPr lang="en-US" sz="2300" dirty="0"/>
          </a:p>
          <a:p>
            <a:pPr lvl="1" algn="l" rtl="0"/>
            <a:r>
              <a:rPr lang="en-US" sz="2300" dirty="0"/>
              <a:t>Click on "Windows" to download the Flutter SDK.</a:t>
            </a:r>
          </a:p>
          <a:p>
            <a:pPr marL="457200" indent="-457200" algn="l" rtl="0">
              <a:buFont typeface="+mj-lt"/>
              <a:buAutoNum type="arabicPeriod"/>
            </a:pPr>
            <a:r>
              <a:rPr lang="en-US" sz="2300" b="1" dirty="0"/>
              <a:t>Extract the Archive:</a:t>
            </a:r>
            <a:endParaRPr lang="en-US" sz="2300" dirty="0"/>
          </a:p>
          <a:p>
            <a:pPr lvl="1" algn="l" rtl="0"/>
            <a:r>
              <a:rPr lang="en-US" sz="2300" dirty="0"/>
              <a:t>Extract the downloaded archive to a directory on your machine (e.g., C:\src\flutter).</a:t>
            </a:r>
          </a:p>
          <a:p>
            <a:pPr marL="457200" indent="-457200" algn="l" rtl="0">
              <a:buFont typeface="+mj-lt"/>
              <a:buAutoNum type="arabicPeriod"/>
            </a:pPr>
            <a:r>
              <a:rPr lang="en-US" sz="2300" b="1" dirty="0"/>
              <a:t>Add Flutter to PATH:</a:t>
            </a:r>
            <a:endParaRPr lang="en-US" sz="2300" dirty="0"/>
          </a:p>
          <a:p>
            <a:pPr lvl="1" algn="l" rtl="0"/>
            <a:r>
              <a:rPr lang="en-US" sz="2300" dirty="0"/>
              <a:t>Add the Flutter bin directory to your system PATH.</a:t>
            </a:r>
          </a:p>
          <a:p>
            <a:pPr lvl="1" algn="l" rtl="0"/>
            <a:r>
              <a:rPr lang="en-US" sz="2300" dirty="0"/>
              <a:t>Open the Start Menu and search for "Environment Variables."</a:t>
            </a:r>
          </a:p>
          <a:p>
            <a:pPr lvl="1" algn="l" rtl="0"/>
            <a:r>
              <a:rPr lang="en-US" sz="2300" dirty="0"/>
              <a:t>Under "System Variables," find the "Path" variable and click "Edit."</a:t>
            </a:r>
          </a:p>
          <a:p>
            <a:pPr lvl="1" algn="l" rtl="0"/>
            <a:r>
              <a:rPr lang="en-US" sz="2300" dirty="0"/>
              <a:t>Add a new entry with the path to the bin directory of your Flutter installation (e.g., C:\src\flutter\bin).</a:t>
            </a:r>
          </a:p>
          <a:p>
            <a:pPr marL="457200" indent="-457200" algn="l" rtl="0">
              <a:buFont typeface="+mj-lt"/>
              <a:buAutoNum type="arabicPeriod"/>
            </a:pPr>
            <a:r>
              <a:rPr lang="en-US" sz="2300" b="1" dirty="0"/>
              <a:t>Install Dart:</a:t>
            </a:r>
            <a:endParaRPr lang="en-US" sz="2300" dirty="0"/>
          </a:p>
          <a:p>
            <a:pPr lvl="1" algn="l" rtl="0"/>
            <a:r>
              <a:rPr lang="en-US" sz="2300" dirty="0"/>
              <a:t>Flutter comes with the Dart SDK bundled, so you don't need to install Dart separately.</a:t>
            </a:r>
          </a:p>
          <a:p>
            <a:pPr marL="457200" indent="-457200" algn="l" rtl="0">
              <a:buFont typeface="+mj-lt"/>
              <a:buAutoNum type="arabicPeriod"/>
            </a:pPr>
            <a:r>
              <a:rPr lang="en-US" sz="2300" b="1" dirty="0"/>
              <a:t>Verify Installation:</a:t>
            </a:r>
            <a:endParaRPr lang="en-US" sz="2300" dirty="0"/>
          </a:p>
          <a:p>
            <a:pPr lvl="1" algn="l" rtl="0"/>
            <a:r>
              <a:rPr lang="en-US" sz="2300" dirty="0"/>
              <a:t>Open a Command Prompt or PowerShell window and run flutter doctor to ensure that Flutter is set up correctly.</a:t>
            </a:r>
          </a:p>
          <a:p>
            <a:pPr algn="l" rtl="0"/>
            <a:endParaRPr lang="ar-EG" dirty="0"/>
          </a:p>
        </p:txBody>
      </p:sp>
      <p:sp>
        <p:nvSpPr>
          <p:cNvPr id="3" name="Title 2"/>
          <p:cNvSpPr>
            <a:spLocks noGrp="1"/>
          </p:cNvSpPr>
          <p:nvPr>
            <p:ph type="title"/>
          </p:nvPr>
        </p:nvSpPr>
        <p:spPr/>
        <p:txBody>
          <a:bodyPr/>
          <a:lstStyle/>
          <a:p>
            <a:pPr rtl="0"/>
            <a:r>
              <a:rPr lang="en-US" b="1" dirty="0">
                <a:solidFill>
                  <a:schemeClr val="tx1"/>
                </a:solidFill>
              </a:rPr>
              <a:t>Installing Flutter and </a:t>
            </a:r>
            <a:r>
              <a:rPr lang="en-US" b="1" dirty="0" smtClean="0">
                <a:solidFill>
                  <a:schemeClr val="tx1"/>
                </a:solidFill>
              </a:rPr>
              <a:t>Dart</a:t>
            </a:r>
            <a:endParaRPr lang="ar-EG" dirty="0">
              <a:solidFill>
                <a:schemeClr val="tx1"/>
              </a:solidFill>
            </a:endParaRPr>
          </a:p>
        </p:txBody>
      </p:sp>
    </p:spTree>
    <p:extLst>
      <p:ext uri="{BB962C8B-B14F-4D97-AF65-F5344CB8AC3E}">
        <p14:creationId xmlns:p14="http://schemas.microsoft.com/office/powerpoint/2010/main" val="20739788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000999" cy="4343400"/>
          </a:xfrm>
        </p:spPr>
        <p:txBody>
          <a:bodyPr>
            <a:normAutofit fontScale="92500"/>
          </a:bodyPr>
          <a:lstStyle/>
          <a:p>
            <a:pPr algn="l" rtl="0" fontAlgn="base">
              <a:buFont typeface="Arial" pitchFamily="34" charset="0"/>
              <a:buChar char="•"/>
            </a:pPr>
            <a:r>
              <a:rPr lang="en-US" dirty="0"/>
              <a:t>The Map is an object that is used to represents a set of values as </a:t>
            </a:r>
            <a:r>
              <a:rPr lang="en-US" b="1" dirty="0"/>
              <a:t>key-value pairs</a:t>
            </a:r>
            <a:r>
              <a:rPr lang="en-US" dirty="0"/>
              <a:t>. </a:t>
            </a:r>
          </a:p>
          <a:p>
            <a:pPr algn="l" rtl="0" fontAlgn="base">
              <a:buFont typeface="Arial" pitchFamily="34" charset="0"/>
              <a:buChar char="•"/>
            </a:pPr>
            <a:r>
              <a:rPr lang="en-US" dirty="0"/>
              <a:t>In Map, both keys and values can be of any type of object, it is not necessary that the keys and values both of the same type..</a:t>
            </a:r>
          </a:p>
          <a:p>
            <a:pPr algn="l" rtl="0" fontAlgn="base">
              <a:buFont typeface="Arial" pitchFamily="34" charset="0"/>
              <a:buChar char="•"/>
            </a:pPr>
            <a:r>
              <a:rPr lang="en-US" dirty="0"/>
              <a:t>In Map, each key can only occurs once, but the same value can be used multiple times.</a:t>
            </a:r>
          </a:p>
          <a:p>
            <a:pPr algn="l" rtl="0">
              <a:buFont typeface="Arial" pitchFamily="34" charset="0"/>
              <a:buChar char="•"/>
            </a:pPr>
            <a:r>
              <a:rPr lang="en-US" dirty="0" smtClean="0"/>
              <a:t>Syntax</a:t>
            </a:r>
            <a:r>
              <a:rPr lang="en-US" b="1" u="sng" dirty="0" smtClean="0"/>
              <a:t>:</a:t>
            </a:r>
          </a:p>
          <a:p>
            <a:pPr marL="0" indent="0" algn="l" rtl="0">
              <a:buNone/>
            </a:pPr>
            <a:r>
              <a:rPr lang="en-US" b="1" dirty="0" err="1" smtClean="0"/>
              <a:t>var</a:t>
            </a:r>
            <a:r>
              <a:rPr lang="en-US" b="1" dirty="0" smtClean="0"/>
              <a:t> </a:t>
            </a:r>
            <a:r>
              <a:rPr lang="en-US" b="1" dirty="0"/>
              <a:t>&lt;</a:t>
            </a:r>
            <a:r>
              <a:rPr lang="en-US" b="1" dirty="0" err="1"/>
              <a:t>map_name</a:t>
            </a:r>
            <a:r>
              <a:rPr lang="en-US" b="1" dirty="0"/>
              <a:t>&gt; = {key1:value1, key2:value2,..., </a:t>
            </a:r>
            <a:r>
              <a:rPr lang="en-US" b="1" dirty="0" err="1"/>
              <a:t>key_n:value_n</a:t>
            </a:r>
            <a:r>
              <a:rPr lang="en-US" b="1" dirty="0"/>
              <a:t>}</a:t>
            </a:r>
            <a:endParaRPr lang="en-US" dirty="0"/>
          </a:p>
          <a:p>
            <a:pPr algn="l" rtl="0" fontAlgn="base">
              <a:buFont typeface="Arial" pitchFamily="34" charset="0"/>
              <a:buChar char="•"/>
            </a:pPr>
            <a:r>
              <a:rPr lang="en-US" dirty="0" smtClean="0"/>
              <a:t>Example</a:t>
            </a:r>
            <a:endParaRPr lang="en-US" dirty="0"/>
          </a:p>
          <a:p>
            <a:pPr marL="0" indent="0" algn="l" rtl="0" fontAlgn="base">
              <a:buNone/>
            </a:pPr>
            <a:r>
              <a:rPr lang="en-US" dirty="0" err="1"/>
              <a:t>var</a:t>
            </a:r>
            <a:r>
              <a:rPr lang="en-US" dirty="0"/>
              <a:t> </a:t>
            </a:r>
            <a:r>
              <a:rPr lang="en-US" dirty="0" err="1"/>
              <a:t>weekDays</a:t>
            </a:r>
            <a:r>
              <a:rPr lang="en-US" dirty="0"/>
              <a:t> = {'Day1': 'Mon', 'Day2': 'Tue', 'Day3': 'Wed', 'Day4': 'Thu'};</a:t>
            </a:r>
          </a:p>
          <a:p>
            <a:pPr marL="0" indent="0" algn="l" rtl="0">
              <a:buNone/>
            </a:pPr>
            <a:endParaRPr lang="ar-EG" dirty="0"/>
          </a:p>
        </p:txBody>
      </p:sp>
      <p:sp>
        <p:nvSpPr>
          <p:cNvPr id="3" name="Title 2"/>
          <p:cNvSpPr>
            <a:spLocks noGrp="1"/>
          </p:cNvSpPr>
          <p:nvPr>
            <p:ph type="title"/>
          </p:nvPr>
        </p:nvSpPr>
        <p:spPr/>
        <p:txBody>
          <a:bodyPr/>
          <a:lstStyle/>
          <a:p>
            <a:r>
              <a:rPr lang="en-US" b="1" dirty="0">
                <a:solidFill>
                  <a:schemeClr val="tx1"/>
                </a:solidFill>
              </a:rPr>
              <a:t>DART MAPS</a:t>
            </a:r>
            <a:endParaRPr lang="ar-EG" dirty="0">
              <a:solidFill>
                <a:schemeClr val="tx1"/>
              </a:solidFill>
            </a:endParaRPr>
          </a:p>
        </p:txBody>
      </p:sp>
    </p:spTree>
    <p:extLst>
      <p:ext uri="{BB962C8B-B14F-4D97-AF65-F5344CB8AC3E}">
        <p14:creationId xmlns:p14="http://schemas.microsoft.com/office/powerpoint/2010/main" val="3414195544"/>
      </p:ext>
    </p:extLst>
  </p:cSld>
  <p:clrMapOvr>
    <a:masterClrMapping/>
  </p:clrMapOvr>
  <p:transition spd="slow">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209800"/>
            <a:ext cx="8153399" cy="4191000"/>
          </a:xfrm>
        </p:spPr>
        <p:txBody>
          <a:bodyPr>
            <a:normAutofit fontScale="92500" lnSpcReduction="10000"/>
          </a:bodyPr>
          <a:lstStyle/>
          <a:p>
            <a:pPr algn="l" rtl="0" fontAlgn="base">
              <a:buFont typeface="Arial" pitchFamily="34" charset="0"/>
              <a:buChar char="•"/>
            </a:pPr>
            <a:r>
              <a:rPr lang="en-US" dirty="0"/>
              <a:t>Dart is an object-oriented programming language; and supports the concepts of class, object, interfaces, inheritance, and abstract classes etc. </a:t>
            </a:r>
          </a:p>
          <a:p>
            <a:pPr algn="l" rtl="0" fontAlgn="base">
              <a:buFont typeface="Arial" pitchFamily="34" charset="0"/>
              <a:buChar char="•"/>
            </a:pPr>
            <a:r>
              <a:rPr lang="en-US" dirty="0"/>
              <a:t>In Dart, a class can be defined as a blueprint or prototype of associated objects. </a:t>
            </a:r>
          </a:p>
          <a:p>
            <a:pPr algn="l" rtl="0" fontAlgn="base">
              <a:buFont typeface="Arial" pitchFamily="34" charset="0"/>
              <a:buChar char="•"/>
            </a:pPr>
            <a:r>
              <a:rPr lang="en-US" dirty="0"/>
              <a:t>Class is a wrapper that binds/encapsulates the data and methods together; which can be later accessed by objects of that class. </a:t>
            </a:r>
          </a:p>
          <a:p>
            <a:pPr marL="0" indent="0" algn="l" rtl="0">
              <a:buNone/>
            </a:pPr>
            <a:r>
              <a:rPr lang="en-US" dirty="0"/>
              <a:t>Syntax:-</a:t>
            </a:r>
            <a:endParaRPr lang="en-US" dirty="0"/>
          </a:p>
          <a:p>
            <a:pPr marL="0" indent="0" algn="l" rtl="0">
              <a:buNone/>
            </a:pPr>
            <a:r>
              <a:rPr lang="en-US" dirty="0"/>
              <a:t>class </a:t>
            </a:r>
            <a:r>
              <a:rPr lang="en-US" dirty="0" err="1"/>
              <a:t>ClassName</a:t>
            </a:r>
            <a:r>
              <a:rPr lang="en-US" dirty="0"/>
              <a:t> {  </a:t>
            </a:r>
            <a:endParaRPr lang="en-US" dirty="0"/>
          </a:p>
          <a:p>
            <a:pPr marL="0" indent="0" algn="l" rtl="0">
              <a:buNone/>
            </a:pPr>
            <a:r>
              <a:rPr lang="en-US" dirty="0"/>
              <a:t>  &lt;fields&gt; </a:t>
            </a:r>
            <a:endParaRPr lang="en-US" dirty="0"/>
          </a:p>
          <a:p>
            <a:pPr marL="0" indent="0" algn="l" rtl="0">
              <a:buNone/>
            </a:pPr>
            <a:r>
              <a:rPr lang="en-US" dirty="0"/>
              <a:t> &lt;functions&gt; </a:t>
            </a:r>
            <a:endParaRPr lang="en-US" dirty="0"/>
          </a:p>
          <a:p>
            <a:pPr marL="0" indent="0" algn="l" rtl="0">
              <a:buNone/>
            </a:pPr>
            <a:r>
              <a:rPr lang="en-US" dirty="0"/>
              <a:t>}</a:t>
            </a:r>
            <a:endParaRPr lang="en-US" dirty="0"/>
          </a:p>
          <a:p>
            <a:endParaRPr lang="ar-EG" dirty="0"/>
          </a:p>
        </p:txBody>
      </p:sp>
      <p:sp>
        <p:nvSpPr>
          <p:cNvPr id="3" name="Title 2"/>
          <p:cNvSpPr>
            <a:spLocks noGrp="1"/>
          </p:cNvSpPr>
          <p:nvPr>
            <p:ph type="title"/>
          </p:nvPr>
        </p:nvSpPr>
        <p:spPr/>
        <p:txBody>
          <a:bodyPr/>
          <a:lstStyle/>
          <a:p>
            <a:r>
              <a:rPr lang="en-US" b="1" dirty="0">
                <a:solidFill>
                  <a:schemeClr val="tx1"/>
                </a:solidFill>
              </a:rPr>
              <a:t>DART CLASSES</a:t>
            </a:r>
            <a:endParaRPr lang="ar-EG" dirty="0">
              <a:solidFill>
                <a:schemeClr val="tx1"/>
              </a:solidFill>
            </a:endParaRPr>
          </a:p>
        </p:txBody>
      </p:sp>
    </p:spTree>
    <p:extLst>
      <p:ext uri="{BB962C8B-B14F-4D97-AF65-F5344CB8AC3E}">
        <p14:creationId xmlns:p14="http://schemas.microsoft.com/office/powerpoint/2010/main" val="3394082083"/>
      </p:ext>
    </p:extLst>
  </p:cSld>
  <p:clrMapOvr>
    <a:masterClrMapping/>
  </p:clrMapOvr>
  <p:transition spd="slow">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rtl="0"/>
            <a:r>
              <a:rPr lang="en-US" b="1" dirty="0" smtClean="0">
                <a:solidFill>
                  <a:schemeClr val="tx1"/>
                </a:solidFill>
              </a:rPr>
              <a:t>Create your first flutter app</a:t>
            </a:r>
            <a:endParaRPr lang="ar-EG" b="1" dirty="0">
              <a:solidFill>
                <a:schemeClr val="tx1"/>
              </a:solidFill>
            </a:endParaRPr>
          </a:p>
        </p:txBody>
      </p:sp>
      <p:pic>
        <p:nvPicPr>
          <p:cNvPr id="9218" name="Picture 2" descr="C:\Users\ALRYADA\Desktop\flutter-demo-p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3600" y="1828800"/>
            <a:ext cx="2438400" cy="434035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457200" y="2133600"/>
            <a:ext cx="4800600" cy="3581400"/>
          </a:xfrm>
          <a:prstGeom prst="rect">
            <a:avLst/>
          </a:prstGeom>
        </p:spPr>
        <p:txBody>
          <a:bodyPr vert="horz" lIns="91440" tIns="45720" rIns="91440" bIns="45720" rtlCol="0" anchor="ctr">
            <a:normAutofit/>
          </a:bodyPr>
          <a:lst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742950" indent="-742950" algn="l" rtl="0">
              <a:buFont typeface="+mj-lt"/>
              <a:buAutoNum type="arabicPeriod"/>
            </a:pPr>
            <a:r>
              <a:rPr lang="en-US" b="1" dirty="0" smtClean="0">
                <a:solidFill>
                  <a:schemeClr val="tx1"/>
                </a:solidFill>
              </a:rPr>
              <a:t>Open android studio </a:t>
            </a:r>
          </a:p>
          <a:p>
            <a:pPr marL="742950" indent="-742950" algn="l" rtl="0">
              <a:buFont typeface="+mj-lt"/>
              <a:buAutoNum type="arabicPeriod"/>
            </a:pPr>
            <a:r>
              <a:rPr lang="en-US" b="1" dirty="0" smtClean="0">
                <a:solidFill>
                  <a:schemeClr val="tx1"/>
                </a:solidFill>
              </a:rPr>
              <a:t>File –new –new flutter project</a:t>
            </a:r>
            <a:endParaRPr lang="ar-EG" b="1" dirty="0">
              <a:solidFill>
                <a:schemeClr val="tx1"/>
              </a:solidFill>
            </a:endParaRPr>
          </a:p>
        </p:txBody>
      </p:sp>
    </p:spTree>
    <p:extLst>
      <p:ext uri="{BB962C8B-B14F-4D97-AF65-F5344CB8AC3E}">
        <p14:creationId xmlns:p14="http://schemas.microsoft.com/office/powerpoint/2010/main" val="716687019"/>
      </p:ext>
    </p:extLst>
  </p:cSld>
  <p:clrMapOvr>
    <a:masterClrMapping/>
  </p:clrMapOvr>
  <p:transition spd="slow">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52600"/>
            <a:ext cx="8382000" cy="4876800"/>
          </a:xfrm>
        </p:spPr>
        <p:txBody>
          <a:bodyPr>
            <a:normAutofit/>
          </a:bodyPr>
          <a:lstStyle/>
          <a:p>
            <a:pPr algn="l" rtl="0"/>
            <a:endParaRPr lang="ar-EG" dirty="0"/>
          </a:p>
        </p:txBody>
      </p:sp>
      <p:sp>
        <p:nvSpPr>
          <p:cNvPr id="3" name="Title 2"/>
          <p:cNvSpPr>
            <a:spLocks noGrp="1"/>
          </p:cNvSpPr>
          <p:nvPr>
            <p:ph type="title"/>
          </p:nvPr>
        </p:nvSpPr>
        <p:spPr/>
        <p:txBody>
          <a:bodyPr>
            <a:normAutofit fontScale="90000"/>
          </a:bodyPr>
          <a:lstStyle/>
          <a:p>
            <a:r>
              <a:rPr lang="en-US" b="1" dirty="0">
                <a:solidFill>
                  <a:schemeClr val="tx1"/>
                </a:solidFill>
              </a:rPr>
              <a:t>simple Flutter project that displays a basic "To-Do List" app</a:t>
            </a:r>
            <a:endParaRPr lang="ar-EG" b="1" dirty="0">
              <a:solidFill>
                <a:schemeClr val="tx1"/>
              </a:solidFill>
            </a:endParaRPr>
          </a:p>
        </p:txBody>
      </p:sp>
      <p:pic>
        <p:nvPicPr>
          <p:cNvPr id="15362" name="Picture 2" descr="C:\Users\ALRYADA\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83094"/>
            <a:ext cx="8832851" cy="50990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748054"/>
      </p:ext>
    </p:extLst>
  </p:cSld>
  <p:clrMapOvr>
    <a:masterClrMapping/>
  </p:clrMapOvr>
  <p:transition spd="slow">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LRYADA\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255001" cy="571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7104"/>
      </p:ext>
    </p:extLst>
  </p:cSld>
  <p:clrMapOvr>
    <a:masterClrMapping/>
  </p:clrMapOvr>
  <p:transition spd="slow">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ALRYADA\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5449"/>
            <a:ext cx="8337551" cy="5822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095676"/>
      </p:ext>
    </p:extLst>
  </p:cSld>
  <p:clrMapOvr>
    <a:masterClrMapping/>
  </p:clrMapOvr>
  <p:transition spd="slow">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9"/>
            <a:ext cx="6629400" cy="1719072"/>
          </a:xfrm>
        </p:spPr>
        <p:txBody>
          <a:bodyPr/>
          <a:lstStyle/>
          <a:p>
            <a:pPr algn="l" rtl="0"/>
            <a:r>
              <a:rPr lang="en-US" b="1" dirty="0" smtClean="0">
                <a:solidFill>
                  <a:schemeClr val="tx1"/>
                </a:solidFill>
              </a:rPr>
              <a:t>Run the code</a:t>
            </a:r>
            <a:endParaRPr lang="ar-EG" b="1" dirty="0">
              <a:solidFill>
                <a:schemeClr val="tx1"/>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762000"/>
            <a:ext cx="3429000" cy="54716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947732"/>
      </p:ext>
    </p:extLst>
  </p:cSld>
  <p:clrMapOvr>
    <a:masterClrMapping/>
  </p:clrMapOvr>
  <p:transition spd="slow">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4038600"/>
          </a:xfrm>
        </p:spPr>
        <p:txBody>
          <a:bodyPr>
            <a:normAutofit fontScale="85000" lnSpcReduction="20000"/>
          </a:bodyPr>
          <a:lstStyle/>
          <a:p>
            <a:pPr marL="0" indent="0" algn="l" rtl="0">
              <a:buNone/>
            </a:pPr>
            <a:r>
              <a:rPr lang="en-US" b="1" dirty="0"/>
              <a:t>1. Enable Developer Options on Your Phone:</a:t>
            </a:r>
            <a:endParaRPr lang="en-US" dirty="0"/>
          </a:p>
          <a:p>
            <a:pPr marL="0" indent="0" algn="l" rtl="0">
              <a:buNone/>
            </a:pPr>
            <a:r>
              <a:rPr lang="en-US" b="1" dirty="0"/>
              <a:t>a. Open Settings:</a:t>
            </a:r>
            <a:r>
              <a:rPr lang="en-US" dirty="0"/>
              <a:t> On your Android device, go to "Settings."</a:t>
            </a:r>
          </a:p>
          <a:p>
            <a:pPr marL="0" indent="0" algn="l" rtl="0">
              <a:buNone/>
            </a:pPr>
            <a:r>
              <a:rPr lang="en-US" b="1" dirty="0"/>
              <a:t>b. About Phone:</a:t>
            </a:r>
            <a:r>
              <a:rPr lang="en-US" dirty="0"/>
              <a:t> Scroll down and find the "About Phone" or "Software Information" option.</a:t>
            </a:r>
          </a:p>
          <a:p>
            <a:pPr marL="0" indent="0" algn="l" rtl="0">
              <a:buNone/>
            </a:pPr>
            <a:r>
              <a:rPr lang="en-US" b="1" dirty="0"/>
              <a:t>c. Tap Build Number:</a:t>
            </a:r>
            <a:r>
              <a:rPr lang="en-US" dirty="0"/>
              <a:t> Tap on "Build Number" multiple times (usually 7 times) until you see a message indicating that Developer Options are enabled</a:t>
            </a:r>
            <a:r>
              <a:rPr lang="en-US" dirty="0" smtClean="0"/>
              <a:t>.</a:t>
            </a:r>
          </a:p>
          <a:p>
            <a:pPr marL="0" indent="0" algn="l" rtl="0">
              <a:buNone/>
            </a:pPr>
            <a:r>
              <a:rPr lang="en-US" b="1" dirty="0"/>
              <a:t>2. Enable USB Debugging:</a:t>
            </a:r>
            <a:endParaRPr lang="en-US" dirty="0"/>
          </a:p>
          <a:p>
            <a:pPr marL="0" indent="0" algn="l" rtl="0">
              <a:buNone/>
            </a:pPr>
            <a:r>
              <a:rPr lang="en-US" b="1" dirty="0"/>
              <a:t>a. Developer Options:</a:t>
            </a:r>
            <a:r>
              <a:rPr lang="en-US" dirty="0"/>
              <a:t> Once Developer Options are enabled, go back to </a:t>
            </a:r>
            <a:r>
              <a:rPr lang="en-US" dirty="0" smtClean="0"/>
              <a:t>the main </a:t>
            </a:r>
            <a:r>
              <a:rPr lang="en-US" dirty="0"/>
              <a:t>"Settings" screen.</a:t>
            </a:r>
          </a:p>
          <a:p>
            <a:pPr marL="0" indent="0" algn="l" rtl="0">
              <a:buNone/>
            </a:pPr>
            <a:r>
              <a:rPr lang="en-US" b="1" dirty="0"/>
              <a:t>b. Developer Options:</a:t>
            </a:r>
            <a:r>
              <a:rPr lang="en-US" dirty="0"/>
              <a:t> You should now see "Developer Options" or "System" &gt; "Developer Options."</a:t>
            </a:r>
          </a:p>
          <a:p>
            <a:pPr marL="0" indent="0" algn="l" rtl="0">
              <a:buNone/>
            </a:pPr>
            <a:r>
              <a:rPr lang="en-US" b="1" dirty="0"/>
              <a:t>c. Enable USB Debugging:</a:t>
            </a:r>
            <a:r>
              <a:rPr lang="en-US" dirty="0"/>
              <a:t> Inside Developer Options, find and enable "USB Debugging."</a:t>
            </a:r>
          </a:p>
          <a:p>
            <a:pPr algn="l" rtl="0"/>
            <a:endParaRPr lang="ar-EG" dirty="0"/>
          </a:p>
        </p:txBody>
      </p:sp>
      <p:sp>
        <p:nvSpPr>
          <p:cNvPr id="3" name="Title 2"/>
          <p:cNvSpPr>
            <a:spLocks noGrp="1"/>
          </p:cNvSpPr>
          <p:nvPr>
            <p:ph type="title"/>
          </p:nvPr>
        </p:nvSpPr>
        <p:spPr/>
        <p:txBody>
          <a:bodyPr>
            <a:normAutofit fontScale="90000"/>
          </a:bodyPr>
          <a:lstStyle/>
          <a:p>
            <a:pPr rtl="0"/>
            <a:r>
              <a:rPr lang="en-US" b="1" dirty="0">
                <a:solidFill>
                  <a:schemeClr val="tx1"/>
                </a:solidFill>
              </a:rPr>
              <a:t>Connecting your Android phone to </a:t>
            </a:r>
            <a:r>
              <a:rPr lang="en-US" b="1" dirty="0" smtClean="0">
                <a:solidFill>
                  <a:schemeClr val="tx1"/>
                </a:solidFill>
              </a:rPr>
              <a:t>your </a:t>
            </a:r>
            <a:r>
              <a:rPr lang="en-US" b="1" dirty="0">
                <a:solidFill>
                  <a:schemeClr val="tx1"/>
                </a:solidFill>
              </a:rPr>
              <a:t>Flutter app</a:t>
            </a:r>
            <a:endParaRPr lang="ar-EG" b="1" dirty="0">
              <a:solidFill>
                <a:schemeClr val="tx1"/>
              </a:solidFill>
            </a:endParaRPr>
          </a:p>
        </p:txBody>
      </p:sp>
    </p:spTree>
    <p:extLst>
      <p:ext uri="{BB962C8B-B14F-4D97-AF65-F5344CB8AC3E}">
        <p14:creationId xmlns:p14="http://schemas.microsoft.com/office/powerpoint/2010/main" val="486246387"/>
      </p:ext>
    </p:extLst>
  </p:cSld>
  <p:clrMapOvr>
    <a:masterClrMapping/>
  </p:clrMapOvr>
  <p:transition spd="slow">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7747001" cy="4343400"/>
          </a:xfrm>
        </p:spPr>
        <p:txBody>
          <a:bodyPr>
            <a:normAutofit fontScale="70000" lnSpcReduction="20000"/>
          </a:bodyPr>
          <a:lstStyle/>
          <a:p>
            <a:pPr marL="0" indent="0" algn="l" rtl="0">
              <a:buNone/>
            </a:pPr>
            <a:r>
              <a:rPr lang="en-US" dirty="0" smtClean="0"/>
              <a:t>class </a:t>
            </a:r>
            <a:r>
              <a:rPr lang="en-US" dirty="0" err="1"/>
              <a:t>HomeScreen</a:t>
            </a:r>
            <a:r>
              <a:rPr lang="en-US" dirty="0"/>
              <a:t> extends </a:t>
            </a:r>
            <a:r>
              <a:rPr lang="en-US" dirty="0" err="1"/>
              <a:t>StatelessWidget</a:t>
            </a:r>
            <a:r>
              <a:rPr lang="en-US" dirty="0"/>
              <a:t> {</a:t>
            </a:r>
          </a:p>
          <a:p>
            <a:pPr marL="0" indent="0" algn="l" rtl="0">
              <a:buNone/>
            </a:pPr>
            <a:r>
              <a:rPr lang="en-US" dirty="0"/>
              <a:t>  @override</a:t>
            </a:r>
          </a:p>
          <a:p>
            <a:pPr marL="0" indent="0" algn="l" rtl="0">
              <a:buNone/>
            </a:pPr>
            <a:r>
              <a:rPr lang="en-US" dirty="0"/>
              <a:t>  Widget build(</a:t>
            </a:r>
            <a:r>
              <a:rPr lang="en-US" dirty="0" err="1"/>
              <a:t>BuildContext</a:t>
            </a:r>
            <a:r>
              <a:rPr lang="en-US" dirty="0"/>
              <a:t> context) {</a:t>
            </a:r>
          </a:p>
          <a:p>
            <a:pPr marL="0" indent="0" algn="l" rtl="0">
              <a:buNone/>
            </a:pPr>
            <a:r>
              <a:rPr lang="en-US" dirty="0"/>
              <a:t>    return Scaffold(</a:t>
            </a:r>
          </a:p>
          <a:p>
            <a:pPr marL="0" indent="0" algn="l" rtl="0">
              <a:buNone/>
            </a:pPr>
            <a:r>
              <a:rPr lang="en-US" dirty="0"/>
              <a:t>      </a:t>
            </a:r>
            <a:r>
              <a:rPr lang="en-US" dirty="0" err="1"/>
              <a:t>appBar</a:t>
            </a:r>
            <a:r>
              <a:rPr lang="en-US" dirty="0"/>
              <a:t>: </a:t>
            </a:r>
            <a:r>
              <a:rPr lang="en-US" dirty="0" err="1"/>
              <a:t>AppBar</a:t>
            </a:r>
            <a:r>
              <a:rPr lang="en-US" dirty="0"/>
              <a:t>(title: Text('Home Screen')),</a:t>
            </a:r>
          </a:p>
          <a:p>
            <a:pPr marL="0" indent="0" algn="l" rtl="0">
              <a:buNone/>
            </a:pPr>
            <a:r>
              <a:rPr lang="en-US" dirty="0"/>
              <a:t>      body: Center(</a:t>
            </a:r>
          </a:p>
          <a:p>
            <a:pPr marL="0" indent="0" algn="l" rtl="0">
              <a:buNone/>
            </a:pPr>
            <a:r>
              <a:rPr lang="en-US" dirty="0"/>
              <a:t>        child: </a:t>
            </a:r>
            <a:r>
              <a:rPr lang="en-US" dirty="0" err="1"/>
              <a:t>ElevatedButton</a:t>
            </a:r>
            <a:r>
              <a:rPr lang="en-US" dirty="0"/>
              <a:t>(</a:t>
            </a:r>
          </a:p>
          <a:p>
            <a:pPr marL="0" indent="0" algn="l" rtl="0">
              <a:buNone/>
            </a:pPr>
            <a:r>
              <a:rPr lang="en-US" dirty="0"/>
              <a:t>          </a:t>
            </a:r>
            <a:r>
              <a:rPr lang="en-US" dirty="0" err="1"/>
              <a:t>onPressed</a:t>
            </a:r>
            <a:r>
              <a:rPr lang="en-US" dirty="0"/>
              <a:t>: () {</a:t>
            </a:r>
          </a:p>
          <a:p>
            <a:pPr marL="0" indent="0" algn="l" rtl="0">
              <a:buNone/>
            </a:pPr>
            <a:r>
              <a:rPr lang="en-US" dirty="0"/>
              <a:t>            </a:t>
            </a:r>
            <a:r>
              <a:rPr lang="en-US" dirty="0" err="1"/>
              <a:t>Navigator.pushNamed</a:t>
            </a:r>
            <a:r>
              <a:rPr lang="en-US" dirty="0"/>
              <a:t>(context, '/details');</a:t>
            </a:r>
          </a:p>
          <a:p>
            <a:pPr marL="0" indent="0" algn="l" rtl="0">
              <a:buNone/>
            </a:pPr>
            <a:r>
              <a:rPr lang="en-US" dirty="0"/>
              <a:t>          },</a:t>
            </a:r>
          </a:p>
          <a:p>
            <a:pPr marL="0" indent="0" algn="l" rtl="0">
              <a:buNone/>
            </a:pPr>
            <a:r>
              <a:rPr lang="en-US" dirty="0"/>
              <a:t>          child: Text('Go to Details'),</a:t>
            </a:r>
          </a:p>
          <a:p>
            <a:pPr marL="0" indent="0" algn="l" rtl="0">
              <a:buNone/>
            </a:pPr>
            <a:r>
              <a:rPr lang="en-US" dirty="0"/>
              <a:t>        ),</a:t>
            </a:r>
          </a:p>
          <a:p>
            <a:pPr marL="0" indent="0" algn="l" rtl="0">
              <a:buNone/>
            </a:pPr>
            <a:r>
              <a:rPr lang="en-US" dirty="0" smtClean="0"/>
              <a:t>      </a:t>
            </a:r>
            <a:r>
              <a:rPr lang="en-US" dirty="0"/>
              <a:t>),</a:t>
            </a:r>
          </a:p>
          <a:p>
            <a:pPr marL="0" indent="0" algn="l" rtl="0">
              <a:buNone/>
            </a:pPr>
            <a:r>
              <a:rPr lang="en-US" dirty="0"/>
              <a:t>    );</a:t>
            </a:r>
          </a:p>
          <a:p>
            <a:pPr marL="0" indent="0" algn="l" rtl="0">
              <a:buNone/>
            </a:pPr>
            <a:r>
              <a:rPr lang="en-US" dirty="0"/>
              <a:t>  }</a:t>
            </a:r>
          </a:p>
          <a:p>
            <a:pPr marL="0" indent="0" algn="l" rtl="0">
              <a:buNone/>
            </a:pPr>
            <a:r>
              <a:rPr lang="en-US" dirty="0"/>
              <a:t>}</a:t>
            </a:r>
          </a:p>
          <a:p>
            <a:pPr algn="l" rtl="0"/>
            <a:endParaRPr lang="ar-EG" dirty="0"/>
          </a:p>
        </p:txBody>
      </p:sp>
      <p:sp>
        <p:nvSpPr>
          <p:cNvPr id="3" name="Title 2"/>
          <p:cNvSpPr>
            <a:spLocks noGrp="1"/>
          </p:cNvSpPr>
          <p:nvPr>
            <p:ph type="title"/>
          </p:nvPr>
        </p:nvSpPr>
        <p:spPr/>
        <p:txBody>
          <a:bodyPr/>
          <a:lstStyle/>
          <a:p>
            <a:pPr rtl="0"/>
            <a:r>
              <a:rPr lang="en-US" b="1" dirty="0">
                <a:solidFill>
                  <a:schemeClr val="tx1"/>
                </a:solidFill>
              </a:rPr>
              <a:t>Create a Navigation Button</a:t>
            </a:r>
            <a:endParaRPr lang="ar-EG" dirty="0">
              <a:solidFill>
                <a:schemeClr val="tx1"/>
              </a:solidFill>
            </a:endParaRPr>
          </a:p>
        </p:txBody>
      </p:sp>
    </p:spTree>
    <p:extLst>
      <p:ext uri="{BB962C8B-B14F-4D97-AF65-F5344CB8AC3E}">
        <p14:creationId xmlns:p14="http://schemas.microsoft.com/office/powerpoint/2010/main" val="2236468645"/>
      </p:ext>
    </p:extLst>
  </p:cSld>
  <p:clrMapOvr>
    <a:masterClrMapping/>
  </p:clrMapOvr>
  <p:transition spd="slow">
    <p:pull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724400" cy="1719072"/>
          </a:xfrm>
        </p:spPr>
        <p:txBody>
          <a:bodyPr/>
          <a:lstStyle/>
          <a:p>
            <a:pPr algn="l" rtl="0"/>
            <a:r>
              <a:rPr lang="en-US" b="1" dirty="0" smtClean="0">
                <a:solidFill>
                  <a:schemeClr val="tx1"/>
                </a:solidFill>
              </a:rPr>
              <a:t>Create a new flutter page</a:t>
            </a:r>
            <a:endParaRPr lang="ar-EG" b="1" dirty="0">
              <a:solidFill>
                <a:schemeClr val="tx1"/>
              </a:solidFill>
            </a:endParaRPr>
          </a:p>
        </p:txBody>
      </p:sp>
      <p:pic>
        <p:nvPicPr>
          <p:cNvPr id="19458" name="Picture 2" descr="C:\Users\ALRYADA\Desktop\Screenshot 2023-08-12 0243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57199"/>
            <a:ext cx="5257800" cy="58687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68080"/>
      </p:ext>
    </p:extLst>
  </p:cSld>
  <p:clrMapOvr>
    <a:masterClrMapping/>
  </p:clrMapOvr>
  <p:transition spd="slow">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305800" cy="5943600"/>
          </a:xfrm>
        </p:spPr>
        <p:txBody>
          <a:bodyPr>
            <a:normAutofit fontScale="85000" lnSpcReduction="10000"/>
          </a:bodyPr>
          <a:lstStyle/>
          <a:p>
            <a:pPr marL="0" indent="0" algn="l" rtl="0">
              <a:buNone/>
            </a:pPr>
            <a:r>
              <a:rPr lang="en-US" b="1" dirty="0">
                <a:solidFill>
                  <a:schemeClr val="tx1"/>
                </a:solidFill>
              </a:rPr>
              <a:t>1. Install Android Studio:</a:t>
            </a:r>
            <a:endParaRPr lang="en-US" dirty="0">
              <a:solidFill>
                <a:schemeClr val="tx1"/>
              </a:solidFill>
            </a:endParaRPr>
          </a:p>
          <a:p>
            <a:pPr algn="l" rtl="0">
              <a:buClrTx/>
            </a:pPr>
            <a:r>
              <a:rPr lang="en-US" dirty="0">
                <a:solidFill>
                  <a:schemeClr val="tx1"/>
                </a:solidFill>
              </a:rPr>
              <a:t>Download Android Studio from the official website: </a:t>
            </a:r>
            <a:r>
              <a:rPr lang="en-US" u="sng" dirty="0">
                <a:solidFill>
                  <a:schemeClr val="tx1"/>
                </a:solidFill>
                <a:hlinkClick r:id="rId2"/>
              </a:rPr>
              <a:t>https://developer.android.com/studio</a:t>
            </a:r>
            <a:endParaRPr lang="en-US" dirty="0">
              <a:solidFill>
                <a:schemeClr val="tx1"/>
              </a:solidFill>
            </a:endParaRPr>
          </a:p>
          <a:p>
            <a:pPr algn="l" rtl="0"/>
            <a:r>
              <a:rPr lang="en-US" dirty="0">
                <a:solidFill>
                  <a:schemeClr val="tx1"/>
                </a:solidFill>
              </a:rPr>
              <a:t>Follow the installation instructions for your operating system (Windows, </a:t>
            </a:r>
            <a:r>
              <a:rPr lang="en-US" dirty="0" err="1">
                <a:solidFill>
                  <a:schemeClr val="tx1"/>
                </a:solidFill>
              </a:rPr>
              <a:t>macOS</a:t>
            </a:r>
            <a:r>
              <a:rPr lang="en-US" dirty="0">
                <a:solidFill>
                  <a:schemeClr val="tx1"/>
                </a:solidFill>
              </a:rPr>
              <a:t>, Linux).</a:t>
            </a:r>
          </a:p>
          <a:p>
            <a:pPr marL="0" indent="0" algn="l" rtl="0">
              <a:buNone/>
            </a:pPr>
            <a:r>
              <a:rPr lang="en-US" b="1" dirty="0">
                <a:solidFill>
                  <a:schemeClr val="tx1"/>
                </a:solidFill>
              </a:rPr>
              <a:t>2. Install Flutter and Dart Plugins:</a:t>
            </a:r>
            <a:endParaRPr lang="en-US" dirty="0">
              <a:solidFill>
                <a:schemeClr val="tx1"/>
              </a:solidFill>
            </a:endParaRPr>
          </a:p>
          <a:p>
            <a:pPr algn="l" rtl="0">
              <a:buClrTx/>
            </a:pPr>
            <a:r>
              <a:rPr lang="en-US" dirty="0">
                <a:solidFill>
                  <a:schemeClr val="tx1"/>
                </a:solidFill>
              </a:rPr>
              <a:t>Open Android Studio.</a:t>
            </a:r>
          </a:p>
          <a:p>
            <a:pPr marL="0" indent="0" algn="l" rtl="0">
              <a:buNone/>
            </a:pPr>
            <a:r>
              <a:rPr lang="en-US" dirty="0">
                <a:solidFill>
                  <a:schemeClr val="tx1"/>
                </a:solidFill>
              </a:rPr>
              <a:t>Go to "File" &gt; "Settings" (on </a:t>
            </a:r>
            <a:r>
              <a:rPr lang="en-US" dirty="0" err="1">
                <a:solidFill>
                  <a:schemeClr val="tx1"/>
                </a:solidFill>
              </a:rPr>
              <a:t>macOS</a:t>
            </a:r>
            <a:r>
              <a:rPr lang="en-US" dirty="0">
                <a:solidFill>
                  <a:schemeClr val="tx1"/>
                </a:solidFill>
              </a:rPr>
              <a:t>, it's "Android Studio" &gt; "Preferences").</a:t>
            </a:r>
          </a:p>
          <a:p>
            <a:pPr algn="l" rtl="0"/>
            <a:r>
              <a:rPr lang="en-US" dirty="0" smtClean="0">
                <a:solidFill>
                  <a:schemeClr val="tx1"/>
                </a:solidFill>
              </a:rPr>
              <a:t>In </a:t>
            </a:r>
            <a:r>
              <a:rPr lang="en-US" dirty="0">
                <a:solidFill>
                  <a:schemeClr val="tx1"/>
                </a:solidFill>
              </a:rPr>
              <a:t>the left pane, select "Plugins."</a:t>
            </a:r>
          </a:p>
          <a:p>
            <a:pPr algn="l" rtl="0">
              <a:buClrTx/>
            </a:pPr>
            <a:r>
              <a:rPr lang="en-US" dirty="0">
                <a:solidFill>
                  <a:schemeClr val="tx1"/>
                </a:solidFill>
              </a:rPr>
              <a:t>Search for "Flutter" and "Dart."</a:t>
            </a:r>
          </a:p>
          <a:p>
            <a:pPr algn="l" rtl="0"/>
            <a:r>
              <a:rPr lang="en-US" dirty="0">
                <a:solidFill>
                  <a:schemeClr val="tx1"/>
                </a:solidFill>
              </a:rPr>
              <a:t>Install both plugins and follow any prompts to restart Android Studio.</a:t>
            </a:r>
          </a:p>
          <a:p>
            <a:pPr marL="0" indent="0" algn="l" rtl="0">
              <a:buNone/>
            </a:pPr>
            <a:r>
              <a:rPr lang="en-US" b="1" dirty="0">
                <a:solidFill>
                  <a:schemeClr val="tx1"/>
                </a:solidFill>
              </a:rPr>
              <a:t>3. Configure Flutter SDK:</a:t>
            </a:r>
            <a:endParaRPr lang="en-US" dirty="0">
              <a:solidFill>
                <a:schemeClr val="tx1"/>
              </a:solidFill>
            </a:endParaRPr>
          </a:p>
          <a:p>
            <a:pPr algn="l" rtl="0"/>
            <a:r>
              <a:rPr lang="en-US" dirty="0">
                <a:solidFill>
                  <a:schemeClr val="tx1"/>
                </a:solidFill>
              </a:rPr>
              <a:t>After installing the Flutter plugin, you'll be prompted to configure the Flutter SDK location.</a:t>
            </a:r>
          </a:p>
          <a:p>
            <a:pPr algn="l" rtl="0"/>
            <a:r>
              <a:rPr lang="en-US" dirty="0">
                <a:solidFill>
                  <a:schemeClr val="tx1"/>
                </a:solidFill>
              </a:rPr>
              <a:t>If not prompted, you can configure it later by going to "File" &gt; "Settings" &gt; "Languages &amp; Frameworks" &gt; "Flutter."</a:t>
            </a:r>
          </a:p>
          <a:p>
            <a:pPr algn="l" rtl="0"/>
            <a:r>
              <a:rPr lang="en-US" dirty="0" smtClean="0">
                <a:solidFill>
                  <a:schemeClr val="tx1"/>
                </a:solidFill>
              </a:rPr>
              <a:t>Click on </a:t>
            </a:r>
            <a:r>
              <a:rPr lang="en-US" dirty="0">
                <a:solidFill>
                  <a:schemeClr val="tx1"/>
                </a:solidFill>
              </a:rPr>
              <a:t>the "Flutter SDK path" field and provide the path to </a:t>
            </a:r>
            <a:r>
              <a:rPr lang="en-US" dirty="0" smtClean="0">
                <a:solidFill>
                  <a:schemeClr val="tx1"/>
                </a:solidFill>
              </a:rPr>
              <a:t>your Flutter </a:t>
            </a:r>
            <a:r>
              <a:rPr lang="en-US" dirty="0">
                <a:solidFill>
                  <a:schemeClr val="tx1"/>
                </a:solidFill>
              </a:rPr>
              <a:t>installation directory (e.g., /path/to/flutter).</a:t>
            </a:r>
          </a:p>
          <a:p>
            <a:pPr algn="l" rtl="0"/>
            <a:endParaRPr lang="ar-EG" dirty="0">
              <a:solidFill>
                <a:schemeClr val="tx1"/>
              </a:solidFill>
            </a:endParaRPr>
          </a:p>
        </p:txBody>
      </p:sp>
    </p:spTree>
    <p:extLst>
      <p:ext uri="{BB962C8B-B14F-4D97-AF65-F5344CB8AC3E}">
        <p14:creationId xmlns:p14="http://schemas.microsoft.com/office/powerpoint/2010/main" val="806107486"/>
      </p:ext>
    </p:extLst>
  </p:cSld>
  <p:clrMapOvr>
    <a:masterClrMapping/>
  </p:clrMapOvr>
  <p:transition spd="slow">
    <p:pull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ar-EG" dirty="0"/>
          </a:p>
        </p:txBody>
      </p:sp>
      <p:sp>
        <p:nvSpPr>
          <p:cNvPr id="3" name="Title 2"/>
          <p:cNvSpPr>
            <a:spLocks noGrp="1"/>
          </p:cNvSpPr>
          <p:nvPr>
            <p:ph type="title"/>
          </p:nvPr>
        </p:nvSpPr>
        <p:spPr/>
        <p:txBody>
          <a:bodyPr/>
          <a:lstStyle/>
          <a:p>
            <a:pPr rtl="0"/>
            <a:r>
              <a:rPr lang="en-US" b="1" dirty="0" smtClean="0">
                <a:solidFill>
                  <a:schemeClr val="tx1"/>
                </a:solidFill>
              </a:rPr>
              <a:t>Second screen </a:t>
            </a:r>
            <a:endParaRPr lang="ar-EG" b="1" dirty="0">
              <a:solidFill>
                <a:schemeClr val="tx1"/>
              </a:solidFill>
            </a:endParaRPr>
          </a:p>
        </p:txBody>
      </p:sp>
      <p:pic>
        <p:nvPicPr>
          <p:cNvPr id="20482" name="Picture 2" descr="C:\Users\ALRYADA\Desktop\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07" y="2209800"/>
            <a:ext cx="7958895" cy="39925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037148"/>
      </p:ext>
    </p:extLst>
  </p:cSld>
  <p:clrMapOvr>
    <a:masterClrMapping/>
  </p:clrMapOvr>
  <p:transition spd="slow">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133600"/>
            <a:ext cx="7823200" cy="3992563"/>
          </a:xfrm>
        </p:spPr>
        <p:txBody>
          <a:bodyPr>
            <a:normAutofit lnSpcReduction="10000"/>
          </a:bodyPr>
          <a:lstStyle/>
          <a:p>
            <a:pPr marL="457200" indent="-457200" algn="l" rtl="0">
              <a:buFont typeface="+mj-lt"/>
              <a:buAutoNum type="arabicPeriod"/>
            </a:pPr>
            <a:r>
              <a:rPr lang="en-US" dirty="0"/>
              <a:t>import '</a:t>
            </a:r>
            <a:r>
              <a:rPr lang="en-US" dirty="0" err="1"/>
              <a:t>second_screen.dart</a:t>
            </a:r>
            <a:r>
              <a:rPr lang="en-US" dirty="0" smtClean="0"/>
              <a:t>';</a:t>
            </a:r>
          </a:p>
          <a:p>
            <a:pPr marL="457200" indent="-457200" algn="l" rtl="0">
              <a:buFont typeface="+mj-lt"/>
              <a:buAutoNum type="arabicPeriod"/>
            </a:pPr>
            <a:r>
              <a:rPr lang="en-US" dirty="0" err="1"/>
              <a:t>ElevatedButton</a:t>
            </a:r>
            <a:r>
              <a:rPr lang="en-US" dirty="0"/>
              <a:t>(</a:t>
            </a:r>
            <a:br>
              <a:rPr lang="en-US" dirty="0"/>
            </a:br>
            <a:r>
              <a:rPr lang="en-US" dirty="0"/>
              <a:t>  </a:t>
            </a:r>
            <a:r>
              <a:rPr lang="en-US" dirty="0" err="1"/>
              <a:t>onPressed</a:t>
            </a:r>
            <a:r>
              <a:rPr lang="en-US" dirty="0"/>
              <a:t>: () {</a:t>
            </a:r>
            <a:br>
              <a:rPr lang="en-US" dirty="0"/>
            </a:br>
            <a:r>
              <a:rPr lang="en-US" dirty="0"/>
              <a:t>    </a:t>
            </a:r>
            <a:r>
              <a:rPr lang="en-US" dirty="0" err="1"/>
              <a:t>Navigator.</a:t>
            </a:r>
            <a:r>
              <a:rPr lang="en-US" i="1" dirty="0" err="1"/>
              <a:t>push</a:t>
            </a:r>
            <a:r>
              <a:rPr lang="en-US" dirty="0"/>
              <a:t>(</a:t>
            </a:r>
            <a:br>
              <a:rPr lang="en-US" dirty="0"/>
            </a:br>
            <a:r>
              <a:rPr lang="en-US" dirty="0"/>
              <a:t>      context</a:t>
            </a:r>
            <a:r>
              <a:rPr lang="en-US" dirty="0"/>
              <a:t>,</a:t>
            </a:r>
            <a:br>
              <a:rPr lang="en-US" dirty="0"/>
            </a:br>
            <a:r>
              <a:rPr lang="en-US" dirty="0"/>
              <a:t>      </a:t>
            </a:r>
            <a:r>
              <a:rPr lang="en-US" dirty="0" err="1"/>
              <a:t>MaterialPageRoute</a:t>
            </a:r>
            <a:r>
              <a:rPr lang="en-US" dirty="0"/>
              <a:t>(builder: (context) =&gt; </a:t>
            </a:r>
            <a:r>
              <a:rPr lang="en-US" dirty="0" err="1"/>
              <a:t>SecondScreen</a:t>
            </a:r>
            <a:r>
              <a:rPr lang="en-US" dirty="0"/>
              <a:t>())</a:t>
            </a:r>
            <a:r>
              <a:rPr lang="en-US" dirty="0"/>
              <a:t>,</a:t>
            </a:r>
            <a:br>
              <a:rPr lang="en-US" dirty="0"/>
            </a:br>
            <a:r>
              <a:rPr lang="en-US" dirty="0"/>
              <a:t>    </a:t>
            </a:r>
            <a:r>
              <a:rPr lang="en-US" dirty="0"/>
              <a:t>)</a:t>
            </a:r>
            <a:r>
              <a:rPr lang="en-US" dirty="0"/>
              <a:t>;</a:t>
            </a:r>
            <a:br>
              <a:rPr lang="en-US" dirty="0"/>
            </a:br>
            <a:r>
              <a:rPr lang="en-US" dirty="0"/>
              <a:t>  </a:t>
            </a:r>
            <a:r>
              <a:rPr lang="en-US" dirty="0"/>
              <a:t>}</a:t>
            </a:r>
            <a:r>
              <a:rPr lang="en-US" dirty="0"/>
              <a:t>,</a:t>
            </a:r>
            <a:br>
              <a:rPr lang="en-US" dirty="0"/>
            </a:br>
            <a:r>
              <a:rPr lang="en-US" dirty="0"/>
              <a:t>  </a:t>
            </a:r>
            <a:r>
              <a:rPr lang="en-US" dirty="0"/>
              <a:t>child: </a:t>
            </a:r>
            <a:r>
              <a:rPr lang="en-US" dirty="0"/>
              <a:t>Text</a:t>
            </a:r>
            <a:r>
              <a:rPr lang="en-US" dirty="0"/>
              <a:t>(</a:t>
            </a:r>
            <a:r>
              <a:rPr lang="en-US" dirty="0"/>
              <a:t>'Go to Second Screen'</a:t>
            </a:r>
            <a:r>
              <a:rPr lang="en-US" dirty="0"/>
              <a:t>)</a:t>
            </a:r>
            <a:r>
              <a:rPr lang="en-US" dirty="0"/>
              <a:t>,</a:t>
            </a:r>
            <a:br>
              <a:rPr lang="en-US" dirty="0"/>
            </a:br>
            <a:r>
              <a:rPr lang="en-US" dirty="0"/>
              <a:t>)</a:t>
            </a:r>
            <a:r>
              <a:rPr lang="en-US" dirty="0"/>
              <a:t>,</a:t>
            </a:r>
            <a:endParaRPr lang="ar-EG" dirty="0"/>
          </a:p>
        </p:txBody>
      </p:sp>
      <p:sp>
        <p:nvSpPr>
          <p:cNvPr id="3" name="Title 2"/>
          <p:cNvSpPr>
            <a:spLocks noGrp="1"/>
          </p:cNvSpPr>
          <p:nvPr>
            <p:ph type="title"/>
          </p:nvPr>
        </p:nvSpPr>
        <p:spPr/>
        <p:txBody>
          <a:bodyPr/>
          <a:lstStyle/>
          <a:p>
            <a:pPr rtl="0"/>
            <a:r>
              <a:rPr lang="en-US" b="1" dirty="0" smtClean="0">
                <a:solidFill>
                  <a:schemeClr val="tx1"/>
                </a:solidFill>
              </a:rPr>
              <a:t>Add to the main</a:t>
            </a:r>
            <a:endParaRPr lang="ar-EG" b="1" dirty="0">
              <a:solidFill>
                <a:schemeClr val="tx1"/>
              </a:solidFill>
            </a:endParaRPr>
          </a:p>
        </p:txBody>
      </p:sp>
    </p:spTree>
    <p:extLst>
      <p:ext uri="{BB962C8B-B14F-4D97-AF65-F5344CB8AC3E}">
        <p14:creationId xmlns:p14="http://schemas.microsoft.com/office/powerpoint/2010/main" val="2475864855"/>
      </p:ext>
    </p:extLst>
  </p:cSld>
  <p:clrMapOvr>
    <a:masterClrMapping/>
  </p:clrMapOvr>
  <p:transition spd="slow">
    <p:pull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19400"/>
            <a:ext cx="7433733" cy="2667000"/>
          </a:xfrm>
        </p:spPr>
        <p:txBody>
          <a:bodyPr/>
          <a:lstStyle/>
          <a:p>
            <a:pPr algn="l" rtl="0"/>
            <a:r>
              <a:rPr lang="en-US" dirty="0"/>
              <a:t>The </a:t>
            </a:r>
            <a:r>
              <a:rPr lang="en-US" dirty="0" err="1"/>
              <a:t>pubspec.yaml</a:t>
            </a:r>
            <a:r>
              <a:rPr lang="en-US" dirty="0"/>
              <a:t> file is a critical part of Flutter app development. It's used to manage your app's dependencies, specify metadata, and configure other project settings</a:t>
            </a:r>
            <a:endParaRPr lang="ar-EG" dirty="0"/>
          </a:p>
        </p:txBody>
      </p:sp>
      <p:sp>
        <p:nvSpPr>
          <p:cNvPr id="3" name="Title 2"/>
          <p:cNvSpPr>
            <a:spLocks noGrp="1"/>
          </p:cNvSpPr>
          <p:nvPr>
            <p:ph type="title"/>
          </p:nvPr>
        </p:nvSpPr>
        <p:spPr/>
        <p:txBody>
          <a:bodyPr/>
          <a:lstStyle/>
          <a:p>
            <a:r>
              <a:rPr lang="en-US" b="1" dirty="0" err="1">
                <a:solidFill>
                  <a:schemeClr val="tx1"/>
                </a:solidFill>
              </a:rPr>
              <a:t>pubspec.yaml</a:t>
            </a:r>
            <a:endParaRPr lang="ar-EG" b="1" dirty="0">
              <a:solidFill>
                <a:schemeClr val="tx1"/>
              </a:solidFill>
            </a:endParaRPr>
          </a:p>
        </p:txBody>
      </p:sp>
    </p:spTree>
    <p:extLst>
      <p:ext uri="{BB962C8B-B14F-4D97-AF65-F5344CB8AC3E}">
        <p14:creationId xmlns:p14="http://schemas.microsoft.com/office/powerpoint/2010/main" val="3846609200"/>
      </p:ext>
    </p:extLst>
  </p:cSld>
  <p:clrMapOvr>
    <a:masterClrMapping/>
  </p:clrMapOvr>
  <p:transition spd="slow">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76400"/>
            <a:ext cx="8077199" cy="4572000"/>
          </a:xfrm>
        </p:spPr>
        <p:txBody>
          <a:bodyPr>
            <a:normAutofit fontScale="85000" lnSpcReduction="20000"/>
          </a:bodyPr>
          <a:lstStyle/>
          <a:p>
            <a:pPr algn="l" rtl="0"/>
            <a:r>
              <a:rPr lang="en-US" b="1" dirty="0"/>
              <a:t>1. Project Metadata:</a:t>
            </a:r>
            <a:endParaRPr lang="en-US" dirty="0"/>
          </a:p>
          <a:p>
            <a:pPr algn="l" rtl="0"/>
            <a:r>
              <a:rPr lang="en-US" dirty="0"/>
              <a:t>At the top of the </a:t>
            </a:r>
            <a:r>
              <a:rPr lang="en-US" dirty="0" err="1"/>
              <a:t>pubspec.yaml</a:t>
            </a:r>
            <a:r>
              <a:rPr lang="en-US" dirty="0"/>
              <a:t> file, you'll find metadata about your project, including its name, description, version, and author information.</a:t>
            </a:r>
          </a:p>
          <a:p>
            <a:pPr algn="l" rtl="0"/>
            <a:r>
              <a:rPr lang="en-US" b="1" dirty="0"/>
              <a:t>2. Dependencies:</a:t>
            </a:r>
            <a:endParaRPr lang="en-US" dirty="0"/>
          </a:p>
          <a:p>
            <a:pPr algn="l" rtl="0"/>
            <a:r>
              <a:rPr lang="en-US" dirty="0"/>
              <a:t>The dependencies section lists the packages your app depends on. These packages are downloaded from the Dart package repository (</a:t>
            </a:r>
            <a:r>
              <a:rPr lang="en-US" dirty="0" err="1"/>
              <a:t>pub.dev</a:t>
            </a:r>
            <a:r>
              <a:rPr lang="en-US" dirty="0"/>
              <a:t>) when you run flutter pub get.</a:t>
            </a:r>
          </a:p>
          <a:p>
            <a:pPr algn="l" rtl="0"/>
            <a:r>
              <a:rPr lang="en-US" b="1" dirty="0"/>
              <a:t>3. </a:t>
            </a:r>
            <a:r>
              <a:rPr lang="en-US" b="1" dirty="0" err="1"/>
              <a:t>Dev</a:t>
            </a:r>
            <a:r>
              <a:rPr lang="en-US" b="1" dirty="0"/>
              <a:t> Dependencies:</a:t>
            </a:r>
            <a:endParaRPr lang="en-US" dirty="0"/>
          </a:p>
          <a:p>
            <a:pPr algn="l" rtl="0"/>
            <a:r>
              <a:rPr lang="en-US" dirty="0"/>
              <a:t>The </a:t>
            </a:r>
            <a:r>
              <a:rPr lang="en-US" dirty="0" err="1"/>
              <a:t>dev_dependencies</a:t>
            </a:r>
            <a:r>
              <a:rPr lang="en-US" dirty="0"/>
              <a:t> section lists packages that are only needed during development. They are not included when you build the production version of your app.</a:t>
            </a:r>
          </a:p>
          <a:p>
            <a:pPr algn="l" rtl="0"/>
            <a:r>
              <a:rPr lang="en-US" b="1" dirty="0"/>
              <a:t>4. Flutter Assets:</a:t>
            </a:r>
            <a:endParaRPr lang="en-US" dirty="0"/>
          </a:p>
          <a:p>
            <a:pPr algn="l" rtl="0"/>
            <a:r>
              <a:rPr lang="en-US" dirty="0"/>
              <a:t>The assets section is used to declare any assets that your app uses, such as images, fonts, or configuration files.</a:t>
            </a:r>
          </a:p>
          <a:p>
            <a:endParaRPr lang="ar-EG" dirty="0"/>
          </a:p>
        </p:txBody>
      </p:sp>
      <p:sp>
        <p:nvSpPr>
          <p:cNvPr id="3" name="Title 2"/>
          <p:cNvSpPr>
            <a:spLocks noGrp="1"/>
          </p:cNvSpPr>
          <p:nvPr>
            <p:ph type="title"/>
          </p:nvPr>
        </p:nvSpPr>
        <p:spPr/>
        <p:txBody>
          <a:bodyPr/>
          <a:lstStyle/>
          <a:p>
            <a:endParaRPr lang="ar-EG"/>
          </a:p>
        </p:txBody>
      </p:sp>
    </p:spTree>
    <p:extLst>
      <p:ext uri="{BB962C8B-B14F-4D97-AF65-F5344CB8AC3E}">
        <p14:creationId xmlns:p14="http://schemas.microsoft.com/office/powerpoint/2010/main" val="2457070706"/>
      </p:ext>
    </p:extLst>
  </p:cSld>
  <p:clrMapOvr>
    <a:masterClrMapping/>
  </p:clrMapOvr>
  <p:transition spd="slow">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4842933" cy="3459163"/>
          </a:xfrm>
        </p:spPr>
        <p:txBody>
          <a:bodyPr/>
          <a:lstStyle/>
          <a:p>
            <a:pPr algn="l" rtl="0"/>
            <a:r>
              <a:rPr lang="en-US" dirty="0" smtClean="0"/>
              <a:t>There are two ways:</a:t>
            </a:r>
          </a:p>
          <a:p>
            <a:pPr algn="l" rtl="0"/>
            <a:r>
              <a:rPr lang="en-US" dirty="0" smtClean="0"/>
              <a:t>For first way watch this video</a:t>
            </a:r>
          </a:p>
          <a:p>
            <a:pPr marL="0" indent="0" algn="l" rtl="0">
              <a:buNone/>
            </a:pPr>
            <a:r>
              <a:rPr lang="en-US" dirty="0"/>
              <a:t>https://youtu.be/EJHKGcDOrt4</a:t>
            </a:r>
            <a:endParaRPr lang="ar-EG" dirty="0"/>
          </a:p>
        </p:txBody>
      </p:sp>
      <p:sp>
        <p:nvSpPr>
          <p:cNvPr id="3" name="Title 2"/>
          <p:cNvSpPr>
            <a:spLocks noGrp="1"/>
          </p:cNvSpPr>
          <p:nvPr>
            <p:ph type="title"/>
          </p:nvPr>
        </p:nvSpPr>
        <p:spPr/>
        <p:txBody>
          <a:bodyPr>
            <a:normAutofit/>
          </a:bodyPr>
          <a:lstStyle/>
          <a:p>
            <a:pPr rtl="0"/>
            <a:r>
              <a:rPr lang="en-US" b="1" dirty="0" smtClean="0">
                <a:solidFill>
                  <a:schemeClr val="tx1"/>
                </a:solidFill>
              </a:rPr>
              <a:t>Connect the project to Firebase</a:t>
            </a:r>
            <a:endParaRPr lang="ar-EG" b="1" dirty="0">
              <a:solidFill>
                <a:schemeClr val="tx1"/>
              </a:solidFill>
            </a:endParaRPr>
          </a:p>
        </p:txBody>
      </p:sp>
      <p:pic>
        <p:nvPicPr>
          <p:cNvPr id="11266" name="Picture 2" descr="C:\Users\ALRYADA\Desktop\flutter-aap-integration-with-fireb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102" y="2209800"/>
            <a:ext cx="3810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2062"/>
      </p:ext>
    </p:extLst>
  </p:cSld>
  <p:clrMapOvr>
    <a:masterClrMapping/>
  </p:clrMapOvr>
  <p:transition spd="slow">
    <p:pull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057400"/>
            <a:ext cx="7823200" cy="4191000"/>
          </a:xfrm>
        </p:spPr>
        <p:txBody>
          <a:bodyPr>
            <a:normAutofit fontScale="77500" lnSpcReduction="20000"/>
          </a:bodyPr>
          <a:lstStyle/>
          <a:p>
            <a:pPr algn="l" rtl="0"/>
            <a:r>
              <a:rPr lang="en-US" b="1" dirty="0"/>
              <a:t>1. Create a Firebase Project:</a:t>
            </a:r>
            <a:endParaRPr lang="en-US" dirty="0"/>
          </a:p>
          <a:p>
            <a:pPr algn="l" rtl="0"/>
            <a:r>
              <a:rPr lang="en-US" dirty="0"/>
              <a:t>Go to the Firebase Console: </a:t>
            </a:r>
            <a:r>
              <a:rPr lang="en-US" u="sng" dirty="0">
                <a:hlinkClick r:id="rId2"/>
              </a:rPr>
              <a:t>https://console.firebase.google.com/</a:t>
            </a:r>
            <a:endParaRPr lang="en-US" dirty="0"/>
          </a:p>
          <a:p>
            <a:pPr algn="l" rtl="0"/>
            <a:r>
              <a:rPr lang="en-US" dirty="0"/>
              <a:t>Click on "Add project" to create a new Firebase project.</a:t>
            </a:r>
          </a:p>
          <a:p>
            <a:pPr algn="l" rtl="0"/>
            <a:r>
              <a:rPr lang="en-US" dirty="0"/>
              <a:t>Follow the prompts to set up the project, including project name and region.</a:t>
            </a:r>
          </a:p>
          <a:p>
            <a:pPr algn="l" rtl="0"/>
            <a:r>
              <a:rPr lang="en-US" b="1" dirty="0"/>
              <a:t>2. Register Your App with Firebase:</a:t>
            </a:r>
            <a:endParaRPr lang="en-US" dirty="0"/>
          </a:p>
          <a:p>
            <a:pPr algn="l" rtl="0"/>
            <a:r>
              <a:rPr lang="en-US" dirty="0"/>
              <a:t>After creating the project, click on "Add app" and select "Flutter."</a:t>
            </a:r>
          </a:p>
          <a:p>
            <a:pPr algn="l" rtl="0"/>
            <a:r>
              <a:rPr lang="en-US" dirty="0"/>
              <a:t>Follow the instructions to register your Flutter app with Firebase. This includes providing the Android package name and </a:t>
            </a:r>
            <a:r>
              <a:rPr lang="en-US" dirty="0" err="1"/>
              <a:t>iOS</a:t>
            </a:r>
            <a:r>
              <a:rPr lang="en-US" dirty="0"/>
              <a:t> bundle identifier.</a:t>
            </a:r>
          </a:p>
          <a:p>
            <a:pPr algn="l" rtl="0"/>
            <a:r>
              <a:rPr lang="en-US" b="1" dirty="0"/>
              <a:t>3. Download Configuration Files:</a:t>
            </a:r>
            <a:endParaRPr lang="en-US" dirty="0"/>
          </a:p>
          <a:p>
            <a:pPr algn="l" rtl="0"/>
            <a:r>
              <a:rPr lang="en-US" dirty="0"/>
              <a:t>Once your app is registered, you'll be prompted to download configuration files for Android and </a:t>
            </a:r>
            <a:r>
              <a:rPr lang="en-US" dirty="0" err="1"/>
              <a:t>iOS</a:t>
            </a:r>
            <a:r>
              <a:rPr lang="en-US" dirty="0"/>
              <a:t>: </a:t>
            </a:r>
            <a:r>
              <a:rPr lang="en-US" dirty="0" err="1"/>
              <a:t>google-services.json</a:t>
            </a:r>
            <a:r>
              <a:rPr lang="en-US" dirty="0"/>
              <a:t> (for Android) and </a:t>
            </a:r>
            <a:r>
              <a:rPr lang="en-US" dirty="0" err="1"/>
              <a:t>GoogleService-Info.plist</a:t>
            </a:r>
            <a:r>
              <a:rPr lang="en-US" dirty="0"/>
              <a:t> (for </a:t>
            </a:r>
            <a:r>
              <a:rPr lang="en-US" dirty="0" err="1"/>
              <a:t>iOS</a:t>
            </a:r>
            <a:r>
              <a:rPr lang="en-US" dirty="0"/>
              <a:t>). These files contain settings and credentials for your app to connect to Firebase services.</a:t>
            </a:r>
          </a:p>
          <a:p>
            <a:pPr algn="l" rtl="0"/>
            <a:endParaRPr lang="ar-EG" dirty="0"/>
          </a:p>
        </p:txBody>
      </p:sp>
      <p:sp>
        <p:nvSpPr>
          <p:cNvPr id="3" name="Title 2"/>
          <p:cNvSpPr>
            <a:spLocks noGrp="1"/>
          </p:cNvSpPr>
          <p:nvPr>
            <p:ph type="title"/>
          </p:nvPr>
        </p:nvSpPr>
        <p:spPr/>
        <p:txBody>
          <a:bodyPr/>
          <a:lstStyle/>
          <a:p>
            <a:r>
              <a:rPr lang="en-US" b="1" dirty="0" smtClean="0">
                <a:solidFill>
                  <a:schemeClr val="tx1"/>
                </a:solidFill>
              </a:rPr>
              <a:t>Second way</a:t>
            </a:r>
            <a:endParaRPr lang="ar-EG" dirty="0">
              <a:solidFill>
                <a:schemeClr val="tx1"/>
              </a:solidFill>
            </a:endParaRPr>
          </a:p>
        </p:txBody>
      </p:sp>
    </p:spTree>
    <p:extLst>
      <p:ext uri="{BB962C8B-B14F-4D97-AF65-F5344CB8AC3E}">
        <p14:creationId xmlns:p14="http://schemas.microsoft.com/office/powerpoint/2010/main" val="2433324244"/>
      </p:ext>
    </p:extLst>
  </p:cSld>
  <p:clrMapOvr>
    <a:masterClrMapping/>
  </p:clrMapOvr>
  <p:transition spd="slow">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ALRYADA\Desktop\68747470733a2f2f636f726570616e792e636f6d2f736974652f6173736574732f66696c65732f313339342f6b756c6c616e6963695f64656e6579696d696e696e5f6f6e656d695f66622d312e6a706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25150"/>
            <a:ext cx="8577263" cy="5867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634753"/>
      </p:ext>
    </p:extLst>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0"/>
            <a:ext cx="8686800" cy="63246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endParaRPr lang="ar-EG" dirty="0"/>
          </a:p>
        </p:txBody>
      </p:sp>
    </p:spTree>
    <p:extLst>
      <p:ext uri="{BB962C8B-B14F-4D97-AF65-F5344CB8AC3E}">
        <p14:creationId xmlns:p14="http://schemas.microsoft.com/office/powerpoint/2010/main" val="1742576292"/>
      </p:ext>
    </p:extLst>
  </p:cSld>
  <p:clrMapOvr>
    <a:masterClrMapping/>
  </p:clrMapOvr>
  <p:transition spd="slow">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ar-EG"/>
          </a:p>
        </p:txBody>
      </p:sp>
      <p:sp>
        <p:nvSpPr>
          <p:cNvPr id="3" name="Title 2"/>
          <p:cNvSpPr>
            <a:spLocks noGrp="1"/>
          </p:cNvSpPr>
          <p:nvPr>
            <p:ph type="title"/>
          </p:nvPr>
        </p:nvSpPr>
        <p:spPr/>
        <p:txBody>
          <a:bodyPr/>
          <a:lstStyle/>
          <a:p>
            <a:endParaRPr lang="ar-EG" dirty="0"/>
          </a:p>
        </p:txBody>
      </p:sp>
      <p:pic>
        <p:nvPicPr>
          <p:cNvPr id="23554" name="Picture 2" descr="C:\Users\ALRYADA\Desktop\687474703a2f2f626c7565626173682e636f2f626c6f672f636f6e74656e742f696d616765732f323032302f30342f646966666572656e6365756975782e2e706e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4" y="685800"/>
            <a:ext cx="8514880" cy="571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130875"/>
      </p:ext>
    </p:extLst>
  </p:cSld>
  <p:clrMapOvr>
    <a:masterClrMapping/>
  </p:clrMapOvr>
  <p:transition spd="slow">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1133856"/>
          </a:xfrm>
        </p:spPr>
        <p:txBody>
          <a:bodyPr>
            <a:normAutofit fontScale="90000"/>
          </a:bodyPr>
          <a:lstStyle/>
          <a:p>
            <a:r>
              <a:rPr lang="en-US" b="1" dirty="0">
                <a:solidFill>
                  <a:schemeClr val="tx1"/>
                </a:solidFill>
              </a:rPr>
              <a:t>Let’s start with the basic difference between the two?</a:t>
            </a:r>
            <a:r>
              <a:rPr lang="en-US" b="1" dirty="0"/>
              <a:t/>
            </a:r>
            <a:br>
              <a:rPr lang="en-US" b="1" dirty="0"/>
            </a:br>
            <a:endParaRPr lang="ar-EG"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7972921" cy="299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352207"/>
      </p:ext>
    </p:extLst>
  </p:cSld>
  <p:clrMapOvr>
    <a:masterClrMapping/>
  </p:clrMapOvr>
  <p:transition spd="slow">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599" cy="4495800"/>
          </a:xfrm>
        </p:spPr>
        <p:txBody>
          <a:bodyPr>
            <a:normAutofit fontScale="85000" lnSpcReduction="20000"/>
          </a:bodyPr>
          <a:lstStyle/>
          <a:p>
            <a:pPr marL="457200" indent="-457200" algn="l" rtl="0">
              <a:buFont typeface="+mj-lt"/>
              <a:buAutoNum type="arabicPeriod"/>
            </a:pPr>
            <a:r>
              <a:rPr lang="en-US" b="1" dirty="0"/>
              <a:t>Visual Design:</a:t>
            </a:r>
            <a:r>
              <a:rPr lang="en-US" dirty="0"/>
              <a:t> This aspect focuses on the aesthetics of your app, including colors, typography, icons, and overall visual style. It's about creating a visually consistent and pleasing design that reflects your app's brand.</a:t>
            </a:r>
          </a:p>
          <a:p>
            <a:pPr marL="457200" indent="-457200" algn="l" rtl="0">
              <a:buFont typeface="+mj-lt"/>
              <a:buAutoNum type="arabicPeriod"/>
            </a:pPr>
            <a:r>
              <a:rPr lang="en-US" b="1" dirty="0"/>
              <a:t>Layout and Composition:</a:t>
            </a:r>
            <a:r>
              <a:rPr lang="en-US" dirty="0"/>
              <a:t> Designing the layout involves arranging UI elements like buttons, text, images, and input fields in a logical and organized manner. Consistent alignment and spacing contribute to a balanced and attractive layout.</a:t>
            </a:r>
          </a:p>
          <a:p>
            <a:pPr marL="457200" indent="-457200" algn="l" rtl="0">
              <a:buFont typeface="+mj-lt"/>
              <a:buAutoNum type="arabicPeriod"/>
            </a:pPr>
            <a:r>
              <a:rPr lang="en-US" b="1" dirty="0"/>
              <a:t>Hierarchy and Readability:</a:t>
            </a:r>
            <a:r>
              <a:rPr lang="en-US" dirty="0"/>
              <a:t> Prioritize important content by using appropriate sizes, colors, and styles. Use typography that's easy to read and ensures good contrast between text and background.</a:t>
            </a:r>
          </a:p>
          <a:p>
            <a:pPr marL="457200" indent="-457200" algn="l" rtl="0">
              <a:buFont typeface="+mj-lt"/>
              <a:buAutoNum type="arabicPeriod"/>
            </a:pPr>
            <a:r>
              <a:rPr lang="en-US" b="1" dirty="0"/>
              <a:t>Icons and Imagery:</a:t>
            </a:r>
            <a:r>
              <a:rPr lang="en-US" dirty="0"/>
              <a:t> Use icons and images that are relevant and support the app's functionality. Visual cues can help users understand the purpose of different elements.</a:t>
            </a:r>
          </a:p>
          <a:p>
            <a:pPr marL="457200" indent="-457200" algn="l" rtl="0">
              <a:buFont typeface="+mj-lt"/>
              <a:buAutoNum type="arabicPeriod"/>
            </a:pPr>
            <a:r>
              <a:rPr lang="en-US" b="1" dirty="0"/>
              <a:t>Buttons and Controls:</a:t>
            </a:r>
            <a:r>
              <a:rPr lang="en-US" dirty="0"/>
              <a:t> Design buttons and interactive elements in a way that makes them visually distinct. They should be easy to recognize and tap, contributing to intuitive navigation.</a:t>
            </a:r>
          </a:p>
          <a:p>
            <a:pPr marL="457200" indent="-457200" algn="l" rtl="0">
              <a:buFont typeface="+mj-lt"/>
              <a:buAutoNum type="arabicPeriod"/>
            </a:pPr>
            <a:endParaRPr lang="ar-EG" dirty="0"/>
          </a:p>
        </p:txBody>
      </p:sp>
      <p:sp>
        <p:nvSpPr>
          <p:cNvPr id="3" name="Title 2"/>
          <p:cNvSpPr>
            <a:spLocks noGrp="1"/>
          </p:cNvSpPr>
          <p:nvPr>
            <p:ph type="title"/>
          </p:nvPr>
        </p:nvSpPr>
        <p:spPr/>
        <p:txBody>
          <a:bodyPr>
            <a:normAutofit/>
          </a:bodyPr>
          <a:lstStyle/>
          <a:p>
            <a:pPr algn="l" rtl="0"/>
            <a:r>
              <a:rPr lang="en-US" b="1" dirty="0" err="1" smtClean="0">
                <a:solidFill>
                  <a:schemeClr val="tx1"/>
                </a:solidFill>
              </a:rPr>
              <a:t>Ui</a:t>
            </a:r>
            <a:r>
              <a:rPr lang="en-US" b="1" dirty="0" smtClean="0">
                <a:solidFill>
                  <a:schemeClr val="tx1"/>
                </a:solidFill>
              </a:rPr>
              <a:t>(</a:t>
            </a:r>
            <a:r>
              <a:rPr lang="en-US" b="1" dirty="0">
                <a:solidFill>
                  <a:schemeClr val="tx1"/>
                </a:solidFill>
              </a:rPr>
              <a:t>User Interface</a:t>
            </a:r>
            <a:r>
              <a:rPr lang="en-US" b="1" dirty="0" smtClean="0">
                <a:solidFill>
                  <a:schemeClr val="tx1"/>
                </a:solidFill>
              </a:rPr>
              <a:t>):</a:t>
            </a:r>
            <a:endParaRPr lang="ar-EG" b="1" dirty="0">
              <a:solidFill>
                <a:schemeClr val="tx1"/>
              </a:solidFill>
            </a:endParaRPr>
          </a:p>
        </p:txBody>
      </p:sp>
    </p:spTree>
    <p:extLst>
      <p:ext uri="{BB962C8B-B14F-4D97-AF65-F5344CB8AC3E}">
        <p14:creationId xmlns:p14="http://schemas.microsoft.com/office/powerpoint/2010/main" val="396361665"/>
      </p:ext>
    </p:extLst>
  </p:cSld>
  <p:clrMapOvr>
    <a:masterClrMapping/>
  </p:clrMapOvr>
  <p:transition spd="slow">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2465</TotalTime>
  <Words>2100</Words>
  <Application>Microsoft Office PowerPoint</Application>
  <PresentationFormat>On-screen Show (4:3)</PresentationFormat>
  <Paragraphs>240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Waveform</vt:lpstr>
      <vt:lpstr>Internet of things flutter</vt:lpstr>
      <vt:lpstr>What is Flutter?</vt:lpstr>
      <vt:lpstr>Installing Flutter and Dart</vt:lpstr>
      <vt:lpstr>PowerPoint Presentation</vt:lpstr>
      <vt:lpstr>PowerPoint Presentation</vt:lpstr>
      <vt:lpstr>PowerPoint Presentation</vt:lpstr>
      <vt:lpstr>PowerPoint Presentation</vt:lpstr>
      <vt:lpstr>Let’s start with the basic difference between the two? </vt:lpstr>
      <vt:lpstr>Ui(User Interface):</vt:lpstr>
      <vt:lpstr>Ux(User Experience):</vt:lpstr>
      <vt:lpstr>Programs for ui:</vt:lpstr>
      <vt:lpstr>PowerPoint Presentation</vt:lpstr>
      <vt:lpstr>PowerPoint Presentation</vt:lpstr>
      <vt:lpstr>Flutter Architecture and Widgets</vt:lpstr>
      <vt:lpstr>Understanding Flutter's Widget-Based Architecture:</vt:lpstr>
      <vt:lpstr>Type of widgets</vt:lpstr>
      <vt:lpstr>Statefull and stateless widgets</vt:lpstr>
      <vt:lpstr>Common Layout Widgets</vt:lpstr>
      <vt:lpstr>PowerPoint Presentation</vt:lpstr>
      <vt:lpstr>PowerPoint Presentation</vt:lpstr>
      <vt:lpstr>Child</vt:lpstr>
      <vt:lpstr>Children</vt:lpstr>
      <vt:lpstr>VARIABLES IN DART</vt:lpstr>
      <vt:lpstr>DART DATA TYPES</vt:lpstr>
      <vt:lpstr>FINAL AND CONST</vt:lpstr>
      <vt:lpstr>PRINT FUNCTION IN DART &amp; USING $ { }</vt:lpstr>
      <vt:lpstr>Calling a function</vt:lpstr>
      <vt:lpstr>DART LIST</vt:lpstr>
      <vt:lpstr>LIST ADD ( )</vt:lpstr>
      <vt:lpstr>DART MAPS</vt:lpstr>
      <vt:lpstr>DART CLASSES</vt:lpstr>
      <vt:lpstr>Create your first flutter app</vt:lpstr>
      <vt:lpstr>simple Flutter project that displays a basic "To-Do List" app</vt:lpstr>
      <vt:lpstr>PowerPoint Presentation</vt:lpstr>
      <vt:lpstr>PowerPoint Presentation</vt:lpstr>
      <vt:lpstr>Run the code</vt:lpstr>
      <vt:lpstr>Connecting your Android phone to your Flutter app</vt:lpstr>
      <vt:lpstr>Create a Navigation Button</vt:lpstr>
      <vt:lpstr>Create a new flutter page</vt:lpstr>
      <vt:lpstr>Second screen </vt:lpstr>
      <vt:lpstr>Add to the main</vt:lpstr>
      <vt:lpstr>pubspec.yaml</vt:lpstr>
      <vt:lpstr>PowerPoint Presentation</vt:lpstr>
      <vt:lpstr>Connect the project to Firebase</vt:lpstr>
      <vt:lpstr>Second 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dc:title>
  <dc:creator>ALRYADA</dc:creator>
  <cp:lastModifiedBy>ALRYADA</cp:lastModifiedBy>
  <cp:revision>32</cp:revision>
  <dcterms:created xsi:type="dcterms:W3CDTF">2023-08-10T21:02:14Z</dcterms:created>
  <dcterms:modified xsi:type="dcterms:W3CDTF">2023-08-12T14:07:36Z</dcterms:modified>
</cp:coreProperties>
</file>