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1"/>
  </p:notesMasterIdLst>
  <p:handoutMasterIdLst>
    <p:handoutMasterId r:id="rId12"/>
  </p:handoutMasterIdLst>
  <p:sldIdLst>
    <p:sldId id="289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94" autoAdjust="0"/>
  </p:normalViewPr>
  <p:slideViewPr>
    <p:cSldViewPr snapToGrid="0">
      <p:cViewPr varScale="1">
        <p:scale>
          <a:sx n="105" d="100"/>
          <a:sy n="105" d="100"/>
        </p:scale>
        <p:origin x="64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0269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3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4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8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3" r:id="rId6"/>
    <p:sldLayoutId id="2147483699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driving a car&#10;&#10;Description automatically generated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673"/>
          <a:stretch/>
        </p:blipFill>
        <p:spPr>
          <a:xfrm>
            <a:off x="1515390" y="1"/>
            <a:ext cx="10676610" cy="6579963"/>
          </a:xfrm>
          <a:custGeom>
            <a:avLst/>
            <a:gdLst/>
            <a:ahLst/>
            <a:cxnLst/>
            <a:rect l="l" t="t" r="r" b="b"/>
            <a:pathLst>
              <a:path w="10676610" h="6579963">
                <a:moveTo>
                  <a:pt x="215405" y="0"/>
                </a:moveTo>
                <a:lnTo>
                  <a:pt x="10676610" y="0"/>
                </a:lnTo>
                <a:lnTo>
                  <a:pt x="10676610" y="6579963"/>
                </a:lnTo>
                <a:lnTo>
                  <a:pt x="7355966" y="6464004"/>
                </a:lnTo>
                <a:lnTo>
                  <a:pt x="4702794" y="6371353"/>
                </a:lnTo>
                <a:lnTo>
                  <a:pt x="4701194" y="6371562"/>
                </a:lnTo>
                <a:cubicBezTo>
                  <a:pt x="4637876" y="6376133"/>
                  <a:pt x="4462972" y="6371398"/>
                  <a:pt x="4471635" y="6363460"/>
                </a:cubicBezTo>
                <a:lnTo>
                  <a:pt x="4433861" y="6361962"/>
                </a:lnTo>
                <a:lnTo>
                  <a:pt x="3961112" y="6345453"/>
                </a:lnTo>
                <a:lnTo>
                  <a:pt x="3243372" y="6320389"/>
                </a:lnTo>
                <a:lnTo>
                  <a:pt x="2413092" y="6291395"/>
                </a:lnTo>
                <a:lnTo>
                  <a:pt x="2393154" y="6292495"/>
                </a:lnTo>
                <a:lnTo>
                  <a:pt x="2315360" y="6300887"/>
                </a:lnTo>
                <a:lnTo>
                  <a:pt x="2298611" y="6306534"/>
                </a:lnTo>
                <a:lnTo>
                  <a:pt x="2279503" y="6300544"/>
                </a:lnTo>
                <a:cubicBezTo>
                  <a:pt x="2277186" y="6298895"/>
                  <a:pt x="2275315" y="6297068"/>
                  <a:pt x="2273947" y="6295128"/>
                </a:cubicBezTo>
                <a:lnTo>
                  <a:pt x="2212012" y="6303334"/>
                </a:lnTo>
                <a:lnTo>
                  <a:pt x="2204556" y="6303364"/>
                </a:lnTo>
                <a:lnTo>
                  <a:pt x="2153281" y="6300107"/>
                </a:lnTo>
                <a:lnTo>
                  <a:pt x="2077203" y="6289875"/>
                </a:lnTo>
                <a:lnTo>
                  <a:pt x="2053052" y="6278822"/>
                </a:lnTo>
                <a:lnTo>
                  <a:pt x="1767173" y="6268839"/>
                </a:lnTo>
                <a:lnTo>
                  <a:pt x="1759313" y="6270144"/>
                </a:lnTo>
                <a:cubicBezTo>
                  <a:pt x="1755431" y="6272141"/>
                  <a:pt x="1753270" y="6275527"/>
                  <a:pt x="1754015" y="6281083"/>
                </a:cubicBezTo>
                <a:cubicBezTo>
                  <a:pt x="1745153" y="6280220"/>
                  <a:pt x="1736444" y="6278451"/>
                  <a:pt x="1727673" y="6276451"/>
                </a:cubicBezTo>
                <a:lnTo>
                  <a:pt x="1723075" y="6275419"/>
                </a:lnTo>
                <a:lnTo>
                  <a:pt x="1705819" y="6276363"/>
                </a:lnTo>
                <a:lnTo>
                  <a:pt x="1699541" y="6270286"/>
                </a:lnTo>
                <a:lnTo>
                  <a:pt x="1641181" y="6270668"/>
                </a:lnTo>
                <a:cubicBezTo>
                  <a:pt x="1615727" y="6285700"/>
                  <a:pt x="1568880" y="6276769"/>
                  <a:pt x="1529578" y="6282433"/>
                </a:cubicBezTo>
                <a:lnTo>
                  <a:pt x="1512242" y="6288237"/>
                </a:lnTo>
                <a:lnTo>
                  <a:pt x="1398646" y="6294505"/>
                </a:lnTo>
                <a:lnTo>
                  <a:pt x="1320851" y="6302897"/>
                </a:lnTo>
                <a:lnTo>
                  <a:pt x="1304103" y="6308544"/>
                </a:lnTo>
                <a:lnTo>
                  <a:pt x="1284995" y="6302554"/>
                </a:lnTo>
                <a:cubicBezTo>
                  <a:pt x="1282678" y="6300906"/>
                  <a:pt x="1280807" y="6299080"/>
                  <a:pt x="1279438" y="6297138"/>
                </a:cubicBezTo>
                <a:lnTo>
                  <a:pt x="1217504" y="6305344"/>
                </a:lnTo>
                <a:lnTo>
                  <a:pt x="1210048" y="6305374"/>
                </a:lnTo>
                <a:lnTo>
                  <a:pt x="1158774" y="6302117"/>
                </a:lnTo>
                <a:lnTo>
                  <a:pt x="1082697" y="6291886"/>
                </a:lnTo>
                <a:cubicBezTo>
                  <a:pt x="1057648" y="6285154"/>
                  <a:pt x="1035684" y="6260420"/>
                  <a:pt x="1004086" y="6271573"/>
                </a:cubicBezTo>
                <a:cubicBezTo>
                  <a:pt x="1011465" y="6258262"/>
                  <a:pt x="966910" y="6274591"/>
                  <a:pt x="958597" y="6262852"/>
                </a:cubicBezTo>
                <a:cubicBezTo>
                  <a:pt x="953810" y="6253162"/>
                  <a:pt x="939179" y="6255858"/>
                  <a:pt x="927065" y="6253548"/>
                </a:cubicBezTo>
                <a:cubicBezTo>
                  <a:pt x="916739" y="6244315"/>
                  <a:pt x="857833" y="6241901"/>
                  <a:pt x="838376" y="6245778"/>
                </a:cubicBezTo>
                <a:cubicBezTo>
                  <a:pt x="784876" y="6262719"/>
                  <a:pt x="730857" y="6227065"/>
                  <a:pt x="687848" y="6239552"/>
                </a:cubicBezTo>
                <a:cubicBezTo>
                  <a:pt x="670765" y="6238110"/>
                  <a:pt x="659514" y="6236097"/>
                  <a:pt x="651351" y="6234065"/>
                </a:cubicBezTo>
                <a:lnTo>
                  <a:pt x="636157" y="6229343"/>
                </a:lnTo>
                <a:lnTo>
                  <a:pt x="36670" y="6208408"/>
                </a:lnTo>
                <a:lnTo>
                  <a:pt x="36752" y="6206084"/>
                </a:lnTo>
                <a:lnTo>
                  <a:pt x="10323" y="6193998"/>
                </a:lnTo>
                <a:cubicBezTo>
                  <a:pt x="3640" y="6186831"/>
                  <a:pt x="-317" y="6177124"/>
                  <a:pt x="21" y="6166561"/>
                </a:cubicBezTo>
                <a:lnTo>
                  <a:pt x="109134" y="3041977"/>
                </a:lnTo>
                <a:lnTo>
                  <a:pt x="114183" y="3032927"/>
                </a:lnTo>
                <a:lnTo>
                  <a:pt x="109891" y="3021493"/>
                </a:lnTo>
                <a:close/>
              </a:path>
            </a:pathLst>
          </a:cu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16" y="1892595"/>
            <a:ext cx="5550195" cy="3024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Power window </a:t>
            </a:r>
            <a:b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</a:br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using freeRTOS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4076873-070C-AA54-CE68-D24114021CD6}"/>
              </a:ext>
            </a:extLst>
          </p:cNvPr>
          <p:cNvGrpSpPr/>
          <p:nvPr/>
        </p:nvGrpSpPr>
        <p:grpSpPr>
          <a:xfrm>
            <a:off x="2713264" y="1028700"/>
            <a:ext cx="6384472" cy="1445079"/>
            <a:chOff x="2713264" y="1028700"/>
            <a:chExt cx="6384472" cy="144507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FABB684-3EFE-E7F4-C867-C5AA570DBD33}"/>
                </a:ext>
              </a:extLst>
            </p:cNvPr>
            <p:cNvSpPr/>
            <p:nvPr/>
          </p:nvSpPr>
          <p:spPr>
            <a:xfrm>
              <a:off x="2713264" y="1028700"/>
              <a:ext cx="6384472" cy="14450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95D930-1184-62A3-3944-555E250ABEFE}"/>
                </a:ext>
              </a:extLst>
            </p:cNvPr>
            <p:cNvSpPr txBox="1"/>
            <p:nvPr/>
          </p:nvSpPr>
          <p:spPr>
            <a:xfrm>
              <a:off x="3028950" y="1137378"/>
              <a:ext cx="25911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Application Layer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54168B-C109-9971-5CE8-7577229A0086}"/>
              </a:ext>
            </a:extLst>
          </p:cNvPr>
          <p:cNvGrpSpPr/>
          <p:nvPr/>
        </p:nvGrpSpPr>
        <p:grpSpPr>
          <a:xfrm>
            <a:off x="2713264" y="2800350"/>
            <a:ext cx="6384472" cy="1445079"/>
            <a:chOff x="2713264" y="2800350"/>
            <a:chExt cx="6384472" cy="144507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EB68346-85C5-ACCA-F9E4-679F236CE62F}"/>
                </a:ext>
              </a:extLst>
            </p:cNvPr>
            <p:cNvSpPr/>
            <p:nvPr/>
          </p:nvSpPr>
          <p:spPr>
            <a:xfrm>
              <a:off x="2713264" y="2800350"/>
              <a:ext cx="6384472" cy="14450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D66DA0-C692-E3AA-8D3F-579A635E3B51}"/>
                </a:ext>
              </a:extLst>
            </p:cNvPr>
            <p:cNvSpPr txBox="1"/>
            <p:nvPr/>
          </p:nvSpPr>
          <p:spPr>
            <a:xfrm>
              <a:off x="3028949" y="2928254"/>
              <a:ext cx="2930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Hardware Abstraction Layer (HAL)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297F396-E58F-87C8-194B-ED1B8F2451AD}"/>
              </a:ext>
            </a:extLst>
          </p:cNvPr>
          <p:cNvGrpSpPr/>
          <p:nvPr/>
        </p:nvGrpSpPr>
        <p:grpSpPr>
          <a:xfrm>
            <a:off x="2713264" y="4572000"/>
            <a:ext cx="6384472" cy="1445079"/>
            <a:chOff x="2713264" y="4572000"/>
            <a:chExt cx="6384472" cy="14450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1687AF9-A52D-B001-0166-A7A573DA79DE}"/>
                </a:ext>
              </a:extLst>
            </p:cNvPr>
            <p:cNvSpPr/>
            <p:nvPr/>
          </p:nvSpPr>
          <p:spPr>
            <a:xfrm>
              <a:off x="2713264" y="4572000"/>
              <a:ext cx="6384472" cy="14450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12FE82-DF6F-97C9-2193-810E250EA2CA}"/>
                </a:ext>
              </a:extLst>
            </p:cNvPr>
            <p:cNvSpPr txBox="1"/>
            <p:nvPr/>
          </p:nvSpPr>
          <p:spPr>
            <a:xfrm>
              <a:off x="3038477" y="4672516"/>
              <a:ext cx="45665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Microcontroller Abstraction Layer (MCAL)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ED1956-1792-745C-90BD-20824C03048D}"/>
              </a:ext>
            </a:extLst>
          </p:cNvPr>
          <p:cNvSpPr/>
          <p:nvPr/>
        </p:nvSpPr>
        <p:spPr>
          <a:xfrm>
            <a:off x="5894615" y="1502225"/>
            <a:ext cx="1477736" cy="8055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0E7FC2-421C-1C82-16D1-DB3208CBCF34}"/>
              </a:ext>
            </a:extLst>
          </p:cNvPr>
          <p:cNvGrpSpPr/>
          <p:nvPr/>
        </p:nvGrpSpPr>
        <p:grpSpPr>
          <a:xfrm>
            <a:off x="3159580" y="1502225"/>
            <a:ext cx="2506436" cy="805544"/>
            <a:chOff x="2930979" y="1567542"/>
            <a:chExt cx="2506436" cy="80554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ABA3D44-639C-2F23-C43C-8E26A8082E39}"/>
                </a:ext>
              </a:extLst>
            </p:cNvPr>
            <p:cNvSpPr/>
            <p:nvPr/>
          </p:nvSpPr>
          <p:spPr>
            <a:xfrm>
              <a:off x="2930979" y="1567542"/>
              <a:ext cx="2506436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138036-E6DB-421B-0400-E68CC5895FC1}"/>
                </a:ext>
              </a:extLst>
            </p:cNvPr>
            <p:cNvSpPr txBox="1"/>
            <p:nvPr/>
          </p:nvSpPr>
          <p:spPr>
            <a:xfrm>
              <a:off x="3110593" y="1816425"/>
              <a:ext cx="2147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FreeRTOS</a:t>
              </a:r>
              <a:r>
                <a:rPr lang="en-US" sz="1400" dirty="0"/>
                <a:t> kernel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B885DC-F3AD-5296-298F-4974A0615A49}"/>
              </a:ext>
            </a:extLst>
          </p:cNvPr>
          <p:cNvSpPr txBox="1"/>
          <p:nvPr/>
        </p:nvSpPr>
        <p:spPr>
          <a:xfrm>
            <a:off x="5969456" y="1618061"/>
            <a:ext cx="132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Windows Application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44B0A6-B6DF-4596-FB05-C926CAA91567}"/>
              </a:ext>
            </a:extLst>
          </p:cNvPr>
          <p:cNvGrpSpPr/>
          <p:nvPr/>
        </p:nvGrpSpPr>
        <p:grpSpPr>
          <a:xfrm>
            <a:off x="7605034" y="1502225"/>
            <a:ext cx="1064078" cy="805544"/>
            <a:chOff x="7376433" y="1567542"/>
            <a:chExt cx="1064078" cy="80554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DF672A-D981-7414-B4D4-A3AB78CB0181}"/>
                </a:ext>
              </a:extLst>
            </p:cNvPr>
            <p:cNvSpPr/>
            <p:nvPr/>
          </p:nvSpPr>
          <p:spPr>
            <a:xfrm>
              <a:off x="7376433" y="1567542"/>
              <a:ext cx="1064078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D01738-5347-B252-DDE1-77DF2B9D83FD}"/>
                </a:ext>
              </a:extLst>
            </p:cNvPr>
            <p:cNvSpPr txBox="1"/>
            <p:nvPr/>
          </p:nvSpPr>
          <p:spPr>
            <a:xfrm>
              <a:off x="7473046" y="1791099"/>
              <a:ext cx="831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A4291C-1112-BC54-82A8-7C6CA8D8D647}"/>
              </a:ext>
            </a:extLst>
          </p:cNvPr>
          <p:cNvGrpSpPr/>
          <p:nvPr/>
        </p:nvGrpSpPr>
        <p:grpSpPr>
          <a:xfrm>
            <a:off x="3901168" y="3265714"/>
            <a:ext cx="2292803" cy="805544"/>
            <a:chOff x="7376432" y="1567542"/>
            <a:chExt cx="2292803" cy="80554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7A54838-8883-5B1C-81F8-1B1187AA828E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82D15D-17E7-1F3A-A8E2-5C226E712E25}"/>
                </a:ext>
              </a:extLst>
            </p:cNvPr>
            <p:cNvSpPr txBox="1"/>
            <p:nvPr/>
          </p:nvSpPr>
          <p:spPr>
            <a:xfrm>
              <a:off x="7461477" y="1708704"/>
              <a:ext cx="2122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Interrupt Abstraction Module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DDCDD3-509E-1D8A-5CD0-942BED93E58B}"/>
              </a:ext>
            </a:extLst>
          </p:cNvPr>
          <p:cNvGrpSpPr/>
          <p:nvPr/>
        </p:nvGrpSpPr>
        <p:grpSpPr>
          <a:xfrm>
            <a:off x="6608989" y="3265714"/>
            <a:ext cx="1064078" cy="805544"/>
            <a:chOff x="7376433" y="1567542"/>
            <a:chExt cx="1064078" cy="80554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419B3C3-AEDB-3F0A-E1B3-0583C54370F8}"/>
                </a:ext>
              </a:extLst>
            </p:cNvPr>
            <p:cNvSpPr/>
            <p:nvPr/>
          </p:nvSpPr>
          <p:spPr>
            <a:xfrm>
              <a:off x="7376433" y="1567542"/>
              <a:ext cx="1064078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F592A0-2F5D-9046-CD60-E08BF71CCFCE}"/>
                </a:ext>
              </a:extLst>
            </p:cNvPr>
            <p:cNvSpPr txBox="1"/>
            <p:nvPr/>
          </p:nvSpPr>
          <p:spPr>
            <a:xfrm>
              <a:off x="7473046" y="1791099"/>
              <a:ext cx="831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motor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D0881D-CAA5-B085-99E8-C3145CCE4F8B}"/>
              </a:ext>
            </a:extLst>
          </p:cNvPr>
          <p:cNvGrpSpPr/>
          <p:nvPr/>
        </p:nvGrpSpPr>
        <p:grpSpPr>
          <a:xfrm>
            <a:off x="3215974" y="5018314"/>
            <a:ext cx="3770541" cy="805544"/>
            <a:chOff x="7376432" y="1567542"/>
            <a:chExt cx="2292803" cy="80554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BD78B60-BB36-C5B8-6738-B79A4F5513F4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EED368-E931-9C85-640A-97666F802E09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TM4C123GH6PM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D09334-F883-97AC-57EE-8A5B7209631D}"/>
              </a:ext>
            </a:extLst>
          </p:cNvPr>
          <p:cNvGrpSpPr/>
          <p:nvPr/>
        </p:nvGrpSpPr>
        <p:grpSpPr>
          <a:xfrm>
            <a:off x="7338334" y="5010151"/>
            <a:ext cx="1064078" cy="805544"/>
            <a:chOff x="7376433" y="1567542"/>
            <a:chExt cx="1064078" cy="80554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6B962F-CCC3-FB12-C835-F06289ECC87E}"/>
                </a:ext>
              </a:extLst>
            </p:cNvPr>
            <p:cNvSpPr/>
            <p:nvPr/>
          </p:nvSpPr>
          <p:spPr>
            <a:xfrm>
              <a:off x="7376433" y="1567542"/>
              <a:ext cx="1064078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1DC112-1988-EB96-F390-BD9B6139DC28}"/>
                </a:ext>
              </a:extLst>
            </p:cNvPr>
            <p:cNvSpPr txBox="1"/>
            <p:nvPr/>
          </p:nvSpPr>
          <p:spPr>
            <a:xfrm>
              <a:off x="7473046" y="1791099"/>
              <a:ext cx="831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DIO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F80673-9F57-3DDE-CB3A-E1777F5FC9A0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905500" y="247377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AC82D3-3041-A0E5-A5C6-40CD6D458121}"/>
              </a:ext>
            </a:extLst>
          </p:cNvPr>
          <p:cNvCxnSpPr/>
          <p:nvPr/>
        </p:nvCxnSpPr>
        <p:spPr>
          <a:xfrm>
            <a:off x="5905500" y="424542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3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ED1956-1792-745C-90BD-20824C03048D}"/>
              </a:ext>
            </a:extLst>
          </p:cNvPr>
          <p:cNvSpPr/>
          <p:nvPr/>
        </p:nvSpPr>
        <p:spPr>
          <a:xfrm>
            <a:off x="954150" y="766619"/>
            <a:ext cx="10351160" cy="5597236"/>
          </a:xfrm>
          <a:prstGeom prst="roundRect">
            <a:avLst>
              <a:gd name="adj" fmla="val 56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885DC-F3AD-5296-298F-4974A0615A49}"/>
              </a:ext>
            </a:extLst>
          </p:cNvPr>
          <p:cNvSpPr txBox="1"/>
          <p:nvPr/>
        </p:nvSpPr>
        <p:spPr>
          <a:xfrm>
            <a:off x="954150" y="1002303"/>
            <a:ext cx="287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Windows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B99CA1-467A-2C65-F843-63D6BCBFC83F}"/>
              </a:ext>
            </a:extLst>
          </p:cNvPr>
          <p:cNvGrpSpPr/>
          <p:nvPr/>
        </p:nvGrpSpPr>
        <p:grpSpPr>
          <a:xfrm>
            <a:off x="1441818" y="1555406"/>
            <a:ext cx="2538320" cy="805544"/>
            <a:chOff x="7376432" y="1567542"/>
            <a:chExt cx="2292803" cy="80554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FA7FD08-79FA-286F-D0C3-386132EC170E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F6A780-7438-6D6B-D674-69087919D85C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F200C-7E71-6813-808B-5E227EE29256}"/>
              </a:ext>
            </a:extLst>
          </p:cNvPr>
          <p:cNvGrpSpPr/>
          <p:nvPr/>
        </p:nvGrpSpPr>
        <p:grpSpPr>
          <a:xfrm>
            <a:off x="1441818" y="2768995"/>
            <a:ext cx="2538320" cy="805544"/>
            <a:chOff x="7376432" y="1567542"/>
            <a:chExt cx="2292803" cy="80554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EAC2442-8D1C-9A61-CE1D-510E58626F21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3D545D-0401-763F-8107-28DC2E9E5608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EB5011-B805-EF43-753B-CA6894AA4C31}"/>
              </a:ext>
            </a:extLst>
          </p:cNvPr>
          <p:cNvGrpSpPr/>
          <p:nvPr/>
        </p:nvGrpSpPr>
        <p:grpSpPr>
          <a:xfrm>
            <a:off x="1441817" y="3982584"/>
            <a:ext cx="2538320" cy="805544"/>
            <a:chOff x="7376432" y="1567542"/>
            <a:chExt cx="2292803" cy="80554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0745F09-E86A-13E5-E9FF-355B9314E8E5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39F3CA-75D4-1E68-89EB-0C66C9C02F3F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431BEC-D1D9-C4EF-0D9A-7FC92DA5A7EF}"/>
              </a:ext>
            </a:extLst>
          </p:cNvPr>
          <p:cNvGrpSpPr/>
          <p:nvPr/>
        </p:nvGrpSpPr>
        <p:grpSpPr>
          <a:xfrm>
            <a:off x="1441816" y="5196172"/>
            <a:ext cx="2538320" cy="805544"/>
            <a:chOff x="7376432" y="1567542"/>
            <a:chExt cx="2292803" cy="80554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12991D6-C5EE-9DE6-F9B1-C08E555B355F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70DAE6-9AC5-CCC6-745A-8F6F37073158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A65C8C-BADD-99DC-9370-5F566483C776}"/>
              </a:ext>
            </a:extLst>
          </p:cNvPr>
          <p:cNvGrpSpPr/>
          <p:nvPr/>
        </p:nvGrpSpPr>
        <p:grpSpPr>
          <a:xfrm>
            <a:off x="8942553" y="3969652"/>
            <a:ext cx="1954638" cy="805544"/>
            <a:chOff x="8091055" y="3130634"/>
            <a:chExt cx="1954638" cy="8055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CA38016-6B5C-042D-86A1-23EA3C278603}"/>
                </a:ext>
              </a:extLst>
            </p:cNvPr>
            <p:cNvGrpSpPr/>
            <p:nvPr/>
          </p:nvGrpSpPr>
          <p:grpSpPr>
            <a:xfrm>
              <a:off x="8091055" y="3130634"/>
              <a:ext cx="1954638" cy="805544"/>
              <a:chOff x="7376432" y="1567542"/>
              <a:chExt cx="2292803" cy="805544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A8F4B0A-4798-3C39-85C4-305DED4FEE10}"/>
                  </a:ext>
                </a:extLst>
              </p:cNvPr>
              <p:cNvSpPr/>
              <p:nvPr/>
            </p:nvSpPr>
            <p:spPr>
              <a:xfrm>
                <a:off x="7376432" y="1567542"/>
                <a:ext cx="2292803" cy="8055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4767E0E-CC80-D59E-0352-F64607F9BF22}"/>
                  </a:ext>
                </a:extLst>
              </p:cNvPr>
              <p:cNvSpPr txBox="1"/>
              <p:nvPr/>
            </p:nvSpPr>
            <p:spPr>
              <a:xfrm>
                <a:off x="7461477" y="1816425"/>
                <a:ext cx="1605107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Motor Task</a:t>
                </a:r>
              </a:p>
            </p:txBody>
          </p:sp>
        </p:grpSp>
        <p:pic>
          <p:nvPicPr>
            <p:cNvPr id="1026" name="Picture 2" descr="Propeller Motor Air - Free GIF on Pixabay - Pixabay">
              <a:extLst>
                <a:ext uri="{FF2B5EF4-FFF2-40B4-BE49-F238E27FC236}">
                  <a16:creationId xmlns:a16="http://schemas.microsoft.com/office/drawing/2014/main" id="{C25285B0-F387-D812-0E92-0B956A0A4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6420" y="3297382"/>
              <a:ext cx="339072" cy="489028"/>
            </a:xfrm>
            <a:prstGeom prst="rect">
              <a:avLst/>
            </a:prstGeom>
            <a:noFill/>
            <a:ln>
              <a:noFill/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CC0372-9DC1-D9E0-3059-DCC2083796D0}"/>
              </a:ext>
            </a:extLst>
          </p:cNvPr>
          <p:cNvGrpSpPr/>
          <p:nvPr/>
        </p:nvGrpSpPr>
        <p:grpSpPr>
          <a:xfrm>
            <a:off x="8942552" y="2202692"/>
            <a:ext cx="1954638" cy="805544"/>
            <a:chOff x="8091055" y="3130634"/>
            <a:chExt cx="1954638" cy="8055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0A7A3C4-D0E2-BA4D-CE0F-034DBAE00C55}"/>
                </a:ext>
              </a:extLst>
            </p:cNvPr>
            <p:cNvGrpSpPr/>
            <p:nvPr/>
          </p:nvGrpSpPr>
          <p:grpSpPr>
            <a:xfrm>
              <a:off x="8091055" y="3130634"/>
              <a:ext cx="1954638" cy="805544"/>
              <a:chOff x="7376432" y="1567542"/>
              <a:chExt cx="2292803" cy="805544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F63AEFF-D0A5-BCBD-64D2-33AA5215DE5F}"/>
                  </a:ext>
                </a:extLst>
              </p:cNvPr>
              <p:cNvSpPr/>
              <p:nvPr/>
            </p:nvSpPr>
            <p:spPr>
              <a:xfrm>
                <a:off x="7376432" y="1567542"/>
                <a:ext cx="2292803" cy="8055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CFD357B-5B79-050C-19F4-A8454E97214D}"/>
                  </a:ext>
                </a:extLst>
              </p:cNvPr>
              <p:cNvSpPr txBox="1"/>
              <p:nvPr/>
            </p:nvSpPr>
            <p:spPr>
              <a:xfrm>
                <a:off x="7465111" y="1708704"/>
                <a:ext cx="1605107" cy="523220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Semaphore Jamming Task</a:t>
                </a:r>
              </a:p>
            </p:txBody>
          </p:sp>
        </p:grpSp>
        <p:pic>
          <p:nvPicPr>
            <p:cNvPr id="53" name="Picture 2" descr="Propeller Motor Air - Free GIF on Pixabay - Pixabay">
              <a:extLst>
                <a:ext uri="{FF2B5EF4-FFF2-40B4-BE49-F238E27FC236}">
                  <a16:creationId xmlns:a16="http://schemas.microsoft.com/office/drawing/2014/main" id="{E63DD44A-4441-4D56-C69F-F0CB4DBFE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31927" y="3288892"/>
              <a:ext cx="364710" cy="489028"/>
            </a:xfrm>
            <a:prstGeom prst="rect">
              <a:avLst/>
            </a:prstGeom>
            <a:noFill/>
            <a:ln>
              <a:noFill/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854521F-2D43-D28D-91AF-BA9B0F64F077}"/>
              </a:ext>
            </a:extLst>
          </p:cNvPr>
          <p:cNvSpPr txBox="1"/>
          <p:nvPr/>
        </p:nvSpPr>
        <p:spPr>
          <a:xfrm>
            <a:off x="5634277" y="4218534"/>
            <a:ext cx="22040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xCommandsQueue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44F3E9-091E-EE51-4C3C-D9046D1302A6}"/>
              </a:ext>
            </a:extLst>
          </p:cNvPr>
          <p:cNvSpPr txBox="1"/>
          <p:nvPr/>
        </p:nvSpPr>
        <p:spPr>
          <a:xfrm>
            <a:off x="5634277" y="2451576"/>
            <a:ext cx="22040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xBinarySemaphore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16C9AF-7437-452A-6FE5-958CA9CB4ED8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3980138" y="1958178"/>
            <a:ext cx="1654139" cy="241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EFDFB1-5D6E-1A95-2662-86712C8155CA}"/>
              </a:ext>
            </a:extLst>
          </p:cNvPr>
          <p:cNvCxnSpPr>
            <a:cxnSpLocks/>
            <a:stCxn id="25" idx="3"/>
            <a:endCxn id="57" idx="1"/>
          </p:cNvCxnSpPr>
          <p:nvPr/>
        </p:nvCxnSpPr>
        <p:spPr>
          <a:xfrm>
            <a:off x="3980138" y="3171767"/>
            <a:ext cx="1654139" cy="120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22A7C6E7-F6FB-1335-22B6-08E2A82B95CF}"/>
              </a:ext>
            </a:extLst>
          </p:cNvPr>
          <p:cNvCxnSpPr>
            <a:cxnSpLocks/>
            <a:stCxn id="31" idx="3"/>
            <a:endCxn id="57" idx="1"/>
          </p:cNvCxnSpPr>
          <p:nvPr/>
        </p:nvCxnSpPr>
        <p:spPr>
          <a:xfrm flipV="1">
            <a:off x="3980137" y="4372423"/>
            <a:ext cx="1654140" cy="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630E3BB-419F-0240-2B6B-C24C87A2831E}"/>
              </a:ext>
            </a:extLst>
          </p:cNvPr>
          <p:cNvCxnSpPr>
            <a:cxnSpLocks/>
            <a:stCxn id="40" idx="3"/>
            <a:endCxn id="57" idx="1"/>
          </p:cNvCxnSpPr>
          <p:nvPr/>
        </p:nvCxnSpPr>
        <p:spPr>
          <a:xfrm flipV="1">
            <a:off x="3980136" y="4372423"/>
            <a:ext cx="1654141" cy="122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04D2E996-A911-63A5-CF60-9111E9766308}"/>
              </a:ext>
            </a:extLst>
          </p:cNvPr>
          <p:cNvCxnSpPr>
            <a:cxnSpLocks/>
            <a:stCxn id="57" idx="3"/>
            <a:endCxn id="48" idx="1"/>
          </p:cNvCxnSpPr>
          <p:nvPr/>
        </p:nvCxnSpPr>
        <p:spPr>
          <a:xfrm>
            <a:off x="7838297" y="4372423"/>
            <a:ext cx="1104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6146C781-0F00-DD00-5600-6CDBEB89C4A5}"/>
              </a:ext>
            </a:extLst>
          </p:cNvPr>
          <p:cNvCxnSpPr>
            <a:cxnSpLocks/>
            <a:stCxn id="58" idx="3"/>
            <a:endCxn id="54" idx="1"/>
          </p:cNvCxnSpPr>
          <p:nvPr/>
        </p:nvCxnSpPr>
        <p:spPr>
          <a:xfrm flipV="1">
            <a:off x="7838297" y="2605464"/>
            <a:ext cx="11042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468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ED1956-1792-745C-90BD-20824C03048D}"/>
              </a:ext>
            </a:extLst>
          </p:cNvPr>
          <p:cNvSpPr/>
          <p:nvPr/>
        </p:nvSpPr>
        <p:spPr>
          <a:xfrm>
            <a:off x="954150" y="766619"/>
            <a:ext cx="10351160" cy="5597236"/>
          </a:xfrm>
          <a:prstGeom prst="roundRect">
            <a:avLst>
              <a:gd name="adj" fmla="val 56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885DC-F3AD-5296-298F-4974A0615A49}"/>
              </a:ext>
            </a:extLst>
          </p:cNvPr>
          <p:cNvSpPr txBox="1"/>
          <p:nvPr/>
        </p:nvSpPr>
        <p:spPr>
          <a:xfrm>
            <a:off x="954150" y="1002303"/>
            <a:ext cx="287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Windows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B99CA1-467A-2C65-F843-63D6BCBFC83F}"/>
              </a:ext>
            </a:extLst>
          </p:cNvPr>
          <p:cNvGrpSpPr/>
          <p:nvPr/>
        </p:nvGrpSpPr>
        <p:grpSpPr>
          <a:xfrm>
            <a:off x="1441818" y="1555406"/>
            <a:ext cx="2538320" cy="805544"/>
            <a:chOff x="7376432" y="1567542"/>
            <a:chExt cx="2292803" cy="80554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FA7FD08-79FA-286F-D0C3-386132EC170E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F6A780-7438-6D6B-D674-69087919D85C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F200C-7E71-6813-808B-5E227EE29256}"/>
              </a:ext>
            </a:extLst>
          </p:cNvPr>
          <p:cNvGrpSpPr/>
          <p:nvPr/>
        </p:nvGrpSpPr>
        <p:grpSpPr>
          <a:xfrm>
            <a:off x="1441818" y="2768995"/>
            <a:ext cx="2538320" cy="805544"/>
            <a:chOff x="7376432" y="1567542"/>
            <a:chExt cx="2292803" cy="80554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EAC2442-8D1C-9A61-CE1D-510E58626F21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3D545D-0401-763F-8107-28DC2E9E5608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EB5011-B805-EF43-753B-CA6894AA4C31}"/>
              </a:ext>
            </a:extLst>
          </p:cNvPr>
          <p:cNvGrpSpPr/>
          <p:nvPr/>
        </p:nvGrpSpPr>
        <p:grpSpPr>
          <a:xfrm>
            <a:off x="1441817" y="3982584"/>
            <a:ext cx="2538320" cy="805544"/>
            <a:chOff x="7376432" y="1567542"/>
            <a:chExt cx="2292803" cy="80554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0745F09-E86A-13E5-E9FF-355B9314E8E5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39F3CA-75D4-1E68-89EB-0C66C9C02F3F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431BEC-D1D9-C4EF-0D9A-7FC92DA5A7EF}"/>
              </a:ext>
            </a:extLst>
          </p:cNvPr>
          <p:cNvGrpSpPr/>
          <p:nvPr/>
        </p:nvGrpSpPr>
        <p:grpSpPr>
          <a:xfrm>
            <a:off x="1441816" y="5196172"/>
            <a:ext cx="2538320" cy="805544"/>
            <a:chOff x="7376432" y="1567542"/>
            <a:chExt cx="2292803" cy="80554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12991D6-C5EE-9DE6-F9B1-C08E555B355F}"/>
                </a:ext>
              </a:extLst>
            </p:cNvPr>
            <p:cNvSpPr/>
            <p:nvPr/>
          </p:nvSpPr>
          <p:spPr>
            <a:xfrm>
              <a:off x="7376432" y="1567542"/>
              <a:ext cx="2292803" cy="805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70DAE6-9AC5-CCC6-745A-8F6F37073158}"/>
                </a:ext>
              </a:extLst>
            </p:cNvPr>
            <p:cNvSpPr txBox="1"/>
            <p:nvPr/>
          </p:nvSpPr>
          <p:spPr>
            <a:xfrm>
              <a:off x="7461477" y="1816425"/>
              <a:ext cx="212271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Generic Passenger Task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A65C8C-BADD-99DC-9370-5F566483C776}"/>
              </a:ext>
            </a:extLst>
          </p:cNvPr>
          <p:cNvGrpSpPr/>
          <p:nvPr/>
        </p:nvGrpSpPr>
        <p:grpSpPr>
          <a:xfrm>
            <a:off x="8942553" y="3969652"/>
            <a:ext cx="1954638" cy="805544"/>
            <a:chOff x="8091055" y="3130634"/>
            <a:chExt cx="1954638" cy="8055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CA38016-6B5C-042D-86A1-23EA3C278603}"/>
                </a:ext>
              </a:extLst>
            </p:cNvPr>
            <p:cNvGrpSpPr/>
            <p:nvPr/>
          </p:nvGrpSpPr>
          <p:grpSpPr>
            <a:xfrm>
              <a:off x="8091055" y="3130634"/>
              <a:ext cx="1954638" cy="805544"/>
              <a:chOff x="7376432" y="1567542"/>
              <a:chExt cx="2292803" cy="805544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A8F4B0A-4798-3C39-85C4-305DED4FEE10}"/>
                  </a:ext>
                </a:extLst>
              </p:cNvPr>
              <p:cNvSpPr/>
              <p:nvPr/>
            </p:nvSpPr>
            <p:spPr>
              <a:xfrm>
                <a:off x="7376432" y="1567542"/>
                <a:ext cx="2292803" cy="8055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4767E0E-CC80-D59E-0352-F64607F9BF22}"/>
                  </a:ext>
                </a:extLst>
              </p:cNvPr>
              <p:cNvSpPr txBox="1"/>
              <p:nvPr/>
            </p:nvSpPr>
            <p:spPr>
              <a:xfrm>
                <a:off x="7461477" y="1816425"/>
                <a:ext cx="1605107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Motor Task</a:t>
                </a:r>
              </a:p>
            </p:txBody>
          </p:sp>
        </p:grpSp>
        <p:pic>
          <p:nvPicPr>
            <p:cNvPr id="1026" name="Picture 2" descr="Propeller Motor Air - Free GIF on Pixabay - Pixabay">
              <a:extLst>
                <a:ext uri="{FF2B5EF4-FFF2-40B4-BE49-F238E27FC236}">
                  <a16:creationId xmlns:a16="http://schemas.microsoft.com/office/drawing/2014/main" id="{C25285B0-F387-D812-0E92-0B956A0A4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6420" y="3297382"/>
              <a:ext cx="339072" cy="489028"/>
            </a:xfrm>
            <a:prstGeom prst="rect">
              <a:avLst/>
            </a:prstGeom>
            <a:noFill/>
            <a:ln>
              <a:noFill/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CC0372-9DC1-D9E0-3059-DCC2083796D0}"/>
              </a:ext>
            </a:extLst>
          </p:cNvPr>
          <p:cNvGrpSpPr/>
          <p:nvPr/>
        </p:nvGrpSpPr>
        <p:grpSpPr>
          <a:xfrm>
            <a:off x="8942552" y="2202692"/>
            <a:ext cx="1954638" cy="805544"/>
            <a:chOff x="8091055" y="3130634"/>
            <a:chExt cx="1954638" cy="8055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0A7A3C4-D0E2-BA4D-CE0F-034DBAE00C55}"/>
                </a:ext>
              </a:extLst>
            </p:cNvPr>
            <p:cNvGrpSpPr/>
            <p:nvPr/>
          </p:nvGrpSpPr>
          <p:grpSpPr>
            <a:xfrm>
              <a:off x="8091055" y="3130634"/>
              <a:ext cx="1954638" cy="805544"/>
              <a:chOff x="7376432" y="1567542"/>
              <a:chExt cx="2292803" cy="805544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F63AEFF-D0A5-BCBD-64D2-33AA5215DE5F}"/>
                  </a:ext>
                </a:extLst>
              </p:cNvPr>
              <p:cNvSpPr/>
              <p:nvPr/>
            </p:nvSpPr>
            <p:spPr>
              <a:xfrm>
                <a:off x="7376432" y="1567542"/>
                <a:ext cx="2292803" cy="8055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CFD357B-5B79-050C-19F4-A8454E97214D}"/>
                  </a:ext>
                </a:extLst>
              </p:cNvPr>
              <p:cNvSpPr txBox="1"/>
              <p:nvPr/>
            </p:nvSpPr>
            <p:spPr>
              <a:xfrm>
                <a:off x="7465111" y="1708704"/>
                <a:ext cx="1605107" cy="523220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Semaphore Jamming Task</a:t>
                </a:r>
              </a:p>
            </p:txBody>
          </p:sp>
        </p:grpSp>
        <p:pic>
          <p:nvPicPr>
            <p:cNvPr id="53" name="Picture 2" descr="Propeller Motor Air - Free GIF on Pixabay - Pixabay">
              <a:extLst>
                <a:ext uri="{FF2B5EF4-FFF2-40B4-BE49-F238E27FC236}">
                  <a16:creationId xmlns:a16="http://schemas.microsoft.com/office/drawing/2014/main" id="{E63DD44A-4441-4D56-C69F-F0CB4DBFE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31927" y="3288892"/>
              <a:ext cx="364710" cy="489028"/>
            </a:xfrm>
            <a:prstGeom prst="rect">
              <a:avLst/>
            </a:prstGeom>
            <a:noFill/>
            <a:ln>
              <a:noFill/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854521F-2D43-D28D-91AF-BA9B0F64F077}"/>
              </a:ext>
            </a:extLst>
          </p:cNvPr>
          <p:cNvSpPr txBox="1"/>
          <p:nvPr/>
        </p:nvSpPr>
        <p:spPr>
          <a:xfrm>
            <a:off x="5634277" y="4218534"/>
            <a:ext cx="22040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xCommandsQueue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44F3E9-091E-EE51-4C3C-D9046D1302A6}"/>
              </a:ext>
            </a:extLst>
          </p:cNvPr>
          <p:cNvSpPr txBox="1"/>
          <p:nvPr/>
        </p:nvSpPr>
        <p:spPr>
          <a:xfrm>
            <a:off x="5634277" y="2451576"/>
            <a:ext cx="22040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xBinarySemaphore</a:t>
            </a:r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16C9AF-7437-452A-6FE5-958CA9CB4ED8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3980138" y="1958178"/>
            <a:ext cx="1654139" cy="241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EFDFB1-5D6E-1A95-2662-86712C8155CA}"/>
              </a:ext>
            </a:extLst>
          </p:cNvPr>
          <p:cNvCxnSpPr>
            <a:cxnSpLocks/>
            <a:stCxn id="25" idx="3"/>
            <a:endCxn id="57" idx="1"/>
          </p:cNvCxnSpPr>
          <p:nvPr/>
        </p:nvCxnSpPr>
        <p:spPr>
          <a:xfrm>
            <a:off x="3980138" y="3171767"/>
            <a:ext cx="1654139" cy="120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22A7C6E7-F6FB-1335-22B6-08E2A82B95CF}"/>
              </a:ext>
            </a:extLst>
          </p:cNvPr>
          <p:cNvCxnSpPr>
            <a:cxnSpLocks/>
            <a:stCxn id="31" idx="3"/>
            <a:endCxn id="57" idx="1"/>
          </p:cNvCxnSpPr>
          <p:nvPr/>
        </p:nvCxnSpPr>
        <p:spPr>
          <a:xfrm flipV="1">
            <a:off x="3980137" y="4372423"/>
            <a:ext cx="1654140" cy="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630E3BB-419F-0240-2B6B-C24C87A2831E}"/>
              </a:ext>
            </a:extLst>
          </p:cNvPr>
          <p:cNvCxnSpPr>
            <a:cxnSpLocks/>
            <a:stCxn id="40" idx="3"/>
            <a:endCxn id="57" idx="1"/>
          </p:cNvCxnSpPr>
          <p:nvPr/>
        </p:nvCxnSpPr>
        <p:spPr>
          <a:xfrm flipV="1">
            <a:off x="3980136" y="4372423"/>
            <a:ext cx="1654141" cy="122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04D2E996-A911-63A5-CF60-9111E9766308}"/>
              </a:ext>
            </a:extLst>
          </p:cNvPr>
          <p:cNvCxnSpPr>
            <a:cxnSpLocks/>
            <a:stCxn id="57" idx="3"/>
            <a:endCxn id="48" idx="1"/>
          </p:cNvCxnSpPr>
          <p:nvPr/>
        </p:nvCxnSpPr>
        <p:spPr>
          <a:xfrm>
            <a:off x="7838297" y="4372423"/>
            <a:ext cx="1104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6146C781-0F00-DD00-5600-6CDBEB89C4A5}"/>
              </a:ext>
            </a:extLst>
          </p:cNvPr>
          <p:cNvCxnSpPr>
            <a:cxnSpLocks/>
            <a:stCxn id="58" idx="3"/>
            <a:endCxn id="54" idx="1"/>
          </p:cNvCxnSpPr>
          <p:nvPr/>
        </p:nvCxnSpPr>
        <p:spPr>
          <a:xfrm flipV="1">
            <a:off x="7838297" y="2605464"/>
            <a:ext cx="11042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394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 with wires&#10;&#10;Description automatically generated">
            <a:extLst>
              <a:ext uri="{FF2B5EF4-FFF2-40B4-BE49-F238E27FC236}">
                <a16:creationId xmlns:a16="http://schemas.microsoft.com/office/drawing/2014/main" id="{1CF66D95-4D4F-DF05-2A0F-D544537EB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14" y="832104"/>
            <a:ext cx="6837772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8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153D7-A280-BF69-A7DB-B6C32C1898DC}"/>
              </a:ext>
            </a:extLst>
          </p:cNvPr>
          <p:cNvSpPr txBox="1"/>
          <p:nvPr/>
        </p:nvSpPr>
        <p:spPr>
          <a:xfrm>
            <a:off x="1436254" y="403881"/>
            <a:ext cx="9319491" cy="57210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Two panels are installed to control the passenger’s window?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FreeRTOS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used in the project implementation?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Implementation of 2 limit switches to limit the window motor from top and bottom limits of the window?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the power window switch is pushed or pulled continuously, the window opens or closes until the switch is released?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the power window switch is pushed or pulled shortly, the window fully opens or closes?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the window lock switch is turned on, the opening and closing of all windows except the driver’s window is disabled?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Jam Protection is implemented?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Queues are used in the project implementation?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Semaphores/Mutex are used in the project implementation?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Documentation project is made? 	</a:t>
            </a:r>
          </a:p>
        </p:txBody>
      </p:sp>
    </p:spTree>
    <p:extLst>
      <p:ext uri="{BB962C8B-B14F-4D97-AF65-F5344CB8AC3E}">
        <p14:creationId xmlns:p14="http://schemas.microsoft.com/office/powerpoint/2010/main" val="359649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210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Consolas</vt:lpstr>
      <vt:lpstr>Franklin Gothic Heavy</vt:lpstr>
      <vt:lpstr>Times New Roman</vt:lpstr>
      <vt:lpstr>Wingdings</vt:lpstr>
      <vt:lpstr>StreetscapeVTI</vt:lpstr>
      <vt:lpstr>Power window  using freeRTOS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window  using freeRTOS</dc:title>
  <dc:creator>Ahmed Wael</dc:creator>
  <cp:lastModifiedBy>Ahmed Wael</cp:lastModifiedBy>
  <cp:revision>2</cp:revision>
  <dcterms:created xsi:type="dcterms:W3CDTF">2024-05-10T10:55:14Z</dcterms:created>
  <dcterms:modified xsi:type="dcterms:W3CDTF">2024-05-10T12:21:08Z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