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69" r:id="rId2"/>
    <p:sldId id="599" r:id="rId3"/>
    <p:sldId id="679" r:id="rId4"/>
    <p:sldId id="551" r:id="rId5"/>
    <p:sldId id="553" r:id="rId6"/>
    <p:sldId id="680" r:id="rId7"/>
    <p:sldId id="608" r:id="rId8"/>
    <p:sldId id="560" r:id="rId9"/>
    <p:sldId id="573" r:id="rId10"/>
    <p:sldId id="538" r:id="rId11"/>
    <p:sldId id="540" r:id="rId12"/>
    <p:sldId id="539" r:id="rId13"/>
    <p:sldId id="541" r:id="rId14"/>
    <p:sldId id="601" r:id="rId15"/>
    <p:sldId id="609" r:id="rId16"/>
    <p:sldId id="565" r:id="rId17"/>
    <p:sldId id="664" r:id="rId18"/>
    <p:sldId id="665" r:id="rId19"/>
    <p:sldId id="667" r:id="rId20"/>
    <p:sldId id="668" r:id="rId2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8" autoAdjust="0"/>
    <p:restoredTop sz="94541" autoAdjust="0"/>
  </p:normalViewPr>
  <p:slideViewPr>
    <p:cSldViewPr>
      <p:cViewPr varScale="1">
        <p:scale>
          <a:sx n="69" d="100"/>
          <a:sy n="69" d="100"/>
        </p:scale>
        <p:origin x="1566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4592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82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016" y="4560901"/>
            <a:ext cx="5367494" cy="4317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20" tIns="50212" rIns="100420" bIns="50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14044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2313"/>
            <a:ext cx="4795838" cy="35972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60901"/>
            <a:ext cx="5365820" cy="431789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89" tIns="47491" rIns="94989" bIns="4749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3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4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99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7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8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74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3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2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9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12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01/27/2021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/>
              <a:t>Data Mining: Data</a:t>
            </a:r>
            <a:endParaRPr lang="en-US" sz="28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1706563"/>
            <a:ext cx="8153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Lecture Notes for Chapter 2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Introduction to Data Mining</a:t>
            </a:r>
            <a:r>
              <a:rPr lang="en-US" altLang="en-US" sz="3200" b="0" dirty="0"/>
              <a:t>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Tan, Steinbach, Kumar</a:t>
            </a: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… </a:t>
            </a:r>
          </a:p>
        </p:txBody>
      </p:sp>
      <p:sp>
        <p:nvSpPr>
          <p:cNvPr id="3584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principle for </a:t>
            </a:r>
            <a:r>
              <a:rPr lang="en-US" dirty="0">
                <a:solidFill>
                  <a:srgbClr val="FF0000"/>
                </a:solidFill>
              </a:rPr>
              <a:t>effective sampling </a:t>
            </a:r>
            <a:r>
              <a:rPr lang="en-US" dirty="0"/>
              <a:t>is the following: </a:t>
            </a:r>
          </a:p>
          <a:p>
            <a:endParaRPr lang="en-US" dirty="0"/>
          </a:p>
          <a:p>
            <a:pPr lvl="1"/>
            <a:r>
              <a:rPr lang="en-US" dirty="0"/>
              <a:t>Using a sample will work almost as well as using the entire data set, if the sample is </a:t>
            </a:r>
            <a:r>
              <a:rPr lang="en-US" dirty="0">
                <a:solidFill>
                  <a:srgbClr val="CC6600"/>
                </a:solidFill>
              </a:rPr>
              <a:t>representative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sample is </a:t>
            </a:r>
            <a:r>
              <a:rPr lang="en-US" dirty="0">
                <a:solidFill>
                  <a:srgbClr val="CC6600"/>
                </a:solidFill>
              </a:rPr>
              <a:t>representative</a:t>
            </a:r>
            <a:r>
              <a:rPr lang="en-US" dirty="0"/>
              <a:t> if it has approximately the same properties (of interest) as the original set of data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Sample Size</a:t>
            </a:r>
          </a:p>
        </p:txBody>
      </p:sp>
      <p:sp>
        <p:nvSpPr>
          <p:cNvPr id="368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charset="2"/>
              <a:buNone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6868" name="Picture 20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r="12498"/>
          <a:stretch>
            <a:fillRect/>
          </a:stretch>
        </p:blipFill>
        <p:spPr bwMode="auto">
          <a:xfrm>
            <a:off x="52388" y="1844675"/>
            <a:ext cx="3198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0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t="13811" r="14642" b="10954"/>
          <a:stretch>
            <a:fillRect/>
          </a:stretch>
        </p:blipFill>
        <p:spPr bwMode="auto">
          <a:xfrm>
            <a:off x="3048000" y="2206625"/>
            <a:ext cx="319881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20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6" r="13213"/>
          <a:stretch>
            <a:fillRect/>
          </a:stretch>
        </p:blipFill>
        <p:spPr bwMode="auto">
          <a:xfrm>
            <a:off x="5943600" y="1828800"/>
            <a:ext cx="3198813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2055"/>
          <p:cNvSpPr txBox="1">
            <a:spLocks noChangeArrowheads="1"/>
          </p:cNvSpPr>
          <p:nvPr/>
        </p:nvSpPr>
        <p:spPr bwMode="auto">
          <a:xfrm>
            <a:off x="914400" y="44958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8000 points		         2000 Points			500 Points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580437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Simple Random Sampling:(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MT"/>
              </a:rPr>
              <a:t>The simplest type of sampling </a:t>
            </a:r>
            <a:r>
              <a:rPr lang="en-US" sz="1800" dirty="0">
                <a:solidFill>
                  <a:srgbClr val="333333"/>
                </a:solidFill>
                <a:latin typeface="ArialMT"/>
              </a:rPr>
              <a:t>)</a:t>
            </a:r>
            <a:endParaRPr lang="en-US" dirty="0"/>
          </a:p>
          <a:p>
            <a:pPr marL="749300" lvl="1">
              <a:lnSpc>
                <a:spcPct val="90000"/>
              </a:lnSpc>
            </a:pPr>
            <a:r>
              <a:rPr lang="en-US" dirty="0"/>
              <a:t>There is an equal probability of selecting any particular item</a:t>
            </a:r>
          </a:p>
          <a:p>
            <a:pPr marL="749300" lvl="1">
              <a:lnSpc>
                <a:spcPct val="90000"/>
              </a:lnSpc>
            </a:pPr>
            <a:r>
              <a:rPr lang="en-US" dirty="0"/>
              <a:t>Sampling without replacement</a:t>
            </a:r>
          </a:p>
          <a:p>
            <a:pPr marL="1147763" lvl="2" indent="-284163">
              <a:lnSpc>
                <a:spcPct val="90000"/>
              </a:lnSpc>
            </a:pPr>
            <a:r>
              <a:rPr lang="en-US" sz="2400" dirty="0"/>
              <a:t>As each item is selected, it is removed from the population</a:t>
            </a:r>
          </a:p>
          <a:p>
            <a:pPr marL="749300" lvl="1">
              <a:lnSpc>
                <a:spcPct val="90000"/>
              </a:lnSpc>
            </a:pPr>
            <a:r>
              <a:rPr lang="en-US" dirty="0"/>
              <a:t>Sampling with replacement</a:t>
            </a:r>
          </a:p>
          <a:p>
            <a:pPr marL="1147763" lvl="2" indent="-284163">
              <a:lnSpc>
                <a:spcPct val="90000"/>
              </a:lnSpc>
            </a:pPr>
            <a:r>
              <a:rPr lang="en-US" sz="2400" dirty="0"/>
              <a:t>Objects are not removed from the population as they are selected for the sample.   </a:t>
            </a:r>
          </a:p>
          <a:p>
            <a:pPr marL="1147763" lvl="2" indent="-284163"/>
            <a:r>
              <a:rPr lang="en-US" sz="2400" dirty="0"/>
              <a:t>In sampling with replacement, the same object can be picked up more than once</a:t>
            </a:r>
          </a:p>
          <a:p>
            <a:pPr>
              <a:lnSpc>
                <a:spcPct val="90000"/>
              </a:lnSpc>
            </a:pPr>
            <a:r>
              <a:rPr lang="en-US" dirty="0"/>
              <a:t>Stratified sampling</a:t>
            </a:r>
          </a:p>
          <a:p>
            <a:pPr marL="749300" lvl="1">
              <a:lnSpc>
                <a:spcPct val="90000"/>
              </a:lnSpc>
            </a:pPr>
            <a:r>
              <a:rPr lang="en-US" dirty="0"/>
              <a:t>Split the data into several partitions; then draw random samples from each partition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Sample Size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What sample size is necessary to get at least one object from each of 10 equal-sized groups.</a:t>
            </a:r>
          </a:p>
        </p:txBody>
      </p:sp>
      <p:pic>
        <p:nvPicPr>
          <p:cNvPr id="812037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807152"/>
            <a:ext cx="578643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C5509-A9D8-F930-B002-332BC219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1952"/>
            <a:ext cx="2247900" cy="421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B42D02-80FD-8563-1E0F-1425053B5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662" y="5857153"/>
            <a:ext cx="3876675" cy="100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990600"/>
            <a:ext cx="8318500" cy="5181600"/>
          </a:xfrm>
        </p:spPr>
        <p:txBody>
          <a:bodyPr/>
          <a:lstStyle/>
          <a:p>
            <a:r>
              <a:rPr lang="en-US" dirty="0">
                <a:solidFill>
                  <a:srgbClr val="CC6600"/>
                </a:solidFill>
              </a:rPr>
              <a:t>Discretization</a:t>
            </a:r>
            <a:r>
              <a:rPr lang="en-US" dirty="0"/>
              <a:t> is the process of converting a continuous attribute into an categorical attribute</a:t>
            </a:r>
          </a:p>
          <a:p>
            <a:pPr lvl="1"/>
            <a:r>
              <a:rPr lang="en-US" dirty="0"/>
              <a:t>A potentially infinite number of values are mapped into  a small number of categories</a:t>
            </a:r>
          </a:p>
          <a:p>
            <a:pPr lvl="1"/>
            <a:r>
              <a:rPr lang="en-US" dirty="0"/>
              <a:t>Discretization is  used in both unsupervised and supervised settings</a:t>
            </a:r>
          </a:p>
          <a:p>
            <a:pPr lvl="1"/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00737-6B8E-9D39-5B30-ECDB63BF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05670"/>
            <a:ext cx="76962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Binarization maps a continuous or categorical attribute into one or more binary variables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23EA9AB3-7E12-28B5-B833-4C14D499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1" y="2362200"/>
            <a:ext cx="73914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Transformation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C6600"/>
                </a:solidFill>
              </a:rPr>
              <a:t>attribute transform</a:t>
            </a:r>
            <a:r>
              <a:rPr lang="en-US" dirty="0"/>
              <a:t> is a function that maps the entire set of values of a given attribute to a new set of replacement values such that each old value can be identified with one of the new values</a:t>
            </a:r>
          </a:p>
          <a:p>
            <a:pPr lvl="1"/>
            <a:r>
              <a:rPr lang="en-US" sz="2600" dirty="0">
                <a:solidFill>
                  <a:srgbClr val="CC6600"/>
                </a:solidFill>
              </a:rPr>
              <a:t>Normalization</a:t>
            </a:r>
          </a:p>
          <a:p>
            <a:pPr marL="1257300" lvl="2" indent="-279400"/>
            <a:r>
              <a:rPr lang="en-US" sz="2400" dirty="0"/>
              <a:t>Refers to various techniques to adjust to differences among attributes in terms of frequency of occurrence, mean, variance, range</a:t>
            </a:r>
          </a:p>
          <a:p>
            <a:pPr lvl="1"/>
            <a:r>
              <a:rPr lang="en-US" dirty="0"/>
              <a:t>In statistics, </a:t>
            </a:r>
            <a:r>
              <a:rPr lang="en-US" dirty="0">
                <a:solidFill>
                  <a:srgbClr val="CC6600"/>
                </a:solidFill>
              </a:rPr>
              <a:t>standardization</a:t>
            </a:r>
            <a:r>
              <a:rPr lang="en-US" dirty="0"/>
              <a:t> refers to subtracting off the means and dividing by the standard deviation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Dimensionality Reduction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Principal Components Analysis (PCA)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Dimensionality Reduction: PCA</a:t>
            </a:r>
          </a:p>
        </p:txBody>
      </p:sp>
      <p:sp>
        <p:nvSpPr>
          <p:cNvPr id="41987" name="Rectangle 10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 is to find a projection that captures the largest  amount of variation in data</a:t>
            </a:r>
          </a:p>
          <a:p>
            <a:endParaRPr lang="en-US"/>
          </a:p>
        </p:txBody>
      </p:sp>
      <p:grpSp>
        <p:nvGrpSpPr>
          <p:cNvPr id="41988" name="Group 1088"/>
          <p:cNvGrpSpPr>
            <a:grpSpLocks/>
          </p:cNvGrpSpPr>
          <p:nvPr/>
        </p:nvGrpSpPr>
        <p:grpSpPr bwMode="auto">
          <a:xfrm>
            <a:off x="2057400" y="2286000"/>
            <a:ext cx="3546475" cy="4051300"/>
            <a:chOff x="1498" y="1664"/>
            <a:chExt cx="2234" cy="1950"/>
          </a:xfrm>
        </p:grpSpPr>
        <p:sp>
          <p:nvSpPr>
            <p:cNvPr id="41989" name="Line 1059"/>
            <p:cNvSpPr>
              <a:spLocks noChangeShapeType="1"/>
            </p:cNvSpPr>
            <p:nvPr/>
          </p:nvSpPr>
          <p:spPr bwMode="auto">
            <a:xfrm flipV="1">
              <a:off x="1820" y="1664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1060"/>
            <p:cNvSpPr>
              <a:spLocks noChangeShapeType="1"/>
            </p:cNvSpPr>
            <p:nvPr/>
          </p:nvSpPr>
          <p:spPr bwMode="auto">
            <a:xfrm>
              <a:off x="1820" y="3320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061"/>
            <p:cNvSpPr>
              <a:spLocks noChangeShapeType="1"/>
            </p:cNvSpPr>
            <p:nvPr/>
          </p:nvSpPr>
          <p:spPr bwMode="auto">
            <a:xfrm flipV="1">
              <a:off x="1828" y="2429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Oval 1063"/>
            <p:cNvSpPr>
              <a:spLocks noChangeArrowheads="1"/>
            </p:cNvSpPr>
            <p:nvPr/>
          </p:nvSpPr>
          <p:spPr bwMode="auto">
            <a:xfrm>
              <a:off x="2164" y="294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1064"/>
            <p:cNvSpPr>
              <a:spLocks noChangeArrowheads="1"/>
            </p:cNvSpPr>
            <p:nvPr/>
          </p:nvSpPr>
          <p:spPr bwMode="auto">
            <a:xfrm>
              <a:off x="2340" y="280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1065"/>
            <p:cNvSpPr>
              <a:spLocks noChangeArrowheads="1"/>
            </p:cNvSpPr>
            <p:nvPr/>
          </p:nvSpPr>
          <p:spPr bwMode="auto">
            <a:xfrm>
              <a:off x="2044" y="312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1066"/>
            <p:cNvSpPr>
              <a:spLocks noChangeArrowheads="1"/>
            </p:cNvSpPr>
            <p:nvPr/>
          </p:nvSpPr>
          <p:spPr bwMode="auto">
            <a:xfrm>
              <a:off x="2428" y="287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067"/>
            <p:cNvSpPr>
              <a:spLocks noChangeArrowheads="1"/>
            </p:cNvSpPr>
            <p:nvPr/>
          </p:nvSpPr>
          <p:spPr bwMode="auto">
            <a:xfrm>
              <a:off x="2332" y="29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068"/>
            <p:cNvSpPr>
              <a:spLocks noChangeArrowheads="1"/>
            </p:cNvSpPr>
            <p:nvPr/>
          </p:nvSpPr>
          <p:spPr bwMode="auto">
            <a:xfrm>
              <a:off x="2692" y="29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069"/>
            <p:cNvSpPr>
              <a:spLocks noChangeArrowheads="1"/>
            </p:cNvSpPr>
            <p:nvPr/>
          </p:nvSpPr>
          <p:spPr bwMode="auto">
            <a:xfrm>
              <a:off x="2612" y="31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Oval 1070"/>
            <p:cNvSpPr>
              <a:spLocks noChangeArrowheads="1"/>
            </p:cNvSpPr>
            <p:nvPr/>
          </p:nvSpPr>
          <p:spPr bwMode="auto">
            <a:xfrm>
              <a:off x="2468" y="307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Oval 1071"/>
            <p:cNvSpPr>
              <a:spLocks noChangeArrowheads="1"/>
            </p:cNvSpPr>
            <p:nvPr/>
          </p:nvSpPr>
          <p:spPr bwMode="auto">
            <a:xfrm>
              <a:off x="2588" y="27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Oval 1072"/>
            <p:cNvSpPr>
              <a:spLocks noChangeArrowheads="1"/>
            </p:cNvSpPr>
            <p:nvPr/>
          </p:nvSpPr>
          <p:spPr bwMode="auto">
            <a:xfrm>
              <a:off x="2964" y="280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Oval 1073"/>
            <p:cNvSpPr>
              <a:spLocks noChangeArrowheads="1"/>
            </p:cNvSpPr>
            <p:nvPr/>
          </p:nvSpPr>
          <p:spPr bwMode="auto">
            <a:xfrm>
              <a:off x="3204" y="248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Oval 1074"/>
            <p:cNvSpPr>
              <a:spLocks noChangeArrowheads="1"/>
            </p:cNvSpPr>
            <p:nvPr/>
          </p:nvSpPr>
          <p:spPr bwMode="auto">
            <a:xfrm>
              <a:off x="2236" y="315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Oval 1075"/>
            <p:cNvSpPr>
              <a:spLocks noChangeArrowheads="1"/>
            </p:cNvSpPr>
            <p:nvPr/>
          </p:nvSpPr>
          <p:spPr bwMode="auto">
            <a:xfrm>
              <a:off x="2756" y="271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Oval 1076"/>
            <p:cNvSpPr>
              <a:spLocks noChangeArrowheads="1"/>
            </p:cNvSpPr>
            <p:nvPr/>
          </p:nvSpPr>
          <p:spPr bwMode="auto">
            <a:xfrm>
              <a:off x="2932" y="25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Oval 1077"/>
            <p:cNvSpPr>
              <a:spLocks noChangeArrowheads="1"/>
            </p:cNvSpPr>
            <p:nvPr/>
          </p:nvSpPr>
          <p:spPr bwMode="auto">
            <a:xfrm>
              <a:off x="2452" y="27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Oval 1078"/>
            <p:cNvSpPr>
              <a:spLocks noChangeArrowheads="1"/>
            </p:cNvSpPr>
            <p:nvPr/>
          </p:nvSpPr>
          <p:spPr bwMode="auto">
            <a:xfrm>
              <a:off x="2836" y="2614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Oval 1079"/>
            <p:cNvSpPr>
              <a:spLocks noChangeArrowheads="1"/>
            </p:cNvSpPr>
            <p:nvPr/>
          </p:nvSpPr>
          <p:spPr bwMode="auto">
            <a:xfrm>
              <a:off x="2908" y="295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Freeform 1080"/>
            <p:cNvSpPr>
              <a:spLocks/>
            </p:cNvSpPr>
            <p:nvPr/>
          </p:nvSpPr>
          <p:spPr bwMode="auto">
            <a:xfrm>
              <a:off x="1928" y="2409"/>
              <a:ext cx="1457" cy="1006"/>
            </a:xfrm>
            <a:custGeom>
              <a:avLst/>
              <a:gdLst>
                <a:gd name="T0" fmla="*/ 4 w 1457"/>
                <a:gd name="T1" fmla="*/ 1002 h 968"/>
                <a:gd name="T2" fmla="*/ 212 w 1457"/>
                <a:gd name="T3" fmla="*/ 488 h 968"/>
                <a:gd name="T4" fmla="*/ 716 w 1457"/>
                <a:gd name="T5" fmla="*/ 166 h 968"/>
                <a:gd name="T6" fmla="*/ 1356 w 1457"/>
                <a:gd name="T7" fmla="*/ 26 h 968"/>
                <a:gd name="T8" fmla="*/ 1324 w 1457"/>
                <a:gd name="T9" fmla="*/ 318 h 968"/>
                <a:gd name="T10" fmla="*/ 940 w 1457"/>
                <a:gd name="T11" fmla="*/ 882 h 968"/>
                <a:gd name="T12" fmla="*/ 188 w 1457"/>
                <a:gd name="T13" fmla="*/ 1194 h 968"/>
                <a:gd name="T14" fmla="*/ 4 w 1457"/>
                <a:gd name="T15" fmla="*/ 1002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Oval 1081"/>
            <p:cNvSpPr>
              <a:spLocks noChangeArrowheads="1"/>
            </p:cNvSpPr>
            <p:nvPr/>
          </p:nvSpPr>
          <p:spPr bwMode="auto">
            <a:xfrm>
              <a:off x="2124" y="327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Text Box 1085"/>
            <p:cNvSpPr txBox="1">
              <a:spLocks noChangeArrowheads="1"/>
            </p:cNvSpPr>
            <p:nvPr/>
          </p:nvSpPr>
          <p:spPr bwMode="auto">
            <a:xfrm>
              <a:off x="1498" y="1666"/>
              <a:ext cx="2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>
                  <a:latin typeface="Times New Roman" pitchFamily="18" charset="0"/>
                </a:rPr>
                <a:t>x</a:t>
              </a:r>
              <a:r>
                <a:rPr lang="en-US" sz="2400" b="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012" name="Text Box 1086"/>
            <p:cNvSpPr txBox="1">
              <a:spLocks noChangeArrowheads="1"/>
            </p:cNvSpPr>
            <p:nvPr/>
          </p:nvSpPr>
          <p:spPr bwMode="auto">
            <a:xfrm>
              <a:off x="3456" y="3394"/>
              <a:ext cx="2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>
                  <a:latin typeface="Times New Roman" pitchFamily="18" charset="0"/>
                </a:rPr>
                <a:t>x</a:t>
              </a:r>
              <a:r>
                <a:rPr lang="en-US" sz="2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13" name="Text Box 1087"/>
            <p:cNvSpPr txBox="1">
              <a:spLocks noChangeArrowheads="1"/>
            </p:cNvSpPr>
            <p:nvPr/>
          </p:nvSpPr>
          <p:spPr bwMode="auto">
            <a:xfrm>
              <a:off x="3504" y="2242"/>
              <a:ext cx="20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>
                  <a:latin typeface="Times New Roman" pitchFamily="18" charset="0"/>
                </a:rPr>
                <a:t>e</a:t>
              </a:r>
              <a:endParaRPr lang="en-US" sz="2400" b="0" baseline="-25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47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Subset Selection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Another way to reduce the dimensionality is to use only a subset of the features. </a:t>
            </a:r>
            <a:r>
              <a:rPr lang="en-US" sz="1600" dirty="0"/>
              <a:t>While it might seem that such an approach would lose </a:t>
            </a:r>
            <a:r>
              <a:rPr lang="en-US" sz="1600" dirty="0" err="1"/>
              <a:t>information,this</a:t>
            </a:r>
            <a:r>
              <a:rPr lang="en-US" sz="1600" dirty="0"/>
              <a:t> is not the case if redundant and irrelevant features are present.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Redundant features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Duplicate much or all of the information contained in one or more other attributes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purchase price of a product and the amount of sales tax paid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Irrelevant features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 no information that is useful for the data mining task at hand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students' ID is often irrelevant to the task of predicting students' GPA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 and Objects</a:t>
            </a:r>
          </a:p>
          <a:p>
            <a:endParaRPr lang="en-US" dirty="0"/>
          </a:p>
          <a:p>
            <a:r>
              <a:rPr lang="en-US" dirty="0"/>
              <a:t>Types of Data</a:t>
            </a:r>
          </a:p>
          <a:p>
            <a:endParaRPr lang="en-US" dirty="0"/>
          </a:p>
          <a:p>
            <a:r>
              <a:rPr lang="en-US" dirty="0"/>
              <a:t>Data Quality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 Preprocessing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Similarity and Distance</a:t>
            </a:r>
          </a:p>
          <a:p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Creation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attributes that can capture the important information in a data set much more efficiently than the original attributes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general methodologies:</a:t>
            </a:r>
          </a:p>
          <a:p>
            <a:pPr lvl="1"/>
            <a:r>
              <a:rPr lang="en-US" dirty="0"/>
              <a:t>Feature extraction</a:t>
            </a:r>
          </a:p>
          <a:p>
            <a:pPr marL="1147763" lvl="2" indent="-233363"/>
            <a:r>
              <a:rPr lang="en-US" sz="2400" dirty="0"/>
              <a:t> </a:t>
            </a:r>
            <a:r>
              <a:rPr lang="en-US" sz="2200" dirty="0"/>
              <a:t>Example: extracting edges from images</a:t>
            </a:r>
          </a:p>
          <a:p>
            <a:pPr lvl="1"/>
            <a:r>
              <a:rPr lang="en-US" dirty="0"/>
              <a:t>Feature construction</a:t>
            </a:r>
          </a:p>
          <a:p>
            <a:pPr marL="1147763" lvl="2" indent="-233363"/>
            <a:r>
              <a:rPr lang="en-US" sz="2200" dirty="0"/>
              <a:t> Example: dividing mass by volume to get density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24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0" u="none" strike="noStrike" baseline="0" dirty="0">
                <a:solidFill>
                  <a:srgbClr val="FF0000"/>
                </a:solidFill>
                <a:latin typeface="ArialMT"/>
              </a:rPr>
              <a:t>Knowledge about the Data( meta data)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B89BF-506D-852A-39C7-DC4C9E10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6410325" cy="2371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2D8663-D7E9-0063-8EC1-F3D00F1219C3}"/>
              </a:ext>
            </a:extLst>
          </p:cNvPr>
          <p:cNvSpPr txBox="1"/>
          <p:nvPr/>
        </p:nvSpPr>
        <p:spPr>
          <a:xfrm>
            <a:off x="685800" y="3719945"/>
            <a:ext cx="42671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Google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Paper with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Dataport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Opendata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catalog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6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Aggregation</a:t>
            </a:r>
          </a:p>
          <a:p>
            <a:pPr>
              <a:lnSpc>
                <a:spcPct val="120000"/>
              </a:lnSpc>
            </a:pPr>
            <a:r>
              <a:rPr lang="en-US" dirty="0"/>
              <a:t>Sampling</a:t>
            </a:r>
          </a:p>
          <a:p>
            <a:pPr>
              <a:lnSpc>
                <a:spcPct val="120000"/>
              </a:lnSpc>
            </a:pPr>
            <a:r>
              <a:rPr lang="en-US" dirty="0"/>
              <a:t>Discretization and </a:t>
            </a:r>
            <a:r>
              <a:rPr lang="en-US" dirty="0" err="1"/>
              <a:t>Binarization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Attribute Transformation</a:t>
            </a:r>
          </a:p>
          <a:p>
            <a:pPr>
              <a:lnSpc>
                <a:spcPct val="120000"/>
              </a:lnSpc>
            </a:pPr>
            <a:r>
              <a:rPr lang="en-US" dirty="0"/>
              <a:t>Dimensionality Reduction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 subset selection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 creation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372" y="1143000"/>
            <a:ext cx="8318500" cy="3124200"/>
          </a:xfrm>
        </p:spPr>
        <p:txBody>
          <a:bodyPr/>
          <a:lstStyle/>
          <a:p>
            <a:r>
              <a:rPr lang="en-US" sz="2200" dirty="0"/>
              <a:t>Combining two or more attributes (or objects) into a single attribute (or object)</a:t>
            </a:r>
          </a:p>
          <a:p>
            <a:r>
              <a:rPr lang="en-US" sz="2200" dirty="0"/>
              <a:t>Purpose</a:t>
            </a:r>
          </a:p>
          <a:p>
            <a:pPr lvl="1"/>
            <a:r>
              <a:rPr lang="en-US" sz="1600" dirty="0"/>
              <a:t>Data reduction -  reduce the number of attributes or objects        reduce time of processing and memory</a:t>
            </a:r>
          </a:p>
          <a:p>
            <a:pPr lvl="1"/>
            <a:r>
              <a:rPr lang="en-US" sz="1600" dirty="0"/>
              <a:t>Change of scale               high level view of data</a:t>
            </a:r>
          </a:p>
          <a:p>
            <a:pPr lvl="2"/>
            <a:r>
              <a:rPr lang="en-US" sz="1600" dirty="0"/>
              <a:t> Cities aggregated into regions, states, countries, etc.</a:t>
            </a:r>
          </a:p>
          <a:p>
            <a:pPr lvl="2"/>
            <a:r>
              <a:rPr lang="en-US" sz="1600" dirty="0"/>
              <a:t> Days aggregated into weeks, months, or years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508B9-B245-40B3-9120-1E4CFDB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72537"/>
            <a:ext cx="6400800" cy="21758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E9CEAC-D47C-088E-4E4A-8FCBE743BC18}"/>
              </a:ext>
            </a:extLst>
          </p:cNvPr>
          <p:cNvCxnSpPr/>
          <p:nvPr/>
        </p:nvCxnSpPr>
        <p:spPr bwMode="auto">
          <a:xfrm>
            <a:off x="6629400" y="25146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EC90B-2845-F5A9-6EBA-3E890F416425}"/>
              </a:ext>
            </a:extLst>
          </p:cNvPr>
          <p:cNvCxnSpPr/>
          <p:nvPr/>
        </p:nvCxnSpPr>
        <p:spPr bwMode="auto">
          <a:xfrm>
            <a:off x="2819400" y="3048000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CB5B-B812-BBE4-02D2-AB3F99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7768-A88B-5F1B-6EDC-EAC23B87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8C0E6-83DD-FDE6-36AD-DD2F5964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7924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Precipitation in Australia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is based on precipitation in Australia from the period 1982 to 1993. 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The next slide shows </a:t>
            </a:r>
          </a:p>
          <a:p>
            <a:pPr lvl="1"/>
            <a:r>
              <a:rPr lang="en-US" dirty="0"/>
              <a:t>A histogram for the standard deviation of average monthly precipitation in Australia, and</a:t>
            </a:r>
          </a:p>
          <a:p>
            <a:pPr lvl="1"/>
            <a:r>
              <a:rPr lang="en-US" dirty="0"/>
              <a:t>A histogram for the standard deviation of the average yearly precipitation for the same locations.</a:t>
            </a:r>
          </a:p>
          <a:p>
            <a:r>
              <a:rPr lang="en-US" dirty="0"/>
              <a:t>The average yearly precipitation has less variability than the average monthly precipitation. </a:t>
            </a:r>
          </a:p>
          <a:p>
            <a:r>
              <a:rPr lang="en-US" dirty="0"/>
              <a:t>All precipitation measurements (and their standard deviations) are in centimeters.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Precipitation in Australia …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81000" y="5654675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Standard Deviation of Average Monthly Precipitation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4876800" y="5654675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Standard Deviation of Average Yearly Precipitation</a:t>
            </a:r>
          </a:p>
        </p:txBody>
      </p:sp>
      <p:pic>
        <p:nvPicPr>
          <p:cNvPr id="3379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18164" b="5911"/>
          <a:stretch/>
        </p:blipFill>
        <p:spPr bwMode="auto">
          <a:xfrm>
            <a:off x="152400" y="1768475"/>
            <a:ext cx="4038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r="5850" b="6668"/>
          <a:stretch/>
        </p:blipFill>
        <p:spPr bwMode="auto">
          <a:xfrm>
            <a:off x="4648200" y="1768476"/>
            <a:ext cx="4495800" cy="358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Variation of Precipitation in Australia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Sampling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ea typeface="MS Mincho" pitchFamily="49" charset="-128"/>
              </a:rPr>
              <a:t>Sampling is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the main technique employed for data reduction.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ea typeface="MS Mincho" pitchFamily="49" charset="-128"/>
              </a:rPr>
              <a:t>It is often used for both the preliminary investigation of the data and the final data analysis.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>
                <a:ea typeface="MS Mincho" pitchFamily="49" charset="-128"/>
              </a:rPr>
              <a:t> </a:t>
            </a:r>
            <a:endParaRPr lang="en-US" sz="2000" dirty="0"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Statisticians often sample because 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obtaining</a:t>
            </a:r>
            <a:r>
              <a:rPr lang="en-US" dirty="0">
                <a:cs typeface="Times New Roman" pitchFamily="18" charset="0"/>
              </a:rPr>
              <a:t> the entire set of data of interest is too expensive or time consuming.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charset="2"/>
              <a:buNone/>
            </a:pP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Sampling is typically used in data mining because 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processing</a:t>
            </a:r>
            <a:r>
              <a:rPr lang="en-US" dirty="0">
                <a:cs typeface="Times New Roman" pitchFamily="18" charset="0"/>
              </a:rPr>
              <a:t> the entire set of data of interest is too expensive or time consuming.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146483134</TotalTime>
  <Pages>3</Pages>
  <Words>836</Words>
  <Application>Microsoft Office PowerPoint</Application>
  <PresentationFormat>On-screen Show (4:3)</PresentationFormat>
  <Paragraphs>123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ArialMT</vt:lpstr>
      <vt:lpstr>Monotype Sorts</vt:lpstr>
      <vt:lpstr>Tahoma</vt:lpstr>
      <vt:lpstr>Times New Roman</vt:lpstr>
      <vt:lpstr>Wingdings</vt:lpstr>
      <vt:lpstr>LC.BRev.FY97</vt:lpstr>
      <vt:lpstr>Data Mining: Data</vt:lpstr>
      <vt:lpstr>Outline</vt:lpstr>
      <vt:lpstr>Knowledge about the Data( meta data)</vt:lpstr>
      <vt:lpstr>Data Preprocessing</vt:lpstr>
      <vt:lpstr>Aggregation</vt:lpstr>
      <vt:lpstr>Aggregation</vt:lpstr>
      <vt:lpstr>Example: Precipitation in Australia</vt:lpstr>
      <vt:lpstr>Example: Precipitation in Australia …</vt:lpstr>
      <vt:lpstr>Sampling </vt:lpstr>
      <vt:lpstr>Sampling … </vt:lpstr>
      <vt:lpstr>Sample Size</vt:lpstr>
      <vt:lpstr>Types of Sampling</vt:lpstr>
      <vt:lpstr>Sample Size</vt:lpstr>
      <vt:lpstr>Discretization</vt:lpstr>
      <vt:lpstr>Binarization</vt:lpstr>
      <vt:lpstr>Attribute Transformation</vt:lpstr>
      <vt:lpstr>Dimensionality Reduction</vt:lpstr>
      <vt:lpstr>Dimensionality Reduction: PCA</vt:lpstr>
      <vt:lpstr>Feature Subset Selection</vt:lpstr>
      <vt:lpstr>Feature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GSMuhamed</cp:lastModifiedBy>
  <cp:revision>637</cp:revision>
  <cp:lastPrinted>2019-08-22T18:06:35Z</cp:lastPrinted>
  <dcterms:created xsi:type="dcterms:W3CDTF">1998-03-18T13:44:31Z</dcterms:created>
  <dcterms:modified xsi:type="dcterms:W3CDTF">2022-10-18T18:40:37Z</dcterms:modified>
</cp:coreProperties>
</file>