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7"/>
  </p:notesMasterIdLst>
  <p:sldIdLst>
    <p:sldId id="301" r:id="rId2"/>
    <p:sldId id="302" r:id="rId3"/>
    <p:sldId id="297" r:id="rId4"/>
    <p:sldId id="344" r:id="rId5"/>
    <p:sldId id="298" r:id="rId6"/>
    <p:sldId id="343" r:id="rId7"/>
    <p:sldId id="304" r:id="rId8"/>
    <p:sldId id="326" r:id="rId9"/>
    <p:sldId id="311" r:id="rId10"/>
    <p:sldId id="312" r:id="rId11"/>
    <p:sldId id="305" r:id="rId12"/>
    <p:sldId id="306" r:id="rId13"/>
    <p:sldId id="307" r:id="rId14"/>
    <p:sldId id="308" r:id="rId15"/>
    <p:sldId id="309" r:id="rId16"/>
    <p:sldId id="310" r:id="rId17"/>
    <p:sldId id="327" r:id="rId18"/>
    <p:sldId id="328" r:id="rId19"/>
    <p:sldId id="329" r:id="rId20"/>
    <p:sldId id="330" r:id="rId21"/>
    <p:sldId id="318" r:id="rId22"/>
    <p:sldId id="319" r:id="rId23"/>
    <p:sldId id="320" r:id="rId24"/>
    <p:sldId id="321" r:id="rId25"/>
    <p:sldId id="322" r:id="rId26"/>
    <p:sldId id="324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25" r:id="rId35"/>
    <p:sldId id="345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B4F6F3"/>
    <a:srgbClr val="0DF729"/>
    <a:srgbClr val="FFCC99"/>
    <a:srgbClr val="33CC33"/>
    <a:srgbClr val="993366"/>
    <a:srgbClr val="FF99CC"/>
    <a:srgbClr val="3BCCFF"/>
    <a:srgbClr val="99CC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63" autoAdjust="0"/>
    <p:restoredTop sz="60134" autoAdjust="0"/>
  </p:normalViewPr>
  <p:slideViewPr>
    <p:cSldViewPr snapToGrid="0">
      <p:cViewPr varScale="1">
        <p:scale>
          <a:sx n="75" d="100"/>
          <a:sy n="75" d="100"/>
        </p:scale>
        <p:origin x="-8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6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01853-F184-4558-9A16-5CE13A1FBB86}" type="doc">
      <dgm:prSet loTypeId="urn:microsoft.com/office/officeart/2005/8/layout/process4" loCatId="list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fr-FR"/>
        </a:p>
      </dgm:t>
    </dgm:pt>
    <dgm:pt modelId="{E219FEE6-07B7-4D34-93E5-95C7EA54406D}">
      <dgm:prSet phldrT="[Texte]" custT="1"/>
      <dgm:spPr>
        <a:solidFill>
          <a:srgbClr val="B4F6F3"/>
        </a:solidFill>
      </dgm:spPr>
      <dgm:t>
        <a:bodyPr/>
        <a:lstStyle/>
        <a:p>
          <a:r>
            <a:rPr lang="fr-FR" sz="1900" b="1" dirty="0">
              <a:latin typeface="Times New Roman" pitchFamily="18" charset="0"/>
              <a:cs typeface="Times New Roman" pitchFamily="18" charset="0"/>
            </a:rPr>
            <a:t>Entre 1991 et 1999</a:t>
          </a:r>
        </a:p>
      </dgm:t>
    </dgm:pt>
    <dgm:pt modelId="{73893F8C-0B6E-4DDB-A4B0-8D1FFEB4CF84}" type="parTrans" cxnId="{B773B5FA-F2FA-4893-90CA-9C5A81C33CCE}">
      <dgm:prSet/>
      <dgm:spPr/>
      <dgm:t>
        <a:bodyPr/>
        <a:lstStyle/>
        <a:p>
          <a:endParaRPr lang="fr-FR"/>
        </a:p>
      </dgm:t>
    </dgm:pt>
    <dgm:pt modelId="{C47C55C7-FA2C-4A2E-80F3-ECC26491BB32}" type="sibTrans" cxnId="{B773B5FA-F2FA-4893-90CA-9C5A81C33CCE}">
      <dgm:prSet/>
      <dgm:spPr/>
      <dgm:t>
        <a:bodyPr/>
        <a:lstStyle/>
        <a:p>
          <a:endParaRPr lang="fr-FR"/>
        </a:p>
      </dgm:t>
    </dgm:pt>
    <dgm:pt modelId="{5D824ED3-1C71-487F-B429-CEF8A815BA53}">
      <dgm:prSet phldrT="[Texte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fr-FR" sz="1800" b="1" dirty="0" smtClean="0"/>
            <a:t>Le </a:t>
          </a:r>
          <a:r>
            <a:rPr lang="fr-FR" sz="1800" b="1" dirty="0"/>
            <a:t>web 1.0</a:t>
          </a:r>
          <a:r>
            <a:rPr lang="fr-FR" sz="1800" dirty="0"/>
            <a:t> (ou web traditionnel) </a:t>
          </a:r>
        </a:p>
      </dgm:t>
    </dgm:pt>
    <dgm:pt modelId="{FBCF5BE0-F53E-4F1B-BB65-0A577E43C3CC}" type="parTrans" cxnId="{A9F655DE-9C27-4DA2-8048-E103CB409E7A}">
      <dgm:prSet/>
      <dgm:spPr/>
      <dgm:t>
        <a:bodyPr/>
        <a:lstStyle/>
        <a:p>
          <a:endParaRPr lang="fr-FR"/>
        </a:p>
      </dgm:t>
    </dgm:pt>
    <dgm:pt modelId="{A517212B-9DDF-4008-9CF5-A5052B668468}" type="sibTrans" cxnId="{A9F655DE-9C27-4DA2-8048-E103CB409E7A}">
      <dgm:prSet/>
      <dgm:spPr/>
      <dgm:t>
        <a:bodyPr/>
        <a:lstStyle/>
        <a:p>
          <a:endParaRPr lang="fr-FR"/>
        </a:p>
      </dgm:t>
    </dgm:pt>
    <dgm:pt modelId="{41E6345C-A3A7-4057-8DD8-81B2AEE8A3F8}">
      <dgm:prSet phldrT="[Texte]" custT="1"/>
      <dgm:spPr>
        <a:solidFill>
          <a:srgbClr val="B4F6F3"/>
        </a:solidFill>
      </dgm:spPr>
      <dgm:t>
        <a:bodyPr/>
        <a:lstStyle/>
        <a:p>
          <a:r>
            <a:rPr lang="fr-FR" sz="1900" b="1" dirty="0">
              <a:latin typeface="Times New Roman" pitchFamily="18" charset="0"/>
              <a:cs typeface="Times New Roman" pitchFamily="18" charset="0"/>
            </a:rPr>
            <a:t>De 2000 à 2009</a:t>
          </a:r>
        </a:p>
      </dgm:t>
    </dgm:pt>
    <dgm:pt modelId="{74291BB0-1010-4B80-840A-D46C24B19BFB}" type="parTrans" cxnId="{A4054302-A15E-4655-B149-AA895125171C}">
      <dgm:prSet/>
      <dgm:spPr/>
      <dgm:t>
        <a:bodyPr/>
        <a:lstStyle/>
        <a:p>
          <a:endParaRPr lang="fr-FR"/>
        </a:p>
      </dgm:t>
    </dgm:pt>
    <dgm:pt modelId="{73918112-C988-45C5-A5B0-07A485112FB1}" type="sibTrans" cxnId="{A4054302-A15E-4655-B149-AA895125171C}">
      <dgm:prSet/>
      <dgm:spPr/>
      <dgm:t>
        <a:bodyPr/>
        <a:lstStyle/>
        <a:p>
          <a:endParaRPr lang="fr-FR"/>
        </a:p>
      </dgm:t>
    </dgm:pt>
    <dgm:pt modelId="{2232D4D2-E899-4C6A-9417-59CA83B8F0D2}">
      <dgm:prSet phldrT="[Texte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fr-FR" sz="1800" b="1" dirty="0" smtClean="0"/>
            <a:t>Le </a:t>
          </a:r>
          <a:r>
            <a:rPr lang="fr-FR" sz="1800" b="1" dirty="0"/>
            <a:t>web 2.0 </a:t>
          </a:r>
          <a:r>
            <a:rPr lang="fr-FR" sz="1800" dirty="0"/>
            <a:t>(ou web social) </a:t>
          </a:r>
        </a:p>
      </dgm:t>
    </dgm:pt>
    <dgm:pt modelId="{2F930BD3-5519-4E5B-94A0-1137456FA2F7}" type="parTrans" cxnId="{8442D77E-6EF8-4AFA-A13B-1DD242D97BAA}">
      <dgm:prSet/>
      <dgm:spPr/>
      <dgm:t>
        <a:bodyPr/>
        <a:lstStyle/>
        <a:p>
          <a:endParaRPr lang="fr-FR"/>
        </a:p>
      </dgm:t>
    </dgm:pt>
    <dgm:pt modelId="{AE72FA0F-5623-4819-B9E4-B5E1D8152497}" type="sibTrans" cxnId="{8442D77E-6EF8-4AFA-A13B-1DD242D97BAA}">
      <dgm:prSet/>
      <dgm:spPr/>
      <dgm:t>
        <a:bodyPr/>
        <a:lstStyle/>
        <a:p>
          <a:endParaRPr lang="fr-FR"/>
        </a:p>
      </dgm:t>
    </dgm:pt>
    <dgm:pt modelId="{3B18BFDF-ECAC-42EE-BCFF-6F8B7C4D32A9}">
      <dgm:prSet phldrT="[Texte]" custT="1"/>
      <dgm:spPr>
        <a:solidFill>
          <a:srgbClr val="B4F6F3"/>
        </a:solidFill>
      </dgm:spPr>
      <dgm:t>
        <a:bodyPr/>
        <a:lstStyle/>
        <a:p>
          <a:r>
            <a:rPr lang="fr-FR" sz="1900" b="1" dirty="0">
              <a:latin typeface="Times New Roman" pitchFamily="18" charset="0"/>
              <a:cs typeface="Times New Roman" pitchFamily="18" charset="0"/>
            </a:rPr>
            <a:t>2010</a:t>
          </a:r>
        </a:p>
      </dgm:t>
    </dgm:pt>
    <dgm:pt modelId="{8F14DFAB-27D4-49B9-BE15-AE1805201CD1}" type="parTrans" cxnId="{F20541E6-22FC-4D02-8FA7-45A1143DF275}">
      <dgm:prSet/>
      <dgm:spPr/>
      <dgm:t>
        <a:bodyPr/>
        <a:lstStyle/>
        <a:p>
          <a:endParaRPr lang="fr-FR"/>
        </a:p>
      </dgm:t>
    </dgm:pt>
    <dgm:pt modelId="{D3C2D9B3-3D26-4B54-B9AA-D52756312A22}" type="sibTrans" cxnId="{F20541E6-22FC-4D02-8FA7-45A1143DF275}">
      <dgm:prSet/>
      <dgm:spPr/>
      <dgm:t>
        <a:bodyPr/>
        <a:lstStyle/>
        <a:p>
          <a:endParaRPr lang="fr-FR"/>
        </a:p>
      </dgm:t>
    </dgm:pt>
    <dgm:pt modelId="{7507A63C-F2AD-4FDC-B1AE-B7E16ED73B07}">
      <dgm:prSet phldrT="[Texte]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fr-FR" sz="1800" b="1" dirty="0" smtClean="0"/>
            <a:t>Le web </a:t>
          </a:r>
          <a:r>
            <a:rPr lang="fr-FR" sz="1800" b="1" dirty="0"/>
            <a:t>3.0</a:t>
          </a:r>
          <a:r>
            <a:rPr lang="fr-FR" sz="1800" dirty="0"/>
            <a:t> (ou web sémantique)</a:t>
          </a:r>
        </a:p>
      </dgm:t>
    </dgm:pt>
    <dgm:pt modelId="{B53C85C7-9E57-4086-98AE-5988AC7FEA6A}" type="parTrans" cxnId="{5E363CD0-BFA0-4ECF-A3E0-0D4C44C65B44}">
      <dgm:prSet/>
      <dgm:spPr/>
      <dgm:t>
        <a:bodyPr/>
        <a:lstStyle/>
        <a:p>
          <a:endParaRPr lang="fr-FR"/>
        </a:p>
      </dgm:t>
    </dgm:pt>
    <dgm:pt modelId="{87183072-95CC-4CE9-9B15-2E9F35838987}" type="sibTrans" cxnId="{5E363CD0-BFA0-4ECF-A3E0-0D4C44C65B44}">
      <dgm:prSet/>
      <dgm:spPr/>
      <dgm:t>
        <a:bodyPr/>
        <a:lstStyle/>
        <a:p>
          <a:endParaRPr lang="fr-FR"/>
        </a:p>
      </dgm:t>
    </dgm:pt>
    <dgm:pt modelId="{8C0A134A-31CA-4C80-888E-27571F56EEAD}" type="pres">
      <dgm:prSet presAssocID="{80801853-F184-4558-9A16-5CE13A1FBB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ED7F9BF-6F2F-4EA9-A4B0-60A31A234F49}" type="pres">
      <dgm:prSet presAssocID="{3B18BFDF-ECAC-42EE-BCFF-6F8B7C4D32A9}" presName="boxAndChildren" presStyleCnt="0"/>
      <dgm:spPr/>
      <dgm:t>
        <a:bodyPr/>
        <a:lstStyle/>
        <a:p>
          <a:endParaRPr lang="fr-FR"/>
        </a:p>
      </dgm:t>
    </dgm:pt>
    <dgm:pt modelId="{70091B69-C640-44EC-BE6E-81FF3105AE1F}" type="pres">
      <dgm:prSet presAssocID="{3B18BFDF-ECAC-42EE-BCFF-6F8B7C4D32A9}" presName="parentTextBox" presStyleLbl="node1" presStyleIdx="0" presStyleCnt="3"/>
      <dgm:spPr/>
      <dgm:t>
        <a:bodyPr/>
        <a:lstStyle/>
        <a:p>
          <a:endParaRPr lang="fr-FR"/>
        </a:p>
      </dgm:t>
    </dgm:pt>
    <dgm:pt modelId="{09C45F68-FBC2-40AD-B1BB-FFBAF7DC11EF}" type="pres">
      <dgm:prSet presAssocID="{3B18BFDF-ECAC-42EE-BCFF-6F8B7C4D32A9}" presName="entireBox" presStyleLbl="node1" presStyleIdx="0" presStyleCnt="3" custLinFactNeighborX="-596" custLinFactNeighborY="10188"/>
      <dgm:spPr/>
      <dgm:t>
        <a:bodyPr/>
        <a:lstStyle/>
        <a:p>
          <a:endParaRPr lang="fr-FR"/>
        </a:p>
      </dgm:t>
    </dgm:pt>
    <dgm:pt modelId="{755DA6AE-8729-4E0B-BA02-A23F154BF6B8}" type="pres">
      <dgm:prSet presAssocID="{3B18BFDF-ECAC-42EE-BCFF-6F8B7C4D32A9}" presName="descendantBox" presStyleCnt="0"/>
      <dgm:spPr/>
      <dgm:t>
        <a:bodyPr/>
        <a:lstStyle/>
        <a:p>
          <a:endParaRPr lang="fr-FR"/>
        </a:p>
      </dgm:t>
    </dgm:pt>
    <dgm:pt modelId="{01F05B1A-F6AD-4D83-A3D2-72C534C4B793}" type="pres">
      <dgm:prSet presAssocID="{7507A63C-F2AD-4FDC-B1AE-B7E16ED73B07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AC3CF2-0457-4331-B13D-9A722A45EB12}" type="pres">
      <dgm:prSet presAssocID="{73918112-C988-45C5-A5B0-07A485112FB1}" presName="sp" presStyleCnt="0"/>
      <dgm:spPr/>
      <dgm:t>
        <a:bodyPr/>
        <a:lstStyle/>
        <a:p>
          <a:endParaRPr lang="fr-FR"/>
        </a:p>
      </dgm:t>
    </dgm:pt>
    <dgm:pt modelId="{76D91E03-D35D-4C7D-AA34-DBAFE20F908F}" type="pres">
      <dgm:prSet presAssocID="{41E6345C-A3A7-4057-8DD8-81B2AEE8A3F8}" presName="arrowAndChildren" presStyleCnt="0"/>
      <dgm:spPr/>
      <dgm:t>
        <a:bodyPr/>
        <a:lstStyle/>
        <a:p>
          <a:endParaRPr lang="fr-FR"/>
        </a:p>
      </dgm:t>
    </dgm:pt>
    <dgm:pt modelId="{0B4E4DDC-83D1-40E6-BDDE-554E37AB66C8}" type="pres">
      <dgm:prSet presAssocID="{41E6345C-A3A7-4057-8DD8-81B2AEE8A3F8}" presName="parentTextArrow" presStyleLbl="node1" presStyleIdx="0" presStyleCnt="3"/>
      <dgm:spPr/>
      <dgm:t>
        <a:bodyPr/>
        <a:lstStyle/>
        <a:p>
          <a:endParaRPr lang="fr-FR"/>
        </a:p>
      </dgm:t>
    </dgm:pt>
    <dgm:pt modelId="{042313B0-A4F1-4DBA-A201-7EDEB00DC9FA}" type="pres">
      <dgm:prSet presAssocID="{41E6345C-A3A7-4057-8DD8-81B2AEE8A3F8}" presName="arrow" presStyleLbl="node1" presStyleIdx="1" presStyleCnt="3" custLinFactNeighborX="149" custLinFactNeighborY="464"/>
      <dgm:spPr/>
      <dgm:t>
        <a:bodyPr/>
        <a:lstStyle/>
        <a:p>
          <a:endParaRPr lang="fr-FR"/>
        </a:p>
      </dgm:t>
    </dgm:pt>
    <dgm:pt modelId="{1D072057-84E5-4A6A-8DA1-28B446F21AF6}" type="pres">
      <dgm:prSet presAssocID="{41E6345C-A3A7-4057-8DD8-81B2AEE8A3F8}" presName="descendantArrow" presStyleCnt="0"/>
      <dgm:spPr/>
      <dgm:t>
        <a:bodyPr/>
        <a:lstStyle/>
        <a:p>
          <a:endParaRPr lang="fr-FR"/>
        </a:p>
      </dgm:t>
    </dgm:pt>
    <dgm:pt modelId="{135B1A6E-EC96-40F5-B07D-C2266F457E60}" type="pres">
      <dgm:prSet presAssocID="{2232D4D2-E899-4C6A-9417-59CA83B8F0D2}" presName="childTextArrow" presStyleLbl="fgAccFollowNode1" presStyleIdx="1" presStyleCnt="3" custLinFactNeighborY="-78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8E792E-911E-4B78-B0AA-FB6304F4AA75}" type="pres">
      <dgm:prSet presAssocID="{C47C55C7-FA2C-4A2E-80F3-ECC26491BB32}" presName="sp" presStyleCnt="0"/>
      <dgm:spPr/>
      <dgm:t>
        <a:bodyPr/>
        <a:lstStyle/>
        <a:p>
          <a:endParaRPr lang="fr-FR"/>
        </a:p>
      </dgm:t>
    </dgm:pt>
    <dgm:pt modelId="{47886F77-6EC2-4327-B79D-E85E71B7CC64}" type="pres">
      <dgm:prSet presAssocID="{E219FEE6-07B7-4D34-93E5-95C7EA54406D}" presName="arrowAndChildren" presStyleCnt="0"/>
      <dgm:spPr/>
      <dgm:t>
        <a:bodyPr/>
        <a:lstStyle/>
        <a:p>
          <a:endParaRPr lang="fr-FR"/>
        </a:p>
      </dgm:t>
    </dgm:pt>
    <dgm:pt modelId="{5E0939D2-EB0C-4401-9F66-E65E1767F33D}" type="pres">
      <dgm:prSet presAssocID="{E219FEE6-07B7-4D34-93E5-95C7EA54406D}" presName="parentTextArrow" presStyleLbl="node1" presStyleIdx="1" presStyleCnt="3"/>
      <dgm:spPr/>
      <dgm:t>
        <a:bodyPr/>
        <a:lstStyle/>
        <a:p>
          <a:endParaRPr lang="fr-FR"/>
        </a:p>
      </dgm:t>
    </dgm:pt>
    <dgm:pt modelId="{281E32DE-A36B-48E7-B0B6-8A87CD099AAE}" type="pres">
      <dgm:prSet presAssocID="{E219FEE6-07B7-4D34-93E5-95C7EA54406D}" presName="arrow" presStyleLbl="node1" presStyleIdx="2" presStyleCnt="3" custLinFactNeighborX="-2174" custLinFactNeighborY="-47"/>
      <dgm:spPr/>
      <dgm:t>
        <a:bodyPr/>
        <a:lstStyle/>
        <a:p>
          <a:endParaRPr lang="fr-FR"/>
        </a:p>
      </dgm:t>
    </dgm:pt>
    <dgm:pt modelId="{1522637D-B389-4C53-9C39-8EE897D99EEF}" type="pres">
      <dgm:prSet presAssocID="{E219FEE6-07B7-4D34-93E5-95C7EA54406D}" presName="descendantArrow" presStyleCnt="0"/>
      <dgm:spPr/>
      <dgm:t>
        <a:bodyPr/>
        <a:lstStyle/>
        <a:p>
          <a:endParaRPr lang="fr-FR"/>
        </a:p>
      </dgm:t>
    </dgm:pt>
    <dgm:pt modelId="{DF92FA9F-99B7-457C-A230-297B67AD0AE2}" type="pres">
      <dgm:prSet presAssocID="{5D824ED3-1C71-487F-B429-CEF8A815BA53}" presName="childTextArrow" presStyleLbl="fgAccFollowNode1" presStyleIdx="2" presStyleCnt="3" custLinFactNeighborX="2778" custLinFactNeighborY="523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442D77E-6EF8-4AFA-A13B-1DD242D97BAA}" srcId="{41E6345C-A3A7-4057-8DD8-81B2AEE8A3F8}" destId="{2232D4D2-E899-4C6A-9417-59CA83B8F0D2}" srcOrd="0" destOrd="0" parTransId="{2F930BD3-5519-4E5B-94A0-1137456FA2F7}" sibTransId="{AE72FA0F-5623-4819-B9E4-B5E1D8152497}"/>
    <dgm:cxn modelId="{3F507D4A-9874-4E7C-8EBA-A9740253A60A}" type="presOf" srcId="{E219FEE6-07B7-4D34-93E5-95C7EA54406D}" destId="{281E32DE-A36B-48E7-B0B6-8A87CD099AAE}" srcOrd="1" destOrd="0" presId="urn:microsoft.com/office/officeart/2005/8/layout/process4"/>
    <dgm:cxn modelId="{5E363CD0-BFA0-4ECF-A3E0-0D4C44C65B44}" srcId="{3B18BFDF-ECAC-42EE-BCFF-6F8B7C4D32A9}" destId="{7507A63C-F2AD-4FDC-B1AE-B7E16ED73B07}" srcOrd="0" destOrd="0" parTransId="{B53C85C7-9E57-4086-98AE-5988AC7FEA6A}" sibTransId="{87183072-95CC-4CE9-9B15-2E9F35838987}"/>
    <dgm:cxn modelId="{F20541E6-22FC-4D02-8FA7-45A1143DF275}" srcId="{80801853-F184-4558-9A16-5CE13A1FBB86}" destId="{3B18BFDF-ECAC-42EE-BCFF-6F8B7C4D32A9}" srcOrd="2" destOrd="0" parTransId="{8F14DFAB-27D4-49B9-BE15-AE1805201CD1}" sibTransId="{D3C2D9B3-3D26-4B54-B9AA-D52756312A22}"/>
    <dgm:cxn modelId="{A9F655DE-9C27-4DA2-8048-E103CB409E7A}" srcId="{E219FEE6-07B7-4D34-93E5-95C7EA54406D}" destId="{5D824ED3-1C71-487F-B429-CEF8A815BA53}" srcOrd="0" destOrd="0" parTransId="{FBCF5BE0-F53E-4F1B-BB65-0A577E43C3CC}" sibTransId="{A517212B-9DDF-4008-9CF5-A5052B668468}"/>
    <dgm:cxn modelId="{679C1B23-85D2-4BEC-8B55-B45B807A6888}" type="presOf" srcId="{3B18BFDF-ECAC-42EE-BCFF-6F8B7C4D32A9}" destId="{09C45F68-FBC2-40AD-B1BB-FFBAF7DC11EF}" srcOrd="1" destOrd="0" presId="urn:microsoft.com/office/officeart/2005/8/layout/process4"/>
    <dgm:cxn modelId="{67A2DF11-47C4-414B-9351-E863BA104A9C}" type="presOf" srcId="{41E6345C-A3A7-4057-8DD8-81B2AEE8A3F8}" destId="{042313B0-A4F1-4DBA-A201-7EDEB00DC9FA}" srcOrd="1" destOrd="0" presId="urn:microsoft.com/office/officeart/2005/8/layout/process4"/>
    <dgm:cxn modelId="{B773B5FA-F2FA-4893-90CA-9C5A81C33CCE}" srcId="{80801853-F184-4558-9A16-5CE13A1FBB86}" destId="{E219FEE6-07B7-4D34-93E5-95C7EA54406D}" srcOrd="0" destOrd="0" parTransId="{73893F8C-0B6E-4DDB-A4B0-8D1FFEB4CF84}" sibTransId="{C47C55C7-FA2C-4A2E-80F3-ECC26491BB32}"/>
    <dgm:cxn modelId="{45E134C8-70DE-41E4-8D72-A40CF73FD763}" type="presOf" srcId="{7507A63C-F2AD-4FDC-B1AE-B7E16ED73B07}" destId="{01F05B1A-F6AD-4D83-A3D2-72C534C4B793}" srcOrd="0" destOrd="0" presId="urn:microsoft.com/office/officeart/2005/8/layout/process4"/>
    <dgm:cxn modelId="{5C6166A5-3A33-410A-88D3-4A6E0CD1C5E0}" type="presOf" srcId="{E219FEE6-07B7-4D34-93E5-95C7EA54406D}" destId="{5E0939D2-EB0C-4401-9F66-E65E1767F33D}" srcOrd="0" destOrd="0" presId="urn:microsoft.com/office/officeart/2005/8/layout/process4"/>
    <dgm:cxn modelId="{3E1EE509-D61C-42A3-9D55-D120ED1033FB}" type="presOf" srcId="{41E6345C-A3A7-4057-8DD8-81B2AEE8A3F8}" destId="{0B4E4DDC-83D1-40E6-BDDE-554E37AB66C8}" srcOrd="0" destOrd="0" presId="urn:microsoft.com/office/officeart/2005/8/layout/process4"/>
    <dgm:cxn modelId="{A4054302-A15E-4655-B149-AA895125171C}" srcId="{80801853-F184-4558-9A16-5CE13A1FBB86}" destId="{41E6345C-A3A7-4057-8DD8-81B2AEE8A3F8}" srcOrd="1" destOrd="0" parTransId="{74291BB0-1010-4B80-840A-D46C24B19BFB}" sibTransId="{73918112-C988-45C5-A5B0-07A485112FB1}"/>
    <dgm:cxn modelId="{945E96AE-9710-401B-9FAD-9AB914B16B03}" type="presOf" srcId="{5D824ED3-1C71-487F-B429-CEF8A815BA53}" destId="{DF92FA9F-99B7-457C-A230-297B67AD0AE2}" srcOrd="0" destOrd="0" presId="urn:microsoft.com/office/officeart/2005/8/layout/process4"/>
    <dgm:cxn modelId="{367BBBFD-8B18-44A8-A389-2742CA3B57BF}" type="presOf" srcId="{2232D4D2-E899-4C6A-9417-59CA83B8F0D2}" destId="{135B1A6E-EC96-40F5-B07D-C2266F457E60}" srcOrd="0" destOrd="0" presId="urn:microsoft.com/office/officeart/2005/8/layout/process4"/>
    <dgm:cxn modelId="{94C3E548-4D64-44B0-97E4-F588706681E2}" type="presOf" srcId="{80801853-F184-4558-9A16-5CE13A1FBB86}" destId="{8C0A134A-31CA-4C80-888E-27571F56EEAD}" srcOrd="0" destOrd="0" presId="urn:microsoft.com/office/officeart/2005/8/layout/process4"/>
    <dgm:cxn modelId="{ABFC1871-3BE3-49EE-ADFC-1BE65806F2C7}" type="presOf" srcId="{3B18BFDF-ECAC-42EE-BCFF-6F8B7C4D32A9}" destId="{70091B69-C640-44EC-BE6E-81FF3105AE1F}" srcOrd="0" destOrd="0" presId="urn:microsoft.com/office/officeart/2005/8/layout/process4"/>
    <dgm:cxn modelId="{18CC5796-72A4-4AD3-AAB8-D5379270B848}" type="presParOf" srcId="{8C0A134A-31CA-4C80-888E-27571F56EEAD}" destId="{3ED7F9BF-6F2F-4EA9-A4B0-60A31A234F49}" srcOrd="0" destOrd="0" presId="urn:microsoft.com/office/officeart/2005/8/layout/process4"/>
    <dgm:cxn modelId="{5D88B3FF-8C52-49B4-88A8-7C94EC8279E0}" type="presParOf" srcId="{3ED7F9BF-6F2F-4EA9-A4B0-60A31A234F49}" destId="{70091B69-C640-44EC-BE6E-81FF3105AE1F}" srcOrd="0" destOrd="0" presId="urn:microsoft.com/office/officeart/2005/8/layout/process4"/>
    <dgm:cxn modelId="{3D065E67-CFE4-466C-B749-34297EBC7CA0}" type="presParOf" srcId="{3ED7F9BF-6F2F-4EA9-A4B0-60A31A234F49}" destId="{09C45F68-FBC2-40AD-B1BB-FFBAF7DC11EF}" srcOrd="1" destOrd="0" presId="urn:microsoft.com/office/officeart/2005/8/layout/process4"/>
    <dgm:cxn modelId="{01D0B832-73AC-45D3-A97C-64D6EFDA01B5}" type="presParOf" srcId="{3ED7F9BF-6F2F-4EA9-A4B0-60A31A234F49}" destId="{755DA6AE-8729-4E0B-BA02-A23F154BF6B8}" srcOrd="2" destOrd="0" presId="urn:microsoft.com/office/officeart/2005/8/layout/process4"/>
    <dgm:cxn modelId="{4043F861-D492-4A1E-82A7-FB846B2703C0}" type="presParOf" srcId="{755DA6AE-8729-4E0B-BA02-A23F154BF6B8}" destId="{01F05B1A-F6AD-4D83-A3D2-72C534C4B793}" srcOrd="0" destOrd="0" presId="urn:microsoft.com/office/officeart/2005/8/layout/process4"/>
    <dgm:cxn modelId="{814ADADE-87C3-4781-88ED-8AACF142D387}" type="presParOf" srcId="{8C0A134A-31CA-4C80-888E-27571F56EEAD}" destId="{1AAC3CF2-0457-4331-B13D-9A722A45EB12}" srcOrd="1" destOrd="0" presId="urn:microsoft.com/office/officeart/2005/8/layout/process4"/>
    <dgm:cxn modelId="{1B0F0DE5-3870-478C-953B-1DCD316C9C1E}" type="presParOf" srcId="{8C0A134A-31CA-4C80-888E-27571F56EEAD}" destId="{76D91E03-D35D-4C7D-AA34-DBAFE20F908F}" srcOrd="2" destOrd="0" presId="urn:microsoft.com/office/officeart/2005/8/layout/process4"/>
    <dgm:cxn modelId="{E1B9927F-CCE5-427F-9D7B-2F63C1F40B17}" type="presParOf" srcId="{76D91E03-D35D-4C7D-AA34-DBAFE20F908F}" destId="{0B4E4DDC-83D1-40E6-BDDE-554E37AB66C8}" srcOrd="0" destOrd="0" presId="urn:microsoft.com/office/officeart/2005/8/layout/process4"/>
    <dgm:cxn modelId="{8BBF7713-C691-4D72-B0B4-A0DA3FE6F916}" type="presParOf" srcId="{76D91E03-D35D-4C7D-AA34-DBAFE20F908F}" destId="{042313B0-A4F1-4DBA-A201-7EDEB00DC9FA}" srcOrd="1" destOrd="0" presId="urn:microsoft.com/office/officeart/2005/8/layout/process4"/>
    <dgm:cxn modelId="{E0F1AAF9-2018-43DC-A834-E644E192F0A2}" type="presParOf" srcId="{76D91E03-D35D-4C7D-AA34-DBAFE20F908F}" destId="{1D072057-84E5-4A6A-8DA1-28B446F21AF6}" srcOrd="2" destOrd="0" presId="urn:microsoft.com/office/officeart/2005/8/layout/process4"/>
    <dgm:cxn modelId="{47D2B33B-5D02-4A0A-A73A-A478405912AA}" type="presParOf" srcId="{1D072057-84E5-4A6A-8DA1-28B446F21AF6}" destId="{135B1A6E-EC96-40F5-B07D-C2266F457E60}" srcOrd="0" destOrd="0" presId="urn:microsoft.com/office/officeart/2005/8/layout/process4"/>
    <dgm:cxn modelId="{C689EC4A-57DC-4283-84E4-192D553502F6}" type="presParOf" srcId="{8C0A134A-31CA-4C80-888E-27571F56EEAD}" destId="{768E792E-911E-4B78-B0AA-FB6304F4AA75}" srcOrd="3" destOrd="0" presId="urn:microsoft.com/office/officeart/2005/8/layout/process4"/>
    <dgm:cxn modelId="{9EC42819-0004-4E20-8BB1-50746F115F93}" type="presParOf" srcId="{8C0A134A-31CA-4C80-888E-27571F56EEAD}" destId="{47886F77-6EC2-4327-B79D-E85E71B7CC64}" srcOrd="4" destOrd="0" presId="urn:microsoft.com/office/officeart/2005/8/layout/process4"/>
    <dgm:cxn modelId="{E7000974-BC31-4258-BE2A-E146B6085BA2}" type="presParOf" srcId="{47886F77-6EC2-4327-B79D-E85E71B7CC64}" destId="{5E0939D2-EB0C-4401-9F66-E65E1767F33D}" srcOrd="0" destOrd="0" presId="urn:microsoft.com/office/officeart/2005/8/layout/process4"/>
    <dgm:cxn modelId="{4F7E1792-D6E8-4E6B-9ADD-D2E604B065DC}" type="presParOf" srcId="{47886F77-6EC2-4327-B79D-E85E71B7CC64}" destId="{281E32DE-A36B-48E7-B0B6-8A87CD099AAE}" srcOrd="1" destOrd="0" presId="urn:microsoft.com/office/officeart/2005/8/layout/process4"/>
    <dgm:cxn modelId="{F9D70924-4D91-4E6C-87B5-A244A49537BC}" type="presParOf" srcId="{47886F77-6EC2-4327-B79D-E85E71B7CC64}" destId="{1522637D-B389-4C53-9C39-8EE897D99EEF}" srcOrd="2" destOrd="0" presId="urn:microsoft.com/office/officeart/2005/8/layout/process4"/>
    <dgm:cxn modelId="{43867AA5-FD66-4017-BFE0-E4458B0B0ED0}" type="presParOf" srcId="{1522637D-B389-4C53-9C39-8EE897D99EEF}" destId="{DF92FA9F-99B7-457C-A230-297B67AD0AE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23256-D7DE-4998-9390-53DCE65C68A9}" type="doc">
      <dgm:prSet loTypeId="urn:microsoft.com/office/officeart/2005/8/layout/v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6400136-77B0-4DC2-86CC-134727E8C040}">
      <dgm:prSet phldrT="[Texte]" custT="1"/>
      <dgm:spPr>
        <a:solidFill>
          <a:srgbClr val="B4F6F3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FR" sz="4400" dirty="0" smtClean="0">
              <a:latin typeface="Times New Roman" pitchFamily="18" charset="0"/>
              <a:cs typeface="Times New Roman" pitchFamily="18" charset="0"/>
            </a:rPr>
            <a:t>Indicateurs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fr-FR" sz="4400" dirty="0" smtClean="0">
              <a:latin typeface="Times New Roman" pitchFamily="18" charset="0"/>
              <a:cs typeface="Times New Roman" pitchFamily="18" charset="0"/>
            </a:rPr>
            <a:t>quantitatifs</a:t>
          </a:r>
          <a:endParaRPr lang="fr-FR" sz="4400" dirty="0">
            <a:latin typeface="Times New Roman" pitchFamily="18" charset="0"/>
            <a:cs typeface="Times New Roman" pitchFamily="18" charset="0"/>
          </a:endParaRPr>
        </a:p>
      </dgm:t>
    </dgm:pt>
    <dgm:pt modelId="{18CB113B-9E97-4A63-92AE-B6ED62010F12}" type="parTrans" cxnId="{A67F510E-8E8F-4C15-A958-E5E864E4139C}">
      <dgm:prSet/>
      <dgm:spPr/>
      <dgm:t>
        <a:bodyPr/>
        <a:lstStyle/>
        <a:p>
          <a:endParaRPr lang="fr-FR"/>
        </a:p>
      </dgm:t>
    </dgm:pt>
    <dgm:pt modelId="{EB436984-1A0C-4E85-AE2F-0232BB7A1DAC}" type="sibTrans" cxnId="{A67F510E-8E8F-4C15-A958-E5E864E4139C}">
      <dgm:prSet/>
      <dgm:spPr/>
      <dgm:t>
        <a:bodyPr/>
        <a:lstStyle/>
        <a:p>
          <a:endParaRPr lang="fr-FR"/>
        </a:p>
      </dgm:t>
    </dgm:pt>
    <dgm:pt modelId="{6BED22BF-C263-442B-820F-3E9E1782316D}">
      <dgm:prSet phldrT="[Texte]" custT="1"/>
      <dgm:spPr>
        <a:solidFill>
          <a:srgbClr val="B4F6F3"/>
        </a:solidFill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FR" sz="4400" dirty="0" smtClean="0">
              <a:latin typeface="Times New Roman" pitchFamily="18" charset="0"/>
              <a:cs typeface="Times New Roman" pitchFamily="18" charset="0"/>
            </a:rPr>
            <a:t>Indicateurs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fr-FR" sz="4400" dirty="0" smtClean="0">
              <a:latin typeface="Times New Roman" pitchFamily="18" charset="0"/>
              <a:cs typeface="Times New Roman" pitchFamily="18" charset="0"/>
            </a:rPr>
            <a:t>qualitatifs</a:t>
          </a:r>
          <a:endParaRPr lang="fr-FR" sz="4400" dirty="0">
            <a:latin typeface="Times New Roman" pitchFamily="18" charset="0"/>
            <a:cs typeface="Times New Roman" pitchFamily="18" charset="0"/>
          </a:endParaRPr>
        </a:p>
      </dgm:t>
    </dgm:pt>
    <dgm:pt modelId="{02BCA76C-5F19-4E3D-AB97-B8EBE609E498}" type="sibTrans" cxnId="{5A313EF5-4A41-46F9-A6D2-141FFCFD5C5D}">
      <dgm:prSet/>
      <dgm:spPr/>
      <dgm:t>
        <a:bodyPr/>
        <a:lstStyle/>
        <a:p>
          <a:endParaRPr lang="fr-FR"/>
        </a:p>
      </dgm:t>
    </dgm:pt>
    <dgm:pt modelId="{C59F6CFC-D33D-4B88-B9E4-388BB3A51E71}" type="parTrans" cxnId="{5A313EF5-4A41-46F9-A6D2-141FFCFD5C5D}">
      <dgm:prSet/>
      <dgm:spPr/>
      <dgm:t>
        <a:bodyPr/>
        <a:lstStyle/>
        <a:p>
          <a:endParaRPr lang="fr-FR"/>
        </a:p>
      </dgm:t>
    </dgm:pt>
    <dgm:pt modelId="{9897E9B6-F48D-4E77-8497-805751E24051}">
      <dgm:prSet phldrT="[Texte]" custT="1"/>
      <dgm:spPr>
        <a:solidFill>
          <a:srgbClr val="FFCC99">
            <a:alpha val="89804"/>
          </a:srgbClr>
        </a:solidFill>
      </dgm:spPr>
      <dgm:t>
        <a:bodyPr/>
        <a:lstStyle/>
        <a:p>
          <a:r>
            <a:rPr lang="fr-FR" sz="2400" b="1" dirty="0" smtClean="0">
              <a:latin typeface="Times New Roman" pitchFamily="18" charset="0"/>
              <a:cs typeface="Times New Roman" pitchFamily="18" charset="0"/>
            </a:rPr>
            <a:t>Site/Blog:</a:t>
          </a:r>
          <a:r>
            <a:rPr lang="fr-FR" sz="2400" dirty="0" smtClean="0">
              <a:latin typeface="Times New Roman" pitchFamily="18" charset="0"/>
              <a:cs typeface="Times New Roman" pitchFamily="18" charset="0"/>
            </a:rPr>
            <a:t> Nombre de visiteurs</a:t>
          </a:r>
          <a:endParaRPr lang="fr-FR" sz="2400" dirty="0">
            <a:latin typeface="Times New Roman" pitchFamily="18" charset="0"/>
            <a:cs typeface="Times New Roman" pitchFamily="18" charset="0"/>
          </a:endParaRPr>
        </a:p>
      </dgm:t>
    </dgm:pt>
    <dgm:pt modelId="{573E900F-7FC9-4E8C-BF3F-BDD222BCF48D}" type="sibTrans" cxnId="{66EB966E-F2F3-4856-8E19-5356AAE144CD}">
      <dgm:prSet/>
      <dgm:spPr/>
      <dgm:t>
        <a:bodyPr/>
        <a:lstStyle/>
        <a:p>
          <a:endParaRPr lang="fr-FR"/>
        </a:p>
      </dgm:t>
    </dgm:pt>
    <dgm:pt modelId="{20AD42FC-E784-4EAB-BE1E-5E53907052D6}" type="parTrans" cxnId="{66EB966E-F2F3-4856-8E19-5356AAE144CD}">
      <dgm:prSet/>
      <dgm:spPr/>
      <dgm:t>
        <a:bodyPr/>
        <a:lstStyle/>
        <a:p>
          <a:endParaRPr lang="fr-FR"/>
        </a:p>
      </dgm:t>
    </dgm:pt>
    <dgm:pt modelId="{83DD0AD1-CE33-4651-80F7-D657552504DC}">
      <dgm:prSet phldrT="[Texte]" custT="1"/>
      <dgm:spPr>
        <a:solidFill>
          <a:srgbClr val="FFCC99">
            <a:alpha val="89804"/>
          </a:srgbClr>
        </a:solidFill>
      </dgm:spPr>
      <dgm:t>
        <a:bodyPr/>
        <a:lstStyle/>
        <a:p>
          <a:r>
            <a:rPr lang="fr-FR" sz="2400" b="1" dirty="0" smtClean="0">
              <a:latin typeface="Times New Roman" pitchFamily="18" charset="0"/>
              <a:cs typeface="Times New Roman" pitchFamily="18" charset="0"/>
            </a:rPr>
            <a:t>Webcast:</a:t>
          </a:r>
          <a:r>
            <a:rPr lang="fr-FR" sz="2400" dirty="0" smtClean="0">
              <a:latin typeface="Times New Roman" pitchFamily="18" charset="0"/>
              <a:cs typeface="Times New Roman" pitchFamily="18" charset="0"/>
            </a:rPr>
            <a:t> Nombre de participants</a:t>
          </a:r>
          <a:endParaRPr lang="fr-FR" sz="2400" dirty="0">
            <a:latin typeface="Times New Roman" pitchFamily="18" charset="0"/>
            <a:cs typeface="Times New Roman" pitchFamily="18" charset="0"/>
          </a:endParaRPr>
        </a:p>
      </dgm:t>
    </dgm:pt>
    <dgm:pt modelId="{7C5EBB5F-BBBE-4D40-89BD-1EB4F704773A}" type="parTrans" cxnId="{53877606-702D-44FB-BE73-FFF0C744FE7C}">
      <dgm:prSet/>
      <dgm:spPr/>
      <dgm:t>
        <a:bodyPr/>
        <a:lstStyle/>
        <a:p>
          <a:endParaRPr lang="fr-FR"/>
        </a:p>
      </dgm:t>
    </dgm:pt>
    <dgm:pt modelId="{D3B990F9-B6CB-4121-BE3D-CD400BBC3285}" type="sibTrans" cxnId="{53877606-702D-44FB-BE73-FFF0C744FE7C}">
      <dgm:prSet/>
      <dgm:spPr/>
      <dgm:t>
        <a:bodyPr/>
        <a:lstStyle/>
        <a:p>
          <a:endParaRPr lang="fr-FR"/>
        </a:p>
      </dgm:t>
    </dgm:pt>
    <dgm:pt modelId="{77F38FDA-6D33-4BAD-A7F7-CD4198E1B8B5}">
      <dgm:prSet phldrT="[Texte]" custT="1"/>
      <dgm:spPr>
        <a:solidFill>
          <a:srgbClr val="FFCC99">
            <a:alpha val="89804"/>
          </a:srgbClr>
        </a:solidFill>
      </dgm:spPr>
      <dgm:t>
        <a:bodyPr/>
        <a:lstStyle/>
        <a:p>
          <a:r>
            <a:rPr lang="fr-FR" sz="2400" b="1" dirty="0" smtClean="0">
              <a:latin typeface="Times New Roman" pitchFamily="18" charset="0"/>
              <a:cs typeface="Times New Roman" pitchFamily="18" charset="0"/>
            </a:rPr>
            <a:t>Podcast :</a:t>
          </a:r>
          <a:r>
            <a:rPr lang="fr-FR" sz="2400" dirty="0" smtClean="0">
              <a:latin typeface="Times New Roman" pitchFamily="18" charset="0"/>
              <a:cs typeface="Times New Roman" pitchFamily="18" charset="0"/>
            </a:rPr>
            <a:t> Nombre d’abonnés</a:t>
          </a:r>
          <a:endParaRPr lang="fr-FR" sz="2400" dirty="0">
            <a:latin typeface="Times New Roman" pitchFamily="18" charset="0"/>
            <a:cs typeface="Times New Roman" pitchFamily="18" charset="0"/>
          </a:endParaRPr>
        </a:p>
      </dgm:t>
    </dgm:pt>
    <dgm:pt modelId="{6E5AE382-B926-47A6-9C4C-495F008CF4F2}" type="parTrans" cxnId="{80DE7933-1146-429C-B1D7-5DFD01DF8638}">
      <dgm:prSet/>
      <dgm:spPr/>
      <dgm:t>
        <a:bodyPr/>
        <a:lstStyle/>
        <a:p>
          <a:endParaRPr lang="fr-FR"/>
        </a:p>
      </dgm:t>
    </dgm:pt>
    <dgm:pt modelId="{DD06BA57-8490-4A6A-96A0-4D8DBCAC773D}" type="sibTrans" cxnId="{80DE7933-1146-429C-B1D7-5DFD01DF8638}">
      <dgm:prSet/>
      <dgm:spPr/>
      <dgm:t>
        <a:bodyPr/>
        <a:lstStyle/>
        <a:p>
          <a:endParaRPr lang="fr-FR"/>
        </a:p>
      </dgm:t>
    </dgm:pt>
    <dgm:pt modelId="{4DE30E8D-EAD5-45E3-AA83-C8DA16562914}">
      <dgm:prSet phldrT="[Texte]" custT="1"/>
      <dgm:spPr>
        <a:solidFill>
          <a:srgbClr val="FFCC99">
            <a:alpha val="89804"/>
          </a:srgbClr>
        </a:solidFill>
      </dgm:spPr>
      <dgm:t>
        <a:bodyPr/>
        <a:lstStyle/>
        <a:p>
          <a:r>
            <a:rPr lang="fr-FR" sz="2400" b="1" dirty="0" smtClean="0">
              <a:latin typeface="Times New Roman" pitchFamily="18" charset="0"/>
              <a:cs typeface="Times New Roman" pitchFamily="18" charset="0"/>
            </a:rPr>
            <a:t>Widget   :</a:t>
          </a:r>
          <a:r>
            <a:rPr lang="fr-FR" sz="2400" dirty="0" smtClean="0">
              <a:latin typeface="Times New Roman" pitchFamily="18" charset="0"/>
              <a:cs typeface="Times New Roman" pitchFamily="18" charset="0"/>
            </a:rPr>
            <a:t> Nombre d’installations</a:t>
          </a:r>
          <a:endParaRPr lang="fr-FR" sz="2400" dirty="0">
            <a:latin typeface="Times New Roman" pitchFamily="18" charset="0"/>
            <a:cs typeface="Times New Roman" pitchFamily="18" charset="0"/>
          </a:endParaRPr>
        </a:p>
      </dgm:t>
    </dgm:pt>
    <dgm:pt modelId="{8E803F8E-EEF4-453D-828B-8D586F19541D}" type="parTrans" cxnId="{74AB001E-5892-472C-BECA-A91AE79B2557}">
      <dgm:prSet/>
      <dgm:spPr/>
      <dgm:t>
        <a:bodyPr/>
        <a:lstStyle/>
        <a:p>
          <a:endParaRPr lang="fr-FR"/>
        </a:p>
      </dgm:t>
    </dgm:pt>
    <dgm:pt modelId="{51369811-DF7F-420C-A3C8-BECB363D1CB2}" type="sibTrans" cxnId="{74AB001E-5892-472C-BECA-A91AE79B2557}">
      <dgm:prSet/>
      <dgm:spPr/>
      <dgm:t>
        <a:bodyPr/>
        <a:lstStyle/>
        <a:p>
          <a:endParaRPr lang="fr-FR"/>
        </a:p>
      </dgm:t>
    </dgm:pt>
    <dgm:pt modelId="{C8A27F4A-60A8-4CC3-B8BB-FB11D0E1C622}">
      <dgm:prSet phldrT="[Texte]" custT="1"/>
      <dgm:spPr>
        <a:solidFill>
          <a:srgbClr val="FFCC99">
            <a:alpha val="90000"/>
          </a:srgbClr>
        </a:solidFill>
      </dgm:spPr>
      <dgm:t>
        <a:bodyPr/>
        <a:lstStyle/>
        <a:p>
          <a:r>
            <a:rPr lang="fr-FR" sz="2400" dirty="0" smtClean="0">
              <a:latin typeface="Times New Roman" pitchFamily="18" charset="0"/>
              <a:cs typeface="Times New Roman" pitchFamily="18" charset="0"/>
            </a:rPr>
            <a:t>Qualité des visites</a:t>
          </a:r>
          <a:endParaRPr lang="fr-FR" sz="2400" dirty="0">
            <a:latin typeface="Times New Roman" pitchFamily="18" charset="0"/>
            <a:cs typeface="Times New Roman" pitchFamily="18" charset="0"/>
          </a:endParaRPr>
        </a:p>
      </dgm:t>
    </dgm:pt>
    <dgm:pt modelId="{9E61A3B4-A48B-4306-AC66-609B77B3F37A}" type="sibTrans" cxnId="{BA047A65-0283-43B9-9BC8-980A4EF59F71}">
      <dgm:prSet/>
      <dgm:spPr/>
      <dgm:t>
        <a:bodyPr/>
        <a:lstStyle/>
        <a:p>
          <a:endParaRPr lang="fr-FR"/>
        </a:p>
      </dgm:t>
    </dgm:pt>
    <dgm:pt modelId="{49AA040D-699F-4107-932D-7976ACD3A318}" type="parTrans" cxnId="{BA047A65-0283-43B9-9BC8-980A4EF59F71}">
      <dgm:prSet/>
      <dgm:spPr/>
      <dgm:t>
        <a:bodyPr/>
        <a:lstStyle/>
        <a:p>
          <a:endParaRPr lang="fr-FR"/>
        </a:p>
      </dgm:t>
    </dgm:pt>
    <dgm:pt modelId="{451AF137-C9F9-4E52-B2B3-76E5AD904E06}">
      <dgm:prSet phldrT="[Texte]" custT="1"/>
      <dgm:spPr>
        <a:solidFill>
          <a:srgbClr val="FFCC99">
            <a:alpha val="90000"/>
          </a:srgbClr>
        </a:solidFill>
      </dgm:spPr>
      <dgm:t>
        <a:bodyPr/>
        <a:lstStyle/>
        <a:p>
          <a:r>
            <a:rPr lang="fr-FR" sz="2400" dirty="0" smtClean="0">
              <a:latin typeface="Times New Roman" pitchFamily="18" charset="0"/>
              <a:cs typeface="Times New Roman" pitchFamily="18" charset="0"/>
            </a:rPr>
            <a:t> Revenir aux objectifs:</a:t>
          </a:r>
          <a:endParaRPr lang="fr-FR" sz="2400" dirty="0">
            <a:latin typeface="Times New Roman" pitchFamily="18" charset="0"/>
            <a:cs typeface="Times New Roman" pitchFamily="18" charset="0"/>
          </a:endParaRPr>
        </a:p>
      </dgm:t>
    </dgm:pt>
    <dgm:pt modelId="{5E7EBAD6-57BC-4747-BBB0-86FE67FBED67}" type="parTrans" cxnId="{62676EBF-0AC9-4EE6-ADDF-B6D5E9A47961}">
      <dgm:prSet/>
      <dgm:spPr/>
      <dgm:t>
        <a:bodyPr/>
        <a:lstStyle/>
        <a:p>
          <a:endParaRPr lang="fr-FR"/>
        </a:p>
      </dgm:t>
    </dgm:pt>
    <dgm:pt modelId="{C0EADE77-C543-4E90-8B08-3DFCFF22B430}" type="sibTrans" cxnId="{62676EBF-0AC9-4EE6-ADDF-B6D5E9A47961}">
      <dgm:prSet/>
      <dgm:spPr/>
      <dgm:t>
        <a:bodyPr/>
        <a:lstStyle/>
        <a:p>
          <a:endParaRPr lang="fr-FR"/>
        </a:p>
      </dgm:t>
    </dgm:pt>
    <dgm:pt modelId="{5BB5925E-2715-4583-A0AD-59D3DF6F68AB}">
      <dgm:prSet phldrT="[Texte]" custT="1"/>
      <dgm:spPr>
        <a:solidFill>
          <a:srgbClr val="FFCC99">
            <a:alpha val="90000"/>
          </a:srgbClr>
        </a:solidFill>
      </dgm:spPr>
      <dgm:t>
        <a:bodyPr/>
        <a:lstStyle/>
        <a:p>
          <a:r>
            <a:rPr lang="fr-FR" sz="1800" dirty="0" smtClean="0">
              <a:latin typeface="Times New Roman" pitchFamily="18" charset="0"/>
              <a:cs typeface="Times New Roman" pitchFamily="18" charset="0"/>
            </a:rPr>
            <a:t>Perception de la marque</a:t>
          </a:r>
          <a:endParaRPr lang="fr-FR" sz="1800" dirty="0">
            <a:latin typeface="Times New Roman" pitchFamily="18" charset="0"/>
            <a:cs typeface="Times New Roman" pitchFamily="18" charset="0"/>
          </a:endParaRPr>
        </a:p>
      </dgm:t>
    </dgm:pt>
    <dgm:pt modelId="{CA81C1C4-1837-46E4-A807-88E808483231}" type="parTrans" cxnId="{E1440488-D4C7-4A83-9166-C69E61CF40EF}">
      <dgm:prSet/>
      <dgm:spPr/>
      <dgm:t>
        <a:bodyPr/>
        <a:lstStyle/>
        <a:p>
          <a:endParaRPr lang="fr-FR"/>
        </a:p>
      </dgm:t>
    </dgm:pt>
    <dgm:pt modelId="{C473542B-8663-40C4-B671-94DF45F570F6}" type="sibTrans" cxnId="{E1440488-D4C7-4A83-9166-C69E61CF40EF}">
      <dgm:prSet/>
      <dgm:spPr/>
      <dgm:t>
        <a:bodyPr/>
        <a:lstStyle/>
        <a:p>
          <a:endParaRPr lang="fr-FR"/>
        </a:p>
      </dgm:t>
    </dgm:pt>
    <dgm:pt modelId="{DD0A3935-9EFB-4EC4-A995-94EFF7696C3F}">
      <dgm:prSet custT="1"/>
      <dgm:spPr>
        <a:solidFill>
          <a:srgbClr val="FFCC99">
            <a:alpha val="90000"/>
          </a:srgbClr>
        </a:solidFill>
      </dgm:spPr>
      <dgm:t>
        <a:bodyPr/>
        <a:lstStyle/>
        <a:p>
          <a:pPr rtl="0"/>
          <a:r>
            <a:rPr lang="fr-FR" sz="1800" dirty="0" smtClean="0">
              <a:latin typeface="Times New Roman" pitchFamily="18" charset="0"/>
              <a:cs typeface="Times New Roman" pitchFamily="18" charset="0"/>
            </a:rPr>
            <a:t>Opinion sur le traitement </a:t>
          </a:r>
          <a:endParaRPr lang="fr-FR" sz="1800" dirty="0">
            <a:latin typeface="Times New Roman" pitchFamily="18" charset="0"/>
            <a:cs typeface="Times New Roman" pitchFamily="18" charset="0"/>
          </a:endParaRPr>
        </a:p>
      </dgm:t>
    </dgm:pt>
    <dgm:pt modelId="{7A5124F9-3A0F-46D4-B8D8-8529E55C3304}" type="parTrans" cxnId="{16FCF3FB-C5AA-4F9D-ABD1-924DA5AB3C83}">
      <dgm:prSet/>
      <dgm:spPr/>
      <dgm:t>
        <a:bodyPr/>
        <a:lstStyle/>
        <a:p>
          <a:endParaRPr lang="fr-FR"/>
        </a:p>
      </dgm:t>
    </dgm:pt>
    <dgm:pt modelId="{74933F7B-F984-43D2-BD9A-2A33B1E72FFE}" type="sibTrans" cxnId="{16FCF3FB-C5AA-4F9D-ABD1-924DA5AB3C83}">
      <dgm:prSet/>
      <dgm:spPr/>
      <dgm:t>
        <a:bodyPr/>
        <a:lstStyle/>
        <a:p>
          <a:endParaRPr lang="fr-FR"/>
        </a:p>
      </dgm:t>
    </dgm:pt>
    <dgm:pt modelId="{CB352883-D19E-438C-BB44-CA56021D315F}">
      <dgm:prSet custT="1"/>
      <dgm:spPr>
        <a:solidFill>
          <a:srgbClr val="FFCC99">
            <a:alpha val="90000"/>
          </a:srgbClr>
        </a:solidFill>
      </dgm:spPr>
      <dgm:t>
        <a:bodyPr/>
        <a:lstStyle/>
        <a:p>
          <a:pPr rtl="0"/>
          <a:r>
            <a:rPr lang="fr-FR" sz="1800" dirty="0" smtClean="0">
              <a:latin typeface="Times New Roman" pitchFamily="18" charset="0"/>
              <a:cs typeface="Times New Roman" pitchFamily="18" charset="0"/>
            </a:rPr>
            <a:t>Analyse de la notoriété</a:t>
          </a:r>
          <a:endParaRPr lang="fr-FR" sz="1800" dirty="0">
            <a:latin typeface="Times New Roman" pitchFamily="18" charset="0"/>
            <a:cs typeface="Times New Roman" pitchFamily="18" charset="0"/>
          </a:endParaRPr>
        </a:p>
      </dgm:t>
    </dgm:pt>
    <dgm:pt modelId="{B9E0B400-6E32-4645-8869-5DB9F48E25EF}" type="parTrans" cxnId="{EC28BC33-D7EB-4840-8661-A887E127D38D}">
      <dgm:prSet/>
      <dgm:spPr/>
      <dgm:t>
        <a:bodyPr/>
        <a:lstStyle/>
        <a:p>
          <a:endParaRPr lang="fr-FR"/>
        </a:p>
      </dgm:t>
    </dgm:pt>
    <dgm:pt modelId="{ADD311D8-6CDE-4FBD-87E3-DC59C07149EA}" type="sibTrans" cxnId="{EC28BC33-D7EB-4840-8661-A887E127D38D}">
      <dgm:prSet/>
      <dgm:spPr/>
      <dgm:t>
        <a:bodyPr/>
        <a:lstStyle/>
        <a:p>
          <a:endParaRPr lang="fr-FR"/>
        </a:p>
      </dgm:t>
    </dgm:pt>
    <dgm:pt modelId="{482E85EE-FD20-4663-867C-B0110A72109A}" type="pres">
      <dgm:prSet presAssocID="{48E23256-D7DE-4998-9390-53DCE65C68A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96AE42A-5416-4D8E-BD7C-602DDCEE7705}" type="pres">
      <dgm:prSet presAssocID="{C6400136-77B0-4DC2-86CC-134727E8C040}" presName="linNode" presStyleCnt="0"/>
      <dgm:spPr/>
      <dgm:t>
        <a:bodyPr/>
        <a:lstStyle/>
        <a:p>
          <a:endParaRPr lang="fr-FR"/>
        </a:p>
      </dgm:t>
    </dgm:pt>
    <dgm:pt modelId="{35494F37-1E0E-4A4F-A01E-3AA3E38C8CD6}" type="pres">
      <dgm:prSet presAssocID="{C6400136-77B0-4DC2-86CC-134727E8C040}" presName="parentShp" presStyleLbl="node1" presStyleIdx="0" presStyleCnt="2" custScaleX="99415" custScaleY="105861" custLinFactNeighborX="-3879" custLinFactNeighborY="-27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E1282F-4054-4450-A47F-01B1DE4D6FBD}" type="pres">
      <dgm:prSet presAssocID="{C6400136-77B0-4DC2-86CC-134727E8C040}" presName="childShp" presStyleLbl="bgAccFollowNode1" presStyleIdx="0" presStyleCnt="2" custScaleY="1636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93F4969-B39A-4DFD-860E-29E9F589DDA5}" type="pres">
      <dgm:prSet presAssocID="{EB436984-1A0C-4E85-AE2F-0232BB7A1DAC}" presName="spacing" presStyleCnt="0"/>
      <dgm:spPr/>
      <dgm:t>
        <a:bodyPr/>
        <a:lstStyle/>
        <a:p>
          <a:endParaRPr lang="fr-FR"/>
        </a:p>
      </dgm:t>
    </dgm:pt>
    <dgm:pt modelId="{A0E2BCAA-1D62-4917-B93C-C31C752DAB2B}" type="pres">
      <dgm:prSet presAssocID="{6BED22BF-C263-442B-820F-3E9E1782316D}" presName="linNode" presStyleCnt="0"/>
      <dgm:spPr/>
      <dgm:t>
        <a:bodyPr/>
        <a:lstStyle/>
        <a:p>
          <a:endParaRPr lang="fr-FR"/>
        </a:p>
      </dgm:t>
    </dgm:pt>
    <dgm:pt modelId="{01C54D5B-F0EB-4759-8420-B1268CEEF547}" type="pres">
      <dgm:prSet presAssocID="{6BED22BF-C263-442B-820F-3E9E1782316D}" presName="parentShp" presStyleLbl="node1" presStyleIdx="1" presStyleCnt="2" custScaleX="97618" custScaleY="12618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6A3FF0-B967-4AFD-B531-AA65D072E778}" type="pres">
      <dgm:prSet presAssocID="{6BED22BF-C263-442B-820F-3E9E1782316D}" presName="childShp" presStyleLbl="bgAccFollowNode1" presStyleIdx="1" presStyleCnt="2" custScaleY="16410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13DBD85-112F-4376-802D-EAA7D1FA8EB1}" type="presOf" srcId="{9897E9B6-F48D-4E77-8497-805751E24051}" destId="{2DE1282F-4054-4450-A47F-01B1DE4D6FBD}" srcOrd="0" destOrd="0" presId="urn:microsoft.com/office/officeart/2005/8/layout/vList6"/>
    <dgm:cxn modelId="{74AB001E-5892-472C-BECA-A91AE79B2557}" srcId="{C6400136-77B0-4DC2-86CC-134727E8C040}" destId="{4DE30E8D-EAD5-45E3-AA83-C8DA16562914}" srcOrd="3" destOrd="0" parTransId="{8E803F8E-EEF4-453D-828B-8D586F19541D}" sibTransId="{51369811-DF7F-420C-A3C8-BECB363D1CB2}"/>
    <dgm:cxn modelId="{80DE7933-1146-429C-B1D7-5DFD01DF8638}" srcId="{C6400136-77B0-4DC2-86CC-134727E8C040}" destId="{77F38FDA-6D33-4BAD-A7F7-CD4198E1B8B5}" srcOrd="2" destOrd="0" parTransId="{6E5AE382-B926-47A6-9C4C-495F008CF4F2}" sibTransId="{DD06BA57-8490-4A6A-96A0-4D8DBCAC773D}"/>
    <dgm:cxn modelId="{D351B582-DF50-4D48-B822-D2689C71905A}" type="presOf" srcId="{DD0A3935-9EFB-4EC4-A995-94EFF7696C3F}" destId="{3E6A3FF0-B967-4AFD-B531-AA65D072E778}" srcOrd="0" destOrd="3" presId="urn:microsoft.com/office/officeart/2005/8/layout/vList6"/>
    <dgm:cxn modelId="{66EB966E-F2F3-4856-8E19-5356AAE144CD}" srcId="{C6400136-77B0-4DC2-86CC-134727E8C040}" destId="{9897E9B6-F48D-4E77-8497-805751E24051}" srcOrd="0" destOrd="0" parTransId="{20AD42FC-E784-4EAB-BE1E-5E53907052D6}" sibTransId="{573E900F-7FC9-4E8C-BF3F-BDD222BCF48D}"/>
    <dgm:cxn modelId="{8F61CC04-7A7A-4AE4-ADC3-B3792D35BAE4}" type="presOf" srcId="{5BB5925E-2715-4583-A0AD-59D3DF6F68AB}" destId="{3E6A3FF0-B967-4AFD-B531-AA65D072E778}" srcOrd="0" destOrd="2" presId="urn:microsoft.com/office/officeart/2005/8/layout/vList6"/>
    <dgm:cxn modelId="{774F9C0B-ADFA-4EF3-ACEE-71E5C461BD37}" type="presOf" srcId="{6BED22BF-C263-442B-820F-3E9E1782316D}" destId="{01C54D5B-F0EB-4759-8420-B1268CEEF547}" srcOrd="0" destOrd="0" presId="urn:microsoft.com/office/officeart/2005/8/layout/vList6"/>
    <dgm:cxn modelId="{46EBEA76-44C5-47CD-8D6C-CDAE399C5A38}" type="presOf" srcId="{C8A27F4A-60A8-4CC3-B8BB-FB11D0E1C622}" destId="{3E6A3FF0-B967-4AFD-B531-AA65D072E778}" srcOrd="0" destOrd="0" presId="urn:microsoft.com/office/officeart/2005/8/layout/vList6"/>
    <dgm:cxn modelId="{3F613258-D3B6-4988-A303-5339D8E36DC2}" type="presOf" srcId="{451AF137-C9F9-4E52-B2B3-76E5AD904E06}" destId="{3E6A3FF0-B967-4AFD-B531-AA65D072E778}" srcOrd="0" destOrd="1" presId="urn:microsoft.com/office/officeart/2005/8/layout/vList6"/>
    <dgm:cxn modelId="{373FFEE1-EDC3-4FE5-A6EE-084ECF24D75E}" type="presOf" srcId="{4DE30E8D-EAD5-45E3-AA83-C8DA16562914}" destId="{2DE1282F-4054-4450-A47F-01B1DE4D6FBD}" srcOrd="0" destOrd="3" presId="urn:microsoft.com/office/officeart/2005/8/layout/vList6"/>
    <dgm:cxn modelId="{BA047A65-0283-43B9-9BC8-980A4EF59F71}" srcId="{6BED22BF-C263-442B-820F-3E9E1782316D}" destId="{C8A27F4A-60A8-4CC3-B8BB-FB11D0E1C622}" srcOrd="0" destOrd="0" parTransId="{49AA040D-699F-4107-932D-7976ACD3A318}" sibTransId="{9E61A3B4-A48B-4306-AC66-609B77B3F37A}"/>
    <dgm:cxn modelId="{53877606-702D-44FB-BE73-FFF0C744FE7C}" srcId="{C6400136-77B0-4DC2-86CC-134727E8C040}" destId="{83DD0AD1-CE33-4651-80F7-D657552504DC}" srcOrd="1" destOrd="0" parTransId="{7C5EBB5F-BBBE-4D40-89BD-1EB4F704773A}" sibTransId="{D3B990F9-B6CB-4121-BE3D-CD400BBC3285}"/>
    <dgm:cxn modelId="{16FCF3FB-C5AA-4F9D-ABD1-924DA5AB3C83}" srcId="{451AF137-C9F9-4E52-B2B3-76E5AD904E06}" destId="{DD0A3935-9EFB-4EC4-A995-94EFF7696C3F}" srcOrd="1" destOrd="0" parTransId="{7A5124F9-3A0F-46D4-B8D8-8529E55C3304}" sibTransId="{74933F7B-F984-43D2-BD9A-2A33B1E72FFE}"/>
    <dgm:cxn modelId="{A67F510E-8E8F-4C15-A958-E5E864E4139C}" srcId="{48E23256-D7DE-4998-9390-53DCE65C68A9}" destId="{C6400136-77B0-4DC2-86CC-134727E8C040}" srcOrd="0" destOrd="0" parTransId="{18CB113B-9E97-4A63-92AE-B6ED62010F12}" sibTransId="{EB436984-1A0C-4E85-AE2F-0232BB7A1DAC}"/>
    <dgm:cxn modelId="{B68DC4F2-44A8-4469-AB28-7D3A268FA032}" type="presOf" srcId="{CB352883-D19E-438C-BB44-CA56021D315F}" destId="{3E6A3FF0-B967-4AFD-B531-AA65D072E778}" srcOrd="0" destOrd="4" presId="urn:microsoft.com/office/officeart/2005/8/layout/vList6"/>
    <dgm:cxn modelId="{5A313EF5-4A41-46F9-A6D2-141FFCFD5C5D}" srcId="{48E23256-D7DE-4998-9390-53DCE65C68A9}" destId="{6BED22BF-C263-442B-820F-3E9E1782316D}" srcOrd="1" destOrd="0" parTransId="{C59F6CFC-D33D-4B88-B9E4-388BB3A51E71}" sibTransId="{02BCA76C-5F19-4E3D-AB97-B8EBE609E498}"/>
    <dgm:cxn modelId="{B5B913D7-8817-47F1-81BA-28A9F6E87305}" type="presOf" srcId="{83DD0AD1-CE33-4651-80F7-D657552504DC}" destId="{2DE1282F-4054-4450-A47F-01B1DE4D6FBD}" srcOrd="0" destOrd="1" presId="urn:microsoft.com/office/officeart/2005/8/layout/vList6"/>
    <dgm:cxn modelId="{EC28BC33-D7EB-4840-8661-A887E127D38D}" srcId="{451AF137-C9F9-4E52-B2B3-76E5AD904E06}" destId="{CB352883-D19E-438C-BB44-CA56021D315F}" srcOrd="2" destOrd="0" parTransId="{B9E0B400-6E32-4645-8869-5DB9F48E25EF}" sibTransId="{ADD311D8-6CDE-4FBD-87E3-DC59C07149EA}"/>
    <dgm:cxn modelId="{31827C8A-A23D-4E01-AC7C-982D2B85FEDB}" type="presOf" srcId="{77F38FDA-6D33-4BAD-A7F7-CD4198E1B8B5}" destId="{2DE1282F-4054-4450-A47F-01B1DE4D6FBD}" srcOrd="0" destOrd="2" presId="urn:microsoft.com/office/officeart/2005/8/layout/vList6"/>
    <dgm:cxn modelId="{5DD7080A-3C1B-4847-8934-A8E792ABA4FC}" type="presOf" srcId="{C6400136-77B0-4DC2-86CC-134727E8C040}" destId="{35494F37-1E0E-4A4F-A01E-3AA3E38C8CD6}" srcOrd="0" destOrd="0" presId="urn:microsoft.com/office/officeart/2005/8/layout/vList6"/>
    <dgm:cxn modelId="{5B98895C-BB74-452A-BF05-E7800A2B0012}" type="presOf" srcId="{48E23256-D7DE-4998-9390-53DCE65C68A9}" destId="{482E85EE-FD20-4663-867C-B0110A72109A}" srcOrd="0" destOrd="0" presId="urn:microsoft.com/office/officeart/2005/8/layout/vList6"/>
    <dgm:cxn modelId="{62676EBF-0AC9-4EE6-ADDF-B6D5E9A47961}" srcId="{6BED22BF-C263-442B-820F-3E9E1782316D}" destId="{451AF137-C9F9-4E52-B2B3-76E5AD904E06}" srcOrd="1" destOrd="0" parTransId="{5E7EBAD6-57BC-4747-BBB0-86FE67FBED67}" sibTransId="{C0EADE77-C543-4E90-8B08-3DFCFF22B430}"/>
    <dgm:cxn modelId="{E1440488-D4C7-4A83-9166-C69E61CF40EF}" srcId="{451AF137-C9F9-4E52-B2B3-76E5AD904E06}" destId="{5BB5925E-2715-4583-A0AD-59D3DF6F68AB}" srcOrd="0" destOrd="0" parTransId="{CA81C1C4-1837-46E4-A807-88E808483231}" sibTransId="{C473542B-8663-40C4-B671-94DF45F570F6}"/>
    <dgm:cxn modelId="{7694F7B6-F6B6-4F55-A8B1-3A732E1C97E0}" type="presParOf" srcId="{482E85EE-FD20-4663-867C-B0110A72109A}" destId="{696AE42A-5416-4D8E-BD7C-602DDCEE7705}" srcOrd="0" destOrd="0" presId="urn:microsoft.com/office/officeart/2005/8/layout/vList6"/>
    <dgm:cxn modelId="{3C089AEE-0065-49A5-B089-40232798F244}" type="presParOf" srcId="{696AE42A-5416-4D8E-BD7C-602DDCEE7705}" destId="{35494F37-1E0E-4A4F-A01E-3AA3E38C8CD6}" srcOrd="0" destOrd="0" presId="urn:microsoft.com/office/officeart/2005/8/layout/vList6"/>
    <dgm:cxn modelId="{9A2D3149-EDD3-46EC-AD7D-C4D7B51EA042}" type="presParOf" srcId="{696AE42A-5416-4D8E-BD7C-602DDCEE7705}" destId="{2DE1282F-4054-4450-A47F-01B1DE4D6FBD}" srcOrd="1" destOrd="0" presId="urn:microsoft.com/office/officeart/2005/8/layout/vList6"/>
    <dgm:cxn modelId="{EEBFF8F2-D933-47E6-91B3-005260F61BFB}" type="presParOf" srcId="{482E85EE-FD20-4663-867C-B0110A72109A}" destId="{B93F4969-B39A-4DFD-860E-29E9F589DDA5}" srcOrd="1" destOrd="0" presId="urn:microsoft.com/office/officeart/2005/8/layout/vList6"/>
    <dgm:cxn modelId="{424C67BD-9376-4675-AAA5-2441BC7AD9E6}" type="presParOf" srcId="{482E85EE-FD20-4663-867C-B0110A72109A}" destId="{A0E2BCAA-1D62-4917-B93C-C31C752DAB2B}" srcOrd="2" destOrd="0" presId="urn:microsoft.com/office/officeart/2005/8/layout/vList6"/>
    <dgm:cxn modelId="{2782E0DB-A7BE-4D4D-9C92-E7860362D7F7}" type="presParOf" srcId="{A0E2BCAA-1D62-4917-B93C-C31C752DAB2B}" destId="{01C54D5B-F0EB-4759-8420-B1268CEEF547}" srcOrd="0" destOrd="0" presId="urn:microsoft.com/office/officeart/2005/8/layout/vList6"/>
    <dgm:cxn modelId="{9723052E-4624-4EC5-B2C5-9DC902495857}" type="presParOf" srcId="{A0E2BCAA-1D62-4917-B93C-C31C752DAB2B}" destId="{3E6A3FF0-B967-4AFD-B531-AA65D072E77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9C45F68-FBC2-40AD-B1BB-FFBAF7DC11EF}">
      <dsp:nvSpPr>
        <dsp:cNvPr id="0" name=""/>
        <dsp:cNvSpPr/>
      </dsp:nvSpPr>
      <dsp:spPr>
        <a:xfrm>
          <a:off x="0" y="3192147"/>
          <a:ext cx="4464000" cy="1047488"/>
        </a:xfrm>
        <a:prstGeom prst="rect">
          <a:avLst/>
        </a:prstGeom>
        <a:solidFill>
          <a:srgbClr val="B4F6F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>
              <a:latin typeface="Times New Roman" pitchFamily="18" charset="0"/>
              <a:cs typeface="Times New Roman" pitchFamily="18" charset="0"/>
            </a:rPr>
            <a:t>2010</a:t>
          </a:r>
        </a:p>
      </dsp:txBody>
      <dsp:txXfrm>
        <a:off x="0" y="3192147"/>
        <a:ext cx="4464000" cy="565643"/>
      </dsp:txXfrm>
    </dsp:sp>
    <dsp:sp modelId="{01F05B1A-F6AD-4D83-A3D2-72C534C4B793}">
      <dsp:nvSpPr>
        <dsp:cNvPr id="0" name=""/>
        <dsp:cNvSpPr/>
      </dsp:nvSpPr>
      <dsp:spPr>
        <a:xfrm>
          <a:off x="0" y="3736092"/>
          <a:ext cx="4464000" cy="481844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Le web </a:t>
          </a:r>
          <a:r>
            <a:rPr lang="fr-FR" sz="1800" b="1" kern="1200" dirty="0"/>
            <a:t>3.0</a:t>
          </a:r>
          <a:r>
            <a:rPr lang="fr-FR" sz="1800" kern="1200" dirty="0"/>
            <a:t> (ou web sémantique)</a:t>
          </a:r>
        </a:p>
      </dsp:txBody>
      <dsp:txXfrm>
        <a:off x="0" y="3736092"/>
        <a:ext cx="4464000" cy="481844"/>
      </dsp:txXfrm>
    </dsp:sp>
    <dsp:sp modelId="{042313B0-A4F1-4DBA-A201-7EDEB00DC9FA}">
      <dsp:nvSpPr>
        <dsp:cNvPr id="0" name=""/>
        <dsp:cNvSpPr/>
      </dsp:nvSpPr>
      <dsp:spPr>
        <a:xfrm rot="10800000">
          <a:off x="0" y="1603549"/>
          <a:ext cx="4464000" cy="1611036"/>
        </a:xfrm>
        <a:prstGeom prst="upArrowCallout">
          <a:avLst/>
        </a:prstGeom>
        <a:solidFill>
          <a:srgbClr val="B4F6F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>
              <a:latin typeface="Times New Roman" pitchFamily="18" charset="0"/>
              <a:cs typeface="Times New Roman" pitchFamily="18" charset="0"/>
            </a:rPr>
            <a:t>De 2000 à 2009</a:t>
          </a:r>
        </a:p>
      </dsp:txBody>
      <dsp:txXfrm>
        <a:off x="0" y="1603549"/>
        <a:ext cx="4464000" cy="565473"/>
      </dsp:txXfrm>
    </dsp:sp>
    <dsp:sp modelId="{135B1A6E-EC96-40F5-B07D-C2266F457E60}">
      <dsp:nvSpPr>
        <dsp:cNvPr id="0" name=""/>
        <dsp:cNvSpPr/>
      </dsp:nvSpPr>
      <dsp:spPr>
        <a:xfrm>
          <a:off x="0" y="2123695"/>
          <a:ext cx="4464000" cy="4817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Le </a:t>
          </a:r>
          <a:r>
            <a:rPr lang="fr-FR" sz="1800" b="1" kern="1200" dirty="0"/>
            <a:t>web 2.0 </a:t>
          </a:r>
          <a:r>
            <a:rPr lang="fr-FR" sz="1800" kern="1200" dirty="0"/>
            <a:t>(ou web social) </a:t>
          </a:r>
        </a:p>
      </dsp:txBody>
      <dsp:txXfrm>
        <a:off x="0" y="2123695"/>
        <a:ext cx="4464000" cy="481700"/>
      </dsp:txXfrm>
    </dsp:sp>
    <dsp:sp modelId="{281E32DE-A36B-48E7-B0B6-8A87CD099AAE}">
      <dsp:nvSpPr>
        <dsp:cNvPr id="0" name=""/>
        <dsp:cNvSpPr/>
      </dsp:nvSpPr>
      <dsp:spPr>
        <a:xfrm rot="10800000">
          <a:off x="0" y="0"/>
          <a:ext cx="4464000" cy="1611036"/>
        </a:xfrm>
        <a:prstGeom prst="upArrowCallout">
          <a:avLst/>
        </a:prstGeom>
        <a:solidFill>
          <a:srgbClr val="B4F6F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>
              <a:latin typeface="Times New Roman" pitchFamily="18" charset="0"/>
              <a:cs typeface="Times New Roman" pitchFamily="18" charset="0"/>
            </a:rPr>
            <a:t>Entre 1991 et 1999</a:t>
          </a:r>
        </a:p>
      </dsp:txBody>
      <dsp:txXfrm>
        <a:off x="0" y="0"/>
        <a:ext cx="4464000" cy="565473"/>
      </dsp:txXfrm>
    </dsp:sp>
    <dsp:sp modelId="{DF92FA9F-99B7-457C-A230-297B67AD0AE2}">
      <dsp:nvSpPr>
        <dsp:cNvPr id="0" name=""/>
        <dsp:cNvSpPr/>
      </dsp:nvSpPr>
      <dsp:spPr>
        <a:xfrm>
          <a:off x="0" y="591459"/>
          <a:ext cx="4464000" cy="48170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Le </a:t>
          </a:r>
          <a:r>
            <a:rPr lang="fr-FR" sz="1800" b="1" kern="1200" dirty="0"/>
            <a:t>web 1.0</a:t>
          </a:r>
          <a:r>
            <a:rPr lang="fr-FR" sz="1800" kern="1200" dirty="0"/>
            <a:t> (ou web traditionnel) </a:t>
          </a:r>
        </a:p>
      </dsp:txBody>
      <dsp:txXfrm>
        <a:off x="0" y="591459"/>
        <a:ext cx="4464000" cy="4817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DE1282F-4054-4450-A47F-01B1DE4D6FBD}">
      <dsp:nvSpPr>
        <dsp:cNvPr id="0" name=""/>
        <dsp:cNvSpPr/>
      </dsp:nvSpPr>
      <dsp:spPr>
        <a:xfrm>
          <a:off x="3564842" y="946"/>
          <a:ext cx="5356386" cy="2081555"/>
        </a:xfrm>
        <a:prstGeom prst="rightArrow">
          <a:avLst>
            <a:gd name="adj1" fmla="val 75000"/>
            <a:gd name="adj2" fmla="val 50000"/>
          </a:avLst>
        </a:prstGeom>
        <a:solidFill>
          <a:srgbClr val="FFCC99">
            <a:alpha val="89804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>
              <a:latin typeface="Times New Roman" pitchFamily="18" charset="0"/>
              <a:cs typeface="Times New Roman" pitchFamily="18" charset="0"/>
            </a:rPr>
            <a:t>Site/Blog:</a:t>
          </a:r>
          <a:r>
            <a:rPr lang="fr-FR" sz="2400" kern="1200" dirty="0" smtClean="0">
              <a:latin typeface="Times New Roman" pitchFamily="18" charset="0"/>
              <a:cs typeface="Times New Roman" pitchFamily="18" charset="0"/>
            </a:rPr>
            <a:t> Nombre de visiteurs</a:t>
          </a:r>
          <a:endParaRPr lang="fr-FR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>
              <a:latin typeface="Times New Roman" pitchFamily="18" charset="0"/>
              <a:cs typeface="Times New Roman" pitchFamily="18" charset="0"/>
            </a:rPr>
            <a:t>Webcast:</a:t>
          </a:r>
          <a:r>
            <a:rPr lang="fr-FR" sz="2400" kern="1200" dirty="0" smtClean="0">
              <a:latin typeface="Times New Roman" pitchFamily="18" charset="0"/>
              <a:cs typeface="Times New Roman" pitchFamily="18" charset="0"/>
            </a:rPr>
            <a:t> Nombre de participants</a:t>
          </a:r>
          <a:endParaRPr lang="fr-FR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>
              <a:latin typeface="Times New Roman" pitchFamily="18" charset="0"/>
              <a:cs typeface="Times New Roman" pitchFamily="18" charset="0"/>
            </a:rPr>
            <a:t>Podcast :</a:t>
          </a:r>
          <a:r>
            <a:rPr lang="fr-FR" sz="2400" kern="1200" dirty="0" smtClean="0">
              <a:latin typeface="Times New Roman" pitchFamily="18" charset="0"/>
              <a:cs typeface="Times New Roman" pitchFamily="18" charset="0"/>
            </a:rPr>
            <a:t> Nombre d’abonnés</a:t>
          </a:r>
          <a:endParaRPr lang="fr-FR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b="1" kern="1200" dirty="0" smtClean="0">
              <a:latin typeface="Times New Roman" pitchFamily="18" charset="0"/>
              <a:cs typeface="Times New Roman" pitchFamily="18" charset="0"/>
            </a:rPr>
            <a:t>Widget   :</a:t>
          </a:r>
          <a:r>
            <a:rPr lang="fr-FR" sz="2400" kern="1200" dirty="0" smtClean="0">
              <a:latin typeface="Times New Roman" pitchFamily="18" charset="0"/>
              <a:cs typeface="Times New Roman" pitchFamily="18" charset="0"/>
            </a:rPr>
            <a:t> Nombre d’installations</a:t>
          </a:r>
          <a:endParaRPr lang="fr-FR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64842" y="946"/>
        <a:ext cx="5356386" cy="2081555"/>
      </dsp:txXfrm>
    </dsp:sp>
    <dsp:sp modelId="{35494F37-1E0E-4A4F-A01E-3AA3E38C8CD6}">
      <dsp:nvSpPr>
        <dsp:cNvPr id="0" name=""/>
        <dsp:cNvSpPr/>
      </dsp:nvSpPr>
      <dsp:spPr>
        <a:xfrm>
          <a:off x="0" y="334221"/>
          <a:ext cx="3550034" cy="1346110"/>
        </a:xfrm>
        <a:prstGeom prst="roundRect">
          <a:avLst/>
        </a:prstGeom>
        <a:solidFill>
          <a:srgbClr val="B4F6F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4400" kern="1200" dirty="0" smtClean="0">
              <a:latin typeface="Times New Roman" pitchFamily="18" charset="0"/>
              <a:cs typeface="Times New Roman" pitchFamily="18" charset="0"/>
            </a:rPr>
            <a:t>Indicateurs </a:t>
          </a:r>
        </a:p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4400" kern="1200" dirty="0" smtClean="0">
              <a:latin typeface="Times New Roman" pitchFamily="18" charset="0"/>
              <a:cs typeface="Times New Roman" pitchFamily="18" charset="0"/>
            </a:rPr>
            <a:t>quantitatifs</a:t>
          </a:r>
          <a:endParaRPr lang="fr-FR" sz="4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34221"/>
        <a:ext cx="3550034" cy="1346110"/>
      </dsp:txXfrm>
    </dsp:sp>
    <dsp:sp modelId="{3E6A3FF0-B967-4AFD-B531-AA65D072E778}">
      <dsp:nvSpPr>
        <dsp:cNvPr id="0" name=""/>
        <dsp:cNvSpPr/>
      </dsp:nvSpPr>
      <dsp:spPr>
        <a:xfrm>
          <a:off x="3532757" y="2209659"/>
          <a:ext cx="5356386" cy="2086756"/>
        </a:xfrm>
        <a:prstGeom prst="rightArrow">
          <a:avLst>
            <a:gd name="adj1" fmla="val 75000"/>
            <a:gd name="adj2" fmla="val 50000"/>
          </a:avLst>
        </a:prstGeom>
        <a:solidFill>
          <a:srgbClr val="FFCC99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>
              <a:latin typeface="Times New Roman" pitchFamily="18" charset="0"/>
              <a:cs typeface="Times New Roman" pitchFamily="18" charset="0"/>
            </a:rPr>
            <a:t>Qualité des visites</a:t>
          </a:r>
          <a:endParaRPr lang="fr-FR" sz="24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400" kern="1200" dirty="0" smtClean="0">
              <a:latin typeface="Times New Roman" pitchFamily="18" charset="0"/>
              <a:cs typeface="Times New Roman" pitchFamily="18" charset="0"/>
            </a:rPr>
            <a:t> Revenir aux objectifs:</a:t>
          </a:r>
          <a:endParaRPr lang="fr-FR" sz="2400" kern="1200" dirty="0">
            <a:latin typeface="Times New Roman" pitchFamily="18" charset="0"/>
            <a:cs typeface="Times New Roman" pitchFamily="18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>
              <a:latin typeface="Times New Roman" pitchFamily="18" charset="0"/>
              <a:cs typeface="Times New Roman" pitchFamily="18" charset="0"/>
            </a:rPr>
            <a:t>Perception de la marque</a:t>
          </a:r>
          <a:endParaRPr lang="fr-FR" sz="1800" kern="1200" dirty="0">
            <a:latin typeface="Times New Roman" pitchFamily="18" charset="0"/>
            <a:cs typeface="Times New Roman" pitchFamily="18" charset="0"/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>
              <a:latin typeface="Times New Roman" pitchFamily="18" charset="0"/>
              <a:cs typeface="Times New Roman" pitchFamily="18" charset="0"/>
            </a:rPr>
            <a:t>Opinion sur le traitement </a:t>
          </a:r>
          <a:endParaRPr lang="fr-FR" sz="1800" kern="1200" dirty="0">
            <a:latin typeface="Times New Roman" pitchFamily="18" charset="0"/>
            <a:cs typeface="Times New Roman" pitchFamily="18" charset="0"/>
          </a:endParaRPr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800" kern="1200" dirty="0" smtClean="0">
              <a:latin typeface="Times New Roman" pitchFamily="18" charset="0"/>
              <a:cs typeface="Times New Roman" pitchFamily="18" charset="0"/>
            </a:rPr>
            <a:t>Analyse de la notoriété</a:t>
          </a:r>
          <a:endParaRPr lang="fr-FR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32757" y="2209659"/>
        <a:ext cx="5356386" cy="2086756"/>
      </dsp:txXfrm>
    </dsp:sp>
    <dsp:sp modelId="{01C54D5B-F0EB-4759-8420-B1268CEEF547}">
      <dsp:nvSpPr>
        <dsp:cNvPr id="0" name=""/>
        <dsp:cNvSpPr/>
      </dsp:nvSpPr>
      <dsp:spPr>
        <a:xfrm>
          <a:off x="46893" y="2450789"/>
          <a:ext cx="3485864" cy="1604495"/>
        </a:xfrm>
        <a:prstGeom prst="roundRect">
          <a:avLst/>
        </a:prstGeom>
        <a:solidFill>
          <a:srgbClr val="B4F6F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4400" kern="1200" dirty="0" smtClean="0">
              <a:latin typeface="Times New Roman" pitchFamily="18" charset="0"/>
              <a:cs typeface="Times New Roman" pitchFamily="18" charset="0"/>
            </a:rPr>
            <a:t>Indicateurs </a:t>
          </a:r>
        </a:p>
        <a:p>
          <a:pPr lvl="0" algn="ctr" defTabSz="19558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4400" kern="1200" dirty="0" smtClean="0">
              <a:latin typeface="Times New Roman" pitchFamily="18" charset="0"/>
              <a:cs typeface="Times New Roman" pitchFamily="18" charset="0"/>
            </a:rPr>
            <a:t>qualitatifs</a:t>
          </a:r>
          <a:endParaRPr lang="fr-FR" sz="4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893" y="2450789"/>
        <a:ext cx="3485864" cy="1604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65AB3C0A-EAA7-468D-BACF-F81C1D41343B}" type="slidenum">
              <a:rPr lang="en-US" altLang="zh-CN"/>
              <a:pPr/>
              <a:t>‹N°›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stratégie se définit comme l’ensemble des éléments nécessaires dans une période donnée ; pour atteindre un ou plusieurs objectifs; tout en tenant compte des contraintes (financières; humaines; techniques; juridiques…) </a:t>
            </a:r>
            <a:br>
              <a:rPr lang="fr-FR" dirty="0" smtClean="0"/>
            </a:br>
            <a:r>
              <a:rPr lang="fr-FR" dirty="0" smtClean="0"/>
              <a:t> La stratégie digitale fait partie de la stratégie global de l’entreprise. Elle doit aboutir nécessairement à des résultats </a:t>
            </a:r>
            <a:r>
              <a:rPr lang="fr-FR" dirty="0" err="1" smtClean="0"/>
              <a:t>illustratifs,mesurables</a:t>
            </a:r>
            <a:r>
              <a:rPr lang="fr-FR" dirty="0" smtClean="0"/>
              <a:t>, et réels.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réseaux sociaux sont très vite entrés dans la vie des gens qui y trouvent de nouvelles manières de communiquer et dialoguer.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Appelé aussi SEM « 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search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engine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 marketing » consiste de faire connaitre sur sa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 marque et sur les moteurs de recherche . 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en général il ya Google, Yahoo, Bing..etc. le référence payant permet de généré des visites, acquérir la notoriété, maximiser les ventes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</a:t>
            </a:r>
            <a:r>
              <a:rPr lang="en-US" baseline="0" dirty="0" smtClean="0"/>
              <a:t> Il </a:t>
            </a:r>
            <a:r>
              <a:rPr lang="en-US" baseline="0" dirty="0" err="1" smtClean="0"/>
              <a:t>faut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distinguer</a:t>
            </a:r>
            <a:r>
              <a:rPr lang="en-US" baseline="0" dirty="0" smtClean="0"/>
              <a:t> entre </a:t>
            </a:r>
            <a:r>
              <a:rPr lang="fr-FR" baseline="0" dirty="0" smtClean="0"/>
              <a:t>le référencement payant (SEM) et le référencement naturel (SEO).</a:t>
            </a:r>
          </a:p>
          <a:p>
            <a:r>
              <a:rPr lang="fr-FR" baseline="0" dirty="0" smtClean="0"/>
              <a:t>-le deuxième est gratuit. Mais nécessite un délai très long pour avoir des résultats.</a:t>
            </a:r>
          </a:p>
          <a:p>
            <a:r>
              <a:rPr lang="en-US" baseline="0" dirty="0" smtClean="0"/>
              <a:t>-</a:t>
            </a:r>
            <a:r>
              <a:rPr lang="fr-FR" baseline="0" dirty="0" smtClean="0"/>
              <a:t>pour qu'un site soit accessible plus qu'un autre, il doit suivre une stratégie qui se base sur les points  Situés au-dessus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L’envoi d’un E-mail marketing cohérent et bien ciblé constitue l’un des moyens les plus efficaces pour développer une base de clientèle fidèle .</a:t>
            </a:r>
            <a:br>
              <a:rPr lang="fr-FR" dirty="0" smtClean="0"/>
            </a:br>
            <a:r>
              <a:rPr lang="fr-FR" dirty="0" smtClean="0"/>
              <a:t> L’E-mailing ressemble au marketing direct d’une point de vue que l’entreprise vise à élaborer une relation plus personnalisée et plus centralisée avec ses clients .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Il s’agit de la publicité traditionnelle qui est adaptée au web ; donc là par exemple, on peut avoir le bon coins qui propose l’espace pour justement communiquer.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C'est un canal d' achat sur mobile, il est généralement très pratique.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="0" u="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Les bonnes réponses</a:t>
            </a:r>
            <a:r>
              <a:rPr lang="fr-FR" b="1" baseline="0" dirty="0" smtClean="0"/>
              <a:t> sont </a:t>
            </a:r>
            <a:r>
              <a:rPr lang="en-US" b="1" baseline="0" dirty="0" smtClean="0"/>
              <a:t>: </a:t>
            </a:r>
            <a:r>
              <a:rPr lang="en-US" b="0" baseline="0" dirty="0" smtClean="0"/>
              <a:t>A et C </a:t>
            </a:r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-</a:t>
            </a:r>
            <a:r>
              <a:rPr lang="fr-FR" b="1" dirty="0" smtClean="0"/>
              <a:t>web 1.0 </a:t>
            </a:r>
            <a:r>
              <a:rPr lang="fr-FR" dirty="0" smtClean="0"/>
              <a:t>: web traditionnel , entre 1991-1999 ,il s’agit d’un web statique centré sur la distribution des informations.</a:t>
            </a:r>
            <a:br>
              <a:rPr lang="fr-FR" dirty="0" smtClean="0"/>
            </a:br>
            <a:r>
              <a:rPr lang="fr-FR" b="1" dirty="0" smtClean="0"/>
              <a:t>-web 2.0 </a:t>
            </a:r>
            <a:r>
              <a:rPr lang="fr-FR" dirty="0" smtClean="0"/>
              <a:t>: web social, entre 2000-2009 , il privilégie la dimension de partage et d’échange d’informations et de contenu .</a:t>
            </a:r>
            <a:br>
              <a:rPr lang="fr-FR" dirty="0" smtClean="0"/>
            </a:br>
            <a:r>
              <a:rPr lang="fr-FR" dirty="0" smtClean="0"/>
              <a:t>-Actuellement nous sommes dans la phase</a:t>
            </a:r>
            <a:r>
              <a:rPr lang="ar-MA" dirty="0" smtClean="0"/>
              <a:t> </a:t>
            </a:r>
            <a:r>
              <a:rPr lang="en-US" dirty="0" smtClean="0"/>
              <a:t>du</a:t>
            </a:r>
            <a:r>
              <a:rPr lang="en-US" baseline="0" dirty="0" smtClean="0"/>
              <a:t> </a:t>
            </a:r>
            <a:r>
              <a:rPr lang="en-US" b="1" baseline="0" dirty="0" smtClean="0"/>
              <a:t>Web</a:t>
            </a:r>
            <a:r>
              <a:rPr lang="fr-FR" b="1" dirty="0" smtClean="0"/>
              <a:t> 3.0</a:t>
            </a:r>
            <a:r>
              <a:rPr lang="fr-FR" dirty="0" smtClean="0"/>
              <a:t> , apparait en 2010 appelé également web sémantique . Il vise a organiser la masse d’informations disponible en fonction du contexte et des besoins de caque utilisateur ,en tenant compte de sa localisation et ses préférences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La vidéo sert à expliquer l'idée de la différence entre Marketing digital et Marketing traditionnel</a:t>
            </a:r>
          </a:p>
          <a:p>
            <a:pPr latinLnBrk="1"/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le premier consiste à la vente des produits d'une manière moderne , le second consiste </a:t>
            </a:r>
          </a:p>
          <a:p>
            <a:pPr latinLnBrk="1"/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la vente des produits d 'une manière classique ç ' est à dire vendre le produit dans un points de vente plus déterminé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Marketing digital également couramment appelé marketing numérique désigne l'ensemble des</a:t>
            </a:r>
          </a:p>
          <a:p>
            <a:pPr latinLnBrk="1"/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techniques marketing utilisés sur les supports et canaux digitaux, le but est donc acquérir la clientèle et aussi la fidélisation sur les supports publicitaires.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chaque entreprise cherche à maximiser ses profits en faisant de publicité et marketing. Le marketing digital vise aussi au même objectif . Alors quels sont leurs</a:t>
            </a:r>
            <a:r>
              <a:rPr lang="fr-FR" baseline="0" dirty="0" smtClean="0"/>
              <a:t> opportunités et enjeux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华文细黑" pitchFamily="2" charset="-122"/>
                <a:cs typeface="+mn-cs"/>
              </a:rPr>
              <a:t>Ceci a été favorisé par le développement des réseaux sociaux et la facilité de publication de contenus, les attentes sont désormais de plus en plus fortes.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présence sur le web permet aux entreprises d'être plus proche de sa clientèle 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Autrement-dit , le contenu nécessite une planification des publications et une stratégie bien étudier.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B3C0A-EAA7-468D-BACF-F81C1D41343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506_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28800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2506_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70275"/>
            <a:ext cx="18161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  <a:prstGeom prst="rect">
            <a:avLst/>
          </a:prstGeom>
        </p:spPr>
        <p:txBody>
          <a:bodyPr/>
          <a:lstStyle>
            <a:lvl1pPr algn="l">
              <a:buClr>
                <a:srgbClr val="FFFFFF"/>
              </a:buCl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 sz="3500" baseline="0"/>
            </a:lvl1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93988" y="1600200"/>
            <a:ext cx="63261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altLang="zh-CN" smtClean="0"/>
              <a:t>Cliquez pour modifier le style du titre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altLang="zh-CN" noProof="0" smtClean="0"/>
              <a:t>Cliquez sur l'icône pour ajouter une image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altLang="zh-CN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213" y="404813"/>
            <a:ext cx="5832475" cy="692150"/>
          </a:xfrm>
          <a:prstGeom prst="rect">
            <a:avLst/>
          </a:prstGeom>
        </p:spPr>
        <p:txBody>
          <a:bodyPr/>
          <a:lstStyle/>
          <a:p>
            <a:r>
              <a:rPr lang="fr-FR" altLang="zh-CN" smtClean="0"/>
              <a:t>Cliquez pour modifier le style du titre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298575"/>
            <a:ext cx="8207375" cy="48275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  <a:prstGeom prst="rect">
            <a:avLst/>
          </a:prstGeom>
        </p:spPr>
        <p:txBody>
          <a:bodyPr vert="eaVert"/>
          <a:lstStyle/>
          <a:p>
            <a:r>
              <a:rPr lang="fr-FR" altLang="zh-CN" smtClean="0"/>
              <a:t>Cliquez pour modifier le style du titre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altLang="zh-CN" smtClean="0"/>
              <a:t>Cliquez pour modifier les styles du texte du masque</a:t>
            </a:r>
          </a:p>
          <a:p>
            <a:pPr lvl="1"/>
            <a:r>
              <a:rPr lang="fr-FR" altLang="zh-CN" smtClean="0"/>
              <a:t>Deuxième niveau</a:t>
            </a:r>
          </a:p>
          <a:p>
            <a:pPr lvl="2"/>
            <a:r>
              <a:rPr lang="fr-FR" altLang="zh-CN" smtClean="0"/>
              <a:t>Troisième niveau</a:t>
            </a:r>
          </a:p>
          <a:p>
            <a:pPr lvl="3"/>
            <a:r>
              <a:rPr lang="fr-FR" altLang="zh-CN" smtClean="0"/>
              <a:t>Quatrième niveau</a:t>
            </a:r>
          </a:p>
          <a:p>
            <a:pPr lvl="4"/>
            <a:r>
              <a:rPr lang="fr-FR" altLang="zh-CN" smtClean="0"/>
              <a:t>Cinquième niveau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2506_1a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889125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2506_1a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532188"/>
            <a:ext cx="1890713" cy="3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 Diagonal Corner Rectangle 11"/>
          <p:cNvSpPr/>
          <p:nvPr/>
        </p:nvSpPr>
        <p:spPr bwMode="auto">
          <a:xfrm>
            <a:off x="425450" y="350838"/>
            <a:ext cx="8380413" cy="6262687"/>
          </a:xfrm>
          <a:prstGeom prst="round2DiagRect">
            <a:avLst/>
          </a:prstGeom>
          <a:solidFill>
            <a:srgbClr val="92D050">
              <a:alpha val="3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华文细黑" pitchFamily="2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华文细黑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ljob.com/editorial/actu-de-lemploi/fil-actu/detail/article/comprendre-les-nouveau-metiers-du-marketing-digital-avec-le-nouveau-referentiel-de-lapec.html" TargetMode="External"/><Relationship Id="rId2" Type="http://schemas.openxmlformats.org/officeDocument/2006/relationships/hyperlink" Target="http://www.creg.ac-versailles.fr/IMG/pdf/marketing-digital-bm-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tiers.internet.gouv.f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566459" y="2099731"/>
            <a:ext cx="5940000" cy="972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Marketing digital</a:t>
            </a:r>
            <a:endParaRPr lang="fr-FR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>
          <a:xfrm>
            <a:off x="957787" y="3395121"/>
            <a:ext cx="6156000" cy="19800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buNone/>
            </a:pPr>
            <a:r>
              <a:rPr lang="fr-FR" sz="2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fr-FR" sz="2800" b="1" cap="all" dirty="0" smtClean="0">
                <a:ln/>
                <a:solidFill>
                  <a:srgbClr val="FF0066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Réalisée par : </a:t>
            </a:r>
          </a:p>
          <a:p>
            <a:pPr marL="896938">
              <a:buFont typeface="Wingdings" pitchFamily="2" charset="2"/>
              <a:buChar char="§"/>
            </a:pPr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95000"/>
                    <a:lumOff val="5000"/>
                  </a:schemeClr>
                </a:solidFill>
              </a:rPr>
              <a:t>Naima</a:t>
            </a:r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95000"/>
                    <a:lumOff val="5000"/>
                  </a:schemeClr>
                </a:solidFill>
              </a:rPr>
              <a:t> EL BOUCHOUARI </a:t>
            </a:r>
            <a:endParaRPr lang="fr-FR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896938">
              <a:buFont typeface="Wingdings" pitchFamily="2" charset="2"/>
              <a:buChar char="§"/>
            </a:pPr>
            <a:r>
              <a:rPr lang="fr-FR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95000"/>
                    <a:lumOff val="5000"/>
                  </a:schemeClr>
                </a:solidFill>
              </a:rPr>
              <a:t> Anouar AZOUGAGH </a:t>
            </a:r>
          </a:p>
          <a:p>
            <a:pPr marL="896938">
              <a:buFont typeface="Wingdings" pitchFamily="2" charset="2"/>
              <a:buChar char="§"/>
            </a:pPr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95000"/>
                    <a:lumOff val="5000"/>
                  </a:schemeClr>
                </a:solidFill>
              </a:rPr>
              <a:t>Larbi</a:t>
            </a:r>
            <a:r>
              <a:rPr lang="en-US" sz="2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4">
                    <a:lumMod val="95000"/>
                    <a:lumOff val="5000"/>
                  </a:schemeClr>
                </a:solidFill>
              </a:rPr>
              <a:t> BOULAASSAL</a:t>
            </a:r>
            <a:endParaRPr lang="fr-FR" sz="28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4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itre 3"/>
          <p:cNvSpPr txBox="1">
            <a:spLocks/>
          </p:cNvSpPr>
          <p:nvPr/>
        </p:nvSpPr>
        <p:spPr>
          <a:xfrm>
            <a:off x="1838326" y="1507067"/>
            <a:ext cx="1872000" cy="3600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b="1" i="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Exposé sur :</a:t>
            </a:r>
            <a:endParaRPr lang="fr-FR" b="1" i="0" kern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957785" y="5418667"/>
            <a:ext cx="6804000" cy="1080000"/>
          </a:xfrm>
          <a:prstGeom prst="rect">
            <a:avLst/>
          </a:prstGeo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Tx/>
              <a:buFontTx/>
              <a:buNone/>
              <a:tabLst/>
              <a:defRPr/>
            </a:pPr>
            <a:r>
              <a:rPr kumimoji="0" lang="fr-FR" sz="2800" b="1" i="0" u="none" strike="noStrike" kern="0" cap="all" spc="0" normalizeH="0" baseline="0" noProof="0" dirty="0" smtClean="0">
                <a:ln/>
                <a:solidFill>
                  <a:srgbClr val="FF0066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Supervisé par :</a:t>
            </a:r>
          </a:p>
          <a:p>
            <a:pPr marL="895350" marR="0" lvl="1" indent="-317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28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95000"/>
                    <a:lumOff val="5000"/>
                  </a:schemeClr>
                </a:solidFill>
                <a:uLnTx/>
                <a:uFillTx/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 Pr. LHOUSSAINE OUABOUCH</a:t>
            </a:r>
            <a:endParaRPr kumimoji="0" lang="fr-FR" sz="2800" b="1" i="0" u="none" strike="noStrike" kern="0" cap="none" spc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95000"/>
                  <a:lumOff val="5000"/>
                </a:schemeClr>
              </a:solidFill>
              <a:uLnTx/>
              <a:uFillTx/>
              <a:latin typeface="Times New Roman" pitchFamily="18" charset="0"/>
              <a:ea typeface="华文细黑" pitchFamily="2" charset="-122"/>
              <a:cs typeface="Times New Roman" pitchFamily="18" charset="0"/>
            </a:endParaRPr>
          </a:p>
        </p:txBody>
      </p:sp>
      <p:pic>
        <p:nvPicPr>
          <p:cNvPr id="7" name="Image 6" descr="Logo FSJ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9841" y="0"/>
            <a:ext cx="4394163" cy="12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270000"/>
            <a:ext cx="4752000" cy="68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Tahoma" pitchFamily="34" charset="0"/>
                <a:cs typeface="Arial" pitchFamily="34" charset="0"/>
              </a:rPr>
              <a:t>Cours de Marketing approfondi</a:t>
            </a:r>
          </a:p>
          <a:p>
            <a:pPr algn="ctr">
              <a:spcBef>
                <a:spcPct val="0"/>
              </a:spcBef>
              <a:defRPr/>
            </a:pPr>
            <a:r>
              <a:rPr lang="fr-FR" sz="1600" b="1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fr-FR" sz="1600" b="1" kern="0" baseline="3000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ème</a:t>
            </a:r>
            <a:r>
              <a:rPr lang="fr-FR" sz="1600" b="1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Année Gestion – FSJES </a:t>
            </a:r>
            <a:r>
              <a:rPr lang="fr-FR" sz="1600" b="1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UIZ Agadir </a:t>
            </a:r>
          </a:p>
          <a:p>
            <a:pPr algn="ctr">
              <a:spcBef>
                <a:spcPct val="0"/>
              </a:spcBef>
              <a:defRPr/>
            </a:pPr>
            <a:r>
              <a:rPr lang="fr-FR" sz="1600" b="1" kern="0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Semestre 5 2015/2016</a:t>
            </a:r>
            <a:endParaRPr lang="fr-FR" sz="1600" b="1" kern="0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0934" y="1048668"/>
            <a:ext cx="8749242" cy="4525963"/>
          </a:xfrm>
        </p:spPr>
        <p:txBody>
          <a:bodyPr/>
          <a:lstStyle/>
          <a:p>
            <a:pPr>
              <a:buNone/>
            </a:pPr>
            <a:r>
              <a:rPr lang="fr-FR" sz="2700" i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	 	</a:t>
            </a:r>
            <a:r>
              <a:rPr lang="fr-FR" sz="2700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</a:t>
            </a:r>
            <a:r>
              <a:rPr lang="fr-FR" sz="27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e terme </a:t>
            </a:r>
            <a:r>
              <a:rPr lang="fr-FR" sz="2700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«</a:t>
            </a:r>
            <a:r>
              <a:rPr lang="fr-FR" sz="27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fr-FR" sz="2700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marketing digital</a:t>
            </a:r>
            <a:r>
              <a:rPr lang="fr-FR" sz="27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fr-FR" sz="2700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»</a:t>
            </a:r>
            <a:r>
              <a:rPr lang="fr-FR" sz="27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est apparu récemment dans le monde des professionnels du marketing et de la communication. Il fait référence à la promotion de marques et produits auprès de consommateurs, grâce à l’utilisation de l’ensemble des médias et points de contacts digitaux.</a:t>
            </a:r>
          </a:p>
          <a:p>
            <a:pPr>
              <a:buNone/>
            </a:pPr>
            <a:r>
              <a:rPr lang="fr-FR" sz="27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  	</a:t>
            </a:r>
            <a:r>
              <a:rPr lang="fr-FR" sz="2700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</a:t>
            </a:r>
            <a:r>
              <a:rPr lang="fr-FR" sz="27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’expression </a:t>
            </a:r>
            <a:r>
              <a:rPr lang="fr-FR" sz="2700" b="1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« marketing digital » </a:t>
            </a:r>
            <a:r>
              <a:rPr lang="fr-FR" sz="27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tente donc de regrouper l’ensemble des outils interactifs digitaux au service du marketeur pour promouvoir des produits et services, tout en cherchant à développer des relations plus directes et personnalisées avec les consommateurs.</a:t>
            </a:r>
            <a:endParaRPr lang="fr-FR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703513" y="274638"/>
            <a:ext cx="6316662" cy="1143000"/>
          </a:xfrm>
        </p:spPr>
        <p:txBody>
          <a:bodyPr/>
          <a:lstStyle/>
          <a:p>
            <a:pPr algn="ctr"/>
            <a:r>
              <a:rPr lang="fr-FR" sz="4000" b="1" spc="100" dirty="0" smtClean="0">
                <a:ln w="18000">
                  <a:solidFill>
                    <a:srgbClr val="33CC33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L’idées phares</a:t>
            </a:r>
            <a:br>
              <a:rPr lang="fr-FR" sz="4000" b="1" spc="100" dirty="0" smtClean="0">
                <a:ln w="18000">
                  <a:solidFill>
                    <a:srgbClr val="33CC33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fr-FR" sz="4000" b="1" spc="100" dirty="0">
              <a:ln w="18000">
                <a:solidFill>
                  <a:srgbClr val="33CC33"/>
                </a:solidFill>
                <a:prstDash val="solid"/>
              </a:ln>
              <a:solidFill>
                <a:srgbClr val="00B05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565767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fr-FR" dirty="0" smtClean="0"/>
              <a:t>Marketing digital également couramment appelé marketing numérique désigne </a:t>
            </a:r>
          </a:p>
          <a:p>
            <a:pPr latinLnBrk="1"/>
            <a:r>
              <a:rPr lang="fr-FR" dirty="0" smtClean="0"/>
              <a:t>l'ensemble des techniques marketing utilisés sur les supports et canaux digitaux, le but est donc acquérir la clientèle et aussi la fidélisation sur les supports publicitaires.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1745" y="438412"/>
            <a:ext cx="8802255" cy="1143000"/>
          </a:xfrm>
        </p:spPr>
        <p:txBody>
          <a:bodyPr/>
          <a:lstStyle/>
          <a:p>
            <a:pPr algn="ctr"/>
            <a:r>
              <a:rPr lang="fr-FR" sz="36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Les opportunités et les enjeux du marketing digital :</a:t>
            </a:r>
            <a:endParaRPr lang="fr-FR" sz="29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Espace réservé du contenu 3" descr="opportinut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88017" y="1774706"/>
            <a:ext cx="7500890" cy="4221689"/>
          </a:xfrm>
        </p:spPr>
      </p:pic>
      <p:sp>
        <p:nvSpPr>
          <p:cNvPr id="6" name="ZoneTexte 5"/>
          <p:cNvSpPr txBox="1"/>
          <p:nvPr/>
        </p:nvSpPr>
        <p:spPr>
          <a:xfrm>
            <a:off x="0" y="5965542"/>
            <a:ext cx="9144000" cy="93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Chaque entreprise cherche à maximiser ses profits en faisant publicité et marketing. </a:t>
            </a:r>
          </a:p>
          <a:p>
            <a:r>
              <a:rPr lang="fr-FR" dirty="0" smtClean="0"/>
              <a:t>Le marketing digital vise aussi le même objectif . Alors quels sont leurs opportunités et enjeux 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65438" y="709685"/>
            <a:ext cx="7064162" cy="5484718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	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	Le digital a engendré de nouvelles attentes et a profondément bouleversé la relation entre les marques et leur public .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4" name="Image 3" descr="ach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4951" y="2224585"/>
            <a:ext cx="6386034" cy="3835021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 bwMode="auto">
          <a:xfrm>
            <a:off x="1310185" y="846161"/>
            <a:ext cx="573206" cy="191069"/>
          </a:xfrm>
          <a:prstGeom prst="rightArrow">
            <a:avLst/>
          </a:prstGeom>
          <a:solidFill>
            <a:srgbClr val="0DF729"/>
          </a:solidFill>
          <a:ln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08165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fr-FR" dirty="0" smtClean="0"/>
              <a:t>Ceci a été favorisé par le développement des réseaux sociaux et la facilité de publication de contenus, les attentes sont désormais de plus en plus fortes.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6725" y="765956"/>
            <a:ext cx="7641490" cy="1363093"/>
          </a:xfrm>
        </p:spPr>
        <p:txBody>
          <a:bodyPr/>
          <a:lstStyle/>
          <a:p>
            <a:pPr algn="l"/>
            <a:r>
              <a:rPr lang="fr-FR" dirty="0" smtClean="0"/>
              <a:t>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Être présent sur les réseaux sociaux est une opportunité pour les entreprises e-commerce. Cela permet d'accroître son image ainsi que d'être proche de la clientèle.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èche droite 3"/>
          <p:cNvSpPr/>
          <p:nvPr/>
        </p:nvSpPr>
        <p:spPr bwMode="auto">
          <a:xfrm>
            <a:off x="1392072" y="914400"/>
            <a:ext cx="504967" cy="163773"/>
          </a:xfrm>
          <a:prstGeom prst="rightArrow">
            <a:avLst/>
          </a:prstGeom>
          <a:solidFill>
            <a:srgbClr val="0DF729"/>
          </a:solidFill>
          <a:ln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fr-FR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7" name="Espace réservé du contenu 6" descr="reaseaux sociaux mk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83553" y="2895879"/>
            <a:ext cx="7200638" cy="2631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/>
          <p:cNvSpPr txBox="1"/>
          <p:nvPr/>
        </p:nvSpPr>
        <p:spPr>
          <a:xfrm>
            <a:off x="0" y="63574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présence sur le web permet aux entreprises d'être plus proche de leurs clientèles.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1316" y="465707"/>
            <a:ext cx="7750672" cy="1143000"/>
          </a:xfrm>
        </p:spPr>
        <p:txBody>
          <a:bodyPr/>
          <a:lstStyle/>
          <a:p>
            <a:pPr algn="l"/>
            <a:r>
              <a:rPr lang="fr-FR" dirty="0" smtClean="0"/>
              <a:t>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contenu est au cœur d'une stratégie web marketing. Il permet  d'améliorer le référencement, d'engager les fans, afin de déclencher les ventes.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èche droite 3"/>
          <p:cNvSpPr/>
          <p:nvPr/>
        </p:nvSpPr>
        <p:spPr bwMode="auto">
          <a:xfrm>
            <a:off x="1337481" y="614149"/>
            <a:ext cx="464023" cy="177421"/>
          </a:xfrm>
          <a:prstGeom prst="rightArrow">
            <a:avLst/>
          </a:prstGeom>
          <a:solidFill>
            <a:srgbClr val="0DF729"/>
          </a:solidFill>
          <a:ln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fr-FR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7" name="Espace réservé du contenu 6" descr="téléchargement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869743" y="2511187"/>
            <a:ext cx="5527343" cy="3152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oneTexte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Autrement-dit , le contenu nécessite une planification des publications et une stratégie bien étudiée.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19403" y="1172428"/>
            <a:ext cx="7093077" cy="4976912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		</a:t>
            </a: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our réussir face à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ces </a:t>
            </a: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enjeux les entreprises doivent être capables de se réinventer et de remettre en cause régulièrement leurs processus, dispositifs et organisations .</a:t>
            </a:r>
          </a:p>
          <a:p>
            <a:pPr>
              <a:buNone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sz="30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e digital a donc bien transformé la manière de faire du marketing. A présent, le sujet est de savoir mettre en place et maitriser les nouvelles techniques du marketing digital</a:t>
            </a:r>
            <a:r>
              <a:rPr lang="fr-FR" sz="2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FR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41745" y="438412"/>
            <a:ext cx="8802255" cy="1143000"/>
          </a:xfrm>
        </p:spPr>
        <p:txBody>
          <a:bodyPr/>
          <a:lstStyle/>
          <a:p>
            <a:pPr algn="ctr"/>
            <a:r>
              <a:rPr lang="fr-FR" sz="36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 enjeux aux outils :</a:t>
            </a:r>
            <a:endParaRPr lang="fr-FR" sz="29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785" y="0"/>
            <a:ext cx="8748215" cy="6858000"/>
          </a:xfrm>
          <a:solidFill>
            <a:srgbClr val="B4F6F3"/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Quels sont les outils du marketing digital les plus utilisés ?</a:t>
            </a:r>
            <a:endParaRPr lang="fr-FR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387927" y="112915"/>
            <a:ext cx="4686993" cy="6539345"/>
          </a:xfrm>
        </p:spPr>
        <p:txBody>
          <a:bodyPr/>
          <a:lstStyle/>
          <a:p>
            <a:pPr lvl="1">
              <a:buNone/>
            </a:pPr>
            <a:r>
              <a:rPr lang="fr-FR" sz="28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	1- La stratégie</a:t>
            </a:r>
            <a:endParaRPr lang="fr-FR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1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On parle de nombre de visiteurs ; nombre de commandes ; taux de commerciaux ;de panier moyen dans le future .</a:t>
            </a:r>
          </a:p>
          <a:p>
            <a:pPr marL="285750" lvl="1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 stratégie digital détermine aussi les actions marketing mises en place pour atteindre ses objectifs commerciaux en réalisant un plan marketing.</a:t>
            </a:r>
          </a:p>
        </p:txBody>
      </p:sp>
      <p:pic>
        <p:nvPicPr>
          <p:cNvPr id="4" name="Espace réservé du contenu 3" descr="resaux-sociaux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938569" y="570115"/>
            <a:ext cx="3880000" cy="34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0" y="5380672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fr-FR" dirty="0" smtClean="0"/>
              <a:t>La stratégie se définit comme l’ensemble des éléments nécessaires dans une période donnée ; pour atteindre un ou plusieurs objectifs; tout en tenant compte des contraintes (financières; humaines; techniques; juridiques…) </a:t>
            </a:r>
            <a:br>
              <a:rPr lang="fr-FR" dirty="0" smtClean="0"/>
            </a:br>
            <a:r>
              <a:rPr lang="fr-FR" dirty="0" smtClean="0"/>
              <a:t> La stratégie digitale fait partie de la stratégie global de l’entreprise. Elle doit aboutir nécessairement à des résultats illustratifs, mesurables, et réels.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-1" y="609600"/>
            <a:ext cx="4655127" cy="5974080"/>
          </a:xfrm>
        </p:spPr>
        <p:txBody>
          <a:bodyPr/>
          <a:lstStyle/>
          <a:p>
            <a:pPr lvl="1">
              <a:buNone/>
            </a:pPr>
            <a:r>
              <a:rPr lang="fr-FR" sz="3000" dirty="0" smtClean="0">
                <a:solidFill>
                  <a:schemeClr val="accent1">
                    <a:lumMod val="75000"/>
                  </a:schemeClr>
                </a:solidFill>
              </a:rPr>
              <a:t>2-Les réseaux sociaux</a:t>
            </a:r>
          </a:p>
          <a:p>
            <a:pPr lvl="1">
              <a:buNone/>
            </a:pPr>
            <a:endParaRPr lang="fr-FR" sz="27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Ils sont devenus un canal indispensable de développement pour les entreprises , car ils offrent de nombreux avantages :</a:t>
            </a:r>
          </a:p>
          <a:p>
            <a:pPr lvl="3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Présence et visibilité</a:t>
            </a:r>
          </a:p>
          <a:p>
            <a:pPr lvl="3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Notoriété et popularité </a:t>
            </a:r>
          </a:p>
          <a:p>
            <a:pPr lvl="3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Ventes et profits</a:t>
            </a:r>
          </a:p>
        </p:txBody>
      </p:sp>
      <p:pic>
        <p:nvPicPr>
          <p:cNvPr id="6" name="Espace réservé du contenu 5" descr="SOCIAL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246909"/>
            <a:ext cx="3956050" cy="4613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réseaux sociaux sont très vite entrés dans la vie des gens qui y trouvent de nouvelles manières de communiquer et dialoguer.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0" y="274320"/>
            <a:ext cx="5527964" cy="5554980"/>
          </a:xfrm>
        </p:spPr>
        <p:txBody>
          <a:bodyPr/>
          <a:lstStyle/>
          <a:p>
            <a:pPr lvl="1" algn="ctr">
              <a:buNone/>
            </a:pP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3-Référencement payant (SEM)</a:t>
            </a:r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« Les professionnels du web utilisent très couramment l'acronyme SEM (Search Engine Marketing) pour désigner la publicité faite sur les moteurs de recherche. »</a:t>
            </a:r>
          </a:p>
          <a:p>
            <a:pPr lvl="1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Le SEM est une technique qui permet d’acquérir de manière immédiate mais à court terme, une visibilité ciblée. </a:t>
            </a:r>
          </a:p>
        </p:txBody>
      </p:sp>
      <p:pic>
        <p:nvPicPr>
          <p:cNvPr id="4" name="Espace réservé du contenu 3" descr="images (9)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639088" y="610293"/>
            <a:ext cx="3130839" cy="4946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oneTexte 4"/>
          <p:cNvSpPr txBox="1"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Appelé aussi SEM « 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engine</a:t>
            </a:r>
            <a:r>
              <a:rPr lang="fr-FR" dirty="0" smtClean="0"/>
              <a:t> marketing » consiste de faire connaitre sur sa marque et sur les moteurs de recherche ; en général il ya Google, Yahoo, Bing..etc. </a:t>
            </a:r>
          </a:p>
          <a:p>
            <a:r>
              <a:rPr lang="fr-FR" dirty="0" smtClean="0"/>
              <a:t>Le référence payant permet de généré des visites, acquérir la notoriété, maximiser les ventes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0"/>
            <a:ext cx="9144000" cy="1433015"/>
          </a:xfr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ar-MA" sz="4000" b="1" dirty="0" smtClean="0">
                <a:ln w="9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/>
            </a:r>
            <a:br>
              <a:rPr lang="ar-MA" sz="4000" b="1" dirty="0" smtClean="0">
                <a:ln w="9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33CC33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</a:br>
            <a:r>
              <a:rPr lang="en-US" sz="4000" b="1" dirty="0" smtClean="0">
                <a:ln w="18000">
                  <a:solidFill>
                    <a:schemeClr val="accent6">
                      <a:lumMod val="75000"/>
                    </a:schemeClr>
                  </a:solidFill>
                  <a:prstDash val="solid"/>
                  <a:miter lim="800000"/>
                </a:ln>
                <a:solidFill>
                  <a:srgbClr val="0DF72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 marketing digital</a:t>
            </a:r>
            <a:endParaRPr lang="en-US" sz="4000" b="1" dirty="0" smtClean="0">
              <a:ln w="18000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</a:ln>
              <a:solidFill>
                <a:srgbClr val="0DF729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4" name="Image 3" descr="mkd digital mieu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05719"/>
            <a:ext cx="9144000" cy="5452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0" y="297180"/>
            <a:ext cx="5872162" cy="5669280"/>
          </a:xfrm>
        </p:spPr>
        <p:txBody>
          <a:bodyPr/>
          <a:lstStyle/>
          <a:p>
            <a:pPr lvl="1" algn="ctr">
              <a:buNone/>
            </a:pP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9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4-Référencement naturel ( SEO) :</a:t>
            </a:r>
          </a:p>
          <a:p>
            <a:pPr lvl="1">
              <a:buFont typeface="Wingdings" pitchFamily="2" charset="2"/>
              <a:buChar char="§"/>
            </a:pPr>
            <a:r>
              <a:rPr lang="fr-FR" sz="3500" dirty="0" smtClean="0">
                <a:latin typeface="Times New Roman" pitchFamily="18" charset="0"/>
                <a:cs typeface="Times New Roman" pitchFamily="18" charset="0"/>
              </a:rPr>
              <a:t>Choisir les bons mots clés.</a:t>
            </a:r>
          </a:p>
          <a:p>
            <a:pPr lvl="1">
              <a:buFont typeface="Wingdings" pitchFamily="2" charset="2"/>
              <a:buChar char="§"/>
            </a:pPr>
            <a:r>
              <a:rPr lang="fr-FR" sz="3500" dirty="0" smtClean="0">
                <a:latin typeface="Times New Roman" pitchFamily="18" charset="0"/>
                <a:cs typeface="Times New Roman" pitchFamily="18" charset="0"/>
              </a:rPr>
              <a:t>Assurer que vous vous positionnez sur les termes que recherchent réellement les internautes. </a:t>
            </a:r>
          </a:p>
          <a:p>
            <a:pPr lvl="1">
              <a:buFont typeface="Wingdings" pitchFamily="2" charset="2"/>
              <a:buChar char="§"/>
            </a:pPr>
            <a:r>
              <a:rPr lang="fr-FR" sz="3500" dirty="0" smtClean="0">
                <a:latin typeface="Times New Roman" pitchFamily="18" charset="0"/>
                <a:cs typeface="Times New Roman" pitchFamily="18" charset="0"/>
              </a:rPr>
              <a:t>Il faut mettre les mots clés en valeur.</a:t>
            </a:r>
          </a:p>
        </p:txBody>
      </p:sp>
      <p:pic>
        <p:nvPicPr>
          <p:cNvPr id="4" name="Espace réservé du contenu 3" descr="images (8)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844308" y="487680"/>
            <a:ext cx="2856779" cy="5338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oneTexte 4"/>
          <p:cNvSpPr txBox="1"/>
          <p:nvPr/>
        </p:nvSpPr>
        <p:spPr>
          <a:xfrm>
            <a:off x="0" y="56576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(*) </a:t>
            </a:r>
            <a:r>
              <a:rPr lang="en-US" dirty="0" smtClean="0"/>
              <a:t>Il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distinguer</a:t>
            </a:r>
            <a:r>
              <a:rPr lang="en-US" dirty="0" smtClean="0"/>
              <a:t> entre </a:t>
            </a:r>
            <a:r>
              <a:rPr lang="fr-FR" dirty="0" smtClean="0"/>
              <a:t>le référencement payant (SEM) et le référencement naturel (SEO). (**) le deuxième est gratuit. Mais nécessite un délai très long pour avoir des résultats. (***) Pour qu'un site soit accessible plus qu'un autre, il doit suivre une stratégie qui se base sur les points  Situés au-dessus 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894" y="325437"/>
            <a:ext cx="6316662" cy="1143000"/>
          </a:xfrm>
        </p:spPr>
        <p:txBody>
          <a:bodyPr/>
          <a:lstStyle/>
          <a:p>
            <a:pPr algn="ctr"/>
            <a:r>
              <a:rPr lang="fr-FR" sz="4000" dirty="0" smtClean="0"/>
              <a:t>   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6- E-mailing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44600"/>
            <a:ext cx="9020175" cy="4525963"/>
          </a:xfrm>
        </p:spPr>
        <p:txBody>
          <a:bodyPr/>
          <a:lstStyle/>
          <a:p>
            <a:pPr lvl="1"/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L’e-mailing est sans aucuns doutes le levier le plus utilisé lors de campagnes webmarketing. Cela s’explique surtout par sa diversité, car en effet, on peut utiliser des campagnes d’e-mailing pour atteindre des objectifs très variés;</a:t>
            </a:r>
          </a:p>
          <a:p>
            <a:pPr lvl="1"/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les e-mailings sont ponctuels et beaucoup plus ciblés pour promouvoir de nouveaux produits ou évènements ;</a:t>
            </a:r>
          </a:p>
          <a:p>
            <a:pPr lvl="1"/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Deux fonctions d’e-mailing :</a:t>
            </a:r>
          </a:p>
          <a:p>
            <a:pPr lvl="3"/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acquisition ;</a:t>
            </a:r>
          </a:p>
          <a:p>
            <a:pPr lvl="3"/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  fidélisation.</a:t>
            </a:r>
          </a:p>
        </p:txBody>
      </p:sp>
      <p:pic>
        <p:nvPicPr>
          <p:cNvPr id="4" name="Image 3" descr="emailg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4286" y="4447308"/>
            <a:ext cx="6667500" cy="24106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7093" y="425466"/>
            <a:ext cx="8715375" cy="1143000"/>
          </a:xfrm>
        </p:spPr>
        <p:txBody>
          <a:bodyPr/>
          <a:lstStyle/>
          <a:p>
            <a:pPr algn="ctr"/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7-Display: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46910"/>
            <a:ext cx="9144000" cy="3462250"/>
          </a:xfrm>
        </p:spPr>
        <p:txBody>
          <a:bodyPr/>
          <a:lstStyle/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C’est l’achat d’espaces publicitaires sur des sites Internet;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Il s’agit tout simplement de publication traditionnel adapté au web.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Il présente de nombreux avantages, mais aussi des inconvénients.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Il permet d’avoir une forte visibilité, de créer un contenu publicitaire varié (vidéos, images, textes, sons, etc.),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Cependant le coût reste très élevé, il n’y a aucune garantie de ROI (Retour sur Investissement) car ils sont facturés aux clics ou au nombre de vues.</a:t>
            </a:r>
          </a:p>
        </p:txBody>
      </p:sp>
      <p:pic>
        <p:nvPicPr>
          <p:cNvPr id="4" name="Image 3" descr="top_pic_digit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2750" y="4222173"/>
            <a:ext cx="6191250" cy="2230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oneTexte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fr-FR" dirty="0" smtClean="0"/>
              <a:t>Il s’agit de la publicité traditionnelle qui est adaptée au web ; donc là par exemple, on peut avoir le bon coins qui propose l’espace pour justement communiquer.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5570" y="573582"/>
            <a:ext cx="6316662" cy="1143000"/>
          </a:xfrm>
        </p:spPr>
        <p:txBody>
          <a:bodyPr/>
          <a:lstStyle/>
          <a:p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8-Le marketing mobile :</a:t>
            </a:r>
            <a:r>
              <a:rPr lang="fr-FR" sz="4000" dirty="0" smtClean="0"/>
              <a:t> 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28600" y="1328739"/>
            <a:ext cx="9144000" cy="2786062"/>
          </a:xfrm>
        </p:spPr>
        <p:txBody>
          <a:bodyPr/>
          <a:lstStyle/>
          <a:p>
            <a:pPr lvl="1"/>
            <a:r>
              <a:rPr lang="fr-FR" sz="2600" b="1" dirty="0" smtClean="0">
                <a:latin typeface="Times New Roman" pitchFamily="18" charset="0"/>
                <a:cs typeface="Times New Roman" pitchFamily="18" charset="0"/>
              </a:rPr>
              <a:t>Les points forts de cette technique de marketing sont bien évidemment : </a:t>
            </a:r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son nombre conséquent d’utilisateurs, ainsi que la possibilité d’y adapter les autres canaux de marketing cités plus haut. Par exemple une campagne e-mailing peut très bien toucher un utilisateur de Smartphone qui lit ses mails via cette technologie. </a:t>
            </a:r>
          </a:p>
        </p:txBody>
      </p:sp>
      <p:pic>
        <p:nvPicPr>
          <p:cNvPr id="5" name="Image 4" descr="Mobile-Market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515" y="4048299"/>
            <a:ext cx="7664595" cy="17456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fr-FR" dirty="0" smtClean="0"/>
              <a:t>C'est un canal d' achat sur mobile, il est généralement très pratique.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924334"/>
            <a:ext cx="8742218" cy="2524836"/>
          </a:xfrm>
        </p:spPr>
        <p:txBody>
          <a:bodyPr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Quels sont les indicateurs de mesure de</a:t>
            </a:r>
            <a:br>
              <a:rPr lang="fr-FR" sz="3600" b="1" dirty="0" smtClean="0">
                <a:solidFill>
                  <a:srgbClr val="002060"/>
                </a:solidFill>
              </a:rPr>
            </a:br>
            <a:r>
              <a:rPr lang="fr-FR" sz="3600" b="1" dirty="0" smtClean="0">
                <a:solidFill>
                  <a:srgbClr val="002060"/>
                </a:solidFill>
              </a:rPr>
              <a:t>performance du marketing digital </a:t>
            </a:r>
            <a:r>
              <a:rPr lang="en-US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endParaRPr lang="fr-FR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207963" y="1565708"/>
          <a:ext cx="8936037" cy="4297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020175" cy="1143000"/>
          </a:xfrm>
        </p:spPr>
        <p:txBody>
          <a:bodyPr/>
          <a:lstStyle/>
          <a:p>
            <a:pPr algn="ctr"/>
            <a:r>
              <a:rPr lang="fr-FR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Indicateurs de mesure de la</a:t>
            </a:r>
            <a:br>
              <a:rPr lang="fr-FR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performance du marketing digital</a:t>
            </a:r>
            <a:endParaRPr lang="fr-FR" sz="4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020175" cy="1143000"/>
          </a:xfrm>
        </p:spPr>
        <p:txBody>
          <a:bodyPr/>
          <a:lstStyle/>
          <a:p>
            <a:pPr algn="ctr"/>
            <a:r>
              <a:rPr lang="fr-FR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Conclusion :</a:t>
            </a:r>
            <a:endParaRPr lang="fr-FR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0764"/>
            <a:ext cx="9144000" cy="5597235"/>
          </a:xfrm>
        </p:spPr>
        <p:txBody>
          <a:bodyPr/>
          <a:lstStyle/>
          <a:p>
            <a:pPr>
              <a:buNone/>
            </a:pPr>
            <a:r>
              <a:rPr lang="fr-FR" sz="2600" dirty="0" smtClean="0">
                <a:solidFill>
                  <a:srgbClr val="FF0066"/>
                </a:solidFill>
              </a:rPr>
              <a:t>	</a:t>
            </a:r>
            <a:r>
              <a:rPr lang="fr-FR" sz="2600" dirty="0" smtClean="0"/>
              <a:t> 	</a:t>
            </a:r>
            <a:r>
              <a:rPr lang="fr-FR" sz="2600" b="1" dirty="0" smtClean="0"/>
              <a:t>N</a:t>
            </a:r>
            <a:r>
              <a:rPr lang="fr-FR" sz="2600" dirty="0" smtClean="0"/>
              <a:t>ous ne savons pas comment vont évoluer internet et le marketing digital, cependant nous pouvons constater qu’ils possèdent tous les deux des bases solides aujourd’hui. Le nombre d’internautes et le e-commerce ne cessent de croître, de même pour les investissements et les embauches dans le monde du digital. </a:t>
            </a:r>
            <a:br>
              <a:rPr lang="fr-FR" sz="2600" dirty="0" smtClean="0"/>
            </a:br>
            <a:r>
              <a:rPr lang="fr-FR" sz="2600" dirty="0" smtClean="0"/>
              <a:t>	</a:t>
            </a:r>
            <a:r>
              <a:rPr lang="fr-FR" sz="2600" b="1" dirty="0" smtClean="0"/>
              <a:t>B</a:t>
            </a:r>
            <a:r>
              <a:rPr lang="fr-FR" sz="2600" dirty="0" smtClean="0"/>
              <a:t>eaucoup d’entreprises ont réussi à se faire une place et un nom dans ce domaine et ont poussées les autres secteurs à s’y adapter. Il est donc important aujourd’hui, en 2015, avec l’émergence de toutes ces nouvelles technologies et nouveaux comportements, de s’adapter à ce changement et de toujours rester ouvert, et faire de la veille dans ce secteur. </a:t>
            </a:r>
            <a:endParaRPr lang="fr-F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493817"/>
            <a:ext cx="8229600" cy="2909455"/>
          </a:xfrm>
        </p:spPr>
        <p:txBody>
          <a:bodyPr/>
          <a:lstStyle/>
          <a:p>
            <a:pPr algn="ctr"/>
            <a:r>
              <a:rPr lang="fr-FR" sz="8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66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QCM :</a:t>
            </a:r>
            <a:br>
              <a:rPr lang="fr-FR" sz="8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6699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endParaRPr lang="fr-FR" sz="8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6699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1479" y="736978"/>
            <a:ext cx="8321041" cy="5598063"/>
          </a:xfrm>
        </p:spPr>
        <p:txBody>
          <a:bodyPr/>
          <a:lstStyle/>
          <a:p>
            <a:pPr algn="l"/>
            <a:r>
              <a:rPr lang="fr-FR" sz="5000" b="1" dirty="0" smtClean="0">
                <a:latin typeface="Times New Roman" pitchFamily="18" charset="0"/>
                <a:cs typeface="Times New Roman" pitchFamily="18" charset="0"/>
              </a:rPr>
              <a:t>1-Le digital désigne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4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4400" dirty="0" smtClean="0">
                <a:latin typeface="Times New Roman" pitchFamily="18" charset="0"/>
                <a:cs typeface="Times New Roman" pitchFamily="18" charset="0"/>
              </a:rPr>
              <a:t>- Marketing numérique </a:t>
            </a:r>
            <a:br>
              <a:rPr lang="fr-FR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4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4400" dirty="0" smtClean="0">
                <a:latin typeface="Times New Roman" pitchFamily="18" charset="0"/>
                <a:cs typeface="Times New Roman" pitchFamily="18" charset="0"/>
              </a:rPr>
              <a:t>- Marketing Internet</a:t>
            </a:r>
            <a:br>
              <a:rPr lang="fr-FR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400" dirty="0" smtClean="0">
                <a:latin typeface="Times New Roman" pitchFamily="18" charset="0"/>
                <a:cs typeface="Times New Roman" pitchFamily="18" charset="0"/>
              </a:rPr>
              <a:t>- Marketing vert</a:t>
            </a:r>
            <a:br>
              <a:rPr lang="fr-FR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400" dirty="0" smtClean="0">
                <a:latin typeface="Times New Roman" pitchFamily="18" charset="0"/>
                <a:cs typeface="Times New Roman" pitchFamily="18" charset="0"/>
              </a:rPr>
              <a:t>- Marketing industriel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340" y="274638"/>
            <a:ext cx="8298180" cy="5724380"/>
          </a:xfrm>
        </p:spPr>
        <p:txBody>
          <a:bodyPr/>
          <a:lstStyle/>
          <a:p>
            <a:pPr algn="l"/>
            <a:r>
              <a:rPr lang="fr-FR" sz="4300" b="1" dirty="0" smtClean="0">
                <a:latin typeface="Times New Roman" pitchFamily="18" charset="0"/>
                <a:cs typeface="Times New Roman" pitchFamily="18" charset="0"/>
              </a:rPr>
              <a:t>2-Les motivations qui ont poussés 	les entreprises </a:t>
            </a:r>
            <a:r>
              <a:rPr lang="fr-FR" sz="4400" b="1" dirty="0" smtClean="0"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fr-FR" sz="4300" b="1" dirty="0" smtClean="0">
                <a:latin typeface="Times New Roman" pitchFamily="18" charset="0"/>
                <a:cs typeface="Times New Roman" pitchFamily="18" charset="0"/>
              </a:rPr>
              <a:t> adopter le 	marketing digital :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- développement l’utilisation 				d’internet .</a:t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- émergence des NTIC </a:t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- être plus proche des clients </a:t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000" b="1" dirty="0" smtClean="0"/>
              <a:t>D</a:t>
            </a:r>
            <a:r>
              <a:rPr lang="fr-FR" sz="4000" dirty="0" smtClean="0"/>
              <a:t>- 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universalisation du Net 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4"/>
          <p:cNvSpPr>
            <a:spLocks noGrp="1"/>
          </p:cNvSpPr>
          <p:nvPr>
            <p:ph idx="4294967295"/>
          </p:nvPr>
        </p:nvSpPr>
        <p:spPr bwMode="auto">
          <a:xfrm>
            <a:off x="1828799" y="1364776"/>
            <a:ext cx="6933063" cy="518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fr-FR" sz="3600" dirty="0" smtClean="0"/>
              <a:t> </a:t>
            </a: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Historique</a:t>
            </a:r>
          </a:p>
          <a:p>
            <a:pPr>
              <a:buFont typeface="Arial" pitchFamily="34" charset="0"/>
              <a:buChar char="•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Définition</a:t>
            </a:r>
          </a:p>
          <a:p>
            <a:pPr>
              <a:buFont typeface="Arial" pitchFamily="34" charset="0"/>
              <a:buChar char="•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 Opportunités et enjeux du marketing digital</a:t>
            </a:r>
          </a:p>
          <a:p>
            <a:pPr>
              <a:buFont typeface="Arial" pitchFamily="34" charset="0"/>
              <a:buChar char="•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Les outils du marketing digital</a:t>
            </a:r>
          </a:p>
          <a:p>
            <a:pPr>
              <a:buFont typeface="Arial" pitchFamily="34" charset="0"/>
              <a:buChar char="•"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les indicateurs pour mesurer la performance et les résultats de l’action digital.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Title 5"/>
          <p:cNvSpPr>
            <a:spLocks noGrp="1"/>
          </p:cNvSpPr>
          <p:nvPr>
            <p:ph type="title"/>
          </p:nvPr>
        </p:nvSpPr>
        <p:spPr bwMode="auto">
          <a:xfrm>
            <a:off x="1860574" y="473051"/>
            <a:ext cx="5832475" cy="6921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400" b="1" dirty="0" smtClean="0">
                <a:ln w="18000">
                  <a:solidFill>
                    <a:schemeClr val="bg1">
                      <a:lumMod val="50000"/>
                    </a:schemeClr>
                  </a:solidFill>
                  <a:prstDash val="solid"/>
                  <a:miter lim="800000"/>
                </a:ln>
                <a:solidFill>
                  <a:srgbClr val="33CC33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 plan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620" y="929730"/>
            <a:ext cx="8412480" cy="4297362"/>
          </a:xfrm>
        </p:spPr>
        <p:txBody>
          <a:bodyPr/>
          <a:lstStyle/>
          <a:p>
            <a:pPr marL="92075" algn="l"/>
            <a:r>
              <a:rPr lang="fr-FR" sz="5200" b="1" dirty="0" smtClean="0">
                <a:latin typeface="Times New Roman" pitchFamily="18" charset="0"/>
                <a:cs typeface="Times New Roman" pitchFamily="18" charset="0"/>
              </a:rPr>
              <a:t>3 – Les opportunités digital :</a:t>
            </a:r>
            <a:br>
              <a:rPr lang="fr-FR" sz="5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4800" dirty="0" smtClean="0">
                <a:latin typeface="Times New Roman" pitchFamily="18" charset="0"/>
                <a:cs typeface="Times New Roman" pitchFamily="18" charset="0"/>
              </a:rPr>
              <a:t>-Accessibilités </a:t>
            </a:r>
            <a:br>
              <a:rPr lang="fr-FR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4800" dirty="0" smtClean="0">
                <a:latin typeface="Times New Roman" pitchFamily="18" charset="0"/>
                <a:cs typeface="Times New Roman" pitchFamily="18" charset="0"/>
              </a:rPr>
              <a:t>-Augmentation des coûts de digital</a:t>
            </a:r>
            <a:br>
              <a:rPr lang="fr-FR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FR" sz="4800" dirty="0" err="1" smtClean="0">
                <a:latin typeface="Times New Roman" pitchFamily="18" charset="0"/>
                <a:cs typeface="Times New Roman" pitchFamily="18" charset="0"/>
              </a:rPr>
              <a:t>Buzz</a:t>
            </a:r>
            <a:r>
              <a:rPr lang="fr-FR" sz="4800" dirty="0" smtClean="0">
                <a:latin typeface="Times New Roman" pitchFamily="18" charset="0"/>
                <a:cs typeface="Times New Roman" pitchFamily="18" charset="0"/>
              </a:rPr>
              <a:t> négatif.</a:t>
            </a:r>
            <a:endParaRPr lang="fr-FR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340" y="670422"/>
            <a:ext cx="8252460" cy="5402832"/>
          </a:xfrm>
        </p:spPr>
        <p:txBody>
          <a:bodyPr/>
          <a:lstStyle/>
          <a:p>
            <a:pPr algn="l"/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4- Quels sont parmi ces éléments des indicateurs quantitatifs de mesure de performances du marketing digital :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39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3900" dirty="0" smtClean="0">
                <a:latin typeface="Times New Roman" pitchFamily="18" charset="0"/>
                <a:cs typeface="Times New Roman" pitchFamily="18" charset="0"/>
              </a:rPr>
              <a:t>- Site web</a:t>
            </a:r>
            <a:br>
              <a:rPr lang="fr-FR" sz="3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39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3900" dirty="0" smtClean="0">
                <a:latin typeface="Times New Roman" pitchFamily="18" charset="0"/>
                <a:cs typeface="Times New Roman" pitchFamily="18" charset="0"/>
              </a:rPr>
              <a:t>-qualité des services</a:t>
            </a:r>
            <a:br>
              <a:rPr lang="fr-FR" sz="3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39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3900" dirty="0" smtClean="0">
                <a:latin typeface="Times New Roman" pitchFamily="18" charset="0"/>
                <a:cs typeface="Times New Roman" pitchFamily="18" charset="0"/>
              </a:rPr>
              <a:t>- Webcast</a:t>
            </a:r>
            <a:br>
              <a:rPr lang="fr-FR" sz="3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9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39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3900" dirty="0" smtClean="0">
                <a:latin typeface="Times New Roman" pitchFamily="18" charset="0"/>
                <a:cs typeface="Times New Roman" pitchFamily="18" charset="0"/>
              </a:rPr>
              <a:t>-Podcast </a:t>
            </a:r>
            <a:br>
              <a:rPr lang="fr-FR" sz="39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1479" y="1044702"/>
            <a:ext cx="8458201" cy="5252705"/>
          </a:xfrm>
        </p:spPr>
        <p:txBody>
          <a:bodyPr/>
          <a:lstStyle/>
          <a:p>
            <a:pPr marL="892175" indent="-892175" algn="l"/>
            <a:r>
              <a:rPr lang="fr-FR" sz="4600" b="1" dirty="0" smtClean="0">
                <a:latin typeface="Times New Roman" pitchFamily="18" charset="0"/>
                <a:cs typeface="Times New Roman" pitchFamily="18" charset="0"/>
              </a:rPr>
              <a:t>5- La stratégie digital consiste à :</a:t>
            </a:r>
            <a:r>
              <a:rPr lang="fr-FR" sz="4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- Elaborer des plans marketing. </a:t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- Mettre en place des plans préétablis .</a:t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- Déterminer le nombres des visiteurs 	antérieurs.</a:t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- Toutes les réponses sont exactes.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8620" y="1516584"/>
            <a:ext cx="8435340" cy="3512616"/>
          </a:xfrm>
        </p:spPr>
        <p:txBody>
          <a:bodyPr/>
          <a:lstStyle/>
          <a:p>
            <a:pPr algn="l"/>
            <a:r>
              <a:rPr lang="fr-FR" sz="5200" b="1" dirty="0" smtClean="0">
                <a:latin typeface="Times New Roman" pitchFamily="18" charset="0"/>
                <a:cs typeface="Times New Roman" pitchFamily="18" charset="0"/>
              </a:rPr>
              <a:t>6- Les fonctions d’e-mailing :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-Fidélisation</a:t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- Publicité</a:t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- Acquisition</a:t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- Motivation </a:t>
            </a:r>
            <a:br>
              <a:rPr lang="fr-FR" sz="4000" dirty="0" smtClean="0">
                <a:latin typeface="Times New Roman" pitchFamily="18" charset="0"/>
                <a:cs typeface="Times New Roman" pitchFamily="18" charset="0"/>
              </a:rPr>
            </a:b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825087"/>
            <a:ext cx="89178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rgbClr val="FF99CC"/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Merci pour votre attention </a:t>
            </a:r>
            <a:endParaRPr lang="fr-FR" sz="5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rgbClr val="FF99CC"/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020175" cy="1143000"/>
          </a:xfrm>
        </p:spPr>
        <p:txBody>
          <a:bodyPr/>
          <a:lstStyle/>
          <a:p>
            <a:pPr algn="ctr"/>
            <a:r>
              <a:rPr lang="fr-FR" sz="4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Quelques références</a:t>
            </a:r>
            <a:endParaRPr lang="fr-FR" sz="4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260764"/>
            <a:ext cx="9144000" cy="559723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sz="2600" dirty="0" smtClean="0">
                <a:solidFill>
                  <a:srgbClr val="FF0066"/>
                </a:solidFill>
                <a:hlinkClick r:id="rId2"/>
              </a:rPr>
              <a:t>http://</a:t>
            </a:r>
            <a:r>
              <a:rPr lang="fr-FR" sz="2600" dirty="0" smtClean="0">
                <a:solidFill>
                  <a:srgbClr val="FF0066"/>
                </a:solidFill>
                <a:hlinkClick r:id="rId2"/>
              </a:rPr>
              <a:t>www.creg.ac-versailles.fr/IMG/pdf/marketing-digital-bm-v2.pdf</a:t>
            </a:r>
            <a:endParaRPr lang="fr-FR" sz="2600" dirty="0" smtClean="0">
              <a:solidFill>
                <a:srgbClr val="FF0066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600" dirty="0" smtClean="0">
                <a:hlinkClick r:id="rId3"/>
              </a:rPr>
              <a:t>https://</a:t>
            </a:r>
            <a:r>
              <a:rPr lang="fr-FR" sz="2600" dirty="0" smtClean="0">
                <a:hlinkClick r:id="rId3"/>
              </a:rPr>
              <a:t>www.keljob.com/editorial/actu-de-lemploi/fil-actu/detail/article/comprendre-les-nouveau-metiers-du-marketing-digital-avec-le-nouveau-referentiel-de-lapec.html</a:t>
            </a:r>
            <a:endParaRPr lang="fr-FR" sz="2600" dirty="0" smtClean="0"/>
          </a:p>
          <a:p>
            <a:pPr>
              <a:buFont typeface="Wingdings" pitchFamily="2" charset="2"/>
              <a:buChar char="v"/>
            </a:pPr>
            <a:r>
              <a:rPr lang="fr-FR" sz="2600" dirty="0" smtClean="0">
                <a:hlinkClick r:id="rId4"/>
              </a:rPr>
              <a:t>http://www.metiers.internet.gouv.fr</a:t>
            </a:r>
            <a:r>
              <a:rPr lang="fr-FR" sz="2600" dirty="0" smtClean="0">
                <a:hlinkClick r:id="rId4"/>
              </a:rPr>
              <a:t>/</a:t>
            </a:r>
            <a:endParaRPr lang="fr-FR" sz="2600" dirty="0" smtClean="0"/>
          </a:p>
          <a:p>
            <a:pPr>
              <a:buFont typeface="Wingdings" pitchFamily="2" charset="2"/>
              <a:buChar char="v"/>
            </a:pPr>
            <a:endParaRPr lang="fr-F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1309" y="343650"/>
            <a:ext cx="6316662" cy="1143000"/>
          </a:xfrm>
        </p:spPr>
        <p:txBody>
          <a:bodyPr/>
          <a:lstStyle/>
          <a:p>
            <a:pPr algn="ctr"/>
            <a:r>
              <a:rPr lang="fr-FR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 (1):</a:t>
            </a:r>
            <a:endParaRPr lang="fr-FR" sz="39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1298276"/>
            <a:ext cx="8902460" cy="5559724"/>
          </a:xfrm>
        </p:spPr>
        <p:txBody>
          <a:bodyPr/>
          <a:lstStyle/>
          <a:p>
            <a:pP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Avec le développement du Web, les entreprises se sont trouvées dans l’obligation de revoir leurs stratégies, que ce soit en termes de canaux de distribution, d’organisation, de marketing, etc. </a:t>
            </a:r>
          </a:p>
          <a:p>
            <a:pPr>
              <a:buNone/>
            </a:pPr>
            <a:r>
              <a:rPr lang="fr-FR" sz="3000" dirty="0" smtClean="0">
                <a:latin typeface="Times New Roman" pitchFamily="18" charset="0"/>
                <a:cs typeface="Times New Roman" pitchFamily="18" charset="0"/>
              </a:rPr>
              <a:t>		Certaines entreprises ont su comprendre et s’adapter aux nouvelles technologies de l’information et de la communication sur le web, d’autres ne se rendent pas encore compte  des enjeux; ne possèdent pas les compétences afin de s’adapter à cette nouvelle vague du digital. </a:t>
            </a:r>
          </a:p>
          <a:p>
            <a:endParaRPr lang="fr-F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560" y="1159043"/>
            <a:ext cx="8256896" cy="4670258"/>
          </a:xfrm>
        </p:spPr>
        <p:txBody>
          <a:bodyPr/>
          <a:lstStyle/>
          <a:p>
            <a:pPr>
              <a:buNone/>
            </a:pPr>
            <a:r>
              <a:rPr lang="fr-F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A</a:t>
            </a:r>
            <a:r>
              <a:rPr lang="fr-F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ujourd’hui ; les entreprises ont compris que le web était un environnement débordant d’opportunités qu’il ne faut pas laisser passer. Elles ont mis en place  des nouveaux sites; des nouveaux designs , des nouvelles identités au niveau des logos . </a:t>
            </a:r>
          </a:p>
          <a:p>
            <a:pPr>
              <a:buNone/>
            </a:pPr>
            <a:r>
              <a:rPr lang="fr-FR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En effet les sites vitrine et le e-commerce sont désormais deux outils distincts utilisés par les entreprises afin d’être plus accessibles pour les clients. 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61309" y="343650"/>
            <a:ext cx="6316662" cy="1143000"/>
          </a:xfrm>
        </p:spPr>
        <p:txBody>
          <a:bodyPr/>
          <a:lstStyle/>
          <a:p>
            <a:pPr algn="ctr"/>
            <a:r>
              <a:rPr lang="fr-FR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 (2):</a:t>
            </a:r>
            <a:endParaRPr lang="fr-FR" sz="3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4287" y="1188720"/>
            <a:ext cx="8462513" cy="5205844"/>
          </a:xfrm>
        </p:spPr>
        <p:txBody>
          <a:bodyPr/>
          <a:lstStyle/>
          <a:p>
            <a:pPr algn="l"/>
            <a:r>
              <a:rPr lang="fr-FR" sz="2550" b="1" dirty="0" smtClean="0">
                <a:latin typeface="Times New Roman" pitchFamily="18" charset="0"/>
                <a:cs typeface="Times New Roman" pitchFamily="18" charset="0"/>
              </a:rPr>
              <a:t>	Q</a:t>
            </a:r>
            <a:r>
              <a:rPr lang="fr-FR" sz="2550" dirty="0" smtClean="0">
                <a:latin typeface="Times New Roman" pitchFamily="18" charset="0"/>
                <a:cs typeface="Times New Roman" pitchFamily="18" charset="0"/>
              </a:rPr>
              <a:t>ui parle du digital; parle  des NTIC . Parle également d’Internet .</a:t>
            </a:r>
            <a:br>
              <a:rPr lang="fr-FR" sz="255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550" dirty="0" smtClean="0">
                <a:latin typeface="Times New Roman" pitchFamily="18" charset="0"/>
                <a:cs typeface="Times New Roman" pitchFamily="18" charset="0"/>
              </a:rPr>
              <a:t>L'usage d’internet c’est fortement développer ces dernières années . On compte aujourd’hui plus de 3,2 milliards d’internautes à travers le monde ,soit 42% de la population mondial .</a:t>
            </a:r>
            <a:br>
              <a:rPr lang="fr-FR" sz="255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55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55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2550" dirty="0" smtClean="0">
                <a:latin typeface="Times New Roman" pitchFamily="18" charset="0"/>
                <a:cs typeface="Times New Roman" pitchFamily="18" charset="0"/>
              </a:rPr>
              <a:t>ette universalisation du Net à conduit le monde vers une digitalisation de l’économie ,et atteint tous les secteurs d’activité , ce qui force les organisations à revoir leurs stratégies. </a:t>
            </a:r>
            <a:br>
              <a:rPr lang="fr-FR" sz="255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255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fr-FR" sz="2550" b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550" dirty="0" smtClean="0">
                <a:latin typeface="Times New Roman" pitchFamily="18" charset="0"/>
                <a:cs typeface="Times New Roman" pitchFamily="18" charset="0"/>
              </a:rPr>
              <a:t>t sachant que le marketing est une activité de base de l’entreprise, au même titre que la vente, l’achat, la production , le marketing à été profondément affecté par m’émergence des nouvelles technologies de l’information et de communication.</a:t>
            </a:r>
            <a:endParaRPr lang="fr-FR" sz="25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461309" y="343650"/>
            <a:ext cx="6316662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900" b="1" i="0" u="none" strike="noStrike" kern="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 pitchFamily="18" charset="0"/>
                <a:ea typeface="华文细黑" pitchFamily="2" charset="-122"/>
                <a:cs typeface="Times New Roman" pitchFamily="18" charset="0"/>
              </a:rPr>
              <a:t>Historique</a:t>
            </a:r>
            <a:endParaRPr kumimoji="0" lang="fr-FR" sz="3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华文细黑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8865" y="574888"/>
            <a:ext cx="8529851" cy="630457"/>
          </a:xfrm>
        </p:spPr>
        <p:txBody>
          <a:bodyPr/>
          <a:lstStyle/>
          <a:p>
            <a:pPr algn="ctr"/>
            <a:r>
              <a:rPr lang="fr-F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DF72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fr-FR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DF72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fr-FR" sz="40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45140" y="1634311"/>
          <a:ext cx="4464000" cy="4239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817851" y="0"/>
            <a:ext cx="79663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fr-FR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L’évolution du marketing digital  se compose de plusieurs phases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buNone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 smtClean="0"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20342" y="2017486"/>
            <a:ext cx="42236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-</a:t>
            </a:r>
            <a:r>
              <a:rPr lang="fr-FR" b="1" dirty="0" smtClean="0"/>
              <a:t>web 1.0 </a:t>
            </a:r>
            <a:r>
              <a:rPr lang="fr-FR" dirty="0" smtClean="0"/>
              <a:t>: web traditionnel , entre 1991-1999 ,il s’agit d’un web statique centré sur la distribution des informations.</a:t>
            </a:r>
            <a:br>
              <a:rPr lang="fr-FR" dirty="0" smtClean="0"/>
            </a:br>
            <a:r>
              <a:rPr lang="fr-FR" b="1" dirty="0" smtClean="0"/>
              <a:t>-web 2.0 </a:t>
            </a:r>
            <a:r>
              <a:rPr lang="fr-FR" dirty="0" smtClean="0"/>
              <a:t>: web social, entre 2000-2009, il privilégie la dimension de partage et d’échange d’informations et de contenu.</a:t>
            </a:r>
            <a:br>
              <a:rPr lang="fr-FR" dirty="0" smtClean="0"/>
            </a:br>
            <a:r>
              <a:rPr lang="fr-FR" dirty="0" smtClean="0"/>
              <a:t>-Actuellement nous sommes dans la phase</a:t>
            </a:r>
            <a:r>
              <a:rPr lang="ar-MA" dirty="0" smtClean="0"/>
              <a:t> </a:t>
            </a:r>
            <a:r>
              <a:rPr lang="en-US" dirty="0" smtClean="0"/>
              <a:t>du </a:t>
            </a:r>
            <a:r>
              <a:rPr lang="en-US" b="1" dirty="0" smtClean="0"/>
              <a:t>Web</a:t>
            </a:r>
            <a:r>
              <a:rPr lang="fr-FR" b="1" dirty="0" smtClean="0"/>
              <a:t> 3.0</a:t>
            </a:r>
            <a:r>
              <a:rPr lang="fr-FR" dirty="0" smtClean="0"/>
              <a:t> , apparait en 2010 appelé également web sémantique . Il vise a organiser la masse d’informations disponible en fonction du contexte et des besoins de caque utilisateur ,en tenant compte de sa localisation et ses préférences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967" y="1579859"/>
            <a:ext cx="8147714" cy="1143000"/>
          </a:xfrm>
        </p:spPr>
        <p:txBody>
          <a:bodyPr/>
          <a:lstStyle/>
          <a:p>
            <a:r>
              <a:rPr lang="en-US" sz="5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Védio	: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br>
              <a:rPr lang="en-US" sz="3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Marketing traditionnel / marketing digital</a:t>
            </a:r>
            <a:endParaRPr lang="fr-FR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4842933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Commentaire : </a:t>
            </a:r>
          </a:p>
          <a:p>
            <a:pPr latinLnBrk="1"/>
            <a:r>
              <a:rPr lang="fr-FR" dirty="0" smtClean="0"/>
              <a:t>La vidéo explique l'idée de la différence entre Marketing digital et Marketing traditionnel.</a:t>
            </a:r>
          </a:p>
          <a:p>
            <a:pPr latinLnBrk="1"/>
            <a:r>
              <a:rPr lang="fr-FR" dirty="0" smtClean="0"/>
              <a:t>Le premier consiste à vendre des produits d'une manière moderne , le second consiste </a:t>
            </a:r>
          </a:p>
          <a:p>
            <a:pPr latinLnBrk="1"/>
            <a:r>
              <a:rPr lang="fr-FR" dirty="0" smtClean="0"/>
              <a:t>en la vente des produits d 'une manière classique, </a:t>
            </a:r>
            <a:r>
              <a:rPr lang="fr-FR" dirty="0" err="1" smtClean="0"/>
              <a:t>ç’est-à-dire</a:t>
            </a:r>
            <a:r>
              <a:rPr lang="fr-FR" dirty="0" smtClean="0"/>
              <a:t> vendre le produit dans un points de vente plus déterminé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spc="100" dirty="0" smtClean="0">
                <a:ln w="18000">
                  <a:solidFill>
                    <a:srgbClr val="33CC33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L’idées phares</a:t>
            </a:r>
            <a:br>
              <a:rPr lang="fr-FR" sz="4000" b="1" spc="100" dirty="0" smtClean="0">
                <a:ln w="18000">
                  <a:solidFill>
                    <a:srgbClr val="33CC33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fr-FR" sz="4000" b="1" spc="100" dirty="0">
              <a:ln w="18000">
                <a:solidFill>
                  <a:srgbClr val="33CC33"/>
                </a:solidFill>
                <a:prstDash val="solid"/>
              </a:ln>
              <a:solidFill>
                <a:srgbClr val="00B05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15886" y="1600200"/>
            <a:ext cx="7104289" cy="4525963"/>
          </a:xfrm>
        </p:spPr>
        <p:txBody>
          <a:bodyPr/>
          <a:lstStyle/>
          <a:p>
            <a:pPr>
              <a:buNone/>
            </a:pPr>
            <a:r>
              <a:rPr lang="fr-FR" sz="35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sz="35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Dans les années à venir, le marketing sera digital ou ne sera pas !</a:t>
            </a:r>
            <a:endParaRPr lang="fr-FR" sz="3500" b="1" dirty="0">
              <a:ln w="10160">
                <a:solidFill>
                  <a:schemeClr val="accent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2">
  <a:themeElements>
    <a:clrScheme name="nordridesign.c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5093DC"/>
      </a:accent1>
      <a:accent2>
        <a:srgbClr val="336699"/>
      </a:accent2>
      <a:accent3>
        <a:srgbClr val="FFFFFF"/>
      </a:accent3>
      <a:accent4>
        <a:srgbClr val="000000"/>
      </a:accent4>
      <a:accent5>
        <a:srgbClr val="B3C8EB"/>
      </a:accent5>
      <a:accent6>
        <a:srgbClr val="2D5C8A"/>
      </a:accent6>
      <a:hlink>
        <a:srgbClr val="00458A"/>
      </a:hlink>
      <a:folHlink>
        <a:srgbClr val="3399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52</Template>
  <TotalTime>2039</TotalTime>
  <Words>1392</Words>
  <Application>Microsoft Office PowerPoint</Application>
  <PresentationFormat>Affichage à l'écran (4:3)</PresentationFormat>
  <Paragraphs>176</Paragraphs>
  <Slides>35</Slides>
  <Notes>22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52</vt:lpstr>
      <vt:lpstr>Marketing digital</vt:lpstr>
      <vt:lpstr> Le marketing digital</vt:lpstr>
      <vt:lpstr>Le plan </vt:lpstr>
      <vt:lpstr>Introduction (1):</vt:lpstr>
      <vt:lpstr>Introduction (2):</vt:lpstr>
      <vt:lpstr> Qui parle du digital; parle  des NTIC . Parle également d’Internet . L'usage d’internet c’est fortement développer ces dernières années . On compte aujourd’hui plus de 3,2 milliards d’internautes à travers le monde ,soit 42% de la population mondial .  Cette universalisation du Net à conduit le monde vers une digitalisation de l’économie ,et atteint tous les secteurs d’activité , ce qui force les organisations à revoir leurs stratégies.    Et sachant que le marketing est une activité de base de l’entreprise, au même titre que la vente, l’achat, la production , le marketing à été profondément affecté par m’émergence des nouvelles technologies de l’information et de communication.</vt:lpstr>
      <vt:lpstr> </vt:lpstr>
      <vt:lpstr>Védio :    Marketing traditionnel / marketing digital</vt:lpstr>
      <vt:lpstr>L’idées phares </vt:lpstr>
      <vt:lpstr>L’idées phares </vt:lpstr>
      <vt:lpstr>Les opportunités et les enjeux du marketing digital :</vt:lpstr>
      <vt:lpstr>Diapositive 12</vt:lpstr>
      <vt:lpstr> Être présent sur les réseaux sociaux est une opportunité pour les entreprises e-commerce. Cela permet d'accroître son image ainsi que d'être proche de la clientèle.</vt:lpstr>
      <vt:lpstr> le contenu est au cœur d'une stratégie web marketing. Il permet  d'améliorer le référencement, d'engager les fans, afin de déclencher les ventes.</vt:lpstr>
      <vt:lpstr>Des enjeux aux outils :</vt:lpstr>
      <vt:lpstr>Diapositive 16</vt:lpstr>
      <vt:lpstr>Diapositive 17</vt:lpstr>
      <vt:lpstr>Diapositive 18</vt:lpstr>
      <vt:lpstr>Diapositive 19</vt:lpstr>
      <vt:lpstr>Diapositive 20</vt:lpstr>
      <vt:lpstr>   6- E-mailing</vt:lpstr>
      <vt:lpstr>7-Display:</vt:lpstr>
      <vt:lpstr>8-Le marketing mobile : </vt:lpstr>
      <vt:lpstr>Quels sont les indicateurs de mesure de performance du marketing digital ? </vt:lpstr>
      <vt:lpstr>Indicateurs de mesure de la performance du marketing digital</vt:lpstr>
      <vt:lpstr>Conclusion :</vt:lpstr>
      <vt:lpstr>QCM : </vt:lpstr>
      <vt:lpstr>1-Le digital désigne :  A- Marketing numérique   B- Marketing Internet  C- Marketing vert  D- Marketing industriel    </vt:lpstr>
      <vt:lpstr>2-Les motivations qui ont poussés  les entreprises à adopter le  marketing digital :  A- développement l’utilisation     d’internet .  B- émergence des NTIC   C- être plus proche des clients   D- universalisation du Net </vt:lpstr>
      <vt:lpstr>3 – Les opportunités digital : A-Accessibilités  B-Augmentation des coûts de digital C-Buzz négatif.</vt:lpstr>
      <vt:lpstr>4- Quels sont parmi ces éléments des indicateurs quantitatifs de mesure de performances du marketing digital :  A- Site web  B-qualité des services  C- Webcast  D-Podcast   </vt:lpstr>
      <vt:lpstr>5- La stratégie digital consiste à :  A- Elaborer des plans marketing.   B- Mettre en place des plans préétablis .  C- Déterminer le nombres des visiteurs  antérieurs. D- Toutes les réponses sont exactes.</vt:lpstr>
      <vt:lpstr>6- Les fonctions d’e-mailing :  A-Fidélisation  B- Publicité  C- Acquisition  D - Motivation  </vt:lpstr>
      <vt:lpstr>Diapositive 34</vt:lpstr>
      <vt:lpstr>Quelques références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Exposé de Marketing digital</dc:title>
  <dc:creator>Lhoussaine OUABOUHC</dc:creator>
  <cp:keywords>MArketing;Digital;Internet;Numérique</cp:keywords>
  <dc:description>nordridesign.com</dc:description>
  <cp:lastModifiedBy>LO</cp:lastModifiedBy>
  <cp:revision>252</cp:revision>
  <dcterms:created xsi:type="dcterms:W3CDTF">2015-11-27T19:05:56Z</dcterms:created>
  <dcterms:modified xsi:type="dcterms:W3CDTF">2015-12-20T20:33:02Z</dcterms:modified>
</cp:coreProperties>
</file>