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a:srgbClr val="0099FF"/>
    <a:srgbClr val="009ED6"/>
    <a:srgbClr val="00558E"/>
    <a:srgbClr val="003C64"/>
    <a:srgbClr val="006EB8"/>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9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3BD48B-5085-458A-8DB7-824249164D64}"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384893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BD48B-5085-458A-8DB7-824249164D64}"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235739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BD48B-5085-458A-8DB7-824249164D64}"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142843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BD48B-5085-458A-8DB7-824249164D64}"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A2D4B-6DFA-42ED-8D10-D668C23AB96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222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BD48B-5085-458A-8DB7-824249164D64}"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2909081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3BD48B-5085-458A-8DB7-824249164D64}" type="datetimeFigureOut">
              <a:rPr lang="en-IN" smtClean="0"/>
              <a:t>14-12-2020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823264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3BD48B-5085-458A-8DB7-824249164D64}" type="datetimeFigureOut">
              <a:rPr lang="en-IN" smtClean="0"/>
              <a:t>14-12-2020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29851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BD48B-5085-458A-8DB7-824249164D64}"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357067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BD48B-5085-458A-8DB7-824249164D64}"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11728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BD48B-5085-458A-8DB7-824249164D64}"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329413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BD48B-5085-458A-8DB7-824249164D64}"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112245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3BD48B-5085-458A-8DB7-824249164D64}"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305942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3BD48B-5085-458A-8DB7-824249164D64}" type="datetimeFigureOut">
              <a:rPr lang="en-IN" smtClean="0"/>
              <a:t>14-12-2020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61765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3BD48B-5085-458A-8DB7-824249164D64}" type="datetimeFigureOut">
              <a:rPr lang="en-IN" smtClean="0"/>
              <a:t>14-12-2020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189815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BD48B-5085-458A-8DB7-824249164D64}" type="datetimeFigureOut">
              <a:rPr lang="en-IN" smtClean="0"/>
              <a:t>14-12-2020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54777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BD48B-5085-458A-8DB7-824249164D64}"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366833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BD48B-5085-458A-8DB7-824249164D64}"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A2D4B-6DFA-42ED-8D10-D668C23AB96C}" type="slidenum">
              <a:rPr lang="en-IN" smtClean="0"/>
              <a:t>‹#›</a:t>
            </a:fld>
            <a:endParaRPr lang="en-IN"/>
          </a:p>
        </p:txBody>
      </p:sp>
    </p:spTree>
    <p:extLst>
      <p:ext uri="{BB962C8B-B14F-4D97-AF65-F5344CB8AC3E}">
        <p14:creationId xmlns:p14="http://schemas.microsoft.com/office/powerpoint/2010/main" val="309255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3BD48B-5085-458A-8DB7-824249164D64}" type="datetimeFigureOut">
              <a:rPr lang="en-IN" smtClean="0"/>
              <a:t>14-12-2020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8A2D4B-6DFA-42ED-8D10-D668C23AB96C}" type="slidenum">
              <a:rPr lang="en-IN" smtClean="0"/>
              <a:t>‹#›</a:t>
            </a:fld>
            <a:endParaRPr lang="en-IN"/>
          </a:p>
        </p:txBody>
      </p:sp>
    </p:spTree>
    <p:extLst>
      <p:ext uri="{BB962C8B-B14F-4D97-AF65-F5344CB8AC3E}">
        <p14:creationId xmlns:p14="http://schemas.microsoft.com/office/powerpoint/2010/main" val="14598686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717"/>
        </a:solidFill>
        <a:effectLst/>
      </p:bgPr>
    </p:bg>
    <p:spTree>
      <p:nvGrpSpPr>
        <p:cNvPr id="1" name=""/>
        <p:cNvGrpSpPr/>
        <p:nvPr/>
      </p:nvGrpSpPr>
      <p:grpSpPr>
        <a:xfrm>
          <a:off x="0" y="0"/>
          <a:ext cx="0" cy="0"/>
          <a:chOff x="0" y="0"/>
          <a:chExt cx="0" cy="0"/>
        </a:xfrm>
      </p:grpSpPr>
      <p:pic>
        <p:nvPicPr>
          <p:cNvPr id="1032" name="Picture 8" descr="Download Buku Sudoku Wallpaper 1280x720 | Wallpoper #319971">
            <a:extLst>
              <a:ext uri="{FF2B5EF4-FFF2-40B4-BE49-F238E27FC236}">
                <a16:creationId xmlns:a16="http://schemas.microsoft.com/office/drawing/2014/main" id="{180DFDA0-621D-4DFB-BD9B-2F0003464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3310"/>
            <a:ext cx="10071987" cy="5014689"/>
          </a:xfrm>
          <a:prstGeom prst="rect">
            <a:avLst/>
          </a:prstGeom>
          <a:noFill/>
          <a:extLst>
            <a:ext uri="{909E8E84-426E-40DD-AFC4-6F175D3DCCD1}">
              <a14:hiddenFill xmlns:a14="http://schemas.microsoft.com/office/drawing/2010/main">
                <a:solidFill>
                  <a:srgbClr val="FFFFFF"/>
                </a:solidFill>
              </a14:hiddenFill>
            </a:ext>
          </a:extLst>
        </p:spPr>
      </p:pic>
      <p:pic>
        <p:nvPicPr>
          <p:cNvPr id="43" name="Graphic 42" descr="Network">
            <a:extLst>
              <a:ext uri="{FF2B5EF4-FFF2-40B4-BE49-F238E27FC236}">
                <a16:creationId xmlns:a16="http://schemas.microsoft.com/office/drawing/2014/main" id="{0B4238C0-52EB-4A71-9CD5-918716BAC5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4467" r="26712"/>
          <a:stretch>
            <a:fillRect/>
          </a:stretch>
        </p:blipFill>
        <p:spPr>
          <a:xfrm>
            <a:off x="9493374" y="0"/>
            <a:ext cx="2698627" cy="2413063"/>
          </a:xfrm>
          <a:custGeom>
            <a:avLst/>
            <a:gdLst>
              <a:gd name="connsiteX0" fmla="*/ 0 w 2698627"/>
              <a:gd name="connsiteY0" fmla="*/ 0 h 2413063"/>
              <a:gd name="connsiteX1" fmla="*/ 2698627 w 2698627"/>
              <a:gd name="connsiteY1" fmla="*/ 0 h 2413063"/>
              <a:gd name="connsiteX2" fmla="*/ 2698627 w 2698627"/>
              <a:gd name="connsiteY2" fmla="*/ 2413063 h 2413063"/>
              <a:gd name="connsiteX3" fmla="*/ 0 w 2698627"/>
              <a:gd name="connsiteY3" fmla="*/ 2413063 h 2413063"/>
            </a:gdLst>
            <a:ahLst/>
            <a:cxnLst>
              <a:cxn ang="0">
                <a:pos x="connsiteX0" y="connsiteY0"/>
              </a:cxn>
              <a:cxn ang="0">
                <a:pos x="connsiteX1" y="connsiteY1"/>
              </a:cxn>
              <a:cxn ang="0">
                <a:pos x="connsiteX2" y="connsiteY2"/>
              </a:cxn>
              <a:cxn ang="0">
                <a:pos x="connsiteX3" y="connsiteY3"/>
              </a:cxn>
            </a:cxnLst>
            <a:rect l="l" t="t" r="r" b="b"/>
            <a:pathLst>
              <a:path w="2698627" h="2413063">
                <a:moveTo>
                  <a:pt x="0" y="0"/>
                </a:moveTo>
                <a:lnTo>
                  <a:pt x="2698627" y="0"/>
                </a:lnTo>
                <a:lnTo>
                  <a:pt x="2698627" y="2413063"/>
                </a:lnTo>
                <a:lnTo>
                  <a:pt x="0" y="2413063"/>
                </a:lnTo>
                <a:close/>
              </a:path>
            </a:pathLst>
          </a:custGeom>
          <a:effectLst>
            <a:outerShdw blurRad="584200" dist="38100" dir="2700000" algn="tl" rotWithShape="0">
              <a:prstClr val="black">
                <a:alpha val="40000"/>
              </a:prstClr>
            </a:outerShdw>
          </a:effectLst>
        </p:spPr>
      </p:pic>
      <p:sp>
        <p:nvSpPr>
          <p:cNvPr id="7" name="Freeform: Shape 6">
            <a:extLst>
              <a:ext uri="{FF2B5EF4-FFF2-40B4-BE49-F238E27FC236}">
                <a16:creationId xmlns:a16="http://schemas.microsoft.com/office/drawing/2014/main" id="{C1F2096F-46CC-468A-8AF6-ECEFB9A6E24A}"/>
              </a:ext>
            </a:extLst>
          </p:cNvPr>
          <p:cNvSpPr/>
          <p:nvPr/>
        </p:nvSpPr>
        <p:spPr>
          <a:xfrm>
            <a:off x="6945086" y="1843314"/>
            <a:ext cx="5246914" cy="5014686"/>
          </a:xfrm>
          <a:custGeom>
            <a:avLst/>
            <a:gdLst>
              <a:gd name="connsiteX0" fmla="*/ 3109456 w 5246914"/>
              <a:gd name="connsiteY0" fmla="*/ 0 h 5014686"/>
              <a:gd name="connsiteX1" fmla="*/ 5246914 w 5246914"/>
              <a:gd name="connsiteY1" fmla="*/ 0 h 5014686"/>
              <a:gd name="connsiteX2" fmla="*/ 5246914 w 5246914"/>
              <a:gd name="connsiteY2" fmla="*/ 5014686 h 5014686"/>
              <a:gd name="connsiteX3" fmla="*/ 0 w 5246914"/>
              <a:gd name="connsiteY3" fmla="*/ 5014686 h 5014686"/>
            </a:gdLst>
            <a:ahLst/>
            <a:cxnLst>
              <a:cxn ang="0">
                <a:pos x="connsiteX0" y="connsiteY0"/>
              </a:cxn>
              <a:cxn ang="0">
                <a:pos x="connsiteX1" y="connsiteY1"/>
              </a:cxn>
              <a:cxn ang="0">
                <a:pos x="connsiteX2" y="connsiteY2"/>
              </a:cxn>
              <a:cxn ang="0">
                <a:pos x="connsiteX3" y="connsiteY3"/>
              </a:cxn>
            </a:cxnLst>
            <a:rect l="l" t="t" r="r" b="b"/>
            <a:pathLst>
              <a:path w="5246914" h="5014686">
                <a:moveTo>
                  <a:pt x="3109456" y="0"/>
                </a:moveTo>
                <a:lnTo>
                  <a:pt x="5246914" y="0"/>
                </a:lnTo>
                <a:lnTo>
                  <a:pt x="5246914" y="5014686"/>
                </a:lnTo>
                <a:lnTo>
                  <a:pt x="0" y="5014686"/>
                </a:lnTo>
                <a:close/>
              </a:path>
            </a:pathLst>
          </a:cu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6902559C-ACA9-4677-B1D2-1687296C044C}"/>
              </a:ext>
            </a:extLst>
          </p:cNvPr>
          <p:cNvSpPr/>
          <p:nvPr/>
        </p:nvSpPr>
        <p:spPr>
          <a:xfrm rot="5400000">
            <a:off x="-1288145" y="1288143"/>
            <a:ext cx="6858002" cy="4281715"/>
          </a:xfrm>
          <a:prstGeom prst="triangle">
            <a:avLst>
              <a:gd name="adj" fmla="val 0"/>
            </a:avLst>
          </a:prstGeom>
          <a:gradFill flip="none" rotWithShape="1">
            <a:gsLst>
              <a:gs pos="24000">
                <a:srgbClr val="0099FF"/>
              </a:gs>
              <a:gs pos="100000">
                <a:srgbClr val="33CCFF"/>
              </a:gs>
            </a:gsLst>
            <a:lin ang="16200000" scaled="1"/>
            <a:tileRect/>
          </a:gradFill>
          <a:ln>
            <a:noFill/>
          </a:ln>
          <a:effectLst>
            <a:outerShdw blurRad="3810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CD482C7E-B67B-4BA9-96AF-7BF13BA8C12A}"/>
              </a:ext>
            </a:extLst>
          </p:cNvPr>
          <p:cNvSpPr/>
          <p:nvPr/>
        </p:nvSpPr>
        <p:spPr>
          <a:xfrm rot="10800000" flipV="1">
            <a:off x="3126014" y="-1"/>
            <a:ext cx="2623457" cy="1843313"/>
          </a:xfrm>
          <a:prstGeom prst="triangle">
            <a:avLst>
              <a:gd name="adj" fmla="val 56431"/>
            </a:avLst>
          </a:prstGeom>
          <a:gradFill flip="none" rotWithShape="1">
            <a:gsLst>
              <a:gs pos="0">
                <a:srgbClr val="00558E"/>
              </a:gs>
              <a:gs pos="100000">
                <a:srgbClr val="009ED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1" name="TextBox 10">
            <a:extLst>
              <a:ext uri="{FF2B5EF4-FFF2-40B4-BE49-F238E27FC236}">
                <a16:creationId xmlns:a16="http://schemas.microsoft.com/office/drawing/2014/main" id="{D0A62125-B89F-4FA5-A009-0C7B56D57E14}"/>
              </a:ext>
            </a:extLst>
          </p:cNvPr>
          <p:cNvSpPr txBox="1"/>
          <p:nvPr/>
        </p:nvSpPr>
        <p:spPr>
          <a:xfrm>
            <a:off x="581073" y="629268"/>
            <a:ext cx="2240138" cy="1323439"/>
          </a:xfrm>
          <a:prstGeom prst="rect">
            <a:avLst/>
          </a:prstGeom>
          <a:noFill/>
        </p:spPr>
        <p:txBody>
          <a:bodyPr wrap="square" rtlCol="0">
            <a:spAutoFit/>
          </a:bodyPr>
          <a:lstStyle/>
          <a:p>
            <a:r>
              <a:rPr lang="en-IN" sz="4000" spc="300" dirty="0">
                <a:solidFill>
                  <a:srgbClr val="002060"/>
                </a:solidFill>
                <a:latin typeface="Onyx" panose="04050602080702020203" pitchFamily="82" charset="0"/>
                <a:ea typeface="Roboto Black" panose="02000000000000000000" pitchFamily="2" charset="0"/>
                <a:cs typeface="Roboto Black" panose="02000000000000000000" pitchFamily="2" charset="0"/>
              </a:rPr>
              <a:t>Daffodil Int. University</a:t>
            </a:r>
          </a:p>
        </p:txBody>
      </p:sp>
      <p:sp>
        <p:nvSpPr>
          <p:cNvPr id="13" name="TextBox 12">
            <a:extLst>
              <a:ext uri="{FF2B5EF4-FFF2-40B4-BE49-F238E27FC236}">
                <a16:creationId xmlns:a16="http://schemas.microsoft.com/office/drawing/2014/main" id="{70B476C7-80C4-4DED-8D79-D5C939E9E707}"/>
              </a:ext>
            </a:extLst>
          </p:cNvPr>
          <p:cNvSpPr txBox="1"/>
          <p:nvPr/>
        </p:nvSpPr>
        <p:spPr>
          <a:xfrm>
            <a:off x="5410200" y="629268"/>
            <a:ext cx="6278880" cy="584775"/>
          </a:xfrm>
          <a:prstGeom prst="rect">
            <a:avLst/>
          </a:prstGeom>
          <a:noFill/>
        </p:spPr>
        <p:txBody>
          <a:bodyPr wrap="square" rtlCol="0">
            <a:spAutoFit/>
          </a:bodyPr>
          <a:lstStyle/>
          <a:p>
            <a:r>
              <a:rPr lang="en-IN" sz="3200" spc="300" dirty="0">
                <a:latin typeface="Roboto" panose="02000000000000000000" pitchFamily="2" charset="0"/>
                <a:ea typeface="Roboto" panose="02000000000000000000" pitchFamily="2" charset="0"/>
                <a:cs typeface="Roboto" panose="02000000000000000000" pitchFamily="2" charset="0"/>
              </a:rPr>
              <a:t>PROJECT </a:t>
            </a:r>
            <a:r>
              <a:rPr lang="en-IN" sz="3200" b="1" spc="300" dirty="0">
                <a:solidFill>
                  <a:srgbClr val="009ED6"/>
                </a:solidFill>
                <a:latin typeface="Roboto" panose="02000000000000000000" pitchFamily="2" charset="0"/>
                <a:ea typeface="Roboto" panose="02000000000000000000" pitchFamily="2" charset="0"/>
                <a:cs typeface="Roboto" panose="02000000000000000000" pitchFamily="2" charset="0"/>
              </a:rPr>
              <a:t>PRESENTATION</a:t>
            </a:r>
          </a:p>
        </p:txBody>
      </p:sp>
      <p:sp>
        <p:nvSpPr>
          <p:cNvPr id="26" name="Parallelogram 25">
            <a:extLst>
              <a:ext uri="{FF2B5EF4-FFF2-40B4-BE49-F238E27FC236}">
                <a16:creationId xmlns:a16="http://schemas.microsoft.com/office/drawing/2014/main" id="{9B032529-4361-4E31-8C74-A2E686F1BA07}"/>
              </a:ext>
            </a:extLst>
          </p:cNvPr>
          <p:cNvSpPr/>
          <p:nvPr/>
        </p:nvSpPr>
        <p:spPr>
          <a:xfrm>
            <a:off x="8353591" y="6316548"/>
            <a:ext cx="2831490" cy="346735"/>
          </a:xfrm>
          <a:prstGeom prst="parallelogram">
            <a:avLst>
              <a:gd name="adj" fmla="val 61243"/>
            </a:avLst>
          </a:prstGeom>
          <a:solidFill>
            <a:schemeClr val="bg1">
              <a:alpha val="1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spc="300" dirty="0">
                <a:latin typeface="Roboto" panose="02000000000000000000" pitchFamily="2" charset="0"/>
                <a:ea typeface="Roboto" panose="02000000000000000000" pitchFamily="2" charset="0"/>
                <a:cs typeface="Roboto" panose="02000000000000000000" pitchFamily="2" charset="0"/>
              </a:rPr>
              <a:t>The Mortals</a:t>
            </a:r>
          </a:p>
        </p:txBody>
      </p:sp>
      <p:cxnSp>
        <p:nvCxnSpPr>
          <p:cNvPr id="30" name="Straight Connector 29">
            <a:extLst>
              <a:ext uri="{FF2B5EF4-FFF2-40B4-BE49-F238E27FC236}">
                <a16:creationId xmlns:a16="http://schemas.microsoft.com/office/drawing/2014/main" id="{E4590D7F-0835-4FAE-A971-F49FC0FDE04E}"/>
              </a:ext>
            </a:extLst>
          </p:cNvPr>
          <p:cNvCxnSpPr>
            <a:stCxn id="26" idx="5"/>
          </p:cNvCxnSpPr>
          <p:nvPr/>
        </p:nvCxnSpPr>
        <p:spPr>
          <a:xfrm flipH="1" flipV="1">
            <a:off x="7074569" y="6489915"/>
            <a:ext cx="1385197"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509A6B-A6B8-40BF-8ECD-31421EECFBAC}"/>
              </a:ext>
            </a:extLst>
          </p:cNvPr>
          <p:cNvCxnSpPr>
            <a:cxnSpLocks/>
            <a:stCxn id="26" idx="2"/>
          </p:cNvCxnSpPr>
          <p:nvPr/>
        </p:nvCxnSpPr>
        <p:spPr>
          <a:xfrm>
            <a:off x="11078906" y="6489916"/>
            <a:ext cx="11130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8" name="Graphic 37" descr="Network">
            <a:extLst>
              <a:ext uri="{FF2B5EF4-FFF2-40B4-BE49-F238E27FC236}">
                <a16:creationId xmlns:a16="http://schemas.microsoft.com/office/drawing/2014/main" id="{F8B2B67B-6567-4151-871F-B5D37637C7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92726" y="1925167"/>
            <a:ext cx="3385451" cy="3385451"/>
          </a:xfrm>
          <a:custGeom>
            <a:avLst/>
            <a:gdLst>
              <a:gd name="connsiteX0" fmla="*/ 1692724 w 3385451"/>
              <a:gd name="connsiteY0" fmla="*/ 0 h 3385451"/>
              <a:gd name="connsiteX1" fmla="*/ 3385451 w 3385451"/>
              <a:gd name="connsiteY1" fmla="*/ 0 h 3385451"/>
              <a:gd name="connsiteX2" fmla="*/ 3385451 w 3385451"/>
              <a:gd name="connsiteY2" fmla="*/ 3385451 h 3385451"/>
              <a:gd name="connsiteX3" fmla="*/ 1692724 w 3385451"/>
              <a:gd name="connsiteY3" fmla="*/ 3385451 h 3385451"/>
              <a:gd name="connsiteX4" fmla="*/ 0 w 3385451"/>
              <a:gd name="connsiteY4" fmla="*/ 0 h 3385451"/>
              <a:gd name="connsiteX5" fmla="*/ 136642 w 3385451"/>
              <a:gd name="connsiteY5" fmla="*/ 0 h 3385451"/>
              <a:gd name="connsiteX6" fmla="*/ 136642 w 3385451"/>
              <a:gd name="connsiteY6" fmla="*/ 3385451 h 3385451"/>
              <a:gd name="connsiteX7" fmla="*/ 0 w 3385451"/>
              <a:gd name="connsiteY7" fmla="*/ 3385451 h 338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5451" h="3385451">
                <a:moveTo>
                  <a:pt x="1692724" y="0"/>
                </a:moveTo>
                <a:lnTo>
                  <a:pt x="3385451" y="0"/>
                </a:lnTo>
                <a:lnTo>
                  <a:pt x="3385451" y="3385451"/>
                </a:lnTo>
                <a:lnTo>
                  <a:pt x="1692724" y="3385451"/>
                </a:lnTo>
                <a:close/>
                <a:moveTo>
                  <a:pt x="0" y="0"/>
                </a:moveTo>
                <a:lnTo>
                  <a:pt x="136642" y="0"/>
                </a:lnTo>
                <a:lnTo>
                  <a:pt x="136642" y="3385451"/>
                </a:lnTo>
                <a:lnTo>
                  <a:pt x="0" y="3385451"/>
                </a:lnTo>
                <a:close/>
              </a:path>
            </a:pathLst>
          </a:custGeom>
        </p:spPr>
      </p:pic>
      <p:sp>
        <p:nvSpPr>
          <p:cNvPr id="45" name="Rectangle 44">
            <a:extLst>
              <a:ext uri="{FF2B5EF4-FFF2-40B4-BE49-F238E27FC236}">
                <a16:creationId xmlns:a16="http://schemas.microsoft.com/office/drawing/2014/main" id="{FDF69C94-F3E2-4798-AB9E-F37B9ADA3AD9}"/>
              </a:ext>
            </a:extLst>
          </p:cNvPr>
          <p:cNvSpPr/>
          <p:nvPr/>
        </p:nvSpPr>
        <p:spPr>
          <a:xfrm>
            <a:off x="0" y="629268"/>
            <a:ext cx="45719" cy="98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4E272F3D-D172-493D-A3A4-DB534A701517}"/>
              </a:ext>
            </a:extLst>
          </p:cNvPr>
          <p:cNvSpPr txBox="1"/>
          <p:nvPr/>
        </p:nvSpPr>
        <p:spPr>
          <a:xfrm>
            <a:off x="9448942" y="3471544"/>
            <a:ext cx="2240138" cy="1569660"/>
          </a:xfrm>
          <a:prstGeom prst="rect">
            <a:avLst/>
          </a:prstGeom>
          <a:noFill/>
        </p:spPr>
        <p:txBody>
          <a:bodyPr wrap="square" rtlCol="0">
            <a:spAutoFit/>
          </a:bodyPr>
          <a:lstStyle/>
          <a:p>
            <a:r>
              <a:rPr lang="en-IN" sz="4800" spc="300" dirty="0">
                <a:latin typeface="Onyx" panose="04050602080702020203" pitchFamily="82" charset="0"/>
                <a:ea typeface="Roboto Black" panose="02000000000000000000" pitchFamily="2" charset="0"/>
                <a:cs typeface="Roboto Black" panose="02000000000000000000" pitchFamily="2" charset="0"/>
              </a:rPr>
              <a:t>AI SUDOKU SOLVER</a:t>
            </a:r>
          </a:p>
        </p:txBody>
      </p:sp>
    </p:spTree>
    <p:extLst>
      <p:ext uri="{BB962C8B-B14F-4D97-AF65-F5344CB8AC3E}">
        <p14:creationId xmlns:p14="http://schemas.microsoft.com/office/powerpoint/2010/main" val="1431626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99584-ECE1-4672-8B2C-684A6BA7B515}"/>
              </a:ext>
            </a:extLst>
          </p:cNvPr>
          <p:cNvSpPr txBox="1"/>
          <p:nvPr/>
        </p:nvSpPr>
        <p:spPr>
          <a:xfrm>
            <a:off x="0" y="0"/>
            <a:ext cx="12192000" cy="1569660"/>
          </a:xfrm>
          <a:prstGeom prst="rect">
            <a:avLst/>
          </a:prstGeom>
          <a:noFill/>
        </p:spPr>
        <p:txBody>
          <a:bodyPr wrap="square">
            <a:spAutoFit/>
          </a:bodyPr>
          <a:lstStyle/>
          <a:p>
            <a:pPr algn="ctr"/>
            <a:r>
              <a:rPr lang="en-US" sz="3200" dirty="0">
                <a:latin typeface="Centaur" panose="02030504050205020304" pitchFamily="18" charset="0"/>
              </a:rPr>
              <a:t>Now make a </a:t>
            </a:r>
            <a:r>
              <a:rPr lang="en-US" sz="3200" dirty="0">
                <a:solidFill>
                  <a:srgbClr val="92D050"/>
                </a:solidFill>
                <a:latin typeface="Centaur" panose="02030504050205020304" pitchFamily="18" charset="0"/>
              </a:rPr>
              <a:t>“</a:t>
            </a:r>
            <a:r>
              <a:rPr lang="en-US" sz="3200" b="1" dirty="0" err="1">
                <a:solidFill>
                  <a:srgbClr val="92D050"/>
                </a:solidFill>
                <a:latin typeface="Centaur" panose="02030504050205020304" pitchFamily="18" charset="0"/>
              </a:rPr>
              <a:t>isValid</a:t>
            </a:r>
            <a:r>
              <a:rPr lang="en-US" sz="3200" b="1" dirty="0">
                <a:solidFill>
                  <a:srgbClr val="92D050"/>
                </a:solidFill>
                <a:latin typeface="Centaur" panose="02030504050205020304" pitchFamily="18" charset="0"/>
              </a:rPr>
              <a:t>” </a:t>
            </a:r>
            <a:r>
              <a:rPr lang="en-US" sz="3200" b="1" dirty="0">
                <a:latin typeface="Centaur" panose="02030504050205020304" pitchFamily="18" charset="0"/>
              </a:rPr>
              <a:t>method for</a:t>
            </a:r>
            <a:r>
              <a:rPr lang="en-US" sz="3200" dirty="0">
                <a:latin typeface="Centaur" panose="02030504050205020304" pitchFamily="18" charset="0"/>
              </a:rPr>
              <a:t> </a:t>
            </a:r>
            <a:r>
              <a:rPr lang="en-US" sz="3200" b="0" dirty="0">
                <a:effectLst/>
                <a:latin typeface="Centaur" panose="02030504050205020304" pitchFamily="18" charset="0"/>
              </a:rPr>
              <a:t>Check </a:t>
            </a:r>
            <a:r>
              <a:rPr lang="en-US" sz="3200" b="0" dirty="0">
                <a:solidFill>
                  <a:srgbClr val="92D050"/>
                </a:solidFill>
                <a:effectLst/>
                <a:latin typeface="Centaur" panose="02030504050205020304" pitchFamily="18" charset="0"/>
              </a:rPr>
              <a:t>row</a:t>
            </a:r>
            <a:r>
              <a:rPr lang="en-US" sz="3200" b="0" dirty="0">
                <a:effectLst/>
                <a:latin typeface="Centaur" panose="02030504050205020304" pitchFamily="18" charset="0"/>
              </a:rPr>
              <a:t>, </a:t>
            </a:r>
            <a:r>
              <a:rPr lang="en-US" sz="3200" b="0" dirty="0">
                <a:solidFill>
                  <a:srgbClr val="92D050"/>
                </a:solidFill>
                <a:effectLst/>
                <a:latin typeface="Centaur" panose="02030504050205020304" pitchFamily="18" charset="0"/>
              </a:rPr>
              <a:t>column </a:t>
            </a:r>
            <a:r>
              <a:rPr lang="en-US" sz="3200" b="0" dirty="0">
                <a:effectLst/>
                <a:latin typeface="Centaur" panose="02030504050205020304" pitchFamily="18" charset="0"/>
              </a:rPr>
              <a:t>and </a:t>
            </a:r>
            <a:r>
              <a:rPr lang="en-US" sz="3200" b="0" dirty="0" err="1">
                <a:solidFill>
                  <a:srgbClr val="92D050"/>
                </a:solidFill>
                <a:effectLst/>
                <a:latin typeface="Centaur" panose="02030504050205020304" pitchFamily="18" charset="0"/>
              </a:rPr>
              <a:t>subgrid</a:t>
            </a:r>
            <a:r>
              <a:rPr lang="en-US" sz="3200" b="0" dirty="0">
                <a:effectLst/>
                <a:latin typeface="Centaur" panose="02030504050205020304" pitchFamily="18" charset="0"/>
              </a:rPr>
              <a:t>(3x3 square) to see if number can be placed in </a:t>
            </a:r>
          </a:p>
          <a:p>
            <a:pPr algn="ctr"/>
            <a:r>
              <a:rPr lang="en-US" sz="3200" b="0" dirty="0">
                <a:effectLst/>
                <a:latin typeface="Centaur" panose="02030504050205020304" pitchFamily="18" charset="0"/>
              </a:rPr>
              <a:t>Cell!!</a:t>
            </a:r>
          </a:p>
        </p:txBody>
      </p:sp>
      <p:pic>
        <p:nvPicPr>
          <p:cNvPr id="9" name="Picture 8">
            <a:extLst>
              <a:ext uri="{FF2B5EF4-FFF2-40B4-BE49-F238E27FC236}">
                <a16:creationId xmlns:a16="http://schemas.microsoft.com/office/drawing/2014/main" id="{A2DB3CBD-35D9-48E3-A441-7B57BF30EF35}"/>
              </a:ext>
            </a:extLst>
          </p:cNvPr>
          <p:cNvPicPr>
            <a:picLocks noChangeAspect="1"/>
          </p:cNvPicPr>
          <p:nvPr/>
        </p:nvPicPr>
        <p:blipFill>
          <a:blip r:embed="rId2"/>
          <a:stretch>
            <a:fillRect/>
          </a:stretch>
        </p:blipFill>
        <p:spPr>
          <a:xfrm>
            <a:off x="903026" y="1569660"/>
            <a:ext cx="10385947" cy="4695541"/>
          </a:xfrm>
          <a:prstGeom prst="rect">
            <a:avLst/>
          </a:prstGeom>
        </p:spPr>
      </p:pic>
    </p:spTree>
    <p:extLst>
      <p:ext uri="{BB962C8B-B14F-4D97-AF65-F5344CB8AC3E}">
        <p14:creationId xmlns:p14="http://schemas.microsoft.com/office/powerpoint/2010/main" val="484606240"/>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93A2B7-0646-41B9-98B5-507554A30CBD}"/>
              </a:ext>
            </a:extLst>
          </p:cNvPr>
          <p:cNvSpPr txBox="1"/>
          <p:nvPr/>
        </p:nvSpPr>
        <p:spPr>
          <a:xfrm>
            <a:off x="0" y="136477"/>
            <a:ext cx="12192000" cy="1569660"/>
          </a:xfrm>
          <a:prstGeom prst="rect">
            <a:avLst/>
          </a:prstGeom>
          <a:noFill/>
        </p:spPr>
        <p:txBody>
          <a:bodyPr wrap="square">
            <a:spAutoFit/>
          </a:bodyPr>
          <a:lstStyle/>
          <a:p>
            <a:pPr algn="ctr"/>
            <a:r>
              <a:rPr lang="en-US" sz="3200" dirty="0">
                <a:latin typeface="Consolas" panose="020B0609020204030204" pitchFamily="49" charset="0"/>
              </a:rPr>
              <a:t>Next Make a </a:t>
            </a:r>
            <a:r>
              <a:rPr lang="en-US" sz="3200" dirty="0">
                <a:solidFill>
                  <a:srgbClr val="92D050"/>
                </a:solidFill>
                <a:latin typeface="Consolas" panose="020B0609020204030204" pitchFamily="49" charset="0"/>
              </a:rPr>
              <a:t>“</a:t>
            </a:r>
            <a:r>
              <a:rPr lang="en-US" sz="3200" b="1" dirty="0" err="1">
                <a:solidFill>
                  <a:schemeClr val="accent1"/>
                </a:solidFill>
                <a:latin typeface="Consolas" panose="020B0609020204030204" pitchFamily="49" charset="0"/>
              </a:rPr>
              <a:t>emptyCell</a:t>
            </a:r>
            <a:r>
              <a:rPr lang="en-US" sz="3200" b="1" dirty="0">
                <a:solidFill>
                  <a:schemeClr val="accent1"/>
                </a:solidFill>
                <a:latin typeface="Consolas" panose="020B0609020204030204" pitchFamily="49" charset="0"/>
              </a:rPr>
              <a:t>” </a:t>
            </a:r>
            <a:r>
              <a:rPr lang="en-US" sz="3200" dirty="0">
                <a:latin typeface="Consolas" panose="020B0609020204030204" pitchFamily="49" charset="0"/>
              </a:rPr>
              <a:t>Method to </a:t>
            </a:r>
            <a:r>
              <a:rPr lang="en-US" sz="3200" b="0" dirty="0">
                <a:effectLst/>
                <a:latin typeface="Consolas" panose="020B0609020204030204" pitchFamily="49" charset="0"/>
              </a:rPr>
              <a:t>Find empty cells,</a:t>
            </a:r>
          </a:p>
          <a:p>
            <a:pPr algn="ctr"/>
            <a:r>
              <a:rPr lang="en-US" sz="3200" b="0" dirty="0">
                <a:effectLst/>
                <a:latin typeface="Consolas" panose="020B0609020204030204" pitchFamily="49" charset="0"/>
              </a:rPr>
              <a:t>defined as cells </a:t>
            </a:r>
          </a:p>
          <a:p>
            <a:pPr algn="ctr"/>
            <a:r>
              <a:rPr lang="en-US" sz="3200" b="0" dirty="0">
                <a:effectLst/>
                <a:latin typeface="Consolas" panose="020B0609020204030204" pitchFamily="49" charset="0"/>
              </a:rPr>
              <a:t>filled with a zero!</a:t>
            </a:r>
          </a:p>
        </p:txBody>
      </p:sp>
      <p:pic>
        <p:nvPicPr>
          <p:cNvPr id="7" name="Picture 6">
            <a:extLst>
              <a:ext uri="{FF2B5EF4-FFF2-40B4-BE49-F238E27FC236}">
                <a16:creationId xmlns:a16="http://schemas.microsoft.com/office/drawing/2014/main" id="{83D05456-243D-4EEE-B74D-7A8036F48720}"/>
              </a:ext>
            </a:extLst>
          </p:cNvPr>
          <p:cNvPicPr>
            <a:picLocks noChangeAspect="1"/>
          </p:cNvPicPr>
          <p:nvPr/>
        </p:nvPicPr>
        <p:blipFill>
          <a:blip r:embed="rId2"/>
          <a:stretch>
            <a:fillRect/>
          </a:stretch>
        </p:blipFill>
        <p:spPr>
          <a:xfrm>
            <a:off x="725606" y="2071545"/>
            <a:ext cx="10740788" cy="2714909"/>
          </a:xfrm>
          <a:prstGeom prst="rect">
            <a:avLst/>
          </a:prstGeom>
        </p:spPr>
      </p:pic>
    </p:spTree>
    <p:extLst>
      <p:ext uri="{BB962C8B-B14F-4D97-AF65-F5344CB8AC3E}">
        <p14:creationId xmlns:p14="http://schemas.microsoft.com/office/powerpoint/2010/main" val="415247316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4D1B-AA1B-42A7-ABBD-29BC4E6FF834}"/>
              </a:ext>
            </a:extLst>
          </p:cNvPr>
          <p:cNvSpPr>
            <a:spLocks noGrp="1"/>
          </p:cNvSpPr>
          <p:nvPr>
            <p:ph type="title"/>
          </p:nvPr>
        </p:nvSpPr>
        <p:spPr>
          <a:xfrm>
            <a:off x="919119" y="0"/>
            <a:ext cx="10353761" cy="1326321"/>
          </a:xfrm>
        </p:spPr>
        <p:txBody>
          <a:bodyPr/>
          <a:lstStyle/>
          <a:p>
            <a:r>
              <a:rPr lang="en-US" dirty="0"/>
              <a:t>GUI Class </a:t>
            </a:r>
            <a:r>
              <a:rPr lang="en-US" dirty="0">
                <a:solidFill>
                  <a:srgbClr val="92D050"/>
                </a:solidFill>
              </a:rPr>
              <a:t>“Class Interface”</a:t>
            </a:r>
          </a:p>
        </p:txBody>
      </p:sp>
      <p:pic>
        <p:nvPicPr>
          <p:cNvPr id="5" name="Picture 4">
            <a:extLst>
              <a:ext uri="{FF2B5EF4-FFF2-40B4-BE49-F238E27FC236}">
                <a16:creationId xmlns:a16="http://schemas.microsoft.com/office/drawing/2014/main" id="{8EF5AD66-50F0-423A-890F-30912D00A657}"/>
              </a:ext>
            </a:extLst>
          </p:cNvPr>
          <p:cNvPicPr>
            <a:picLocks noChangeAspect="1"/>
          </p:cNvPicPr>
          <p:nvPr/>
        </p:nvPicPr>
        <p:blipFill>
          <a:blip r:embed="rId2"/>
          <a:stretch>
            <a:fillRect/>
          </a:stretch>
        </p:blipFill>
        <p:spPr>
          <a:xfrm>
            <a:off x="-1" y="1357028"/>
            <a:ext cx="12192000" cy="4922079"/>
          </a:xfrm>
          <a:prstGeom prst="rect">
            <a:avLst/>
          </a:prstGeom>
        </p:spPr>
      </p:pic>
    </p:spTree>
    <p:extLst>
      <p:ext uri="{BB962C8B-B14F-4D97-AF65-F5344CB8AC3E}">
        <p14:creationId xmlns:p14="http://schemas.microsoft.com/office/powerpoint/2010/main" val="5082743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1B6E6F-CC51-4843-BB6B-BBCFF9D0A96B}"/>
              </a:ext>
            </a:extLst>
          </p:cNvPr>
          <p:cNvSpPr txBox="1"/>
          <p:nvPr/>
        </p:nvSpPr>
        <p:spPr>
          <a:xfrm>
            <a:off x="-122830" y="0"/>
            <a:ext cx="12192000" cy="1569660"/>
          </a:xfrm>
          <a:prstGeom prst="rect">
            <a:avLst/>
          </a:prstGeom>
          <a:noFill/>
        </p:spPr>
        <p:txBody>
          <a:bodyPr wrap="square">
            <a:spAutoFit/>
          </a:bodyPr>
          <a:lstStyle/>
          <a:p>
            <a:r>
              <a:rPr lang="en-US" sz="3200" b="0" dirty="0">
                <a:effectLst/>
                <a:latin typeface="Consolas" panose="020B0609020204030204" pitchFamily="49" charset="0"/>
              </a:rPr>
              <a:t>Function to check if user enters a value which is not an int between 1 and 9 </a:t>
            </a:r>
          </a:p>
          <a:p>
            <a:r>
              <a:rPr lang="en-US" sz="3200" b="0" dirty="0">
                <a:effectLst/>
                <a:latin typeface="Consolas" panose="020B0609020204030204" pitchFamily="49" charset="0"/>
              </a:rPr>
              <a:t>(valid numbers in Sudoku game)</a:t>
            </a:r>
          </a:p>
        </p:txBody>
      </p:sp>
      <p:pic>
        <p:nvPicPr>
          <p:cNvPr id="7" name="Picture 6">
            <a:extLst>
              <a:ext uri="{FF2B5EF4-FFF2-40B4-BE49-F238E27FC236}">
                <a16:creationId xmlns:a16="http://schemas.microsoft.com/office/drawing/2014/main" id="{70F1E41E-C048-4FC3-BAD3-DEDCEF382820}"/>
              </a:ext>
            </a:extLst>
          </p:cNvPr>
          <p:cNvPicPr>
            <a:picLocks noChangeAspect="1"/>
          </p:cNvPicPr>
          <p:nvPr/>
        </p:nvPicPr>
        <p:blipFill>
          <a:blip r:embed="rId2"/>
          <a:stretch>
            <a:fillRect/>
          </a:stretch>
        </p:blipFill>
        <p:spPr>
          <a:xfrm>
            <a:off x="0" y="1569660"/>
            <a:ext cx="12192000" cy="5288340"/>
          </a:xfrm>
          <a:prstGeom prst="rect">
            <a:avLst/>
          </a:prstGeom>
        </p:spPr>
      </p:pic>
    </p:spTree>
    <p:extLst>
      <p:ext uri="{BB962C8B-B14F-4D97-AF65-F5344CB8AC3E}">
        <p14:creationId xmlns:p14="http://schemas.microsoft.com/office/powerpoint/2010/main" val="23317426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16BFD4-CF38-4717-BB13-5A18E985C041}"/>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240720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380ED8-1045-429E-A135-DC95A509531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67814667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est 42+ Thank You Desktop Backgrounds on HipWallpaper | Thank You God  Wallpaper, Thank You Wallpaper and Thank You Memorial Day Wallpaper">
            <a:extLst>
              <a:ext uri="{FF2B5EF4-FFF2-40B4-BE49-F238E27FC236}">
                <a16:creationId xmlns:a16="http://schemas.microsoft.com/office/drawing/2014/main" id="{F8F5D80B-5A8C-4FFC-A949-94DEAA283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71893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5916DEF-60BC-4F00-A58A-A3E5F2E43354}"/>
              </a:ext>
            </a:extLst>
          </p:cNvPr>
          <p:cNvCxnSpPr/>
          <p:nvPr/>
        </p:nvCxnSpPr>
        <p:spPr>
          <a:xfrm>
            <a:off x="3111910" y="5014453"/>
            <a:ext cx="0" cy="16370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1A851C-4D69-4DE1-A4D2-A8E586964B28}"/>
              </a:ext>
            </a:extLst>
          </p:cNvPr>
          <p:cNvCxnSpPr/>
          <p:nvPr/>
        </p:nvCxnSpPr>
        <p:spPr>
          <a:xfrm>
            <a:off x="5476568" y="5014453"/>
            <a:ext cx="0" cy="16370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10486F4-EE96-4B19-8AA0-89A738A9AEEA}"/>
              </a:ext>
            </a:extLst>
          </p:cNvPr>
          <p:cNvCxnSpPr/>
          <p:nvPr/>
        </p:nvCxnSpPr>
        <p:spPr>
          <a:xfrm>
            <a:off x="7841226" y="5014453"/>
            <a:ext cx="0" cy="16370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57BA046-1032-4B33-9605-26BE91E8DFDF}"/>
              </a:ext>
            </a:extLst>
          </p:cNvPr>
          <p:cNvSpPr txBox="1"/>
          <p:nvPr/>
        </p:nvSpPr>
        <p:spPr>
          <a:xfrm>
            <a:off x="727588" y="5014452"/>
            <a:ext cx="2384321" cy="892552"/>
          </a:xfrm>
          <a:prstGeom prst="rect">
            <a:avLst/>
          </a:prstGeom>
          <a:noFill/>
        </p:spPr>
        <p:txBody>
          <a:bodyPr wrap="square" rtlCol="0">
            <a:spAutoFit/>
          </a:bodyPr>
          <a:lstStyle/>
          <a:p>
            <a:pPr algn="ctr"/>
            <a:r>
              <a:rPr lang="en-US" sz="2600" dirty="0">
                <a:latin typeface="Century Gothic" panose="020B0502020202020204" pitchFamily="34" charset="0"/>
              </a:rPr>
              <a:t>Sayem Al Mahadi</a:t>
            </a:r>
          </a:p>
        </p:txBody>
      </p:sp>
      <p:sp>
        <p:nvSpPr>
          <p:cNvPr id="26" name="TextBox 25">
            <a:extLst>
              <a:ext uri="{FF2B5EF4-FFF2-40B4-BE49-F238E27FC236}">
                <a16:creationId xmlns:a16="http://schemas.microsoft.com/office/drawing/2014/main" id="{CD107B4E-61B8-4E73-B98B-5CB11870979F}"/>
              </a:ext>
            </a:extLst>
          </p:cNvPr>
          <p:cNvSpPr txBox="1"/>
          <p:nvPr/>
        </p:nvSpPr>
        <p:spPr>
          <a:xfrm>
            <a:off x="3158615" y="5014453"/>
            <a:ext cx="2384321" cy="892552"/>
          </a:xfrm>
          <a:prstGeom prst="rect">
            <a:avLst/>
          </a:prstGeom>
          <a:noFill/>
        </p:spPr>
        <p:txBody>
          <a:bodyPr wrap="square" rtlCol="0">
            <a:spAutoFit/>
          </a:bodyPr>
          <a:lstStyle/>
          <a:p>
            <a:pPr algn="ctr"/>
            <a:r>
              <a:rPr lang="en-US" sz="2600" dirty="0">
                <a:latin typeface="Century Gothic" panose="020B0502020202020204" pitchFamily="34" charset="0"/>
              </a:rPr>
              <a:t>Farhana Smritee</a:t>
            </a:r>
          </a:p>
        </p:txBody>
      </p:sp>
      <p:sp>
        <p:nvSpPr>
          <p:cNvPr id="27" name="TextBox 26">
            <a:extLst>
              <a:ext uri="{FF2B5EF4-FFF2-40B4-BE49-F238E27FC236}">
                <a16:creationId xmlns:a16="http://schemas.microsoft.com/office/drawing/2014/main" id="{2BE46AFB-4F9C-4563-81C5-E6C46C099AEE}"/>
              </a:ext>
            </a:extLst>
          </p:cNvPr>
          <p:cNvSpPr txBox="1"/>
          <p:nvPr/>
        </p:nvSpPr>
        <p:spPr>
          <a:xfrm>
            <a:off x="5456906" y="5014452"/>
            <a:ext cx="2384321" cy="892552"/>
          </a:xfrm>
          <a:prstGeom prst="rect">
            <a:avLst/>
          </a:prstGeom>
          <a:noFill/>
        </p:spPr>
        <p:txBody>
          <a:bodyPr wrap="square" rtlCol="0">
            <a:spAutoFit/>
          </a:bodyPr>
          <a:lstStyle/>
          <a:p>
            <a:pPr algn="ctr"/>
            <a:r>
              <a:rPr lang="en-US" sz="2600" dirty="0">
                <a:latin typeface="Century Gothic" panose="020B0502020202020204" pitchFamily="34" charset="0"/>
              </a:rPr>
              <a:t>Robayet Hossain Niloy</a:t>
            </a:r>
          </a:p>
        </p:txBody>
      </p:sp>
      <p:sp>
        <p:nvSpPr>
          <p:cNvPr id="28" name="TextBox 27">
            <a:extLst>
              <a:ext uri="{FF2B5EF4-FFF2-40B4-BE49-F238E27FC236}">
                <a16:creationId xmlns:a16="http://schemas.microsoft.com/office/drawing/2014/main" id="{4BFB2C69-217F-4A7A-841A-7999F76013B1}"/>
              </a:ext>
            </a:extLst>
          </p:cNvPr>
          <p:cNvSpPr txBox="1"/>
          <p:nvPr/>
        </p:nvSpPr>
        <p:spPr>
          <a:xfrm>
            <a:off x="7794524" y="5014452"/>
            <a:ext cx="3669889" cy="892552"/>
          </a:xfrm>
          <a:prstGeom prst="rect">
            <a:avLst/>
          </a:prstGeom>
          <a:noFill/>
        </p:spPr>
        <p:txBody>
          <a:bodyPr wrap="square" rtlCol="0">
            <a:spAutoFit/>
          </a:bodyPr>
          <a:lstStyle/>
          <a:p>
            <a:pPr algn="ctr"/>
            <a:r>
              <a:rPr lang="en-US" sz="2600" dirty="0">
                <a:latin typeface="Century Gothic" panose="020B0502020202020204" pitchFamily="34" charset="0"/>
              </a:rPr>
              <a:t>Ahmed Zubayer Sunny</a:t>
            </a:r>
          </a:p>
        </p:txBody>
      </p:sp>
      <p:sp>
        <p:nvSpPr>
          <p:cNvPr id="29" name="TextBox 28">
            <a:extLst>
              <a:ext uri="{FF2B5EF4-FFF2-40B4-BE49-F238E27FC236}">
                <a16:creationId xmlns:a16="http://schemas.microsoft.com/office/drawing/2014/main" id="{B06A801F-5ACB-4E2B-BABC-BF9EC83BAD94}"/>
              </a:ext>
            </a:extLst>
          </p:cNvPr>
          <p:cNvSpPr txBox="1"/>
          <p:nvPr/>
        </p:nvSpPr>
        <p:spPr>
          <a:xfrm>
            <a:off x="758010" y="5891615"/>
            <a:ext cx="2317956" cy="307777"/>
          </a:xfrm>
          <a:prstGeom prst="rect">
            <a:avLst/>
          </a:prstGeom>
          <a:noFill/>
        </p:spPr>
        <p:txBody>
          <a:bodyPr wrap="square" rtlCol="0">
            <a:spAutoFit/>
          </a:bodyPr>
          <a:lstStyle/>
          <a:p>
            <a:pPr algn="ctr"/>
            <a:r>
              <a:rPr lang="en-US" sz="1400" dirty="0">
                <a:solidFill>
                  <a:srgbClr val="00B0F0"/>
                </a:solidFill>
                <a:latin typeface="Century Gothic" panose="020B0502020202020204" pitchFamily="34" charset="0"/>
              </a:rPr>
              <a:t>191-15-12949</a:t>
            </a:r>
          </a:p>
        </p:txBody>
      </p:sp>
      <p:sp>
        <p:nvSpPr>
          <p:cNvPr id="30" name="TextBox 29">
            <a:extLst>
              <a:ext uri="{FF2B5EF4-FFF2-40B4-BE49-F238E27FC236}">
                <a16:creationId xmlns:a16="http://schemas.microsoft.com/office/drawing/2014/main" id="{643396AD-5A04-4123-B557-85E443CC646E}"/>
              </a:ext>
            </a:extLst>
          </p:cNvPr>
          <p:cNvSpPr txBox="1"/>
          <p:nvPr/>
        </p:nvSpPr>
        <p:spPr>
          <a:xfrm>
            <a:off x="3206944" y="5886976"/>
            <a:ext cx="2317956" cy="307777"/>
          </a:xfrm>
          <a:prstGeom prst="rect">
            <a:avLst/>
          </a:prstGeom>
          <a:noFill/>
        </p:spPr>
        <p:txBody>
          <a:bodyPr wrap="square" rtlCol="0">
            <a:spAutoFit/>
          </a:bodyPr>
          <a:lstStyle/>
          <a:p>
            <a:pPr algn="ctr"/>
            <a:r>
              <a:rPr lang="en-US" sz="1400" dirty="0">
                <a:solidFill>
                  <a:srgbClr val="00B0F0"/>
                </a:solidFill>
                <a:latin typeface="Century Gothic" panose="020B0502020202020204" pitchFamily="34" charset="0"/>
              </a:rPr>
              <a:t>191-15-12467</a:t>
            </a:r>
          </a:p>
        </p:txBody>
      </p:sp>
      <p:sp>
        <p:nvSpPr>
          <p:cNvPr id="31" name="TextBox 30">
            <a:extLst>
              <a:ext uri="{FF2B5EF4-FFF2-40B4-BE49-F238E27FC236}">
                <a16:creationId xmlns:a16="http://schemas.microsoft.com/office/drawing/2014/main" id="{4B6A66AE-A2B0-457F-A8D2-8E4AF01919D9}"/>
              </a:ext>
            </a:extLst>
          </p:cNvPr>
          <p:cNvSpPr txBox="1"/>
          <p:nvPr/>
        </p:nvSpPr>
        <p:spPr>
          <a:xfrm>
            <a:off x="5496232" y="5886976"/>
            <a:ext cx="2317956" cy="307777"/>
          </a:xfrm>
          <a:prstGeom prst="rect">
            <a:avLst/>
          </a:prstGeom>
          <a:noFill/>
        </p:spPr>
        <p:txBody>
          <a:bodyPr wrap="square" rtlCol="0">
            <a:spAutoFit/>
          </a:bodyPr>
          <a:lstStyle/>
          <a:p>
            <a:pPr algn="ctr"/>
            <a:r>
              <a:rPr lang="en-US" sz="1400" dirty="0">
                <a:solidFill>
                  <a:srgbClr val="00B0F0"/>
                </a:solidFill>
                <a:latin typeface="Century Gothic" panose="020B0502020202020204" pitchFamily="34" charset="0"/>
              </a:rPr>
              <a:t>191-15-12944</a:t>
            </a:r>
          </a:p>
        </p:txBody>
      </p:sp>
      <p:sp>
        <p:nvSpPr>
          <p:cNvPr id="32" name="TextBox 31">
            <a:extLst>
              <a:ext uri="{FF2B5EF4-FFF2-40B4-BE49-F238E27FC236}">
                <a16:creationId xmlns:a16="http://schemas.microsoft.com/office/drawing/2014/main" id="{FB174D3E-F457-4151-A833-1A6A3851BCA3}"/>
              </a:ext>
            </a:extLst>
          </p:cNvPr>
          <p:cNvSpPr txBox="1"/>
          <p:nvPr/>
        </p:nvSpPr>
        <p:spPr>
          <a:xfrm>
            <a:off x="8436667" y="5886976"/>
            <a:ext cx="2317956" cy="307777"/>
          </a:xfrm>
          <a:prstGeom prst="rect">
            <a:avLst/>
          </a:prstGeom>
          <a:noFill/>
        </p:spPr>
        <p:txBody>
          <a:bodyPr wrap="square" rtlCol="0">
            <a:spAutoFit/>
          </a:bodyPr>
          <a:lstStyle/>
          <a:p>
            <a:pPr algn="ctr"/>
            <a:r>
              <a:rPr lang="en-US" sz="1400" dirty="0">
                <a:solidFill>
                  <a:srgbClr val="00B0F0"/>
                </a:solidFill>
                <a:latin typeface="Century Gothic" panose="020B0502020202020204" pitchFamily="34" charset="0"/>
              </a:rPr>
              <a:t>191-15-12960</a:t>
            </a:r>
          </a:p>
        </p:txBody>
      </p:sp>
      <p:sp>
        <p:nvSpPr>
          <p:cNvPr id="37" name="TextBox 36">
            <a:extLst>
              <a:ext uri="{FF2B5EF4-FFF2-40B4-BE49-F238E27FC236}">
                <a16:creationId xmlns:a16="http://schemas.microsoft.com/office/drawing/2014/main" id="{EE0E8E53-CEE6-416A-B021-497E09F9CA60}"/>
              </a:ext>
            </a:extLst>
          </p:cNvPr>
          <p:cNvSpPr txBox="1"/>
          <p:nvPr/>
        </p:nvSpPr>
        <p:spPr>
          <a:xfrm>
            <a:off x="3067" y="130309"/>
            <a:ext cx="5305912" cy="769441"/>
          </a:xfrm>
          <a:prstGeom prst="rect">
            <a:avLst/>
          </a:prstGeom>
          <a:noFill/>
        </p:spPr>
        <p:txBody>
          <a:bodyPr wrap="square" rtlCol="0">
            <a:spAutoFit/>
          </a:bodyPr>
          <a:lstStyle/>
          <a:p>
            <a:r>
              <a:rPr lang="en-US" sz="4400" b="1" dirty="0">
                <a:latin typeface="Broadway" panose="04040905080B02020502" pitchFamily="82" charset="0"/>
              </a:rPr>
              <a:t>TEAM OVERVIEW</a:t>
            </a:r>
          </a:p>
        </p:txBody>
      </p:sp>
      <p:sp>
        <p:nvSpPr>
          <p:cNvPr id="16" name="Freeform: Shape 15">
            <a:extLst>
              <a:ext uri="{FF2B5EF4-FFF2-40B4-BE49-F238E27FC236}">
                <a16:creationId xmlns:a16="http://schemas.microsoft.com/office/drawing/2014/main" id="{01B18358-11F8-4B93-B366-A0A8A3EF3A3F}"/>
              </a:ext>
            </a:extLst>
          </p:cNvPr>
          <p:cNvSpPr/>
          <p:nvPr/>
        </p:nvSpPr>
        <p:spPr>
          <a:xfrm>
            <a:off x="727588" y="1504336"/>
            <a:ext cx="3878193" cy="3334204"/>
          </a:xfrm>
          <a:custGeom>
            <a:avLst/>
            <a:gdLst>
              <a:gd name="connsiteX0" fmla="*/ 1590261 w 4255420"/>
              <a:gd name="connsiteY0" fmla="*/ 0 h 3180521"/>
              <a:gd name="connsiteX1" fmla="*/ 4255420 w 4255420"/>
              <a:gd name="connsiteY1" fmla="*/ 0 h 3180521"/>
              <a:gd name="connsiteX2" fmla="*/ 2647777 w 4255420"/>
              <a:gd name="connsiteY2" fmla="*/ 3180521 h 3180521"/>
              <a:gd name="connsiteX3" fmla="*/ 0 w 4255420"/>
              <a:gd name="connsiteY3" fmla="*/ 3180521 h 3180521"/>
              <a:gd name="connsiteX4" fmla="*/ 1590261 w 4255420"/>
              <a:gd name="connsiteY4" fmla="*/ 0 h 3180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5420" h="3180521">
                <a:moveTo>
                  <a:pt x="1590261" y="0"/>
                </a:moveTo>
                <a:lnTo>
                  <a:pt x="4255420" y="0"/>
                </a:lnTo>
                <a:lnTo>
                  <a:pt x="2647777" y="3180521"/>
                </a:lnTo>
                <a:lnTo>
                  <a:pt x="0" y="3180521"/>
                </a:lnTo>
                <a:lnTo>
                  <a:pt x="1590261"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p>
        </p:txBody>
      </p:sp>
      <p:sp>
        <p:nvSpPr>
          <p:cNvPr id="15" name="Freeform: Shape 14">
            <a:extLst>
              <a:ext uri="{FF2B5EF4-FFF2-40B4-BE49-F238E27FC236}">
                <a16:creationId xmlns:a16="http://schemas.microsoft.com/office/drawing/2014/main" id="{650A78DE-C2C8-44A5-9C86-581A60B19552}"/>
              </a:ext>
            </a:extLst>
          </p:cNvPr>
          <p:cNvSpPr/>
          <p:nvPr/>
        </p:nvSpPr>
        <p:spPr>
          <a:xfrm>
            <a:off x="3221845" y="1504336"/>
            <a:ext cx="3743026" cy="3334204"/>
          </a:xfrm>
          <a:custGeom>
            <a:avLst/>
            <a:gdLst>
              <a:gd name="connsiteX0" fmla="*/ 1607643 w 4107105"/>
              <a:gd name="connsiteY0" fmla="*/ 0 h 3180521"/>
              <a:gd name="connsiteX1" fmla="*/ 4107105 w 4107105"/>
              <a:gd name="connsiteY1" fmla="*/ 0 h 3180521"/>
              <a:gd name="connsiteX2" fmla="*/ 2499462 w 4107105"/>
              <a:gd name="connsiteY2" fmla="*/ 3180521 h 3180521"/>
              <a:gd name="connsiteX3" fmla="*/ 0 w 4107105"/>
              <a:gd name="connsiteY3" fmla="*/ 3180521 h 3180521"/>
              <a:gd name="connsiteX4" fmla="*/ 1607643 w 4107105"/>
              <a:gd name="connsiteY4" fmla="*/ 0 h 3180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7105" h="3180521">
                <a:moveTo>
                  <a:pt x="1607643" y="0"/>
                </a:moveTo>
                <a:lnTo>
                  <a:pt x="4107105" y="0"/>
                </a:lnTo>
                <a:lnTo>
                  <a:pt x="2499462" y="3180521"/>
                </a:lnTo>
                <a:lnTo>
                  <a:pt x="0" y="3180521"/>
                </a:lnTo>
                <a:lnTo>
                  <a:pt x="1607643" y="0"/>
                </a:lnTo>
                <a:close/>
              </a:path>
            </a:pathLst>
          </a:custGeom>
          <a:blipFill dpi="0" rotWithShape="1">
            <a:blip r:embed="rId3"/>
            <a:srcRect/>
            <a:stretch>
              <a:fillRect/>
            </a:stretch>
          </a:blip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p>
        </p:txBody>
      </p:sp>
      <p:sp>
        <p:nvSpPr>
          <p:cNvPr id="14" name="Freeform: Shape 13">
            <a:extLst>
              <a:ext uri="{FF2B5EF4-FFF2-40B4-BE49-F238E27FC236}">
                <a16:creationId xmlns:a16="http://schemas.microsoft.com/office/drawing/2014/main" id="{D1A5D37A-4038-40AB-8CCC-839B152424F4}"/>
              </a:ext>
            </a:extLst>
          </p:cNvPr>
          <p:cNvSpPr/>
          <p:nvPr/>
        </p:nvSpPr>
        <p:spPr>
          <a:xfrm>
            <a:off x="5580935" y="1504336"/>
            <a:ext cx="3679158" cy="3334204"/>
          </a:xfrm>
          <a:custGeom>
            <a:avLst/>
            <a:gdLst>
              <a:gd name="connsiteX0" fmla="*/ 1607643 w 4037025"/>
              <a:gd name="connsiteY0" fmla="*/ 0 h 3180521"/>
              <a:gd name="connsiteX1" fmla="*/ 4037025 w 4037025"/>
              <a:gd name="connsiteY1" fmla="*/ 0 h 3180521"/>
              <a:gd name="connsiteX2" fmla="*/ 2429382 w 4037025"/>
              <a:gd name="connsiteY2" fmla="*/ 3180521 h 3180521"/>
              <a:gd name="connsiteX3" fmla="*/ 0 w 4037025"/>
              <a:gd name="connsiteY3" fmla="*/ 3180521 h 3180521"/>
              <a:gd name="connsiteX4" fmla="*/ 1607643 w 4037025"/>
              <a:gd name="connsiteY4" fmla="*/ 0 h 3180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7025" h="3180521">
                <a:moveTo>
                  <a:pt x="1607643" y="0"/>
                </a:moveTo>
                <a:lnTo>
                  <a:pt x="4037025" y="0"/>
                </a:lnTo>
                <a:lnTo>
                  <a:pt x="2429382" y="3180521"/>
                </a:lnTo>
                <a:lnTo>
                  <a:pt x="0" y="3180521"/>
                </a:lnTo>
                <a:lnTo>
                  <a:pt x="1607643" y="0"/>
                </a:lnTo>
                <a:close/>
              </a:path>
            </a:pathLst>
          </a:custGeom>
          <a:blipFill>
            <a:blip r:embed="rId4"/>
            <a:stretch>
              <a:fillRect/>
            </a:stretch>
          </a:blip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10" name="Freeform: Shape 9">
            <a:extLst>
              <a:ext uri="{FF2B5EF4-FFF2-40B4-BE49-F238E27FC236}">
                <a16:creationId xmlns:a16="http://schemas.microsoft.com/office/drawing/2014/main" id="{163F80C6-23D5-4FCF-990D-308F980860D7}"/>
              </a:ext>
            </a:extLst>
          </p:cNvPr>
          <p:cNvSpPr/>
          <p:nvPr/>
        </p:nvSpPr>
        <p:spPr>
          <a:xfrm>
            <a:off x="7876158" y="1504336"/>
            <a:ext cx="3588256" cy="3334204"/>
          </a:xfrm>
          <a:custGeom>
            <a:avLst/>
            <a:gdLst>
              <a:gd name="connsiteX0" fmla="*/ 1607642 w 3937281"/>
              <a:gd name="connsiteY0" fmla="*/ 0 h 3180521"/>
              <a:gd name="connsiteX1" fmla="*/ 3937281 w 3937281"/>
              <a:gd name="connsiteY1" fmla="*/ 0 h 3180521"/>
              <a:gd name="connsiteX2" fmla="*/ 2347021 w 3937281"/>
              <a:gd name="connsiteY2" fmla="*/ 3180521 h 3180521"/>
              <a:gd name="connsiteX3" fmla="*/ 0 w 3937281"/>
              <a:gd name="connsiteY3" fmla="*/ 3180521 h 3180521"/>
              <a:gd name="connsiteX4" fmla="*/ 1607642 w 3937281"/>
              <a:gd name="connsiteY4" fmla="*/ 0 h 3180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281" h="3180521">
                <a:moveTo>
                  <a:pt x="1607642" y="0"/>
                </a:moveTo>
                <a:lnTo>
                  <a:pt x="3937281" y="0"/>
                </a:lnTo>
                <a:lnTo>
                  <a:pt x="2347021" y="3180521"/>
                </a:lnTo>
                <a:lnTo>
                  <a:pt x="0" y="3180521"/>
                </a:lnTo>
                <a:lnTo>
                  <a:pt x="1607642" y="0"/>
                </a:lnTo>
                <a:close/>
              </a:path>
            </a:pathLst>
          </a:custGeom>
          <a:blipFill dpi="0" rotWithShape="1">
            <a:blip r:embed="rId5"/>
            <a:srcRect/>
            <a:stretch>
              <a:fillRect l="-11000" t="-27000"/>
            </a:stretch>
          </a:blip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p>
        </p:txBody>
      </p:sp>
    </p:spTree>
    <p:extLst>
      <p:ext uri="{BB962C8B-B14F-4D97-AF65-F5344CB8AC3E}">
        <p14:creationId xmlns:p14="http://schemas.microsoft.com/office/powerpoint/2010/main" val="134040865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3000"/>
                            </p:stCondLst>
                            <p:childTnLst>
                              <p:par>
                                <p:cTn id="44" presetID="2" presetClass="entr" presetSubtype="4"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ppt_x"/>
                                          </p:val>
                                        </p:tav>
                                        <p:tav tm="100000">
                                          <p:val>
                                            <p:strVal val="#ppt_x"/>
                                          </p:val>
                                        </p:tav>
                                      </p:tavLst>
                                    </p:anim>
                                    <p:anim calcmode="lin" valueType="num">
                                      <p:cBhvr additive="base">
                                        <p:cTn id="47" dur="500" fill="hold"/>
                                        <p:tgtEl>
                                          <p:spTgt spid="2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ppt_x"/>
                                          </p:val>
                                        </p:tav>
                                        <p:tav tm="100000">
                                          <p:val>
                                            <p:strVal val="#ppt_x"/>
                                          </p:val>
                                        </p:tav>
                                      </p:tavLst>
                                    </p:anim>
                                    <p:anim calcmode="lin" valueType="num">
                                      <p:cBhvr additive="base">
                                        <p:cTn id="5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2480-B47F-414C-9B3C-CB920BC9BBDC}"/>
              </a:ext>
            </a:extLst>
          </p:cNvPr>
          <p:cNvSpPr>
            <a:spLocks noGrp="1"/>
          </p:cNvSpPr>
          <p:nvPr>
            <p:ph type="title"/>
          </p:nvPr>
        </p:nvSpPr>
        <p:spPr>
          <a:xfrm>
            <a:off x="913794" y="0"/>
            <a:ext cx="10353761" cy="1326321"/>
          </a:xfrm>
        </p:spPr>
        <p:txBody>
          <a:bodyPr/>
          <a:lstStyle/>
          <a:p>
            <a:r>
              <a:rPr lang="en-US" dirty="0"/>
              <a:t>What is sudoku?</a:t>
            </a:r>
          </a:p>
        </p:txBody>
      </p:sp>
      <p:sp>
        <p:nvSpPr>
          <p:cNvPr id="9" name="TextBox 8">
            <a:extLst>
              <a:ext uri="{FF2B5EF4-FFF2-40B4-BE49-F238E27FC236}">
                <a16:creationId xmlns:a16="http://schemas.microsoft.com/office/drawing/2014/main" id="{7272ADEA-F4E9-48EF-9E6B-CDCF6A1BB1DC}"/>
              </a:ext>
            </a:extLst>
          </p:cNvPr>
          <p:cNvSpPr txBox="1"/>
          <p:nvPr/>
        </p:nvSpPr>
        <p:spPr>
          <a:xfrm>
            <a:off x="3043812" y="951343"/>
            <a:ext cx="6093724" cy="1754326"/>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Sudoku is a puzzle game designed for a single player, much like a crossword puzzle. The puzzle itself is nothing more than a grid of little boxes called “cells”. They are stacked nine high and nine wide, making 81 cells total. The puzzle comes with some of the cells (usually less than half of them) already filled in, like this:</a:t>
            </a:r>
            <a:endParaRPr lang="en-US" b="1" dirty="0">
              <a:latin typeface="Times New Roman" panose="02020603050405020304" pitchFamily="18" charset="0"/>
              <a:cs typeface="Times New Roman" panose="02020603050405020304" pitchFamily="18" charset="0"/>
            </a:endParaRPr>
          </a:p>
        </p:txBody>
      </p:sp>
      <p:pic>
        <p:nvPicPr>
          <p:cNvPr id="2054" name="Picture 6" descr="Sample Puzzle">
            <a:extLst>
              <a:ext uri="{FF2B5EF4-FFF2-40B4-BE49-F238E27FC236}">
                <a16:creationId xmlns:a16="http://schemas.microsoft.com/office/drawing/2014/main" id="{C7D60635-4596-4826-B5D3-D213E4DF1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161" y="2808646"/>
            <a:ext cx="2105025" cy="21050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67F522-EF53-4FA3-8386-47482F5DFF54}"/>
              </a:ext>
            </a:extLst>
          </p:cNvPr>
          <p:cNvSpPr txBox="1"/>
          <p:nvPr/>
        </p:nvSpPr>
        <p:spPr>
          <a:xfrm>
            <a:off x="3043812" y="5016648"/>
            <a:ext cx="6093724" cy="923330"/>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Each little square is called a "cell." Most often, Sudoku cells are filled with numbers (1-2-3-4-5-6-7-8-9), but sometimes pictures or Japanese symbols are used instead.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713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96CC-6617-48A5-B3DC-1348E7248C98}"/>
              </a:ext>
            </a:extLst>
          </p:cNvPr>
          <p:cNvSpPr>
            <a:spLocks noGrp="1"/>
          </p:cNvSpPr>
          <p:nvPr>
            <p:ph type="title"/>
          </p:nvPr>
        </p:nvSpPr>
        <p:spPr/>
        <p:txBody>
          <a:bodyPr/>
          <a:lstStyle/>
          <a:p>
            <a:r>
              <a:rPr lang="en-US" b="1" i="0" dirty="0">
                <a:effectLst/>
                <a:latin typeface="Verdana" panose="020B0604030504040204" pitchFamily="34" charset="0"/>
              </a:rPr>
              <a:t>Sudoku Rules &amp; Object of the game</a:t>
            </a:r>
            <a:br>
              <a:rPr lang="en-US" b="1" i="0" dirty="0">
                <a:solidFill>
                  <a:srgbClr val="000000"/>
                </a:solidFill>
                <a:effectLst/>
                <a:latin typeface="Verdana" panose="020B0604030504040204" pitchFamily="34" charset="0"/>
              </a:rPr>
            </a:br>
            <a:endParaRPr lang="en-US" dirty="0"/>
          </a:p>
        </p:txBody>
      </p:sp>
      <p:pic>
        <p:nvPicPr>
          <p:cNvPr id="3074" name="Picture 2">
            <a:extLst>
              <a:ext uri="{FF2B5EF4-FFF2-40B4-BE49-F238E27FC236}">
                <a16:creationId xmlns:a16="http://schemas.microsoft.com/office/drawing/2014/main" id="{31A6DEDB-B8B8-412A-9747-095BB5E6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2284255"/>
            <a:ext cx="4286250" cy="22894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55C208-5DF5-41D3-B67C-DD14C68C0862}"/>
              </a:ext>
            </a:extLst>
          </p:cNvPr>
          <p:cNvSpPr txBox="1"/>
          <p:nvPr/>
        </p:nvSpPr>
        <p:spPr>
          <a:xfrm>
            <a:off x="3043812" y="1751255"/>
            <a:ext cx="6209369"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The object of the game is simple: Fill in the empty cells!</a:t>
            </a:r>
            <a:endParaRPr lang="en-US"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4E4886-6A0E-4711-81A6-37B347A3C246}"/>
              </a:ext>
            </a:extLst>
          </p:cNvPr>
          <p:cNvSpPr txBox="1"/>
          <p:nvPr/>
        </p:nvSpPr>
        <p:spPr>
          <a:xfrm>
            <a:off x="3043813" y="4737412"/>
            <a:ext cx="6093724" cy="1477328"/>
          </a:xfrm>
          <a:prstGeom prst="rect">
            <a:avLst/>
          </a:prstGeom>
          <a:noFill/>
        </p:spPr>
        <p:txBody>
          <a:bodyPr wrap="square">
            <a:spAutoFit/>
          </a:bodyPr>
          <a:lstStyle/>
          <a:p>
            <a:pPr algn="just"/>
            <a:r>
              <a:rPr lang="en-US" b="0" i="0" dirty="0">
                <a:effectLst/>
                <a:latin typeface="Verdana" panose="020B0604030504040204" pitchFamily="34" charset="0"/>
              </a:rPr>
              <a:t>Easy, right? Well, hang on a sec...there is one rule you must follow: </a:t>
            </a:r>
            <a:r>
              <a:rPr lang="en-US" b="1" i="0" dirty="0">
                <a:effectLst/>
                <a:latin typeface="Verdana" panose="020B0604030504040204" pitchFamily="34" charset="0"/>
              </a:rPr>
              <a:t>no repeats are allowed in any row, column, or block</a:t>
            </a:r>
            <a:r>
              <a:rPr lang="en-US" b="0" i="0" dirty="0">
                <a:effectLst/>
                <a:latin typeface="Verdana" panose="020B0604030504040204" pitchFamily="34" charset="0"/>
              </a:rPr>
              <a:t>. To put it another way - you must use all nine numbers in each row, column, and block.</a:t>
            </a:r>
            <a:endParaRPr lang="en-US" dirty="0"/>
          </a:p>
        </p:txBody>
      </p:sp>
    </p:spTree>
    <p:extLst>
      <p:ext uri="{BB962C8B-B14F-4D97-AF65-F5344CB8AC3E}">
        <p14:creationId xmlns:p14="http://schemas.microsoft.com/office/powerpoint/2010/main" val="42239246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C98776-BDFD-45E1-BB27-271A8BCDB127}"/>
              </a:ext>
            </a:extLst>
          </p:cNvPr>
          <p:cNvSpPr txBox="1"/>
          <p:nvPr/>
        </p:nvSpPr>
        <p:spPr>
          <a:xfrm>
            <a:off x="3049138" y="598059"/>
            <a:ext cx="6093724" cy="646331"/>
          </a:xfrm>
          <a:prstGeom prst="rect">
            <a:avLst/>
          </a:prstGeom>
          <a:noFill/>
        </p:spPr>
        <p:txBody>
          <a:bodyPr wrap="square">
            <a:spAutoFit/>
          </a:bodyPr>
          <a:lstStyle/>
          <a:p>
            <a:r>
              <a:rPr lang="en-US" b="0" i="0" dirty="0">
                <a:effectLst/>
                <a:latin typeface="Verdana" panose="020B0604030504040204" pitchFamily="34" charset="0"/>
              </a:rPr>
              <a:t>OK, so what are rows, columns, and blocks? Glad you asked! Take a look at this diagram:</a:t>
            </a:r>
            <a:endParaRPr lang="en-US" dirty="0"/>
          </a:p>
        </p:txBody>
      </p:sp>
      <p:pic>
        <p:nvPicPr>
          <p:cNvPr id="4098" name="Picture 2">
            <a:extLst>
              <a:ext uri="{FF2B5EF4-FFF2-40B4-BE49-F238E27FC236}">
                <a16:creationId xmlns:a16="http://schemas.microsoft.com/office/drawing/2014/main" id="{449589C1-D50C-4DDC-ABEC-4CD48A70C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138" y="1847502"/>
            <a:ext cx="6093724" cy="27134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4576971-92BC-4EF6-B937-47BF3B749A4B}"/>
              </a:ext>
            </a:extLst>
          </p:cNvPr>
          <p:cNvSpPr txBox="1"/>
          <p:nvPr/>
        </p:nvSpPr>
        <p:spPr>
          <a:xfrm>
            <a:off x="3049138" y="5164076"/>
            <a:ext cx="6093724" cy="1200329"/>
          </a:xfrm>
          <a:prstGeom prst="rect">
            <a:avLst/>
          </a:prstGeom>
          <a:noFill/>
        </p:spPr>
        <p:txBody>
          <a:bodyPr wrap="square">
            <a:spAutoFit/>
          </a:bodyPr>
          <a:lstStyle/>
          <a:p>
            <a:pPr algn="just"/>
            <a:r>
              <a:rPr lang="en-US" b="1" i="0" dirty="0">
                <a:effectLst/>
                <a:latin typeface="Verdana" panose="020B0604030504040204" pitchFamily="34" charset="0"/>
              </a:rPr>
              <a:t>Here we see the same puzzle shown three different ways, in order to highlight the rows, columns, and blocks. Together, I refer to these as the 27 'houses'.</a:t>
            </a:r>
            <a:endParaRPr lang="en-US" dirty="0"/>
          </a:p>
        </p:txBody>
      </p:sp>
    </p:spTree>
    <p:extLst>
      <p:ext uri="{BB962C8B-B14F-4D97-AF65-F5344CB8AC3E}">
        <p14:creationId xmlns:p14="http://schemas.microsoft.com/office/powerpoint/2010/main" val="2311003791"/>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B438-75FE-4087-B4DD-F0B4597C78C1}"/>
              </a:ext>
            </a:extLst>
          </p:cNvPr>
          <p:cNvSpPr>
            <a:spLocks noGrp="1"/>
          </p:cNvSpPr>
          <p:nvPr>
            <p:ph type="title"/>
          </p:nvPr>
        </p:nvSpPr>
        <p:spPr/>
        <p:txBody>
          <a:bodyPr/>
          <a:lstStyle/>
          <a:p>
            <a:r>
              <a:rPr lang="en-US" dirty="0"/>
              <a:t>Project Materials</a:t>
            </a:r>
          </a:p>
        </p:txBody>
      </p:sp>
      <p:grpSp>
        <p:nvGrpSpPr>
          <p:cNvPr id="4" name="Group 3">
            <a:extLst>
              <a:ext uri="{FF2B5EF4-FFF2-40B4-BE49-F238E27FC236}">
                <a16:creationId xmlns:a16="http://schemas.microsoft.com/office/drawing/2014/main" id="{2709649B-7EC2-4482-A5DA-D89BB3CF2384}"/>
              </a:ext>
            </a:extLst>
          </p:cNvPr>
          <p:cNvGrpSpPr/>
          <p:nvPr/>
        </p:nvGrpSpPr>
        <p:grpSpPr>
          <a:xfrm>
            <a:off x="1700472" y="1935921"/>
            <a:ext cx="8780405" cy="3768489"/>
            <a:chOff x="957066" y="2334975"/>
            <a:chExt cx="8780405" cy="3768489"/>
          </a:xfrm>
        </p:grpSpPr>
        <p:pic>
          <p:nvPicPr>
            <p:cNvPr id="5122" name="Picture 2" descr="File and Folder Icons in Visual Studio Code">
              <a:extLst>
                <a:ext uri="{FF2B5EF4-FFF2-40B4-BE49-F238E27FC236}">
                  <a16:creationId xmlns:a16="http://schemas.microsoft.com/office/drawing/2014/main" id="{A6F5150E-B9F6-4091-8540-9A132ED3F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066" y="2334975"/>
              <a:ext cx="4215375" cy="2188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a &quot;computer algorithm&quot;? | HowStuffWorks">
              <a:extLst>
                <a:ext uri="{FF2B5EF4-FFF2-40B4-BE49-F238E27FC236}">
                  <a16:creationId xmlns:a16="http://schemas.microsoft.com/office/drawing/2014/main" id="{E7AB0C64-9E7D-4FAC-88FF-1A396FDAE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441" y="2334975"/>
              <a:ext cx="4565030" cy="21880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est Python IDEs &amp; Code Editors for 2020">
              <a:extLst>
                <a:ext uri="{FF2B5EF4-FFF2-40B4-BE49-F238E27FC236}">
                  <a16:creationId xmlns:a16="http://schemas.microsoft.com/office/drawing/2014/main" id="{95AF3CA8-49C9-4403-8437-11DB1BBED1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666" y="4512789"/>
              <a:ext cx="3911550" cy="15906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2518749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4F4E80-D91D-4FE5-9599-37FE05337E48}"/>
              </a:ext>
            </a:extLst>
          </p:cNvPr>
          <p:cNvSpPr txBox="1"/>
          <p:nvPr/>
        </p:nvSpPr>
        <p:spPr>
          <a:xfrm>
            <a:off x="3046862" y="1659285"/>
            <a:ext cx="6093724" cy="3539430"/>
          </a:xfrm>
          <a:prstGeom prst="rect">
            <a:avLst/>
          </a:prstGeom>
          <a:noFill/>
        </p:spPr>
        <p:txBody>
          <a:bodyPr wrap="square">
            <a:spAutoFit/>
          </a:bodyPr>
          <a:lstStyle/>
          <a:p>
            <a:r>
              <a:rPr lang="en-US" sz="2800" b="1" dirty="0">
                <a:latin typeface="Elephant" panose="02020904090505020303" pitchFamily="18" charset="0"/>
              </a:rPr>
              <a:t>1.</a:t>
            </a:r>
            <a:r>
              <a:rPr lang="en-US" sz="2800" b="0" i="0" dirty="0">
                <a:effectLst/>
                <a:latin typeface="Elephant" panose="02020904090505020303" pitchFamily="18" charset="0"/>
              </a:rPr>
              <a:t>What is the backtracking method.</a:t>
            </a:r>
          </a:p>
          <a:p>
            <a:endParaRPr lang="en-US" sz="2800" b="0" i="0" dirty="0">
              <a:effectLst/>
              <a:latin typeface="Elephant" panose="02020904090505020303" pitchFamily="18" charset="0"/>
            </a:endParaRPr>
          </a:p>
          <a:p>
            <a:r>
              <a:rPr lang="en-US" sz="2800" b="1" i="0" dirty="0">
                <a:effectLst/>
                <a:latin typeface="Elephant" panose="02020904090505020303" pitchFamily="18" charset="0"/>
              </a:rPr>
              <a:t>2.</a:t>
            </a:r>
            <a:r>
              <a:rPr lang="en-US" sz="2800" b="0" i="0" dirty="0">
                <a:effectLst/>
                <a:latin typeface="Elephant" panose="02020904090505020303" pitchFamily="18" charset="0"/>
              </a:rPr>
              <a:t>How to use recursion in programming.</a:t>
            </a:r>
          </a:p>
          <a:p>
            <a:endParaRPr lang="en-US" sz="2800" b="0" i="0" dirty="0">
              <a:effectLst/>
              <a:latin typeface="Elephant" panose="02020904090505020303" pitchFamily="18" charset="0"/>
            </a:endParaRPr>
          </a:p>
          <a:p>
            <a:r>
              <a:rPr lang="en-US" sz="2800" b="1" i="0" dirty="0">
                <a:effectLst/>
                <a:latin typeface="Elephant" panose="02020904090505020303" pitchFamily="18" charset="0"/>
              </a:rPr>
              <a:t>3.</a:t>
            </a:r>
            <a:r>
              <a:rPr lang="en-US" sz="2800" b="0" i="0" dirty="0">
                <a:effectLst/>
                <a:latin typeface="Elephant" panose="02020904090505020303" pitchFamily="18" charset="0"/>
              </a:rPr>
              <a:t>How to solve Sudoku using recursion in Python</a:t>
            </a:r>
          </a:p>
        </p:txBody>
      </p:sp>
      <p:sp>
        <p:nvSpPr>
          <p:cNvPr id="9" name="TextBox 8">
            <a:extLst>
              <a:ext uri="{FF2B5EF4-FFF2-40B4-BE49-F238E27FC236}">
                <a16:creationId xmlns:a16="http://schemas.microsoft.com/office/drawing/2014/main" id="{B06EE7F2-7057-4A01-9FFC-45DB72A89421}"/>
              </a:ext>
            </a:extLst>
          </p:cNvPr>
          <p:cNvSpPr txBox="1"/>
          <p:nvPr/>
        </p:nvSpPr>
        <p:spPr>
          <a:xfrm>
            <a:off x="232011" y="272956"/>
            <a:ext cx="11723427" cy="707886"/>
          </a:xfrm>
          <a:prstGeom prst="rect">
            <a:avLst/>
          </a:prstGeom>
          <a:noFill/>
        </p:spPr>
        <p:txBody>
          <a:bodyPr wrap="square">
            <a:spAutoFit/>
          </a:bodyPr>
          <a:lstStyle/>
          <a:p>
            <a:r>
              <a:rPr lang="en-US" sz="4000" b="0" i="0" dirty="0">
                <a:effectLst/>
                <a:latin typeface="Rockwell" panose="02060603020205020403" pitchFamily="18" charset="0"/>
              </a:rPr>
              <a:t>Here are some topics we covered </a:t>
            </a:r>
            <a:r>
              <a:rPr lang="en-US" sz="4000" dirty="0">
                <a:latin typeface="Rockwell" panose="02060603020205020403" pitchFamily="18" charset="0"/>
              </a:rPr>
              <a:t>for</a:t>
            </a:r>
            <a:r>
              <a:rPr lang="en-US" sz="4000" b="0" i="0" dirty="0">
                <a:effectLst/>
                <a:latin typeface="Rockwell" panose="02060603020205020403" pitchFamily="18" charset="0"/>
              </a:rPr>
              <a:t> </a:t>
            </a:r>
            <a:r>
              <a:rPr lang="en-US" sz="4000" dirty="0">
                <a:latin typeface="Rockwell" panose="02060603020205020403" pitchFamily="18" charset="0"/>
              </a:rPr>
              <a:t>ours</a:t>
            </a:r>
            <a:r>
              <a:rPr lang="en-US" sz="4000" b="0" i="0" dirty="0">
                <a:effectLst/>
                <a:latin typeface="Rockwell" panose="02060603020205020403" pitchFamily="18" charset="0"/>
              </a:rPr>
              <a:t> project</a:t>
            </a:r>
            <a:endParaRPr lang="en-US" sz="4000" dirty="0">
              <a:latin typeface="Rockwell" panose="02060603020205020403" pitchFamily="18" charset="0"/>
            </a:endParaRPr>
          </a:p>
        </p:txBody>
      </p:sp>
    </p:spTree>
    <p:extLst>
      <p:ext uri="{BB962C8B-B14F-4D97-AF65-F5344CB8AC3E}">
        <p14:creationId xmlns:p14="http://schemas.microsoft.com/office/powerpoint/2010/main" val="4223775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3888-8B65-49EB-BD91-1026F35D3702}"/>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7E3B089D-3BD3-4CC5-BDD2-ACF7DFF87931}"/>
              </a:ext>
            </a:extLst>
          </p:cNvPr>
          <p:cNvSpPr>
            <a:spLocks noGrp="1"/>
          </p:cNvSpPr>
          <p:nvPr>
            <p:ph idx="1"/>
          </p:nvPr>
        </p:nvSpPr>
        <p:spPr/>
        <p:txBody>
          <a:bodyPr/>
          <a:lstStyle/>
          <a:p>
            <a:r>
              <a:rPr lang="en-US" dirty="0"/>
              <a:t>First of all we make a parent class –</a:t>
            </a:r>
          </a:p>
          <a:p>
            <a:endParaRPr lang="en-US" dirty="0"/>
          </a:p>
          <a:p>
            <a:endParaRPr lang="en-US" dirty="0"/>
          </a:p>
          <a:p>
            <a:endParaRPr lang="en-US" dirty="0"/>
          </a:p>
          <a:p>
            <a:r>
              <a:rPr lang="en-US" dirty="0"/>
              <a:t>Then make a method for  set the empty sells to 0 –</a:t>
            </a:r>
          </a:p>
        </p:txBody>
      </p:sp>
      <p:pic>
        <p:nvPicPr>
          <p:cNvPr id="5" name="Picture 4">
            <a:extLst>
              <a:ext uri="{FF2B5EF4-FFF2-40B4-BE49-F238E27FC236}">
                <a16:creationId xmlns:a16="http://schemas.microsoft.com/office/drawing/2014/main" id="{B5E7183B-745E-49E5-A91F-B95388BC44AB}"/>
              </a:ext>
            </a:extLst>
          </p:cNvPr>
          <p:cNvPicPr>
            <a:picLocks noChangeAspect="1"/>
          </p:cNvPicPr>
          <p:nvPr/>
        </p:nvPicPr>
        <p:blipFill>
          <a:blip r:embed="rId2"/>
          <a:stretch>
            <a:fillRect/>
          </a:stretch>
        </p:blipFill>
        <p:spPr>
          <a:xfrm>
            <a:off x="5485617" y="1935921"/>
            <a:ext cx="2973339" cy="575485"/>
          </a:xfrm>
          <a:prstGeom prst="rect">
            <a:avLst/>
          </a:prstGeom>
        </p:spPr>
      </p:pic>
      <p:pic>
        <p:nvPicPr>
          <p:cNvPr id="7" name="Picture 6">
            <a:extLst>
              <a:ext uri="{FF2B5EF4-FFF2-40B4-BE49-F238E27FC236}">
                <a16:creationId xmlns:a16="http://schemas.microsoft.com/office/drawing/2014/main" id="{22DE3D19-29EB-4ACA-8DD9-C5316C085063}"/>
              </a:ext>
            </a:extLst>
          </p:cNvPr>
          <p:cNvPicPr>
            <a:picLocks noChangeAspect="1"/>
          </p:cNvPicPr>
          <p:nvPr/>
        </p:nvPicPr>
        <p:blipFill>
          <a:blip r:embed="rId3"/>
          <a:stretch>
            <a:fillRect/>
          </a:stretch>
        </p:blipFill>
        <p:spPr>
          <a:xfrm>
            <a:off x="7176850" y="3494963"/>
            <a:ext cx="5015150" cy="1703264"/>
          </a:xfrm>
          <a:prstGeom prst="rect">
            <a:avLst/>
          </a:prstGeom>
        </p:spPr>
      </p:pic>
    </p:spTree>
    <p:extLst>
      <p:ext uri="{BB962C8B-B14F-4D97-AF65-F5344CB8AC3E}">
        <p14:creationId xmlns:p14="http://schemas.microsoft.com/office/powerpoint/2010/main" val="761382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8DD7-0014-4503-9C6A-5129823B7AD8}"/>
              </a:ext>
            </a:extLst>
          </p:cNvPr>
          <p:cNvSpPr>
            <a:spLocks noGrp="1"/>
          </p:cNvSpPr>
          <p:nvPr>
            <p:ph type="title"/>
          </p:nvPr>
        </p:nvSpPr>
        <p:spPr/>
        <p:txBody>
          <a:bodyPr/>
          <a:lstStyle/>
          <a:p>
            <a:r>
              <a:rPr lang="en-US" dirty="0"/>
              <a:t>Using Backtracking Method for find the next empty sell</a:t>
            </a:r>
          </a:p>
        </p:txBody>
      </p:sp>
      <p:pic>
        <p:nvPicPr>
          <p:cNvPr id="5" name="Picture 4">
            <a:extLst>
              <a:ext uri="{FF2B5EF4-FFF2-40B4-BE49-F238E27FC236}">
                <a16:creationId xmlns:a16="http://schemas.microsoft.com/office/drawing/2014/main" id="{824A85E2-3F1B-4135-AA5D-77E180307D55}"/>
              </a:ext>
            </a:extLst>
          </p:cNvPr>
          <p:cNvPicPr>
            <a:picLocks noChangeAspect="1"/>
          </p:cNvPicPr>
          <p:nvPr/>
        </p:nvPicPr>
        <p:blipFill>
          <a:blip r:embed="rId2"/>
          <a:stretch>
            <a:fillRect/>
          </a:stretch>
        </p:blipFill>
        <p:spPr>
          <a:xfrm>
            <a:off x="913795" y="2227996"/>
            <a:ext cx="10353761" cy="4020403"/>
          </a:xfrm>
          <a:prstGeom prst="rect">
            <a:avLst/>
          </a:prstGeom>
        </p:spPr>
      </p:pic>
    </p:spTree>
    <p:extLst>
      <p:ext uri="{BB962C8B-B14F-4D97-AF65-F5344CB8AC3E}">
        <p14:creationId xmlns:p14="http://schemas.microsoft.com/office/powerpoint/2010/main" val="176719160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191</TotalTime>
  <Words>412</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Bookman Old Style</vt:lpstr>
      <vt:lpstr>Broadway</vt:lpstr>
      <vt:lpstr>Centaur</vt:lpstr>
      <vt:lpstr>Century Gothic</vt:lpstr>
      <vt:lpstr>Consolas</vt:lpstr>
      <vt:lpstr>Elephant</vt:lpstr>
      <vt:lpstr>Onyx</vt:lpstr>
      <vt:lpstr>Roboto</vt:lpstr>
      <vt:lpstr>Rockwell</vt:lpstr>
      <vt:lpstr>Times New Roman</vt:lpstr>
      <vt:lpstr>Verdana</vt:lpstr>
      <vt:lpstr>Damask</vt:lpstr>
      <vt:lpstr>PowerPoint Presentation</vt:lpstr>
      <vt:lpstr>PowerPoint Presentation</vt:lpstr>
      <vt:lpstr>What is sudoku?</vt:lpstr>
      <vt:lpstr>Sudoku Rules &amp; Object of the game </vt:lpstr>
      <vt:lpstr>PowerPoint Presentation</vt:lpstr>
      <vt:lpstr>Project Materials</vt:lpstr>
      <vt:lpstr>PowerPoint Presentation</vt:lpstr>
      <vt:lpstr>Steps</vt:lpstr>
      <vt:lpstr>Using Backtracking Method for find the next empty sell</vt:lpstr>
      <vt:lpstr>PowerPoint Presentation</vt:lpstr>
      <vt:lpstr>PowerPoint Presentation</vt:lpstr>
      <vt:lpstr>GUI Class “Class Interface”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Ahmed Zubayer Sunny</cp:lastModifiedBy>
  <cp:revision>77</cp:revision>
  <dcterms:created xsi:type="dcterms:W3CDTF">2017-08-12T16:25:17Z</dcterms:created>
  <dcterms:modified xsi:type="dcterms:W3CDTF">2020-12-14T12:45:19Z</dcterms:modified>
</cp:coreProperties>
</file>