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1"/>
  </p:notesMasterIdLst>
  <p:sldIdLst>
    <p:sldId id="256" r:id="rId2"/>
    <p:sldId id="258" r:id="rId3"/>
    <p:sldId id="305" r:id="rId4"/>
    <p:sldId id="259" r:id="rId5"/>
    <p:sldId id="260" r:id="rId6"/>
    <p:sldId id="257" r:id="rId7"/>
    <p:sldId id="306" r:id="rId8"/>
    <p:sldId id="261" r:id="rId9"/>
    <p:sldId id="308" r:id="rId10"/>
    <p:sldId id="309" r:id="rId11"/>
    <p:sldId id="310" r:id="rId12"/>
    <p:sldId id="311" r:id="rId13"/>
    <p:sldId id="312" r:id="rId14"/>
    <p:sldId id="315" r:id="rId15"/>
    <p:sldId id="314" r:id="rId16"/>
    <p:sldId id="317" r:id="rId17"/>
    <p:sldId id="318" r:id="rId18"/>
    <p:sldId id="319" r:id="rId19"/>
    <p:sldId id="320" r:id="rId20"/>
    <p:sldId id="316" r:id="rId21"/>
    <p:sldId id="322" r:id="rId22"/>
    <p:sldId id="330" r:id="rId23"/>
    <p:sldId id="323" r:id="rId24"/>
    <p:sldId id="324" r:id="rId25"/>
    <p:sldId id="325" r:id="rId26"/>
    <p:sldId id="326" r:id="rId27"/>
    <p:sldId id="327" r:id="rId28"/>
    <p:sldId id="274" r:id="rId29"/>
    <p:sldId id="331" r:id="rId30"/>
  </p:sldIdLst>
  <p:sldSz cx="9144000" cy="5143500" type="screen16x9"/>
  <p:notesSz cx="6858000" cy="9144000"/>
  <p:embeddedFontLst>
    <p:embeddedFont>
      <p:font typeface="Catamaran" panose="020B0604020202020204" charset="0"/>
      <p:regular r:id="rId32"/>
      <p:bold r:id="rId33"/>
    </p:embeddedFont>
    <p:embeddedFont>
      <p:font typeface="Fugaz One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BE43CD-C983-4A72-B42F-571E51691BA5}">
  <a:tblStyle styleId="{82BE43CD-C983-4A72-B42F-571E51691B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19" autoAdjust="0"/>
  </p:normalViewPr>
  <p:slideViewPr>
    <p:cSldViewPr snapToGrid="0">
      <p:cViewPr varScale="1">
        <p:scale>
          <a:sx n="82" d="100"/>
          <a:sy n="82" d="100"/>
        </p:scale>
        <p:origin x="10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Bonjour</a:t>
            </a:r>
            <a:r>
              <a:rPr lang="fr-FR" baseline="0" dirty="0" smtClean="0"/>
              <a:t> tous d’</a:t>
            </a:r>
            <a:r>
              <a:rPr lang="fr-FR" baseline="0" dirty="0" err="1" smtClean="0"/>
              <a:t>abored</a:t>
            </a:r>
            <a:r>
              <a:rPr lang="fr-FR" baseline="0" dirty="0" smtClean="0"/>
              <a:t> je vais remercier </a:t>
            </a:r>
            <a:r>
              <a:rPr lang="fr-FR" baseline="0" dirty="0" err="1" smtClean="0"/>
              <a:t>mr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issaoui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najah</a:t>
            </a:r>
            <a:r>
              <a:rPr lang="fr-FR" baseline="0" dirty="0" smtClean="0"/>
              <a:t> de évaluer mon mini projet </a:t>
            </a:r>
            <a:r>
              <a:rPr lang="fr-FR" baseline="0" dirty="0" err="1" smtClean="0"/>
              <a:t>devops</a:t>
            </a:r>
            <a:r>
              <a:rPr lang="fr-FR" baseline="0" dirty="0" smtClean="0"/>
              <a:t> réalisé par moi-même ahmed ben </a:t>
            </a:r>
            <a:r>
              <a:rPr lang="fr-FR" baseline="0" dirty="0" err="1" smtClean="0"/>
              <a:t>mansour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ce9dc6fa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ce9dc6fa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fr-FR" dirty="0" smtClean="0"/>
              <a:t>En</a:t>
            </a:r>
            <a:r>
              <a:rPr lang="fr-FR" baseline="0" dirty="0" smtClean="0"/>
              <a:t> passe a la réalisation 1</a:t>
            </a:r>
            <a:r>
              <a:rPr lang="fr-FR" baseline="30000" dirty="0" smtClean="0"/>
              <a:t>er</a:t>
            </a:r>
            <a:r>
              <a:rPr lang="fr-FR" baseline="0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894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ce9dc6fa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ce9dc6fa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4456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ce9dc6fa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ce9dc6fa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6982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ce9dc6fa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ce9dc6fa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5288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ce9dc6fa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ce9dc6fa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6031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ce9dc6fa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ce9dc6fa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Dans</a:t>
            </a:r>
            <a:r>
              <a:rPr lang="fr-FR" baseline="0" dirty="0" smtClean="0"/>
              <a:t> cet </a:t>
            </a:r>
            <a:r>
              <a:rPr lang="fr-FR" baseline="0" dirty="0" err="1" smtClean="0"/>
              <a:t>etape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229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ce9dc6fa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ce9dc6fa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4478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ce9dc6fa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ce9dc6fa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2194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ce9dc6fa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ce9dc6fa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 smtClean="0"/>
              <a:t>Le</a:t>
            </a:r>
            <a:r>
              <a:rPr lang="fr-FR" baseline="0" dirty="0" smtClean="0"/>
              <a:t>s 2 agent </a:t>
            </a:r>
            <a:r>
              <a:rPr lang="fr-FR" sz="1100" dirty="0" smtClean="0">
                <a:solidFill>
                  <a:schemeClr val="bg1"/>
                </a:solidFill>
              </a:rPr>
              <a:t>(n’est connecter avec le maitre</a:t>
            </a:r>
            <a:r>
              <a:rPr lang="fr-FR" sz="1100" baseline="0" dirty="0" smtClean="0">
                <a:solidFill>
                  <a:schemeClr val="bg1"/>
                </a:solidFill>
              </a:rPr>
              <a:t> </a:t>
            </a:r>
            <a:endParaRPr lang="fr-FR" sz="1100" dirty="0" smtClean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1606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ce9dc6fa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ce9dc6fa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Pour</a:t>
            </a:r>
            <a:r>
              <a:rPr lang="fr-FR" baseline="0" dirty="0" smtClean="0"/>
              <a:t> connecter le agent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1838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En commence par le</a:t>
            </a:r>
            <a:r>
              <a:rPr lang="fr-FR" baseline="0" dirty="0" smtClean="0"/>
              <a:t> plan 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ce9dc6fa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ce9dc6fa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 smtClean="0"/>
              <a:t>Voila</a:t>
            </a:r>
            <a:r>
              <a:rPr lang="fr-FR" baseline="0" dirty="0" smtClean="0"/>
              <a:t> </a:t>
            </a:r>
            <a:endParaRPr lang="fr-F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3574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ce9dc6fa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ce9dc6fa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 smtClean="0"/>
              <a:t>Dans ma partie</a:t>
            </a:r>
            <a:r>
              <a:rPr lang="fr-FR" baseline="0" dirty="0" smtClean="0"/>
              <a:t> suivant</a:t>
            </a:r>
            <a:endParaRPr lang="fr-F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7357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ce9dc6fa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ce9dc6fa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19235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ce9dc6fa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ce9dc6fa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fr-FR" dirty="0" smtClean="0"/>
              <a:t>Apres</a:t>
            </a:r>
            <a:r>
              <a:rPr lang="fr-FR" baseline="0" dirty="0" smtClean="0"/>
              <a:t> en push le fichier index.html avec le terminal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5209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ce9dc6fa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ce9dc6fa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La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derniere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etape</a:t>
            </a:r>
            <a:r>
              <a:rPr lang="fr-FR" baseline="0" dirty="0" smtClean="0"/>
              <a:t> dans </a:t>
            </a:r>
            <a:r>
              <a:rPr lang="fr-FR" baseline="0" dirty="0" err="1" smtClean="0"/>
              <a:t>jenkins</a:t>
            </a:r>
            <a:r>
              <a:rPr lang="fr-FR" baseline="0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18047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ce9dc6fa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ce9dc6fa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Pour</a:t>
            </a:r>
            <a:r>
              <a:rPr lang="fr-FR" baseline="0" dirty="0" smtClean="0"/>
              <a:t> l’ </a:t>
            </a:r>
            <a:r>
              <a:rPr lang="fr-FR" baseline="0" dirty="0" err="1" smtClean="0"/>
              <a:t>etape</a:t>
            </a:r>
            <a:r>
              <a:rPr lang="fr-FR" baseline="0" dirty="0" smtClean="0"/>
              <a:t> suivant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17086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ce9dc6fa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ce9dc6fa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61610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ce9dc6fa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ce9dc6fa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En</a:t>
            </a:r>
            <a:r>
              <a:rPr lang="fr-FR" baseline="0" dirty="0" smtClean="0"/>
              <a:t> fin voila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40064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11ce9dc6fa_1_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11ce9dc6fa_1_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640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Et en termine</a:t>
            </a:r>
            <a:r>
              <a:rPr lang="fr-FR" baseline="0" dirty="0" smtClean="0"/>
              <a:t> par la conclusion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8985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En passe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Dans</a:t>
            </a:r>
            <a:r>
              <a:rPr lang="fr-FR" baseline="0" dirty="0" smtClean="0"/>
              <a:t> la 3eme partie en </a:t>
            </a:r>
            <a:r>
              <a:rPr lang="fr-FR" baseline="0" dirty="0" err="1" smtClean="0"/>
              <a:t>definie</a:t>
            </a:r>
            <a:r>
              <a:rPr lang="fr-FR" baseline="0" dirty="0" smtClean="0"/>
              <a:t> …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Ensuite en a …..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2294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ce9dc6fa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ce9dc6fa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Pour …..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ce9dc6fa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ce9dc6fa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fr-FR" dirty="0" smtClean="0"/>
          </a:p>
          <a:p>
            <a:pPr marL="158750" indent="0">
              <a:buNone/>
            </a:pPr>
            <a:r>
              <a:rPr lang="fr-FR" dirty="0" smtClean="0"/>
              <a:t>Pour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arch</a:t>
            </a:r>
            <a:r>
              <a:rPr lang="fr-FR" baseline="0" dirty="0" smtClean="0"/>
              <a:t> de </a:t>
            </a:r>
            <a:r>
              <a:rPr lang="fr-FR" baseline="0" dirty="0" err="1" smtClean="0"/>
              <a:t>jenkins</a:t>
            </a:r>
            <a:r>
              <a:rPr lang="fr-FR" baseline="0" dirty="0" smtClean="0"/>
              <a:t>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La première instance c’est le Jenkins master</a:t>
            </a:r>
          </a:p>
          <a:p>
            <a:r>
              <a:rPr lang="fr-FR" dirty="0" smtClean="0"/>
              <a:t>La deuxième instance c’est le Jenkins slave</a:t>
            </a:r>
            <a:r>
              <a:rPr lang="fr-FR" baseline="0" dirty="0" smtClean="0"/>
              <a:t> de mise en scène</a:t>
            </a:r>
          </a:p>
          <a:p>
            <a:r>
              <a:rPr lang="fr-FR" baseline="0" dirty="0" smtClean="0"/>
              <a:t>La troisième instance c’est le Jenkins slave de production</a:t>
            </a:r>
            <a:endParaRPr lang="fr-F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421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94" y="1086488"/>
            <a:ext cx="3858600" cy="17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94" y="3529712"/>
            <a:ext cx="3858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title" idx="2"/>
          </p:nvPr>
        </p:nvSpPr>
        <p:spPr>
          <a:xfrm>
            <a:off x="1498588" y="1649000"/>
            <a:ext cx="24876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ubTitle" idx="1"/>
          </p:nvPr>
        </p:nvSpPr>
        <p:spPr>
          <a:xfrm>
            <a:off x="1498600" y="2115200"/>
            <a:ext cx="24876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title" idx="3"/>
          </p:nvPr>
        </p:nvSpPr>
        <p:spPr>
          <a:xfrm>
            <a:off x="5157807" y="1649000"/>
            <a:ext cx="24876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4"/>
          </p:nvPr>
        </p:nvSpPr>
        <p:spPr>
          <a:xfrm>
            <a:off x="5157807" y="2115200"/>
            <a:ext cx="24876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title" idx="5"/>
          </p:nvPr>
        </p:nvSpPr>
        <p:spPr>
          <a:xfrm>
            <a:off x="1498588" y="3311000"/>
            <a:ext cx="24876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6"/>
          </p:nvPr>
        </p:nvSpPr>
        <p:spPr>
          <a:xfrm>
            <a:off x="1498600" y="3777200"/>
            <a:ext cx="24876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title" idx="7"/>
          </p:nvPr>
        </p:nvSpPr>
        <p:spPr>
          <a:xfrm>
            <a:off x="5157807" y="3311000"/>
            <a:ext cx="24876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8"/>
          </p:nvPr>
        </p:nvSpPr>
        <p:spPr>
          <a:xfrm>
            <a:off x="5157807" y="3777200"/>
            <a:ext cx="24876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/>
          <p:nvPr/>
        </p:nvSpPr>
        <p:spPr>
          <a:xfrm>
            <a:off x="5902625" y="16677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4"/>
          <p:cNvSpPr/>
          <p:nvPr/>
        </p:nvSpPr>
        <p:spPr>
          <a:xfrm>
            <a:off x="-415775" y="2071075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4"/>
          <p:cNvSpPr/>
          <p:nvPr/>
        </p:nvSpPr>
        <p:spPr>
          <a:xfrm>
            <a:off x="1216275" y="-1099550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4"/>
          <p:cNvSpPr/>
          <p:nvPr/>
        </p:nvSpPr>
        <p:spPr>
          <a:xfrm>
            <a:off x="2874800" y="26794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/>
          <p:nvPr/>
        </p:nvSpPr>
        <p:spPr>
          <a:xfrm>
            <a:off x="5283600" y="25161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5"/>
          <p:cNvSpPr/>
          <p:nvPr/>
        </p:nvSpPr>
        <p:spPr>
          <a:xfrm>
            <a:off x="4199950" y="-36465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5"/>
          <p:cNvSpPr/>
          <p:nvPr/>
        </p:nvSpPr>
        <p:spPr>
          <a:xfrm>
            <a:off x="-156300" y="-90275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56298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6"/>
          <p:cNvSpPr/>
          <p:nvPr/>
        </p:nvSpPr>
        <p:spPr>
          <a:xfrm>
            <a:off x="30831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6"/>
          <p:cNvSpPr/>
          <p:nvPr/>
        </p:nvSpPr>
        <p:spPr>
          <a:xfrm>
            <a:off x="5364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/>
          <p:nvPr/>
        </p:nvSpPr>
        <p:spPr>
          <a:xfrm>
            <a:off x="4240375" y="476099"/>
            <a:ext cx="4624500" cy="4191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89625" y="2655575"/>
            <a:ext cx="360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856625" y="1534875"/>
            <a:ext cx="12735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89625" y="3408300"/>
            <a:ext cx="36075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905525" y="1540775"/>
            <a:ext cx="3243000" cy="27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905550" y="959188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041400" y="2607575"/>
            <a:ext cx="5061000" cy="19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3769800" y="1791723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4635600" y="2621963"/>
            <a:ext cx="3795300" cy="10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 idx="2"/>
          </p:nvPr>
        </p:nvSpPr>
        <p:spPr>
          <a:xfrm>
            <a:off x="1826275" y="1669200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1"/>
          </p:nvPr>
        </p:nvSpPr>
        <p:spPr>
          <a:xfrm>
            <a:off x="1826275" y="2179525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/>
          </p:nvPr>
        </p:nvSpPr>
        <p:spPr>
          <a:xfrm>
            <a:off x="5940175" y="1669200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4"/>
          </p:nvPr>
        </p:nvSpPr>
        <p:spPr>
          <a:xfrm>
            <a:off x="5940175" y="2179525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5"/>
          </p:nvPr>
        </p:nvSpPr>
        <p:spPr>
          <a:xfrm>
            <a:off x="1826275" y="3336104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6"/>
          </p:nvPr>
        </p:nvSpPr>
        <p:spPr>
          <a:xfrm>
            <a:off x="1826275" y="3846426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7"/>
          </p:nvPr>
        </p:nvSpPr>
        <p:spPr>
          <a:xfrm>
            <a:off x="5940175" y="3336103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5940175" y="3846426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819375" y="1902900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819375" y="3568802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4970225" y="1902900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 hasCustomPrompt="1"/>
          </p:nvPr>
        </p:nvSpPr>
        <p:spPr>
          <a:xfrm>
            <a:off x="4970225" y="3569825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6" r:id="rId10"/>
    <p:sldLayoutId id="2147483670" r:id="rId11"/>
    <p:sldLayoutId id="2147483671" r:id="rId12"/>
    <p:sldLayoutId id="2147483672" r:id="rId13"/>
    <p:sldLayoutId id="214748367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/>
          <p:nvPr/>
        </p:nvSpPr>
        <p:spPr>
          <a:xfrm>
            <a:off x="637600" y="195974"/>
            <a:ext cx="4228200" cy="4092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1"/>
          <p:cNvSpPr/>
          <p:nvPr/>
        </p:nvSpPr>
        <p:spPr>
          <a:xfrm>
            <a:off x="2936494" y="4459475"/>
            <a:ext cx="3286138" cy="436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subTitle" idx="1"/>
          </p:nvPr>
        </p:nvSpPr>
        <p:spPr>
          <a:xfrm>
            <a:off x="2642850" y="4459875"/>
            <a:ext cx="3858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Année Universitaire 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2022/2023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0" name="Google Shape;1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2632" y="0"/>
            <a:ext cx="3003401" cy="361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1"/>
          <p:cNvSpPr txBox="1">
            <a:spLocks noGrp="1"/>
          </p:cNvSpPr>
          <p:nvPr>
            <p:ph type="ctrTitle"/>
          </p:nvPr>
        </p:nvSpPr>
        <p:spPr>
          <a:xfrm>
            <a:off x="1758711" y="722391"/>
            <a:ext cx="4790347" cy="2294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Ptojet DevOps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18" name="Image 3" descr="unnam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885379" cy="665158"/>
          </a:xfrm>
          <a:prstGeom prst="rect">
            <a:avLst/>
          </a:prstGeom>
        </p:spPr>
      </p:pic>
      <p:sp>
        <p:nvSpPr>
          <p:cNvPr id="19" name="Google Shape;146;p31"/>
          <p:cNvSpPr txBox="1">
            <a:spLocks/>
          </p:cNvSpPr>
          <p:nvPr/>
        </p:nvSpPr>
        <p:spPr>
          <a:xfrm>
            <a:off x="2435005" y="4022560"/>
            <a:ext cx="3925239" cy="570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2SR1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ZoneTexte 7"/>
          <p:cNvSpPr txBox="1"/>
          <p:nvPr/>
        </p:nvSpPr>
        <p:spPr>
          <a:xfrm>
            <a:off x="0" y="2901825"/>
            <a:ext cx="34419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Elaboré par :</a:t>
            </a:r>
          </a:p>
          <a:p>
            <a:r>
              <a:rPr lang="fr-FR" sz="2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AHMED BEN MANSOUR</a:t>
            </a:r>
            <a:endParaRPr lang="fr-FR" sz="2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ZoneTexte 8"/>
          <p:cNvSpPr txBox="1"/>
          <p:nvPr/>
        </p:nvSpPr>
        <p:spPr>
          <a:xfrm>
            <a:off x="5400600" y="2901825"/>
            <a:ext cx="28758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Encadré par :</a:t>
            </a:r>
          </a:p>
          <a:p>
            <a:r>
              <a:rPr lang="fr-FR" sz="2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Mr. ISSAOUI NAJEH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/>
          <p:nvPr/>
        </p:nvSpPr>
        <p:spPr>
          <a:xfrm>
            <a:off x="2591450" y="111210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36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270" name="Google Shape;270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36"/>
            <p:cNvCxnSpPr>
              <a:stCxn id="270" idx="2"/>
              <a:endCxn id="249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36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73" name="Google Shape;27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36"/>
            <p:cNvCxnSpPr>
              <a:stCxn id="273" idx="2"/>
              <a:endCxn id="249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dk1"/>
                </a:solidFill>
              </a:rPr>
              <a:t>Réalisation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89" y="1636888"/>
            <a:ext cx="7746611" cy="2607733"/>
          </a:xfrm>
          <a:prstGeom prst="rect">
            <a:avLst/>
          </a:prstGeom>
        </p:spPr>
      </p:pic>
      <p:sp>
        <p:nvSpPr>
          <p:cNvPr id="13" name="Google Shape;275;p36"/>
          <p:cNvSpPr txBox="1">
            <a:spLocks/>
          </p:cNvSpPr>
          <p:nvPr/>
        </p:nvSpPr>
        <p:spPr>
          <a:xfrm>
            <a:off x="863650" y="108722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pPr algn="l"/>
            <a:r>
              <a:rPr lang="fr-FR" sz="2400" dirty="0" smtClean="0">
                <a:solidFill>
                  <a:schemeClr val="bg1"/>
                </a:solidFill>
              </a:rPr>
              <a:t>Se connecter sur AWS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79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/>
          <p:nvPr/>
        </p:nvSpPr>
        <p:spPr>
          <a:xfrm>
            <a:off x="2591450" y="111210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36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270" name="Google Shape;270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36"/>
            <p:cNvCxnSpPr>
              <a:stCxn id="270" idx="2"/>
              <a:endCxn id="249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36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73" name="Google Shape;27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36"/>
            <p:cNvCxnSpPr>
              <a:stCxn id="273" idx="2"/>
              <a:endCxn id="249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dk1"/>
                </a:solidFill>
              </a:rPr>
              <a:t>Réalisation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" name="Google Shape;275;p36"/>
          <p:cNvSpPr txBox="1">
            <a:spLocks/>
          </p:cNvSpPr>
          <p:nvPr/>
        </p:nvSpPr>
        <p:spPr>
          <a:xfrm>
            <a:off x="863650" y="108722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pPr algn="l"/>
            <a:r>
              <a:rPr lang="fr-FR" sz="2400" dirty="0" smtClean="0">
                <a:solidFill>
                  <a:schemeClr val="bg1"/>
                </a:solidFill>
              </a:rPr>
              <a:t>Lancer des instances et configuré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57" y="1601465"/>
            <a:ext cx="3528949" cy="19090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834" y="3693892"/>
            <a:ext cx="3869169" cy="13408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309" y="1601465"/>
            <a:ext cx="3530518" cy="190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6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/>
          <p:nvPr/>
        </p:nvSpPr>
        <p:spPr>
          <a:xfrm>
            <a:off x="2591450" y="111210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36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270" name="Google Shape;270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36"/>
            <p:cNvCxnSpPr>
              <a:stCxn id="270" idx="2"/>
              <a:endCxn id="249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36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73" name="Google Shape;27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36"/>
            <p:cNvCxnSpPr>
              <a:stCxn id="273" idx="2"/>
              <a:endCxn id="249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dk1"/>
                </a:solidFill>
              </a:rPr>
              <a:t>Réalisation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" name="Google Shape;275;p36"/>
          <p:cNvSpPr txBox="1">
            <a:spLocks/>
          </p:cNvSpPr>
          <p:nvPr/>
        </p:nvSpPr>
        <p:spPr>
          <a:xfrm>
            <a:off x="863650" y="108722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pPr algn="l"/>
            <a:r>
              <a:rPr lang="fr-FR" sz="2400" dirty="0" smtClean="0">
                <a:solidFill>
                  <a:schemeClr val="bg1"/>
                </a:solidFill>
              </a:rPr>
              <a:t>Les instances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87" y="1572027"/>
            <a:ext cx="8333511" cy="265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4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/>
          <p:nvPr/>
        </p:nvSpPr>
        <p:spPr>
          <a:xfrm>
            <a:off x="2591450" y="111210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36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270" name="Google Shape;270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36"/>
            <p:cNvCxnSpPr>
              <a:stCxn id="270" idx="2"/>
              <a:endCxn id="249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36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73" name="Google Shape;27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36"/>
            <p:cNvCxnSpPr>
              <a:stCxn id="273" idx="2"/>
              <a:endCxn id="249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dk1"/>
                </a:solidFill>
              </a:rPr>
              <a:t>Réalisation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" name="Google Shape;275;p36"/>
          <p:cNvSpPr txBox="1">
            <a:spLocks/>
          </p:cNvSpPr>
          <p:nvPr/>
        </p:nvSpPr>
        <p:spPr>
          <a:xfrm>
            <a:off x="720000" y="1087227"/>
            <a:ext cx="84528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pPr algn="l"/>
            <a:r>
              <a:rPr lang="fr-FR" sz="2400" dirty="0" smtClean="0">
                <a:solidFill>
                  <a:schemeClr val="bg1"/>
                </a:solidFill>
              </a:rPr>
              <a:t>Générer la clé privé et connecter sur </a:t>
            </a:r>
            <a:r>
              <a:rPr lang="fr-FR" sz="2400" dirty="0" err="1" smtClean="0">
                <a:solidFill>
                  <a:schemeClr val="bg1"/>
                </a:solidFill>
              </a:rPr>
              <a:t>jenkins</a:t>
            </a:r>
            <a:r>
              <a:rPr lang="fr-FR" sz="2400" dirty="0" smtClean="0">
                <a:solidFill>
                  <a:schemeClr val="bg1"/>
                </a:solidFill>
              </a:rPr>
              <a:t> instance 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41" y="1659927"/>
            <a:ext cx="2307776" cy="23556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242" y="1635155"/>
            <a:ext cx="2378490" cy="24358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0957" y="1615108"/>
            <a:ext cx="2270367" cy="24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4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/>
          <p:nvPr/>
        </p:nvSpPr>
        <p:spPr>
          <a:xfrm>
            <a:off x="2591450" y="111210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36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270" name="Google Shape;270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36"/>
            <p:cNvCxnSpPr>
              <a:stCxn id="270" idx="2"/>
              <a:endCxn id="249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36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73" name="Google Shape;27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36"/>
            <p:cNvCxnSpPr>
              <a:stCxn id="273" idx="2"/>
              <a:endCxn id="249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dk1"/>
                </a:solidFill>
              </a:rPr>
              <a:t>Réalisation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" name="Google Shape;275;p36"/>
          <p:cNvSpPr txBox="1">
            <a:spLocks/>
          </p:cNvSpPr>
          <p:nvPr/>
        </p:nvSpPr>
        <p:spPr>
          <a:xfrm>
            <a:off x="863650" y="108722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pPr algn="l"/>
            <a:r>
              <a:rPr lang="fr-FR" sz="2400" dirty="0" smtClean="0">
                <a:solidFill>
                  <a:schemeClr val="bg1"/>
                </a:solidFill>
              </a:rPr>
              <a:t>Lancer la mise a jour et installer java (jdk-11)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50" y="2430335"/>
            <a:ext cx="7353381" cy="92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2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/>
          <p:nvPr/>
        </p:nvSpPr>
        <p:spPr>
          <a:xfrm>
            <a:off x="2591450" y="111210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36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270" name="Google Shape;270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36"/>
            <p:cNvCxnSpPr>
              <a:stCxn id="270" idx="2"/>
              <a:endCxn id="249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36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73" name="Google Shape;27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36"/>
            <p:cNvCxnSpPr>
              <a:stCxn id="273" idx="2"/>
              <a:endCxn id="249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dk1"/>
                </a:solidFill>
              </a:rPr>
              <a:t>Réalisation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" name="Google Shape;275;p36"/>
          <p:cNvSpPr txBox="1">
            <a:spLocks/>
          </p:cNvSpPr>
          <p:nvPr/>
        </p:nvSpPr>
        <p:spPr>
          <a:xfrm>
            <a:off x="863650" y="108722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pPr algn="l"/>
            <a:r>
              <a:rPr lang="fr-FR" sz="2400" dirty="0" smtClean="0">
                <a:solidFill>
                  <a:schemeClr val="bg1"/>
                </a:solidFill>
              </a:rPr>
              <a:t>Importer le clé GPG</a:t>
            </a:r>
          </a:p>
          <a:p>
            <a:pPr algn="l"/>
            <a:r>
              <a:rPr lang="fr-FR" sz="2400" dirty="0" smtClean="0">
                <a:solidFill>
                  <a:schemeClr val="bg1"/>
                </a:solidFill>
              </a:rPr>
              <a:t>Ajouter </a:t>
            </a:r>
            <a:r>
              <a:rPr lang="fr-FR" sz="2400" dirty="0" err="1" smtClean="0">
                <a:solidFill>
                  <a:schemeClr val="bg1"/>
                </a:solidFill>
              </a:rPr>
              <a:t>jenkins</a:t>
            </a:r>
            <a:r>
              <a:rPr lang="fr-FR" sz="2400" dirty="0" smtClean="0">
                <a:solidFill>
                  <a:schemeClr val="bg1"/>
                </a:solidFill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</a:rPr>
              <a:t>repository</a:t>
            </a:r>
            <a:endParaRPr lang="fr-FR" sz="2400" dirty="0" smtClean="0">
              <a:solidFill>
                <a:schemeClr val="bg1"/>
              </a:solidFill>
            </a:endParaRPr>
          </a:p>
          <a:p>
            <a:pPr algn="l"/>
            <a:r>
              <a:rPr lang="fr-FR" sz="2400" dirty="0" smtClean="0">
                <a:solidFill>
                  <a:schemeClr val="bg1"/>
                </a:solidFill>
              </a:rPr>
              <a:t>Installer </a:t>
            </a:r>
            <a:r>
              <a:rPr lang="fr-FR" sz="2400" dirty="0" err="1" smtClean="0">
                <a:solidFill>
                  <a:schemeClr val="bg1"/>
                </a:solidFill>
              </a:rPr>
              <a:t>jenkins</a:t>
            </a:r>
            <a:endParaRPr lang="fr-FR" sz="2400" dirty="0" smtClean="0">
              <a:solidFill>
                <a:schemeClr val="bg1"/>
              </a:solidFill>
            </a:endParaRPr>
          </a:p>
          <a:p>
            <a:pPr algn="l"/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244" y="2629724"/>
            <a:ext cx="6526333" cy="156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/>
          <p:nvPr/>
        </p:nvSpPr>
        <p:spPr>
          <a:xfrm>
            <a:off x="2591450" y="111210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36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270" name="Google Shape;270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36"/>
            <p:cNvCxnSpPr>
              <a:stCxn id="270" idx="2"/>
              <a:endCxn id="249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36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73" name="Google Shape;27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36"/>
            <p:cNvCxnSpPr>
              <a:stCxn id="273" idx="2"/>
              <a:endCxn id="249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dk1"/>
                </a:solidFill>
              </a:rPr>
              <a:t>Réalisation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" name="Google Shape;275;p36"/>
          <p:cNvSpPr txBox="1">
            <a:spLocks/>
          </p:cNvSpPr>
          <p:nvPr/>
        </p:nvSpPr>
        <p:spPr>
          <a:xfrm>
            <a:off x="863650" y="108722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pPr algn="l"/>
            <a:r>
              <a:rPr lang="fr-FR" sz="2400" dirty="0" smtClean="0">
                <a:solidFill>
                  <a:schemeClr val="bg1"/>
                </a:solidFill>
              </a:rPr>
              <a:t>Autorisé le port 8080 en l’instance  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86" y="1572027"/>
            <a:ext cx="7836214" cy="18816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85" y="3657600"/>
            <a:ext cx="7836215" cy="140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8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/>
          <p:nvPr/>
        </p:nvSpPr>
        <p:spPr>
          <a:xfrm>
            <a:off x="2591450" y="111210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36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270" name="Google Shape;270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36"/>
            <p:cNvCxnSpPr>
              <a:stCxn id="270" idx="2"/>
              <a:endCxn id="249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36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73" name="Google Shape;27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36"/>
            <p:cNvCxnSpPr>
              <a:stCxn id="273" idx="2"/>
              <a:endCxn id="249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dk1"/>
                </a:solidFill>
              </a:rPr>
              <a:t>Réalisation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" name="Google Shape;275;p36"/>
          <p:cNvSpPr txBox="1">
            <a:spLocks/>
          </p:cNvSpPr>
          <p:nvPr/>
        </p:nvSpPr>
        <p:spPr>
          <a:xfrm>
            <a:off x="863650" y="108722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pPr algn="l"/>
            <a:r>
              <a:rPr lang="fr-FR" sz="2400" dirty="0" smtClean="0">
                <a:solidFill>
                  <a:schemeClr val="bg1"/>
                </a:solidFill>
              </a:rPr>
              <a:t>Accéder au </a:t>
            </a:r>
            <a:r>
              <a:rPr lang="fr-FR" sz="2400" dirty="0" err="1" smtClean="0">
                <a:solidFill>
                  <a:schemeClr val="bg1"/>
                </a:solidFill>
              </a:rPr>
              <a:t>jenkins</a:t>
            </a:r>
            <a:r>
              <a:rPr lang="fr-FR" sz="2400" dirty="0" smtClean="0">
                <a:solidFill>
                  <a:schemeClr val="bg1"/>
                </a:solidFill>
              </a:rPr>
              <a:t> server 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89" y="1572027"/>
            <a:ext cx="8162509" cy="256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7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/>
          <p:nvPr/>
        </p:nvSpPr>
        <p:spPr>
          <a:xfrm>
            <a:off x="2591450" y="111210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36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270" name="Google Shape;270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36"/>
            <p:cNvCxnSpPr>
              <a:stCxn id="270" idx="2"/>
              <a:endCxn id="249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36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73" name="Google Shape;27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36"/>
            <p:cNvCxnSpPr>
              <a:stCxn id="273" idx="2"/>
              <a:endCxn id="249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dk1"/>
                </a:solidFill>
              </a:rPr>
              <a:t>Réalisation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" name="Google Shape;275;p36"/>
          <p:cNvSpPr txBox="1">
            <a:spLocks/>
          </p:cNvSpPr>
          <p:nvPr/>
        </p:nvSpPr>
        <p:spPr>
          <a:xfrm>
            <a:off x="863650" y="108722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pPr algn="l"/>
            <a:r>
              <a:rPr lang="fr-FR" sz="2400" dirty="0" smtClean="0">
                <a:solidFill>
                  <a:schemeClr val="bg1"/>
                </a:solidFill>
              </a:rPr>
              <a:t>Vue des nœuds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89" y="1800117"/>
            <a:ext cx="8263609" cy="227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7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/>
          <p:nvPr/>
        </p:nvSpPr>
        <p:spPr>
          <a:xfrm>
            <a:off x="2591450" y="111210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36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270" name="Google Shape;270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36"/>
            <p:cNvCxnSpPr>
              <a:stCxn id="270" idx="2"/>
              <a:endCxn id="249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36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73" name="Google Shape;27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36"/>
            <p:cNvCxnSpPr>
              <a:stCxn id="273" idx="2"/>
              <a:endCxn id="249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dk1"/>
                </a:solidFill>
              </a:rPr>
              <a:t>Réalisation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" name="Google Shape;275;p36"/>
          <p:cNvSpPr txBox="1">
            <a:spLocks/>
          </p:cNvSpPr>
          <p:nvPr/>
        </p:nvSpPr>
        <p:spPr>
          <a:xfrm>
            <a:off x="863650" y="108722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pPr algn="l"/>
            <a:r>
              <a:rPr lang="fr-FR" sz="2400" dirty="0" smtClean="0">
                <a:solidFill>
                  <a:schemeClr val="bg1"/>
                </a:solidFill>
              </a:rPr>
              <a:t>Configuration des agents</a:t>
            </a:r>
          </a:p>
          <a:p>
            <a:pPr algn="l"/>
            <a:r>
              <a:rPr lang="fr-FR" sz="2400" dirty="0" smtClean="0">
                <a:solidFill>
                  <a:schemeClr val="bg1"/>
                </a:solidFill>
              </a:rPr>
              <a:t>Télécharger le agent.jar 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5" name="Google Shape;275;p36"/>
          <p:cNvSpPr txBox="1">
            <a:spLocks/>
          </p:cNvSpPr>
          <p:nvPr/>
        </p:nvSpPr>
        <p:spPr>
          <a:xfrm>
            <a:off x="720000" y="255914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pPr algn="l"/>
            <a:r>
              <a:rPr lang="fr-FR" sz="2300" dirty="0" smtClean="0">
                <a:solidFill>
                  <a:schemeClr val="bg1"/>
                </a:solidFill>
              </a:rPr>
              <a:t>Exécuter le agent.jar et le connecter avec le maitre </a:t>
            </a:r>
            <a:endParaRPr lang="fr-FR" sz="23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50" y="3193215"/>
            <a:ext cx="6165800" cy="447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50" y="1925594"/>
            <a:ext cx="6165800" cy="171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650" y="3807227"/>
            <a:ext cx="6165800" cy="447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650" y="2288227"/>
            <a:ext cx="61658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3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/>
          <p:nvPr/>
        </p:nvSpPr>
        <p:spPr>
          <a:xfrm>
            <a:off x="4561475" y="3050406"/>
            <a:ext cx="1260415" cy="1062364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4561475" y="1398006"/>
            <a:ext cx="1260415" cy="1062364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3"/>
          <p:cNvSpPr/>
          <p:nvPr/>
        </p:nvSpPr>
        <p:spPr>
          <a:xfrm>
            <a:off x="410700" y="3050406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3"/>
          <p:cNvSpPr/>
          <p:nvPr/>
        </p:nvSpPr>
        <p:spPr>
          <a:xfrm>
            <a:off x="410725" y="1398025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3"/>
          <p:cNvSpPr/>
          <p:nvPr/>
        </p:nvSpPr>
        <p:spPr>
          <a:xfrm>
            <a:off x="4891175" y="3450002"/>
            <a:ext cx="748328" cy="518975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3"/>
          <p:cNvSpPr/>
          <p:nvPr/>
        </p:nvSpPr>
        <p:spPr>
          <a:xfrm>
            <a:off x="4891175" y="1784102"/>
            <a:ext cx="748328" cy="518975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3"/>
          <p:cNvSpPr/>
          <p:nvPr/>
        </p:nvSpPr>
        <p:spPr>
          <a:xfrm>
            <a:off x="740325" y="3450002"/>
            <a:ext cx="748328" cy="518975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3"/>
          <p:cNvSpPr/>
          <p:nvPr/>
        </p:nvSpPr>
        <p:spPr>
          <a:xfrm>
            <a:off x="740325" y="1784102"/>
            <a:ext cx="748328" cy="518975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3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title" idx="2"/>
          </p:nvPr>
        </p:nvSpPr>
        <p:spPr>
          <a:xfrm>
            <a:off x="1806365" y="1883354"/>
            <a:ext cx="2240135" cy="3578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 général</a:t>
            </a:r>
            <a:endParaRPr dirty="0"/>
          </a:p>
        </p:txBody>
      </p:sp>
      <p:sp>
        <p:nvSpPr>
          <p:cNvPr id="187" name="Google Shape;187;p33"/>
          <p:cNvSpPr txBox="1">
            <a:spLocks noGrp="1"/>
          </p:cNvSpPr>
          <p:nvPr>
            <p:ph type="title" idx="3"/>
          </p:nvPr>
        </p:nvSpPr>
        <p:spPr>
          <a:xfrm>
            <a:off x="5940175" y="1864663"/>
            <a:ext cx="2409465" cy="3578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fr-FR" b="1" dirty="0" smtClean="0"/>
              <a:t>Qu’est </a:t>
            </a:r>
            <a:r>
              <a:rPr lang="fr-FR" b="1" dirty="0"/>
              <a:t>ce que le </a:t>
            </a:r>
            <a:r>
              <a:rPr lang="fr-FR" b="1" dirty="0" err="1"/>
              <a:t>DevOps</a:t>
            </a:r>
            <a:endParaRPr lang="fr-FR" b="1" dirty="0"/>
          </a:p>
        </p:txBody>
      </p:sp>
      <p:sp>
        <p:nvSpPr>
          <p:cNvPr id="189" name="Google Shape;189;p33"/>
          <p:cNvSpPr txBox="1">
            <a:spLocks noGrp="1"/>
          </p:cNvSpPr>
          <p:nvPr>
            <p:ph type="title" idx="5"/>
          </p:nvPr>
        </p:nvSpPr>
        <p:spPr>
          <a:xfrm>
            <a:off x="1795282" y="3530563"/>
            <a:ext cx="2329811" cy="3578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fr-FR" b="1" dirty="0"/>
              <a:t>Présentation du projet</a:t>
            </a:r>
          </a:p>
        </p:txBody>
      </p:sp>
      <p:sp>
        <p:nvSpPr>
          <p:cNvPr id="191" name="Google Shape;191;p33"/>
          <p:cNvSpPr txBox="1">
            <a:spLocks noGrp="1"/>
          </p:cNvSpPr>
          <p:nvPr>
            <p:ph type="title" idx="7"/>
          </p:nvPr>
        </p:nvSpPr>
        <p:spPr>
          <a:xfrm>
            <a:off x="5965688" y="3530562"/>
            <a:ext cx="2215498" cy="3578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fr-FR" b="1" dirty="0"/>
              <a:t>Les outils de </a:t>
            </a:r>
            <a:r>
              <a:rPr lang="fr-FR" b="1" dirty="0" err="1"/>
              <a:t>DevOps</a:t>
            </a:r>
            <a:endParaRPr lang="fr-FR" b="1" dirty="0"/>
          </a:p>
        </p:txBody>
      </p:sp>
      <p:sp>
        <p:nvSpPr>
          <p:cNvPr id="193" name="Google Shape;193;p33"/>
          <p:cNvSpPr txBox="1">
            <a:spLocks noGrp="1"/>
          </p:cNvSpPr>
          <p:nvPr>
            <p:ph type="title" idx="9"/>
          </p:nvPr>
        </p:nvSpPr>
        <p:spPr>
          <a:xfrm>
            <a:off x="819375" y="1902900"/>
            <a:ext cx="625548" cy="3578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dk1"/>
                </a:solidFill>
              </a:rPr>
              <a:t>1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194" name="Google Shape;194;p33"/>
          <p:cNvSpPr txBox="1">
            <a:spLocks noGrp="1"/>
          </p:cNvSpPr>
          <p:nvPr>
            <p:ph type="title" idx="13"/>
          </p:nvPr>
        </p:nvSpPr>
        <p:spPr>
          <a:xfrm>
            <a:off x="819375" y="3568802"/>
            <a:ext cx="625548" cy="3578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dk1"/>
                </a:solidFill>
              </a:rPr>
              <a:t>2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195" name="Google Shape;195;p33"/>
          <p:cNvSpPr txBox="1">
            <a:spLocks noGrp="1"/>
          </p:cNvSpPr>
          <p:nvPr>
            <p:ph type="title" idx="14"/>
          </p:nvPr>
        </p:nvSpPr>
        <p:spPr>
          <a:xfrm>
            <a:off x="4970225" y="1902900"/>
            <a:ext cx="625548" cy="3578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3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196" name="Google Shape;196;p33"/>
          <p:cNvSpPr txBox="1">
            <a:spLocks noGrp="1"/>
          </p:cNvSpPr>
          <p:nvPr>
            <p:ph type="title" idx="15"/>
          </p:nvPr>
        </p:nvSpPr>
        <p:spPr>
          <a:xfrm>
            <a:off x="4970225" y="3569825"/>
            <a:ext cx="625548" cy="3578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dk1"/>
                </a:solidFill>
              </a:rPr>
              <a:t>4</a:t>
            </a:r>
            <a:endParaRPr sz="2800" dirty="0">
              <a:solidFill>
                <a:schemeClr val="dk1"/>
              </a:solidFill>
            </a:endParaRPr>
          </a:p>
        </p:txBody>
      </p:sp>
      <p:grpSp>
        <p:nvGrpSpPr>
          <p:cNvPr id="197" name="Google Shape;197;p33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98" name="Google Shape;198;p33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9" name="Google Shape;199;p33"/>
            <p:cNvCxnSpPr>
              <a:stCxn id="198" idx="2"/>
              <a:endCxn id="184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0" name="Google Shape;200;p33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01" name="Google Shape;201;p33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2" name="Google Shape;202;p33"/>
            <p:cNvCxnSpPr>
              <a:stCxn id="201" idx="2"/>
              <a:endCxn id="184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3" name="Google Shape;203;p33"/>
          <p:cNvGrpSpPr/>
          <p:nvPr/>
        </p:nvGrpSpPr>
        <p:grpSpPr>
          <a:xfrm>
            <a:off x="1222156" y="1621125"/>
            <a:ext cx="1005536" cy="110570"/>
            <a:chOff x="4481003" y="3153225"/>
            <a:chExt cx="1402466" cy="162976"/>
          </a:xfrm>
        </p:grpSpPr>
        <p:sp>
          <p:nvSpPr>
            <p:cNvPr id="204" name="Google Shape;204;p33"/>
            <p:cNvSpPr/>
            <p:nvPr/>
          </p:nvSpPr>
          <p:spPr>
            <a:xfrm>
              <a:off x="5813569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5" name="Google Shape;205;p33"/>
            <p:cNvCxnSpPr>
              <a:stCxn id="204" idx="2"/>
              <a:endCxn id="183" idx="0"/>
            </p:cNvCxnSpPr>
            <p:nvPr/>
          </p:nvCxnSpPr>
          <p:spPr>
            <a:xfrm rot="10800000" flipV="1">
              <a:off x="4481003" y="3188174"/>
              <a:ext cx="1332567" cy="128027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6" name="Google Shape;206;p33"/>
          <p:cNvGrpSpPr/>
          <p:nvPr/>
        </p:nvGrpSpPr>
        <p:grpSpPr>
          <a:xfrm>
            <a:off x="5372863" y="1621125"/>
            <a:ext cx="1014156" cy="110570"/>
            <a:chOff x="4473276" y="3153225"/>
            <a:chExt cx="1413424" cy="162976"/>
          </a:xfrm>
        </p:grpSpPr>
        <p:sp>
          <p:nvSpPr>
            <p:cNvPr id="207" name="Google Shape;207;p33"/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8" name="Google Shape;208;p33"/>
            <p:cNvCxnSpPr>
              <a:stCxn id="207" idx="2"/>
              <a:endCxn id="181" idx="0"/>
            </p:cNvCxnSpPr>
            <p:nvPr/>
          </p:nvCxnSpPr>
          <p:spPr>
            <a:xfrm rot="10800000" flipV="1">
              <a:off x="4473276" y="3188174"/>
              <a:ext cx="1343524" cy="128027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9" name="Google Shape;209;p33"/>
          <p:cNvGrpSpPr/>
          <p:nvPr/>
        </p:nvGrpSpPr>
        <p:grpSpPr>
          <a:xfrm>
            <a:off x="1222156" y="3286950"/>
            <a:ext cx="1005536" cy="110570"/>
            <a:chOff x="4481003" y="3153225"/>
            <a:chExt cx="1402466" cy="163052"/>
          </a:xfrm>
        </p:grpSpPr>
        <p:sp>
          <p:nvSpPr>
            <p:cNvPr id="210" name="Google Shape;210;p33"/>
            <p:cNvSpPr/>
            <p:nvPr/>
          </p:nvSpPr>
          <p:spPr>
            <a:xfrm>
              <a:off x="5813569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1" name="Google Shape;211;p33"/>
            <p:cNvCxnSpPr>
              <a:stCxn id="210" idx="2"/>
              <a:endCxn id="182" idx="0"/>
            </p:cNvCxnSpPr>
            <p:nvPr/>
          </p:nvCxnSpPr>
          <p:spPr>
            <a:xfrm rot="10800000" flipV="1">
              <a:off x="4481003" y="3188175"/>
              <a:ext cx="1332567" cy="128102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2" name="Google Shape;212;p33"/>
          <p:cNvGrpSpPr/>
          <p:nvPr/>
        </p:nvGrpSpPr>
        <p:grpSpPr>
          <a:xfrm>
            <a:off x="5372863" y="3286950"/>
            <a:ext cx="1014156" cy="110570"/>
            <a:chOff x="4473276" y="3153225"/>
            <a:chExt cx="1413424" cy="163052"/>
          </a:xfrm>
        </p:grpSpPr>
        <p:sp>
          <p:nvSpPr>
            <p:cNvPr id="213" name="Google Shape;213;p33"/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4" name="Google Shape;214;p33"/>
            <p:cNvCxnSpPr>
              <a:stCxn id="213" idx="2"/>
              <a:endCxn id="180" idx="0"/>
            </p:cNvCxnSpPr>
            <p:nvPr/>
          </p:nvCxnSpPr>
          <p:spPr>
            <a:xfrm rot="10800000" flipV="1">
              <a:off x="4473276" y="3188175"/>
              <a:ext cx="1343524" cy="128102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Sommaire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/>
          <p:nvPr/>
        </p:nvSpPr>
        <p:spPr>
          <a:xfrm>
            <a:off x="2591450" y="111210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36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270" name="Google Shape;270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36"/>
            <p:cNvCxnSpPr>
              <a:stCxn id="270" idx="2"/>
              <a:endCxn id="249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36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73" name="Google Shape;27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36"/>
            <p:cNvCxnSpPr>
              <a:stCxn id="273" idx="2"/>
              <a:endCxn id="249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dk1"/>
                </a:solidFill>
              </a:rPr>
              <a:t>Réalisation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" name="Google Shape;275;p36"/>
          <p:cNvSpPr txBox="1">
            <a:spLocks/>
          </p:cNvSpPr>
          <p:nvPr/>
        </p:nvSpPr>
        <p:spPr>
          <a:xfrm>
            <a:off x="863650" y="108722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pPr algn="l"/>
            <a:r>
              <a:rPr lang="fr-FR" sz="2400" dirty="0" smtClean="0">
                <a:solidFill>
                  <a:schemeClr val="bg1"/>
                </a:solidFill>
              </a:rPr>
              <a:t>Vue nœuds connecter avec le maitre 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88" y="1669380"/>
            <a:ext cx="8263610" cy="253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/>
          <p:nvPr/>
        </p:nvSpPr>
        <p:spPr>
          <a:xfrm>
            <a:off x="2591450" y="111210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36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270" name="Google Shape;270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36"/>
            <p:cNvCxnSpPr>
              <a:stCxn id="270" idx="2"/>
              <a:endCxn id="249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36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73" name="Google Shape;27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36"/>
            <p:cNvCxnSpPr>
              <a:stCxn id="273" idx="2"/>
              <a:endCxn id="249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dk1"/>
                </a:solidFill>
              </a:rPr>
              <a:t>Réalisation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" name="Google Shape;275;p36"/>
          <p:cNvSpPr txBox="1">
            <a:spLocks/>
          </p:cNvSpPr>
          <p:nvPr/>
        </p:nvSpPr>
        <p:spPr>
          <a:xfrm>
            <a:off x="863650" y="108722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pPr algn="l"/>
            <a:r>
              <a:rPr lang="fr-FR" sz="2400" dirty="0" smtClean="0">
                <a:solidFill>
                  <a:schemeClr val="bg1"/>
                </a:solidFill>
              </a:rPr>
              <a:t>Connecter à </a:t>
            </a:r>
            <a:r>
              <a:rPr lang="fr-FR" sz="2400" dirty="0" err="1" smtClean="0">
                <a:solidFill>
                  <a:schemeClr val="bg1"/>
                </a:solidFill>
              </a:rPr>
              <a:t>Github</a:t>
            </a:r>
            <a:r>
              <a:rPr lang="fr-FR" sz="2400" dirty="0" smtClean="0">
                <a:solidFill>
                  <a:schemeClr val="bg1"/>
                </a:solidFill>
              </a:rPr>
              <a:t> et créer une </a:t>
            </a:r>
            <a:r>
              <a:rPr lang="fr-FR" sz="2400" dirty="0" err="1" smtClean="0">
                <a:solidFill>
                  <a:schemeClr val="bg1"/>
                </a:solidFill>
              </a:rPr>
              <a:t>repository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88" y="1572028"/>
            <a:ext cx="4010548" cy="26031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250" y="1572027"/>
            <a:ext cx="4010548" cy="260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3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/>
          <p:nvPr/>
        </p:nvSpPr>
        <p:spPr>
          <a:xfrm>
            <a:off x="2591450" y="111210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36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270" name="Google Shape;270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36"/>
            <p:cNvCxnSpPr>
              <a:stCxn id="270" idx="2"/>
              <a:endCxn id="249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36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73" name="Google Shape;27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36"/>
            <p:cNvCxnSpPr>
              <a:stCxn id="273" idx="2"/>
              <a:endCxn id="249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dk1"/>
                </a:solidFill>
              </a:rPr>
              <a:t>Réalisation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" name="Google Shape;275;p36"/>
          <p:cNvSpPr txBox="1">
            <a:spLocks/>
          </p:cNvSpPr>
          <p:nvPr/>
        </p:nvSpPr>
        <p:spPr>
          <a:xfrm>
            <a:off x="863650" y="108722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pPr algn="l"/>
            <a:r>
              <a:rPr lang="fr-FR" sz="2400" dirty="0" smtClean="0">
                <a:solidFill>
                  <a:schemeClr val="bg1"/>
                </a:solidFill>
              </a:rPr>
              <a:t>Création des fichiers 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50" y="1709976"/>
            <a:ext cx="6680150" cy="245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05977"/>
            <a:ext cx="6705600" cy="211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/>
          <p:nvPr/>
        </p:nvSpPr>
        <p:spPr>
          <a:xfrm>
            <a:off x="2591450" y="111210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36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270" name="Google Shape;270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36"/>
            <p:cNvCxnSpPr>
              <a:stCxn id="270" idx="2"/>
              <a:endCxn id="249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36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73" name="Google Shape;27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36"/>
            <p:cNvCxnSpPr>
              <a:stCxn id="273" idx="2"/>
              <a:endCxn id="249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dk1"/>
                </a:solidFill>
              </a:rPr>
              <a:t>Réalisation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" name="Google Shape;275;p36"/>
          <p:cNvSpPr txBox="1">
            <a:spLocks/>
          </p:cNvSpPr>
          <p:nvPr/>
        </p:nvSpPr>
        <p:spPr>
          <a:xfrm>
            <a:off x="863650" y="108722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pPr algn="l"/>
            <a:r>
              <a:rPr lang="fr-FR" sz="2400" dirty="0" smtClean="0">
                <a:solidFill>
                  <a:schemeClr val="bg1"/>
                </a:solidFill>
              </a:rPr>
              <a:t>Push au </a:t>
            </a:r>
            <a:r>
              <a:rPr lang="fr-FR" sz="2400" dirty="0" err="1">
                <a:solidFill>
                  <a:schemeClr val="bg1"/>
                </a:solidFill>
              </a:rPr>
              <a:t>G</a:t>
            </a:r>
            <a:r>
              <a:rPr lang="fr-FR" sz="2400" dirty="0" err="1" smtClean="0">
                <a:solidFill>
                  <a:schemeClr val="bg1"/>
                </a:solidFill>
              </a:rPr>
              <a:t>ithub</a:t>
            </a:r>
            <a:r>
              <a:rPr lang="fr-FR" sz="2400" dirty="0" smtClean="0">
                <a:solidFill>
                  <a:schemeClr val="bg1"/>
                </a:solidFill>
              </a:rPr>
              <a:t> 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03" y="1659750"/>
            <a:ext cx="3575401" cy="25604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966" y="1605281"/>
            <a:ext cx="4169930" cy="5108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53" y="2240787"/>
            <a:ext cx="4564993" cy="197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3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/>
          <p:nvPr/>
        </p:nvSpPr>
        <p:spPr>
          <a:xfrm>
            <a:off x="2591450" y="111210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36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270" name="Google Shape;270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36"/>
            <p:cNvCxnSpPr>
              <a:stCxn id="270" idx="2"/>
              <a:endCxn id="249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36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73" name="Google Shape;27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36"/>
            <p:cNvCxnSpPr>
              <a:stCxn id="273" idx="2"/>
              <a:endCxn id="249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dk1"/>
                </a:solidFill>
              </a:rPr>
              <a:t>Réalisation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" name="Google Shape;275;p36"/>
          <p:cNvSpPr txBox="1">
            <a:spLocks/>
          </p:cNvSpPr>
          <p:nvPr/>
        </p:nvSpPr>
        <p:spPr>
          <a:xfrm>
            <a:off x="863650" y="108722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pPr algn="l"/>
            <a:r>
              <a:rPr lang="fr-FR" sz="2400" dirty="0" smtClean="0">
                <a:solidFill>
                  <a:schemeClr val="bg1"/>
                </a:solidFill>
              </a:rPr>
              <a:t>Créer nouveau item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89" y="1581480"/>
            <a:ext cx="8092610" cy="255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6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/>
          <p:nvPr/>
        </p:nvSpPr>
        <p:spPr>
          <a:xfrm>
            <a:off x="2591450" y="111210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36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270" name="Google Shape;270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36"/>
            <p:cNvCxnSpPr>
              <a:stCxn id="270" idx="2"/>
              <a:endCxn id="249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36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73" name="Google Shape;27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36"/>
            <p:cNvCxnSpPr>
              <a:stCxn id="273" idx="2"/>
              <a:endCxn id="249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dk1"/>
                </a:solidFill>
              </a:rPr>
              <a:t>Réalisation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" name="Google Shape;275;p36"/>
          <p:cNvSpPr txBox="1">
            <a:spLocks/>
          </p:cNvSpPr>
          <p:nvPr/>
        </p:nvSpPr>
        <p:spPr>
          <a:xfrm>
            <a:off x="863650" y="108722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pPr algn="l"/>
            <a:r>
              <a:rPr lang="fr-FR" sz="2400" dirty="0" smtClean="0">
                <a:solidFill>
                  <a:schemeClr val="bg1"/>
                </a:solidFill>
              </a:rPr>
              <a:t>Installer le docker 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02" y="2198360"/>
            <a:ext cx="7875148" cy="5620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02" y="3623150"/>
            <a:ext cx="7875148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6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/>
          <p:nvPr/>
        </p:nvSpPr>
        <p:spPr>
          <a:xfrm>
            <a:off x="2591450" y="111210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36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270" name="Google Shape;270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36"/>
            <p:cNvCxnSpPr>
              <a:stCxn id="270" idx="2"/>
              <a:endCxn id="249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36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73" name="Google Shape;27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36"/>
            <p:cNvCxnSpPr>
              <a:stCxn id="273" idx="2"/>
              <a:endCxn id="249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dk1"/>
                </a:solidFill>
              </a:rPr>
              <a:t>Réalisation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" name="Google Shape;275;p36"/>
          <p:cNvSpPr txBox="1">
            <a:spLocks/>
          </p:cNvSpPr>
          <p:nvPr/>
        </p:nvSpPr>
        <p:spPr>
          <a:xfrm>
            <a:off x="863650" y="108722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pPr algn="l"/>
            <a:r>
              <a:rPr lang="fr-FR" sz="2400" dirty="0" smtClean="0">
                <a:solidFill>
                  <a:schemeClr val="bg1"/>
                </a:solidFill>
              </a:rPr>
              <a:t>Créer le </a:t>
            </a:r>
            <a:r>
              <a:rPr lang="fr-FR" sz="2400" dirty="0" err="1" smtClean="0">
                <a:solidFill>
                  <a:schemeClr val="bg1"/>
                </a:solidFill>
              </a:rPr>
              <a:t>DockerFile</a:t>
            </a:r>
            <a:r>
              <a:rPr lang="fr-FR" sz="2400" dirty="0" smtClean="0">
                <a:solidFill>
                  <a:schemeClr val="bg1"/>
                </a:solidFill>
              </a:rPr>
              <a:t> et push dans le </a:t>
            </a:r>
            <a:r>
              <a:rPr lang="fr-FR" sz="2400" dirty="0" err="1" smtClean="0">
                <a:solidFill>
                  <a:schemeClr val="bg1"/>
                </a:solidFill>
              </a:rPr>
              <a:t>Github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88" y="1659927"/>
            <a:ext cx="8178110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4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/>
          <p:nvPr/>
        </p:nvSpPr>
        <p:spPr>
          <a:xfrm>
            <a:off x="2591450" y="111210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36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270" name="Google Shape;270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36"/>
            <p:cNvCxnSpPr>
              <a:stCxn id="270" idx="2"/>
              <a:endCxn id="249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36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73" name="Google Shape;27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36"/>
            <p:cNvCxnSpPr>
              <a:stCxn id="273" idx="2"/>
              <a:endCxn id="249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dk1"/>
                </a:solidFill>
              </a:rPr>
              <a:t>Réalisation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" name="Google Shape;275;p36"/>
          <p:cNvSpPr txBox="1">
            <a:spLocks/>
          </p:cNvSpPr>
          <p:nvPr/>
        </p:nvSpPr>
        <p:spPr>
          <a:xfrm>
            <a:off x="863650" y="108722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pPr algn="l"/>
            <a:r>
              <a:rPr lang="fr-FR" sz="2400" dirty="0" err="1" smtClean="0">
                <a:solidFill>
                  <a:schemeClr val="bg1"/>
                </a:solidFill>
              </a:rPr>
              <a:t>Éxecution</a:t>
            </a:r>
            <a:r>
              <a:rPr lang="fr-FR" sz="2400" dirty="0" smtClean="0">
                <a:solidFill>
                  <a:schemeClr val="bg1"/>
                </a:solidFill>
              </a:rPr>
              <a:t> de </a:t>
            </a:r>
            <a:r>
              <a:rPr lang="fr-FR" sz="2400" dirty="0" err="1" smtClean="0">
                <a:solidFill>
                  <a:schemeClr val="bg1"/>
                </a:solidFill>
              </a:rPr>
              <a:t>devops</a:t>
            </a:r>
            <a:r>
              <a:rPr lang="fr-FR" sz="2400" dirty="0" smtClean="0">
                <a:solidFill>
                  <a:schemeClr val="bg1"/>
                </a:solidFill>
              </a:rPr>
              <a:t>-job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88" y="1659927"/>
            <a:ext cx="8263610" cy="249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8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9"/>
          <p:cNvSpPr/>
          <p:nvPr/>
        </p:nvSpPr>
        <p:spPr>
          <a:xfrm>
            <a:off x="4146222" y="652500"/>
            <a:ext cx="4519500" cy="38385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49"/>
          <p:cNvSpPr/>
          <p:nvPr/>
        </p:nvSpPr>
        <p:spPr>
          <a:xfrm>
            <a:off x="804950" y="1035325"/>
            <a:ext cx="340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49"/>
          <p:cNvSpPr txBox="1">
            <a:spLocks noGrp="1"/>
          </p:cNvSpPr>
          <p:nvPr>
            <p:ph type="body" idx="1"/>
          </p:nvPr>
        </p:nvSpPr>
        <p:spPr>
          <a:xfrm>
            <a:off x="905524" y="1540775"/>
            <a:ext cx="5012676" cy="27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Au cours de ce projet nous avons installé Jenkins et construit une architecture Master/Slave afin de créer un pipeline d’intégration et de déploiement continus CI/CD sous Amazon Web Services.</a:t>
            </a:r>
          </a:p>
          <a:p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Ce projet nous aides de comprendre quelques points nécessaire dans le domaine de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DevOps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38" name="Google Shape;73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661582" y="1432425"/>
            <a:ext cx="3437593" cy="2438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9" name="Google Shape;739;p49"/>
          <p:cNvGrpSpPr/>
          <p:nvPr/>
        </p:nvGrpSpPr>
        <p:grpSpPr>
          <a:xfrm>
            <a:off x="405288" y="1277775"/>
            <a:ext cx="399600" cy="3156450"/>
            <a:chOff x="5816800" y="2809875"/>
            <a:chExt cx="399600" cy="3156450"/>
          </a:xfrm>
        </p:grpSpPr>
        <p:sp>
          <p:nvSpPr>
            <p:cNvPr id="740" name="Google Shape;740;p49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1" name="Google Shape;741;p49"/>
            <p:cNvCxnSpPr>
              <a:stCxn id="740" idx="2"/>
              <a:endCxn id="736" idx="1"/>
            </p:cNvCxnSpPr>
            <p:nvPr/>
          </p:nvCxnSpPr>
          <p:spPr>
            <a:xfrm rot="10800000" flipH="1">
              <a:off x="5816800" y="2809875"/>
              <a:ext cx="399600" cy="3121500"/>
            </a:xfrm>
            <a:prstGeom prst="bentConnector3">
              <a:avLst>
                <a:gd name="adj1" fmla="val -59591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2" name="Google Shape;742;p49"/>
          <p:cNvSpPr txBox="1">
            <a:spLocks noGrp="1"/>
          </p:cNvSpPr>
          <p:nvPr>
            <p:ph type="title"/>
          </p:nvPr>
        </p:nvSpPr>
        <p:spPr>
          <a:xfrm>
            <a:off x="905550" y="959188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</a:rPr>
              <a:t>C</a:t>
            </a:r>
            <a:r>
              <a:rPr lang="en" dirty="0" smtClean="0">
                <a:solidFill>
                  <a:schemeClr val="dk1"/>
                </a:solidFill>
              </a:rPr>
              <a:t>onclusion 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50"/>
          <p:cNvSpPr/>
          <p:nvPr/>
        </p:nvSpPr>
        <p:spPr>
          <a:xfrm>
            <a:off x="1915125" y="315400"/>
            <a:ext cx="5313600" cy="451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8" name="Google Shape;74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4506" y="315400"/>
            <a:ext cx="2154985" cy="20891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9" name="Google Shape;749;p50"/>
          <p:cNvGrpSpPr/>
          <p:nvPr/>
        </p:nvGrpSpPr>
        <p:grpSpPr>
          <a:xfrm flipH="1">
            <a:off x="2041400" y="1717225"/>
            <a:ext cx="898346" cy="1888600"/>
            <a:chOff x="6908048" y="1202225"/>
            <a:chExt cx="898346" cy="1888600"/>
          </a:xfrm>
        </p:grpSpPr>
        <p:cxnSp>
          <p:nvCxnSpPr>
            <p:cNvPr id="750" name="Google Shape;750;p50"/>
            <p:cNvCxnSpPr>
              <a:stCxn id="751" idx="1"/>
              <a:endCxn id="752" idx="2"/>
            </p:cNvCxnSpPr>
            <p:nvPr/>
          </p:nvCxnSpPr>
          <p:spPr>
            <a:xfrm rot="10800000">
              <a:off x="6978093" y="1237125"/>
              <a:ext cx="828300" cy="1853700"/>
            </a:xfrm>
            <a:prstGeom prst="bentConnector3">
              <a:avLst>
                <a:gd name="adj1" fmla="val -28749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2" name="Google Shape;752;p50"/>
            <p:cNvSpPr/>
            <p:nvPr/>
          </p:nvSpPr>
          <p:spPr>
            <a:xfrm flipH="1">
              <a:off x="6908048" y="1202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50"/>
          <p:cNvGrpSpPr/>
          <p:nvPr/>
        </p:nvGrpSpPr>
        <p:grpSpPr>
          <a:xfrm>
            <a:off x="6204241" y="1717225"/>
            <a:ext cx="898159" cy="1888600"/>
            <a:chOff x="6908048" y="1202225"/>
            <a:chExt cx="898159" cy="1888600"/>
          </a:xfrm>
        </p:grpSpPr>
        <p:cxnSp>
          <p:nvCxnSpPr>
            <p:cNvPr id="754" name="Google Shape;754;p50"/>
            <p:cNvCxnSpPr>
              <a:stCxn id="751" idx="3"/>
              <a:endCxn id="755" idx="2"/>
            </p:cNvCxnSpPr>
            <p:nvPr/>
          </p:nvCxnSpPr>
          <p:spPr>
            <a:xfrm rot="10800000">
              <a:off x="6977907" y="1237125"/>
              <a:ext cx="828300" cy="1853700"/>
            </a:xfrm>
            <a:prstGeom prst="bentConnector3">
              <a:avLst>
                <a:gd name="adj1" fmla="val -28749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5" name="Google Shape;755;p50"/>
            <p:cNvSpPr/>
            <p:nvPr/>
          </p:nvSpPr>
          <p:spPr>
            <a:xfrm flipH="1">
              <a:off x="6908048" y="1202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50"/>
          <p:cNvSpPr txBox="1">
            <a:spLocks noGrp="1"/>
          </p:cNvSpPr>
          <p:nvPr>
            <p:ph type="title"/>
          </p:nvPr>
        </p:nvSpPr>
        <p:spPr>
          <a:xfrm>
            <a:off x="2041400" y="2607575"/>
            <a:ext cx="5061000" cy="19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/>
              <a:t>Merci de </a:t>
            </a:r>
            <a:r>
              <a:rPr lang="en-US" sz="4400" dirty="0" err="1"/>
              <a:t>votre</a:t>
            </a:r>
            <a:r>
              <a:rPr lang="en-US" sz="4400" dirty="0"/>
              <a:t> attention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343054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/>
          <p:nvPr/>
        </p:nvSpPr>
        <p:spPr>
          <a:xfrm>
            <a:off x="4561475" y="1398006"/>
            <a:ext cx="1260415" cy="1062364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3"/>
          <p:cNvSpPr/>
          <p:nvPr/>
        </p:nvSpPr>
        <p:spPr>
          <a:xfrm>
            <a:off x="410700" y="3050406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3"/>
          <p:cNvSpPr/>
          <p:nvPr/>
        </p:nvSpPr>
        <p:spPr>
          <a:xfrm>
            <a:off x="410725" y="1398025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3"/>
          <p:cNvSpPr/>
          <p:nvPr/>
        </p:nvSpPr>
        <p:spPr>
          <a:xfrm>
            <a:off x="4891175" y="1784102"/>
            <a:ext cx="748328" cy="518975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3"/>
          <p:cNvSpPr/>
          <p:nvPr/>
        </p:nvSpPr>
        <p:spPr>
          <a:xfrm>
            <a:off x="740325" y="3450002"/>
            <a:ext cx="748328" cy="518975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3"/>
          <p:cNvSpPr/>
          <p:nvPr/>
        </p:nvSpPr>
        <p:spPr>
          <a:xfrm>
            <a:off x="740325" y="1784102"/>
            <a:ext cx="748328" cy="518975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3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title" idx="2"/>
          </p:nvPr>
        </p:nvSpPr>
        <p:spPr>
          <a:xfrm>
            <a:off x="1806365" y="1883354"/>
            <a:ext cx="2384466" cy="3578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b="1" dirty="0"/>
              <a:t>Architecture Jenkins</a:t>
            </a:r>
          </a:p>
        </p:txBody>
      </p:sp>
      <p:sp>
        <p:nvSpPr>
          <p:cNvPr id="187" name="Google Shape;187;p33"/>
          <p:cNvSpPr txBox="1">
            <a:spLocks noGrp="1"/>
          </p:cNvSpPr>
          <p:nvPr>
            <p:ph type="title" idx="3"/>
          </p:nvPr>
        </p:nvSpPr>
        <p:spPr>
          <a:xfrm>
            <a:off x="5940175" y="1864663"/>
            <a:ext cx="2409465" cy="3578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b="1" dirty="0"/>
              <a:t>Conclusion</a:t>
            </a:r>
          </a:p>
        </p:txBody>
      </p:sp>
      <p:sp>
        <p:nvSpPr>
          <p:cNvPr id="189" name="Google Shape;189;p33"/>
          <p:cNvSpPr txBox="1">
            <a:spLocks noGrp="1"/>
          </p:cNvSpPr>
          <p:nvPr>
            <p:ph type="title" idx="5"/>
          </p:nvPr>
        </p:nvSpPr>
        <p:spPr>
          <a:xfrm>
            <a:off x="1795282" y="3530563"/>
            <a:ext cx="2329811" cy="3578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b="1" dirty="0"/>
              <a:t>Réalisation</a:t>
            </a:r>
          </a:p>
        </p:txBody>
      </p:sp>
      <p:sp>
        <p:nvSpPr>
          <p:cNvPr id="193" name="Google Shape;193;p33"/>
          <p:cNvSpPr txBox="1">
            <a:spLocks noGrp="1"/>
          </p:cNvSpPr>
          <p:nvPr>
            <p:ph type="title" idx="9"/>
          </p:nvPr>
        </p:nvSpPr>
        <p:spPr>
          <a:xfrm>
            <a:off x="819375" y="1902900"/>
            <a:ext cx="625548" cy="3578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5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194" name="Google Shape;194;p33"/>
          <p:cNvSpPr txBox="1">
            <a:spLocks noGrp="1"/>
          </p:cNvSpPr>
          <p:nvPr>
            <p:ph type="title" idx="13"/>
          </p:nvPr>
        </p:nvSpPr>
        <p:spPr>
          <a:xfrm>
            <a:off x="819375" y="3568802"/>
            <a:ext cx="625548" cy="3578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6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195" name="Google Shape;195;p33"/>
          <p:cNvSpPr txBox="1">
            <a:spLocks noGrp="1"/>
          </p:cNvSpPr>
          <p:nvPr>
            <p:ph type="title" idx="14"/>
          </p:nvPr>
        </p:nvSpPr>
        <p:spPr>
          <a:xfrm>
            <a:off x="4970225" y="1902900"/>
            <a:ext cx="625548" cy="3578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dk1"/>
                </a:solidFill>
              </a:rPr>
              <a:t>7</a:t>
            </a:r>
            <a:endParaRPr sz="2800" dirty="0">
              <a:solidFill>
                <a:schemeClr val="dk1"/>
              </a:solidFill>
            </a:endParaRPr>
          </a:p>
        </p:txBody>
      </p:sp>
      <p:grpSp>
        <p:nvGrpSpPr>
          <p:cNvPr id="197" name="Google Shape;197;p33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98" name="Google Shape;198;p33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9" name="Google Shape;199;p33"/>
            <p:cNvCxnSpPr>
              <a:stCxn id="198" idx="2"/>
              <a:endCxn id="184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0" name="Google Shape;200;p33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01" name="Google Shape;201;p33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2" name="Google Shape;202;p33"/>
            <p:cNvCxnSpPr>
              <a:stCxn id="201" idx="2"/>
              <a:endCxn id="184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3" name="Google Shape;203;p33"/>
          <p:cNvGrpSpPr/>
          <p:nvPr/>
        </p:nvGrpSpPr>
        <p:grpSpPr>
          <a:xfrm>
            <a:off x="1222156" y="1621125"/>
            <a:ext cx="1005536" cy="110570"/>
            <a:chOff x="4481003" y="3153225"/>
            <a:chExt cx="1402466" cy="162976"/>
          </a:xfrm>
        </p:grpSpPr>
        <p:sp>
          <p:nvSpPr>
            <p:cNvPr id="204" name="Google Shape;204;p33"/>
            <p:cNvSpPr/>
            <p:nvPr/>
          </p:nvSpPr>
          <p:spPr>
            <a:xfrm>
              <a:off x="5813569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5" name="Google Shape;205;p33"/>
            <p:cNvCxnSpPr>
              <a:stCxn id="204" idx="2"/>
              <a:endCxn id="183" idx="0"/>
            </p:cNvCxnSpPr>
            <p:nvPr/>
          </p:nvCxnSpPr>
          <p:spPr>
            <a:xfrm rot="10800000" flipV="1">
              <a:off x="4481003" y="3188174"/>
              <a:ext cx="1332567" cy="128027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6" name="Google Shape;206;p33"/>
          <p:cNvGrpSpPr/>
          <p:nvPr/>
        </p:nvGrpSpPr>
        <p:grpSpPr>
          <a:xfrm>
            <a:off x="5372863" y="1621125"/>
            <a:ext cx="1014156" cy="110570"/>
            <a:chOff x="4473276" y="3153225"/>
            <a:chExt cx="1413424" cy="162976"/>
          </a:xfrm>
        </p:grpSpPr>
        <p:sp>
          <p:nvSpPr>
            <p:cNvPr id="207" name="Google Shape;207;p33"/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8" name="Google Shape;208;p33"/>
            <p:cNvCxnSpPr>
              <a:stCxn id="207" idx="2"/>
              <a:endCxn id="181" idx="0"/>
            </p:cNvCxnSpPr>
            <p:nvPr/>
          </p:nvCxnSpPr>
          <p:spPr>
            <a:xfrm rot="10800000" flipV="1">
              <a:off x="4473276" y="3188174"/>
              <a:ext cx="1343524" cy="128027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9" name="Google Shape;209;p33"/>
          <p:cNvGrpSpPr/>
          <p:nvPr/>
        </p:nvGrpSpPr>
        <p:grpSpPr>
          <a:xfrm>
            <a:off x="1222156" y="3286950"/>
            <a:ext cx="1005536" cy="110570"/>
            <a:chOff x="4481003" y="3153225"/>
            <a:chExt cx="1402466" cy="163052"/>
          </a:xfrm>
        </p:grpSpPr>
        <p:sp>
          <p:nvSpPr>
            <p:cNvPr id="210" name="Google Shape;210;p33"/>
            <p:cNvSpPr/>
            <p:nvPr/>
          </p:nvSpPr>
          <p:spPr>
            <a:xfrm>
              <a:off x="5813569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1" name="Google Shape;211;p33"/>
            <p:cNvCxnSpPr>
              <a:stCxn id="210" idx="2"/>
              <a:endCxn id="182" idx="0"/>
            </p:cNvCxnSpPr>
            <p:nvPr/>
          </p:nvCxnSpPr>
          <p:spPr>
            <a:xfrm rot="10800000" flipV="1">
              <a:off x="4481003" y="3188175"/>
              <a:ext cx="1332567" cy="128102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Sommaire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02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>
            <a:off x="403325" y="79295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4"/>
          <p:cNvSpPr txBox="1">
            <a:spLocks noGrp="1"/>
          </p:cNvSpPr>
          <p:nvPr>
            <p:ph type="subTitle" idx="1"/>
          </p:nvPr>
        </p:nvSpPr>
        <p:spPr>
          <a:xfrm>
            <a:off x="3585029" y="2621963"/>
            <a:ext cx="4845871" cy="10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sz="2000" dirty="0" err="1"/>
              <a:t>DevOps</a:t>
            </a:r>
            <a:r>
              <a:rPr lang="fr-FR" sz="2000" dirty="0"/>
              <a:t> est une approche de plus en plus populaire dans l'industrie technologique, car elle permet de  améliorer la qualité du logiciel et à répondre plus rapidement aux besoins des clients.</a:t>
            </a:r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50" y="766550"/>
            <a:ext cx="1938850" cy="361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34"/>
          <p:cNvCxnSpPr>
            <a:stCxn id="224" idx="3"/>
            <a:endCxn id="221" idx="3"/>
          </p:cNvCxnSpPr>
          <p:nvPr/>
        </p:nvCxnSpPr>
        <p:spPr>
          <a:xfrm>
            <a:off x="8430900" y="2110544"/>
            <a:ext cx="12700" cy="1030119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5" name="Google Shape;225;p34"/>
          <p:cNvGrpSpPr/>
          <p:nvPr/>
        </p:nvGrpSpPr>
        <p:grpSpPr>
          <a:xfrm>
            <a:off x="4075731" y="1484138"/>
            <a:ext cx="1990291" cy="205506"/>
            <a:chOff x="4075731" y="1234875"/>
            <a:chExt cx="1990291" cy="205506"/>
          </a:xfrm>
        </p:grpSpPr>
        <p:sp>
          <p:nvSpPr>
            <p:cNvPr id="226" name="Google Shape;226;p34"/>
            <p:cNvSpPr/>
            <p:nvPr/>
          </p:nvSpPr>
          <p:spPr>
            <a:xfrm>
              <a:off x="4075731" y="12348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7" name="Google Shape;227;p34"/>
            <p:cNvCxnSpPr>
              <a:stCxn id="224" idx="0"/>
              <a:endCxn id="226" idx="6"/>
            </p:cNvCxnSpPr>
            <p:nvPr/>
          </p:nvCxnSpPr>
          <p:spPr>
            <a:xfrm rot="16200000" flipV="1">
              <a:off x="5020549" y="394907"/>
              <a:ext cx="170556" cy="1920391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3701143" y="1689644"/>
            <a:ext cx="472975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INTRODUCTION GENERALE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/>
          <p:nvPr/>
        </p:nvSpPr>
        <p:spPr>
          <a:xfrm>
            <a:off x="3925875" y="288950"/>
            <a:ext cx="5083500" cy="45660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5"/>
          <p:cNvSpPr/>
          <p:nvPr/>
        </p:nvSpPr>
        <p:spPr>
          <a:xfrm>
            <a:off x="749525" y="389550"/>
            <a:ext cx="3487800" cy="31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749525" y="1271423"/>
            <a:ext cx="4419405" cy="15379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fr-FR" b="1" dirty="0"/>
              <a:t>Présentation du projet</a:t>
            </a:r>
          </a:p>
        </p:txBody>
      </p:sp>
      <p:pic>
        <p:nvPicPr>
          <p:cNvPr id="236" name="Google Shape;23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8200" y="692100"/>
            <a:ext cx="3237400" cy="37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5"/>
          <p:cNvSpPr/>
          <p:nvPr/>
        </p:nvSpPr>
        <p:spPr>
          <a:xfrm>
            <a:off x="1999926" y="421084"/>
            <a:ext cx="1344558" cy="894876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8" name="Google Shape;238;p35"/>
          <p:cNvCxnSpPr>
            <a:stCxn id="237" idx="1"/>
            <a:endCxn id="234" idx="1"/>
          </p:cNvCxnSpPr>
          <p:nvPr/>
        </p:nvCxnSpPr>
        <p:spPr>
          <a:xfrm rot="10800000" flipV="1">
            <a:off x="749526" y="868522"/>
            <a:ext cx="1250401" cy="1171874"/>
          </a:xfrm>
          <a:prstGeom prst="bentConnector3">
            <a:avLst>
              <a:gd name="adj1" fmla="val 118282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5"/>
          <p:cNvCxnSpPr>
            <a:stCxn id="234" idx="3"/>
            <a:endCxn id="237" idx="3"/>
          </p:cNvCxnSpPr>
          <p:nvPr/>
        </p:nvCxnSpPr>
        <p:spPr>
          <a:xfrm flipH="1" flipV="1">
            <a:off x="3344484" y="868522"/>
            <a:ext cx="1824446" cy="1171874"/>
          </a:xfrm>
          <a:prstGeom prst="bentConnector3">
            <a:avLst>
              <a:gd name="adj1" fmla="val -1253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5"/>
          <p:cNvSpPr txBox="1">
            <a:spLocks noGrp="1"/>
          </p:cNvSpPr>
          <p:nvPr>
            <p:ph type="title" idx="2"/>
          </p:nvPr>
        </p:nvSpPr>
        <p:spPr>
          <a:xfrm>
            <a:off x="2107048" y="575962"/>
            <a:ext cx="1077322" cy="5967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2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4" name="ZoneTexte 5"/>
          <p:cNvSpPr txBox="1"/>
          <p:nvPr/>
        </p:nvSpPr>
        <p:spPr>
          <a:xfrm>
            <a:off x="532968" y="2809369"/>
            <a:ext cx="5548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7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Notre projet consiste à créer un </a:t>
            </a:r>
            <a:r>
              <a:rPr lang="fr-FR" sz="27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pipeline</a:t>
            </a:r>
            <a:r>
              <a:rPr lang="fr-FR" sz="27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automatisé et de déploiement continus sur </a:t>
            </a:r>
            <a:r>
              <a:rPr lang="fr-FR" sz="27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Amazon Web Servies </a:t>
            </a:r>
            <a:r>
              <a:rPr lang="fr-FR" sz="27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 utilisant </a:t>
            </a:r>
            <a:r>
              <a:rPr lang="fr-FR" sz="27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Jenkins</a:t>
            </a:r>
            <a:r>
              <a:rPr lang="fr-FR" sz="27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fr-FR" sz="27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2000" dirty="0" err="1"/>
              <a:t>DevOps</a:t>
            </a:r>
            <a:r>
              <a:rPr lang="fr-FR" sz="2000" dirty="0"/>
              <a:t> n'est pas un outil, une technologie ou un </a:t>
            </a:r>
            <a:r>
              <a:rPr lang="fr-FR" sz="2000" dirty="0" err="1"/>
              <a:t>framework</a:t>
            </a:r>
            <a:r>
              <a:rPr lang="fr-FR" sz="2000" dirty="0"/>
              <a:t>; c'est plus une philosophie et un concept. Il s'agit d'un ensemble de pratiques combinant le développement logiciel (Dev) et les opérations informatiques (</a:t>
            </a:r>
            <a:r>
              <a:rPr lang="fr-FR" sz="2000" dirty="0" err="1" smtClean="0"/>
              <a:t>Ops</a:t>
            </a:r>
            <a:r>
              <a:rPr lang="fr-FR" sz="2000" dirty="0" smtClean="0"/>
              <a:t>).</a:t>
            </a:r>
            <a:endParaRPr sz="2000" dirty="0">
              <a:solidFill>
                <a:schemeClr val="lt1"/>
              </a:solidFill>
            </a:endParaRPr>
          </a:p>
        </p:txBody>
      </p:sp>
      <p:grpSp>
        <p:nvGrpSpPr>
          <p:cNvPr id="165" name="Google Shape;165;p32"/>
          <p:cNvGrpSpPr/>
          <p:nvPr/>
        </p:nvGrpSpPr>
        <p:grpSpPr>
          <a:xfrm>
            <a:off x="405288" y="860175"/>
            <a:ext cx="171000" cy="830850"/>
            <a:chOff x="5816800" y="2392275"/>
            <a:chExt cx="171000" cy="830850"/>
          </a:xfrm>
        </p:grpSpPr>
        <p:sp>
          <p:nvSpPr>
            <p:cNvPr id="166" name="Google Shape;166;p32"/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7" name="Google Shape;167;p32"/>
            <p:cNvCxnSpPr>
              <a:stCxn id="166" idx="2"/>
              <a:endCxn id="163" idx="1"/>
            </p:cNvCxnSpPr>
            <p:nvPr/>
          </p:nvCxnSpPr>
          <p:spPr>
            <a:xfrm rot="10800000" flipH="1">
              <a:off x="5816800" y="2392275"/>
              <a:ext cx="171000" cy="7959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8" name="Google Shape;168;p32"/>
          <p:cNvGrpSpPr/>
          <p:nvPr/>
        </p:nvGrpSpPr>
        <p:grpSpPr>
          <a:xfrm flipH="1">
            <a:off x="8567713" y="860175"/>
            <a:ext cx="171000" cy="3515250"/>
            <a:chOff x="5816800" y="-292125"/>
            <a:chExt cx="171000" cy="3515250"/>
          </a:xfrm>
        </p:grpSpPr>
        <p:sp>
          <p:nvSpPr>
            <p:cNvPr id="169" name="Google Shape;169;p32"/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0" name="Google Shape;170;p32"/>
            <p:cNvCxnSpPr>
              <a:stCxn id="169" idx="2"/>
              <a:endCxn id="163" idx="3"/>
            </p:cNvCxnSpPr>
            <p:nvPr/>
          </p:nvCxnSpPr>
          <p:spPr>
            <a:xfrm rot="10800000" flipH="1">
              <a:off x="5816800" y="-292125"/>
              <a:ext cx="171000" cy="34803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1" name="Google Shape;171;p3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QU’EST CE LE DEVOPS</a:t>
            </a:r>
            <a:endParaRPr dirty="0"/>
          </a:p>
        </p:txBody>
      </p:sp>
      <p:pic>
        <p:nvPicPr>
          <p:cNvPr id="1026" name="Picture 2" descr="Dev + Ops = DevOps ! Une (r)évolution en marche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" y="2583543"/>
            <a:ext cx="7948813" cy="237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1"/>
          <p:cNvSpPr/>
          <p:nvPr/>
        </p:nvSpPr>
        <p:spPr>
          <a:xfrm>
            <a:off x="5318900" y="1038675"/>
            <a:ext cx="2165400" cy="1839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1"/>
          <p:cNvSpPr/>
          <p:nvPr/>
        </p:nvSpPr>
        <p:spPr>
          <a:xfrm>
            <a:off x="1659700" y="2700650"/>
            <a:ext cx="2165400" cy="1839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51"/>
          <p:cNvSpPr/>
          <p:nvPr/>
        </p:nvSpPr>
        <p:spPr>
          <a:xfrm>
            <a:off x="5318900" y="2700650"/>
            <a:ext cx="2165400" cy="1839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51"/>
          <p:cNvSpPr/>
          <p:nvPr/>
        </p:nvSpPr>
        <p:spPr>
          <a:xfrm>
            <a:off x="1659700" y="1038675"/>
            <a:ext cx="2165400" cy="1839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51"/>
          <p:cNvSpPr/>
          <p:nvPr/>
        </p:nvSpPr>
        <p:spPr>
          <a:xfrm>
            <a:off x="460236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51"/>
          <p:cNvSpPr txBox="1">
            <a:spLocks noGrp="1"/>
          </p:cNvSpPr>
          <p:nvPr>
            <p:ph type="title" idx="2"/>
          </p:nvPr>
        </p:nvSpPr>
        <p:spPr>
          <a:xfrm>
            <a:off x="1412506" y="1977061"/>
            <a:ext cx="2736814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>
                <a:solidFill>
                  <a:schemeClr val="bg1"/>
                </a:solidFill>
              </a:rPr>
              <a:t>Amélioration de la collaboration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73" name="Google Shape;773;p51"/>
          <p:cNvCxnSpPr>
            <a:stCxn id="766" idx="1"/>
            <a:endCxn id="767" idx="1"/>
          </p:cNvCxnSpPr>
          <p:nvPr/>
        </p:nvCxnSpPr>
        <p:spPr>
          <a:xfrm>
            <a:off x="1498588" y="1882100"/>
            <a:ext cx="600" cy="633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4" name="Google Shape;774;p51"/>
          <p:cNvCxnSpPr>
            <a:stCxn id="766" idx="3"/>
            <a:endCxn id="767" idx="3"/>
          </p:cNvCxnSpPr>
          <p:nvPr/>
        </p:nvCxnSpPr>
        <p:spPr>
          <a:xfrm>
            <a:off x="3986188" y="1882100"/>
            <a:ext cx="600" cy="633000"/>
          </a:xfrm>
          <a:prstGeom prst="bentConnector3">
            <a:avLst>
              <a:gd name="adj1" fmla="val 3968956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51"/>
          <p:cNvCxnSpPr>
            <a:stCxn id="768" idx="1"/>
            <a:endCxn id="769" idx="1"/>
          </p:cNvCxnSpPr>
          <p:nvPr/>
        </p:nvCxnSpPr>
        <p:spPr>
          <a:xfrm>
            <a:off x="5157807" y="1882100"/>
            <a:ext cx="600" cy="633000"/>
          </a:xfrm>
          <a:prstGeom prst="bentConnector3">
            <a:avLst>
              <a:gd name="adj1" fmla="val -3968752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51"/>
          <p:cNvCxnSpPr>
            <a:stCxn id="768" idx="3"/>
            <a:endCxn id="769" idx="3"/>
          </p:cNvCxnSpPr>
          <p:nvPr/>
        </p:nvCxnSpPr>
        <p:spPr>
          <a:xfrm>
            <a:off x="7645407" y="1882100"/>
            <a:ext cx="600" cy="6330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51"/>
          <p:cNvCxnSpPr>
            <a:stCxn id="771" idx="1"/>
            <a:endCxn id="772" idx="1"/>
          </p:cNvCxnSpPr>
          <p:nvPr/>
        </p:nvCxnSpPr>
        <p:spPr>
          <a:xfrm>
            <a:off x="5157807" y="3544100"/>
            <a:ext cx="600" cy="633000"/>
          </a:xfrm>
          <a:prstGeom prst="bentConnector3">
            <a:avLst>
              <a:gd name="adj1" fmla="val -3968752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8" name="Google Shape;778;p51"/>
          <p:cNvCxnSpPr>
            <a:stCxn id="771" idx="3"/>
            <a:endCxn id="772" idx="3"/>
          </p:cNvCxnSpPr>
          <p:nvPr/>
        </p:nvCxnSpPr>
        <p:spPr>
          <a:xfrm>
            <a:off x="7645407" y="3544100"/>
            <a:ext cx="600" cy="6330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9" name="Google Shape;779;p51"/>
          <p:cNvCxnSpPr>
            <a:stCxn id="770" idx="3"/>
            <a:endCxn id="765" idx="3"/>
          </p:cNvCxnSpPr>
          <p:nvPr/>
        </p:nvCxnSpPr>
        <p:spPr>
          <a:xfrm>
            <a:off x="3986188" y="3544100"/>
            <a:ext cx="600" cy="633000"/>
          </a:xfrm>
          <a:prstGeom prst="bentConnector3">
            <a:avLst>
              <a:gd name="adj1" fmla="val 3968956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0" name="Google Shape;780;p51"/>
          <p:cNvCxnSpPr/>
          <p:nvPr/>
        </p:nvCxnSpPr>
        <p:spPr>
          <a:xfrm rot="10800000" flipH="1" flipV="1">
            <a:off x="1498588" y="3544100"/>
            <a:ext cx="12" cy="633000"/>
          </a:xfrm>
          <a:prstGeom prst="bentConnector3">
            <a:avLst>
              <a:gd name="adj1" fmla="val -19050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81" name="Google Shape;781;p51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782" name="Google Shape;782;p51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83" name="Google Shape;783;p51"/>
            <p:cNvCxnSpPr>
              <a:stCxn id="782" idx="2"/>
              <a:endCxn id="764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84" name="Google Shape;784;p51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785" name="Google Shape;785;p51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86" name="Google Shape;786;p51"/>
            <p:cNvCxnSpPr>
              <a:stCxn id="785" idx="2"/>
              <a:endCxn id="764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7" name="Google Shape;787;p5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AVANTAGE DE DEVOPS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9" name="Google Shape;761;p51"/>
          <p:cNvSpPr/>
          <p:nvPr/>
        </p:nvSpPr>
        <p:spPr>
          <a:xfrm>
            <a:off x="1659681" y="2700650"/>
            <a:ext cx="2165400" cy="1839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766;p51"/>
          <p:cNvSpPr txBox="1">
            <a:spLocks noGrp="1"/>
          </p:cNvSpPr>
          <p:nvPr>
            <p:ph type="title" idx="2"/>
          </p:nvPr>
        </p:nvSpPr>
        <p:spPr>
          <a:xfrm>
            <a:off x="5033193" y="3620300"/>
            <a:ext cx="2736814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Réduction</a:t>
            </a:r>
            <a:r>
              <a:rPr lang="en-US" dirty="0"/>
              <a:t> des </a:t>
            </a:r>
            <a:r>
              <a:rPr lang="en-US" dirty="0" err="1"/>
              <a:t>coûts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Google Shape;766;p51"/>
          <p:cNvSpPr txBox="1">
            <a:spLocks noGrp="1"/>
          </p:cNvSpPr>
          <p:nvPr>
            <p:ph type="title" idx="2"/>
          </p:nvPr>
        </p:nvSpPr>
        <p:spPr>
          <a:xfrm>
            <a:off x="1541725" y="3620300"/>
            <a:ext cx="2452455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/>
              <a:t>Amélioration de la qualité du </a:t>
            </a:r>
            <a:r>
              <a:rPr lang="fr-FR" dirty="0" smtClean="0"/>
              <a:t>produit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Google Shape;766;p51"/>
          <p:cNvSpPr txBox="1">
            <a:spLocks noGrp="1"/>
          </p:cNvSpPr>
          <p:nvPr>
            <p:ph type="title" idx="2"/>
          </p:nvPr>
        </p:nvSpPr>
        <p:spPr>
          <a:xfrm>
            <a:off x="5113705" y="1950732"/>
            <a:ext cx="2575789" cy="4708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/>
              <a:t>Amélioration de la vitesse de déploiement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39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/>
          <p:nvPr/>
        </p:nvSpPr>
        <p:spPr>
          <a:xfrm>
            <a:off x="2591450" y="111210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6"/>
          <p:cNvSpPr/>
          <p:nvPr/>
        </p:nvSpPr>
        <p:spPr>
          <a:xfrm>
            <a:off x="2964675" y="1788325"/>
            <a:ext cx="807000" cy="6411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6"/>
          <p:cNvSpPr/>
          <p:nvPr/>
        </p:nvSpPr>
        <p:spPr>
          <a:xfrm>
            <a:off x="5372300" y="1788325"/>
            <a:ext cx="807000" cy="6411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6"/>
          <p:cNvSpPr/>
          <p:nvPr/>
        </p:nvSpPr>
        <p:spPr>
          <a:xfrm>
            <a:off x="2964675" y="3448775"/>
            <a:ext cx="807000" cy="6411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6"/>
          <p:cNvSpPr/>
          <p:nvPr/>
        </p:nvSpPr>
        <p:spPr>
          <a:xfrm>
            <a:off x="5372300" y="3448775"/>
            <a:ext cx="807000" cy="6411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6"/>
          <p:cNvSpPr/>
          <p:nvPr/>
        </p:nvSpPr>
        <p:spPr>
          <a:xfrm>
            <a:off x="3011075" y="1895825"/>
            <a:ext cx="7143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rPr>
              <a:t>01</a:t>
            </a:r>
            <a:endParaRPr sz="3200">
              <a:solidFill>
                <a:schemeClr val="dk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63" name="Google Shape;263;p36"/>
          <p:cNvSpPr/>
          <p:nvPr/>
        </p:nvSpPr>
        <p:spPr>
          <a:xfrm>
            <a:off x="5418650" y="1895825"/>
            <a:ext cx="7143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rPr>
              <a:t>02</a:t>
            </a:r>
            <a:endParaRPr sz="1100">
              <a:solidFill>
                <a:schemeClr val="dk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64" name="Google Shape;264;p36"/>
          <p:cNvSpPr/>
          <p:nvPr/>
        </p:nvSpPr>
        <p:spPr>
          <a:xfrm>
            <a:off x="3011075" y="3556325"/>
            <a:ext cx="7143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rPr>
              <a:t>03</a:t>
            </a:r>
            <a:endParaRPr sz="1100">
              <a:solidFill>
                <a:schemeClr val="dk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5418650" y="3556325"/>
            <a:ext cx="7143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rPr>
              <a:t>04</a:t>
            </a:r>
            <a:endParaRPr sz="1100">
              <a:solidFill>
                <a:schemeClr val="dk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cxnSp>
        <p:nvCxnSpPr>
          <p:cNvPr id="266" name="Google Shape;266;p36"/>
          <p:cNvCxnSpPr>
            <a:stCxn id="250" idx="3"/>
            <a:endCxn id="251" idx="1"/>
          </p:cNvCxnSpPr>
          <p:nvPr/>
        </p:nvCxnSpPr>
        <p:spPr>
          <a:xfrm>
            <a:off x="3771675" y="2108875"/>
            <a:ext cx="1600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6"/>
          <p:cNvCxnSpPr>
            <a:stCxn id="252" idx="3"/>
            <a:endCxn id="253" idx="1"/>
          </p:cNvCxnSpPr>
          <p:nvPr/>
        </p:nvCxnSpPr>
        <p:spPr>
          <a:xfrm>
            <a:off x="3771675" y="3769325"/>
            <a:ext cx="1600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36"/>
          <p:cNvCxnSpPr>
            <a:stCxn id="251" idx="2"/>
            <a:endCxn id="252" idx="0"/>
          </p:cNvCxnSpPr>
          <p:nvPr/>
        </p:nvCxnSpPr>
        <p:spPr>
          <a:xfrm rot="5400000">
            <a:off x="4062350" y="1735375"/>
            <a:ext cx="1019400" cy="24075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9" name="Google Shape;269;p36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270" name="Google Shape;270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36"/>
            <p:cNvCxnSpPr>
              <a:stCxn id="270" idx="2"/>
              <a:endCxn id="249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36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73" name="Google Shape;27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36"/>
            <p:cNvCxnSpPr>
              <a:stCxn id="273" idx="2"/>
              <a:endCxn id="249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</a:rPr>
              <a:t>L</a:t>
            </a:r>
            <a:r>
              <a:rPr lang="en" dirty="0" smtClean="0">
                <a:solidFill>
                  <a:schemeClr val="dk1"/>
                </a:solidFill>
              </a:rPr>
              <a:t>es outils utilisé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4" name="Image 12" descr="195306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8875" y="1413373"/>
            <a:ext cx="2129376" cy="1422357"/>
          </a:xfrm>
          <a:prstGeom prst="rect">
            <a:avLst/>
          </a:prstGeom>
        </p:spPr>
      </p:pic>
      <p:pic>
        <p:nvPicPr>
          <p:cNvPr id="35" name="Image 14" descr="DataLab_-_Chapitre_0_-_Fabriquer_sa_station_de_mesure_connect_e_github-logo-640x320-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8985" y="1394095"/>
            <a:ext cx="2146115" cy="1379984"/>
          </a:xfrm>
          <a:prstGeom prst="rect">
            <a:avLst/>
          </a:prstGeom>
        </p:spPr>
      </p:pic>
      <p:pic>
        <p:nvPicPr>
          <p:cNvPr id="36" name="Image 8" descr="klarna-signs-deal-with-aws-157535441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8985" y="2955831"/>
            <a:ext cx="2169753" cy="1443444"/>
          </a:xfrm>
          <a:prstGeom prst="rect">
            <a:avLst/>
          </a:prstGeom>
        </p:spPr>
      </p:pic>
      <p:pic>
        <p:nvPicPr>
          <p:cNvPr id="26" name="Image 15" descr="PuTTY_icon_128px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96448" y="2939125"/>
            <a:ext cx="1409340" cy="1409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/>
          <p:nvPr/>
        </p:nvSpPr>
        <p:spPr>
          <a:xfrm>
            <a:off x="2591450" y="111210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36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270" name="Google Shape;270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36"/>
            <p:cNvCxnSpPr>
              <a:stCxn id="270" idx="2"/>
              <a:endCxn id="249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36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73" name="Google Shape;27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36"/>
            <p:cNvCxnSpPr>
              <a:stCxn id="273" idx="2"/>
              <a:endCxn id="249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dk1"/>
                </a:solidFill>
              </a:rPr>
              <a:t>Architecture de </a:t>
            </a:r>
            <a:r>
              <a:rPr lang="fr-FR" dirty="0" err="1" smtClean="0">
                <a:solidFill>
                  <a:schemeClr val="dk1"/>
                </a:solidFill>
              </a:rPr>
              <a:t>jenkins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2050" name="Picture 2" descr="Configure Jenkins master — slave architecture in A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201836"/>
            <a:ext cx="7703999" cy="302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06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Engineer CV by Slidesgo">
  <a:themeElements>
    <a:clrScheme name="Simple Light">
      <a:dk1>
        <a:srgbClr val="00000D"/>
      </a:dk1>
      <a:lt1>
        <a:srgbClr val="FFFFFF"/>
      </a:lt1>
      <a:dk2>
        <a:srgbClr val="6EEDDA"/>
      </a:dk2>
      <a:lt2>
        <a:srgbClr val="4098FD"/>
      </a:lt2>
      <a:accent1>
        <a:srgbClr val="584EFD"/>
      </a:accent1>
      <a:accent2>
        <a:srgbClr val="251AC0"/>
      </a:accent2>
      <a:accent3>
        <a:srgbClr val="2A118E"/>
      </a:accent3>
      <a:accent4>
        <a:srgbClr val="150248"/>
      </a:accent4>
      <a:accent5>
        <a:srgbClr val="6EEDDA"/>
      </a:accent5>
      <a:accent6>
        <a:srgbClr val="4098FD"/>
      </a:accent6>
      <a:hlink>
        <a:srgbClr val="6EEDD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482</Words>
  <Application>Microsoft Office PowerPoint</Application>
  <PresentationFormat>On-screen Show (16:9)</PresentationFormat>
  <Paragraphs>109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Catamaran</vt:lpstr>
      <vt:lpstr>Wingdings</vt:lpstr>
      <vt:lpstr>Arial</vt:lpstr>
      <vt:lpstr>Times New Roman</vt:lpstr>
      <vt:lpstr>Roboto Condensed Light</vt:lpstr>
      <vt:lpstr>Fugaz One</vt:lpstr>
      <vt:lpstr>Cloud Engineer CV by Slidesgo</vt:lpstr>
      <vt:lpstr>Ptojet DevOps</vt:lpstr>
      <vt:lpstr>Introduction général</vt:lpstr>
      <vt:lpstr>Architecture Jenkins</vt:lpstr>
      <vt:lpstr>INTRODUCTION GENERALE</vt:lpstr>
      <vt:lpstr>Présentation du projet</vt:lpstr>
      <vt:lpstr>QU’EST CE LE DEVOPS</vt:lpstr>
      <vt:lpstr>Amélioration de la collaboration </vt:lpstr>
      <vt:lpstr>Les outils utilisé</vt:lpstr>
      <vt:lpstr>Architecture de jenkins </vt:lpstr>
      <vt:lpstr>Réalisation</vt:lpstr>
      <vt:lpstr>Réalisation</vt:lpstr>
      <vt:lpstr>Réalisation</vt:lpstr>
      <vt:lpstr>Réalisation</vt:lpstr>
      <vt:lpstr>Réalisation</vt:lpstr>
      <vt:lpstr>Réalisation</vt:lpstr>
      <vt:lpstr>Réalisation</vt:lpstr>
      <vt:lpstr>Réalisation</vt:lpstr>
      <vt:lpstr>Réalisation</vt:lpstr>
      <vt:lpstr>Réalisation</vt:lpstr>
      <vt:lpstr>Réalisation</vt:lpstr>
      <vt:lpstr>Réalisation</vt:lpstr>
      <vt:lpstr>Réalisation</vt:lpstr>
      <vt:lpstr>Réalisation</vt:lpstr>
      <vt:lpstr>Réalisation</vt:lpstr>
      <vt:lpstr>Réalisation</vt:lpstr>
      <vt:lpstr>Réalisation</vt:lpstr>
      <vt:lpstr>Réalisation</vt:lpstr>
      <vt:lpstr>Conclusion 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Ptojet DevOps</dc:title>
  <dc:creator>ahmed</dc:creator>
  <cp:lastModifiedBy>ahmed</cp:lastModifiedBy>
  <cp:revision>37</cp:revision>
  <dcterms:modified xsi:type="dcterms:W3CDTF">2023-05-06T11:15:27Z</dcterms:modified>
</cp:coreProperties>
</file>