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60" r:id="rId6"/>
    <p:sldId id="268" r:id="rId7"/>
    <p:sldId id="261" r:id="rId8"/>
    <p:sldId id="263" r:id="rId9"/>
    <p:sldId id="264" r:id="rId10"/>
    <p:sldId id="265" r:id="rId11"/>
    <p:sldId id="266" r:id="rId12"/>
    <p:sldId id="267"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4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2F76-674E-4A3D-A985-B215E6A2B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CCCCE3-B47B-4F18-9B1E-98452D685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F66E63-F693-493A-9C9E-6E61A1EA0D14}"/>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5" name="Footer Placeholder 4">
            <a:extLst>
              <a:ext uri="{FF2B5EF4-FFF2-40B4-BE49-F238E27FC236}">
                <a16:creationId xmlns:a16="http://schemas.microsoft.com/office/drawing/2014/main" id="{3763AED5-32F6-4491-B39E-6E83C0E8C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4CA99-C809-4A2B-81EC-4F3256AD6F71}"/>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20779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51EE-296A-49C5-98AB-1F62DFE6A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80580-57F2-41D2-9CD0-110A1181E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4567F-DAF8-4C70-B011-67301270F334}"/>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5" name="Footer Placeholder 4">
            <a:extLst>
              <a:ext uri="{FF2B5EF4-FFF2-40B4-BE49-F238E27FC236}">
                <a16:creationId xmlns:a16="http://schemas.microsoft.com/office/drawing/2014/main" id="{F60E9A70-183C-47F9-A3DF-408015E6D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A0B4F-FB1D-4991-B6F1-8E49F3C4E421}"/>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206191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D77E9-CC73-4761-9569-EFBFEA562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4C525C-1B7C-4BC2-99D5-2698222E8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46E6A-6E71-49A6-949E-4F05B04B63ED}"/>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5" name="Footer Placeholder 4">
            <a:extLst>
              <a:ext uri="{FF2B5EF4-FFF2-40B4-BE49-F238E27FC236}">
                <a16:creationId xmlns:a16="http://schemas.microsoft.com/office/drawing/2014/main" id="{4DDA9AA8-F2DD-4C47-BF5D-B62022363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EF8A0-4279-4122-8D9D-311C0AE42A00}"/>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182417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E89-F2F7-485A-8C8E-6A8FE3BC7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22CAF-1FA1-42B1-AA81-49AB61D35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BACAD-D1A0-4806-AD29-2221366BEFA8}"/>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5" name="Footer Placeholder 4">
            <a:extLst>
              <a:ext uri="{FF2B5EF4-FFF2-40B4-BE49-F238E27FC236}">
                <a16:creationId xmlns:a16="http://schemas.microsoft.com/office/drawing/2014/main" id="{7BA79435-141D-4046-A353-F32690B82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6D800-778E-4FAC-8642-5DAD7046F2A9}"/>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295052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A178-EAF0-4F06-BFA4-EDCB626A3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B2F80F-7A09-4FAA-A268-05D7FD2D7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1CD00C-D02C-498C-96CE-1B968DCF1DDC}"/>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5" name="Footer Placeholder 4">
            <a:extLst>
              <a:ext uri="{FF2B5EF4-FFF2-40B4-BE49-F238E27FC236}">
                <a16:creationId xmlns:a16="http://schemas.microsoft.com/office/drawing/2014/main" id="{62C5BE44-3C64-4727-948E-6AAD1E870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F85EE-5FF0-4EC8-A92E-CF68F2ADFB05}"/>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110007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C89C-3F3D-415F-A9BE-CE14AA509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1E14F-BA9B-4895-8CE9-FCE71DDC2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B211E3-70E4-43E6-936D-944069420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FACF00-A198-4005-8C78-051AD682968F}"/>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6" name="Footer Placeholder 5">
            <a:extLst>
              <a:ext uri="{FF2B5EF4-FFF2-40B4-BE49-F238E27FC236}">
                <a16:creationId xmlns:a16="http://schemas.microsoft.com/office/drawing/2014/main" id="{FE6FDC23-FB36-458D-BECF-B8B2C0215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3549C-9B33-4DB7-9203-AE83F5E7E033}"/>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416922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CAF-0F93-4C95-BEB9-766F24E6D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B86926-8354-4F91-A136-BC17347734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2FFAB3-2317-46EC-8749-104A5B856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EE291C-A538-413F-B922-D7FEE19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D71C1-A8A9-4350-B877-3AAA071979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63C438-0D11-4FDD-8812-33CBF1C4FE2B}"/>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8" name="Footer Placeholder 7">
            <a:extLst>
              <a:ext uri="{FF2B5EF4-FFF2-40B4-BE49-F238E27FC236}">
                <a16:creationId xmlns:a16="http://schemas.microsoft.com/office/drawing/2014/main" id="{17E61148-ECF5-4C36-8AF9-0268CEDD57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58788-37C4-4AEE-8F35-198BB05681F7}"/>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161964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B9AA-26FD-49AA-A3EE-04A12E132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069F8C-39E3-4DAB-96BA-6D9EF88A5669}"/>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4" name="Footer Placeholder 3">
            <a:extLst>
              <a:ext uri="{FF2B5EF4-FFF2-40B4-BE49-F238E27FC236}">
                <a16:creationId xmlns:a16="http://schemas.microsoft.com/office/drawing/2014/main" id="{12BD081F-6607-4492-A997-4DCA74D50E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31D59-F0B8-4227-8825-BB675A1370E5}"/>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145354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3514E-9723-4651-A546-95CEE340A1F7}"/>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3" name="Footer Placeholder 2">
            <a:extLst>
              <a:ext uri="{FF2B5EF4-FFF2-40B4-BE49-F238E27FC236}">
                <a16:creationId xmlns:a16="http://schemas.microsoft.com/office/drawing/2014/main" id="{D8999473-3459-4B49-9B1F-CDF59AC284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C4E6A-7923-447F-9DB4-1BE268FCFB2F}"/>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179673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0FC2-6CBE-421A-B444-E924A3772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14A6BB-490A-4833-969D-C89759FBA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72C96-6C57-474C-BD05-FAB11BD67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40066-E6C2-43C9-821C-71E61C924019}"/>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6" name="Footer Placeholder 5">
            <a:extLst>
              <a:ext uri="{FF2B5EF4-FFF2-40B4-BE49-F238E27FC236}">
                <a16:creationId xmlns:a16="http://schemas.microsoft.com/office/drawing/2014/main" id="{2B4209F9-5120-4AA9-A71C-C9B826F64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377CC-E714-43FC-A590-AC7C071AB50C}"/>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392961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A6E9-487C-4654-B4F1-FF2D4616F9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123E31-02D9-45A1-A96A-CC505C622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03F861-093F-4A66-9FB7-6412E806B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0B562-45B8-41AE-B533-90E717B82C7B}"/>
              </a:ext>
            </a:extLst>
          </p:cNvPr>
          <p:cNvSpPr>
            <a:spLocks noGrp="1"/>
          </p:cNvSpPr>
          <p:nvPr>
            <p:ph type="dt" sz="half" idx="10"/>
          </p:nvPr>
        </p:nvSpPr>
        <p:spPr/>
        <p:txBody>
          <a:bodyPr/>
          <a:lstStyle/>
          <a:p>
            <a:fld id="{8E338FFC-B3A0-4D15-9538-9DD4544C2611}" type="datetimeFigureOut">
              <a:rPr lang="en-US" smtClean="0"/>
              <a:t>12/16/2019</a:t>
            </a:fld>
            <a:endParaRPr lang="en-US"/>
          </a:p>
        </p:txBody>
      </p:sp>
      <p:sp>
        <p:nvSpPr>
          <p:cNvPr id="6" name="Footer Placeholder 5">
            <a:extLst>
              <a:ext uri="{FF2B5EF4-FFF2-40B4-BE49-F238E27FC236}">
                <a16:creationId xmlns:a16="http://schemas.microsoft.com/office/drawing/2014/main" id="{AEBFE5C3-6B3D-4503-BF4F-D6B98E460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5BD8A6-5DB2-4542-9F93-95D57850C424}"/>
              </a:ext>
            </a:extLst>
          </p:cNvPr>
          <p:cNvSpPr>
            <a:spLocks noGrp="1"/>
          </p:cNvSpPr>
          <p:nvPr>
            <p:ph type="sldNum" sz="quarter" idx="12"/>
          </p:nvPr>
        </p:nvSpPr>
        <p:spPr/>
        <p:txBody>
          <a:bodyPr/>
          <a:lstStyle/>
          <a:p>
            <a:fld id="{0FE2BF0C-719D-4B22-9D2A-0343BAEE44C5}" type="slidenum">
              <a:rPr lang="en-US" smtClean="0"/>
              <a:t>‹#›</a:t>
            </a:fld>
            <a:endParaRPr lang="en-US"/>
          </a:p>
        </p:txBody>
      </p:sp>
    </p:spTree>
    <p:extLst>
      <p:ext uri="{BB962C8B-B14F-4D97-AF65-F5344CB8AC3E}">
        <p14:creationId xmlns:p14="http://schemas.microsoft.com/office/powerpoint/2010/main" val="16489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82705-5058-4D88-850B-3521E90A75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E8505E-FA50-4E5B-BE7F-6F9B5C9B1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B842D-7226-4281-A67D-0ACB95482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38FFC-B3A0-4D15-9538-9DD4544C2611}" type="datetimeFigureOut">
              <a:rPr lang="en-US" smtClean="0"/>
              <a:t>12/16/2019</a:t>
            </a:fld>
            <a:endParaRPr lang="en-US"/>
          </a:p>
        </p:txBody>
      </p:sp>
      <p:sp>
        <p:nvSpPr>
          <p:cNvPr id="5" name="Footer Placeholder 4">
            <a:extLst>
              <a:ext uri="{FF2B5EF4-FFF2-40B4-BE49-F238E27FC236}">
                <a16:creationId xmlns:a16="http://schemas.microsoft.com/office/drawing/2014/main" id="{ABEF5226-DB5B-4D5B-B2D5-56804FF8B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C4E651-3AC2-4709-B7C7-BC30B74C5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2BF0C-719D-4B22-9D2A-0343BAEE44C5}" type="slidenum">
              <a:rPr lang="en-US" smtClean="0"/>
              <a:t>‹#›</a:t>
            </a:fld>
            <a:endParaRPr lang="en-US"/>
          </a:p>
        </p:txBody>
      </p:sp>
    </p:spTree>
    <p:extLst>
      <p:ext uri="{BB962C8B-B14F-4D97-AF65-F5344CB8AC3E}">
        <p14:creationId xmlns:p14="http://schemas.microsoft.com/office/powerpoint/2010/main" val="282151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docker.com/engine/reference/commandline/image_prune/" TargetMode="External"/><Relationship Id="rId13" Type="http://schemas.openxmlformats.org/officeDocument/2006/relationships/hyperlink" Target="https://docs.docker.com/engine/reference/commandline/image_tag/" TargetMode="External"/><Relationship Id="rId3" Type="http://schemas.openxmlformats.org/officeDocument/2006/relationships/hyperlink" Target="https://docs.docker.com/engine/reference/commandline/image_history/" TargetMode="External"/><Relationship Id="rId7" Type="http://schemas.openxmlformats.org/officeDocument/2006/relationships/hyperlink" Target="https://docs.docker.com/engine/reference/commandline/image_ls/" TargetMode="External"/><Relationship Id="rId12" Type="http://schemas.openxmlformats.org/officeDocument/2006/relationships/hyperlink" Target="https://docs.docker.com/engine/reference/commandline/image_save/" TargetMode="External"/><Relationship Id="rId2" Type="http://schemas.openxmlformats.org/officeDocument/2006/relationships/hyperlink" Target="https://docs.docker.com/engine/reference/commandline/image_build/"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image_load/" TargetMode="External"/><Relationship Id="rId11" Type="http://schemas.openxmlformats.org/officeDocument/2006/relationships/hyperlink" Target="https://docs.docker.com/engine/reference/commandline/image_rm/" TargetMode="External"/><Relationship Id="rId5" Type="http://schemas.openxmlformats.org/officeDocument/2006/relationships/hyperlink" Target="https://docs.docker.com/engine/reference/commandline/image_inspect/" TargetMode="External"/><Relationship Id="rId10" Type="http://schemas.openxmlformats.org/officeDocument/2006/relationships/hyperlink" Target="https://docs.docker.com/engine/reference/commandline/image_push/" TargetMode="External"/><Relationship Id="rId4" Type="http://schemas.openxmlformats.org/officeDocument/2006/relationships/hyperlink" Target="https://docs.docker.com/engine/reference/commandline/image_import/" TargetMode="External"/><Relationship Id="rId9" Type="http://schemas.openxmlformats.org/officeDocument/2006/relationships/hyperlink" Target="https://docs.docker.com/engine/reference/commandline/image_pul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flair.training/blogs/docker-features/" TargetMode="External"/><Relationship Id="rId2" Type="http://schemas.openxmlformats.org/officeDocument/2006/relationships/hyperlink" Target="https://docs.dock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نتيجة بحث الصور عن ‪docker‬‏">
            <a:extLst>
              <a:ext uri="{FF2B5EF4-FFF2-40B4-BE49-F238E27FC236}">
                <a16:creationId xmlns:a16="http://schemas.microsoft.com/office/drawing/2014/main" id="{1FD2A54D-C1E3-44B4-A01C-FA1AAB5D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31" y="558149"/>
            <a:ext cx="6629538" cy="574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67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075B-D0B6-40E3-BC9A-C36E28DF5089}"/>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Docker Commands</a:t>
            </a:r>
          </a:p>
        </p:txBody>
      </p:sp>
      <p:graphicFrame>
        <p:nvGraphicFramePr>
          <p:cNvPr id="4" name="Content Placeholder 3">
            <a:extLst>
              <a:ext uri="{FF2B5EF4-FFF2-40B4-BE49-F238E27FC236}">
                <a16:creationId xmlns:a16="http://schemas.microsoft.com/office/drawing/2014/main" id="{78B847CE-8DAD-4B69-906F-A9B7FC182883}"/>
              </a:ext>
            </a:extLst>
          </p:cNvPr>
          <p:cNvGraphicFramePr>
            <a:graphicFrameLocks noGrp="1"/>
          </p:cNvGraphicFramePr>
          <p:nvPr>
            <p:ph idx="1"/>
            <p:extLst>
              <p:ext uri="{D42A27DB-BD31-4B8C-83A1-F6EECF244321}">
                <p14:modId xmlns:p14="http://schemas.microsoft.com/office/powerpoint/2010/main" val="3711862910"/>
              </p:ext>
            </p:extLst>
          </p:nvPr>
        </p:nvGraphicFramePr>
        <p:xfrm>
          <a:off x="838199" y="1825626"/>
          <a:ext cx="10515600" cy="4753452"/>
        </p:xfrm>
        <a:graphic>
          <a:graphicData uri="http://schemas.openxmlformats.org/drawingml/2006/table">
            <a:tbl>
              <a:tblPr/>
              <a:tblGrid>
                <a:gridCol w="2759766">
                  <a:extLst>
                    <a:ext uri="{9D8B030D-6E8A-4147-A177-3AD203B41FA5}">
                      <a16:colId xmlns:a16="http://schemas.microsoft.com/office/drawing/2014/main" val="2972324464"/>
                    </a:ext>
                  </a:extLst>
                </a:gridCol>
                <a:gridCol w="7755834">
                  <a:extLst>
                    <a:ext uri="{9D8B030D-6E8A-4147-A177-3AD203B41FA5}">
                      <a16:colId xmlns:a16="http://schemas.microsoft.com/office/drawing/2014/main" val="2862733421"/>
                    </a:ext>
                  </a:extLst>
                </a:gridCol>
              </a:tblGrid>
              <a:tr h="205227">
                <a:tc>
                  <a:txBody>
                    <a:bodyPr/>
                    <a:lstStyle/>
                    <a:p>
                      <a:r>
                        <a:rPr lang="en-US" sz="900">
                          <a:effectLst/>
                        </a:rPr>
                        <a:t>Command</a:t>
                      </a:r>
                    </a:p>
                  </a:txBody>
                  <a:tcPr marL="32473" marR="32473" marT="32473" marB="32473" anchor="ctr">
                    <a:lnL>
                      <a:noFill/>
                    </a:lnL>
                    <a:lnR>
                      <a:noFill/>
                    </a:lnR>
                    <a:lnT>
                      <a:noFill/>
                    </a:lnT>
                    <a:lnB>
                      <a:noFill/>
                    </a:lnB>
                    <a:solidFill>
                      <a:srgbClr val="FFFFFF"/>
                    </a:solidFill>
                  </a:tcPr>
                </a:tc>
                <a:tc>
                  <a:txBody>
                    <a:bodyPr/>
                    <a:lstStyle/>
                    <a:p>
                      <a:r>
                        <a:rPr lang="en-US" sz="900">
                          <a:effectLst/>
                        </a:rPr>
                        <a:t>Description</a:t>
                      </a:r>
                    </a:p>
                  </a:txBody>
                  <a:tcPr marL="32473" marR="32473" marT="32473" marB="32473" anchor="ctr">
                    <a:lnL>
                      <a:noFill/>
                    </a:lnL>
                    <a:lnR>
                      <a:noFill/>
                    </a:lnR>
                    <a:lnT>
                      <a:noFill/>
                    </a:lnT>
                    <a:lnB>
                      <a:noFill/>
                    </a:lnB>
                    <a:solidFill>
                      <a:srgbClr val="FFFFFF"/>
                    </a:solidFill>
                  </a:tcPr>
                </a:tc>
                <a:extLst>
                  <a:ext uri="{0D108BD9-81ED-4DB2-BD59-A6C34878D82A}">
                    <a16:rowId xmlns:a16="http://schemas.microsoft.com/office/drawing/2014/main" val="602082278"/>
                  </a:ext>
                </a:extLst>
              </a:tr>
              <a:tr h="345509">
                <a:tc>
                  <a:txBody>
                    <a:bodyPr/>
                    <a:lstStyle/>
                    <a:p>
                      <a:r>
                        <a:rPr lang="en-US" sz="1800" u="none" strike="noStrike" dirty="0">
                          <a:solidFill>
                            <a:srgbClr val="0090C8"/>
                          </a:solidFill>
                          <a:effectLst/>
                          <a:hlinkClick r:id="rId2"/>
                        </a:rPr>
                        <a:t>docker image build</a:t>
                      </a:r>
                      <a:endParaRPr lang="en-US" sz="1800" dirty="0">
                        <a:effectLst/>
                      </a:endParaRPr>
                    </a:p>
                  </a:txBody>
                  <a:tcPr marL="32473" marR="32473" marT="32473" marB="32473" anchor="ctr">
                    <a:lnL>
                      <a:noFill/>
                    </a:lnL>
                    <a:lnR>
                      <a:noFill/>
                    </a:lnR>
                    <a:lnT>
                      <a:noFill/>
                    </a:lnT>
                    <a:lnB>
                      <a:noFill/>
                    </a:lnB>
                    <a:solidFill>
                      <a:srgbClr val="FFFFFF"/>
                    </a:solidFill>
                  </a:tcPr>
                </a:tc>
                <a:tc>
                  <a:txBody>
                    <a:bodyPr/>
                    <a:lstStyle/>
                    <a:p>
                      <a:r>
                        <a:rPr lang="en-US" sz="1800" dirty="0">
                          <a:effectLst/>
                        </a:rPr>
                        <a:t>Build an image from a </a:t>
                      </a:r>
                      <a:r>
                        <a:rPr lang="en-US" sz="1800" dirty="0" err="1">
                          <a:effectLst/>
                        </a:rPr>
                        <a:t>Dockerfile</a:t>
                      </a:r>
                      <a:endParaRPr lang="en-US" sz="1800" dirty="0">
                        <a:effectLst/>
                      </a:endParaRPr>
                    </a:p>
                  </a:txBody>
                  <a:tcPr marL="32473" marR="32473" marT="32473" marB="32473" anchor="ctr">
                    <a:lnL>
                      <a:noFill/>
                    </a:lnL>
                    <a:lnR>
                      <a:noFill/>
                    </a:lnR>
                    <a:lnT>
                      <a:noFill/>
                    </a:lnT>
                    <a:lnB>
                      <a:noFill/>
                    </a:lnB>
                    <a:solidFill>
                      <a:srgbClr val="FFFFFF"/>
                    </a:solidFill>
                  </a:tcPr>
                </a:tc>
                <a:extLst>
                  <a:ext uri="{0D108BD9-81ED-4DB2-BD59-A6C34878D82A}">
                    <a16:rowId xmlns:a16="http://schemas.microsoft.com/office/drawing/2014/main" val="850867377"/>
                  </a:ext>
                </a:extLst>
              </a:tr>
              <a:tr h="345509">
                <a:tc>
                  <a:txBody>
                    <a:bodyPr/>
                    <a:lstStyle/>
                    <a:p>
                      <a:r>
                        <a:rPr lang="en-US" sz="1800" u="none" strike="noStrike" dirty="0">
                          <a:solidFill>
                            <a:srgbClr val="0090C8"/>
                          </a:solidFill>
                          <a:effectLst/>
                          <a:hlinkClick r:id="rId3"/>
                        </a:rPr>
                        <a:t>docker image history</a:t>
                      </a:r>
                      <a:endParaRPr lang="en-US" sz="1800" dirty="0">
                        <a:effectLst/>
                      </a:endParaRPr>
                    </a:p>
                  </a:txBody>
                  <a:tcPr marL="32473" marR="32473" marT="32473" marB="32473" anchor="ctr">
                    <a:lnL>
                      <a:noFill/>
                    </a:lnL>
                    <a:lnR>
                      <a:noFill/>
                    </a:lnR>
                    <a:lnT>
                      <a:noFill/>
                    </a:lnT>
                    <a:lnB>
                      <a:noFill/>
                    </a:lnB>
                    <a:solidFill>
                      <a:srgbClr val="F7F7F7"/>
                    </a:solidFill>
                  </a:tcPr>
                </a:tc>
                <a:tc>
                  <a:txBody>
                    <a:bodyPr/>
                    <a:lstStyle/>
                    <a:p>
                      <a:r>
                        <a:rPr lang="en-US" sz="1800">
                          <a:effectLst/>
                        </a:rPr>
                        <a:t>Show the history of an image</a:t>
                      </a:r>
                    </a:p>
                  </a:txBody>
                  <a:tcPr marL="32473" marR="32473" marT="32473" marB="32473" anchor="ctr">
                    <a:lnL>
                      <a:noFill/>
                    </a:lnL>
                    <a:lnR>
                      <a:noFill/>
                    </a:lnR>
                    <a:lnT>
                      <a:noFill/>
                    </a:lnT>
                    <a:lnB>
                      <a:noFill/>
                    </a:lnB>
                    <a:solidFill>
                      <a:srgbClr val="F7F7F7"/>
                    </a:solidFill>
                  </a:tcPr>
                </a:tc>
                <a:extLst>
                  <a:ext uri="{0D108BD9-81ED-4DB2-BD59-A6C34878D82A}">
                    <a16:rowId xmlns:a16="http://schemas.microsoft.com/office/drawing/2014/main" val="1273073367"/>
                  </a:ext>
                </a:extLst>
              </a:tr>
              <a:tr h="485791">
                <a:tc>
                  <a:txBody>
                    <a:bodyPr/>
                    <a:lstStyle/>
                    <a:p>
                      <a:r>
                        <a:rPr lang="en-US" sz="1800" u="none" strike="noStrike">
                          <a:solidFill>
                            <a:srgbClr val="0090C8"/>
                          </a:solidFill>
                          <a:effectLst/>
                          <a:hlinkClick r:id="rId4"/>
                        </a:rPr>
                        <a:t>docker image import</a:t>
                      </a:r>
                      <a:endParaRPr lang="en-US" sz="1800">
                        <a:effectLst/>
                      </a:endParaRPr>
                    </a:p>
                  </a:txBody>
                  <a:tcPr marL="32473" marR="32473" marT="32473" marB="32473" anchor="ctr">
                    <a:lnL>
                      <a:noFill/>
                    </a:lnL>
                    <a:lnR>
                      <a:noFill/>
                    </a:lnR>
                    <a:lnT>
                      <a:noFill/>
                    </a:lnT>
                    <a:lnB>
                      <a:noFill/>
                    </a:lnB>
                    <a:solidFill>
                      <a:srgbClr val="FFFFFF"/>
                    </a:solidFill>
                  </a:tcPr>
                </a:tc>
                <a:tc>
                  <a:txBody>
                    <a:bodyPr/>
                    <a:lstStyle/>
                    <a:p>
                      <a:r>
                        <a:rPr lang="en-US" sz="1800" dirty="0">
                          <a:effectLst/>
                        </a:rPr>
                        <a:t>Import the contents from a </a:t>
                      </a:r>
                      <a:r>
                        <a:rPr lang="en-US" sz="1800" dirty="0" err="1">
                          <a:effectLst/>
                        </a:rPr>
                        <a:t>tarball</a:t>
                      </a:r>
                      <a:r>
                        <a:rPr lang="en-US" sz="1800" dirty="0">
                          <a:effectLst/>
                        </a:rPr>
                        <a:t> to create a filesystem image</a:t>
                      </a:r>
                    </a:p>
                  </a:txBody>
                  <a:tcPr marL="32473" marR="32473" marT="32473" marB="32473" anchor="ctr">
                    <a:lnL>
                      <a:noFill/>
                    </a:lnL>
                    <a:lnR>
                      <a:noFill/>
                    </a:lnR>
                    <a:lnT>
                      <a:noFill/>
                    </a:lnT>
                    <a:lnB>
                      <a:noFill/>
                    </a:lnB>
                    <a:solidFill>
                      <a:srgbClr val="FFFFFF"/>
                    </a:solidFill>
                  </a:tcPr>
                </a:tc>
                <a:extLst>
                  <a:ext uri="{0D108BD9-81ED-4DB2-BD59-A6C34878D82A}">
                    <a16:rowId xmlns:a16="http://schemas.microsoft.com/office/drawing/2014/main" val="1305732833"/>
                  </a:ext>
                </a:extLst>
              </a:tr>
              <a:tr h="345509">
                <a:tc>
                  <a:txBody>
                    <a:bodyPr/>
                    <a:lstStyle/>
                    <a:p>
                      <a:r>
                        <a:rPr lang="en-US" sz="1800" u="none" strike="noStrike">
                          <a:solidFill>
                            <a:srgbClr val="0090C8"/>
                          </a:solidFill>
                          <a:effectLst/>
                          <a:hlinkClick r:id="rId5"/>
                        </a:rPr>
                        <a:t>docker image inspect</a:t>
                      </a:r>
                      <a:endParaRPr lang="en-US" sz="1800">
                        <a:effectLst/>
                      </a:endParaRPr>
                    </a:p>
                  </a:txBody>
                  <a:tcPr marL="32473" marR="32473" marT="32473" marB="32473" anchor="ctr">
                    <a:lnL>
                      <a:noFill/>
                    </a:lnL>
                    <a:lnR>
                      <a:noFill/>
                    </a:lnR>
                    <a:lnT>
                      <a:noFill/>
                    </a:lnT>
                    <a:lnB>
                      <a:noFill/>
                    </a:lnB>
                    <a:solidFill>
                      <a:srgbClr val="F7F7F7"/>
                    </a:solidFill>
                  </a:tcPr>
                </a:tc>
                <a:tc>
                  <a:txBody>
                    <a:bodyPr/>
                    <a:lstStyle/>
                    <a:p>
                      <a:r>
                        <a:rPr lang="en-US" sz="1800">
                          <a:effectLst/>
                        </a:rPr>
                        <a:t>Display detailed information on one or more images</a:t>
                      </a:r>
                    </a:p>
                  </a:txBody>
                  <a:tcPr marL="32473" marR="32473" marT="32473" marB="32473" anchor="ctr">
                    <a:lnL>
                      <a:noFill/>
                    </a:lnL>
                    <a:lnR>
                      <a:noFill/>
                    </a:lnR>
                    <a:lnT>
                      <a:noFill/>
                    </a:lnT>
                    <a:lnB>
                      <a:noFill/>
                    </a:lnB>
                    <a:solidFill>
                      <a:srgbClr val="F7F7F7"/>
                    </a:solidFill>
                  </a:tcPr>
                </a:tc>
                <a:extLst>
                  <a:ext uri="{0D108BD9-81ED-4DB2-BD59-A6C34878D82A}">
                    <a16:rowId xmlns:a16="http://schemas.microsoft.com/office/drawing/2014/main" val="3425201169"/>
                  </a:ext>
                </a:extLst>
              </a:tr>
              <a:tr h="345509">
                <a:tc>
                  <a:txBody>
                    <a:bodyPr/>
                    <a:lstStyle/>
                    <a:p>
                      <a:r>
                        <a:rPr lang="en-US" sz="1800" u="none" strike="noStrike">
                          <a:solidFill>
                            <a:srgbClr val="0090C8"/>
                          </a:solidFill>
                          <a:effectLst/>
                          <a:hlinkClick r:id="rId6"/>
                        </a:rPr>
                        <a:t>docker image load</a:t>
                      </a:r>
                      <a:endParaRPr lang="en-US" sz="1800">
                        <a:effectLst/>
                      </a:endParaRPr>
                    </a:p>
                  </a:txBody>
                  <a:tcPr marL="32473" marR="32473" marT="32473" marB="32473" anchor="ctr">
                    <a:lnL>
                      <a:noFill/>
                    </a:lnL>
                    <a:lnR>
                      <a:noFill/>
                    </a:lnR>
                    <a:lnT>
                      <a:noFill/>
                    </a:lnT>
                    <a:lnB>
                      <a:noFill/>
                    </a:lnB>
                    <a:solidFill>
                      <a:srgbClr val="FFFFFF"/>
                    </a:solidFill>
                  </a:tcPr>
                </a:tc>
                <a:tc>
                  <a:txBody>
                    <a:bodyPr/>
                    <a:lstStyle/>
                    <a:p>
                      <a:r>
                        <a:rPr lang="en-US" sz="1800" dirty="0">
                          <a:effectLst/>
                        </a:rPr>
                        <a:t>Load an image from a tar archive or STDIN</a:t>
                      </a:r>
                    </a:p>
                  </a:txBody>
                  <a:tcPr marL="32473" marR="32473" marT="32473" marB="32473" anchor="ctr">
                    <a:lnL>
                      <a:noFill/>
                    </a:lnL>
                    <a:lnR>
                      <a:noFill/>
                    </a:lnR>
                    <a:lnT>
                      <a:noFill/>
                    </a:lnT>
                    <a:lnB>
                      <a:noFill/>
                    </a:lnB>
                    <a:solidFill>
                      <a:srgbClr val="FFFFFF"/>
                    </a:solidFill>
                  </a:tcPr>
                </a:tc>
                <a:extLst>
                  <a:ext uri="{0D108BD9-81ED-4DB2-BD59-A6C34878D82A}">
                    <a16:rowId xmlns:a16="http://schemas.microsoft.com/office/drawing/2014/main" val="2907691843"/>
                  </a:ext>
                </a:extLst>
              </a:tr>
              <a:tr h="205227">
                <a:tc>
                  <a:txBody>
                    <a:bodyPr/>
                    <a:lstStyle/>
                    <a:p>
                      <a:r>
                        <a:rPr lang="en-US" sz="1800" u="none" strike="noStrike">
                          <a:solidFill>
                            <a:srgbClr val="0090C8"/>
                          </a:solidFill>
                          <a:effectLst/>
                          <a:hlinkClick r:id="rId7"/>
                        </a:rPr>
                        <a:t>docker image ls</a:t>
                      </a:r>
                      <a:endParaRPr lang="en-US" sz="1800">
                        <a:effectLst/>
                      </a:endParaRPr>
                    </a:p>
                  </a:txBody>
                  <a:tcPr marL="32473" marR="32473" marT="32473" marB="32473" anchor="ctr">
                    <a:lnL>
                      <a:noFill/>
                    </a:lnL>
                    <a:lnR>
                      <a:noFill/>
                    </a:lnR>
                    <a:lnT>
                      <a:noFill/>
                    </a:lnT>
                    <a:lnB>
                      <a:noFill/>
                    </a:lnB>
                    <a:solidFill>
                      <a:srgbClr val="F7F7F7"/>
                    </a:solidFill>
                  </a:tcPr>
                </a:tc>
                <a:tc>
                  <a:txBody>
                    <a:bodyPr/>
                    <a:lstStyle/>
                    <a:p>
                      <a:r>
                        <a:rPr lang="en-US" sz="1800">
                          <a:effectLst/>
                        </a:rPr>
                        <a:t>List images</a:t>
                      </a:r>
                    </a:p>
                  </a:txBody>
                  <a:tcPr marL="32473" marR="32473" marT="32473" marB="32473" anchor="ctr">
                    <a:lnL>
                      <a:noFill/>
                    </a:lnL>
                    <a:lnR>
                      <a:noFill/>
                    </a:lnR>
                    <a:lnT>
                      <a:noFill/>
                    </a:lnT>
                    <a:lnB>
                      <a:noFill/>
                    </a:lnB>
                    <a:solidFill>
                      <a:srgbClr val="F7F7F7"/>
                    </a:solidFill>
                  </a:tcPr>
                </a:tc>
                <a:extLst>
                  <a:ext uri="{0D108BD9-81ED-4DB2-BD59-A6C34878D82A}">
                    <a16:rowId xmlns:a16="http://schemas.microsoft.com/office/drawing/2014/main" val="247125111"/>
                  </a:ext>
                </a:extLst>
              </a:tr>
              <a:tr h="205227">
                <a:tc>
                  <a:txBody>
                    <a:bodyPr/>
                    <a:lstStyle/>
                    <a:p>
                      <a:r>
                        <a:rPr lang="en-US" sz="1800" u="none" strike="noStrike">
                          <a:solidFill>
                            <a:srgbClr val="0090C8"/>
                          </a:solidFill>
                          <a:effectLst/>
                          <a:hlinkClick r:id="rId8"/>
                        </a:rPr>
                        <a:t>docker image prune</a:t>
                      </a:r>
                      <a:endParaRPr lang="en-US" sz="1800">
                        <a:effectLst/>
                      </a:endParaRPr>
                    </a:p>
                  </a:txBody>
                  <a:tcPr marL="32473" marR="32473" marT="32473" marB="32473" anchor="ctr">
                    <a:lnL>
                      <a:noFill/>
                    </a:lnL>
                    <a:lnR>
                      <a:noFill/>
                    </a:lnR>
                    <a:lnT>
                      <a:noFill/>
                    </a:lnT>
                    <a:lnB>
                      <a:noFill/>
                    </a:lnB>
                    <a:solidFill>
                      <a:srgbClr val="FFFFFF"/>
                    </a:solidFill>
                  </a:tcPr>
                </a:tc>
                <a:tc>
                  <a:txBody>
                    <a:bodyPr/>
                    <a:lstStyle/>
                    <a:p>
                      <a:r>
                        <a:rPr lang="en-US" sz="1800">
                          <a:effectLst/>
                        </a:rPr>
                        <a:t>Remove unused images</a:t>
                      </a:r>
                    </a:p>
                  </a:txBody>
                  <a:tcPr marL="32473" marR="32473" marT="32473" marB="32473" anchor="ctr">
                    <a:lnL>
                      <a:noFill/>
                    </a:lnL>
                    <a:lnR>
                      <a:noFill/>
                    </a:lnR>
                    <a:lnT>
                      <a:noFill/>
                    </a:lnT>
                    <a:lnB>
                      <a:noFill/>
                    </a:lnB>
                    <a:solidFill>
                      <a:srgbClr val="FFFFFF"/>
                    </a:solidFill>
                  </a:tcPr>
                </a:tc>
                <a:extLst>
                  <a:ext uri="{0D108BD9-81ED-4DB2-BD59-A6C34878D82A}">
                    <a16:rowId xmlns:a16="http://schemas.microsoft.com/office/drawing/2014/main" val="350109167"/>
                  </a:ext>
                </a:extLst>
              </a:tr>
              <a:tr h="345509">
                <a:tc>
                  <a:txBody>
                    <a:bodyPr/>
                    <a:lstStyle/>
                    <a:p>
                      <a:r>
                        <a:rPr lang="en-US" sz="1800" u="none" strike="noStrike">
                          <a:solidFill>
                            <a:srgbClr val="0090C8"/>
                          </a:solidFill>
                          <a:effectLst/>
                          <a:hlinkClick r:id="rId9"/>
                        </a:rPr>
                        <a:t>docker image pull</a:t>
                      </a:r>
                      <a:endParaRPr lang="en-US" sz="1800">
                        <a:effectLst/>
                      </a:endParaRPr>
                    </a:p>
                  </a:txBody>
                  <a:tcPr marL="32473" marR="32473" marT="32473" marB="32473" anchor="ctr">
                    <a:lnL>
                      <a:noFill/>
                    </a:lnL>
                    <a:lnR>
                      <a:noFill/>
                    </a:lnR>
                    <a:lnT>
                      <a:noFill/>
                    </a:lnT>
                    <a:lnB>
                      <a:noFill/>
                    </a:lnB>
                    <a:solidFill>
                      <a:srgbClr val="F7F7F7"/>
                    </a:solidFill>
                  </a:tcPr>
                </a:tc>
                <a:tc>
                  <a:txBody>
                    <a:bodyPr/>
                    <a:lstStyle/>
                    <a:p>
                      <a:r>
                        <a:rPr lang="en-US" sz="1800">
                          <a:effectLst/>
                        </a:rPr>
                        <a:t>Pull an image or a repository from a registry</a:t>
                      </a:r>
                    </a:p>
                  </a:txBody>
                  <a:tcPr marL="32473" marR="32473" marT="32473" marB="32473" anchor="ctr">
                    <a:lnL>
                      <a:noFill/>
                    </a:lnL>
                    <a:lnR>
                      <a:noFill/>
                    </a:lnR>
                    <a:lnT>
                      <a:noFill/>
                    </a:lnT>
                    <a:lnB>
                      <a:noFill/>
                    </a:lnB>
                    <a:solidFill>
                      <a:srgbClr val="F7F7F7"/>
                    </a:solidFill>
                  </a:tcPr>
                </a:tc>
                <a:extLst>
                  <a:ext uri="{0D108BD9-81ED-4DB2-BD59-A6C34878D82A}">
                    <a16:rowId xmlns:a16="http://schemas.microsoft.com/office/drawing/2014/main" val="3647666904"/>
                  </a:ext>
                </a:extLst>
              </a:tr>
              <a:tr h="345509">
                <a:tc>
                  <a:txBody>
                    <a:bodyPr/>
                    <a:lstStyle/>
                    <a:p>
                      <a:r>
                        <a:rPr lang="en-US" sz="1800" u="none" strike="noStrike">
                          <a:solidFill>
                            <a:srgbClr val="0090C8"/>
                          </a:solidFill>
                          <a:effectLst/>
                          <a:hlinkClick r:id="rId10"/>
                        </a:rPr>
                        <a:t>docker image push</a:t>
                      </a:r>
                      <a:endParaRPr lang="en-US" sz="1800">
                        <a:effectLst/>
                      </a:endParaRPr>
                    </a:p>
                  </a:txBody>
                  <a:tcPr marL="32473" marR="32473" marT="32473" marB="32473" anchor="ctr">
                    <a:lnL>
                      <a:noFill/>
                    </a:lnL>
                    <a:lnR>
                      <a:noFill/>
                    </a:lnR>
                    <a:lnT>
                      <a:noFill/>
                    </a:lnT>
                    <a:lnB>
                      <a:noFill/>
                    </a:lnB>
                    <a:solidFill>
                      <a:srgbClr val="FFFFFF"/>
                    </a:solidFill>
                  </a:tcPr>
                </a:tc>
                <a:tc>
                  <a:txBody>
                    <a:bodyPr/>
                    <a:lstStyle/>
                    <a:p>
                      <a:r>
                        <a:rPr lang="en-US" sz="1800">
                          <a:effectLst/>
                        </a:rPr>
                        <a:t>Push an image or a repository to a registry</a:t>
                      </a:r>
                    </a:p>
                  </a:txBody>
                  <a:tcPr marL="32473" marR="32473" marT="32473" marB="32473" anchor="ctr">
                    <a:lnL>
                      <a:noFill/>
                    </a:lnL>
                    <a:lnR>
                      <a:noFill/>
                    </a:lnR>
                    <a:lnT>
                      <a:noFill/>
                    </a:lnT>
                    <a:lnB>
                      <a:noFill/>
                    </a:lnB>
                    <a:solidFill>
                      <a:srgbClr val="FFFFFF"/>
                    </a:solidFill>
                  </a:tcPr>
                </a:tc>
                <a:extLst>
                  <a:ext uri="{0D108BD9-81ED-4DB2-BD59-A6C34878D82A}">
                    <a16:rowId xmlns:a16="http://schemas.microsoft.com/office/drawing/2014/main" val="139818037"/>
                  </a:ext>
                </a:extLst>
              </a:tr>
              <a:tr h="205227">
                <a:tc>
                  <a:txBody>
                    <a:bodyPr/>
                    <a:lstStyle/>
                    <a:p>
                      <a:r>
                        <a:rPr lang="en-US" sz="1800" u="none" strike="noStrike">
                          <a:solidFill>
                            <a:srgbClr val="0090C8"/>
                          </a:solidFill>
                          <a:effectLst/>
                          <a:hlinkClick r:id="rId11"/>
                        </a:rPr>
                        <a:t>docker image rm</a:t>
                      </a:r>
                      <a:endParaRPr lang="en-US" sz="1800">
                        <a:effectLst/>
                      </a:endParaRPr>
                    </a:p>
                  </a:txBody>
                  <a:tcPr marL="32473" marR="32473" marT="32473" marB="32473" anchor="ctr">
                    <a:lnL>
                      <a:noFill/>
                    </a:lnL>
                    <a:lnR>
                      <a:noFill/>
                    </a:lnR>
                    <a:lnT>
                      <a:noFill/>
                    </a:lnT>
                    <a:lnB>
                      <a:noFill/>
                    </a:lnB>
                    <a:solidFill>
                      <a:srgbClr val="F7F7F7"/>
                    </a:solidFill>
                  </a:tcPr>
                </a:tc>
                <a:tc>
                  <a:txBody>
                    <a:bodyPr/>
                    <a:lstStyle/>
                    <a:p>
                      <a:r>
                        <a:rPr lang="en-US" sz="1800">
                          <a:effectLst/>
                        </a:rPr>
                        <a:t>Remove one or more images</a:t>
                      </a:r>
                    </a:p>
                  </a:txBody>
                  <a:tcPr marL="32473" marR="32473" marT="32473" marB="32473" anchor="ctr">
                    <a:lnL>
                      <a:noFill/>
                    </a:lnL>
                    <a:lnR>
                      <a:noFill/>
                    </a:lnR>
                    <a:lnT>
                      <a:noFill/>
                    </a:lnT>
                    <a:lnB>
                      <a:noFill/>
                    </a:lnB>
                    <a:solidFill>
                      <a:srgbClr val="F7F7F7"/>
                    </a:solidFill>
                  </a:tcPr>
                </a:tc>
                <a:extLst>
                  <a:ext uri="{0D108BD9-81ED-4DB2-BD59-A6C34878D82A}">
                    <a16:rowId xmlns:a16="http://schemas.microsoft.com/office/drawing/2014/main" val="1665211607"/>
                  </a:ext>
                </a:extLst>
              </a:tr>
              <a:tr h="485791">
                <a:tc>
                  <a:txBody>
                    <a:bodyPr/>
                    <a:lstStyle/>
                    <a:p>
                      <a:r>
                        <a:rPr lang="en-US" sz="1800" u="none" strike="noStrike">
                          <a:solidFill>
                            <a:srgbClr val="0090C8"/>
                          </a:solidFill>
                          <a:effectLst/>
                          <a:hlinkClick r:id="rId12"/>
                        </a:rPr>
                        <a:t>docker image save</a:t>
                      </a:r>
                      <a:endParaRPr lang="en-US" sz="1800">
                        <a:effectLst/>
                      </a:endParaRPr>
                    </a:p>
                  </a:txBody>
                  <a:tcPr marL="32473" marR="32473" marT="32473" marB="32473" anchor="ctr">
                    <a:lnL>
                      <a:noFill/>
                    </a:lnL>
                    <a:lnR>
                      <a:noFill/>
                    </a:lnR>
                    <a:lnT>
                      <a:noFill/>
                    </a:lnT>
                    <a:lnB>
                      <a:noFill/>
                    </a:lnB>
                    <a:solidFill>
                      <a:srgbClr val="FFFFFF"/>
                    </a:solidFill>
                  </a:tcPr>
                </a:tc>
                <a:tc>
                  <a:txBody>
                    <a:bodyPr/>
                    <a:lstStyle/>
                    <a:p>
                      <a:r>
                        <a:rPr lang="en-US" sz="1800" dirty="0">
                          <a:effectLst/>
                        </a:rPr>
                        <a:t>Save one or more images to a tar archive (streamed to STDOUT by default)</a:t>
                      </a:r>
                    </a:p>
                  </a:txBody>
                  <a:tcPr marL="32473" marR="32473" marT="32473" marB="32473" anchor="ctr">
                    <a:lnL>
                      <a:noFill/>
                    </a:lnL>
                    <a:lnR>
                      <a:noFill/>
                    </a:lnR>
                    <a:lnT>
                      <a:noFill/>
                    </a:lnT>
                    <a:lnB>
                      <a:noFill/>
                    </a:lnB>
                    <a:solidFill>
                      <a:srgbClr val="FFFFFF"/>
                    </a:solidFill>
                  </a:tcPr>
                </a:tc>
                <a:extLst>
                  <a:ext uri="{0D108BD9-81ED-4DB2-BD59-A6C34878D82A}">
                    <a16:rowId xmlns:a16="http://schemas.microsoft.com/office/drawing/2014/main" val="1609196897"/>
                  </a:ext>
                </a:extLst>
              </a:tr>
              <a:tr h="485791">
                <a:tc>
                  <a:txBody>
                    <a:bodyPr/>
                    <a:lstStyle/>
                    <a:p>
                      <a:r>
                        <a:rPr lang="en-US" sz="1800" u="none" strike="noStrike">
                          <a:solidFill>
                            <a:srgbClr val="0090C8"/>
                          </a:solidFill>
                          <a:effectLst/>
                          <a:hlinkClick r:id="rId13"/>
                        </a:rPr>
                        <a:t>docker image tag</a:t>
                      </a:r>
                      <a:endParaRPr lang="en-US" sz="1800">
                        <a:effectLst/>
                      </a:endParaRPr>
                    </a:p>
                  </a:txBody>
                  <a:tcPr marL="32473" marR="32473" marT="32473" marB="32473" anchor="ctr">
                    <a:lnL>
                      <a:noFill/>
                    </a:lnL>
                    <a:lnR>
                      <a:noFill/>
                    </a:lnR>
                    <a:lnT>
                      <a:noFill/>
                    </a:lnT>
                    <a:lnB>
                      <a:noFill/>
                    </a:lnB>
                    <a:solidFill>
                      <a:srgbClr val="F7F7F7"/>
                    </a:solidFill>
                  </a:tcPr>
                </a:tc>
                <a:tc>
                  <a:txBody>
                    <a:bodyPr/>
                    <a:lstStyle/>
                    <a:p>
                      <a:r>
                        <a:rPr lang="en-US" sz="1800" dirty="0">
                          <a:effectLst/>
                        </a:rPr>
                        <a:t>Create a tag TARGET_IMAGE that refers to SOURCE_IMAGE</a:t>
                      </a:r>
                    </a:p>
                  </a:txBody>
                  <a:tcPr marL="32473" marR="32473" marT="32473" marB="32473" anchor="ctr">
                    <a:lnL>
                      <a:noFill/>
                    </a:lnL>
                    <a:lnR>
                      <a:noFill/>
                    </a:lnR>
                    <a:lnT>
                      <a:noFill/>
                    </a:lnT>
                    <a:lnB>
                      <a:noFill/>
                    </a:lnB>
                    <a:solidFill>
                      <a:srgbClr val="F7F7F7"/>
                    </a:solidFill>
                  </a:tcPr>
                </a:tc>
                <a:extLst>
                  <a:ext uri="{0D108BD9-81ED-4DB2-BD59-A6C34878D82A}">
                    <a16:rowId xmlns:a16="http://schemas.microsoft.com/office/drawing/2014/main" val="373245643"/>
                  </a:ext>
                </a:extLst>
              </a:tr>
            </a:tbl>
          </a:graphicData>
        </a:graphic>
      </p:graphicFrame>
    </p:spTree>
    <p:extLst>
      <p:ext uri="{BB962C8B-B14F-4D97-AF65-F5344CB8AC3E}">
        <p14:creationId xmlns:p14="http://schemas.microsoft.com/office/powerpoint/2010/main" val="177582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3ABE-9AD7-4184-B046-53A22CAF5CFE}"/>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Image registries</a:t>
            </a:r>
          </a:p>
        </p:txBody>
      </p:sp>
      <p:sp>
        <p:nvSpPr>
          <p:cNvPr id="3" name="Content Placeholder 2">
            <a:extLst>
              <a:ext uri="{FF2B5EF4-FFF2-40B4-BE49-F238E27FC236}">
                <a16:creationId xmlns:a16="http://schemas.microsoft.com/office/drawing/2014/main" id="{57123DE7-43E1-429C-8861-1FA163A24E42}"/>
              </a:ext>
            </a:extLst>
          </p:cNvPr>
          <p:cNvSpPr>
            <a:spLocks noGrp="1"/>
          </p:cNvSpPr>
          <p:nvPr>
            <p:ph idx="1"/>
          </p:nvPr>
        </p:nvSpPr>
        <p:spPr/>
        <p:txBody>
          <a:bodyPr/>
          <a:lstStyle/>
          <a:p>
            <a:pPr marL="0" indent="0">
              <a:buNone/>
            </a:pPr>
            <a:r>
              <a:rPr lang="en-US" dirty="0">
                <a:latin typeface="Century" panose="02040604050505020304" pitchFamily="18" charset="0"/>
              </a:rPr>
              <a:t>A registry is a storage server for Docker images. Registries can be public or private, and there are free public registries and commercial registry servers which allow fine-grained access control for images. Images are stored with a unique name within the registry. Anyone with access can upload an image by running docker image push, and download an image by running docker image pull.</a:t>
            </a:r>
          </a:p>
          <a:p>
            <a:pPr marL="0" indent="0">
              <a:buNone/>
            </a:pPr>
            <a:r>
              <a:rPr lang="en-US" dirty="0">
                <a:latin typeface="Century" panose="02040604050505020304" pitchFamily="18" charset="0"/>
              </a:rPr>
              <a:t>The most popular registry is </a:t>
            </a:r>
            <a:r>
              <a:rPr lang="en-US" b="1" dirty="0">
                <a:latin typeface="Century" panose="02040604050505020304" pitchFamily="18" charset="0"/>
              </a:rPr>
              <a:t>Docker Hub</a:t>
            </a:r>
            <a:endParaRPr lang="en-US" dirty="0">
              <a:latin typeface="Century" panose="02040604050505020304" pitchFamily="18" charset="0"/>
            </a:endParaRPr>
          </a:p>
        </p:txBody>
      </p:sp>
    </p:spTree>
    <p:extLst>
      <p:ext uri="{BB962C8B-B14F-4D97-AF65-F5344CB8AC3E}">
        <p14:creationId xmlns:p14="http://schemas.microsoft.com/office/powerpoint/2010/main" val="197275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840B-4BBC-418E-BACB-0867F3A427F1}"/>
              </a:ext>
            </a:extLst>
          </p:cNvPr>
          <p:cNvSpPr>
            <a:spLocks noGrp="1"/>
          </p:cNvSpPr>
          <p:nvPr>
            <p:ph type="title"/>
          </p:nvPr>
        </p:nvSpPr>
        <p:spPr/>
        <p:txBody>
          <a:bodyPr>
            <a:normAutofit/>
          </a:bodyPr>
          <a:lstStyle/>
          <a:p>
            <a:r>
              <a:rPr lang="en-US" b="1" dirty="0">
                <a:solidFill>
                  <a:schemeClr val="accent5">
                    <a:lumMod val="75000"/>
                  </a:schemeClr>
                </a:solidFill>
                <a:latin typeface="Century" panose="02040604050505020304" pitchFamily="18" charset="0"/>
              </a:rPr>
              <a:t>Docker Containers</a:t>
            </a:r>
          </a:p>
        </p:txBody>
      </p:sp>
      <p:sp>
        <p:nvSpPr>
          <p:cNvPr id="3" name="Content Placeholder 2">
            <a:extLst>
              <a:ext uri="{FF2B5EF4-FFF2-40B4-BE49-F238E27FC236}">
                <a16:creationId xmlns:a16="http://schemas.microsoft.com/office/drawing/2014/main" id="{3E1CA4EF-E5EF-471E-8E98-0DE8315A4418}"/>
              </a:ext>
            </a:extLst>
          </p:cNvPr>
          <p:cNvSpPr>
            <a:spLocks noGrp="1"/>
          </p:cNvSpPr>
          <p:nvPr>
            <p:ph idx="1"/>
          </p:nvPr>
        </p:nvSpPr>
        <p:spPr>
          <a:xfrm>
            <a:off x="838200" y="2293937"/>
            <a:ext cx="10515600" cy="2784475"/>
          </a:xfrm>
        </p:spPr>
        <p:txBody>
          <a:bodyPr/>
          <a:lstStyle/>
          <a:p>
            <a:pPr marL="0" indent="0">
              <a:buNone/>
            </a:pPr>
            <a:r>
              <a:rPr lang="en-US" dirty="0">
                <a:latin typeface="Century" panose="02040604050505020304" pitchFamily="18" charset="0"/>
              </a:rPr>
              <a:t>A container is an instance of an application created from an image. The image contains the whole application stack, and it also specifies the process to start the application, so Docker knows what to do when you run a container. You can run multiple containers from the same image, and you can run containers in different ways.</a:t>
            </a:r>
            <a:r>
              <a:rPr lang="en-US" dirty="0"/>
              <a:t> </a:t>
            </a:r>
          </a:p>
        </p:txBody>
      </p:sp>
    </p:spTree>
    <p:extLst>
      <p:ext uri="{BB962C8B-B14F-4D97-AF65-F5344CB8AC3E}">
        <p14:creationId xmlns:p14="http://schemas.microsoft.com/office/powerpoint/2010/main" val="242945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3C40-6982-4AEE-B04E-768C68AC8FD1}"/>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Docker Compose</a:t>
            </a:r>
          </a:p>
        </p:txBody>
      </p:sp>
      <p:sp>
        <p:nvSpPr>
          <p:cNvPr id="3" name="Content Placeholder 2">
            <a:extLst>
              <a:ext uri="{FF2B5EF4-FFF2-40B4-BE49-F238E27FC236}">
                <a16:creationId xmlns:a16="http://schemas.microsoft.com/office/drawing/2014/main" id="{4605171B-F548-4991-8D88-B214C8B1AC9F}"/>
              </a:ext>
            </a:extLst>
          </p:cNvPr>
          <p:cNvSpPr>
            <a:spLocks noGrp="1"/>
          </p:cNvSpPr>
          <p:nvPr>
            <p:ph idx="1"/>
          </p:nvPr>
        </p:nvSpPr>
        <p:spPr/>
        <p:txBody>
          <a:bodyPr/>
          <a:lstStyle/>
          <a:p>
            <a:pPr marL="0" indent="0">
              <a:buNone/>
            </a:pPr>
            <a:r>
              <a:rPr lang="en-US" dirty="0">
                <a:latin typeface="Century" panose="02040604050505020304" pitchFamily="18" charset="0"/>
              </a:rPr>
              <a:t>Compose is a tool for defining and running multi-container Docker applications. With Compose, you use a YAML file to configure your application’s services. Then, with a single command, you create and start all the services from your configuration.</a:t>
            </a:r>
          </a:p>
          <a:p>
            <a:pPr marL="0" indent="0">
              <a:buNone/>
            </a:pPr>
            <a:endParaRPr lang="en-US" dirty="0">
              <a:latin typeface="Century" panose="02040604050505020304" pitchFamily="18" charset="0"/>
            </a:endParaRPr>
          </a:p>
          <a:p>
            <a:pPr marL="0" indent="0">
              <a:buNone/>
            </a:pPr>
            <a:r>
              <a:rPr lang="en-US" dirty="0">
                <a:latin typeface="Century" panose="02040604050505020304" pitchFamily="18" charset="0"/>
              </a:rPr>
              <a:t>docker-compose up</a:t>
            </a:r>
          </a:p>
          <a:p>
            <a:pPr marL="0" indent="0">
              <a:buNone/>
            </a:pPr>
            <a:r>
              <a:rPr lang="en-US" dirty="0">
                <a:latin typeface="Century" panose="02040604050505020304" pitchFamily="18" charset="0"/>
              </a:rPr>
              <a:t>docker-compose down</a:t>
            </a:r>
          </a:p>
          <a:p>
            <a:pPr marL="0" indent="0">
              <a:buNone/>
            </a:pPr>
            <a:r>
              <a:rPr lang="en-US" dirty="0">
                <a:latin typeface="Century" panose="02040604050505020304" pitchFamily="18" charset="0"/>
              </a:rPr>
              <a:t>docker-compose config</a:t>
            </a:r>
          </a:p>
        </p:txBody>
      </p:sp>
    </p:spTree>
    <p:extLst>
      <p:ext uri="{BB962C8B-B14F-4D97-AF65-F5344CB8AC3E}">
        <p14:creationId xmlns:p14="http://schemas.microsoft.com/office/powerpoint/2010/main" val="3741739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3D05-7418-4698-BEDA-533D584BD0A5}"/>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References</a:t>
            </a:r>
          </a:p>
        </p:txBody>
      </p:sp>
      <p:sp>
        <p:nvSpPr>
          <p:cNvPr id="3" name="Content Placeholder 2">
            <a:extLst>
              <a:ext uri="{FF2B5EF4-FFF2-40B4-BE49-F238E27FC236}">
                <a16:creationId xmlns:a16="http://schemas.microsoft.com/office/drawing/2014/main" id="{B526252D-970F-435E-9A1A-A5BC3FD464DA}"/>
              </a:ext>
            </a:extLst>
          </p:cNvPr>
          <p:cNvSpPr>
            <a:spLocks noGrp="1"/>
          </p:cNvSpPr>
          <p:nvPr>
            <p:ph idx="1"/>
          </p:nvPr>
        </p:nvSpPr>
        <p:spPr/>
        <p:txBody>
          <a:bodyPr/>
          <a:lstStyle/>
          <a:p>
            <a:r>
              <a:rPr lang="en-US" dirty="0">
                <a:latin typeface="Century" panose="02040604050505020304" pitchFamily="18" charset="0"/>
                <a:hlinkClick r:id="rId2"/>
              </a:rPr>
              <a:t>https://docs.docker.com/</a:t>
            </a:r>
            <a:endParaRPr lang="en-US" dirty="0">
              <a:latin typeface="Century" panose="02040604050505020304" pitchFamily="18" charset="0"/>
              <a:hlinkClick r:id="rId3"/>
            </a:endParaRPr>
          </a:p>
          <a:p>
            <a:r>
              <a:rPr lang="en-US" dirty="0">
                <a:latin typeface="Century" panose="02040604050505020304" pitchFamily="18" charset="0"/>
                <a:hlinkClick r:id="rId3"/>
              </a:rPr>
              <a:t>https://data-flair.training/blogs/docker-features/</a:t>
            </a:r>
            <a:endParaRPr lang="en-US" dirty="0">
              <a:latin typeface="Century" panose="02040604050505020304" pitchFamily="18" charset="0"/>
            </a:endParaRPr>
          </a:p>
          <a:p>
            <a:r>
              <a:rPr lang="en-US" dirty="0">
                <a:latin typeface="Century" panose="02040604050505020304" pitchFamily="18" charset="0"/>
              </a:rPr>
              <a:t>Docker on Windows (Book).</a:t>
            </a:r>
          </a:p>
        </p:txBody>
      </p:sp>
    </p:spTree>
    <p:extLst>
      <p:ext uri="{BB962C8B-B14F-4D97-AF65-F5344CB8AC3E}">
        <p14:creationId xmlns:p14="http://schemas.microsoft.com/office/powerpoint/2010/main" val="186920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3D19-4BDF-4203-B66E-A3641ECCB7DA}"/>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What is Docker?</a:t>
            </a:r>
          </a:p>
        </p:txBody>
      </p:sp>
      <p:sp>
        <p:nvSpPr>
          <p:cNvPr id="3" name="Content Placeholder 2">
            <a:extLst>
              <a:ext uri="{FF2B5EF4-FFF2-40B4-BE49-F238E27FC236}">
                <a16:creationId xmlns:a16="http://schemas.microsoft.com/office/drawing/2014/main" id="{1367900F-A3C4-4321-B871-2340B9104D4A}"/>
              </a:ext>
            </a:extLst>
          </p:cNvPr>
          <p:cNvSpPr>
            <a:spLocks noGrp="1"/>
          </p:cNvSpPr>
          <p:nvPr>
            <p:ph idx="1"/>
          </p:nvPr>
        </p:nvSpPr>
        <p:spPr>
          <a:xfrm>
            <a:off x="838200" y="2395330"/>
            <a:ext cx="10515600" cy="1958010"/>
          </a:xfrm>
        </p:spPr>
        <p:txBody>
          <a:bodyPr/>
          <a:lstStyle/>
          <a:p>
            <a:pPr marL="0" indent="0">
              <a:buNone/>
            </a:pPr>
            <a:r>
              <a:rPr lang="en-US" dirty="0">
                <a:latin typeface="Century" panose="02040604050505020304" pitchFamily="18" charset="0"/>
              </a:rPr>
              <a:t>Docker container image is a </a:t>
            </a:r>
            <a:r>
              <a:rPr lang="en-US" b="1" dirty="0">
                <a:latin typeface="Century" panose="02040604050505020304" pitchFamily="18" charset="0"/>
              </a:rPr>
              <a:t>lightweight</a:t>
            </a:r>
            <a:r>
              <a:rPr lang="en-US" dirty="0">
                <a:latin typeface="Century" panose="02040604050505020304" pitchFamily="18" charset="0"/>
              </a:rPr>
              <a:t>, </a:t>
            </a:r>
            <a:r>
              <a:rPr lang="en-US" b="1" dirty="0">
                <a:latin typeface="Century" panose="02040604050505020304" pitchFamily="18" charset="0"/>
              </a:rPr>
              <a:t>standalone</a:t>
            </a:r>
            <a:r>
              <a:rPr lang="en-US" dirty="0">
                <a:latin typeface="Century" panose="02040604050505020304" pitchFamily="18" charset="0"/>
              </a:rPr>
              <a:t>, </a:t>
            </a:r>
            <a:r>
              <a:rPr lang="en-US" b="1" dirty="0">
                <a:latin typeface="Century" panose="02040604050505020304" pitchFamily="18" charset="0"/>
              </a:rPr>
              <a:t>executable</a:t>
            </a:r>
            <a:r>
              <a:rPr lang="en-US" dirty="0">
                <a:latin typeface="Century" panose="02040604050505020304" pitchFamily="18" charset="0"/>
              </a:rPr>
              <a:t> package of software that includes everything needed to run an application: </a:t>
            </a:r>
            <a:r>
              <a:rPr lang="en-US" b="1" dirty="0">
                <a:latin typeface="Century" panose="02040604050505020304" pitchFamily="18" charset="0"/>
              </a:rPr>
              <a:t>code</a:t>
            </a:r>
            <a:r>
              <a:rPr lang="en-US" dirty="0">
                <a:latin typeface="Century" panose="02040604050505020304" pitchFamily="18" charset="0"/>
              </a:rPr>
              <a:t>, </a:t>
            </a:r>
            <a:r>
              <a:rPr lang="en-US" b="1" dirty="0">
                <a:latin typeface="Century" panose="02040604050505020304" pitchFamily="18" charset="0"/>
              </a:rPr>
              <a:t>runtime</a:t>
            </a:r>
            <a:r>
              <a:rPr lang="en-US" dirty="0">
                <a:latin typeface="Century" panose="02040604050505020304" pitchFamily="18" charset="0"/>
              </a:rPr>
              <a:t>, </a:t>
            </a:r>
            <a:r>
              <a:rPr lang="en-US" b="1" dirty="0">
                <a:latin typeface="Century" panose="02040604050505020304" pitchFamily="18" charset="0"/>
              </a:rPr>
              <a:t>system tools</a:t>
            </a:r>
            <a:r>
              <a:rPr lang="en-US" dirty="0">
                <a:latin typeface="Century" panose="02040604050505020304" pitchFamily="18" charset="0"/>
              </a:rPr>
              <a:t>, system </a:t>
            </a:r>
            <a:r>
              <a:rPr lang="en-US" b="1" dirty="0">
                <a:latin typeface="Century" panose="02040604050505020304" pitchFamily="18" charset="0"/>
              </a:rPr>
              <a:t>libraries</a:t>
            </a:r>
            <a:r>
              <a:rPr lang="en-US" dirty="0">
                <a:latin typeface="Century" panose="02040604050505020304" pitchFamily="18" charset="0"/>
              </a:rPr>
              <a:t> and </a:t>
            </a:r>
            <a:r>
              <a:rPr lang="en-US" b="1" dirty="0">
                <a:latin typeface="Century" panose="02040604050505020304" pitchFamily="18" charset="0"/>
              </a:rPr>
              <a:t>settings</a:t>
            </a:r>
            <a:r>
              <a:rPr lang="en-US" dirty="0">
                <a:latin typeface="Century" panose="02040604050505020304" pitchFamily="18" charset="0"/>
              </a:rPr>
              <a:t>.</a:t>
            </a:r>
          </a:p>
        </p:txBody>
      </p:sp>
    </p:spTree>
    <p:extLst>
      <p:ext uri="{BB962C8B-B14F-4D97-AF65-F5344CB8AC3E}">
        <p14:creationId xmlns:p14="http://schemas.microsoft.com/office/powerpoint/2010/main" val="106047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2267-C3D9-473A-ABD2-A09C00AB095A}"/>
              </a:ext>
            </a:extLst>
          </p:cNvPr>
          <p:cNvSpPr>
            <a:spLocks noGrp="1"/>
          </p:cNvSpPr>
          <p:nvPr>
            <p:ph type="title"/>
          </p:nvPr>
        </p:nvSpPr>
        <p:spPr/>
        <p:txBody>
          <a:bodyPr>
            <a:normAutofit/>
          </a:bodyPr>
          <a:lstStyle/>
          <a:p>
            <a:r>
              <a:rPr lang="en-US" b="1" dirty="0">
                <a:solidFill>
                  <a:schemeClr val="accent5">
                    <a:lumMod val="75000"/>
                  </a:schemeClr>
                </a:solidFill>
                <a:latin typeface="Century" panose="02040604050505020304" pitchFamily="18" charset="0"/>
              </a:rPr>
              <a:t>Docker containers that run on Docker Engine:</a:t>
            </a:r>
          </a:p>
        </p:txBody>
      </p:sp>
      <p:sp>
        <p:nvSpPr>
          <p:cNvPr id="3" name="Content Placeholder 2">
            <a:extLst>
              <a:ext uri="{FF2B5EF4-FFF2-40B4-BE49-F238E27FC236}">
                <a16:creationId xmlns:a16="http://schemas.microsoft.com/office/drawing/2014/main" id="{3D2E5FFC-8E02-4288-8357-83A8545BD6A3}"/>
              </a:ext>
            </a:extLst>
          </p:cNvPr>
          <p:cNvSpPr>
            <a:spLocks noGrp="1"/>
          </p:cNvSpPr>
          <p:nvPr>
            <p:ph idx="1"/>
          </p:nvPr>
        </p:nvSpPr>
        <p:spPr>
          <a:xfrm>
            <a:off x="838200" y="2441195"/>
            <a:ext cx="10515600" cy="2634143"/>
          </a:xfrm>
        </p:spPr>
        <p:txBody>
          <a:bodyPr>
            <a:normAutofit fontScale="92500" lnSpcReduction="10000"/>
          </a:bodyPr>
          <a:lstStyle/>
          <a:p>
            <a:r>
              <a:rPr lang="en-US" b="1" dirty="0">
                <a:latin typeface="Century" panose="02040604050505020304" pitchFamily="18" charset="0"/>
              </a:rPr>
              <a:t>Standard:</a:t>
            </a:r>
            <a:r>
              <a:rPr lang="en-US" dirty="0">
                <a:latin typeface="Century" panose="02040604050505020304" pitchFamily="18" charset="0"/>
              </a:rPr>
              <a:t> Docker created the industry </a:t>
            </a:r>
            <a:r>
              <a:rPr lang="en-US" b="1" dirty="0">
                <a:latin typeface="Century" panose="02040604050505020304" pitchFamily="18" charset="0"/>
              </a:rPr>
              <a:t>standard</a:t>
            </a:r>
            <a:r>
              <a:rPr lang="en-US" dirty="0">
                <a:latin typeface="Century" panose="02040604050505020304" pitchFamily="18" charset="0"/>
              </a:rPr>
              <a:t> for containers, so they could be </a:t>
            </a:r>
            <a:r>
              <a:rPr lang="en-US" b="1" dirty="0">
                <a:latin typeface="Century" panose="02040604050505020304" pitchFamily="18" charset="0"/>
              </a:rPr>
              <a:t>portable</a:t>
            </a:r>
            <a:r>
              <a:rPr lang="en-US" dirty="0">
                <a:latin typeface="Century" panose="02040604050505020304" pitchFamily="18" charset="0"/>
              </a:rPr>
              <a:t> anywhere</a:t>
            </a:r>
          </a:p>
          <a:p>
            <a:r>
              <a:rPr lang="en-US" b="1" dirty="0">
                <a:latin typeface="Century" panose="02040604050505020304" pitchFamily="18" charset="0"/>
              </a:rPr>
              <a:t>Lightweight:</a:t>
            </a:r>
            <a:r>
              <a:rPr lang="en-US" dirty="0">
                <a:latin typeface="Century" panose="02040604050505020304" pitchFamily="18" charset="0"/>
              </a:rPr>
              <a:t> Containers share the machine’s OS system kernel and therefore do not require an OS per application, driving higher server efficiencies and </a:t>
            </a:r>
            <a:r>
              <a:rPr lang="en-US" b="1" dirty="0">
                <a:latin typeface="Century" panose="02040604050505020304" pitchFamily="18" charset="0"/>
              </a:rPr>
              <a:t>reducing</a:t>
            </a:r>
            <a:r>
              <a:rPr lang="en-US" dirty="0">
                <a:latin typeface="Century" panose="02040604050505020304" pitchFamily="18" charset="0"/>
              </a:rPr>
              <a:t> </a:t>
            </a:r>
            <a:r>
              <a:rPr lang="en-US" b="1" dirty="0">
                <a:latin typeface="Century" panose="02040604050505020304" pitchFamily="18" charset="0"/>
              </a:rPr>
              <a:t>server</a:t>
            </a:r>
            <a:r>
              <a:rPr lang="en-US" dirty="0">
                <a:latin typeface="Century" panose="02040604050505020304" pitchFamily="18" charset="0"/>
              </a:rPr>
              <a:t> and </a:t>
            </a:r>
            <a:r>
              <a:rPr lang="en-US" b="1" dirty="0">
                <a:latin typeface="Century" panose="02040604050505020304" pitchFamily="18" charset="0"/>
              </a:rPr>
              <a:t>licensing costs</a:t>
            </a:r>
          </a:p>
          <a:p>
            <a:r>
              <a:rPr lang="en-US" b="1" dirty="0">
                <a:latin typeface="Century" panose="02040604050505020304" pitchFamily="18" charset="0"/>
              </a:rPr>
              <a:t>Secure:</a:t>
            </a:r>
            <a:r>
              <a:rPr lang="en-US" dirty="0">
                <a:latin typeface="Century" panose="02040604050505020304" pitchFamily="18" charset="0"/>
              </a:rPr>
              <a:t> Applications are safer in containers and Docker provides the strongest default </a:t>
            </a:r>
            <a:r>
              <a:rPr lang="en-US" b="1" dirty="0">
                <a:latin typeface="Century" panose="02040604050505020304" pitchFamily="18" charset="0"/>
              </a:rPr>
              <a:t>isolation</a:t>
            </a:r>
            <a:r>
              <a:rPr lang="en-US" dirty="0">
                <a:latin typeface="Century" panose="02040604050505020304" pitchFamily="18" charset="0"/>
              </a:rPr>
              <a:t> capabilities in the industry</a:t>
            </a:r>
          </a:p>
        </p:txBody>
      </p:sp>
    </p:spTree>
    <p:extLst>
      <p:ext uri="{BB962C8B-B14F-4D97-AF65-F5344CB8AC3E}">
        <p14:creationId xmlns:p14="http://schemas.microsoft.com/office/powerpoint/2010/main" val="275514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صورة ذات صلة">
            <a:extLst>
              <a:ext uri="{FF2B5EF4-FFF2-40B4-BE49-F238E27FC236}">
                <a16:creationId xmlns:a16="http://schemas.microsoft.com/office/drawing/2014/main" id="{C5162F20-E55B-4399-BA5F-BB4BF98E4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881" y="802268"/>
            <a:ext cx="9336238" cy="525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11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2h0cx97tjks2p.cloudfront.net/blogs/wp-content/uploads/sites/2/2018/10/Docker-Architecture-vol.1-01.jpg">
            <a:extLst>
              <a:ext uri="{FF2B5EF4-FFF2-40B4-BE49-F238E27FC236}">
                <a16:creationId xmlns:a16="http://schemas.microsoft.com/office/drawing/2014/main" id="{99126E2F-1599-428E-9AA3-2AC09D1FE0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5663" y="1182757"/>
            <a:ext cx="9301070" cy="487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90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374E-C8D2-44BE-ADE5-2863EC46DA01}"/>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What is the difference between Docker daemon and docker engine?</a:t>
            </a:r>
            <a:endParaRPr lang="en-US" dirty="0">
              <a:solidFill>
                <a:schemeClr val="accent5">
                  <a:lumMod val="75000"/>
                </a:schemeClr>
              </a:solidFill>
              <a:latin typeface="Century" panose="02040604050505020304" pitchFamily="18" charset="0"/>
            </a:endParaRPr>
          </a:p>
        </p:txBody>
      </p:sp>
      <p:sp>
        <p:nvSpPr>
          <p:cNvPr id="3" name="Content Placeholder 2">
            <a:extLst>
              <a:ext uri="{FF2B5EF4-FFF2-40B4-BE49-F238E27FC236}">
                <a16:creationId xmlns:a16="http://schemas.microsoft.com/office/drawing/2014/main" id="{FA8097EB-D6AE-47A2-A2B9-DB127101ACCA}"/>
              </a:ext>
            </a:extLst>
          </p:cNvPr>
          <p:cNvSpPr>
            <a:spLocks noGrp="1"/>
          </p:cNvSpPr>
          <p:nvPr>
            <p:ph idx="1"/>
          </p:nvPr>
        </p:nvSpPr>
        <p:spPr>
          <a:xfrm>
            <a:off x="838200" y="1825625"/>
            <a:ext cx="6200163" cy="4351338"/>
          </a:xfrm>
        </p:spPr>
        <p:txBody>
          <a:bodyPr/>
          <a:lstStyle/>
          <a:p>
            <a:pPr marL="0" indent="0" algn="just">
              <a:buNone/>
            </a:pPr>
            <a:r>
              <a:rPr lang="en-US" dirty="0">
                <a:latin typeface="Century" panose="02040604050505020304" pitchFamily="18" charset="0"/>
              </a:rPr>
              <a:t>Docker Daemon checks the client request and communicates with the Docker components in order to perform a service whereas, Docker Engine or Docker is the base engine installed on your host machine to build and run containers using Docker components and services</a:t>
            </a:r>
          </a:p>
        </p:txBody>
      </p:sp>
      <p:pic>
        <p:nvPicPr>
          <p:cNvPr id="1026" name="Picture 2" descr="https://qph.fs.quoracdn.net/main-qimg-87fa823db9f7a121c09951d314a9995d">
            <a:extLst>
              <a:ext uri="{FF2B5EF4-FFF2-40B4-BE49-F238E27FC236}">
                <a16:creationId xmlns:a16="http://schemas.microsoft.com/office/drawing/2014/main" id="{22F48DC5-D4BE-40BD-9B74-3A59EF533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640" y="1690688"/>
            <a:ext cx="367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4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CD7-2FF7-447B-AC1D-41AE33E5622D}"/>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Top 10 Docker Features</a:t>
            </a:r>
          </a:p>
        </p:txBody>
      </p:sp>
      <p:sp>
        <p:nvSpPr>
          <p:cNvPr id="3" name="Content Placeholder 2">
            <a:extLst>
              <a:ext uri="{FF2B5EF4-FFF2-40B4-BE49-F238E27FC236}">
                <a16:creationId xmlns:a16="http://schemas.microsoft.com/office/drawing/2014/main" id="{65A7788E-F78C-4DFB-BE5F-4813A35C3A41}"/>
              </a:ext>
            </a:extLst>
          </p:cNvPr>
          <p:cNvSpPr>
            <a:spLocks noGrp="1"/>
          </p:cNvSpPr>
          <p:nvPr>
            <p:ph idx="1"/>
          </p:nvPr>
        </p:nvSpPr>
        <p:spPr/>
        <p:txBody>
          <a:bodyPr>
            <a:normAutofit fontScale="92500" lnSpcReduction="20000"/>
          </a:bodyPr>
          <a:lstStyle/>
          <a:p>
            <a:r>
              <a:rPr lang="en-US" dirty="0">
                <a:latin typeface="Century" panose="02040604050505020304" pitchFamily="18" charset="0"/>
              </a:rPr>
              <a:t>Easily Scalable</a:t>
            </a:r>
          </a:p>
          <a:p>
            <a:r>
              <a:rPr lang="en-US" dirty="0">
                <a:latin typeface="Century" panose="02040604050505020304" pitchFamily="18" charset="0"/>
              </a:rPr>
              <a:t>Easy and Faster Configuration</a:t>
            </a:r>
          </a:p>
          <a:p>
            <a:r>
              <a:rPr lang="en-US" dirty="0">
                <a:latin typeface="Century" panose="02040604050505020304" pitchFamily="18" charset="0"/>
              </a:rPr>
              <a:t>Ability to Reduce the Size</a:t>
            </a:r>
          </a:p>
          <a:p>
            <a:r>
              <a:rPr lang="en-US" dirty="0">
                <a:latin typeface="Century" panose="02040604050505020304" pitchFamily="18" charset="0"/>
              </a:rPr>
              <a:t>Increase productivity</a:t>
            </a:r>
          </a:p>
          <a:p>
            <a:r>
              <a:rPr lang="en-US" dirty="0">
                <a:latin typeface="Century" panose="02040604050505020304" pitchFamily="18" charset="0"/>
              </a:rPr>
              <a:t>Reduced Infrastructure and Maintenance Costs</a:t>
            </a:r>
          </a:p>
          <a:p>
            <a:r>
              <a:rPr lang="en-US" dirty="0">
                <a:latin typeface="Century" panose="02040604050505020304" pitchFamily="18" charset="0"/>
              </a:rPr>
              <a:t>Application Isolation</a:t>
            </a:r>
          </a:p>
          <a:p>
            <a:r>
              <a:rPr lang="en-US" dirty="0">
                <a:latin typeface="Century" panose="02040604050505020304" pitchFamily="18" charset="0"/>
              </a:rPr>
              <a:t>Swarm</a:t>
            </a:r>
          </a:p>
          <a:p>
            <a:r>
              <a:rPr lang="en-US" dirty="0">
                <a:latin typeface="Century" panose="02040604050505020304" pitchFamily="18" charset="0"/>
              </a:rPr>
              <a:t>Routing Mesh</a:t>
            </a:r>
          </a:p>
          <a:p>
            <a:r>
              <a:rPr lang="en-US" dirty="0">
                <a:latin typeface="Century" panose="02040604050505020304" pitchFamily="18" charset="0"/>
              </a:rPr>
              <a:t>Services</a:t>
            </a:r>
          </a:p>
          <a:p>
            <a:r>
              <a:rPr lang="en-US" dirty="0">
                <a:latin typeface="Century" panose="02040604050505020304" pitchFamily="18" charset="0"/>
              </a:rPr>
              <a:t>Security Management</a:t>
            </a:r>
          </a:p>
        </p:txBody>
      </p:sp>
    </p:spTree>
    <p:extLst>
      <p:ext uri="{BB962C8B-B14F-4D97-AF65-F5344CB8AC3E}">
        <p14:creationId xmlns:p14="http://schemas.microsoft.com/office/powerpoint/2010/main" val="133157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C3BC-B863-463C-9F65-B6BD6D6F8476}"/>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What is </a:t>
            </a:r>
            <a:r>
              <a:rPr lang="en-US" b="1" dirty="0" err="1">
                <a:solidFill>
                  <a:schemeClr val="accent5">
                    <a:lumMod val="75000"/>
                  </a:schemeClr>
                </a:solidFill>
                <a:latin typeface="Century" panose="02040604050505020304" pitchFamily="18" charset="0"/>
              </a:rPr>
              <a:t>Dockerfile</a:t>
            </a:r>
            <a:r>
              <a:rPr lang="en-US" b="1" dirty="0">
                <a:solidFill>
                  <a:schemeClr val="accent5">
                    <a:lumMod val="75000"/>
                  </a:schemeClr>
                </a:solidFill>
                <a:latin typeface="Century" panose="02040604050505020304" pitchFamily="18" charset="0"/>
              </a:rPr>
              <a:t>?</a:t>
            </a:r>
          </a:p>
        </p:txBody>
      </p:sp>
      <p:sp>
        <p:nvSpPr>
          <p:cNvPr id="3" name="Content Placeholder 2">
            <a:extLst>
              <a:ext uri="{FF2B5EF4-FFF2-40B4-BE49-F238E27FC236}">
                <a16:creationId xmlns:a16="http://schemas.microsoft.com/office/drawing/2014/main" id="{7CB34C5D-8978-4FD5-86F3-74CD9FF0A459}"/>
              </a:ext>
            </a:extLst>
          </p:cNvPr>
          <p:cNvSpPr>
            <a:spLocks noGrp="1"/>
          </p:cNvSpPr>
          <p:nvPr>
            <p:ph idx="1"/>
          </p:nvPr>
        </p:nvSpPr>
        <p:spPr>
          <a:xfrm>
            <a:off x="838200" y="2416968"/>
            <a:ext cx="10515600" cy="2024063"/>
          </a:xfrm>
        </p:spPr>
        <p:txBody>
          <a:bodyPr>
            <a:normAutofit fontScale="92500" lnSpcReduction="10000"/>
          </a:bodyPr>
          <a:lstStyle/>
          <a:p>
            <a:pPr marL="0" indent="0">
              <a:buNone/>
            </a:pPr>
            <a:r>
              <a:rPr lang="en-US" dirty="0">
                <a:latin typeface="Century" panose="02040604050505020304" pitchFamily="18" charset="0"/>
              </a:rPr>
              <a:t>A </a:t>
            </a:r>
            <a:r>
              <a:rPr lang="en-US" dirty="0" err="1">
                <a:latin typeface="Century" panose="02040604050505020304" pitchFamily="18" charset="0"/>
              </a:rPr>
              <a:t>Dockerfile</a:t>
            </a:r>
            <a:r>
              <a:rPr lang="en-US" dirty="0">
                <a:latin typeface="Century" panose="02040604050505020304" pitchFamily="18" charset="0"/>
              </a:rPr>
              <a:t> is a text document that contains all the commands a user could call on the command line to assemble an image.</a:t>
            </a:r>
          </a:p>
          <a:p>
            <a:pPr marL="0" indent="0">
              <a:buNone/>
            </a:pPr>
            <a:endParaRPr lang="en-US" dirty="0">
              <a:latin typeface="Century" panose="02040604050505020304" pitchFamily="18" charset="0"/>
            </a:endParaRPr>
          </a:p>
          <a:p>
            <a:pPr marL="0" indent="0">
              <a:buNone/>
            </a:pPr>
            <a:r>
              <a:rPr lang="en-US" dirty="0">
                <a:latin typeface="Century" panose="02040604050505020304" pitchFamily="18" charset="0"/>
              </a:rPr>
              <a:t>A </a:t>
            </a:r>
            <a:r>
              <a:rPr lang="en-US" dirty="0" err="1">
                <a:latin typeface="Century" panose="02040604050505020304" pitchFamily="18" charset="0"/>
              </a:rPr>
              <a:t>Dockerfile</a:t>
            </a:r>
            <a:r>
              <a:rPr lang="en-US" dirty="0">
                <a:latin typeface="Century" panose="02040604050505020304" pitchFamily="18" charset="0"/>
              </a:rPr>
              <a:t> is just a deployment script which packages software into a Docker image. </a:t>
            </a:r>
            <a:endParaRPr lang="en-US" dirty="0"/>
          </a:p>
        </p:txBody>
      </p:sp>
    </p:spTree>
    <p:extLst>
      <p:ext uri="{BB962C8B-B14F-4D97-AF65-F5344CB8AC3E}">
        <p14:creationId xmlns:p14="http://schemas.microsoft.com/office/powerpoint/2010/main" val="188997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2F72-3D64-45AE-9044-3A8BDFB7250E}"/>
              </a:ext>
            </a:extLst>
          </p:cNvPr>
          <p:cNvSpPr>
            <a:spLocks noGrp="1"/>
          </p:cNvSpPr>
          <p:nvPr>
            <p:ph type="title"/>
          </p:nvPr>
        </p:nvSpPr>
        <p:spPr/>
        <p:txBody>
          <a:bodyPr/>
          <a:lstStyle/>
          <a:p>
            <a:r>
              <a:rPr lang="en-US" b="1" dirty="0">
                <a:solidFill>
                  <a:schemeClr val="accent5">
                    <a:lumMod val="75000"/>
                  </a:schemeClr>
                </a:solidFill>
                <a:latin typeface="Century" panose="02040604050505020304" pitchFamily="18" charset="0"/>
              </a:rPr>
              <a:t>What is Docker Image?</a:t>
            </a:r>
          </a:p>
        </p:txBody>
      </p:sp>
      <p:sp>
        <p:nvSpPr>
          <p:cNvPr id="3" name="Content Placeholder 2">
            <a:extLst>
              <a:ext uri="{FF2B5EF4-FFF2-40B4-BE49-F238E27FC236}">
                <a16:creationId xmlns:a16="http://schemas.microsoft.com/office/drawing/2014/main" id="{7C977EAE-7075-4626-8920-8BABF147D785}"/>
              </a:ext>
            </a:extLst>
          </p:cNvPr>
          <p:cNvSpPr>
            <a:spLocks noGrp="1"/>
          </p:cNvSpPr>
          <p:nvPr>
            <p:ph idx="1"/>
          </p:nvPr>
        </p:nvSpPr>
        <p:spPr/>
        <p:txBody>
          <a:bodyPr/>
          <a:lstStyle/>
          <a:p>
            <a:pPr marL="0" indent="0">
              <a:buNone/>
            </a:pPr>
            <a:r>
              <a:rPr lang="en-US" dirty="0">
                <a:latin typeface="Century" panose="02040604050505020304" pitchFamily="18" charset="0"/>
              </a:rPr>
              <a:t>A Docker image is a complete application package. It contains one application and all of its dependencies: the language runtime, the application host, and the underlying operating system. </a:t>
            </a:r>
          </a:p>
          <a:p>
            <a:pPr marL="0" indent="0">
              <a:buNone/>
            </a:pPr>
            <a:r>
              <a:rPr lang="en-US" dirty="0">
                <a:latin typeface="Century" panose="02040604050505020304" pitchFamily="18" charset="0"/>
              </a:rPr>
              <a:t>Logically the image is a single file, and it's a portable unit – you can share your application by pushing your image to a Docker registry.</a:t>
            </a:r>
          </a:p>
          <a:p>
            <a:pPr marL="0" indent="0">
              <a:buNone/>
            </a:pPr>
            <a:r>
              <a:rPr lang="en-US" dirty="0">
                <a:latin typeface="Century" panose="02040604050505020304" pitchFamily="18" charset="0"/>
              </a:rPr>
              <a:t> Anyone who has access can pull the image themselves and run your application in a container; it will behave in exactly the same way for them as it does for you.</a:t>
            </a:r>
          </a:p>
        </p:txBody>
      </p:sp>
    </p:spTree>
    <p:extLst>
      <p:ext uri="{BB962C8B-B14F-4D97-AF65-F5344CB8AC3E}">
        <p14:creationId xmlns:p14="http://schemas.microsoft.com/office/powerpoint/2010/main" val="2353581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545</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Century</vt:lpstr>
      <vt:lpstr>Office Theme</vt:lpstr>
      <vt:lpstr>PowerPoint Presentation</vt:lpstr>
      <vt:lpstr>What is Docker?</vt:lpstr>
      <vt:lpstr>Docker containers that run on Docker Engine:</vt:lpstr>
      <vt:lpstr>PowerPoint Presentation</vt:lpstr>
      <vt:lpstr>PowerPoint Presentation</vt:lpstr>
      <vt:lpstr>What is the difference between Docker daemon and docker engine?</vt:lpstr>
      <vt:lpstr>Top 10 Docker Features</vt:lpstr>
      <vt:lpstr>What is Dockerfile?</vt:lpstr>
      <vt:lpstr>What is Docker Image?</vt:lpstr>
      <vt:lpstr>Docker Commands</vt:lpstr>
      <vt:lpstr>Image registries</vt:lpstr>
      <vt:lpstr>Docker Containers</vt:lpstr>
      <vt:lpstr>Docker Compose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 Ola</dc:creator>
  <cp:lastModifiedBy>Ahmed A. Ola</cp:lastModifiedBy>
  <cp:revision>57</cp:revision>
  <dcterms:created xsi:type="dcterms:W3CDTF">2019-12-15T09:56:39Z</dcterms:created>
  <dcterms:modified xsi:type="dcterms:W3CDTF">2019-12-16T10:13:29Z</dcterms:modified>
</cp:coreProperties>
</file>