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4/K8bZOzqc7b3CU1J0MNHJ5O6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8EB73C-5798-4F56-ADEF-CBA93F61C5D8}">
  <a:tblStyle styleId="{7D8EB73C-5798-4F56-ADEF-CBA93F61C5D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kartik2112/fraud-detection?select=fraudTrain.csv"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244416" y="1122363"/>
            <a:ext cx="1151626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Data Mining and Machine Learning</a:t>
            </a:r>
            <a:br>
              <a:rPr b="1" lang="en-US"/>
            </a:br>
            <a:r>
              <a:rPr b="1" lang="en-US" sz="4400"/>
              <a:t>Project Presentation</a:t>
            </a:r>
            <a:br>
              <a:rPr b="1" lang="en-US"/>
            </a:br>
            <a:r>
              <a:rPr b="1" lang="en-US" sz="3600"/>
              <a:t>MoneyGuard</a:t>
            </a:r>
            <a:endParaRPr b="1" sz="36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By:</a:t>
            </a:r>
            <a:endParaRPr/>
          </a:p>
          <a:p>
            <a:pPr indent="0" lvl="0" marL="0" rtl="0" algn="l">
              <a:lnSpc>
                <a:spcPct val="90000"/>
              </a:lnSpc>
              <a:spcBef>
                <a:spcPts val="1000"/>
              </a:spcBef>
              <a:spcAft>
                <a:spcPts val="0"/>
              </a:spcAft>
              <a:buClr>
                <a:schemeClr val="dk1"/>
              </a:buClr>
              <a:buSzPts val="2400"/>
              <a:buNone/>
            </a:pPr>
            <a:r>
              <a:rPr lang="en-US"/>
              <a:t>Ahmed Salah Tawfik Ibrahim</a:t>
            </a:r>
            <a:endParaRPr/>
          </a:p>
          <a:p>
            <a:pPr indent="0" lvl="0" marL="0" rtl="0" algn="l">
              <a:lnSpc>
                <a:spcPct val="90000"/>
              </a:lnSpc>
              <a:spcBef>
                <a:spcPts val="1000"/>
              </a:spcBef>
              <a:spcAft>
                <a:spcPts val="0"/>
              </a:spcAft>
              <a:buClr>
                <a:schemeClr val="dk1"/>
              </a:buClr>
              <a:buSzPts val="2400"/>
              <a:buNone/>
            </a:pPr>
            <a:r>
              <a:rPr lang="en-US"/>
              <a:t>Francesco Del Turco</a:t>
            </a:r>
            <a:endParaRPr/>
          </a:p>
        </p:txBody>
      </p:sp>
      <p:pic>
        <p:nvPicPr>
          <p:cNvPr descr="Logo&#10;&#10;Description automatically generated" id="86" name="Google Shape;86;p1"/>
          <p:cNvPicPr preferRelativeResize="0"/>
          <p:nvPr/>
        </p:nvPicPr>
        <p:blipFill rotWithShape="1">
          <a:blip r:embed="rId3">
            <a:alphaModFix/>
          </a:blip>
          <a:srcRect b="0" l="0" r="0" t="0"/>
          <a:stretch/>
        </p:blipFill>
        <p:spPr>
          <a:xfrm>
            <a:off x="5076735" y="5472472"/>
            <a:ext cx="2024153" cy="12470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Visualization – Continuous Attributes </a:t>
            </a:r>
            <a:endParaRPr/>
          </a:p>
        </p:txBody>
      </p:sp>
      <p:sp>
        <p:nvSpPr>
          <p:cNvPr id="154" name="Google Shape;154;p10"/>
          <p:cNvSpPr txBox="1"/>
          <p:nvPr>
            <p:ph idx="1" type="body"/>
          </p:nvPr>
        </p:nvSpPr>
        <p:spPr>
          <a:xfrm>
            <a:off x="766313" y="1494946"/>
            <a:ext cx="1101880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Kernel Density Estimation for numeric attributes: (merchLat, merchLong)</a:t>
            </a:r>
            <a:endParaRPr/>
          </a:p>
          <a:p>
            <a:pPr indent="-228600" lvl="0" marL="228600" rtl="0" algn="l">
              <a:lnSpc>
                <a:spcPct val="100000"/>
              </a:lnSpc>
              <a:spcBef>
                <a:spcPts val="0"/>
              </a:spcBef>
              <a:spcAft>
                <a:spcPts val="0"/>
              </a:spcAft>
              <a:buClr>
                <a:schemeClr val="dk1"/>
              </a:buClr>
              <a:buSzPts val="2800"/>
              <a:buChar char="•"/>
            </a:pPr>
            <a:r>
              <a:rPr lang="en-US"/>
              <a:t>Distribution of values is the similar for both classes (fraud – safe)  </a:t>
            </a:r>
            <a:endParaRPr/>
          </a:p>
          <a:p>
            <a:pPr indent="-50800" lvl="0" marL="228600" rtl="0" algn="l">
              <a:lnSpc>
                <a:spcPct val="100000"/>
              </a:lnSpc>
              <a:spcBef>
                <a:spcPts val="0"/>
              </a:spcBef>
              <a:spcAft>
                <a:spcPts val="0"/>
              </a:spcAft>
              <a:buClr>
                <a:schemeClr val="dk1"/>
              </a:buClr>
              <a:buSzPts val="2800"/>
              <a:buNone/>
            </a:pPr>
            <a:r>
              <a:t/>
            </a:r>
            <a:endParaRPr/>
          </a:p>
          <a:p>
            <a:pPr indent="-50800" lvl="0" marL="228600" rtl="0" algn="l">
              <a:lnSpc>
                <a:spcPct val="100000"/>
              </a:lnSpc>
              <a:spcBef>
                <a:spcPts val="0"/>
              </a:spcBef>
              <a:spcAft>
                <a:spcPts val="0"/>
              </a:spcAft>
              <a:buClr>
                <a:schemeClr val="dk1"/>
              </a:buClr>
              <a:buSzPts val="2800"/>
              <a:buNone/>
            </a:pPr>
            <a:r>
              <a:t/>
            </a:r>
            <a:endParaRPr/>
          </a:p>
        </p:txBody>
      </p:sp>
      <p:pic>
        <p:nvPicPr>
          <p:cNvPr descr="Chart, histogram&#10;&#10;Description automatically generated" id="155" name="Google Shape;155;p10"/>
          <p:cNvPicPr preferRelativeResize="0"/>
          <p:nvPr/>
        </p:nvPicPr>
        <p:blipFill rotWithShape="1">
          <a:blip r:embed="rId3">
            <a:alphaModFix/>
          </a:blip>
          <a:srcRect b="0" l="0" r="0" t="0"/>
          <a:stretch/>
        </p:blipFill>
        <p:spPr>
          <a:xfrm>
            <a:off x="6320287" y="2400301"/>
            <a:ext cx="5920596" cy="4458418"/>
          </a:xfrm>
          <a:prstGeom prst="rect">
            <a:avLst/>
          </a:prstGeom>
          <a:noFill/>
          <a:ln>
            <a:noFill/>
          </a:ln>
        </p:spPr>
      </p:pic>
      <p:pic>
        <p:nvPicPr>
          <p:cNvPr descr="Chart, line chart, histogram&#10;&#10;Description automatically generated" id="156" name="Google Shape;156;p10"/>
          <p:cNvPicPr preferRelativeResize="0"/>
          <p:nvPr/>
        </p:nvPicPr>
        <p:blipFill rotWithShape="1">
          <a:blip r:embed="rId4">
            <a:alphaModFix/>
          </a:blip>
          <a:srcRect b="0" l="0" r="0" t="0"/>
          <a:stretch/>
        </p:blipFill>
        <p:spPr>
          <a:xfrm>
            <a:off x="166777" y="2395848"/>
            <a:ext cx="5949350" cy="446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Discretization of continuous attributes</a:t>
            </a:r>
            <a:endParaRPr/>
          </a:p>
        </p:txBody>
      </p:sp>
      <p:sp>
        <p:nvSpPr>
          <p:cNvPr id="162" name="Google Shape;16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Based on the kernel density estimation analysis, the attribute amount could give good results if it is discretized in a supervised way (Fayyad &amp; Irani).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Nominal Attributes</a:t>
            </a:r>
            <a:endParaRPr/>
          </a:p>
        </p:txBody>
      </p:sp>
      <p:sp>
        <p:nvSpPr>
          <p:cNvPr id="168" name="Google Shape;16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Nominal attributes had a lot of values and it was nearly impossible to visualize them graphically. </a:t>
            </a:r>
            <a:endParaRPr/>
          </a:p>
          <a:p>
            <a:pPr indent="-228600" lvl="0" marL="228600" rtl="0" algn="l">
              <a:lnSpc>
                <a:spcPct val="90000"/>
              </a:lnSpc>
              <a:spcBef>
                <a:spcPts val="1000"/>
              </a:spcBef>
              <a:spcAft>
                <a:spcPts val="0"/>
              </a:spcAft>
              <a:buClr>
                <a:schemeClr val="dk1"/>
              </a:buClr>
              <a:buSzPts val="2800"/>
              <a:buChar char="•"/>
            </a:pPr>
            <a:r>
              <a:rPr lang="en-US"/>
              <a:t>Street, city, state and zip are expected to have a similar frequency to the attributes latitude and longitude, so it was useless to plot them.</a:t>
            </a:r>
            <a:endParaRPr/>
          </a:p>
          <a:p>
            <a:pPr indent="-228600" lvl="0" marL="228600" rtl="0" algn="l">
              <a:lnSpc>
                <a:spcPct val="90000"/>
              </a:lnSpc>
              <a:spcBef>
                <a:spcPts val="1000"/>
              </a:spcBef>
              <a:spcAft>
                <a:spcPts val="0"/>
              </a:spcAft>
              <a:buClr>
                <a:schemeClr val="dk1"/>
              </a:buClr>
              <a:buSzPts val="2800"/>
              <a:buChar char="•"/>
            </a:pPr>
            <a:r>
              <a:rPr lang="en-US"/>
              <a:t>First name, last name and </a:t>
            </a:r>
            <a:endParaRPr/>
          </a:p>
          <a:p>
            <a:pPr indent="-228600" lvl="0" marL="228600" rtl="0" algn="l">
              <a:lnSpc>
                <a:spcPct val="90000"/>
              </a:lnSpc>
              <a:spcBef>
                <a:spcPts val="1000"/>
              </a:spcBef>
              <a:spcAft>
                <a:spcPts val="0"/>
              </a:spcAft>
              <a:buClr>
                <a:schemeClr val="dk1"/>
              </a:buClr>
              <a:buSzPts val="2800"/>
              <a:buChar char="•"/>
            </a:pPr>
            <a:r>
              <a:rPr lang="en-US"/>
              <a:t>Attributes category and gender were easy to visualize using histograms.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Histograms of nominal attributes</a:t>
            </a:r>
            <a:endParaRPr b="1" u="sng"/>
          </a:p>
        </p:txBody>
      </p:sp>
      <p:sp>
        <p:nvSpPr>
          <p:cNvPr id="174" name="Google Shape;17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Chart, bar chart, histogram&#10;&#10;Description automatically generated" id="175" name="Google Shape;175;p13"/>
          <p:cNvPicPr preferRelativeResize="0"/>
          <p:nvPr/>
        </p:nvPicPr>
        <p:blipFill rotWithShape="1">
          <a:blip r:embed="rId3">
            <a:alphaModFix/>
          </a:blip>
          <a:srcRect b="0" l="0" r="0" t="0"/>
          <a:stretch/>
        </p:blipFill>
        <p:spPr>
          <a:xfrm>
            <a:off x="7042165" y="2003670"/>
            <a:ext cx="6078746" cy="4587814"/>
          </a:xfrm>
          <a:prstGeom prst="rect">
            <a:avLst/>
          </a:prstGeom>
          <a:noFill/>
          <a:ln>
            <a:noFill/>
          </a:ln>
        </p:spPr>
      </p:pic>
      <p:pic>
        <p:nvPicPr>
          <p:cNvPr descr="Chart, bar chart&#10;&#10;Description automatically generated" id="176" name="Google Shape;176;p13"/>
          <p:cNvPicPr preferRelativeResize="0"/>
          <p:nvPr/>
        </p:nvPicPr>
        <p:blipFill rotWithShape="1">
          <a:blip r:embed="rId4">
            <a:alphaModFix/>
          </a:blip>
          <a:srcRect b="0" l="0" r="0" t="0"/>
          <a:stretch/>
        </p:blipFill>
        <p:spPr>
          <a:xfrm>
            <a:off x="152400" y="1826478"/>
            <a:ext cx="7042029" cy="49303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291860" y="632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Visualization – Class Distribution</a:t>
            </a:r>
            <a:endParaRPr b="1" u="sng"/>
          </a:p>
        </p:txBody>
      </p:sp>
      <p:pic>
        <p:nvPicPr>
          <p:cNvPr descr="Chart, histogram&#10;&#10;Description automatically generated" id="182" name="Google Shape;182;p14"/>
          <p:cNvPicPr preferRelativeResize="0"/>
          <p:nvPr>
            <p:ph idx="1" type="body"/>
          </p:nvPr>
        </p:nvPicPr>
        <p:blipFill rotWithShape="1">
          <a:blip r:embed="rId3">
            <a:alphaModFix/>
          </a:blip>
          <a:srcRect b="0" l="0" r="0" t="0"/>
          <a:stretch/>
        </p:blipFill>
        <p:spPr>
          <a:xfrm>
            <a:off x="3335" y="1236154"/>
            <a:ext cx="7483934" cy="5616545"/>
          </a:xfrm>
          <a:prstGeom prst="rect">
            <a:avLst/>
          </a:prstGeom>
          <a:noFill/>
          <a:ln>
            <a:noFill/>
          </a:ln>
        </p:spPr>
      </p:pic>
      <p:sp>
        <p:nvSpPr>
          <p:cNvPr id="183" name="Google Shape;183;p14"/>
          <p:cNvSpPr txBox="1"/>
          <p:nvPr/>
        </p:nvSpPr>
        <p:spPr>
          <a:xfrm>
            <a:off x="7489165" y="1912130"/>
            <a:ext cx="3844507" cy="462921"/>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Huge Imbalance </a:t>
            </a:r>
            <a:endParaRPr/>
          </a:p>
          <a:p>
            <a:pPr indent="-279400" lvl="0" marL="457200" marR="0" rtl="0" algn="l">
              <a:lnSpc>
                <a:spcPct val="8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184" name="Google Shape;184;p14"/>
          <p:cNvPicPr preferRelativeResize="0"/>
          <p:nvPr/>
        </p:nvPicPr>
        <p:blipFill rotWithShape="1">
          <a:blip r:embed="rId4">
            <a:alphaModFix/>
          </a:blip>
          <a:srcRect b="9835" l="0" r="314" t="0"/>
          <a:stretch/>
        </p:blipFill>
        <p:spPr>
          <a:xfrm>
            <a:off x="7267755" y="2534189"/>
            <a:ext cx="4543248" cy="796914"/>
          </a:xfrm>
          <a:prstGeom prst="rect">
            <a:avLst/>
          </a:prstGeom>
          <a:noFill/>
          <a:ln>
            <a:noFill/>
          </a:ln>
        </p:spPr>
      </p:pic>
      <p:sp>
        <p:nvSpPr>
          <p:cNvPr id="185" name="Google Shape;185;p14"/>
          <p:cNvSpPr txBox="1"/>
          <p:nvPr/>
        </p:nvSpPr>
        <p:spPr>
          <a:xfrm>
            <a:off x="7489164" y="3809941"/>
            <a:ext cx="4376469" cy="1311185"/>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80000"/>
              </a:lnSpc>
              <a:spcBef>
                <a:spcPts val="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Need to resample</a:t>
            </a:r>
            <a:endParaRPr b="0" i="0" sz="3740" u="none" cap="none" strike="noStrike">
              <a:solidFill>
                <a:schemeClr val="dk1"/>
              </a:solidFill>
              <a:latin typeface="Calibri"/>
              <a:ea typeface="Calibri"/>
              <a:cs typeface="Calibri"/>
              <a:sym typeface="Calibri"/>
            </a:endParaRPr>
          </a:p>
          <a:p>
            <a:pPr indent="-306070" lvl="0" marL="457200" marR="0" rtl="0" algn="l">
              <a:lnSpc>
                <a:spcPct val="80000"/>
              </a:lnSpc>
              <a:spcBef>
                <a:spcPts val="0"/>
              </a:spcBef>
              <a:spcAft>
                <a:spcPts val="0"/>
              </a:spcAft>
              <a:buClr>
                <a:schemeClr val="dk1"/>
              </a:buClr>
              <a:buSzPts val="2380"/>
              <a:buFont typeface="Arial"/>
              <a:buNone/>
            </a:pPr>
            <a:r>
              <a:t/>
            </a:r>
            <a:endParaRPr b="0" i="0" sz="2380" u="none" cap="none" strike="noStrike">
              <a:solidFill>
                <a:schemeClr val="dk1"/>
              </a:solidFill>
              <a:latin typeface="Calibri"/>
              <a:ea typeface="Calibri"/>
              <a:cs typeface="Calibri"/>
              <a:sym typeface="Calibri"/>
            </a:endParaRPr>
          </a:p>
          <a:p>
            <a:pPr indent="-457200" lvl="0" marL="457200" marR="0" rtl="0" algn="l">
              <a:lnSpc>
                <a:spcPct val="80000"/>
              </a:lnSpc>
              <a:spcBef>
                <a:spcPts val="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SMOTE oversampling combined with undersampling</a:t>
            </a:r>
            <a:endParaRPr b="0" i="0" sz="2380" u="none" cap="none" strike="noStrike">
              <a:solidFill>
                <a:schemeClr val="dk1"/>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2380"/>
              <a:buFont typeface="Calibri"/>
              <a:buNone/>
            </a:pPr>
            <a:r>
              <a:t/>
            </a:r>
            <a:endParaRPr b="0" i="0" sz="2380" u="none" cap="none" strike="noStrike">
              <a:solidFill>
                <a:schemeClr val="dk1"/>
              </a:solidFill>
              <a:latin typeface="Calibri"/>
              <a:ea typeface="Calibri"/>
              <a:cs typeface="Calibri"/>
              <a:sym typeface="Calibri"/>
            </a:endParaRPr>
          </a:p>
          <a:p>
            <a:pPr indent="-306070" lvl="0" marL="457200" marR="0" rtl="0" algn="l">
              <a:lnSpc>
                <a:spcPct val="80000"/>
              </a:lnSpc>
              <a:spcBef>
                <a:spcPts val="0"/>
              </a:spcBef>
              <a:spcAft>
                <a:spcPts val="0"/>
              </a:spcAft>
              <a:buClr>
                <a:schemeClr val="dk1"/>
              </a:buClr>
              <a:buSzPts val="2380"/>
              <a:buFont typeface="Arial"/>
              <a:buNone/>
            </a:pPr>
            <a:r>
              <a:t/>
            </a:r>
            <a:endParaRPr b="0" i="0" sz="2380" u="none" cap="none" strike="noStrike">
              <a:solidFill>
                <a:schemeClr val="dk1"/>
              </a:solidFill>
              <a:latin typeface="Calibri"/>
              <a:ea typeface="Calibri"/>
              <a:cs typeface="Calibri"/>
              <a:sym typeface="Calibri"/>
            </a:endParaRPr>
          </a:p>
        </p:txBody>
      </p:sp>
      <p:pic>
        <p:nvPicPr>
          <p:cNvPr descr="A close up of a screen&#10;&#10;Description automatically generated" id="186" name="Google Shape;186;p14"/>
          <p:cNvPicPr preferRelativeResize="0"/>
          <p:nvPr/>
        </p:nvPicPr>
        <p:blipFill rotWithShape="1">
          <a:blip r:embed="rId5">
            <a:alphaModFix/>
          </a:blip>
          <a:srcRect b="0" l="0" r="0" t="0"/>
          <a:stretch/>
        </p:blipFill>
        <p:spPr>
          <a:xfrm>
            <a:off x="7315739" y="5266069"/>
            <a:ext cx="4547917" cy="797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Classification</a:t>
            </a:r>
            <a:endParaRPr/>
          </a:p>
        </p:txBody>
      </p:sp>
      <p:sp>
        <p:nvSpPr>
          <p:cNvPr id="192" name="Google Shape;19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Attribute Selection:</a:t>
            </a:r>
            <a:endParaRPr/>
          </a:p>
          <a:p>
            <a:pPr indent="-228600" lvl="1" marL="685800" rtl="0" algn="l">
              <a:lnSpc>
                <a:spcPct val="80000"/>
              </a:lnSpc>
              <a:spcBef>
                <a:spcPts val="500"/>
              </a:spcBef>
              <a:spcAft>
                <a:spcPts val="0"/>
              </a:spcAft>
              <a:buClr>
                <a:schemeClr val="dk1"/>
              </a:buClr>
              <a:buSzPts val="2400"/>
              <a:buChar char="•"/>
            </a:pPr>
            <a:r>
              <a:rPr lang="en-US"/>
              <a:t>CFS Subset Evaluation &amp; Best First</a:t>
            </a:r>
            <a:endParaRPr/>
          </a:p>
          <a:p>
            <a:pPr indent="-228600" lvl="1" marL="685800" rtl="0" algn="l">
              <a:lnSpc>
                <a:spcPct val="80000"/>
              </a:lnSpc>
              <a:spcBef>
                <a:spcPts val="500"/>
              </a:spcBef>
              <a:spcAft>
                <a:spcPts val="0"/>
              </a:spcAft>
              <a:buClr>
                <a:schemeClr val="dk1"/>
              </a:buClr>
              <a:buSzPts val="2400"/>
              <a:buChar char="•"/>
            </a:pPr>
            <a:r>
              <a:rPr lang="en-US"/>
              <a:t>InfoGain &amp; Ranker</a:t>
            </a:r>
            <a:endParaRPr/>
          </a:p>
          <a:p>
            <a:pPr indent="-228600" lvl="0" marL="228600" rtl="0" algn="l">
              <a:lnSpc>
                <a:spcPct val="80000"/>
              </a:lnSpc>
              <a:spcBef>
                <a:spcPts val="1000"/>
              </a:spcBef>
              <a:spcAft>
                <a:spcPts val="0"/>
              </a:spcAft>
              <a:buClr>
                <a:schemeClr val="dk1"/>
              </a:buClr>
              <a:buSzPts val="2800"/>
              <a:buChar char="•"/>
            </a:pPr>
            <a:r>
              <a:rPr lang="en-US"/>
              <a:t>Models:</a:t>
            </a:r>
            <a:endParaRPr/>
          </a:p>
          <a:p>
            <a:pPr indent="-228600" lvl="1" marL="685800" rtl="0" algn="l">
              <a:lnSpc>
                <a:spcPct val="80000"/>
              </a:lnSpc>
              <a:spcBef>
                <a:spcPts val="500"/>
              </a:spcBef>
              <a:spcAft>
                <a:spcPts val="0"/>
              </a:spcAft>
              <a:buClr>
                <a:schemeClr val="dk1"/>
              </a:buClr>
              <a:buSzPts val="2400"/>
              <a:buChar char="•"/>
            </a:pPr>
            <a:r>
              <a:rPr lang="en-US"/>
              <a:t>Unpruned Decision Tree</a:t>
            </a:r>
            <a:endParaRPr/>
          </a:p>
          <a:p>
            <a:pPr indent="-228600" lvl="1" marL="685800" rtl="0" algn="l">
              <a:lnSpc>
                <a:spcPct val="80000"/>
              </a:lnSpc>
              <a:spcBef>
                <a:spcPts val="500"/>
              </a:spcBef>
              <a:spcAft>
                <a:spcPts val="0"/>
              </a:spcAft>
              <a:buClr>
                <a:schemeClr val="dk1"/>
              </a:buClr>
              <a:buSzPts val="2400"/>
              <a:buChar char="•"/>
            </a:pPr>
            <a:r>
              <a:rPr lang="en-US"/>
              <a:t>Prunded Decision Tree</a:t>
            </a:r>
            <a:endParaRPr/>
          </a:p>
          <a:p>
            <a:pPr indent="-228600" lvl="1" marL="685800" rtl="0" algn="l">
              <a:lnSpc>
                <a:spcPct val="80000"/>
              </a:lnSpc>
              <a:spcBef>
                <a:spcPts val="500"/>
              </a:spcBef>
              <a:spcAft>
                <a:spcPts val="0"/>
              </a:spcAft>
              <a:buClr>
                <a:schemeClr val="dk1"/>
              </a:buClr>
              <a:buSzPts val="2400"/>
              <a:buChar char="•"/>
            </a:pPr>
            <a:r>
              <a:rPr lang="en-US"/>
              <a:t>Naïve Bayes</a:t>
            </a:r>
            <a:endParaRPr/>
          </a:p>
          <a:p>
            <a:pPr indent="-228600" lvl="1" marL="685800" rtl="0" algn="l">
              <a:lnSpc>
                <a:spcPct val="80000"/>
              </a:lnSpc>
              <a:spcBef>
                <a:spcPts val="500"/>
              </a:spcBef>
              <a:spcAft>
                <a:spcPts val="0"/>
              </a:spcAft>
              <a:buClr>
                <a:schemeClr val="dk1"/>
              </a:buClr>
              <a:buSzPts val="2400"/>
              <a:buChar char="•"/>
            </a:pPr>
            <a:r>
              <a:rPr lang="en-US"/>
              <a:t>Bayesian Belief Networks</a:t>
            </a:r>
            <a:endParaRPr/>
          </a:p>
          <a:p>
            <a:pPr indent="-228600" lvl="1" marL="685800" rtl="0" algn="l">
              <a:lnSpc>
                <a:spcPct val="80000"/>
              </a:lnSpc>
              <a:spcBef>
                <a:spcPts val="500"/>
              </a:spcBef>
              <a:spcAft>
                <a:spcPts val="0"/>
              </a:spcAft>
              <a:buClr>
                <a:schemeClr val="dk1"/>
              </a:buClr>
              <a:buSzPts val="2400"/>
              <a:buChar char="•"/>
            </a:pPr>
            <a:r>
              <a:rPr lang="en-US"/>
              <a:t>Random Forest</a:t>
            </a:r>
            <a:endParaRPr/>
          </a:p>
          <a:p>
            <a:pPr indent="-228600" lvl="1" marL="685800" rtl="0" algn="l">
              <a:lnSpc>
                <a:spcPct val="80000"/>
              </a:lnSpc>
              <a:spcBef>
                <a:spcPts val="500"/>
              </a:spcBef>
              <a:spcAft>
                <a:spcPts val="0"/>
              </a:spcAft>
              <a:buClr>
                <a:schemeClr val="dk1"/>
              </a:buClr>
              <a:buSzPts val="2400"/>
              <a:buChar char="•"/>
            </a:pPr>
            <a:r>
              <a:rPr lang="en-US"/>
              <a:t>Hoeffding Tree (for streaming)</a:t>
            </a:r>
            <a:endParaRPr/>
          </a:p>
          <a:p>
            <a:pPr indent="-228600" lvl="1" marL="685800" rtl="0" algn="l">
              <a:lnSpc>
                <a:spcPct val="80000"/>
              </a:lnSpc>
              <a:spcBef>
                <a:spcPts val="500"/>
              </a:spcBef>
              <a:spcAft>
                <a:spcPts val="0"/>
              </a:spcAft>
              <a:buClr>
                <a:schemeClr val="dk1"/>
              </a:buClr>
              <a:buSzPts val="2400"/>
              <a:buChar char="•"/>
            </a:pPr>
            <a:r>
              <a:rPr lang="en-US"/>
              <a:t>KNN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Attribute Selection</a:t>
            </a:r>
            <a:endParaRPr/>
          </a:p>
        </p:txBody>
      </p:sp>
      <p:sp>
        <p:nvSpPr>
          <p:cNvPr id="198" name="Google Shape;19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 tried two methods:</a:t>
            </a:r>
            <a:endParaRPr/>
          </a:p>
          <a:p>
            <a:pPr indent="-228600" lvl="1" marL="685800" rtl="0" algn="l">
              <a:lnSpc>
                <a:spcPct val="90000"/>
              </a:lnSpc>
              <a:spcBef>
                <a:spcPts val="500"/>
              </a:spcBef>
              <a:spcAft>
                <a:spcPts val="0"/>
              </a:spcAft>
              <a:buClr>
                <a:schemeClr val="dk1"/>
              </a:buClr>
              <a:buSzPts val="2400"/>
              <a:buChar char="•"/>
            </a:pPr>
            <a:r>
              <a:rPr lang="en-US"/>
              <a:t>CFS Subset Evaluation + Best First Search --&gt; age and amount</a:t>
            </a:r>
            <a:endParaRPr/>
          </a:p>
          <a:p>
            <a:pPr indent="-228600" lvl="1" marL="685800" rtl="0" algn="l">
              <a:lnSpc>
                <a:spcPct val="90000"/>
              </a:lnSpc>
              <a:spcBef>
                <a:spcPts val="500"/>
              </a:spcBef>
              <a:spcAft>
                <a:spcPts val="0"/>
              </a:spcAft>
              <a:buClr>
                <a:schemeClr val="dk1"/>
              </a:buClr>
              <a:buSzPts val="2400"/>
              <a:buChar char="•"/>
            </a:pPr>
            <a:r>
              <a:rPr lang="en-US"/>
              <a:t>InfoGain + Ranker (choose best 4) --&gt; (amount, merchant, UNIX time, latitude)</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400"/>
              <a:buChar char="•"/>
            </a:pPr>
            <a:r>
              <a:rPr lang="en-US" sz="2400"/>
              <a:t>Best Accuracy was achieved by the second method.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Random Forest (Best Model)</a:t>
            </a:r>
            <a:endParaRPr b="1"/>
          </a:p>
        </p:txBody>
      </p:sp>
      <p:sp>
        <p:nvSpPr>
          <p:cNvPr id="204" name="Google Shape;20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 Validation Results (Runtime: 43 minutes):</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Train-Test Split Results (Runtime: 3 minutes):</a:t>
            </a:r>
            <a:endParaRPr/>
          </a:p>
        </p:txBody>
      </p:sp>
      <p:graphicFrame>
        <p:nvGraphicFramePr>
          <p:cNvPr id="205" name="Google Shape;205;p17"/>
          <p:cNvGraphicFramePr/>
          <p:nvPr/>
        </p:nvGraphicFramePr>
        <p:xfrm>
          <a:off x="277091" y="2341417"/>
          <a:ext cx="3000000" cy="3000000"/>
        </p:xfrm>
        <a:graphic>
          <a:graphicData uri="http://schemas.openxmlformats.org/drawingml/2006/table">
            <a:tbl>
              <a:tblPr bandRow="1" firstRow="1">
                <a:noFill/>
                <a:tableStyleId>{7D8EB73C-5798-4F56-ADEF-CBA93F61C5D8}</a:tableStyleId>
              </a:tblPr>
              <a:tblGrid>
                <a:gridCol w="932325"/>
                <a:gridCol w="932325"/>
                <a:gridCol w="932325"/>
                <a:gridCol w="932325"/>
                <a:gridCol w="932325"/>
                <a:gridCol w="932325"/>
                <a:gridCol w="932325"/>
                <a:gridCol w="932325"/>
              </a:tblGrid>
              <a:tr h="294400">
                <a:tc>
                  <a:txBody>
                    <a:bodyPr/>
                    <a:lstStyle/>
                    <a:p>
                      <a:pPr indent="0" lvl="0" marL="63500" marR="63500" rtl="0" algn="ctr">
                        <a:spcBef>
                          <a:spcPts val="0"/>
                        </a:spcBef>
                        <a:spcAft>
                          <a:spcPts val="0"/>
                        </a:spcAft>
                        <a:buNone/>
                      </a:pPr>
                      <a:r>
                        <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TP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Precision</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Recall</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F-Measure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ROC Area</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Weighted Avg.</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t/>
                      </a:r>
                      <a:endParaRPr sz="1800" u="none" cap="none" strike="noStrike"/>
                    </a:p>
                  </a:txBody>
                  <a:tcPr marT="18000" marB="18000" marR="18000" marL="18000"/>
                </a:tc>
              </a:tr>
            </a:tbl>
          </a:graphicData>
        </a:graphic>
      </p:graphicFrame>
      <p:sp>
        <p:nvSpPr>
          <p:cNvPr id="206" name="Google Shape;206;p17"/>
          <p:cNvSpPr txBox="1"/>
          <p:nvPr/>
        </p:nvSpPr>
        <p:spPr>
          <a:xfrm>
            <a:off x="4710545" y="3200400"/>
            <a:ext cx="2743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7" name="Google Shape;207;p17"/>
          <p:cNvGraphicFramePr/>
          <p:nvPr/>
        </p:nvGraphicFramePr>
        <p:xfrm>
          <a:off x="7952508" y="2452254"/>
          <a:ext cx="3000000" cy="3000000"/>
        </p:xfrm>
        <a:graphic>
          <a:graphicData uri="http://schemas.openxmlformats.org/drawingml/2006/table">
            <a:tbl>
              <a:tblPr bandRow="1" firstRow="1">
                <a:noFill/>
                <a:tableStyleId>{7D8EB73C-5798-4F56-ADEF-CBA93F61C5D8}</a:tableStyleId>
              </a:tblPr>
              <a:tblGrid>
                <a:gridCol w="1313050"/>
                <a:gridCol w="1313050"/>
                <a:gridCol w="1313050"/>
              </a:tblGrid>
              <a:tr h="355600">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Classified as</a:t>
                      </a:r>
                      <a:endParaRPr sz="1800" u="none" cap="none" strike="noStrike"/>
                    </a:p>
                  </a:txBody>
                  <a:tcPr marT="18000" marB="18000" marR="18000" marL="18000"/>
                </a:tc>
              </a:tr>
              <a:tr h="307100">
                <a:tc>
                  <a:txBody>
                    <a:bodyPr/>
                    <a:lstStyle/>
                    <a:p>
                      <a:pPr indent="0" lvl="0" marL="63500" marR="63500" rtl="0" algn="ctr">
                        <a:spcBef>
                          <a:spcPts val="0"/>
                        </a:spcBef>
                        <a:spcAft>
                          <a:spcPts val="0"/>
                        </a:spcAft>
                        <a:buNone/>
                      </a:pPr>
                      <a:r>
                        <a:rPr lang="en-US" sz="1100" u="none" cap="none" strike="noStrike"/>
                        <a:t>1,197,903</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2,096</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r>
              <a:tr h="307100">
                <a:tc>
                  <a:txBody>
                    <a:bodyPr/>
                    <a:lstStyle/>
                    <a:p>
                      <a:pPr indent="0" lvl="0" marL="63500" marR="63500" rtl="0" algn="ctr">
                        <a:spcBef>
                          <a:spcPts val="0"/>
                        </a:spcBef>
                        <a:spcAft>
                          <a:spcPts val="0"/>
                        </a:spcAft>
                        <a:buNone/>
                      </a:pPr>
                      <a:r>
                        <a:rPr lang="en-US" sz="1100" u="none" cap="none" strike="noStrike"/>
                        <a:t>1,462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1,198,537</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r>
            </a:tbl>
          </a:graphicData>
        </a:graphic>
      </p:graphicFrame>
      <p:sp>
        <p:nvSpPr>
          <p:cNvPr id="208" name="Google Shape;208;p17"/>
          <p:cNvSpPr txBox="1"/>
          <p:nvPr/>
        </p:nvSpPr>
        <p:spPr>
          <a:xfrm>
            <a:off x="4170218" y="2424545"/>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9" name="Google Shape;209;p17"/>
          <p:cNvGraphicFramePr/>
          <p:nvPr/>
        </p:nvGraphicFramePr>
        <p:xfrm>
          <a:off x="304800" y="4364180"/>
          <a:ext cx="3000000" cy="3000000"/>
        </p:xfrm>
        <a:graphic>
          <a:graphicData uri="http://schemas.openxmlformats.org/drawingml/2006/table">
            <a:tbl>
              <a:tblPr bandRow="1" firstRow="1">
                <a:noFill/>
                <a:tableStyleId>{7D8EB73C-5798-4F56-ADEF-CBA93F61C5D8}</a:tableStyleId>
              </a:tblPr>
              <a:tblGrid>
                <a:gridCol w="932325"/>
                <a:gridCol w="932325"/>
                <a:gridCol w="932325"/>
                <a:gridCol w="932325"/>
                <a:gridCol w="932325"/>
                <a:gridCol w="932325"/>
                <a:gridCol w="932325"/>
                <a:gridCol w="932325"/>
              </a:tblGrid>
              <a:tr h="294400">
                <a:tc>
                  <a:txBody>
                    <a:bodyPr/>
                    <a:lstStyle/>
                    <a:p>
                      <a:pPr indent="0" lvl="0" marL="63500" marR="63500" rtl="0" algn="ctr">
                        <a:spcBef>
                          <a:spcPts val="0"/>
                        </a:spcBef>
                        <a:spcAft>
                          <a:spcPts val="0"/>
                        </a:spcAft>
                        <a:buNone/>
                      </a:pPr>
                      <a:r>
                        <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TP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Precision</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Recall</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F-Measure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ROC Area</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a:t>
                      </a:r>
                      <a:endParaRPr sz="1800" u="none" cap="none" strike="noStrike"/>
                    </a:p>
                  </a:txBody>
                  <a:tcPr marT="18000" marB="18000" marR="18000" marL="18000"/>
                </a:tc>
              </a:tr>
              <a:tr h="294400">
                <a:tc>
                  <a:txBody>
                    <a:bodyPr/>
                    <a:lstStyle/>
                    <a:p>
                      <a:pPr indent="0" lvl="0" marL="63500" marR="63500" rtl="0" algn="ctr">
                        <a:spcBef>
                          <a:spcPts val="0"/>
                        </a:spcBef>
                        <a:spcAft>
                          <a:spcPts val="0"/>
                        </a:spcAft>
                        <a:buNone/>
                      </a:pPr>
                      <a:r>
                        <a:rPr lang="en-US" sz="1100" u="none" cap="none" strike="noStrike"/>
                        <a:t>Weighted Avg.</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0.002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0.998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1.000</a:t>
                      </a:r>
                      <a:endParaRPr sz="1800" u="none" cap="none" strike="noStrike"/>
                    </a:p>
                  </a:txBody>
                  <a:tcPr marT="18000" marB="18000" marR="18000" marL="18000"/>
                </a:tc>
                <a:tc>
                  <a:txBody>
                    <a:bodyPr/>
                    <a:lstStyle/>
                    <a:p>
                      <a:pPr indent="0" lvl="0" marL="63500" marR="63500" rtl="0" algn="ctr">
                        <a:spcBef>
                          <a:spcPts val="0"/>
                        </a:spcBef>
                        <a:spcAft>
                          <a:spcPts val="0"/>
                        </a:spcAft>
                        <a:buNone/>
                      </a:pPr>
                      <a:r>
                        <a:t/>
                      </a:r>
                      <a:endParaRPr sz="1800" u="none" cap="none" strike="noStrike"/>
                    </a:p>
                  </a:txBody>
                  <a:tcPr marT="18000" marB="18000" marR="18000" marL="18000"/>
                </a:tc>
              </a:tr>
            </a:tbl>
          </a:graphicData>
        </a:graphic>
      </p:graphicFrame>
      <p:graphicFrame>
        <p:nvGraphicFramePr>
          <p:cNvPr id="210" name="Google Shape;210;p17"/>
          <p:cNvGraphicFramePr/>
          <p:nvPr/>
        </p:nvGraphicFramePr>
        <p:xfrm>
          <a:off x="7952508" y="4502726"/>
          <a:ext cx="3000000" cy="3000000"/>
        </p:xfrm>
        <a:graphic>
          <a:graphicData uri="http://schemas.openxmlformats.org/drawingml/2006/table">
            <a:tbl>
              <a:tblPr bandRow="1" firstRow="1">
                <a:noFill/>
                <a:tableStyleId>{7D8EB73C-5798-4F56-ADEF-CBA93F61C5D8}</a:tableStyleId>
              </a:tblPr>
              <a:tblGrid>
                <a:gridCol w="1313050"/>
                <a:gridCol w="1313050"/>
                <a:gridCol w="1313050"/>
              </a:tblGrid>
              <a:tr h="355600">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Classified as</a:t>
                      </a:r>
                      <a:endParaRPr sz="1800" u="none" cap="none" strike="noStrike"/>
                    </a:p>
                  </a:txBody>
                  <a:tcPr marT="18000" marB="18000" marR="18000" marL="18000"/>
                </a:tc>
              </a:tr>
              <a:tr h="307100">
                <a:tc>
                  <a:txBody>
                    <a:bodyPr/>
                    <a:lstStyle/>
                    <a:p>
                      <a:pPr indent="0" lvl="0" marL="63500" marR="63500" rtl="0" algn="ctr">
                        <a:spcBef>
                          <a:spcPts val="0"/>
                        </a:spcBef>
                        <a:spcAft>
                          <a:spcPts val="0"/>
                        </a:spcAft>
                        <a:buClr>
                          <a:schemeClr val="dk1"/>
                        </a:buClr>
                        <a:buSzPts val="1100"/>
                        <a:buFont typeface="Calibri"/>
                        <a:buNone/>
                      </a:pPr>
                      <a:r>
                        <a:rPr lang="en-US" sz="1100" u="none" cap="none" strike="noStrike"/>
                        <a:t>359,350</a:t>
                      </a:r>
                      <a:endParaRPr sz="1800" u="none" cap="none" strike="noStrike"/>
                    </a:p>
                  </a:txBody>
                  <a:tcPr marT="18000" marB="18000" marR="18000" marL="18000"/>
                </a:tc>
                <a:tc>
                  <a:txBody>
                    <a:bodyPr/>
                    <a:lstStyle/>
                    <a:p>
                      <a:pPr indent="0" lvl="0" marL="63500" marR="63500" rtl="0" algn="ctr">
                        <a:spcBef>
                          <a:spcPts val="0"/>
                        </a:spcBef>
                        <a:spcAft>
                          <a:spcPts val="0"/>
                        </a:spcAft>
                        <a:buClr>
                          <a:schemeClr val="dk1"/>
                        </a:buClr>
                        <a:buSzPts val="1100"/>
                        <a:buFont typeface="Calibri"/>
                        <a:buNone/>
                      </a:pPr>
                      <a:r>
                        <a:rPr lang="en-US" sz="1100" u="none" cap="none" strike="noStrike"/>
                        <a:t>858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r>
              <a:tr h="307100">
                <a:tc>
                  <a:txBody>
                    <a:bodyPr/>
                    <a:lstStyle/>
                    <a:p>
                      <a:pPr indent="0" lvl="0" marL="63500" marR="63500" rtl="0" algn="ctr">
                        <a:spcBef>
                          <a:spcPts val="0"/>
                        </a:spcBef>
                        <a:spcAft>
                          <a:spcPts val="0"/>
                        </a:spcAft>
                        <a:buClr>
                          <a:schemeClr val="dk1"/>
                        </a:buClr>
                        <a:buSzPts val="1100"/>
                        <a:buFont typeface="Calibri"/>
                        <a:buNone/>
                      </a:pPr>
                      <a:r>
                        <a:rPr lang="en-US" sz="1100" u="none" cap="none" strike="noStrike"/>
                        <a:t>502</a:t>
                      </a:r>
                      <a:endParaRPr sz="1800" u="none" cap="none" strike="noStrike"/>
                    </a:p>
                  </a:txBody>
                  <a:tcPr marT="18000" marB="18000" marR="18000" marL="18000"/>
                </a:tc>
                <a:tc>
                  <a:txBody>
                    <a:bodyPr/>
                    <a:lstStyle/>
                    <a:p>
                      <a:pPr indent="0" lvl="0" marL="63500" marR="63500" rtl="0" algn="ctr">
                        <a:spcBef>
                          <a:spcPts val="0"/>
                        </a:spcBef>
                        <a:spcAft>
                          <a:spcPts val="0"/>
                        </a:spcAft>
                        <a:buClr>
                          <a:schemeClr val="dk1"/>
                        </a:buClr>
                        <a:buSzPts val="1100"/>
                        <a:buFont typeface="Calibri"/>
                        <a:buNone/>
                      </a:pPr>
                      <a:r>
                        <a:rPr lang="en-US" sz="1100" u="none" cap="none" strike="noStrike"/>
                        <a:t>359.289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Hoeffding Tree (For Streaming)</a:t>
            </a:r>
            <a:endParaRPr/>
          </a:p>
        </p:txBody>
      </p:sp>
      <p:sp>
        <p:nvSpPr>
          <p:cNvPr id="216" name="Google Shape;2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 Validation Results (Runtime:  11 minutes):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Train-Test Split Results (Runtime: 1 minutes):</a:t>
            </a:r>
            <a:endParaRPr/>
          </a:p>
        </p:txBody>
      </p:sp>
      <p:graphicFrame>
        <p:nvGraphicFramePr>
          <p:cNvPr id="217" name="Google Shape;217;p18"/>
          <p:cNvGraphicFramePr/>
          <p:nvPr/>
        </p:nvGraphicFramePr>
        <p:xfrm>
          <a:off x="401783" y="2294943"/>
          <a:ext cx="3000000" cy="3000000"/>
        </p:xfrm>
        <a:graphic>
          <a:graphicData uri="http://schemas.openxmlformats.org/drawingml/2006/table">
            <a:tbl>
              <a:tblPr bandRow="1" firstRow="1">
                <a:noFill/>
                <a:tableStyleId>{7D8EB73C-5798-4F56-ADEF-CBA93F61C5D8}</a:tableStyleId>
              </a:tblPr>
              <a:tblGrid>
                <a:gridCol w="970800"/>
                <a:gridCol w="970800"/>
                <a:gridCol w="970800"/>
                <a:gridCol w="970800"/>
                <a:gridCol w="970800"/>
                <a:gridCol w="970800"/>
                <a:gridCol w="970800"/>
                <a:gridCol w="970800"/>
              </a:tblGrid>
              <a:tr h="263225">
                <a:tc>
                  <a:txBody>
                    <a:bodyPr/>
                    <a:lstStyle/>
                    <a:p>
                      <a:pPr indent="0" lvl="0" marL="63500" marR="63500" rtl="0" algn="ctr">
                        <a:spcBef>
                          <a:spcPts val="0"/>
                        </a:spcBef>
                        <a:spcAft>
                          <a:spcPts val="0"/>
                        </a:spcAft>
                        <a:buNone/>
                      </a:pPr>
                      <a:r>
                        <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TP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Precision</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Recall</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F-Measure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ROC Area</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a:t>
                      </a:r>
                      <a:endParaRPr sz="1800" u="none" cap="none" strike="noStrike"/>
                    </a:p>
                  </a:txBody>
                  <a:tcPr marT="18000" marB="18000" marR="18000" marL="18000"/>
                </a:tc>
              </a:tr>
              <a:tr h="286125">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0.059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a:t>
                      </a:r>
                      <a:endParaRPr sz="1800" u="none" cap="none" strike="noStrike"/>
                    </a:p>
                  </a:txBody>
                  <a:tcPr marT="18000" marB="18000" marR="18000" marL="18000"/>
                </a:tc>
              </a:tr>
              <a:tr h="194575">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0.062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a:t>
                      </a:r>
                      <a:endParaRPr sz="1800" u="none" cap="none" strike="noStrike"/>
                    </a:p>
                  </a:txBody>
                  <a:tcPr marT="18000" marB="18000" marR="18000" marL="18000"/>
                </a:tc>
              </a:tr>
              <a:tr h="309025">
                <a:tc>
                  <a:txBody>
                    <a:bodyPr/>
                    <a:lstStyle/>
                    <a:p>
                      <a:pPr indent="0" lvl="0" marL="63500" marR="63500" rtl="0" algn="ctr">
                        <a:spcBef>
                          <a:spcPts val="0"/>
                        </a:spcBef>
                        <a:spcAft>
                          <a:spcPts val="0"/>
                        </a:spcAft>
                        <a:buNone/>
                      </a:pPr>
                      <a:r>
                        <a:rPr lang="en-US" sz="1100" u="none" cap="none" strike="noStrike"/>
                        <a:t>Weighted Avg.</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0.060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t/>
                      </a:r>
                      <a:endParaRPr sz="1800" u="none" cap="none" strike="noStrike"/>
                    </a:p>
                  </a:txBody>
                  <a:tcPr marT="18000" marB="18000" marR="18000" marL="18000"/>
                </a:tc>
              </a:tr>
            </a:tbl>
          </a:graphicData>
        </a:graphic>
      </p:graphicFrame>
      <p:sp>
        <p:nvSpPr>
          <p:cNvPr id="218" name="Google Shape;218;p18"/>
          <p:cNvSpPr txBox="1"/>
          <p:nvPr/>
        </p:nvSpPr>
        <p:spPr>
          <a:xfrm>
            <a:off x="4724400" y="3200400"/>
            <a:ext cx="2743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9" name="Google Shape;219;p18"/>
          <p:cNvGraphicFramePr/>
          <p:nvPr/>
        </p:nvGraphicFramePr>
        <p:xfrm>
          <a:off x="484910" y="4456252"/>
          <a:ext cx="3000000" cy="3000000"/>
        </p:xfrm>
        <a:graphic>
          <a:graphicData uri="http://schemas.openxmlformats.org/drawingml/2006/table">
            <a:tbl>
              <a:tblPr bandRow="1" firstRow="1">
                <a:noFill/>
                <a:tableStyleId>{7D8EB73C-5798-4F56-ADEF-CBA93F61C5D8}</a:tableStyleId>
              </a:tblPr>
              <a:tblGrid>
                <a:gridCol w="970800"/>
                <a:gridCol w="970800"/>
                <a:gridCol w="970800"/>
                <a:gridCol w="970800"/>
                <a:gridCol w="970800"/>
                <a:gridCol w="970800"/>
                <a:gridCol w="970800"/>
                <a:gridCol w="970800"/>
              </a:tblGrid>
              <a:tr h="263225">
                <a:tc>
                  <a:txBody>
                    <a:bodyPr/>
                    <a:lstStyle/>
                    <a:p>
                      <a:pPr indent="0" lvl="0" marL="63500" marR="63500" rtl="0" algn="ctr">
                        <a:spcBef>
                          <a:spcPts val="0"/>
                        </a:spcBef>
                        <a:spcAft>
                          <a:spcPts val="0"/>
                        </a:spcAft>
                        <a:buNone/>
                      </a:pPr>
                      <a:r>
                        <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TP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FP Rate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Precision</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Recall</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F-Measure</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ROC Area</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a:t>
                      </a:r>
                      <a:endParaRPr sz="1800" u="none" cap="none" strike="noStrike"/>
                    </a:p>
                  </a:txBody>
                  <a:tcPr marT="18000" marB="18000" marR="18000" marL="18000"/>
                </a:tc>
              </a:tr>
              <a:tr h="286125">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0.050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a:t>
                      </a:r>
                      <a:endParaRPr sz="1800" u="none" cap="none" strike="noStrike"/>
                    </a:p>
                  </a:txBody>
                  <a:tcPr marT="18000" marB="18000" marR="18000" marL="18000"/>
                </a:tc>
              </a:tr>
              <a:tr h="194575">
                <a:tc>
                  <a:txBody>
                    <a:bodyPr/>
                    <a:lstStyle/>
                    <a:p>
                      <a:pPr indent="0" lvl="0" marL="63500" marR="63500" rtl="0" algn="ctr">
                        <a:spcBef>
                          <a:spcPts val="0"/>
                        </a:spcBef>
                        <a:spcAft>
                          <a:spcPts val="0"/>
                        </a:spcAft>
                        <a:buNone/>
                      </a:pPr>
                      <a:r>
                        <a:rPr lang="en-US" sz="1100" u="none" cap="none" strike="noStrike"/>
                        <a:t>-</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0.061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0.939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0.942</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a:t>
                      </a:r>
                      <a:endParaRPr sz="1800" u="none" cap="none" strike="noStrike"/>
                    </a:p>
                  </a:txBody>
                  <a:tcPr marT="18000" marB="18000" marR="18000" marL="18000"/>
                </a:tc>
              </a:tr>
              <a:tr h="309025">
                <a:tc>
                  <a:txBody>
                    <a:bodyPr/>
                    <a:lstStyle/>
                    <a:p>
                      <a:pPr indent="0" lvl="0" marL="63500" marR="63500" rtl="0" algn="ctr">
                        <a:spcBef>
                          <a:spcPts val="0"/>
                        </a:spcBef>
                        <a:spcAft>
                          <a:spcPts val="0"/>
                        </a:spcAft>
                        <a:buNone/>
                      </a:pPr>
                      <a:r>
                        <a:rPr lang="en-US" sz="1100" u="none" cap="none" strike="noStrike"/>
                        <a:t>Weighted Avg.</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0.060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0.940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0.987</a:t>
                      </a:r>
                      <a:endParaRPr sz="1800" u="none" cap="none" strike="noStrike"/>
                    </a:p>
                  </a:txBody>
                  <a:tcPr marT="18000" marB="18000" marR="18000" marL="18000"/>
                </a:tc>
                <a:tc>
                  <a:txBody>
                    <a:bodyPr/>
                    <a:lstStyle/>
                    <a:p>
                      <a:pPr indent="0" lvl="0" marL="63500" marR="63500" rtl="0" algn="ctr">
                        <a:spcBef>
                          <a:spcPts val="0"/>
                        </a:spcBef>
                        <a:spcAft>
                          <a:spcPts val="0"/>
                        </a:spcAft>
                        <a:buNone/>
                      </a:pPr>
                      <a:r>
                        <a:t/>
                      </a:r>
                      <a:endParaRPr sz="1800" u="none" cap="none" strike="noStrike"/>
                    </a:p>
                  </a:txBody>
                  <a:tcPr marT="18000" marB="18000" marR="18000" marL="18000"/>
                </a:tc>
              </a:tr>
            </a:tbl>
          </a:graphicData>
        </a:graphic>
      </p:graphicFrame>
      <p:graphicFrame>
        <p:nvGraphicFramePr>
          <p:cNvPr id="220" name="Google Shape;220;p18"/>
          <p:cNvGraphicFramePr/>
          <p:nvPr/>
        </p:nvGraphicFramePr>
        <p:xfrm>
          <a:off x="8201891" y="2313708"/>
          <a:ext cx="3000000" cy="3000000"/>
        </p:xfrm>
        <a:graphic>
          <a:graphicData uri="http://schemas.openxmlformats.org/drawingml/2006/table">
            <a:tbl>
              <a:tblPr bandRow="1" firstRow="1">
                <a:noFill/>
                <a:tableStyleId>{7D8EB73C-5798-4F56-ADEF-CBA93F61C5D8}</a:tableStyleId>
              </a:tblPr>
              <a:tblGrid>
                <a:gridCol w="1322300"/>
                <a:gridCol w="1322300"/>
                <a:gridCol w="1322300"/>
              </a:tblGrid>
              <a:tr h="393025">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Classified as</a:t>
                      </a:r>
                      <a:endParaRPr sz="1800" u="none" cap="none" strike="noStrike"/>
                    </a:p>
                  </a:txBody>
                  <a:tcPr marT="18000" marB="18000" marR="18000" marL="18000"/>
                </a:tc>
              </a:tr>
              <a:tr h="336875">
                <a:tc>
                  <a:txBody>
                    <a:bodyPr/>
                    <a:lstStyle/>
                    <a:p>
                      <a:pPr indent="0" lvl="0" marL="63500" marR="63500" rtl="0" algn="ctr">
                        <a:spcBef>
                          <a:spcPts val="0"/>
                        </a:spcBef>
                        <a:spcAft>
                          <a:spcPts val="0"/>
                        </a:spcAft>
                        <a:buNone/>
                      </a:pPr>
                      <a:r>
                        <a:rPr lang="en-US" sz="1100" u="none" cap="none" strike="noStrike"/>
                        <a:t>1,126,005,148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73,994</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r>
              <a:tr h="336875">
                <a:tc>
                  <a:txBody>
                    <a:bodyPr/>
                    <a:lstStyle/>
                    <a:p>
                      <a:pPr indent="0" lvl="0" marL="63500" marR="63500" rtl="0" algn="ctr">
                        <a:spcBef>
                          <a:spcPts val="0"/>
                        </a:spcBef>
                        <a:spcAft>
                          <a:spcPts val="0"/>
                        </a:spcAft>
                        <a:buNone/>
                      </a:pPr>
                      <a:r>
                        <a:rPr lang="en-US" sz="1100" u="none" cap="none" strike="noStrike"/>
                        <a:t>70,969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1,129,030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r>
            </a:tbl>
          </a:graphicData>
        </a:graphic>
      </p:graphicFrame>
      <p:sp>
        <p:nvSpPr>
          <p:cNvPr id="221" name="Google Shape;221;p18"/>
          <p:cNvSpPr txBox="1"/>
          <p:nvPr/>
        </p:nvSpPr>
        <p:spPr>
          <a:xfrm>
            <a:off x="4613564" y="2549236"/>
            <a:ext cx="2743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22" name="Google Shape;222;p18"/>
          <p:cNvGraphicFramePr/>
          <p:nvPr/>
        </p:nvGraphicFramePr>
        <p:xfrm>
          <a:off x="8340436" y="4530436"/>
          <a:ext cx="3000000" cy="3000000"/>
        </p:xfrm>
        <a:graphic>
          <a:graphicData uri="http://schemas.openxmlformats.org/drawingml/2006/table">
            <a:tbl>
              <a:tblPr bandRow="1" firstRow="1">
                <a:noFill/>
                <a:tableStyleId>{7D8EB73C-5798-4F56-ADEF-CBA93F61C5D8}</a:tableStyleId>
              </a:tblPr>
              <a:tblGrid>
                <a:gridCol w="1262025"/>
                <a:gridCol w="1262025"/>
                <a:gridCol w="1262025"/>
              </a:tblGrid>
              <a:tr h="346375">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Classified as</a:t>
                      </a:r>
                      <a:endParaRPr sz="1800" u="none" cap="none" strike="noStrike"/>
                    </a:p>
                  </a:txBody>
                  <a:tcPr marT="18000" marB="18000" marR="18000" marL="18000"/>
                </a:tc>
              </a:tr>
              <a:tr h="346375">
                <a:tc>
                  <a:txBody>
                    <a:bodyPr/>
                    <a:lstStyle/>
                    <a:p>
                      <a:pPr indent="0" lvl="0" marL="63500" marR="63500" rtl="0" algn="ctr">
                        <a:spcBef>
                          <a:spcPts val="0"/>
                        </a:spcBef>
                        <a:spcAft>
                          <a:spcPts val="0"/>
                        </a:spcAft>
                        <a:buNone/>
                      </a:pPr>
                      <a:r>
                        <a:rPr lang="en-US" sz="1100" u="none" cap="none" strike="noStrike"/>
                        <a:t>1,126,005,148</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73,994</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Positive (0)</a:t>
                      </a:r>
                      <a:endParaRPr sz="1800" u="none" cap="none" strike="noStrike"/>
                    </a:p>
                  </a:txBody>
                  <a:tcPr marT="18000" marB="18000" marR="18000" marL="18000"/>
                </a:tc>
              </a:tr>
              <a:tr h="346375">
                <a:tc>
                  <a:txBody>
                    <a:bodyPr/>
                    <a:lstStyle/>
                    <a:p>
                      <a:pPr indent="0" lvl="0" marL="63500" marR="63500" rtl="0" algn="ctr">
                        <a:spcBef>
                          <a:spcPts val="0"/>
                        </a:spcBef>
                        <a:spcAft>
                          <a:spcPts val="0"/>
                        </a:spcAft>
                        <a:buNone/>
                      </a:pPr>
                      <a:r>
                        <a:rPr lang="en-US" sz="1100" u="none" cap="none" strike="noStrike"/>
                        <a:t>70,969</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1,129,030</a:t>
                      </a:r>
                      <a:endParaRPr sz="1800" u="none" cap="none" strike="noStrike"/>
                    </a:p>
                  </a:txBody>
                  <a:tcPr marT="18000" marB="18000" marR="18000" marL="18000"/>
                </a:tc>
                <a:tc>
                  <a:txBody>
                    <a:bodyPr/>
                    <a:lstStyle/>
                    <a:p>
                      <a:pPr indent="0" lvl="0" marL="63500" marR="63500" rtl="0" algn="ctr">
                        <a:spcBef>
                          <a:spcPts val="0"/>
                        </a:spcBef>
                        <a:spcAft>
                          <a:spcPts val="0"/>
                        </a:spcAft>
                        <a:buNone/>
                      </a:pPr>
                      <a:r>
                        <a:rPr lang="en-US" sz="1100" u="none" cap="none" strike="noStrike"/>
                        <a:t>Negative (1)</a:t>
                      </a:r>
                      <a:endParaRPr sz="1800" u="none" cap="none" strike="noStrike"/>
                    </a:p>
                  </a:txBody>
                  <a:tcPr marT="18000" marB="18000" marR="18000" marL="18000"/>
                </a:tc>
              </a:tr>
            </a:tbl>
          </a:graphicData>
        </a:graphic>
      </p:graphicFrame>
      <p:sp>
        <p:nvSpPr>
          <p:cNvPr id="223" name="Google Shape;223;p18"/>
          <p:cNvSpPr txBox="1"/>
          <p:nvPr/>
        </p:nvSpPr>
        <p:spPr>
          <a:xfrm>
            <a:off x="4765964" y="4488873"/>
            <a:ext cx="2743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550653" y="3076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Application</a:t>
            </a:r>
            <a:endParaRPr b="1"/>
          </a:p>
        </p:txBody>
      </p:sp>
      <p:sp>
        <p:nvSpPr>
          <p:cNvPr id="229" name="Google Shape;22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agram&#10;&#10;Description automatically generated" id="230" name="Google Shape;230;p19"/>
          <p:cNvPicPr preferRelativeResize="0"/>
          <p:nvPr/>
        </p:nvPicPr>
        <p:blipFill rotWithShape="1">
          <a:blip r:embed="rId3">
            <a:alphaModFix/>
          </a:blip>
          <a:srcRect b="0" l="0" r="0" t="0"/>
          <a:stretch/>
        </p:blipFill>
        <p:spPr>
          <a:xfrm>
            <a:off x="3835700" y="250435"/>
            <a:ext cx="7539845" cy="62277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Project Overview</a:t>
            </a: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Aim: determine whether a credit card transaction is fraudulent or not.</a:t>
            </a:r>
            <a:endParaRPr/>
          </a:p>
          <a:p>
            <a:pPr indent="-228600" lvl="0" marL="228600" rtl="0" algn="l">
              <a:lnSpc>
                <a:spcPct val="90000"/>
              </a:lnSpc>
              <a:spcBef>
                <a:spcPts val="1000"/>
              </a:spcBef>
              <a:spcAft>
                <a:spcPts val="0"/>
              </a:spcAft>
              <a:buClr>
                <a:schemeClr val="dk1"/>
              </a:buClr>
              <a:buSzPts val="2800"/>
              <a:buChar char="•"/>
            </a:pPr>
            <a:r>
              <a:rPr lang="en-US"/>
              <a:t>Tools:</a:t>
            </a:r>
            <a:endParaRPr/>
          </a:p>
          <a:p>
            <a:pPr indent="-228600" lvl="1" marL="685800" rtl="0" algn="l">
              <a:lnSpc>
                <a:spcPct val="90000"/>
              </a:lnSpc>
              <a:spcBef>
                <a:spcPts val="500"/>
              </a:spcBef>
              <a:spcAft>
                <a:spcPts val="0"/>
              </a:spcAft>
              <a:buClr>
                <a:schemeClr val="dk1"/>
              </a:buClr>
              <a:buSzPts val="2400"/>
              <a:buChar char="•"/>
            </a:pPr>
            <a:r>
              <a:rPr lang="en-US"/>
              <a:t>Python 3</a:t>
            </a:r>
            <a:endParaRPr/>
          </a:p>
          <a:p>
            <a:pPr indent="-228600" lvl="1" marL="685800" rtl="0" algn="l">
              <a:lnSpc>
                <a:spcPct val="90000"/>
              </a:lnSpc>
              <a:spcBef>
                <a:spcPts val="500"/>
              </a:spcBef>
              <a:spcAft>
                <a:spcPts val="0"/>
              </a:spcAft>
              <a:buClr>
                <a:schemeClr val="dk1"/>
              </a:buClr>
              <a:buSzPts val="2400"/>
              <a:buChar char="•"/>
            </a:pPr>
            <a:r>
              <a:rPr lang="en-US"/>
              <a:t>Python-weka-wrapper3</a:t>
            </a:r>
            <a:endParaRPr/>
          </a:p>
          <a:p>
            <a:pPr indent="-228600" lvl="1" marL="685800" rtl="0" algn="l">
              <a:lnSpc>
                <a:spcPct val="90000"/>
              </a:lnSpc>
              <a:spcBef>
                <a:spcPts val="500"/>
              </a:spcBef>
              <a:spcAft>
                <a:spcPts val="0"/>
              </a:spcAft>
              <a:buClr>
                <a:schemeClr val="dk1"/>
              </a:buClr>
              <a:buSzPts val="2400"/>
              <a:buChar char="•"/>
            </a:pPr>
            <a:r>
              <a:rPr lang="en-US"/>
              <a:t>Matplotlib</a:t>
            </a:r>
            <a:endParaRPr/>
          </a:p>
          <a:p>
            <a:pPr indent="-228600" lvl="1" marL="685800" rtl="0" algn="l">
              <a:lnSpc>
                <a:spcPct val="90000"/>
              </a:lnSpc>
              <a:spcBef>
                <a:spcPts val="500"/>
              </a:spcBef>
              <a:spcAft>
                <a:spcPts val="0"/>
              </a:spcAft>
              <a:buClr>
                <a:schemeClr val="dk1"/>
              </a:buClr>
              <a:buSzPts val="2400"/>
              <a:buChar char="•"/>
            </a:pPr>
            <a:r>
              <a:rPr lang="en-US"/>
              <a:t>Pandas</a:t>
            </a:r>
            <a:endParaRPr/>
          </a:p>
          <a:p>
            <a:pPr indent="0" lvl="0" marL="0" rtl="0" algn="l">
              <a:lnSpc>
                <a:spcPct val="90000"/>
              </a:lnSpc>
              <a:spcBef>
                <a:spcPts val="1000"/>
              </a:spcBef>
              <a:spcAft>
                <a:spcPts val="0"/>
              </a:spcAft>
              <a:buClr>
                <a:schemeClr val="dk1"/>
              </a:buClr>
              <a:buSzPts val="2800"/>
              <a:buNone/>
            </a:pPr>
            <a:r>
              <a:t/>
            </a:r>
            <a:endParaRPr/>
          </a:p>
        </p:txBody>
      </p:sp>
      <p:pic>
        <p:nvPicPr>
          <p:cNvPr descr="Logo&#10;&#10;Description automatically generated" id="93" name="Google Shape;93;p2"/>
          <p:cNvPicPr preferRelativeResize="0"/>
          <p:nvPr/>
        </p:nvPicPr>
        <p:blipFill rotWithShape="1">
          <a:blip r:embed="rId3">
            <a:alphaModFix/>
          </a:blip>
          <a:srcRect b="0" l="0" r="0" t="0"/>
          <a:stretch/>
        </p:blipFill>
        <p:spPr>
          <a:xfrm>
            <a:off x="5076735" y="5616246"/>
            <a:ext cx="2024153" cy="124705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Aim of our Application</a:t>
            </a:r>
            <a:endParaRPr b="1" u="sng"/>
          </a:p>
        </p:txBody>
      </p:sp>
      <p:sp>
        <p:nvSpPr>
          <p:cNvPr id="236" name="Google Shape;23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should be used as a notifier to the user in one of the following scenarios:</a:t>
            </a:r>
            <a:endParaRPr/>
          </a:p>
          <a:p>
            <a:pPr indent="-228600" lvl="1" marL="685800" rtl="0" algn="l">
              <a:lnSpc>
                <a:spcPct val="90000"/>
              </a:lnSpc>
              <a:spcBef>
                <a:spcPts val="500"/>
              </a:spcBef>
              <a:spcAft>
                <a:spcPts val="0"/>
              </a:spcAft>
              <a:buClr>
                <a:schemeClr val="dk1"/>
              </a:buClr>
              <a:buSzPts val="2400"/>
              <a:buChar char="•"/>
            </a:pPr>
            <a:r>
              <a:rPr lang="en-US"/>
              <a:t>Banking application interacts with our application to notify users when a suspicious activity is detected.</a:t>
            </a:r>
            <a:endParaRPr/>
          </a:p>
          <a:p>
            <a:pPr indent="-228600" lvl="1" marL="685800" rtl="0" algn="l">
              <a:lnSpc>
                <a:spcPct val="90000"/>
              </a:lnSpc>
              <a:spcBef>
                <a:spcPts val="500"/>
              </a:spcBef>
              <a:spcAft>
                <a:spcPts val="0"/>
              </a:spcAft>
              <a:buClr>
                <a:schemeClr val="dk1"/>
              </a:buClr>
              <a:buSzPts val="2400"/>
              <a:buChar char="•"/>
            </a:pPr>
            <a:r>
              <a:rPr lang="en-US"/>
              <a:t>Users use our application directly to analyze transactions.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idx="1" type="body"/>
          </p:nvPr>
        </p:nvSpPr>
        <p:spPr>
          <a:xfrm>
            <a:off x="665671" y="1940644"/>
            <a:ext cx="10515600" cy="105892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None/>
            </a:pPr>
            <a:r>
              <a:rPr lang="en-US" sz="5400"/>
              <a:t>Thank You!</a:t>
            </a:r>
            <a:endParaRPr/>
          </a:p>
          <a:p>
            <a:pPr indent="0" lvl="0" marL="0" rtl="0" algn="ctr">
              <a:lnSpc>
                <a:spcPct val="90000"/>
              </a:lnSpc>
              <a:spcBef>
                <a:spcPts val="1000"/>
              </a:spcBef>
              <a:spcAft>
                <a:spcPts val="0"/>
              </a:spcAft>
              <a:buClr>
                <a:schemeClr val="dk1"/>
              </a:buClr>
              <a:buSzPts val="5400"/>
              <a:buNone/>
            </a:pPr>
            <a:r>
              <a:t/>
            </a:r>
            <a:endParaRPr sz="5400"/>
          </a:p>
          <a:p>
            <a:pPr indent="0" lvl="0" marL="0" rtl="0" algn="ctr">
              <a:lnSpc>
                <a:spcPct val="90000"/>
              </a:lnSpc>
              <a:spcBef>
                <a:spcPts val="1000"/>
              </a:spcBef>
              <a:spcAft>
                <a:spcPts val="0"/>
              </a:spcAft>
              <a:buClr>
                <a:schemeClr val="dk1"/>
              </a:buClr>
              <a:buSzPts val="5400"/>
              <a:buNone/>
            </a:pPr>
            <a:r>
              <a:rPr lang="en-US" sz="5400"/>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Dataset Description</a:t>
            </a:r>
            <a:endParaRPr b="1" u="sng"/>
          </a:p>
        </p:txBody>
      </p:sp>
      <p:sp>
        <p:nvSpPr>
          <p:cNvPr id="99" name="Google Shape;9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solidFill>
                  <a:schemeClr val="dk1"/>
                </a:solidFill>
              </a:rPr>
              <a:t>Source: </a:t>
            </a:r>
            <a:r>
              <a:rPr lang="en-US" u="sng">
                <a:solidFill>
                  <a:schemeClr val="hlink"/>
                </a:solidFill>
                <a:hlinkClick r:id="rId3"/>
              </a:rPr>
              <a:t>https://www.kaggle.com/kartik2112/fraud-detection?select=fraudTrain.csv</a:t>
            </a:r>
            <a:endParaRPr/>
          </a:p>
          <a:p>
            <a:pPr indent="-50800" lvl="0" marL="228600" rtl="0" algn="l">
              <a:lnSpc>
                <a:spcPct val="90000"/>
              </a:lnSpc>
              <a:spcBef>
                <a:spcPts val="0"/>
              </a:spcBef>
              <a:spcAft>
                <a:spcPts val="0"/>
              </a:spcAft>
              <a:buClr>
                <a:schemeClr val="dk1"/>
              </a:buClr>
              <a:buSzPts val="2800"/>
              <a:buNone/>
            </a:pPr>
            <a:r>
              <a:t/>
            </a:r>
            <a:endParaRPr/>
          </a:p>
          <a:p>
            <a:pPr indent="-228600" lvl="0" marL="228600" rtl="0" algn="just">
              <a:lnSpc>
                <a:spcPct val="90000"/>
              </a:lnSpc>
              <a:spcBef>
                <a:spcPts val="0"/>
              </a:spcBef>
              <a:spcAft>
                <a:spcPts val="0"/>
              </a:spcAft>
              <a:buClr>
                <a:schemeClr val="dk1"/>
              </a:buClr>
              <a:buSzPts val="2800"/>
              <a:buChar char="•"/>
            </a:pPr>
            <a:r>
              <a:rPr b="1" i="1" lang="en-US">
                <a:solidFill>
                  <a:schemeClr val="dk1"/>
                </a:solidFill>
              </a:rPr>
              <a:t>Description:</a:t>
            </a:r>
            <a:r>
              <a:rPr lang="en-US">
                <a:solidFill>
                  <a:schemeClr val="dk1"/>
                </a:solidFill>
              </a:rPr>
              <a:t>  The dataset contains information about simulated transactions carried out by credit cards. The attributes include credit card owner information (first name, last name, gender, job, address, date of birth) and transaction information (amount, category, merchant, merchant address, transaction time) in addition to the label (0 for safe and 1 for fraudulent)</a:t>
            </a:r>
            <a:endParaRPr/>
          </a:p>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Char char="•"/>
            </a:pPr>
            <a:r>
              <a:rPr b="1" i="1" lang="en-US">
                <a:solidFill>
                  <a:schemeClr val="dk1"/>
                </a:solidFill>
              </a:rPr>
              <a:t>Volume: </a:t>
            </a:r>
            <a:r>
              <a:rPr i="1" lang="en-US">
                <a:solidFill>
                  <a:schemeClr val="dk1"/>
                </a:solidFill>
              </a:rPr>
              <a:t>478.38MB</a:t>
            </a:r>
            <a:endParaRPr/>
          </a:p>
        </p:txBody>
      </p:sp>
      <p:pic>
        <p:nvPicPr>
          <p:cNvPr descr="Logo&#10;&#10;Description automatically generated" id="100" name="Google Shape;100;p3"/>
          <p:cNvPicPr preferRelativeResize="0"/>
          <p:nvPr/>
        </p:nvPicPr>
        <p:blipFill rotWithShape="1">
          <a:blip r:embed="rId4">
            <a:alphaModFix/>
          </a:blip>
          <a:srcRect b="0" l="0" r="0" t="0"/>
          <a:stretch/>
        </p:blipFill>
        <p:spPr>
          <a:xfrm>
            <a:off x="5076735" y="5616246"/>
            <a:ext cx="2024153" cy="12470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Preprocessing and Visualization</a:t>
            </a:r>
            <a:endParaRPr b="1" u="sng"/>
          </a:p>
        </p:txBody>
      </p:sp>
      <p:sp>
        <p:nvSpPr>
          <p:cNvPr id="106" name="Google Shape;10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Irrelevant attributes &amp; Checking for missing values.</a:t>
            </a:r>
            <a:endParaRPr/>
          </a:p>
          <a:p>
            <a:pPr indent="-228600" lvl="0" marL="228600" rtl="0" algn="l">
              <a:lnSpc>
                <a:spcPct val="100000"/>
              </a:lnSpc>
              <a:spcBef>
                <a:spcPts val="0"/>
              </a:spcBef>
              <a:spcAft>
                <a:spcPts val="0"/>
              </a:spcAft>
              <a:buClr>
                <a:schemeClr val="dk1"/>
              </a:buClr>
              <a:buSzPts val="2800"/>
              <a:buChar char="•"/>
            </a:pPr>
            <a:r>
              <a:rPr lang="en-US"/>
              <a:t>Handling Date and String attributes</a:t>
            </a:r>
            <a:endParaRPr/>
          </a:p>
          <a:p>
            <a:pPr indent="-228600" lvl="0" marL="228600" rtl="0" algn="l">
              <a:lnSpc>
                <a:spcPct val="100000"/>
              </a:lnSpc>
              <a:spcBef>
                <a:spcPts val="0"/>
              </a:spcBef>
              <a:spcAft>
                <a:spcPts val="0"/>
              </a:spcAft>
              <a:buClr>
                <a:schemeClr val="dk1"/>
              </a:buClr>
              <a:buSzPts val="2800"/>
              <a:buChar char="•"/>
            </a:pPr>
            <a:r>
              <a:rPr lang="en-US"/>
              <a:t>Kernel Density Estimation for continuous attributes</a:t>
            </a:r>
            <a:endParaRPr/>
          </a:p>
          <a:p>
            <a:pPr indent="-228600" lvl="0" marL="228600" rtl="0" algn="l">
              <a:lnSpc>
                <a:spcPct val="100000"/>
              </a:lnSpc>
              <a:spcBef>
                <a:spcPts val="0"/>
              </a:spcBef>
              <a:spcAft>
                <a:spcPts val="0"/>
              </a:spcAft>
              <a:buClr>
                <a:schemeClr val="dk1"/>
              </a:buClr>
              <a:buSzPts val="2800"/>
              <a:buChar char="•"/>
            </a:pPr>
            <a:r>
              <a:rPr lang="en-US"/>
              <a:t>Discretization of continuous attributes</a:t>
            </a:r>
            <a:endParaRPr/>
          </a:p>
          <a:p>
            <a:pPr indent="-228600" lvl="0" marL="228600" rtl="0" algn="l">
              <a:lnSpc>
                <a:spcPct val="100000"/>
              </a:lnSpc>
              <a:spcBef>
                <a:spcPts val="0"/>
              </a:spcBef>
              <a:spcAft>
                <a:spcPts val="0"/>
              </a:spcAft>
              <a:buClr>
                <a:schemeClr val="dk1"/>
              </a:buClr>
              <a:buSzPts val="2800"/>
              <a:buChar char="•"/>
            </a:pPr>
            <a:r>
              <a:rPr lang="en-US"/>
              <a:t>Histograms for nominal attributes</a:t>
            </a:r>
            <a:endParaRPr/>
          </a:p>
          <a:p>
            <a:pPr indent="-228600" lvl="0" marL="228600" rtl="0" algn="l">
              <a:lnSpc>
                <a:spcPct val="100000"/>
              </a:lnSpc>
              <a:spcBef>
                <a:spcPts val="0"/>
              </a:spcBef>
              <a:spcAft>
                <a:spcPts val="0"/>
              </a:spcAft>
              <a:buClr>
                <a:schemeClr val="dk1"/>
              </a:buClr>
              <a:buSzPts val="2800"/>
              <a:buChar char="•"/>
            </a:pPr>
            <a:r>
              <a:rPr lang="en-US"/>
              <a:t>Class Distribution</a:t>
            </a:r>
            <a:endParaRPr/>
          </a:p>
          <a:p>
            <a:pPr indent="-50800" lvl="0" marL="228600" rtl="0" algn="l">
              <a:lnSpc>
                <a:spcPct val="100000"/>
              </a:lnSpc>
              <a:spcBef>
                <a:spcPts val="0"/>
              </a:spcBef>
              <a:spcAft>
                <a:spcPts val="0"/>
              </a:spcAft>
              <a:buClr>
                <a:schemeClr val="dk1"/>
              </a:buClr>
              <a:buSzPts val="2800"/>
              <a:buNone/>
            </a:pPr>
            <a:r>
              <a:t/>
            </a:r>
            <a:endParaRPr/>
          </a:p>
        </p:txBody>
      </p:sp>
      <p:pic>
        <p:nvPicPr>
          <p:cNvPr descr="Logo&#10;&#10;Description automatically generated" id="107" name="Google Shape;107;p4"/>
          <p:cNvPicPr preferRelativeResize="0"/>
          <p:nvPr/>
        </p:nvPicPr>
        <p:blipFill rotWithShape="1">
          <a:blip r:embed="rId3">
            <a:alphaModFix/>
          </a:blip>
          <a:srcRect b="0" l="0" r="0" t="0"/>
          <a:stretch/>
        </p:blipFill>
        <p:spPr>
          <a:xfrm>
            <a:off x="5076735" y="5616246"/>
            <a:ext cx="2024153" cy="12470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Preprocessing – Irrelevant Attributes &amp; Missing Values </a:t>
            </a:r>
            <a:endParaRPr/>
          </a:p>
          <a:p>
            <a:pPr indent="0" lvl="0" marL="0" rtl="0" algn="l">
              <a:lnSpc>
                <a:spcPct val="90000"/>
              </a:lnSpc>
              <a:spcBef>
                <a:spcPts val="0"/>
              </a:spcBef>
              <a:spcAft>
                <a:spcPts val="0"/>
              </a:spcAft>
              <a:buClr>
                <a:schemeClr val="dk1"/>
              </a:buClr>
              <a:buSzPts val="4400"/>
              <a:buFont typeface="Calibri"/>
              <a:buNone/>
            </a:pPr>
            <a:r>
              <a:t/>
            </a:r>
            <a:endParaRPr/>
          </a:p>
        </p:txBody>
      </p:sp>
      <p:sp>
        <p:nvSpPr>
          <p:cNvPr id="113" name="Google Shape;113;p5"/>
          <p:cNvSpPr txBox="1"/>
          <p:nvPr>
            <p:ph idx="1" type="body"/>
          </p:nvPr>
        </p:nvSpPr>
        <p:spPr>
          <a:xfrm>
            <a:off x="823823" y="145181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Irrelevant attributes in the dataset were eliminated:</a:t>
            </a:r>
            <a:endParaRPr/>
          </a:p>
          <a:p>
            <a:pPr indent="-228600" lvl="1" marL="685800" rtl="0" algn="l">
              <a:lnSpc>
                <a:spcPct val="90000"/>
              </a:lnSpc>
              <a:spcBef>
                <a:spcPts val="500"/>
              </a:spcBef>
              <a:spcAft>
                <a:spcPts val="0"/>
              </a:spcAft>
              <a:buClr>
                <a:schemeClr val="dk1"/>
              </a:buClr>
              <a:buSzPts val="2400"/>
              <a:buChar char="•"/>
            </a:pPr>
            <a:r>
              <a:rPr lang="en-US"/>
              <a:t>These include ID and transaction number.</a:t>
            </a:r>
            <a:endParaRPr/>
          </a:p>
          <a:p>
            <a:pPr indent="-228600" lvl="0" marL="228600" rtl="0" algn="l">
              <a:lnSpc>
                <a:spcPct val="90000"/>
              </a:lnSpc>
              <a:spcBef>
                <a:spcPts val="1000"/>
              </a:spcBef>
              <a:spcAft>
                <a:spcPts val="0"/>
              </a:spcAft>
              <a:buClr>
                <a:schemeClr val="dk1"/>
              </a:buClr>
              <a:buSzPts val="2800"/>
              <a:buChar char="•"/>
            </a:pPr>
            <a:r>
              <a:rPr lang="en-US"/>
              <a:t>Fortunately, the dataset had no missing values.</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pic>
        <p:nvPicPr>
          <p:cNvPr descr="A screenshot of a computer&#10;&#10;Description automatically generated" id="114" name="Google Shape;114;p5"/>
          <p:cNvPicPr preferRelativeResize="0"/>
          <p:nvPr/>
        </p:nvPicPr>
        <p:blipFill rotWithShape="1">
          <a:blip r:embed="rId3">
            <a:alphaModFix/>
          </a:blip>
          <a:srcRect b="46913" l="10599" r="54937" t="20576"/>
          <a:stretch/>
        </p:blipFill>
        <p:spPr>
          <a:xfrm>
            <a:off x="6392174" y="3563626"/>
            <a:ext cx="5686251" cy="3020523"/>
          </a:xfrm>
          <a:prstGeom prst="rect">
            <a:avLst/>
          </a:prstGeom>
          <a:noFill/>
          <a:ln>
            <a:noFill/>
          </a:ln>
        </p:spPr>
      </p:pic>
      <p:pic>
        <p:nvPicPr>
          <p:cNvPr descr="A screenshot of a computer&#10;&#10;Description automatically generated" id="115" name="Google Shape;115;p5"/>
          <p:cNvPicPr preferRelativeResize="0"/>
          <p:nvPr/>
        </p:nvPicPr>
        <p:blipFill rotWithShape="1">
          <a:blip r:embed="rId4">
            <a:alphaModFix/>
          </a:blip>
          <a:srcRect b="6060" l="10985" r="55870" t="20685"/>
          <a:stretch/>
        </p:blipFill>
        <p:spPr>
          <a:xfrm>
            <a:off x="828135" y="2894129"/>
            <a:ext cx="3080568" cy="3821008"/>
          </a:xfrm>
          <a:prstGeom prst="rect">
            <a:avLst/>
          </a:prstGeom>
          <a:noFill/>
          <a:ln>
            <a:noFill/>
          </a:ln>
        </p:spPr>
      </p:pic>
      <p:cxnSp>
        <p:nvCxnSpPr>
          <p:cNvPr id="116" name="Google Shape;116;p5"/>
          <p:cNvCxnSpPr/>
          <p:nvPr/>
        </p:nvCxnSpPr>
        <p:spPr>
          <a:xfrm flipH="1">
            <a:off x="4603629" y="4524555"/>
            <a:ext cx="575096" cy="373810"/>
          </a:xfrm>
          <a:prstGeom prst="straightConnector1">
            <a:avLst/>
          </a:prstGeom>
          <a:noFill/>
          <a:ln cap="flat" cmpd="sng" w="19050">
            <a:solidFill>
              <a:schemeClr val="dk1"/>
            </a:solidFill>
            <a:prstDash val="solid"/>
            <a:miter lim="800000"/>
            <a:headEnd len="sm" w="sm" type="none"/>
            <a:tailEnd len="sm" w="sm" type="none"/>
          </a:ln>
        </p:spPr>
      </p:cxnSp>
      <p:sp>
        <p:nvSpPr>
          <p:cNvPr id="117" name="Google Shape;117;p5"/>
          <p:cNvSpPr/>
          <p:nvPr/>
        </p:nvSpPr>
        <p:spPr>
          <a:xfrm>
            <a:off x="5048429" y="3919807"/>
            <a:ext cx="805132" cy="790754"/>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800" u="none" cap="none" strike="noStrike">
                <a:solidFill>
                  <a:schemeClr val="dk1"/>
                </a:solidFill>
                <a:latin typeface="Calibri"/>
                <a:ea typeface="Calibri"/>
                <a:cs typeface="Calibri"/>
                <a:sym typeface="Calibri"/>
              </a:rPr>
              <a:t>+</a:t>
            </a:r>
            <a:endParaRPr/>
          </a:p>
        </p:txBody>
      </p:sp>
      <p:cxnSp>
        <p:nvCxnSpPr>
          <p:cNvPr id="118" name="Google Shape;118;p5"/>
          <p:cNvCxnSpPr/>
          <p:nvPr/>
        </p:nvCxnSpPr>
        <p:spPr>
          <a:xfrm flipH="1" rot="10800000">
            <a:off x="4429304" y="5149609"/>
            <a:ext cx="1575760" cy="5751"/>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Preprocessing – Handling Date and String Attributes</a:t>
            </a:r>
            <a:endParaRPr b="1" u="sng"/>
          </a:p>
        </p:txBody>
      </p:sp>
      <p:sp>
        <p:nvSpPr>
          <p:cNvPr id="124" name="Google Shape;12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Date attributes were converted into numeric attributes:</a:t>
            </a:r>
            <a:endParaRPr/>
          </a:p>
          <a:p>
            <a:pPr indent="-228600" lvl="1" marL="685800" rtl="0" algn="l">
              <a:lnSpc>
                <a:spcPct val="90000"/>
              </a:lnSpc>
              <a:spcBef>
                <a:spcPts val="500"/>
              </a:spcBef>
              <a:spcAft>
                <a:spcPts val="0"/>
              </a:spcAft>
              <a:buClr>
                <a:schemeClr val="dk1"/>
              </a:buClr>
              <a:buSzPts val="2400"/>
              <a:buChar char="•"/>
            </a:pPr>
            <a:r>
              <a:rPr lang="en-US"/>
              <a:t>Transaction time --&gt; UNIX timestamp</a:t>
            </a:r>
            <a:endParaRPr/>
          </a:p>
          <a:p>
            <a:pPr indent="-228600" lvl="1" marL="685800" rtl="0" algn="l">
              <a:lnSpc>
                <a:spcPct val="90000"/>
              </a:lnSpc>
              <a:spcBef>
                <a:spcPts val="500"/>
              </a:spcBef>
              <a:spcAft>
                <a:spcPts val="0"/>
              </a:spcAft>
              <a:buClr>
                <a:schemeClr val="dk1"/>
              </a:buClr>
              <a:buSzPts val="2400"/>
              <a:buChar char="•"/>
            </a:pPr>
            <a:r>
              <a:rPr lang="en-US"/>
              <a:t>Date of birth --&gt; age at the time of the transaction</a:t>
            </a:r>
            <a:endParaRPr/>
          </a:p>
          <a:p>
            <a:pPr indent="-228600" lvl="0" marL="228600" rtl="0" algn="l">
              <a:lnSpc>
                <a:spcPct val="90000"/>
              </a:lnSpc>
              <a:spcBef>
                <a:spcPts val="1000"/>
              </a:spcBef>
              <a:spcAft>
                <a:spcPts val="0"/>
              </a:spcAft>
              <a:buClr>
                <a:schemeClr val="dk1"/>
              </a:buClr>
              <a:buSzPts val="2800"/>
              <a:buChar char="•"/>
            </a:pPr>
            <a:r>
              <a:rPr lang="en-US"/>
              <a:t>String attributes were converted into nominal attributes:</a:t>
            </a:r>
            <a:endParaRPr/>
          </a:p>
          <a:p>
            <a:pPr indent="-228600" lvl="1" marL="685800" rtl="0" algn="l">
              <a:lnSpc>
                <a:spcPct val="90000"/>
              </a:lnSpc>
              <a:spcBef>
                <a:spcPts val="500"/>
              </a:spcBef>
              <a:spcAft>
                <a:spcPts val="0"/>
              </a:spcAft>
              <a:buClr>
                <a:schemeClr val="dk1"/>
              </a:buClr>
              <a:buSzPts val="2400"/>
              <a:buChar char="•"/>
            </a:pPr>
            <a:r>
              <a:rPr lang="en-US"/>
              <a:t>First name, last name, credit card number, street, city, state, zip and merchant.</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Visualization – Continuous Attributes </a:t>
            </a:r>
            <a:endParaRPr/>
          </a:p>
        </p:txBody>
      </p:sp>
      <p:sp>
        <p:nvSpPr>
          <p:cNvPr id="130" name="Google Shape;130;p7"/>
          <p:cNvSpPr txBox="1"/>
          <p:nvPr>
            <p:ph idx="1" type="body"/>
          </p:nvPr>
        </p:nvSpPr>
        <p:spPr>
          <a:xfrm>
            <a:off x="392502" y="1437436"/>
            <a:ext cx="115363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City Population &amp; UNIX time</a:t>
            </a:r>
            <a:endParaRPr/>
          </a:p>
          <a:p>
            <a:pPr indent="-228600" lvl="0" marL="228600" rtl="0" algn="l">
              <a:lnSpc>
                <a:spcPct val="100000"/>
              </a:lnSpc>
              <a:spcBef>
                <a:spcPts val="0"/>
              </a:spcBef>
              <a:spcAft>
                <a:spcPts val="0"/>
              </a:spcAft>
              <a:buClr>
                <a:schemeClr val="dk1"/>
              </a:buClr>
              <a:buSzPts val="2800"/>
              <a:buChar char="•"/>
            </a:pPr>
            <a:r>
              <a:rPr lang="en-US"/>
              <a:t>Distribution of values is the similar for both classes (fraud – safe)  </a:t>
            </a:r>
            <a:endParaRPr/>
          </a:p>
          <a:p>
            <a:pPr indent="-50800" lvl="0" marL="228600" rtl="0" algn="l">
              <a:lnSpc>
                <a:spcPct val="100000"/>
              </a:lnSpc>
              <a:spcBef>
                <a:spcPts val="0"/>
              </a:spcBef>
              <a:spcAft>
                <a:spcPts val="0"/>
              </a:spcAft>
              <a:buClr>
                <a:schemeClr val="dk1"/>
              </a:buClr>
              <a:buSzPts val="2800"/>
              <a:buNone/>
            </a:pPr>
            <a:r>
              <a:t/>
            </a:r>
            <a:endParaRPr/>
          </a:p>
          <a:p>
            <a:pPr indent="0" lvl="0" marL="0" rtl="0" algn="l">
              <a:lnSpc>
                <a:spcPct val="100000"/>
              </a:lnSpc>
              <a:spcBef>
                <a:spcPts val="0"/>
              </a:spcBef>
              <a:spcAft>
                <a:spcPts val="0"/>
              </a:spcAft>
              <a:buClr>
                <a:schemeClr val="dk1"/>
              </a:buClr>
              <a:buSzPts val="2800"/>
              <a:buNone/>
            </a:pPr>
            <a:r>
              <a:t/>
            </a:r>
            <a:endParaRPr/>
          </a:p>
          <a:p>
            <a:pPr indent="-50800" lvl="0" marL="228600" rtl="0" algn="l">
              <a:lnSpc>
                <a:spcPct val="100000"/>
              </a:lnSpc>
              <a:spcBef>
                <a:spcPts val="0"/>
              </a:spcBef>
              <a:spcAft>
                <a:spcPts val="0"/>
              </a:spcAft>
              <a:buClr>
                <a:schemeClr val="dk1"/>
              </a:buClr>
              <a:buSzPts val="2800"/>
              <a:buNone/>
            </a:pPr>
            <a:r>
              <a:t/>
            </a:r>
            <a:endParaRPr/>
          </a:p>
        </p:txBody>
      </p:sp>
      <p:pic>
        <p:nvPicPr>
          <p:cNvPr descr="A picture containing chart&#10;&#10;Description automatically generated" id="131" name="Google Shape;131;p7"/>
          <p:cNvPicPr preferRelativeResize="0"/>
          <p:nvPr/>
        </p:nvPicPr>
        <p:blipFill rotWithShape="1">
          <a:blip r:embed="rId3">
            <a:alphaModFix/>
          </a:blip>
          <a:srcRect b="0" l="0" r="0" t="0"/>
          <a:stretch/>
        </p:blipFill>
        <p:spPr>
          <a:xfrm>
            <a:off x="181154" y="2443432"/>
            <a:ext cx="5733690" cy="4357776"/>
          </a:xfrm>
          <a:prstGeom prst="rect">
            <a:avLst/>
          </a:prstGeom>
          <a:noFill/>
          <a:ln>
            <a:noFill/>
          </a:ln>
        </p:spPr>
      </p:pic>
      <p:pic>
        <p:nvPicPr>
          <p:cNvPr descr="Chart, histogram&#10;&#10;Description automatically generated" id="132" name="Google Shape;132;p7"/>
          <p:cNvPicPr preferRelativeResize="0"/>
          <p:nvPr/>
        </p:nvPicPr>
        <p:blipFill rotWithShape="1">
          <a:blip r:embed="rId4">
            <a:alphaModFix/>
          </a:blip>
          <a:srcRect b="0" l="0" r="0" t="0"/>
          <a:stretch/>
        </p:blipFill>
        <p:spPr>
          <a:xfrm>
            <a:off x="6435306" y="2500941"/>
            <a:ext cx="5762445" cy="43577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Visualization – Continuous Attributes </a:t>
            </a:r>
            <a:endParaRPr/>
          </a:p>
        </p:txBody>
      </p:sp>
      <p:sp>
        <p:nvSpPr>
          <p:cNvPr id="138" name="Google Shape;138;p8"/>
          <p:cNvSpPr txBox="1"/>
          <p:nvPr>
            <p:ph idx="1" type="body"/>
          </p:nvPr>
        </p:nvSpPr>
        <p:spPr>
          <a:xfrm>
            <a:off x="838200" y="149494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Kernel Density Estimation for numeric attributes: (lat,  long) </a:t>
            </a:r>
            <a:endParaRPr/>
          </a:p>
          <a:p>
            <a:pPr indent="-228600" lvl="0" marL="228600" rtl="0" algn="l">
              <a:lnSpc>
                <a:spcPct val="100000"/>
              </a:lnSpc>
              <a:spcBef>
                <a:spcPts val="0"/>
              </a:spcBef>
              <a:spcAft>
                <a:spcPts val="0"/>
              </a:spcAft>
              <a:buClr>
                <a:schemeClr val="dk1"/>
              </a:buClr>
              <a:buSzPts val="2800"/>
              <a:buChar char="•"/>
            </a:pPr>
            <a:r>
              <a:rPr lang="en-US"/>
              <a:t>Distribution of values is the similar for both classes (fraud – safe)</a:t>
            </a:r>
            <a:endParaRPr/>
          </a:p>
          <a:p>
            <a:pPr indent="-50800" lvl="0" marL="228600" rtl="0" algn="l">
              <a:lnSpc>
                <a:spcPct val="100000"/>
              </a:lnSpc>
              <a:spcBef>
                <a:spcPts val="0"/>
              </a:spcBef>
              <a:spcAft>
                <a:spcPts val="0"/>
              </a:spcAft>
              <a:buClr>
                <a:schemeClr val="dk1"/>
              </a:buClr>
              <a:buSzPts val="2800"/>
              <a:buNone/>
            </a:pPr>
            <a:r>
              <a:t/>
            </a:r>
            <a:endParaRPr/>
          </a:p>
          <a:p>
            <a:pPr indent="0" lvl="0" marL="0" rtl="0" algn="l">
              <a:lnSpc>
                <a:spcPct val="100000"/>
              </a:lnSpc>
              <a:spcBef>
                <a:spcPts val="0"/>
              </a:spcBef>
              <a:spcAft>
                <a:spcPts val="0"/>
              </a:spcAft>
              <a:buClr>
                <a:schemeClr val="dk1"/>
              </a:buClr>
              <a:buSzPts val="2800"/>
              <a:buNone/>
            </a:pPr>
            <a:r>
              <a:t/>
            </a:r>
            <a:endParaRPr/>
          </a:p>
          <a:p>
            <a:pPr indent="-50800" lvl="0" marL="228600" rtl="0" algn="l">
              <a:lnSpc>
                <a:spcPct val="100000"/>
              </a:lnSpc>
              <a:spcBef>
                <a:spcPts val="0"/>
              </a:spcBef>
              <a:spcAft>
                <a:spcPts val="0"/>
              </a:spcAft>
              <a:buClr>
                <a:schemeClr val="dk1"/>
              </a:buClr>
              <a:buSzPts val="2800"/>
              <a:buNone/>
            </a:pPr>
            <a:r>
              <a:t/>
            </a:r>
            <a:endParaRPr/>
          </a:p>
        </p:txBody>
      </p:sp>
      <p:pic>
        <p:nvPicPr>
          <p:cNvPr descr="Chart, line chart, histogram&#10;&#10;Description automatically generated" id="139" name="Google Shape;139;p8"/>
          <p:cNvPicPr preferRelativeResize="0"/>
          <p:nvPr/>
        </p:nvPicPr>
        <p:blipFill rotWithShape="1">
          <a:blip r:embed="rId3">
            <a:alphaModFix/>
          </a:blip>
          <a:srcRect b="0" l="0" r="0" t="0"/>
          <a:stretch/>
        </p:blipFill>
        <p:spPr>
          <a:xfrm>
            <a:off x="224288" y="2443433"/>
            <a:ext cx="5891841" cy="4415286"/>
          </a:xfrm>
          <a:prstGeom prst="rect">
            <a:avLst/>
          </a:prstGeom>
          <a:noFill/>
          <a:ln>
            <a:noFill/>
          </a:ln>
        </p:spPr>
      </p:pic>
      <p:pic>
        <p:nvPicPr>
          <p:cNvPr descr="Chart, histogram&#10;&#10;Description automatically generated" id="140" name="Google Shape;140;p8"/>
          <p:cNvPicPr preferRelativeResize="0"/>
          <p:nvPr/>
        </p:nvPicPr>
        <p:blipFill rotWithShape="1">
          <a:blip r:embed="rId4">
            <a:alphaModFix/>
          </a:blip>
          <a:srcRect b="0" l="0" r="0" t="0"/>
          <a:stretch/>
        </p:blipFill>
        <p:spPr>
          <a:xfrm>
            <a:off x="6277155" y="2438463"/>
            <a:ext cx="5920596" cy="442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u="sng"/>
              <a:t>Data Visualization – Continuous Attributes </a:t>
            </a:r>
            <a:endParaRPr/>
          </a:p>
        </p:txBody>
      </p:sp>
      <p:sp>
        <p:nvSpPr>
          <p:cNvPr id="146" name="Google Shape;146;p9"/>
          <p:cNvSpPr txBox="1"/>
          <p:nvPr>
            <p:ph idx="1" type="body"/>
          </p:nvPr>
        </p:nvSpPr>
        <p:spPr>
          <a:xfrm>
            <a:off x="838200" y="140868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Kernel Density Estimation for numeric attributes: (amount, age) </a:t>
            </a:r>
            <a:endParaRPr/>
          </a:p>
          <a:p>
            <a:pPr indent="-228600" lvl="0" marL="228600" rtl="0" algn="l">
              <a:lnSpc>
                <a:spcPct val="100000"/>
              </a:lnSpc>
              <a:spcBef>
                <a:spcPts val="0"/>
              </a:spcBef>
              <a:spcAft>
                <a:spcPts val="0"/>
              </a:spcAft>
              <a:buClr>
                <a:schemeClr val="dk1"/>
              </a:buClr>
              <a:buSzPts val="2800"/>
              <a:buChar char="•"/>
            </a:pPr>
            <a:r>
              <a:rPr lang="en-US"/>
              <a:t>Distribution of age values is the similar for both classes (fraud – safe)  </a:t>
            </a:r>
            <a:endParaRPr/>
          </a:p>
          <a:p>
            <a:pPr indent="-228600" lvl="0" marL="228600" rtl="0" algn="l">
              <a:lnSpc>
                <a:spcPct val="100000"/>
              </a:lnSpc>
              <a:spcBef>
                <a:spcPts val="0"/>
              </a:spcBef>
              <a:spcAft>
                <a:spcPts val="0"/>
              </a:spcAft>
              <a:buClr>
                <a:schemeClr val="dk1"/>
              </a:buClr>
              <a:buSzPts val="2800"/>
              <a:buChar char="•"/>
            </a:pPr>
            <a:r>
              <a:rPr lang="en-US"/>
              <a:t>.Different distribution of values for amount for both classes.</a:t>
            </a:r>
            <a:endParaRPr/>
          </a:p>
          <a:p>
            <a:pPr indent="-50800" lvl="0" marL="228600" rtl="0" algn="l">
              <a:lnSpc>
                <a:spcPct val="100000"/>
              </a:lnSpc>
              <a:spcBef>
                <a:spcPts val="0"/>
              </a:spcBef>
              <a:spcAft>
                <a:spcPts val="0"/>
              </a:spcAft>
              <a:buClr>
                <a:schemeClr val="dk1"/>
              </a:buClr>
              <a:buSzPts val="2800"/>
              <a:buNone/>
            </a:pPr>
            <a:r>
              <a:t/>
            </a:r>
            <a:endParaRPr/>
          </a:p>
        </p:txBody>
      </p:sp>
      <p:pic>
        <p:nvPicPr>
          <p:cNvPr descr="Chart, line chart, histogram&#10;&#10;Description automatically generated" id="147" name="Google Shape;147;p9"/>
          <p:cNvPicPr preferRelativeResize="0"/>
          <p:nvPr/>
        </p:nvPicPr>
        <p:blipFill rotWithShape="1">
          <a:blip r:embed="rId3">
            <a:alphaModFix/>
          </a:blip>
          <a:srcRect b="0" l="0" r="0" t="0"/>
          <a:stretch/>
        </p:blipFill>
        <p:spPr>
          <a:xfrm>
            <a:off x="6593456" y="2788488"/>
            <a:ext cx="5532408" cy="4199627"/>
          </a:xfrm>
          <a:prstGeom prst="rect">
            <a:avLst/>
          </a:prstGeom>
          <a:noFill/>
          <a:ln>
            <a:noFill/>
          </a:ln>
        </p:spPr>
      </p:pic>
      <p:pic>
        <p:nvPicPr>
          <p:cNvPr descr="A picture containing chart&#10;&#10;Description automatically generated" id="148" name="Google Shape;148;p9"/>
          <p:cNvPicPr preferRelativeResize="0"/>
          <p:nvPr/>
        </p:nvPicPr>
        <p:blipFill rotWithShape="1">
          <a:blip r:embed="rId4">
            <a:alphaModFix/>
          </a:blip>
          <a:srcRect b="0" l="0" r="0" t="0"/>
          <a:stretch/>
        </p:blipFill>
        <p:spPr>
          <a:xfrm>
            <a:off x="-5751" y="2782268"/>
            <a:ext cx="6107501" cy="42120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2021-01-14T17:09:03Z</dcterms:created>
</cp:coreProperties>
</file>