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Playfair Displ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9395D9A-E1E1-4033-83CA-F1CEDD6C1BAC}">
  <a:tblStyle styleId="{29395D9A-E1E1-4033-83CA-F1CEDD6C1BA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layfairDisplay-regular.fntdata"/><Relationship Id="rId21" Type="http://schemas.openxmlformats.org/officeDocument/2006/relationships/slide" Target="slides/slide15.xml"/><Relationship Id="rId24" Type="http://schemas.openxmlformats.org/officeDocument/2006/relationships/font" Target="fonts/PlayfairDisplay-italic.fntdata"/><Relationship Id="rId23" Type="http://schemas.openxmlformats.org/officeDocument/2006/relationships/font" Target="fonts/PlayfairDispl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regular.fntdata"/><Relationship Id="rId25" Type="http://schemas.openxmlformats.org/officeDocument/2006/relationships/font" Target="fonts/PlayfairDispl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603b2f951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603b2f95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603b2f951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603b2f951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603b2f951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603b2f95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603b2f951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603b2f951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603b2f951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603b2f951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603b2f951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603b2f951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603b2f9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603b2f9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603b2f95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603b2f95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603b2f95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603b2f95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603b2f95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603b2f95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603b2f951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603b2f951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603b2f951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603b2f951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603b2f95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603b2f95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603b2f95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603b2f95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Dagu-Dagu</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Ahmed Ghazy</a:t>
            </a:r>
            <a:endParaRPr/>
          </a:p>
          <a:p>
            <a:pPr indent="0" lvl="0" marL="0" rtl="0" algn="ctr">
              <a:spcBef>
                <a:spcPts val="0"/>
              </a:spcBef>
              <a:spcAft>
                <a:spcPts val="0"/>
              </a:spcAft>
              <a:buNone/>
            </a:pPr>
            <a:r>
              <a:rPr lang="en"/>
              <a:t>Ahmed Ibrahim</a:t>
            </a:r>
            <a:endParaRPr/>
          </a:p>
          <a:p>
            <a:pPr indent="0" lvl="0" marL="0" rtl="0" algn="ctr">
              <a:spcBef>
                <a:spcPts val="0"/>
              </a:spcBef>
              <a:spcAft>
                <a:spcPts val="0"/>
              </a:spcAft>
              <a:buNone/>
            </a:pPr>
            <a:r>
              <a:rPr lang="en"/>
              <a:t>Osama Abdel Reheem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 Machine: Ramp</a:t>
            </a:r>
            <a:endParaRPr/>
          </a:p>
          <a:p>
            <a:pPr indent="0" lvl="0" marL="0" rtl="0" algn="l">
              <a:spcBef>
                <a:spcPts val="0"/>
              </a:spcBef>
              <a:spcAft>
                <a:spcPts val="0"/>
              </a:spcAft>
              <a:buNone/>
            </a:pPr>
            <a:r>
              <a:t/>
            </a:r>
            <a:endParaRPr/>
          </a:p>
        </p:txBody>
      </p:sp>
      <p:pic>
        <p:nvPicPr>
          <p:cNvPr id="115" name="Google Shape;115;p22"/>
          <p:cNvPicPr preferRelativeResize="0"/>
          <p:nvPr/>
        </p:nvPicPr>
        <p:blipFill>
          <a:blip r:embed="rId3">
            <a:alphaModFix/>
          </a:blip>
          <a:stretch>
            <a:fillRect/>
          </a:stretch>
        </p:blipFill>
        <p:spPr>
          <a:xfrm>
            <a:off x="4572002" y="128100"/>
            <a:ext cx="4572001" cy="4887301"/>
          </a:xfrm>
          <a:prstGeom prst="rect">
            <a:avLst/>
          </a:prstGeom>
          <a:noFill/>
          <a:ln>
            <a:noFill/>
          </a:ln>
        </p:spPr>
      </p:pic>
      <p:sp>
        <p:nvSpPr>
          <p:cNvPr id="116" name="Google Shape;116;p22"/>
          <p:cNvSpPr txBox="1"/>
          <p:nvPr/>
        </p:nvSpPr>
        <p:spPr>
          <a:xfrm>
            <a:off x="379425" y="1433425"/>
            <a:ext cx="1869000" cy="6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Parent State=2</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Move Forward Function</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moving forward, we needed to adjust the speed of the car to match the given target angle</a:t>
            </a:r>
            <a:endParaRPr/>
          </a:p>
          <a:p>
            <a:pPr indent="-342900" lvl="0" marL="457200" rtl="0" algn="l">
              <a:spcBef>
                <a:spcPts val="1600"/>
              </a:spcBef>
              <a:spcAft>
                <a:spcPts val="0"/>
              </a:spcAft>
              <a:buSzPts val="1800"/>
              <a:buChar char="●"/>
            </a:pPr>
            <a:r>
              <a:rPr lang="en"/>
              <a:t>Change the speed of the right and left motors according to the error in the angle</a:t>
            </a:r>
            <a:endParaRPr/>
          </a:p>
          <a:p>
            <a:pPr indent="-342900" lvl="0" marL="457200" rtl="0" algn="l">
              <a:spcBef>
                <a:spcPts val="0"/>
              </a:spcBef>
              <a:spcAft>
                <a:spcPts val="0"/>
              </a:spcAft>
              <a:buSzPts val="1800"/>
              <a:buChar char="●"/>
            </a:pPr>
            <a:r>
              <a:rPr lang="en"/>
              <a:t>If we detect a wall on the side of the car, we change the angle (increasing or decreasing) by one and move away from the wall</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Obstacles and Human</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When an obstacle is detected, the MicroController checks if the human_flag is one</a:t>
            </a:r>
            <a:endParaRPr/>
          </a:p>
          <a:p>
            <a:pPr indent="-317500" lvl="1" marL="914400" rtl="0" algn="l">
              <a:spcBef>
                <a:spcPts val="0"/>
              </a:spcBef>
              <a:spcAft>
                <a:spcPts val="0"/>
              </a:spcAft>
              <a:buSzPts val="1400"/>
              <a:buChar char="○"/>
            </a:pPr>
            <a:r>
              <a:rPr lang="en"/>
              <a:t>If one: then the obstacle is a human, and the microcontroller goes into conversation mode</a:t>
            </a:r>
            <a:endParaRPr/>
          </a:p>
          <a:p>
            <a:pPr indent="-317500" lvl="2" marL="1371600" rtl="0" algn="l">
              <a:spcBef>
                <a:spcPts val="0"/>
              </a:spcBef>
              <a:spcAft>
                <a:spcPts val="0"/>
              </a:spcAft>
              <a:buSzPts val="1400"/>
              <a:buChar char="■"/>
            </a:pPr>
            <a:r>
              <a:rPr lang="en"/>
              <a:t>MC sends a rising flag to the mobile indicating there is an obstacle and blocks until the app finishes the conversation</a:t>
            </a:r>
            <a:endParaRPr/>
          </a:p>
          <a:p>
            <a:pPr indent="-317500" lvl="2" marL="1371600" rtl="0" algn="l">
              <a:spcBef>
                <a:spcPts val="0"/>
              </a:spcBef>
              <a:spcAft>
                <a:spcPts val="0"/>
              </a:spcAft>
              <a:buSzPts val="1400"/>
              <a:buChar char="■"/>
            </a:pPr>
            <a:r>
              <a:rPr lang="en"/>
              <a:t>The Mobile App plays a “knock knock” voice. Waits for the user to says “who’s there”. Then it says the next line such as “Doctor”. Waits for the user to says “Doctor who””. Then it says the punch line such as “Exactly”.</a:t>
            </a:r>
            <a:endParaRPr/>
          </a:p>
          <a:p>
            <a:pPr indent="-317500" lvl="2" marL="1371600" rtl="0" algn="l">
              <a:spcBef>
                <a:spcPts val="0"/>
              </a:spcBef>
              <a:spcAft>
                <a:spcPts val="0"/>
              </a:spcAft>
              <a:buSzPts val="1400"/>
              <a:buChar char="■"/>
            </a:pPr>
            <a:r>
              <a:rPr lang="en"/>
              <a:t>The Mobile resets the human flag indicating that the conversation is over</a:t>
            </a:r>
            <a:endParaRPr/>
          </a:p>
          <a:p>
            <a:pPr indent="-317500" lvl="2" marL="1371600" rtl="0" algn="l">
              <a:spcBef>
                <a:spcPts val="0"/>
              </a:spcBef>
              <a:spcAft>
                <a:spcPts val="0"/>
              </a:spcAft>
              <a:buSzPts val="1400"/>
              <a:buChar char="■"/>
            </a:pPr>
            <a:r>
              <a:rPr lang="en"/>
              <a:t>The Microcontroller resumes its normal logic avoiding obstacles</a:t>
            </a:r>
            <a:endParaRPr/>
          </a:p>
          <a:p>
            <a:pPr indent="-317500" lvl="1" marL="914400" rtl="0" algn="l">
              <a:spcBef>
                <a:spcPts val="0"/>
              </a:spcBef>
              <a:spcAft>
                <a:spcPts val="0"/>
              </a:spcAft>
              <a:buSzPts val="1400"/>
              <a:buChar char="○"/>
            </a:pPr>
            <a:r>
              <a:rPr lang="en"/>
              <a:t>If zero: then the obstacle is not a human and it avoids the obstacle without waiting.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p:nvPr/>
        </p:nvSpPr>
        <p:spPr>
          <a:xfrm>
            <a:off x="306975" y="218925"/>
            <a:ext cx="5241900" cy="4679700"/>
          </a:xfrm>
          <a:prstGeom prst="rect">
            <a:avLst/>
          </a:prstGeom>
          <a:noFill/>
          <a:ln cap="flat" cmpd="sng" w="9525">
            <a:solidFill>
              <a:schemeClr val="dk2"/>
            </a:solidFill>
            <a:prstDash val="lg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5"/>
          <p:cNvSpPr/>
          <p:nvPr/>
        </p:nvSpPr>
        <p:spPr>
          <a:xfrm>
            <a:off x="1799391" y="738900"/>
            <a:ext cx="3454500" cy="14523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5"/>
          <p:cNvSpPr/>
          <p:nvPr/>
        </p:nvSpPr>
        <p:spPr>
          <a:xfrm>
            <a:off x="475625" y="3186123"/>
            <a:ext cx="1392600" cy="930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Obstacle Detected</a:t>
            </a:r>
            <a:endParaRPr>
              <a:solidFill>
                <a:schemeClr val="lt1"/>
              </a:solidFill>
            </a:endParaRPr>
          </a:p>
        </p:txBody>
      </p:sp>
      <p:sp>
        <p:nvSpPr>
          <p:cNvPr id="136" name="Google Shape;136;p25"/>
          <p:cNvSpPr/>
          <p:nvPr/>
        </p:nvSpPr>
        <p:spPr>
          <a:xfrm>
            <a:off x="2830256" y="2410547"/>
            <a:ext cx="1392600" cy="930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Go Into Conversation Mode</a:t>
            </a:r>
            <a:endParaRPr>
              <a:solidFill>
                <a:schemeClr val="lt1"/>
              </a:solidFill>
            </a:endParaRPr>
          </a:p>
        </p:txBody>
      </p:sp>
      <p:sp>
        <p:nvSpPr>
          <p:cNvPr id="137" name="Google Shape;137;p25"/>
          <p:cNvSpPr/>
          <p:nvPr/>
        </p:nvSpPr>
        <p:spPr>
          <a:xfrm>
            <a:off x="2848793" y="3745345"/>
            <a:ext cx="1392600" cy="930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Avoid Obstacle</a:t>
            </a:r>
            <a:endParaRPr>
              <a:solidFill>
                <a:schemeClr val="lt1"/>
              </a:solidFill>
            </a:endParaRPr>
          </a:p>
        </p:txBody>
      </p:sp>
      <p:sp>
        <p:nvSpPr>
          <p:cNvPr id="138" name="Google Shape;138;p25"/>
          <p:cNvSpPr/>
          <p:nvPr/>
        </p:nvSpPr>
        <p:spPr>
          <a:xfrm>
            <a:off x="2142500" y="1012394"/>
            <a:ext cx="1246500" cy="930600"/>
          </a:xfrm>
          <a:prstGeom prst="round2DiagRect">
            <a:avLst>
              <a:gd fmla="val 16667" name="adj1"/>
              <a:gd fmla="val 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Inform App of the obstacle</a:t>
            </a:r>
            <a:endParaRPr>
              <a:solidFill>
                <a:schemeClr val="lt1"/>
              </a:solidFill>
            </a:endParaRPr>
          </a:p>
        </p:txBody>
      </p:sp>
      <p:sp>
        <p:nvSpPr>
          <p:cNvPr id="139" name="Google Shape;139;p25"/>
          <p:cNvSpPr/>
          <p:nvPr/>
        </p:nvSpPr>
        <p:spPr>
          <a:xfrm>
            <a:off x="3701269" y="1012394"/>
            <a:ext cx="1246500" cy="930600"/>
          </a:xfrm>
          <a:prstGeom prst="round2DiagRect">
            <a:avLst>
              <a:gd fmla="val 16667" name="adj1"/>
              <a:gd fmla="val 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Wait for the reset of human flag</a:t>
            </a:r>
            <a:endParaRPr>
              <a:solidFill>
                <a:schemeClr val="lt1"/>
              </a:solidFill>
            </a:endParaRPr>
          </a:p>
        </p:txBody>
      </p:sp>
      <p:cxnSp>
        <p:nvCxnSpPr>
          <p:cNvPr id="140" name="Google Shape;140;p25"/>
          <p:cNvCxnSpPr>
            <a:stCxn id="136" idx="0"/>
            <a:endCxn id="134" idx="2"/>
          </p:cNvCxnSpPr>
          <p:nvPr/>
        </p:nvCxnSpPr>
        <p:spPr>
          <a:xfrm rot="10800000">
            <a:off x="3526556" y="2191247"/>
            <a:ext cx="0" cy="219300"/>
          </a:xfrm>
          <a:prstGeom prst="straightConnector1">
            <a:avLst/>
          </a:prstGeom>
          <a:noFill/>
          <a:ln cap="flat" cmpd="sng" w="9525">
            <a:solidFill>
              <a:schemeClr val="dk2"/>
            </a:solidFill>
            <a:prstDash val="solid"/>
            <a:round/>
            <a:headEnd len="med" w="med" type="none"/>
            <a:tailEnd len="med" w="med" type="none"/>
          </a:ln>
        </p:spPr>
      </p:cxnSp>
      <p:cxnSp>
        <p:nvCxnSpPr>
          <p:cNvPr id="141" name="Google Shape;141;p25"/>
          <p:cNvCxnSpPr>
            <a:stCxn id="138" idx="0"/>
            <a:endCxn id="139" idx="2"/>
          </p:cNvCxnSpPr>
          <p:nvPr/>
        </p:nvCxnSpPr>
        <p:spPr>
          <a:xfrm>
            <a:off x="3389000" y="1477694"/>
            <a:ext cx="312300" cy="0"/>
          </a:xfrm>
          <a:prstGeom prst="straightConnector1">
            <a:avLst/>
          </a:prstGeom>
          <a:noFill/>
          <a:ln cap="flat" cmpd="sng" w="9525">
            <a:solidFill>
              <a:schemeClr val="dk2"/>
            </a:solidFill>
            <a:prstDash val="solid"/>
            <a:round/>
            <a:headEnd len="med" w="med" type="none"/>
            <a:tailEnd len="med" w="med" type="triangle"/>
          </a:ln>
        </p:spPr>
      </p:cxnSp>
      <p:cxnSp>
        <p:nvCxnSpPr>
          <p:cNvPr id="142" name="Google Shape;142;p25"/>
          <p:cNvCxnSpPr>
            <a:stCxn id="135" idx="3"/>
            <a:endCxn id="136" idx="1"/>
          </p:cNvCxnSpPr>
          <p:nvPr/>
        </p:nvCxnSpPr>
        <p:spPr>
          <a:xfrm flipH="1" rot="10800000">
            <a:off x="1868225" y="2875923"/>
            <a:ext cx="962100" cy="775500"/>
          </a:xfrm>
          <a:prstGeom prst="straightConnector1">
            <a:avLst/>
          </a:prstGeom>
          <a:noFill/>
          <a:ln cap="flat" cmpd="sng" w="9525">
            <a:solidFill>
              <a:schemeClr val="dk2"/>
            </a:solidFill>
            <a:prstDash val="solid"/>
            <a:round/>
            <a:headEnd len="med" w="med" type="none"/>
            <a:tailEnd len="med" w="med" type="triangle"/>
          </a:ln>
        </p:spPr>
      </p:cxnSp>
      <p:cxnSp>
        <p:nvCxnSpPr>
          <p:cNvPr id="143" name="Google Shape;143;p25"/>
          <p:cNvCxnSpPr>
            <a:stCxn id="135" idx="3"/>
            <a:endCxn id="137" idx="1"/>
          </p:cNvCxnSpPr>
          <p:nvPr/>
        </p:nvCxnSpPr>
        <p:spPr>
          <a:xfrm>
            <a:off x="1868225" y="3651423"/>
            <a:ext cx="980700" cy="559200"/>
          </a:xfrm>
          <a:prstGeom prst="straightConnector1">
            <a:avLst/>
          </a:prstGeom>
          <a:noFill/>
          <a:ln cap="flat" cmpd="sng" w="9525">
            <a:solidFill>
              <a:schemeClr val="dk2"/>
            </a:solidFill>
            <a:prstDash val="solid"/>
            <a:round/>
            <a:headEnd len="med" w="med" type="none"/>
            <a:tailEnd len="med" w="med" type="triangle"/>
          </a:ln>
        </p:spPr>
      </p:cxnSp>
      <p:cxnSp>
        <p:nvCxnSpPr>
          <p:cNvPr id="144" name="Google Shape;144;p25"/>
          <p:cNvCxnSpPr>
            <a:stCxn id="136" idx="2"/>
            <a:endCxn id="137" idx="0"/>
          </p:cNvCxnSpPr>
          <p:nvPr/>
        </p:nvCxnSpPr>
        <p:spPr>
          <a:xfrm>
            <a:off x="3526556" y="3341147"/>
            <a:ext cx="18600" cy="404100"/>
          </a:xfrm>
          <a:prstGeom prst="straightConnector1">
            <a:avLst/>
          </a:prstGeom>
          <a:noFill/>
          <a:ln cap="flat" cmpd="sng" w="9525">
            <a:solidFill>
              <a:schemeClr val="dk2"/>
            </a:solidFill>
            <a:prstDash val="solid"/>
            <a:round/>
            <a:headEnd len="med" w="med" type="none"/>
            <a:tailEnd len="med" w="med" type="triangle"/>
          </a:ln>
        </p:spPr>
      </p:cxnSp>
      <p:sp>
        <p:nvSpPr>
          <p:cNvPr id="145" name="Google Shape;145;p25"/>
          <p:cNvSpPr txBox="1"/>
          <p:nvPr/>
        </p:nvSpPr>
        <p:spPr>
          <a:xfrm>
            <a:off x="1947152" y="3061325"/>
            <a:ext cx="980700" cy="40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Lato"/>
                <a:ea typeface="Lato"/>
                <a:cs typeface="Lato"/>
                <a:sym typeface="Lato"/>
              </a:rPr>
              <a:t>human_flag</a:t>
            </a:r>
            <a:endParaRPr sz="1100">
              <a:latin typeface="Lato"/>
              <a:ea typeface="Lato"/>
              <a:cs typeface="Lato"/>
              <a:sym typeface="Lato"/>
            </a:endParaRPr>
          </a:p>
        </p:txBody>
      </p:sp>
      <p:sp>
        <p:nvSpPr>
          <p:cNvPr id="146" name="Google Shape;146;p25"/>
          <p:cNvSpPr txBox="1"/>
          <p:nvPr/>
        </p:nvSpPr>
        <p:spPr>
          <a:xfrm>
            <a:off x="1956399" y="3728699"/>
            <a:ext cx="1119000" cy="40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Lato"/>
                <a:ea typeface="Lato"/>
                <a:cs typeface="Lato"/>
                <a:sym typeface="Lato"/>
              </a:rPr>
              <a:t>!h</a:t>
            </a:r>
            <a:r>
              <a:rPr lang="en" sz="1100">
                <a:latin typeface="Lato"/>
                <a:ea typeface="Lato"/>
                <a:cs typeface="Lato"/>
                <a:sym typeface="Lato"/>
              </a:rPr>
              <a:t>uman_flag</a:t>
            </a:r>
            <a:endParaRPr sz="1100">
              <a:latin typeface="Lato"/>
              <a:ea typeface="Lato"/>
              <a:cs typeface="Lato"/>
              <a:sym typeface="Lato"/>
            </a:endParaRPr>
          </a:p>
        </p:txBody>
      </p:sp>
      <p:sp>
        <p:nvSpPr>
          <p:cNvPr id="147" name="Google Shape;147;p25"/>
          <p:cNvSpPr/>
          <p:nvPr/>
        </p:nvSpPr>
        <p:spPr>
          <a:xfrm>
            <a:off x="6004500" y="231900"/>
            <a:ext cx="2841000" cy="4679700"/>
          </a:xfrm>
          <a:prstGeom prst="rect">
            <a:avLst/>
          </a:prstGeom>
          <a:noFill/>
          <a:ln cap="flat" cmpd="sng" w="9525">
            <a:solidFill>
              <a:schemeClr val="dk2"/>
            </a:solidFill>
            <a:prstDash val="lg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5"/>
          <p:cNvSpPr/>
          <p:nvPr/>
        </p:nvSpPr>
        <p:spPr>
          <a:xfrm>
            <a:off x="6729256" y="451675"/>
            <a:ext cx="1405500" cy="7398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“knock knock”</a:t>
            </a:r>
            <a:endParaRPr>
              <a:solidFill>
                <a:schemeClr val="lt1"/>
              </a:solidFill>
            </a:endParaRPr>
          </a:p>
        </p:txBody>
      </p:sp>
      <p:sp>
        <p:nvSpPr>
          <p:cNvPr id="149" name="Google Shape;149;p25"/>
          <p:cNvSpPr/>
          <p:nvPr/>
        </p:nvSpPr>
        <p:spPr>
          <a:xfrm>
            <a:off x="6729256" y="1428429"/>
            <a:ext cx="1405500" cy="7398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Wait for user voice input</a:t>
            </a:r>
            <a:endParaRPr>
              <a:solidFill>
                <a:schemeClr val="lt1"/>
              </a:solidFill>
            </a:endParaRPr>
          </a:p>
        </p:txBody>
      </p:sp>
      <p:sp>
        <p:nvSpPr>
          <p:cNvPr id="150" name="Google Shape;150;p25"/>
          <p:cNvSpPr/>
          <p:nvPr/>
        </p:nvSpPr>
        <p:spPr>
          <a:xfrm>
            <a:off x="6729256" y="2332459"/>
            <a:ext cx="1405500" cy="7398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Say next line</a:t>
            </a:r>
            <a:endParaRPr>
              <a:solidFill>
                <a:schemeClr val="lt1"/>
              </a:solidFill>
            </a:endParaRPr>
          </a:p>
        </p:txBody>
      </p:sp>
      <p:sp>
        <p:nvSpPr>
          <p:cNvPr id="151" name="Google Shape;151;p25"/>
          <p:cNvSpPr/>
          <p:nvPr/>
        </p:nvSpPr>
        <p:spPr>
          <a:xfrm>
            <a:off x="6722256" y="3200120"/>
            <a:ext cx="1405500" cy="7398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Wait for user voice input</a:t>
            </a:r>
            <a:endParaRPr>
              <a:solidFill>
                <a:schemeClr val="lt1"/>
              </a:solidFill>
            </a:endParaRPr>
          </a:p>
        </p:txBody>
      </p:sp>
      <p:sp>
        <p:nvSpPr>
          <p:cNvPr id="152" name="Google Shape;152;p25"/>
          <p:cNvSpPr/>
          <p:nvPr/>
        </p:nvSpPr>
        <p:spPr>
          <a:xfrm>
            <a:off x="6722250" y="4067807"/>
            <a:ext cx="1405500" cy="7398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Say punch line</a:t>
            </a:r>
            <a:endParaRPr>
              <a:solidFill>
                <a:schemeClr val="lt1"/>
              </a:solidFill>
            </a:endParaRPr>
          </a:p>
        </p:txBody>
      </p:sp>
      <p:sp>
        <p:nvSpPr>
          <p:cNvPr id="153" name="Google Shape;153;p25"/>
          <p:cNvSpPr/>
          <p:nvPr/>
        </p:nvSpPr>
        <p:spPr>
          <a:xfrm>
            <a:off x="5070800" y="2422900"/>
            <a:ext cx="1246500" cy="5589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Reset human_flag</a:t>
            </a:r>
            <a:endParaRPr>
              <a:solidFill>
                <a:schemeClr val="lt1"/>
              </a:solidFill>
            </a:endParaRPr>
          </a:p>
        </p:txBody>
      </p:sp>
      <p:cxnSp>
        <p:nvCxnSpPr>
          <p:cNvPr id="154" name="Google Shape;154;p25"/>
          <p:cNvCxnSpPr>
            <a:stCxn id="148" idx="2"/>
            <a:endCxn id="149" idx="0"/>
          </p:cNvCxnSpPr>
          <p:nvPr/>
        </p:nvCxnSpPr>
        <p:spPr>
          <a:xfrm>
            <a:off x="7432006" y="1191475"/>
            <a:ext cx="0" cy="237000"/>
          </a:xfrm>
          <a:prstGeom prst="straightConnector1">
            <a:avLst/>
          </a:prstGeom>
          <a:noFill/>
          <a:ln cap="flat" cmpd="sng" w="9525">
            <a:solidFill>
              <a:schemeClr val="dk2"/>
            </a:solidFill>
            <a:prstDash val="solid"/>
            <a:round/>
            <a:headEnd len="med" w="med" type="none"/>
            <a:tailEnd len="med" w="med" type="triangle"/>
          </a:ln>
        </p:spPr>
      </p:cxnSp>
      <p:cxnSp>
        <p:nvCxnSpPr>
          <p:cNvPr id="155" name="Google Shape;155;p25"/>
          <p:cNvCxnSpPr>
            <a:stCxn id="149" idx="2"/>
            <a:endCxn id="150" idx="0"/>
          </p:cNvCxnSpPr>
          <p:nvPr/>
        </p:nvCxnSpPr>
        <p:spPr>
          <a:xfrm>
            <a:off x="7432006" y="2168229"/>
            <a:ext cx="0" cy="164100"/>
          </a:xfrm>
          <a:prstGeom prst="straightConnector1">
            <a:avLst/>
          </a:prstGeom>
          <a:noFill/>
          <a:ln cap="flat" cmpd="sng" w="9525">
            <a:solidFill>
              <a:schemeClr val="dk2"/>
            </a:solidFill>
            <a:prstDash val="solid"/>
            <a:round/>
            <a:headEnd len="med" w="med" type="none"/>
            <a:tailEnd len="med" w="med" type="triangle"/>
          </a:ln>
        </p:spPr>
      </p:cxnSp>
      <p:cxnSp>
        <p:nvCxnSpPr>
          <p:cNvPr id="156" name="Google Shape;156;p25"/>
          <p:cNvCxnSpPr>
            <a:stCxn id="150" idx="2"/>
            <a:endCxn id="151" idx="0"/>
          </p:cNvCxnSpPr>
          <p:nvPr/>
        </p:nvCxnSpPr>
        <p:spPr>
          <a:xfrm flipH="1">
            <a:off x="7425106" y="3072259"/>
            <a:ext cx="6900" cy="127800"/>
          </a:xfrm>
          <a:prstGeom prst="straightConnector1">
            <a:avLst/>
          </a:prstGeom>
          <a:noFill/>
          <a:ln cap="flat" cmpd="sng" w="9525">
            <a:solidFill>
              <a:schemeClr val="dk2"/>
            </a:solidFill>
            <a:prstDash val="solid"/>
            <a:round/>
            <a:headEnd len="med" w="med" type="none"/>
            <a:tailEnd len="med" w="med" type="triangle"/>
          </a:ln>
        </p:spPr>
      </p:cxnSp>
      <p:cxnSp>
        <p:nvCxnSpPr>
          <p:cNvPr id="157" name="Google Shape;157;p25"/>
          <p:cNvCxnSpPr>
            <a:endCxn id="152" idx="0"/>
          </p:cNvCxnSpPr>
          <p:nvPr/>
        </p:nvCxnSpPr>
        <p:spPr>
          <a:xfrm>
            <a:off x="7425000" y="3940007"/>
            <a:ext cx="0" cy="127800"/>
          </a:xfrm>
          <a:prstGeom prst="straightConnector1">
            <a:avLst/>
          </a:prstGeom>
          <a:noFill/>
          <a:ln cap="flat" cmpd="sng" w="9525">
            <a:solidFill>
              <a:schemeClr val="dk2"/>
            </a:solidFill>
            <a:prstDash val="solid"/>
            <a:round/>
            <a:headEnd len="med" w="med" type="none"/>
            <a:tailEnd len="med" w="med" type="triangle"/>
          </a:ln>
        </p:spPr>
      </p:cxnSp>
      <p:cxnSp>
        <p:nvCxnSpPr>
          <p:cNvPr id="158" name="Google Shape;158;p25"/>
          <p:cNvCxnSpPr>
            <a:stCxn id="149" idx="1"/>
            <a:endCxn id="153" idx="3"/>
          </p:cNvCxnSpPr>
          <p:nvPr/>
        </p:nvCxnSpPr>
        <p:spPr>
          <a:xfrm flipH="1">
            <a:off x="6317356" y="1798329"/>
            <a:ext cx="411900" cy="903900"/>
          </a:xfrm>
          <a:prstGeom prst="bentConnector3">
            <a:avLst>
              <a:gd fmla="val 50007" name="adj1"/>
            </a:avLst>
          </a:prstGeom>
          <a:noFill/>
          <a:ln cap="flat" cmpd="sng" w="9525">
            <a:solidFill>
              <a:schemeClr val="dk2"/>
            </a:solidFill>
            <a:prstDash val="solid"/>
            <a:round/>
            <a:headEnd len="med" w="med" type="none"/>
            <a:tailEnd len="med" w="med" type="none"/>
          </a:ln>
        </p:spPr>
      </p:cxnSp>
      <p:cxnSp>
        <p:nvCxnSpPr>
          <p:cNvPr id="159" name="Google Shape;159;p25"/>
          <p:cNvCxnSpPr>
            <a:stCxn id="151" idx="1"/>
            <a:endCxn id="153" idx="3"/>
          </p:cNvCxnSpPr>
          <p:nvPr/>
        </p:nvCxnSpPr>
        <p:spPr>
          <a:xfrm rot="10800000">
            <a:off x="6317256" y="2702420"/>
            <a:ext cx="405000" cy="867600"/>
          </a:xfrm>
          <a:prstGeom prst="bentConnector3">
            <a:avLst>
              <a:gd fmla="val 49995" name="adj1"/>
            </a:avLst>
          </a:prstGeom>
          <a:noFill/>
          <a:ln cap="flat" cmpd="sng" w="9525">
            <a:solidFill>
              <a:schemeClr val="dk2"/>
            </a:solidFill>
            <a:prstDash val="solid"/>
            <a:round/>
            <a:headEnd len="med" w="med" type="none"/>
            <a:tailEnd len="med" w="med" type="none"/>
          </a:ln>
        </p:spPr>
      </p:cxnSp>
      <p:cxnSp>
        <p:nvCxnSpPr>
          <p:cNvPr id="160" name="Google Shape;160;p25"/>
          <p:cNvCxnSpPr>
            <a:stCxn id="152" idx="1"/>
            <a:endCxn id="153" idx="3"/>
          </p:cNvCxnSpPr>
          <p:nvPr/>
        </p:nvCxnSpPr>
        <p:spPr>
          <a:xfrm rot="10800000">
            <a:off x="6317250" y="2702207"/>
            <a:ext cx="405000" cy="1735500"/>
          </a:xfrm>
          <a:prstGeom prst="bentConnector3">
            <a:avLst>
              <a:gd fmla="val 49994" name="adj1"/>
            </a:avLst>
          </a:prstGeom>
          <a:noFill/>
          <a:ln cap="flat" cmpd="sng" w="9525">
            <a:solidFill>
              <a:schemeClr val="dk2"/>
            </a:solidFill>
            <a:prstDash val="solid"/>
            <a:round/>
            <a:headEnd len="med" w="med" type="none"/>
            <a:tailEnd len="med" w="med" type="none"/>
          </a:ln>
        </p:spPr>
      </p:cxnSp>
      <p:sp>
        <p:nvSpPr>
          <p:cNvPr id="161" name="Google Shape;161;p25"/>
          <p:cNvSpPr txBox="1"/>
          <p:nvPr/>
        </p:nvSpPr>
        <p:spPr>
          <a:xfrm>
            <a:off x="6013788" y="1852325"/>
            <a:ext cx="869700" cy="48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If no “who” in the command</a:t>
            </a:r>
            <a:endParaRPr sz="1000">
              <a:latin typeface="Lato"/>
              <a:ea typeface="Lato"/>
              <a:cs typeface="Lato"/>
              <a:sym typeface="Lato"/>
            </a:endParaRPr>
          </a:p>
        </p:txBody>
      </p:sp>
      <p:sp>
        <p:nvSpPr>
          <p:cNvPr id="162" name="Google Shape;162;p25"/>
          <p:cNvSpPr txBox="1"/>
          <p:nvPr/>
        </p:nvSpPr>
        <p:spPr>
          <a:xfrm>
            <a:off x="6004500" y="2993175"/>
            <a:ext cx="888300" cy="55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If n</a:t>
            </a:r>
            <a:r>
              <a:rPr lang="en" sz="1000">
                <a:latin typeface="Lato"/>
                <a:ea typeface="Lato"/>
                <a:cs typeface="Lato"/>
                <a:sym typeface="Lato"/>
              </a:rPr>
              <a:t>o “who” in the command</a:t>
            </a:r>
            <a:endParaRPr sz="1000">
              <a:latin typeface="Lato"/>
              <a:ea typeface="Lato"/>
              <a:cs typeface="Lato"/>
              <a:sym typeface="Lato"/>
            </a:endParaRPr>
          </a:p>
        </p:txBody>
      </p:sp>
      <p:sp>
        <p:nvSpPr>
          <p:cNvPr id="163" name="Google Shape;163;p25"/>
          <p:cNvSpPr txBox="1"/>
          <p:nvPr/>
        </p:nvSpPr>
        <p:spPr>
          <a:xfrm>
            <a:off x="6004488" y="4067800"/>
            <a:ext cx="888300" cy="2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Line ended</a:t>
            </a:r>
            <a:endParaRPr sz="1000">
              <a:latin typeface="Lato"/>
              <a:ea typeface="Lato"/>
              <a:cs typeface="Lato"/>
              <a:sym typeface="Lato"/>
            </a:endParaRPr>
          </a:p>
        </p:txBody>
      </p:sp>
      <p:sp>
        <p:nvSpPr>
          <p:cNvPr id="164" name="Google Shape;164;p25"/>
          <p:cNvSpPr txBox="1"/>
          <p:nvPr/>
        </p:nvSpPr>
        <p:spPr>
          <a:xfrm>
            <a:off x="6032950" y="231900"/>
            <a:ext cx="980700" cy="48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Lato"/>
                <a:ea typeface="Lato"/>
                <a:cs typeface="Lato"/>
                <a:sym typeface="Lato"/>
              </a:rPr>
              <a:t>App</a:t>
            </a:r>
            <a:endParaRPr sz="1500">
              <a:solidFill>
                <a:schemeClr val="dk2"/>
              </a:solidFill>
              <a:latin typeface="Lato"/>
              <a:ea typeface="Lato"/>
              <a:cs typeface="Lato"/>
              <a:sym typeface="Lato"/>
            </a:endParaRPr>
          </a:p>
        </p:txBody>
      </p:sp>
      <p:sp>
        <p:nvSpPr>
          <p:cNvPr id="165" name="Google Shape;165;p25"/>
          <p:cNvSpPr txBox="1"/>
          <p:nvPr/>
        </p:nvSpPr>
        <p:spPr>
          <a:xfrm>
            <a:off x="306975" y="231900"/>
            <a:ext cx="1492500" cy="48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Lato"/>
                <a:ea typeface="Lato"/>
                <a:cs typeface="Lato"/>
                <a:sym typeface="Lato"/>
              </a:rPr>
              <a:t>MicroController</a:t>
            </a:r>
            <a:endParaRPr sz="1300">
              <a:solidFill>
                <a:schemeClr val="dk2"/>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Ramp Detection and Traversal</a:t>
            </a:r>
            <a:endParaRPr/>
          </a:p>
        </p:txBody>
      </p:sp>
      <p:sp>
        <p:nvSpPr>
          <p:cNvPr id="171" name="Google Shape;17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use the fact that it is the second left open space.</a:t>
            </a:r>
            <a:endParaRPr/>
          </a:p>
          <a:p>
            <a:pPr indent="-342900" lvl="0" marL="457200" rtl="0" algn="l">
              <a:spcBef>
                <a:spcPts val="0"/>
              </a:spcBef>
              <a:spcAft>
                <a:spcPts val="0"/>
              </a:spcAft>
              <a:buSzPts val="1800"/>
              <a:buChar char="●"/>
            </a:pPr>
            <a:r>
              <a:rPr lang="en"/>
              <a:t>For travelling the ramp, we detect that we have reached the corned and change our angle to face the other side</a:t>
            </a:r>
            <a:endParaRPr/>
          </a:p>
          <a:p>
            <a:pPr indent="-342900" lvl="0" marL="457200" rtl="0" algn="l">
              <a:spcBef>
                <a:spcPts val="0"/>
              </a:spcBef>
              <a:spcAft>
                <a:spcPts val="0"/>
              </a:spcAft>
              <a:buSzPts val="1800"/>
              <a:buChar char="●"/>
            </a:pPr>
            <a:r>
              <a:rPr lang="en"/>
              <a:t>After 9 seconds of forward movement, we change the angle by 45 degrees</a:t>
            </a:r>
            <a:endParaRPr/>
          </a:p>
          <a:p>
            <a:pPr indent="-342900" lvl="0" marL="457200" rtl="0" algn="l">
              <a:spcBef>
                <a:spcPts val="0"/>
              </a:spcBef>
              <a:spcAft>
                <a:spcPts val="0"/>
              </a:spcAft>
              <a:buSzPts val="1800"/>
              <a:buChar char="●"/>
            </a:pPr>
            <a:r>
              <a:rPr lang="en"/>
              <a:t>After 20 seconds of forward movement , we change the angle by 90 degrees to go through the second corrido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265500" y="2130600"/>
            <a:ext cx="4082100" cy="8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177" name="Google Shape;177;p2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000"/>
              <a:t>GitHub Link:</a:t>
            </a:r>
            <a:endParaRPr b="1" sz="2000"/>
          </a:p>
          <a:p>
            <a:pPr indent="0" lvl="0" marL="0" rtl="0" algn="l">
              <a:spcBef>
                <a:spcPts val="1600"/>
              </a:spcBef>
              <a:spcAft>
                <a:spcPts val="1600"/>
              </a:spcAft>
              <a:buNone/>
            </a:pPr>
            <a:r>
              <a:rPr lang="en" sz="1300"/>
              <a:t>https://github.com/osamahammad21/3ARABEYA</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Baseline Functionality</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Reading Distance</a:t>
            </a:r>
            <a:endParaRPr/>
          </a:p>
          <a:p>
            <a:pPr indent="-342900" lvl="0" marL="457200" rtl="0" algn="l">
              <a:spcBef>
                <a:spcPts val="0"/>
              </a:spcBef>
              <a:spcAft>
                <a:spcPts val="0"/>
              </a:spcAft>
              <a:buSzPts val="1800"/>
              <a:buChar char="●"/>
            </a:pPr>
            <a:r>
              <a:rPr lang="en"/>
              <a:t>Communication with the mobile</a:t>
            </a:r>
            <a:endParaRPr/>
          </a:p>
          <a:p>
            <a:pPr indent="-342900" lvl="0" marL="457200" rtl="0" algn="l">
              <a:spcBef>
                <a:spcPts val="0"/>
              </a:spcBef>
              <a:spcAft>
                <a:spcPts val="0"/>
              </a:spcAft>
              <a:buSzPts val="1800"/>
              <a:buChar char="●"/>
            </a:pPr>
            <a:r>
              <a:rPr lang="en"/>
              <a:t>Time Configuration</a:t>
            </a:r>
            <a:endParaRPr/>
          </a:p>
          <a:p>
            <a:pPr indent="-342900" lvl="0" marL="457200" rtl="0" algn="l">
              <a:spcBef>
                <a:spcPts val="0"/>
              </a:spcBef>
              <a:spcAft>
                <a:spcPts val="0"/>
              </a:spcAft>
              <a:buSzPts val="1800"/>
              <a:buChar char="●"/>
            </a:pPr>
            <a:r>
              <a:rPr lang="en"/>
              <a:t>Mobile Application</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Reading Distance</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For this we use 3 ultrasonic sensors(one on the front and two for the sides)</a:t>
            </a:r>
            <a:endParaRPr/>
          </a:p>
          <a:p>
            <a:pPr indent="-342900" lvl="0" marL="457200" rtl="0" algn="l">
              <a:spcBef>
                <a:spcPts val="0"/>
              </a:spcBef>
              <a:spcAft>
                <a:spcPts val="0"/>
              </a:spcAft>
              <a:buSzPts val="1800"/>
              <a:buChar char="●"/>
            </a:pPr>
            <a:r>
              <a:rPr lang="en"/>
              <a:t>We connect all of them on one trigger pin</a:t>
            </a:r>
            <a:endParaRPr/>
          </a:p>
          <a:p>
            <a:pPr indent="-342900" lvl="0" marL="457200" rtl="0" algn="l">
              <a:spcBef>
                <a:spcPts val="0"/>
              </a:spcBef>
              <a:spcAft>
                <a:spcPts val="0"/>
              </a:spcAft>
              <a:buSzPts val="1800"/>
              <a:buChar char="●"/>
            </a:pPr>
            <a:r>
              <a:rPr lang="en"/>
              <a:t>Each sensor’s echo is connected to a separate pin</a:t>
            </a:r>
            <a:endParaRPr/>
          </a:p>
          <a:p>
            <a:pPr indent="-342900" lvl="0" marL="457200" rtl="0" algn="l">
              <a:spcBef>
                <a:spcPts val="0"/>
              </a:spcBef>
              <a:spcAft>
                <a:spcPts val="0"/>
              </a:spcAft>
              <a:buSzPts val="1800"/>
              <a:buChar char="●"/>
            </a:pPr>
            <a:r>
              <a:rPr lang="en"/>
              <a:t>We set the trigger pin high and wait for the readings</a:t>
            </a:r>
            <a:endParaRPr/>
          </a:p>
          <a:p>
            <a:pPr indent="-342900" lvl="0" marL="457200" rtl="0" algn="l">
              <a:spcBef>
                <a:spcPts val="0"/>
              </a:spcBef>
              <a:spcAft>
                <a:spcPts val="0"/>
              </a:spcAft>
              <a:buSzPts val="1800"/>
              <a:buChar char="●"/>
            </a:pPr>
            <a:r>
              <a:rPr lang="en"/>
              <a:t>The readings are received in Interrupts where each echo pin is an external </a:t>
            </a:r>
            <a:r>
              <a:rPr lang="en" sz="1700"/>
              <a:t>interrupt </a:t>
            </a:r>
            <a:r>
              <a:rPr lang="en"/>
              <a:t>on the rising and falling edge</a:t>
            </a:r>
            <a:endParaRPr/>
          </a:p>
          <a:p>
            <a:pPr indent="-342900" lvl="0" marL="457200" rtl="0" algn="l">
              <a:spcBef>
                <a:spcPts val="0"/>
              </a:spcBef>
              <a:spcAft>
                <a:spcPts val="0"/>
              </a:spcAft>
              <a:buSzPts val="1800"/>
              <a:buChar char="●"/>
            </a:pPr>
            <a:r>
              <a:rPr lang="en"/>
              <a:t>We calculate the time between the rising and falling edge for each sensor and use this for calculating the distance</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Communication with the Mobile</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use bluetooth module for the communication</a:t>
            </a:r>
            <a:endParaRPr/>
          </a:p>
          <a:p>
            <a:pPr indent="-342900" lvl="0" marL="457200" rtl="0" algn="l">
              <a:spcBef>
                <a:spcPts val="0"/>
              </a:spcBef>
              <a:spcAft>
                <a:spcPts val="0"/>
              </a:spcAft>
              <a:buSzPts val="1800"/>
              <a:buChar char="●"/>
            </a:pPr>
            <a:r>
              <a:rPr lang="en"/>
              <a:t>The module is connected to the UART</a:t>
            </a:r>
            <a:endParaRPr/>
          </a:p>
          <a:p>
            <a:pPr indent="-342900" lvl="0" marL="457200" rtl="0" algn="l">
              <a:spcBef>
                <a:spcPts val="0"/>
              </a:spcBef>
              <a:spcAft>
                <a:spcPts val="0"/>
              </a:spcAft>
              <a:buSzPts val="1800"/>
              <a:buChar char="●"/>
            </a:pPr>
            <a:r>
              <a:rPr lang="en"/>
              <a:t>We read from the UART when an interrupt is raised</a:t>
            </a:r>
            <a:endParaRPr/>
          </a:p>
          <a:p>
            <a:pPr indent="-342900" lvl="0" marL="457200" rtl="0" algn="l">
              <a:spcBef>
                <a:spcPts val="0"/>
              </a:spcBef>
              <a:spcAft>
                <a:spcPts val="0"/>
              </a:spcAft>
              <a:buSzPts val="1800"/>
              <a:buChar char="●"/>
            </a:pPr>
            <a:r>
              <a:rPr lang="en"/>
              <a:t>The data is sent in packets of 5 bytes with a begin and end byte of 0xFF</a:t>
            </a:r>
            <a:endParaRPr/>
          </a:p>
          <a:p>
            <a:pPr indent="0" lvl="0" marL="457200" rtl="0" algn="l">
              <a:spcBef>
                <a:spcPts val="1600"/>
              </a:spcBef>
              <a:spcAft>
                <a:spcPts val="1600"/>
              </a:spcAft>
              <a:buNone/>
            </a:pPr>
            <a:r>
              <a:t/>
            </a:r>
            <a:endParaRPr/>
          </a:p>
        </p:txBody>
      </p:sp>
      <p:graphicFrame>
        <p:nvGraphicFramePr>
          <p:cNvPr id="79" name="Google Shape;79;p16"/>
          <p:cNvGraphicFramePr/>
          <p:nvPr/>
        </p:nvGraphicFramePr>
        <p:xfrm>
          <a:off x="952500" y="3149650"/>
          <a:ext cx="3000000" cy="3000000"/>
        </p:xfrm>
        <a:graphic>
          <a:graphicData uri="http://schemas.openxmlformats.org/drawingml/2006/table">
            <a:tbl>
              <a:tblPr>
                <a:noFill/>
                <a:tableStyleId>{29395D9A-E1E1-4033-83CA-F1CEDD6C1BAC}</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en"/>
                        <a:t>0xFF</a:t>
                      </a:r>
                      <a:endParaRPr/>
                    </a:p>
                  </a:txBody>
                  <a:tcPr marT="91425" marB="91425" marR="91425" marL="91425"/>
                </a:tc>
                <a:tc>
                  <a:txBody>
                    <a:bodyPr/>
                    <a:lstStyle/>
                    <a:p>
                      <a:pPr indent="0" lvl="0" marL="0" rtl="0" algn="l">
                        <a:spcBef>
                          <a:spcPts val="0"/>
                        </a:spcBef>
                        <a:spcAft>
                          <a:spcPts val="0"/>
                        </a:spcAft>
                        <a:buNone/>
                      </a:pPr>
                      <a:r>
                        <a:rPr lang="en"/>
                        <a:t>rotation_byte1</a:t>
                      </a:r>
                      <a:endParaRPr/>
                    </a:p>
                  </a:txBody>
                  <a:tcPr marT="91425" marB="91425" marR="91425" marL="91425"/>
                </a:tc>
                <a:tc>
                  <a:txBody>
                    <a:bodyPr/>
                    <a:lstStyle/>
                    <a:p>
                      <a:pPr indent="0" lvl="0" marL="0" rtl="0" algn="l">
                        <a:spcBef>
                          <a:spcPts val="0"/>
                        </a:spcBef>
                        <a:spcAft>
                          <a:spcPts val="0"/>
                        </a:spcAft>
                        <a:buNone/>
                      </a:pPr>
                      <a:r>
                        <a:rPr lang="en"/>
                        <a:t>rotation_byte2</a:t>
                      </a:r>
                      <a:endParaRPr/>
                    </a:p>
                  </a:txBody>
                  <a:tcPr marT="91425" marB="91425" marR="91425" marL="91425"/>
                </a:tc>
                <a:tc>
                  <a:txBody>
                    <a:bodyPr/>
                    <a:lstStyle/>
                    <a:p>
                      <a:pPr indent="0" lvl="0" marL="0" rtl="0" algn="l">
                        <a:spcBef>
                          <a:spcPts val="0"/>
                        </a:spcBef>
                        <a:spcAft>
                          <a:spcPts val="0"/>
                        </a:spcAft>
                        <a:buNone/>
                      </a:pPr>
                      <a:r>
                        <a:rPr lang="en"/>
                        <a:t>human_flag</a:t>
                      </a:r>
                      <a:endParaRPr/>
                    </a:p>
                  </a:txBody>
                  <a:tcPr marT="91425" marB="91425" marR="91425" marL="91425"/>
                </a:tc>
                <a:tc>
                  <a:txBody>
                    <a:bodyPr/>
                    <a:lstStyle/>
                    <a:p>
                      <a:pPr indent="0" lvl="0" marL="0" rtl="0" algn="l">
                        <a:spcBef>
                          <a:spcPts val="0"/>
                        </a:spcBef>
                        <a:spcAft>
                          <a:spcPts val="0"/>
                        </a:spcAft>
                        <a:buNone/>
                      </a:pPr>
                      <a:r>
                        <a:rPr lang="en"/>
                        <a:t>0xFFs</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Configuration</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use a timer to gain the sense of time and distance</a:t>
            </a:r>
            <a:endParaRPr/>
          </a:p>
          <a:p>
            <a:pPr indent="-342900" lvl="0" marL="457200" rtl="0" algn="l">
              <a:spcBef>
                <a:spcPts val="0"/>
              </a:spcBef>
              <a:spcAft>
                <a:spcPts val="0"/>
              </a:spcAft>
              <a:buSzPts val="1800"/>
              <a:buChar char="●"/>
            </a:pPr>
            <a:r>
              <a:rPr lang="en"/>
              <a:t>A timer with </a:t>
            </a:r>
            <a:r>
              <a:rPr lang="en"/>
              <a:t>prescaler</a:t>
            </a:r>
            <a:r>
              <a:rPr lang="en"/>
              <a:t> of 800 and period of 10000 to tick each second</a:t>
            </a:r>
            <a:endParaRPr/>
          </a:p>
          <a:p>
            <a:pPr indent="-342900" lvl="0" marL="457200" rtl="0" algn="l">
              <a:spcBef>
                <a:spcPts val="0"/>
              </a:spcBef>
              <a:spcAft>
                <a:spcPts val="0"/>
              </a:spcAft>
              <a:buSzPts val="1800"/>
              <a:buChar char="●"/>
            </a:pPr>
            <a:r>
              <a:rPr lang="en"/>
              <a:t>An Enable Flag is used to enable/disable the timer</a:t>
            </a:r>
            <a:endParaRPr/>
          </a:p>
          <a:p>
            <a:pPr indent="-342900" lvl="0" marL="457200" rtl="0" algn="l">
              <a:spcBef>
                <a:spcPts val="0"/>
              </a:spcBef>
              <a:spcAft>
                <a:spcPts val="0"/>
              </a:spcAft>
              <a:buSzPts val="1800"/>
              <a:buChar char="●"/>
            </a:pPr>
            <a:r>
              <a:rPr lang="en"/>
              <a:t>When the timer is enabled, a global variable called seconds is incremented whenever is ticked</a:t>
            </a:r>
            <a:endParaRPr/>
          </a:p>
          <a:p>
            <a:pPr indent="-342900" lvl="0" marL="457200" rtl="0" algn="l">
              <a:spcBef>
                <a:spcPts val="0"/>
              </a:spcBef>
              <a:spcAft>
                <a:spcPts val="0"/>
              </a:spcAft>
              <a:buSzPts val="1800"/>
              <a:buChar char="●"/>
            </a:pPr>
            <a:r>
              <a:rPr lang="en"/>
              <a:t>Each tick is with an interrupt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Mobile App</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used processing to create an android app that does the following</a:t>
            </a:r>
            <a:endParaRPr/>
          </a:p>
          <a:p>
            <a:pPr indent="-317500" lvl="1" marL="914400" rtl="0" algn="l">
              <a:spcBef>
                <a:spcPts val="0"/>
              </a:spcBef>
              <a:spcAft>
                <a:spcPts val="0"/>
              </a:spcAft>
              <a:buSzPts val="1400"/>
              <a:buChar char="○"/>
            </a:pPr>
            <a:r>
              <a:rPr lang="en"/>
              <a:t>Measures the rotation angle</a:t>
            </a:r>
            <a:endParaRPr/>
          </a:p>
          <a:p>
            <a:pPr indent="-317500" lvl="1" marL="914400" rtl="0" algn="l">
              <a:spcBef>
                <a:spcPts val="0"/>
              </a:spcBef>
              <a:spcAft>
                <a:spcPts val="0"/>
              </a:spcAft>
              <a:buSzPts val="1400"/>
              <a:buChar char="○"/>
            </a:pPr>
            <a:r>
              <a:rPr lang="en"/>
              <a:t>Detect Faces (using KetaiFaces)</a:t>
            </a:r>
            <a:endParaRPr/>
          </a:p>
          <a:p>
            <a:pPr indent="-317500" lvl="1" marL="914400" rtl="0" algn="l">
              <a:spcBef>
                <a:spcPts val="0"/>
              </a:spcBef>
              <a:spcAft>
                <a:spcPts val="0"/>
              </a:spcAft>
              <a:buSzPts val="1400"/>
              <a:buChar char="○"/>
            </a:pPr>
            <a:r>
              <a:rPr lang="en"/>
              <a:t>Send and receive data from/to the MC</a:t>
            </a:r>
            <a:endParaRPr/>
          </a:p>
          <a:p>
            <a:pPr indent="-317500" lvl="1" marL="914400" rtl="0" algn="l">
              <a:spcBef>
                <a:spcPts val="0"/>
              </a:spcBef>
              <a:spcAft>
                <a:spcPts val="0"/>
              </a:spcAft>
              <a:buSzPts val="1400"/>
              <a:buChar char="○"/>
            </a:pPr>
            <a:r>
              <a:rPr lang="en"/>
              <a:t>Plays normal jokes</a:t>
            </a:r>
            <a:endParaRPr/>
          </a:p>
          <a:p>
            <a:pPr indent="-317500" lvl="1" marL="914400" rtl="0" algn="l">
              <a:spcBef>
                <a:spcPts val="0"/>
              </a:spcBef>
              <a:spcAft>
                <a:spcPts val="0"/>
              </a:spcAft>
              <a:buSzPts val="1400"/>
              <a:buChar char="○"/>
            </a:pPr>
            <a:r>
              <a:rPr lang="en"/>
              <a:t>Plays interactive knock-knock jokes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General Methodology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Objectives</a:t>
            </a:r>
            <a:endParaRPr/>
          </a:p>
        </p:txBody>
      </p:sp>
      <p:sp>
        <p:nvSpPr>
          <p:cNvPr id="102" name="Google Shape;102;p20"/>
          <p:cNvSpPr txBox="1"/>
          <p:nvPr>
            <p:ph idx="1" type="body"/>
          </p:nvPr>
        </p:nvSpPr>
        <p:spPr>
          <a:xfrm>
            <a:off x="311700" y="1152475"/>
            <a:ext cx="8520600" cy="378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Travel the first corridor</a:t>
            </a:r>
            <a:endParaRPr/>
          </a:p>
          <a:p>
            <a:pPr indent="-342900" lvl="0" marL="457200" rtl="0" algn="l">
              <a:spcBef>
                <a:spcPts val="0"/>
              </a:spcBef>
              <a:spcAft>
                <a:spcPts val="0"/>
              </a:spcAft>
              <a:buSzPts val="1800"/>
              <a:buChar char="●"/>
            </a:pPr>
            <a:r>
              <a:rPr lang="en"/>
              <a:t>Detect obstacles and avoid them</a:t>
            </a:r>
            <a:endParaRPr/>
          </a:p>
          <a:p>
            <a:pPr indent="-342900" lvl="0" marL="457200" rtl="0" algn="l">
              <a:spcBef>
                <a:spcPts val="0"/>
              </a:spcBef>
              <a:spcAft>
                <a:spcPts val="0"/>
              </a:spcAft>
              <a:buSzPts val="1800"/>
              <a:buChar char="●"/>
            </a:pPr>
            <a:r>
              <a:rPr lang="en"/>
              <a:t>Detect humans and tell them a joke</a:t>
            </a:r>
            <a:endParaRPr/>
          </a:p>
          <a:p>
            <a:pPr indent="-317500" lvl="1" marL="914400" rtl="0" algn="l">
              <a:spcBef>
                <a:spcPts val="0"/>
              </a:spcBef>
              <a:spcAft>
                <a:spcPts val="0"/>
              </a:spcAft>
              <a:buSzPts val="1400"/>
              <a:buChar char="○"/>
            </a:pPr>
            <a:r>
              <a:rPr lang="en"/>
              <a:t>Normal</a:t>
            </a:r>
            <a:endParaRPr/>
          </a:p>
          <a:p>
            <a:pPr indent="-317500" lvl="1" marL="914400" rtl="0" algn="l">
              <a:spcBef>
                <a:spcPts val="0"/>
              </a:spcBef>
              <a:spcAft>
                <a:spcPts val="0"/>
              </a:spcAft>
              <a:buSzPts val="1400"/>
              <a:buChar char="○"/>
            </a:pPr>
            <a:r>
              <a:rPr lang="en"/>
              <a:t>Interactive(knock-knock)</a:t>
            </a:r>
            <a:endParaRPr/>
          </a:p>
          <a:p>
            <a:pPr indent="-342900" lvl="0" marL="457200" rtl="0" algn="l">
              <a:spcBef>
                <a:spcPts val="0"/>
              </a:spcBef>
              <a:spcAft>
                <a:spcPts val="0"/>
              </a:spcAft>
              <a:buSzPts val="1800"/>
              <a:buChar char="●"/>
            </a:pPr>
            <a:r>
              <a:rPr lang="en"/>
              <a:t>Detect the ramp and go through it</a:t>
            </a:r>
            <a:endParaRPr/>
          </a:p>
          <a:p>
            <a:pPr indent="-342900" lvl="0" marL="457200" rtl="0" algn="l">
              <a:spcBef>
                <a:spcPts val="0"/>
              </a:spcBef>
              <a:spcAft>
                <a:spcPts val="0"/>
              </a:spcAft>
              <a:buSzPts val="1800"/>
              <a:buChar char="●"/>
            </a:pPr>
            <a:r>
              <a:rPr lang="en"/>
              <a:t>Travel the second corridor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 Machine: Corridor 1 and Corridor 2</a:t>
            </a:r>
            <a:endParaRPr/>
          </a:p>
        </p:txBody>
      </p:sp>
      <p:pic>
        <p:nvPicPr>
          <p:cNvPr id="108" name="Google Shape;108;p21"/>
          <p:cNvPicPr preferRelativeResize="0"/>
          <p:nvPr/>
        </p:nvPicPr>
        <p:blipFill>
          <a:blip r:embed="rId3">
            <a:alphaModFix/>
          </a:blip>
          <a:stretch>
            <a:fillRect/>
          </a:stretch>
        </p:blipFill>
        <p:spPr>
          <a:xfrm>
            <a:off x="2606936" y="1017450"/>
            <a:ext cx="6225376" cy="3829000"/>
          </a:xfrm>
          <a:prstGeom prst="rect">
            <a:avLst/>
          </a:prstGeom>
          <a:noFill/>
          <a:ln>
            <a:noFill/>
          </a:ln>
        </p:spPr>
      </p:pic>
      <p:sp>
        <p:nvSpPr>
          <p:cNvPr id="109" name="Google Shape;109;p21"/>
          <p:cNvSpPr txBox="1"/>
          <p:nvPr/>
        </p:nvSpPr>
        <p:spPr>
          <a:xfrm>
            <a:off x="323225" y="1433425"/>
            <a:ext cx="1869000" cy="6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Parent State=1 or 3</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