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1" r:id="rId3"/>
    <p:sldId id="257" r:id="rId4"/>
    <p:sldId id="262" r:id="rId5"/>
    <p:sldId id="258" r:id="rId6"/>
    <p:sldId id="267" r:id="rId7"/>
    <p:sldId id="260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5648C-809F-45ED-A972-3E278217A0C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6EC2E-A3AA-40EE-B861-363D4782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6EC2E-A3AA-40EE-B861-363D4782F4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3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6EC2E-A3AA-40EE-B861-363D4782F4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6EC2E-A3AA-40EE-B861-363D4782F4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9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6EC2E-A3AA-40EE-B861-363D4782F4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0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6EC2E-A3AA-40EE-B861-363D4782F4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58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6EC2E-A3AA-40EE-B861-363D4782F4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7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6EC2E-A3AA-40EE-B861-363D4782F4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9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6EC2E-A3AA-40EE-B861-363D4782F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8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6EC2E-A3AA-40EE-B861-363D4782F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7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899C-4C54-4CD8-8EB2-9B9B3FE55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B2EEB-3A89-4959-9AB2-DDBB07AA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A1AE-179F-4377-AEA3-56E67C78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8B60-6CE8-4140-A282-4D895F878C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7A3E-D633-4187-B1A3-2071430C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D0BC-608E-45B5-967F-24A9A1BC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289E-1796-41B5-A9EF-9EA84029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4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4955-602E-4ED3-9F23-2A22EF84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B7579-8DD9-482A-BAA0-69962DDF8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F7EBB-DF2C-4C5C-97A1-AD6AB305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8B60-6CE8-4140-A282-4D895F878C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7D76-08E4-4DB9-AA0F-15586805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6ADA-DBA3-401B-B20D-145AB062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289E-1796-41B5-A9EF-9EA84029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0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29F16-8A5A-4DEC-8819-5A64B4C35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13382-544F-4CCE-99A2-F12A4B4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5E69-D847-4E43-8976-17DD3579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8B60-6CE8-4140-A282-4D895F878C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F98E-D6E0-491E-9B5C-C59DBB46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3EF3-DD32-40D8-B969-8CF4A04D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289E-1796-41B5-A9EF-9EA84029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4334-B69F-41A5-B124-DA934533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542F-A388-4AC5-B308-CC8310C1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5DEF2-1A70-4CF3-8EBB-77155DCC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8B60-6CE8-4140-A282-4D895F878C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7700-E9A6-4F2C-88C2-91C14657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6923-D97F-496E-9E0D-E16FEAA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289E-1796-41B5-A9EF-9EA84029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4B1-D177-44A0-82B4-F7D7A6FB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CFED-BBB7-4E33-8B7A-8F53C6992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2D57-E1FC-46EB-9BDE-73ECC8D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8B60-6CE8-4140-A282-4D895F878C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AFC1-93E4-44E3-8337-BCB7FB13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4D64-A0BF-4C65-B7F4-0E511651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289E-1796-41B5-A9EF-9EA84029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8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B10A-1ED0-402A-8A42-4B0CB132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C97B-A990-4729-9CBA-0C52DC1C7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66E5C-7DA8-40DF-8075-AF7B5B22D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AA1CB-2224-4417-A8E4-E001E89B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8B60-6CE8-4140-A282-4D895F878C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73EE4-BEB7-40AE-8B3E-CB9CB333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B1EB1-7132-4777-9FFE-49338E13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289E-1796-41B5-A9EF-9EA84029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6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223D-28C1-4647-93FD-881CA0A1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B8B86-F58A-4AB5-BBBC-4407FCEB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F09DD-345D-4E5D-932F-62F26F9B4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B164C-DAF4-48FD-AA1C-1C42B612F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6A501-F06E-4319-9BD0-FEEFE1549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21160-D4A3-4BF8-949B-A93C2178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8B60-6CE8-4140-A282-4D895F878C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FCC82-B1C6-4A9D-8FC2-C64F693C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214A7-99FC-47C5-A0D0-1A803568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289E-1796-41B5-A9EF-9EA84029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EFD8-6D9F-4939-BB25-364710ED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B8F1C-8D08-4905-B8A8-A3408074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8B60-6CE8-4140-A282-4D895F878C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7098C-4731-4D86-B992-4A20C158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542B9-FBC7-4C6A-B492-3C4A1527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289E-1796-41B5-A9EF-9EA84029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A01D4-81B3-4877-8DE6-30394E8B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8B60-6CE8-4140-A282-4D895F878C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FD329-8C59-4513-854D-3281785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16D2B-C0F3-4C8D-B257-1C15C715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289E-1796-41B5-A9EF-9EA84029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B9F6-3B31-4EDD-8113-FFAF2C4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B09D-0BED-4AAC-A44A-8C3A7B30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4BEF6-770A-4AA7-B0F6-EA4A63A10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BE00C-89C8-4236-97B6-8BBF9321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8B60-6CE8-4140-A282-4D895F878C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EFC88-1A62-454B-A2FE-18E2F8CF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8BC71-8AFA-4E6C-A10F-22DFD481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289E-1796-41B5-A9EF-9EA84029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CD2C-3555-42AE-99BF-D3F475A9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2311D-EA44-4930-B1DD-311A05404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0BDC8-ACB6-462A-B6CD-47A7A90E2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8F364-D16F-4CB9-B078-B19F141C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8B60-6CE8-4140-A282-4D895F878C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F6FC6-E4C6-4539-9C68-44DEAC13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8A27C-21F1-4416-910C-82DCA5E9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289E-1796-41B5-A9EF-9EA84029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6014C-F4AF-4CFA-8337-A0987989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7BD6E-5139-4E11-893A-022913E6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1A0C-44F2-4E44-94D6-C85EFFB4C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8B60-6CE8-4140-A282-4D895F878CB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3F4C-C455-4C0C-AC50-492F5A492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5EB7C-08EC-4C8C-AECF-83776C116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289E-1796-41B5-A9EF-9EA84029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onenote:https://microsoft.sharepoint.com/teams/osg_core_dep/UxP/Shared%20Documents/UWP%20in%20Win32/UWP&#160;UI%20in%20Win32/XamlBridge.one#Getting%20Started%20with%20XamlBridge&amp;section-id={ADA0FBBB-3731-4AE3-834A-C86475B0FF90}&amp;page-id={B3D3D47D-E175-4342-AC1B-98CFEB11E54A}&amp;en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soft.sharepoint.com/teams/osg_core_dep/UxP/_layouts/OneNote.aspx?id=%2Fteams%2Fosg_core_dep%2FUxP%2FShared%20Documents%2FUWP%20in%20Win32%2FUWP%C2%A0UI%20in%20Win32&amp;wd=target%28XamlBridge.one%7CADA0FBBB-3731-4AE3-834A-C86475B0FF90%2FGetting%20Started%20with%20XamlBridge%7CB3D3D47D-E175-4342-AC1B-98CFEB11E54A%2F%2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401E-6D07-4AB4-91D1-625D6A1C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CD4E-9697-461E-9ADE-42C464CC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Demo &amp; dev experience</a:t>
            </a:r>
          </a:p>
          <a:p>
            <a:r>
              <a:rPr lang="en-US" dirty="0"/>
              <a:t>RS5 plans</a:t>
            </a:r>
          </a:p>
        </p:txBody>
      </p:sp>
    </p:spTree>
    <p:extLst>
      <p:ext uri="{BB962C8B-B14F-4D97-AF65-F5344CB8AC3E}">
        <p14:creationId xmlns:p14="http://schemas.microsoft.com/office/powerpoint/2010/main" val="421895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ED94-ADA4-4250-87F0-19AE894C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CA9C-7E8E-4EC1-BDBA-BB168E9F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XamlBridge</a:t>
            </a:r>
            <a:r>
              <a:rPr lang="en-US" dirty="0"/>
              <a:t>: bringing XAML UI (windows.ui.xaml.dll) to non-UWP (Win32) scenarios</a:t>
            </a:r>
          </a:p>
          <a:p>
            <a:r>
              <a:rPr lang="en-US" dirty="0"/>
              <a:t>Shipped publicly behind Velocity in RS4, planning to feature complete for RS5 and remove Velocity</a:t>
            </a:r>
          </a:p>
          <a:p>
            <a:r>
              <a:rPr lang="en-US" dirty="0"/>
              <a:t>Goal is to “meet existing Win32 customers where they are” and offer a drop-in UI framework</a:t>
            </a:r>
          </a:p>
          <a:p>
            <a:pPr lvl="1"/>
            <a:r>
              <a:rPr lang="en-US" dirty="0"/>
              <a:t>In-proc and same-thread as existing UI code (implies STA support)</a:t>
            </a:r>
          </a:p>
          <a:p>
            <a:pPr lvl="1"/>
            <a:r>
              <a:rPr lang="en-US" dirty="0"/>
              <a:t>CLR-based apps can code to XAML UI using our WinRT-based API and it should “feel natural”</a:t>
            </a:r>
          </a:p>
          <a:p>
            <a:r>
              <a:rPr lang="en-US" dirty="0"/>
              <a:t>Different than </a:t>
            </a:r>
            <a:r>
              <a:rPr lang="en-US" dirty="0" err="1"/>
              <a:t>XamlPresenter</a:t>
            </a:r>
            <a:endParaRPr lang="en-US" dirty="0"/>
          </a:p>
          <a:p>
            <a:pPr lvl="1"/>
            <a:r>
              <a:rPr lang="en-US" dirty="0"/>
              <a:t>Public hosting mode, supported long term for third parties</a:t>
            </a:r>
          </a:p>
          <a:p>
            <a:pPr lvl="1"/>
            <a:r>
              <a:rPr lang="en-US" dirty="0"/>
              <a:t>Embrace the modern platform (Islands, modern foundational components, etc.)</a:t>
            </a:r>
          </a:p>
          <a:p>
            <a:pPr lvl="1"/>
            <a:r>
              <a:rPr lang="en-US" dirty="0"/>
              <a:t>Does not require special support in leaf node components like XAML controls, </a:t>
            </a:r>
            <a:r>
              <a:rPr lang="en-US" dirty="0" err="1"/>
              <a:t>InkPresenter</a:t>
            </a:r>
            <a:r>
              <a:rPr lang="en-US" dirty="0"/>
              <a:t>, </a:t>
            </a:r>
            <a:r>
              <a:rPr lang="en-US" dirty="0" err="1"/>
              <a:t>MediaPlayer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6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69CD-28E8-4720-B53A-E8DC5DF6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865B-AA95-45E3-B96D-5471BA3D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Platform: support for using foundational modern components (</a:t>
            </a:r>
            <a:r>
              <a:rPr lang="en-US" dirty="0" err="1"/>
              <a:t>CoreWindow</a:t>
            </a:r>
            <a:r>
              <a:rPr lang="en-US" dirty="0"/>
              <a:t>, </a:t>
            </a:r>
            <a:r>
              <a:rPr lang="en-US" dirty="0" err="1"/>
              <a:t>CoreApplicationView</a:t>
            </a:r>
            <a:r>
              <a:rPr lang="en-US" dirty="0"/>
              <a:t>, </a:t>
            </a:r>
            <a:r>
              <a:rPr lang="en-US" dirty="0" err="1"/>
              <a:t>CoreDispatcher</a:t>
            </a:r>
            <a:r>
              <a:rPr lang="en-US" dirty="0"/>
              <a:t>, etc.) outside of a UWP context</a:t>
            </a:r>
          </a:p>
          <a:p>
            <a:r>
              <a:rPr lang="en-US" dirty="0"/>
              <a:t>XAML: new hosting interface, </a:t>
            </a:r>
            <a:r>
              <a:rPr lang="en-US" dirty="0" err="1"/>
              <a:t>xaml</a:t>
            </a:r>
            <a:r>
              <a:rPr lang="en-US" dirty="0"/>
              <a:t> core lifecycle management</a:t>
            </a:r>
          </a:p>
          <a:p>
            <a:r>
              <a:rPr lang="en-US" dirty="0"/>
              <a:t>Host layer: bridge UI frameworks (such as XAML and WPF)</a:t>
            </a:r>
          </a:p>
          <a:p>
            <a:pPr lvl="1"/>
            <a:r>
              <a:rPr lang="en-US" dirty="0"/>
              <a:t>Responsible for bridging focus, layout, accelerator keys, etc.</a:t>
            </a:r>
          </a:p>
        </p:txBody>
      </p:sp>
    </p:spTree>
    <p:extLst>
      <p:ext uri="{BB962C8B-B14F-4D97-AF65-F5344CB8AC3E}">
        <p14:creationId xmlns:p14="http://schemas.microsoft.com/office/powerpoint/2010/main" val="289252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F30E-F7D2-4319-84FD-547FDF5F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RS4 -&gt; RS5 Architectural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594C-F1BF-46B1-B5C4-B892533C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Adding support for Islands</a:t>
            </a:r>
          </a:p>
          <a:p>
            <a:pPr lvl="1"/>
            <a:r>
              <a:rPr lang="en-US" dirty="0"/>
              <a:t>Still supporting the HWND-based usage for legacy scenarios like WinForms/WPF</a:t>
            </a:r>
          </a:p>
          <a:p>
            <a:pPr lvl="1"/>
            <a:r>
              <a:rPr lang="en-US" dirty="0"/>
              <a:t>Modern Win32 customers like Office will use Islands directly, no HWNDs, and be able to solve many “airspace” issues</a:t>
            </a:r>
          </a:p>
          <a:p>
            <a:r>
              <a:rPr lang="en-US" dirty="0"/>
              <a:t>Adding support for multiple instances of hosted content on a single UI thread</a:t>
            </a:r>
          </a:p>
          <a:p>
            <a:r>
              <a:rPr lang="en-US" dirty="0"/>
              <a:t>Start work on solving the </a:t>
            </a:r>
            <a:r>
              <a:rPr lang="en-US" dirty="0" err="1"/>
              <a:t>GetForCurrentView</a:t>
            </a:r>
            <a:r>
              <a:rPr lang="en-US" dirty="0"/>
              <a:t> problem</a:t>
            </a:r>
          </a:p>
          <a:p>
            <a:pPr lvl="1"/>
            <a:r>
              <a:rPr lang="en-US" dirty="0"/>
              <a:t>COMP set to deliver “dependent views”</a:t>
            </a:r>
          </a:p>
          <a:p>
            <a:pPr lvl="1"/>
            <a:r>
              <a:rPr lang="en-US" dirty="0"/>
              <a:t>Role of </a:t>
            </a:r>
            <a:r>
              <a:rPr lang="en-US" dirty="0" err="1"/>
              <a:t>CoreWindow</a:t>
            </a:r>
            <a:r>
              <a:rPr lang="en-US" dirty="0"/>
              <a:t> will change</a:t>
            </a:r>
          </a:p>
          <a:p>
            <a:pPr lvl="1"/>
            <a:r>
              <a:rPr lang="en-US" dirty="0"/>
              <a:t>Many </a:t>
            </a:r>
            <a:r>
              <a:rPr lang="en-US" dirty="0" err="1"/>
              <a:t>GetForCurrentView</a:t>
            </a:r>
            <a:r>
              <a:rPr lang="en-US" dirty="0"/>
              <a:t> APIs will eventually be deprecated and replaced</a:t>
            </a:r>
          </a:p>
        </p:txBody>
      </p:sp>
    </p:spTree>
    <p:extLst>
      <p:ext uri="{BB962C8B-B14F-4D97-AF65-F5344CB8AC3E}">
        <p14:creationId xmlns:p14="http://schemas.microsoft.com/office/powerpoint/2010/main" val="92153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9416-8685-450F-850B-19A850CD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dev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4413-BCAC-4256-944F-043504E4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CLR: use of XAML and XAML projections in the full desktop CLR</a:t>
            </a:r>
          </a:p>
          <a:p>
            <a:r>
              <a:rPr lang="en-US" dirty="0"/>
              <a:t>WPF project references </a:t>
            </a:r>
            <a:r>
              <a:rPr lang="en-US" dirty="0" err="1"/>
              <a:t>Windows.winmd</a:t>
            </a:r>
            <a:r>
              <a:rPr lang="en-US" dirty="0"/>
              <a:t> and some specific projection/interop assemblies</a:t>
            </a:r>
          </a:p>
          <a:p>
            <a:r>
              <a:rPr lang="en-US" dirty="0"/>
              <a:t>WPF element tree contains a </a:t>
            </a:r>
            <a:r>
              <a:rPr lang="en-US" dirty="0" err="1"/>
              <a:t>JupiterHost</a:t>
            </a:r>
            <a:r>
              <a:rPr lang="en-US" dirty="0"/>
              <a:t> element – and a XAML </a:t>
            </a:r>
            <a:r>
              <a:rPr lang="en-US" dirty="0" err="1"/>
              <a:t>UserControl</a:t>
            </a:r>
            <a:r>
              <a:rPr lang="en-US" dirty="0"/>
              <a:t> type name is passed to the </a:t>
            </a:r>
            <a:r>
              <a:rPr lang="en-US"/>
              <a:t>JupiterHost</a:t>
            </a:r>
            <a:endParaRPr lang="en-US" dirty="0"/>
          </a:p>
          <a:p>
            <a:r>
              <a:rPr lang="en-US" dirty="0"/>
              <a:t>For now: post-build steps to copy XAML project assets into the WPF project – source code is compiled twice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7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E98A-D657-4807-977B-71C77C13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WPF/WinForms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6348B-CFF8-4DA3-A500-1720DDD1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XAML is pointer message based, and these legacy frameworks are (mostly) mouse message based</a:t>
            </a:r>
          </a:p>
          <a:p>
            <a:pPr lvl="1"/>
            <a:r>
              <a:rPr lang="en-US" dirty="0"/>
              <a:t>To address this, Mouse-In-Pointer mode is automatically enabled by </a:t>
            </a:r>
            <a:r>
              <a:rPr lang="en-US" dirty="0" err="1"/>
              <a:t>XamlBridge</a:t>
            </a:r>
            <a:endParaRPr lang="en-US" dirty="0"/>
          </a:p>
          <a:p>
            <a:r>
              <a:rPr lang="en-US" dirty="0"/>
              <a:t>Dev experience: UWP class library project type</a:t>
            </a:r>
          </a:p>
          <a:p>
            <a:pPr lvl="1"/>
            <a:r>
              <a:rPr lang="en-US" dirty="0"/>
              <a:t>We’re asking DevDiv for a .NET standard based XAML UI project type that can be reference by both UWP app projects and WPF/WinForms projects</a:t>
            </a:r>
          </a:p>
          <a:p>
            <a:r>
              <a:rPr lang="en-US" dirty="0"/>
              <a:t>Need a solution for existing UWP libraries (</a:t>
            </a:r>
            <a:r>
              <a:rPr lang="en-US" dirty="0" err="1"/>
              <a:t>Callisto</a:t>
            </a:r>
            <a:r>
              <a:rPr lang="en-US" dirty="0"/>
              <a:t>, Community Toolkit, Telerik, etc.)</a:t>
            </a:r>
          </a:p>
          <a:p>
            <a:pPr lvl="1"/>
            <a:r>
              <a:rPr lang="en-US" dirty="0"/>
              <a:t>Libraries available in source form can be recompiled</a:t>
            </a:r>
          </a:p>
          <a:p>
            <a:pPr lvl="1"/>
            <a:r>
              <a:rPr lang="en-US" dirty="0"/>
              <a:t>May be able to have a compatibility shim for binary libraries</a:t>
            </a:r>
          </a:p>
        </p:txBody>
      </p:sp>
    </p:spTree>
    <p:extLst>
      <p:ext uri="{BB962C8B-B14F-4D97-AF65-F5344CB8AC3E}">
        <p14:creationId xmlns:p14="http://schemas.microsoft.com/office/powerpoint/2010/main" val="260471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74D5-B547-4D27-9746-0DE5F865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RS5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CC8E-947C-4E46-A9BD-AE3C8F44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customer scenarios</a:t>
            </a:r>
          </a:p>
          <a:p>
            <a:pPr lvl="1"/>
            <a:r>
              <a:rPr lang="en-US" dirty="0"/>
              <a:t>XAML in Win32 Office</a:t>
            </a:r>
          </a:p>
          <a:p>
            <a:pPr lvl="1"/>
            <a:r>
              <a:rPr lang="en-US" dirty="0"/>
              <a:t>WinForms/WPF third party story</a:t>
            </a:r>
          </a:p>
          <a:p>
            <a:pPr lvl="1"/>
            <a:r>
              <a:rPr lang="en-US" dirty="0"/>
              <a:t>Inbox shell use (clipping tool, shell PDF preview handler, etc.)</a:t>
            </a:r>
          </a:p>
          <a:p>
            <a:r>
              <a:rPr lang="en-US" dirty="0"/>
              <a:t>Architectural changes mentioned earlier (Islands and multi-instancing)</a:t>
            </a:r>
          </a:p>
          <a:p>
            <a:r>
              <a:rPr lang="en-US" dirty="0"/>
              <a:t>Performance work (Office is very address space sensitive)</a:t>
            </a:r>
          </a:p>
        </p:txBody>
      </p:sp>
    </p:spTree>
    <p:extLst>
      <p:ext uri="{BB962C8B-B14F-4D97-AF65-F5344CB8AC3E}">
        <p14:creationId xmlns:p14="http://schemas.microsoft.com/office/powerpoint/2010/main" val="321570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0F6B-B882-4DE2-AC40-C7538095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BF5E-9273-4BB7-B898-069C1D19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to a design document and demo projects: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Getting Started with </a:t>
            </a:r>
            <a:r>
              <a:rPr lang="en-US" dirty="0" err="1">
                <a:hlinkClick r:id="rId3"/>
              </a:rPr>
              <a:t>XamlBridge</a:t>
            </a:r>
            <a:r>
              <a:rPr lang="en-US" dirty="0"/>
              <a:t>  (</a:t>
            </a:r>
            <a:r>
              <a:rPr lang="en-US" dirty="0">
                <a:hlinkClick r:id="rId4"/>
              </a:rPr>
              <a:t>Web view</a:t>
            </a:r>
            <a:r>
              <a:rPr lang="en-US" dirty="0"/>
              <a:t>)</a:t>
            </a:r>
          </a:p>
          <a:p>
            <a:r>
              <a:rPr lang="en-US" dirty="0"/>
              <a:t>Contact </a:t>
            </a:r>
            <a:r>
              <a:rPr lang="en-US" dirty="0" err="1"/>
              <a:t>benpryor</a:t>
            </a:r>
            <a:r>
              <a:rPr lang="en-US" dirty="0"/>
              <a:t> with any questions/comments/feedback</a:t>
            </a:r>
          </a:p>
        </p:txBody>
      </p:sp>
    </p:spTree>
    <p:extLst>
      <p:ext uri="{BB962C8B-B14F-4D97-AF65-F5344CB8AC3E}">
        <p14:creationId xmlns:p14="http://schemas.microsoft.com/office/powerpoint/2010/main" val="286467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0520-F7B2-470C-8F4C-851568B6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XamlBridge</a:t>
            </a:r>
            <a:r>
              <a:rPr lang="en-US" dirty="0"/>
              <a:t>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C8A24-DF67-4F77-8170-7318087DC167}"/>
              </a:ext>
            </a:extLst>
          </p:cNvPr>
          <p:cNvSpPr/>
          <p:nvPr/>
        </p:nvSpPr>
        <p:spPr>
          <a:xfrm>
            <a:off x="838200" y="1690688"/>
            <a:ext cx="10515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interface </a:t>
            </a:r>
            <a:r>
              <a:rPr lang="en-US" sz="1400" dirty="0" err="1">
                <a:latin typeface="Consolas" panose="020B0609020204030204" pitchFamily="49" charset="0"/>
              </a:rPr>
              <a:t>IXamlBridge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IInspectable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latin typeface="Consolas" panose="020B0609020204030204" pitchFamily="49" charset="0"/>
              </a:rPr>
              <a:t>propget</a:t>
            </a:r>
            <a:r>
              <a:rPr lang="en-US" sz="1400" dirty="0">
                <a:latin typeface="Consolas" panose="020B0609020204030204" pitchFamily="49" charset="0"/>
              </a:rPr>
              <a:t>] HRESULT Content([out, </a:t>
            </a:r>
            <a:r>
              <a:rPr lang="en-US" sz="1400" dirty="0" err="1">
                <a:latin typeface="Consolas" panose="020B0609020204030204" pitchFamily="49" charset="0"/>
              </a:rPr>
              <a:t>retval</a:t>
            </a:r>
            <a:r>
              <a:rPr lang="en-US" sz="1400" dirty="0">
                <a:latin typeface="Consolas" panose="020B0609020204030204" pitchFamily="49" charset="0"/>
              </a:rPr>
              <a:t>] </a:t>
            </a:r>
            <a:r>
              <a:rPr lang="en-US" sz="1400" dirty="0" err="1">
                <a:latin typeface="Consolas" panose="020B0609020204030204" pitchFamily="49" charset="0"/>
              </a:rPr>
              <a:t>Windows.UI.Xaml.UIElement</a:t>
            </a:r>
            <a:r>
              <a:rPr lang="en-US" sz="1400" dirty="0">
                <a:latin typeface="Consolas" panose="020B0609020204030204" pitchFamily="49" charset="0"/>
              </a:rPr>
              <a:t>** value);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latin typeface="Consolas" panose="020B0609020204030204" pitchFamily="49" charset="0"/>
              </a:rPr>
              <a:t>propput</a:t>
            </a:r>
            <a:r>
              <a:rPr lang="en-US" sz="1400" dirty="0">
                <a:latin typeface="Consolas" panose="020B0609020204030204" pitchFamily="49" charset="0"/>
              </a:rPr>
              <a:t>] HRESULT Content([in] </a:t>
            </a:r>
            <a:r>
              <a:rPr lang="en-US" sz="1400" dirty="0" err="1">
                <a:latin typeface="Consolas" panose="020B0609020204030204" pitchFamily="49" charset="0"/>
              </a:rPr>
              <a:t>Windows.UI.Xaml.UIElement</a:t>
            </a:r>
            <a:r>
              <a:rPr lang="en-US" sz="1400" dirty="0">
                <a:latin typeface="Consolas" panose="020B0609020204030204" pitchFamily="49" charset="0"/>
              </a:rPr>
              <a:t>* value);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HRESULT </a:t>
            </a:r>
            <a:r>
              <a:rPr lang="en-US" sz="1400" dirty="0" err="1">
                <a:latin typeface="Consolas" panose="020B0609020204030204" pitchFamily="49" charset="0"/>
              </a:rPr>
              <a:t>InitializeBridge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interface </a:t>
            </a:r>
            <a:r>
              <a:rPr lang="en-US" sz="1400" dirty="0" err="1">
                <a:latin typeface="Consolas" panose="020B0609020204030204" pitchFamily="49" charset="0"/>
              </a:rPr>
              <a:t>IXamlBridgeStatics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IInspectable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HRESULT </a:t>
            </a:r>
            <a:r>
              <a:rPr lang="en-US" sz="1400" dirty="0" err="1">
                <a:latin typeface="Consolas" panose="020B0609020204030204" pitchFamily="49" charset="0"/>
              </a:rPr>
              <a:t>CreateForParentHwnd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[in] INT </a:t>
            </a:r>
            <a:r>
              <a:rPr lang="en-US" sz="1400" dirty="0" err="1">
                <a:latin typeface="Consolas" panose="020B0609020204030204" pitchFamily="49" charset="0"/>
              </a:rPr>
              <a:t>parentHwnd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[out] INT* </a:t>
            </a:r>
            <a:r>
              <a:rPr lang="en-US" sz="1400" dirty="0" err="1">
                <a:latin typeface="Consolas" panose="020B0609020204030204" pitchFamily="49" charset="0"/>
              </a:rPr>
              <a:t>hostHwnd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[out, </a:t>
            </a:r>
            <a:r>
              <a:rPr lang="en-US" sz="1400" dirty="0" err="1">
                <a:latin typeface="Consolas" panose="020B0609020204030204" pitchFamily="49" charset="0"/>
              </a:rPr>
              <a:t>retval</a:t>
            </a:r>
            <a:r>
              <a:rPr lang="en-US" sz="1400" dirty="0">
                <a:latin typeface="Consolas" panose="020B0609020204030204" pitchFamily="49" charset="0"/>
              </a:rPr>
              <a:t>] </a:t>
            </a:r>
            <a:r>
              <a:rPr lang="en-US" sz="1400" dirty="0" err="1">
                <a:latin typeface="Consolas" panose="020B0609020204030204" pitchFamily="49" charset="0"/>
              </a:rPr>
              <a:t>Windows.UI.Xaml.Hosting.XamlBridge</a:t>
            </a:r>
            <a:r>
              <a:rPr lang="en-US" sz="1400" dirty="0">
                <a:latin typeface="Consolas" panose="020B0609020204030204" pitchFamily="49" charset="0"/>
              </a:rPr>
              <a:t>** result);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runtimeclass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XamlBridge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[default] interface </a:t>
            </a:r>
            <a:r>
              <a:rPr lang="en-US" sz="1400" dirty="0" err="1">
                <a:latin typeface="Consolas" panose="020B0609020204030204" pitchFamily="49" charset="0"/>
              </a:rPr>
              <a:t>Windows.UI.Xaml.Hosting.IXamlBridge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interface </a:t>
            </a:r>
            <a:r>
              <a:rPr lang="en-US" sz="1400" dirty="0" err="1">
                <a:latin typeface="Consolas" panose="020B0609020204030204" pitchFamily="49" charset="0"/>
              </a:rPr>
              <a:t>Windows.Foundation.IClosable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665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587</Words>
  <Application>Microsoft Office PowerPoint</Application>
  <PresentationFormat>Widescreen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Agenda</vt:lpstr>
      <vt:lpstr>Intro</vt:lpstr>
      <vt:lpstr>Architecture</vt:lpstr>
      <vt:lpstr>RS4 -&gt; RS5 Architectural Changes</vt:lpstr>
      <vt:lpstr>Demo and dev experience</vt:lpstr>
      <vt:lpstr>WPF/WinForms Issues</vt:lpstr>
      <vt:lpstr>RS5 Work</vt:lpstr>
      <vt:lpstr>For more info</vt:lpstr>
      <vt:lpstr>Appendix: XamlBridge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Ben Pryor</dc:creator>
  <cp:lastModifiedBy>Ben Pryor</cp:lastModifiedBy>
  <cp:revision>20</cp:revision>
  <dcterms:created xsi:type="dcterms:W3CDTF">2018-02-06T18:12:28Z</dcterms:created>
  <dcterms:modified xsi:type="dcterms:W3CDTF">2018-02-06T18:59:44Z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benpryor@microsoft.com</vt:lpwstr>
  </property>
  <property fmtid="{D5CDD505-2E9C-101B-9397-08002B2CF9AE}" pid="5" name="MSIP_Label_f42aa342-8706-4288-bd11-ebb85995028c_SetDate">
    <vt:lpwstr>2018-02-06T18:21:48.3662163Z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