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33"/>
  </p:notesMasterIdLst>
  <p:sldIdLst>
    <p:sldId id="256" r:id="rId2"/>
    <p:sldId id="333" r:id="rId3"/>
    <p:sldId id="257" r:id="rId4"/>
    <p:sldId id="335" r:id="rId5"/>
    <p:sldId id="286" r:id="rId6"/>
    <p:sldId id="287" r:id="rId7"/>
    <p:sldId id="277" r:id="rId8"/>
    <p:sldId id="337" r:id="rId9"/>
    <p:sldId id="338" r:id="rId10"/>
    <p:sldId id="336" r:id="rId11"/>
    <p:sldId id="278" r:id="rId12"/>
    <p:sldId id="279" r:id="rId13"/>
    <p:sldId id="280" r:id="rId14"/>
    <p:sldId id="281" r:id="rId15"/>
    <p:sldId id="282" r:id="rId16"/>
    <p:sldId id="292" r:id="rId17"/>
    <p:sldId id="293" r:id="rId18"/>
    <p:sldId id="294" r:id="rId19"/>
    <p:sldId id="295" r:id="rId20"/>
    <p:sldId id="296" r:id="rId21"/>
    <p:sldId id="297" r:id="rId22"/>
    <p:sldId id="298" r:id="rId23"/>
    <p:sldId id="299" r:id="rId24"/>
    <p:sldId id="300" r:id="rId25"/>
    <p:sldId id="273" r:id="rId26"/>
    <p:sldId id="305" r:id="rId27"/>
    <p:sldId id="258" r:id="rId28"/>
    <p:sldId id="259" r:id="rId29"/>
    <p:sldId id="266" r:id="rId30"/>
    <p:sldId id="263" r:id="rId31"/>
    <p:sldId id="32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B3"/>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8" autoAdjust="0"/>
    <p:restoredTop sz="96357" autoAdjust="0"/>
  </p:normalViewPr>
  <p:slideViewPr>
    <p:cSldViewPr snapToGrid="0">
      <p:cViewPr>
        <p:scale>
          <a:sx n="200" d="100"/>
          <a:sy n="200" d="100"/>
        </p:scale>
        <p:origin x="-1674" y="-289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83F26-6CD6-4493-A0B3-7F5E4DE6E406}"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35505-515C-4301-A647-60A94B0EA2FC}" type="slidenum">
              <a:rPr lang="en-US" smtClean="0"/>
              <a:t>‹#›</a:t>
            </a:fld>
            <a:endParaRPr lang="en-US"/>
          </a:p>
        </p:txBody>
      </p:sp>
    </p:spTree>
    <p:extLst>
      <p:ext uri="{BB962C8B-B14F-4D97-AF65-F5344CB8AC3E}">
        <p14:creationId xmlns:p14="http://schemas.microsoft.com/office/powerpoint/2010/main" val="88715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Distributed_syste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bm.com/topics/hyperledg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Hyperledger Project is an open-source collaborative effort created to advance cross-industry Blockchain technologies. </a:t>
            </a:r>
          </a:p>
          <a:p>
            <a:r>
              <a:rPr lang="en-US" dirty="0"/>
              <a:t>It is a project under the LINUX Foundation, Hyperledger is not a single project but a collection of projects under Hyperledger umbrella, there two type of projects:</a:t>
            </a:r>
          </a:p>
        </p:txBody>
      </p:sp>
      <p:sp>
        <p:nvSpPr>
          <p:cNvPr id="4" name="Slide Number Placeholder 3"/>
          <p:cNvSpPr>
            <a:spLocks noGrp="1"/>
          </p:cNvSpPr>
          <p:nvPr>
            <p:ph type="sldNum" sz="quarter" idx="5"/>
          </p:nvPr>
        </p:nvSpPr>
        <p:spPr/>
        <p:txBody>
          <a:bodyPr/>
          <a:lstStyle/>
          <a:p>
            <a:fld id="{E3735505-515C-4301-A647-60A94B0EA2FC}" type="slidenum">
              <a:rPr lang="en-US" smtClean="0"/>
              <a:t>3</a:t>
            </a:fld>
            <a:endParaRPr lang="en-US"/>
          </a:p>
        </p:txBody>
      </p:sp>
    </p:spTree>
    <p:extLst>
      <p:ext uri="{BB962C8B-B14F-4D97-AF65-F5344CB8AC3E}">
        <p14:creationId xmlns:p14="http://schemas.microsoft.com/office/powerpoint/2010/main" val="26260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public blockchain network, the participants don’t have to reveal the identity.</a:t>
            </a:r>
          </a:p>
          <a:p>
            <a:r>
              <a:rPr lang="en-US" dirty="0"/>
              <a:t>They can just download a software and start transacting on the public network. </a:t>
            </a:r>
          </a:p>
          <a:p>
            <a:r>
              <a:rPr lang="en-US" dirty="0"/>
              <a:t>In the case of a business application, anonymity is not the way things works. * Members of the business blockchain network would always be known entities, and * the participants will be able to take actions based on the </a:t>
            </a:r>
            <a:r>
              <a:rPr lang="en-US" b="1" dirty="0"/>
              <a:t>Rules</a:t>
            </a:r>
            <a:r>
              <a:rPr lang="en-US" dirty="0"/>
              <a:t>…</a:t>
            </a:r>
          </a:p>
          <a:p>
            <a:r>
              <a:rPr lang="en-US" dirty="0"/>
              <a:t>Hyperledger Fabric is a permissioned network in *</a:t>
            </a:r>
            <a:r>
              <a:rPr lang="en-US" sz="1200" b="1" dirty="0">
                <a:solidFill>
                  <a:srgbClr val="FF0000"/>
                </a:solidFill>
              </a:rPr>
              <a:t>which identities are managed </a:t>
            </a:r>
            <a:r>
              <a:rPr lang="en-US" dirty="0"/>
              <a:t>and *</a:t>
            </a:r>
            <a:r>
              <a:rPr lang="en-US" b="1" dirty="0"/>
              <a:t>the roles are assigned </a:t>
            </a:r>
          </a:p>
        </p:txBody>
      </p:sp>
      <p:sp>
        <p:nvSpPr>
          <p:cNvPr id="4" name="Slide Number Placeholder 3"/>
          <p:cNvSpPr>
            <a:spLocks noGrp="1"/>
          </p:cNvSpPr>
          <p:nvPr>
            <p:ph type="sldNum" sz="quarter" idx="5"/>
          </p:nvPr>
        </p:nvSpPr>
        <p:spPr/>
        <p:txBody>
          <a:bodyPr/>
          <a:lstStyle/>
          <a:p>
            <a:fld id="{E3735505-515C-4301-A647-60A94B0EA2FC}" type="slidenum">
              <a:rPr lang="en-US" smtClean="0"/>
              <a:t>12</a:t>
            </a:fld>
            <a:endParaRPr lang="en-US"/>
          </a:p>
        </p:txBody>
      </p:sp>
    </p:spTree>
    <p:extLst>
      <p:ext uri="{BB962C8B-B14F-4D97-AF65-F5344CB8AC3E}">
        <p14:creationId xmlns:p14="http://schemas.microsoft.com/office/powerpoint/2010/main" val="39659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the public blockchain network, all transaction are visible to everyone.</a:t>
            </a:r>
          </a:p>
          <a:p>
            <a:r>
              <a:rPr lang="en-US" dirty="0"/>
              <a:t>In the case of a business blockchain network, it not be a desirable thing.</a:t>
            </a:r>
          </a:p>
          <a:p>
            <a:r>
              <a:rPr lang="en-US" dirty="0"/>
              <a:t>* Most of the time business want to keep their transactions confidential and visible only to the counterparty.</a:t>
            </a:r>
          </a:p>
          <a:p>
            <a:r>
              <a:rPr lang="en-US" dirty="0"/>
              <a:t>* Hyperledger Fabric allows the members to transact </a:t>
            </a:r>
            <a:r>
              <a:rPr lang="en-US" sz="1200" dirty="0">
                <a:solidFill>
                  <a:schemeClr val="accent2">
                    <a:lumMod val="75000"/>
                  </a:schemeClr>
                </a:solidFill>
              </a:rPr>
              <a:t>privately.</a:t>
            </a:r>
          </a:p>
          <a:p>
            <a:r>
              <a:rPr lang="en-US" sz="1200" dirty="0">
                <a:solidFill>
                  <a:schemeClr val="accent2">
                    <a:lumMod val="75000"/>
                  </a:schemeClr>
                </a:solidFill>
              </a:rPr>
              <a:t>That means their transactions are visible only to the counter parties and are not visible to the other members on the network.</a:t>
            </a:r>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13</a:t>
            </a:fld>
            <a:endParaRPr lang="en-US"/>
          </a:p>
        </p:txBody>
      </p:sp>
    </p:spTree>
    <p:extLst>
      <p:ext uri="{BB962C8B-B14F-4D97-AF65-F5344CB8AC3E}">
        <p14:creationId xmlns:p14="http://schemas.microsoft.com/office/powerpoint/2010/main" val="1089352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case of public blockchain network, transactions are validated by the members of the network in return of crypto tokens, and that is an incentive which keeps the public networks going.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of a business blockchain network, cryptocurrency or crypto token *</a:t>
            </a:r>
            <a:r>
              <a:rPr lang="en-US" b="1" dirty="0"/>
              <a:t>based incentivization is not needed. </a:t>
            </a:r>
            <a:r>
              <a:rPr lang="en-US" dirty="0"/>
              <a:t>Also, there is no need for *</a:t>
            </a:r>
            <a:r>
              <a:rPr lang="en-US" b="1" dirty="0"/>
              <a:t>crypto tokens to be given out </a:t>
            </a:r>
            <a:r>
              <a:rPr lang="en-US" dirty="0"/>
              <a:t>as a fee for the execution of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Hyperledger Fabric does not have the concept of cryptocurrency</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14</a:t>
            </a:fld>
            <a:endParaRPr lang="en-US"/>
          </a:p>
        </p:txBody>
      </p:sp>
    </p:spTree>
    <p:extLst>
      <p:ext uri="{BB962C8B-B14F-4D97-AF65-F5344CB8AC3E}">
        <p14:creationId xmlns:p14="http://schemas.microsoft.com/office/powerpoint/2010/main" val="335578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HLF supports *</a:t>
            </a:r>
            <a:r>
              <a:rPr lang="en-US" sz="1200" b="1" dirty="0">
                <a:solidFill>
                  <a:schemeClr val="accent2">
                    <a:lumMod val="75000"/>
                  </a:schemeClr>
                </a:solidFill>
              </a:rPr>
              <a:t>Smart Contracts </a:t>
            </a:r>
            <a:r>
              <a:rPr lang="en-US" sz="1200" dirty="0">
                <a:solidFill>
                  <a:schemeClr val="accent2">
                    <a:lumMod val="75000"/>
                  </a:schemeClr>
                </a:solidFill>
              </a:rPr>
              <a:t>or ‘chain code’ the chain code encapsulates the *</a:t>
            </a:r>
            <a:r>
              <a:rPr lang="en-US" sz="1200" b="1" dirty="0">
                <a:solidFill>
                  <a:schemeClr val="accent2">
                    <a:lumMod val="75000"/>
                  </a:schemeClr>
                </a:solidFill>
              </a:rPr>
              <a:t>business logic </a:t>
            </a:r>
            <a:r>
              <a:rPr lang="en-US" sz="1200" dirty="0">
                <a:solidFill>
                  <a:schemeClr val="accent2">
                    <a:lumMod val="75000"/>
                  </a:schemeClr>
                </a:solidFill>
              </a:rPr>
              <a:t>for the implementation of the business blockchain application.</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15</a:t>
            </a:fld>
            <a:endParaRPr lang="en-US"/>
          </a:p>
        </p:txBody>
      </p:sp>
    </p:spTree>
    <p:extLst>
      <p:ext uri="{BB962C8B-B14F-4D97-AF65-F5344CB8AC3E}">
        <p14:creationId xmlns:p14="http://schemas.microsoft.com/office/powerpoint/2010/main" val="3731060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*In public blockchain </a:t>
            </a:r>
            <a:r>
              <a:rPr lang="en-US" dirty="0"/>
              <a:t>network such Ethereum and Bitcoin all node are equal But in Hyperledger Fabric the Nodes may not be equal.</a:t>
            </a:r>
          </a:p>
        </p:txBody>
      </p:sp>
      <p:sp>
        <p:nvSpPr>
          <p:cNvPr id="4" name="Slide Number Placeholder 3"/>
          <p:cNvSpPr>
            <a:spLocks noGrp="1"/>
          </p:cNvSpPr>
          <p:nvPr>
            <p:ph type="sldNum" sz="quarter" idx="5"/>
          </p:nvPr>
        </p:nvSpPr>
        <p:spPr/>
        <p:txBody>
          <a:bodyPr/>
          <a:lstStyle/>
          <a:p>
            <a:fld id="{E3735505-515C-4301-A647-60A94B0EA2FC}" type="slidenum">
              <a:rPr lang="en-US" smtClean="0"/>
              <a:t>16</a:t>
            </a:fld>
            <a:endParaRPr lang="en-US"/>
          </a:p>
        </p:txBody>
      </p:sp>
    </p:spTree>
    <p:extLst>
      <p:ext uri="{BB962C8B-B14F-4D97-AF65-F5344CB8AC3E}">
        <p14:creationId xmlns:p14="http://schemas.microsoft.com/office/powerpoint/2010/main" val="4193035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Hyperledger Fabric Distribution Ledger Technology of Blockchain Technology.</a:t>
            </a:r>
          </a:p>
          <a:p>
            <a:r>
              <a:rPr lang="en-US" dirty="0"/>
              <a:t>*A Concept of Members. Members are legally separate entities * that joint the blockchain network to transact. * These members share one or more distributed ledger * and each of these members host nodes. These node are used for submitting the transactions and for managing the state of the ledger within the organization.</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17</a:t>
            </a:fld>
            <a:endParaRPr lang="en-US"/>
          </a:p>
        </p:txBody>
      </p:sp>
    </p:spTree>
    <p:extLst>
      <p:ext uri="{BB962C8B-B14F-4D97-AF65-F5344CB8AC3E}">
        <p14:creationId xmlns:p14="http://schemas.microsoft.com/office/powerpoint/2010/main" val="3380696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referred to the communication entities of the blockchain.</a:t>
            </a:r>
          </a:p>
          <a:p>
            <a:r>
              <a:rPr lang="en-US" dirty="0"/>
              <a:t>Each node is assigned an * identity by way of certificates.</a:t>
            </a:r>
          </a:p>
          <a:p>
            <a:r>
              <a:rPr lang="en-US" dirty="0"/>
              <a:t>Even the users in the blockchain ecosystem * built on Hyperledger Fabric are assigned a certificate</a:t>
            </a:r>
          </a:p>
        </p:txBody>
      </p:sp>
      <p:sp>
        <p:nvSpPr>
          <p:cNvPr id="4" name="Slide Number Placeholder 3"/>
          <p:cNvSpPr>
            <a:spLocks noGrp="1"/>
          </p:cNvSpPr>
          <p:nvPr>
            <p:ph type="sldNum" sz="quarter" idx="5"/>
          </p:nvPr>
        </p:nvSpPr>
        <p:spPr/>
        <p:txBody>
          <a:bodyPr/>
          <a:lstStyle/>
          <a:p>
            <a:fld id="{E3735505-515C-4301-A647-60A94B0EA2FC}" type="slidenum">
              <a:rPr lang="en-US" smtClean="0"/>
              <a:t>18</a:t>
            </a:fld>
            <a:endParaRPr lang="en-US"/>
          </a:p>
        </p:txBody>
      </p:sp>
    </p:spTree>
    <p:extLst>
      <p:ext uri="{BB962C8B-B14F-4D97-AF65-F5344CB8AC3E}">
        <p14:creationId xmlns:p14="http://schemas.microsoft.com/office/powerpoint/2010/main" val="954169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Ledgers are used to manage the state of the assets.</a:t>
            </a:r>
          </a:p>
          <a:p>
            <a:r>
              <a:rPr lang="en-US" dirty="0"/>
              <a:t>These assets in the Hyperledger Fabric Network may represent anything in the real world, such as bonds, loans, title to a house or it can be anything that can be represented digitally.</a:t>
            </a:r>
          </a:p>
        </p:txBody>
      </p:sp>
      <p:sp>
        <p:nvSpPr>
          <p:cNvPr id="4" name="Slide Number Placeholder 3"/>
          <p:cNvSpPr>
            <a:spLocks noGrp="1"/>
          </p:cNvSpPr>
          <p:nvPr>
            <p:ph type="sldNum" sz="quarter" idx="5"/>
          </p:nvPr>
        </p:nvSpPr>
        <p:spPr/>
        <p:txBody>
          <a:bodyPr/>
          <a:lstStyle/>
          <a:p>
            <a:fld id="{E3735505-515C-4301-A647-60A94B0EA2FC}" type="slidenum">
              <a:rPr lang="en-US" smtClean="0"/>
              <a:t>19</a:t>
            </a:fld>
            <a:endParaRPr lang="en-US"/>
          </a:p>
        </p:txBody>
      </p:sp>
    </p:spTree>
    <p:extLst>
      <p:ext uri="{BB962C8B-B14F-4D97-AF65-F5344CB8AC3E}">
        <p14:creationId xmlns:p14="http://schemas.microsoft.com/office/powerpoint/2010/main" val="5466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initiate the transactions which lead to the execution of the chain code and transaction are recorded in the ledger in the order they received.</a:t>
            </a:r>
          </a:p>
          <a:p>
            <a:r>
              <a:rPr lang="en-US" dirty="0"/>
              <a:t>These chain code  executions also lead to the change of the state of the assets.</a:t>
            </a:r>
          </a:p>
          <a:p>
            <a:r>
              <a:rPr lang="en-US" dirty="0"/>
              <a:t>There is one ledger per Channel.</a:t>
            </a:r>
          </a:p>
          <a:p>
            <a:r>
              <a:rPr lang="en-US" dirty="0"/>
              <a:t>So Channels are available by which transaction privacy is achieved in the Hyperledger Fabric network.</a:t>
            </a:r>
          </a:p>
        </p:txBody>
      </p:sp>
      <p:sp>
        <p:nvSpPr>
          <p:cNvPr id="4" name="Slide Number Placeholder 3"/>
          <p:cNvSpPr>
            <a:spLocks noGrp="1"/>
          </p:cNvSpPr>
          <p:nvPr>
            <p:ph type="sldNum" sz="quarter" idx="5"/>
          </p:nvPr>
        </p:nvSpPr>
        <p:spPr/>
        <p:txBody>
          <a:bodyPr/>
          <a:lstStyle/>
          <a:p>
            <a:fld id="{E3735505-515C-4301-A647-60A94B0EA2FC}" type="slidenum">
              <a:rPr lang="en-US" smtClean="0"/>
              <a:t>20</a:t>
            </a:fld>
            <a:endParaRPr lang="en-US"/>
          </a:p>
        </p:txBody>
      </p:sp>
    </p:spTree>
    <p:extLst>
      <p:ext uri="{BB962C8B-B14F-4D97-AF65-F5344CB8AC3E}">
        <p14:creationId xmlns:p14="http://schemas.microsoft.com/office/powerpoint/2010/main" val="3637602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earlier, all of the nodes and users in the Hyperledger Fabric network are assigned an identity, and that is done by way of the Membership Service Providers (MSP) &amp; Certification authority.</a:t>
            </a:r>
          </a:p>
        </p:txBody>
      </p:sp>
      <p:sp>
        <p:nvSpPr>
          <p:cNvPr id="4" name="Slide Number Placeholder 3"/>
          <p:cNvSpPr>
            <a:spLocks noGrp="1"/>
          </p:cNvSpPr>
          <p:nvPr>
            <p:ph type="sldNum" sz="quarter" idx="5"/>
          </p:nvPr>
        </p:nvSpPr>
        <p:spPr/>
        <p:txBody>
          <a:bodyPr/>
          <a:lstStyle/>
          <a:p>
            <a:fld id="{E3735505-515C-4301-A647-60A94B0EA2FC}" type="slidenum">
              <a:rPr lang="en-US" smtClean="0"/>
              <a:t>21</a:t>
            </a:fld>
            <a:endParaRPr lang="en-US"/>
          </a:p>
        </p:txBody>
      </p:sp>
    </p:spTree>
    <p:extLst>
      <p:ext uri="{BB962C8B-B14F-4D97-AF65-F5344CB8AC3E}">
        <p14:creationId xmlns:p14="http://schemas.microsoft.com/office/powerpoint/2010/main" val="272996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Hyperledger Project is an open-source collaborative effort created to advance cross-industry Blockchain technologies. </a:t>
            </a:r>
          </a:p>
          <a:p>
            <a:r>
              <a:rPr lang="en-US" dirty="0"/>
              <a:t>It is a project under the LINUX Foundation, Hyperledger is not a single project but a collection of projects under Hyperledger umbrella, there two type of projects:</a:t>
            </a:r>
          </a:p>
        </p:txBody>
      </p:sp>
      <p:sp>
        <p:nvSpPr>
          <p:cNvPr id="4" name="Slide Number Placeholder 3"/>
          <p:cNvSpPr>
            <a:spLocks noGrp="1"/>
          </p:cNvSpPr>
          <p:nvPr>
            <p:ph type="sldNum" sz="quarter" idx="5"/>
          </p:nvPr>
        </p:nvSpPr>
        <p:spPr/>
        <p:txBody>
          <a:bodyPr/>
          <a:lstStyle/>
          <a:p>
            <a:fld id="{E3735505-515C-4301-A647-60A94B0EA2FC}" type="slidenum">
              <a:rPr lang="en-US" smtClean="0"/>
              <a:t>4</a:t>
            </a:fld>
            <a:endParaRPr lang="en-US"/>
          </a:p>
        </p:txBody>
      </p:sp>
    </p:spTree>
    <p:extLst>
      <p:ext uri="{BB962C8B-B14F-4D97-AF65-F5344CB8AC3E}">
        <p14:creationId xmlns:p14="http://schemas.microsoft.com/office/powerpoint/2010/main" val="922510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types of nodes in the Hyperledger Fabric network: </a:t>
            </a:r>
            <a:r>
              <a:rPr lang="en-US" dirty="0" err="1"/>
              <a:t>Orderer</a:t>
            </a:r>
            <a:r>
              <a:rPr lang="en-US" dirty="0"/>
              <a:t> nodes, Peer nodes &amp; Client nodes</a:t>
            </a:r>
          </a:p>
        </p:txBody>
      </p:sp>
      <p:sp>
        <p:nvSpPr>
          <p:cNvPr id="4" name="Slide Number Placeholder 3"/>
          <p:cNvSpPr>
            <a:spLocks noGrp="1"/>
          </p:cNvSpPr>
          <p:nvPr>
            <p:ph type="sldNum" sz="quarter" idx="5"/>
          </p:nvPr>
        </p:nvSpPr>
        <p:spPr/>
        <p:txBody>
          <a:bodyPr/>
          <a:lstStyle/>
          <a:p>
            <a:fld id="{E3735505-515C-4301-A647-60A94B0EA2FC}" type="slidenum">
              <a:rPr lang="en-US" smtClean="0"/>
              <a:t>22</a:t>
            </a:fld>
            <a:endParaRPr lang="en-US"/>
          </a:p>
        </p:txBody>
      </p:sp>
    </p:spTree>
    <p:extLst>
      <p:ext uri="{BB962C8B-B14F-4D97-AF65-F5344CB8AC3E}">
        <p14:creationId xmlns:p14="http://schemas.microsoft.com/office/powerpoint/2010/main" val="2213038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can take 3 rolls, by tag, Leader peer, Anchor peer, and the node without tag is a regular node</a:t>
            </a:r>
          </a:p>
        </p:txBody>
      </p:sp>
      <p:sp>
        <p:nvSpPr>
          <p:cNvPr id="4" name="Slide Number Placeholder 3"/>
          <p:cNvSpPr>
            <a:spLocks noGrp="1"/>
          </p:cNvSpPr>
          <p:nvPr>
            <p:ph type="sldNum" sz="quarter" idx="5"/>
          </p:nvPr>
        </p:nvSpPr>
        <p:spPr/>
        <p:txBody>
          <a:bodyPr/>
          <a:lstStyle/>
          <a:p>
            <a:fld id="{E3735505-515C-4301-A647-60A94B0EA2FC}" type="slidenum">
              <a:rPr lang="en-US" smtClean="0"/>
              <a:t>23</a:t>
            </a:fld>
            <a:endParaRPr lang="en-US"/>
          </a:p>
        </p:txBody>
      </p:sp>
    </p:spTree>
    <p:extLst>
      <p:ext uri="{BB962C8B-B14F-4D97-AF65-F5344CB8AC3E}">
        <p14:creationId xmlns:p14="http://schemas.microsoft.com/office/powerpoint/2010/main" val="323301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solidFill>
              </a:rPr>
              <a:t>Provide the Communication</a:t>
            </a:r>
            <a:r>
              <a:rPr lang="en-US" dirty="0"/>
              <a:t> channel of the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A.K.A Ordering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responsibility of the </a:t>
            </a:r>
            <a:r>
              <a:rPr lang="en-US" dirty="0" err="1"/>
              <a:t>orderer</a:t>
            </a:r>
            <a:r>
              <a:rPr lang="en-US" dirty="0"/>
              <a:t> node is to ensure a consistent state of the ledger across the blockchain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provide a </a:t>
            </a:r>
            <a:r>
              <a:rPr lang="en-US" dirty="0">
                <a:solidFill>
                  <a:schemeClr val="accent2"/>
                </a:solidFill>
              </a:rPr>
              <a:t>Consensus mechanism, and make sure the order of the transactions is maintained.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2"/>
                </a:solidFill>
              </a:rPr>
              <a:t>Orderer</a:t>
            </a:r>
            <a:r>
              <a:rPr lang="en-US" dirty="0">
                <a:solidFill>
                  <a:schemeClr val="accent2"/>
                </a:solidFill>
              </a:rPr>
              <a:t> creates the blocks and guarantees atomic delivery of these blocks to the peer nodes in the network.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24</a:t>
            </a:fld>
            <a:endParaRPr lang="en-US"/>
          </a:p>
        </p:txBody>
      </p:sp>
    </p:spTree>
    <p:extLst>
      <p:ext uri="{BB962C8B-B14F-4D97-AF65-F5344CB8AC3E}">
        <p14:creationId xmlns:p14="http://schemas.microsoft.com/office/powerpoint/2010/main" val="1532382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overview of all HFL </a:t>
            </a:r>
            <a:r>
              <a:rPr lang="en-US" sz="1200" dirty="0">
                <a:latin typeface="Arial" panose="020B0604020202020204" pitchFamily="34" charset="0"/>
              </a:rPr>
              <a:t>Components</a:t>
            </a:r>
            <a:r>
              <a:rPr lang="en-US" dirty="0"/>
              <a:t> </a:t>
            </a:r>
          </a:p>
        </p:txBody>
      </p:sp>
      <p:sp>
        <p:nvSpPr>
          <p:cNvPr id="4" name="Slide Number Placeholder 3"/>
          <p:cNvSpPr>
            <a:spLocks noGrp="1"/>
          </p:cNvSpPr>
          <p:nvPr>
            <p:ph type="sldNum" sz="quarter" idx="5"/>
          </p:nvPr>
        </p:nvSpPr>
        <p:spPr/>
        <p:txBody>
          <a:bodyPr/>
          <a:lstStyle/>
          <a:p>
            <a:fld id="{E3735505-515C-4301-A647-60A94B0EA2FC}" type="slidenum">
              <a:rPr lang="en-US" smtClean="0"/>
              <a:t>25</a:t>
            </a:fld>
            <a:endParaRPr lang="en-US"/>
          </a:p>
        </p:txBody>
      </p:sp>
    </p:spTree>
    <p:extLst>
      <p:ext uri="{BB962C8B-B14F-4D97-AF65-F5344CB8AC3E}">
        <p14:creationId xmlns:p14="http://schemas.microsoft.com/office/powerpoint/2010/main" val="514677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Arial" panose="020B0604020202020204" pitchFamily="34" charset="0"/>
              </a:rPr>
              <a:t>CFT</a:t>
            </a:r>
            <a:r>
              <a:rPr lang="en-US" b="0" i="0" dirty="0">
                <a:effectLst/>
                <a:latin typeface="Arial" panose="020B0604020202020204" pitchFamily="34" charset="0"/>
              </a:rPr>
              <a:t> </a:t>
            </a:r>
            <a:r>
              <a:rPr lang="en-US" b="0" i="0" dirty="0">
                <a:solidFill>
                  <a:srgbClr val="292929"/>
                </a:solidFill>
                <a:effectLst/>
                <a:latin typeface="charter"/>
              </a:rPr>
              <a:t>process as either working or crashed — 0 or 1. The processes can’t act maliciously and lie.</a:t>
            </a:r>
          </a:p>
          <a:p>
            <a:r>
              <a:rPr lang="en-US" b="0" i="0" dirty="0">
                <a:solidFill>
                  <a:srgbClr val="292929"/>
                </a:solidFill>
                <a:effectLst/>
                <a:latin typeface="charter"/>
              </a:rPr>
              <a:t>a distributed system can be built where a simple majority is enough to reach a consensus.</a:t>
            </a:r>
          </a:p>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quorum</a:t>
            </a:r>
            <a:r>
              <a:rPr lang="en-US" b="0" i="0" dirty="0">
                <a:solidFill>
                  <a:srgbClr val="202122"/>
                </a:solidFill>
                <a:effectLst/>
                <a:latin typeface="Arial" panose="020B0604020202020204" pitchFamily="34" charset="0"/>
              </a:rPr>
              <a:t> is the minimum number of votes that a distributed transaction has to obtain in order to be allowed to perform an </a:t>
            </a:r>
            <a:r>
              <a:rPr lang="en-US" b="0" i="0" u="none" dirty="0">
                <a:solidFill>
                  <a:srgbClr val="202122"/>
                </a:solidFill>
                <a:effectLst/>
                <a:latin typeface="Arial" panose="020B0604020202020204" pitchFamily="34" charset="0"/>
              </a:rPr>
              <a:t>operation in </a:t>
            </a:r>
            <a:r>
              <a:rPr lang="en-US" sz="1200" b="0" i="0" u="none" kern="1200" dirty="0">
                <a:solidFill>
                  <a:srgbClr val="202122"/>
                </a:solidFill>
                <a:effectLst/>
                <a:latin typeface="Arial" panose="020B0604020202020204" pitchFamily="34" charset="0"/>
                <a:ea typeface="+mn-ea"/>
                <a:cs typeface="+mn-cs"/>
              </a:rPr>
              <a:t>a </a:t>
            </a:r>
            <a:r>
              <a:rPr lang="en-US" sz="1200" b="0" i="0" u="none" kern="1200" dirty="0">
                <a:solidFill>
                  <a:srgbClr val="202122"/>
                </a:solidFill>
                <a:effectLst/>
                <a:latin typeface="Arial" panose="020B0604020202020204" pitchFamily="34" charset="0"/>
                <a:ea typeface="+mn-ea"/>
                <a:cs typeface="+mn-cs"/>
                <a:hlinkClick r:id="rId3" tooltip="Distributed system">
                  <a:extLst>
                    <a:ext uri="{A12FA001-AC4F-418D-AE19-62706E023703}">
                      <ahyp:hlinkClr xmlns:ahyp="http://schemas.microsoft.com/office/drawing/2018/hyperlinkcolor" val="tx"/>
                    </a:ext>
                  </a:extLst>
                </a:hlinkClick>
              </a:rPr>
              <a:t>distributed system</a:t>
            </a:r>
            <a:r>
              <a:rPr lang="en-US" sz="1200" b="0" i="0" kern="1200" dirty="0">
                <a:solidFill>
                  <a:srgbClr val="202122"/>
                </a:solidFill>
                <a:effectLst/>
                <a:latin typeface="Arial" panose="020B0604020202020204" pitchFamily="34" charset="0"/>
                <a:ea typeface="+mn-ea"/>
                <a:cs typeface="+mn-cs"/>
              </a:rPr>
              <a:t>.</a:t>
            </a:r>
          </a:p>
          <a:p>
            <a:r>
              <a:rPr lang="en-US" sz="1200" b="0" i="0" kern="1200" dirty="0">
                <a:solidFill>
                  <a:srgbClr val="202122"/>
                </a:solidFill>
                <a:effectLst/>
                <a:latin typeface="Arial" panose="020B0604020202020204" pitchFamily="34" charset="0"/>
                <a:ea typeface="+mn-ea"/>
                <a:cs typeface="+mn-cs"/>
              </a:rPr>
              <a:t>Vs-Reduce the number of states that must be considered.</a:t>
            </a:r>
          </a:p>
          <a:p>
            <a:pPr marL="171450" indent="-171450">
              <a:buFont typeface="Arial" panose="020B0604020202020204" pitchFamily="34" charset="0"/>
              <a:buChar char="•"/>
            </a:pPr>
            <a:r>
              <a:rPr lang="en-US" dirty="0"/>
              <a:t>was Greek to many readers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26</a:t>
            </a:fld>
            <a:endParaRPr lang="en-US"/>
          </a:p>
        </p:txBody>
      </p:sp>
    </p:spTree>
    <p:extLst>
      <p:ext uri="{BB962C8B-B14F-4D97-AF65-F5344CB8AC3E}">
        <p14:creationId xmlns:p14="http://schemas.microsoft.com/office/powerpoint/2010/main" val="3234881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Financial Services</a:t>
            </a:r>
          </a:p>
          <a:p>
            <a:pPr fontAlgn="base"/>
            <a:r>
              <a:rPr lang="en-US" sz="1200" b="0" i="0" kern="1200" dirty="0">
                <a:solidFill>
                  <a:schemeClr val="tx1"/>
                </a:solidFill>
                <a:effectLst/>
                <a:latin typeface="+mn-lt"/>
                <a:ea typeface="+mn-ea"/>
                <a:cs typeface="+mn-cs"/>
              </a:rPr>
              <a:t>Several projects from Hyperledger provide features and functions that can help build effective blockchain solutions for post-trade processing. The channels supported by Hyperledger Fabric can be deployed as fully disjoint networks with separate endorser sets and ordering nodes to provide privacy and confidentiality. Restricting data replication only to permissioned parties delivers the benefits of the blockchain for data integrity and non-repudiation of transactions, without compromising data security. Reporting requirements—both internal and external—can be satisfied by including a regulatory agency and other oversight entities as members of the channel. Network segmentation enabled by Fabric’s channels can support multiple jurisdictions and regulatory regimes.</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28</a:t>
            </a:fld>
            <a:endParaRPr lang="en-US"/>
          </a:p>
        </p:txBody>
      </p:sp>
    </p:spTree>
    <p:extLst>
      <p:ext uri="{BB962C8B-B14F-4D97-AF65-F5344CB8AC3E}">
        <p14:creationId xmlns:p14="http://schemas.microsoft.com/office/powerpoint/2010/main" val="189481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Healthcare</a:t>
            </a:r>
          </a:p>
          <a:p>
            <a:pPr fontAlgn="base"/>
            <a:r>
              <a:rPr lang="en-US" sz="1200" b="0" i="0" kern="1200" dirty="0">
                <a:solidFill>
                  <a:schemeClr val="tx1"/>
                </a:solidFill>
                <a:effectLst/>
                <a:latin typeface="+mn-lt"/>
                <a:ea typeface="+mn-ea"/>
                <a:cs typeface="+mn-cs"/>
              </a:rPr>
              <a:t>Blockchain technologies promise to reduce one of the great annoyances of modern medical practice: “credentialing. Hospitals use the credentialing process to make sure that its physicians are competent and trustworthy. In a sense, credentialing is the hospital’s way of performing “due diligence’’ on a physician.</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29</a:t>
            </a:fld>
            <a:endParaRPr lang="en-US"/>
          </a:p>
        </p:txBody>
      </p:sp>
    </p:spTree>
    <p:extLst>
      <p:ext uri="{BB962C8B-B14F-4D97-AF65-F5344CB8AC3E}">
        <p14:creationId xmlns:p14="http://schemas.microsoft.com/office/powerpoint/2010/main" val="724608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Supply chain</a:t>
            </a:r>
          </a:p>
          <a:p>
            <a:pPr fontAlgn="base"/>
            <a:r>
              <a:rPr lang="en-US" sz="1200" b="0" i="0" kern="1200" dirty="0">
                <a:solidFill>
                  <a:schemeClr val="tx1"/>
                </a:solidFill>
                <a:effectLst/>
                <a:latin typeface="+mn-lt"/>
                <a:ea typeface="+mn-ea"/>
                <a:cs typeface="+mn-cs"/>
              </a:rPr>
              <a:t>Supply chain provides a natural set of use cases for blockchain. It is multi-party. Because there are so many transactions between parties (supplier, logistics, wholesale, retail) and because the various parties maintain independent views of their transaction history there are often issues requiring dispute resolution. Because a supply chain can be very fragmented, it can be difficult to track the provenance and/or location of materials in the supply chain. There are also issues of fraud and theft of material in a supply chain. Yet, by sharing information securely and reducing risk of tampering, the participants in a supply chain blockchain powered network can reap significant rewards in terms of more efficient and accurate transaction processing.</a:t>
            </a:r>
          </a:p>
        </p:txBody>
      </p:sp>
      <p:sp>
        <p:nvSpPr>
          <p:cNvPr id="4" name="Slide Number Placeholder 3"/>
          <p:cNvSpPr>
            <a:spLocks noGrp="1"/>
          </p:cNvSpPr>
          <p:nvPr>
            <p:ph type="sldNum" sz="quarter" idx="5"/>
          </p:nvPr>
        </p:nvSpPr>
        <p:spPr/>
        <p:txBody>
          <a:bodyPr/>
          <a:lstStyle/>
          <a:p>
            <a:fld id="{E3735505-515C-4301-A647-60A94B0EA2FC}" type="slidenum">
              <a:rPr lang="en-US" smtClean="0"/>
              <a:t>30</a:t>
            </a:fld>
            <a:endParaRPr lang="en-US"/>
          </a:p>
        </p:txBody>
      </p:sp>
    </p:spTree>
    <p:extLst>
      <p:ext uri="{BB962C8B-B14F-4D97-AF65-F5344CB8AC3E}">
        <p14:creationId xmlns:p14="http://schemas.microsoft.com/office/powerpoint/2010/main" val="167150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one is the frameworks these are the distributed ledger technology frameworks.  and the 2</a:t>
            </a:r>
            <a:r>
              <a:rPr lang="en-US" baseline="30000" dirty="0"/>
              <a:t>nd</a:t>
            </a:r>
            <a:r>
              <a:rPr lang="en-US" dirty="0"/>
              <a:t> one is the tools and libraries.</a:t>
            </a:r>
          </a:p>
        </p:txBody>
      </p:sp>
      <p:sp>
        <p:nvSpPr>
          <p:cNvPr id="4" name="Slide Number Placeholder 3"/>
          <p:cNvSpPr>
            <a:spLocks noGrp="1"/>
          </p:cNvSpPr>
          <p:nvPr>
            <p:ph type="sldNum" sz="quarter" idx="5"/>
          </p:nvPr>
        </p:nvSpPr>
        <p:spPr/>
        <p:txBody>
          <a:bodyPr/>
          <a:lstStyle/>
          <a:p>
            <a:fld id="{E3735505-515C-4301-A647-60A94B0EA2FC}" type="slidenum">
              <a:rPr lang="en-US" smtClean="0"/>
              <a:t>5</a:t>
            </a:fld>
            <a:endParaRPr lang="en-US"/>
          </a:p>
        </p:txBody>
      </p:sp>
    </p:spTree>
    <p:extLst>
      <p:ext uri="{BB962C8B-B14F-4D97-AF65-F5344CB8AC3E}">
        <p14:creationId xmlns:p14="http://schemas.microsoft.com/office/powerpoint/2010/main" val="144061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Hyperledger  Fabric is a distributed ledger technology framework.</a:t>
            </a:r>
          </a:p>
          <a:p>
            <a:r>
              <a:rPr lang="en-US" dirty="0"/>
              <a:t>And there are tools </a:t>
            </a:r>
          </a:p>
        </p:txBody>
      </p:sp>
      <p:sp>
        <p:nvSpPr>
          <p:cNvPr id="4" name="Slide Number Placeholder 3"/>
          <p:cNvSpPr>
            <a:spLocks noGrp="1"/>
          </p:cNvSpPr>
          <p:nvPr>
            <p:ph type="sldNum" sz="quarter" idx="5"/>
          </p:nvPr>
        </p:nvSpPr>
        <p:spPr/>
        <p:txBody>
          <a:bodyPr/>
          <a:lstStyle/>
          <a:p>
            <a:fld id="{E3735505-515C-4301-A647-60A94B0EA2FC}" type="slidenum">
              <a:rPr lang="en-US" smtClean="0"/>
              <a:t>6</a:t>
            </a:fld>
            <a:endParaRPr lang="en-US"/>
          </a:p>
        </p:txBody>
      </p:sp>
    </p:spTree>
    <p:extLst>
      <p:ext uri="{BB962C8B-B14F-4D97-AF65-F5344CB8AC3E}">
        <p14:creationId xmlns:p14="http://schemas.microsoft.com/office/powerpoint/2010/main" val="3253691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https://www.ibm.com/downloads/cas/0XMOQJNP</a:t>
            </a:r>
          </a:p>
        </p:txBody>
      </p:sp>
      <p:sp>
        <p:nvSpPr>
          <p:cNvPr id="4" name="Slide Number Placeholder 3"/>
          <p:cNvSpPr>
            <a:spLocks noGrp="1"/>
          </p:cNvSpPr>
          <p:nvPr>
            <p:ph type="sldNum" sz="quarter" idx="5"/>
          </p:nvPr>
        </p:nvSpPr>
        <p:spPr/>
        <p:txBody>
          <a:bodyPr/>
          <a:lstStyle/>
          <a:p>
            <a:fld id="{E3735505-515C-4301-A647-60A94B0EA2FC}" type="slidenum">
              <a:rPr lang="en-US" smtClean="0"/>
              <a:t>7</a:t>
            </a:fld>
            <a:endParaRPr lang="en-US"/>
          </a:p>
        </p:txBody>
      </p:sp>
    </p:spTree>
    <p:extLst>
      <p:ext uri="{BB962C8B-B14F-4D97-AF65-F5344CB8AC3E}">
        <p14:creationId xmlns:p14="http://schemas.microsoft.com/office/powerpoint/2010/main" val="261191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8</a:t>
            </a:fld>
            <a:endParaRPr lang="en-US"/>
          </a:p>
        </p:txBody>
      </p:sp>
    </p:spTree>
    <p:extLst>
      <p:ext uri="{BB962C8B-B14F-4D97-AF65-F5344CB8AC3E}">
        <p14:creationId xmlns:p14="http://schemas.microsoft.com/office/powerpoint/2010/main" val="11768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What is </a:t>
            </a:r>
            <a:r>
              <a:rPr lang="en-US" dirty="0" err="1">
                <a:hlinkClick r:id="rId3"/>
              </a:rPr>
              <a:t>hyperledger</a:t>
            </a:r>
            <a:r>
              <a:rPr lang="en-US" dirty="0">
                <a:hlinkClick r:id="rId3"/>
              </a:rPr>
              <a:t> fabric? | IBM</a:t>
            </a:r>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9</a:t>
            </a:fld>
            <a:endParaRPr lang="en-US"/>
          </a:p>
        </p:txBody>
      </p:sp>
    </p:spTree>
    <p:extLst>
      <p:ext uri="{BB962C8B-B14F-4D97-AF65-F5344CB8AC3E}">
        <p14:creationId xmlns:p14="http://schemas.microsoft.com/office/powerpoint/2010/main" val="134676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keyword here is Business </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10</a:t>
            </a:fld>
            <a:endParaRPr lang="en-US"/>
          </a:p>
        </p:txBody>
      </p:sp>
    </p:spTree>
    <p:extLst>
      <p:ext uri="{BB962C8B-B14F-4D97-AF65-F5344CB8AC3E}">
        <p14:creationId xmlns:p14="http://schemas.microsoft.com/office/powerpoint/2010/main" val="165312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aspects of Hyperledger Fabric distributed ledger technology that makes it suitable for implementing blockchain application for business: </a:t>
            </a:r>
          </a:p>
          <a:p>
            <a:r>
              <a:rPr lang="en-US" dirty="0"/>
              <a:t>1-permission network </a:t>
            </a:r>
          </a:p>
          <a:p>
            <a:r>
              <a:rPr lang="en-US" dirty="0"/>
              <a:t>2- confidentiality of the transaction, </a:t>
            </a:r>
          </a:p>
          <a:p>
            <a:r>
              <a:rPr lang="en-US" dirty="0"/>
              <a:t>3- No need for cryptocurrency for transaction </a:t>
            </a:r>
          </a:p>
          <a:p>
            <a:r>
              <a:rPr lang="en-US" dirty="0"/>
              <a:t>4- and Programmability.</a:t>
            </a:r>
          </a:p>
        </p:txBody>
      </p:sp>
      <p:sp>
        <p:nvSpPr>
          <p:cNvPr id="4" name="Slide Number Placeholder 3"/>
          <p:cNvSpPr>
            <a:spLocks noGrp="1"/>
          </p:cNvSpPr>
          <p:nvPr>
            <p:ph type="sldNum" sz="quarter" idx="5"/>
          </p:nvPr>
        </p:nvSpPr>
        <p:spPr/>
        <p:txBody>
          <a:bodyPr/>
          <a:lstStyle/>
          <a:p>
            <a:fld id="{E3735505-515C-4301-A647-60A94B0EA2FC}" type="slidenum">
              <a:rPr lang="en-US" smtClean="0"/>
              <a:t>11</a:t>
            </a:fld>
            <a:endParaRPr lang="en-US"/>
          </a:p>
        </p:txBody>
      </p:sp>
    </p:spTree>
    <p:extLst>
      <p:ext uri="{BB962C8B-B14F-4D97-AF65-F5344CB8AC3E}">
        <p14:creationId xmlns:p14="http://schemas.microsoft.com/office/powerpoint/2010/main" val="1940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37422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124134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434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30164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48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343078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65581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165437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17695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371737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F91CF-D5B5-4750-94D4-C308D555EC26}"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88945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F91CF-D5B5-4750-94D4-C308D555EC26}"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130107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F91CF-D5B5-4750-94D4-C308D555EC26}"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29287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F91CF-D5B5-4750-94D4-C308D555EC26}"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417322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DF91CF-D5B5-4750-94D4-C308D555EC26}"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08284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F26D5-FD06-4EC0-901B-743239F8F11C}" type="slidenum">
              <a:rPr lang="en-US" smtClean="0"/>
              <a:t>‹#›</a:t>
            </a:fld>
            <a:endParaRPr lang="en-US"/>
          </a:p>
        </p:txBody>
      </p:sp>
      <p:sp>
        <p:nvSpPr>
          <p:cNvPr id="5" name="Date Placeholder 4"/>
          <p:cNvSpPr>
            <a:spLocks noGrp="1"/>
          </p:cNvSpPr>
          <p:nvPr>
            <p:ph type="dt" sz="half" idx="10"/>
          </p:nvPr>
        </p:nvSpPr>
        <p:spPr/>
        <p:txBody>
          <a:bodyPr/>
          <a:lstStyle/>
          <a:p>
            <a:fld id="{70DF91CF-D5B5-4750-94D4-C308D555EC26}" type="datetimeFigureOut">
              <a:rPr lang="en-US" smtClean="0"/>
              <a:t>12/22/2021</a:t>
            </a:fld>
            <a:endParaRPr lang="en-US"/>
          </a:p>
        </p:txBody>
      </p:sp>
    </p:spTree>
    <p:extLst>
      <p:ext uri="{BB962C8B-B14F-4D97-AF65-F5344CB8AC3E}">
        <p14:creationId xmlns:p14="http://schemas.microsoft.com/office/powerpoint/2010/main" val="248387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DF91CF-D5B5-4750-94D4-C308D555EC26}" type="datetimeFigureOut">
              <a:rPr lang="en-US" smtClean="0"/>
              <a:t>12/22/2021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1F26D5-FD06-4EC0-901B-743239F8F11C}" type="slidenum">
              <a:rPr lang="en-US" smtClean="0"/>
              <a:t>‹#›</a:t>
            </a:fld>
            <a:endParaRPr lang="en-US"/>
          </a:p>
        </p:txBody>
      </p:sp>
      <p:pic>
        <p:nvPicPr>
          <p:cNvPr id="8" name="Picture 7" descr="Shape&#10;&#10;Description automatically generated">
            <a:extLst>
              <a:ext uri="{FF2B5EF4-FFF2-40B4-BE49-F238E27FC236}">
                <a16:creationId xmlns:a16="http://schemas.microsoft.com/office/drawing/2014/main" id="{10547FDD-8DC9-4210-8D78-027D0B9EC18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177033" y="5133315"/>
            <a:ext cx="1933347" cy="1652258"/>
          </a:xfrm>
          <a:prstGeom prst="rect">
            <a:avLst/>
          </a:prstGeom>
        </p:spPr>
      </p:pic>
    </p:spTree>
    <p:extLst>
      <p:ext uri="{BB962C8B-B14F-4D97-AF65-F5344CB8AC3E}">
        <p14:creationId xmlns:p14="http://schemas.microsoft.com/office/powerpoint/2010/main" val="19728489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6.png"/><Relationship Id="rId7" Type="http://schemas.openxmlformats.org/officeDocument/2006/relationships/image" Target="../media/image2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 Id="rId9"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840C-49D9-4C94-AEAB-F0584A5072E0}"/>
              </a:ext>
            </a:extLst>
          </p:cNvPr>
          <p:cNvSpPr>
            <a:spLocks noGrp="1"/>
          </p:cNvSpPr>
          <p:nvPr>
            <p:ph type="ctrTitle"/>
          </p:nvPr>
        </p:nvSpPr>
        <p:spPr>
          <a:xfrm>
            <a:off x="1524000" y="2005806"/>
            <a:ext cx="9144000" cy="926561"/>
          </a:xfrm>
        </p:spPr>
        <p:txBody>
          <a:bodyPr>
            <a:normAutofit/>
          </a:bodyPr>
          <a:lstStyle/>
          <a:p>
            <a:pPr marL="0" marR="0" lvl="0" indent="0" algn="ctr" defTabSz="914400" rtl="0" eaLnBrk="0" fontAlgn="base" latinLnBrk="0" hangingPunct="0">
              <a:lnSpc>
                <a:spcPct val="100000"/>
              </a:lnSpc>
              <a:spcBef>
                <a:spcPct val="0"/>
              </a:spcBef>
              <a:spcAft>
                <a:spcPct val="0"/>
              </a:spcAft>
              <a:tabLst/>
              <a:defRPr/>
            </a:pPr>
            <a:r>
              <a:rPr kumimoji="0" lang="en-US" altLang="en-US" sz="2400" b="1" i="0" u="none" strike="noStrike" kern="1200" cap="none" spc="0" normalizeH="0" baseline="0" noProof="0" dirty="0">
                <a:ln>
                  <a:noFill/>
                </a:ln>
                <a:solidFill>
                  <a:srgbClr val="00703C"/>
                </a:solidFill>
                <a:effectLst/>
                <a:uLnTx/>
                <a:uFillTx/>
                <a:latin typeface="Times New Roman" panose="02020603050405020304" pitchFamily="18" charset="0"/>
                <a:ea typeface="Calibri" panose="020F0502020204030204" pitchFamily="34" charset="0"/>
                <a:cs typeface="Times New Roman" panose="02020603050405020304" pitchFamily="18" charset="0"/>
              </a:rPr>
              <a:t>College of Computing and Informatics</a:t>
            </a:r>
            <a:br>
              <a:rPr kumimoji="0" lang="en-US"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altLang="en-US" sz="2400" b="1" i="0" u="none" strike="noStrike" kern="1200" cap="none" spc="0" normalizeH="0" baseline="0" noProof="0" dirty="0">
                <a:ln>
                  <a:noFill/>
                </a:ln>
                <a:solidFill>
                  <a:srgbClr val="00703C"/>
                </a:solidFill>
                <a:effectLst/>
                <a:uLnTx/>
                <a:uFillTx/>
                <a:latin typeface="Times New Roman" panose="02020603050405020304" pitchFamily="18" charset="0"/>
                <a:ea typeface="Calibri" panose="020F0502020204030204" pitchFamily="34" charset="0"/>
                <a:cs typeface="Times New Roman" panose="02020603050405020304" pitchFamily="18" charset="0"/>
              </a:rPr>
              <a:t>Department of Software and Information Systems</a:t>
            </a:r>
            <a:endParaRPr lang="en-US" sz="8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74F334-F6E0-435D-8D49-9CD5EC574F97}"/>
              </a:ext>
            </a:extLst>
          </p:cNvPr>
          <p:cNvSpPr>
            <a:spLocks noGrp="1"/>
          </p:cNvSpPr>
          <p:nvPr>
            <p:ph type="subTitle" idx="1"/>
          </p:nvPr>
        </p:nvSpPr>
        <p:spPr>
          <a:xfrm>
            <a:off x="553290" y="3095898"/>
            <a:ext cx="9701053" cy="1385076"/>
          </a:xfrm>
        </p:spPr>
        <p:txBody>
          <a:bodyPr>
            <a:normAutofit fontScale="70000" lnSpcReduction="20000"/>
          </a:bodyPr>
          <a:lstStyle/>
          <a:p>
            <a:pPr algn="l"/>
            <a:endParaRPr lang="en-US" dirty="0">
              <a:solidFill>
                <a:srgbClr val="002060"/>
              </a:solidFill>
              <a:latin typeface="Arial" panose="020B0604020202020204" pitchFamily="34" charset="0"/>
            </a:endParaRPr>
          </a:p>
          <a:p>
            <a:pPr algn="l"/>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7600" dirty="0">
                <a:solidFill>
                  <a:schemeClr val="accent2">
                    <a:lumMod val="75000"/>
                  </a:schemeClr>
                </a:solidFill>
                <a:latin typeface="Times New Roman" panose="02020603050405020304" pitchFamily="18" charset="0"/>
                <a:cs typeface="Times New Roman" panose="02020603050405020304" pitchFamily="18" charset="0"/>
              </a:rPr>
              <a:t>Hyperledger Fabric</a:t>
            </a:r>
          </a:p>
        </p:txBody>
      </p:sp>
      <p:sp>
        <p:nvSpPr>
          <p:cNvPr id="4" name="Rectangle 2">
            <a:extLst>
              <a:ext uri="{FF2B5EF4-FFF2-40B4-BE49-F238E27FC236}">
                <a16:creationId xmlns:a16="http://schemas.microsoft.com/office/drawing/2014/main" id="{BD2F3ABD-4E30-4A55-852F-49E80B8B05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Logo, company name&#10;&#10;Description automatically generated">
            <a:extLst>
              <a:ext uri="{FF2B5EF4-FFF2-40B4-BE49-F238E27FC236}">
                <a16:creationId xmlns:a16="http://schemas.microsoft.com/office/drawing/2014/main" id="{D663AB94-E165-40AD-9793-3A19753F6FBB}"/>
              </a:ext>
            </a:extLst>
          </p:cNvPr>
          <p:cNvPicPr>
            <a:picLocks noChangeAspect="1"/>
          </p:cNvPicPr>
          <p:nvPr/>
        </p:nvPicPr>
        <p:blipFill rotWithShape="1">
          <a:blip r:embed="rId2">
            <a:extLst>
              <a:ext uri="{28A0092B-C50C-407E-A947-70E740481C1C}">
                <a14:useLocalDpi xmlns:a14="http://schemas.microsoft.com/office/drawing/2010/main" val="0"/>
              </a:ext>
            </a:extLst>
          </a:blip>
          <a:srcRect l="11420" t="8755" r="9021" b="12923"/>
          <a:stretch/>
        </p:blipFill>
        <p:spPr>
          <a:xfrm>
            <a:off x="3973605" y="229805"/>
            <a:ext cx="3998244" cy="1881051"/>
          </a:xfrm>
          <a:prstGeom prst="rect">
            <a:avLst/>
          </a:prstGeom>
        </p:spPr>
      </p:pic>
      <p:sp>
        <p:nvSpPr>
          <p:cNvPr id="9" name="TextBox 8">
            <a:extLst>
              <a:ext uri="{FF2B5EF4-FFF2-40B4-BE49-F238E27FC236}">
                <a16:creationId xmlns:a16="http://schemas.microsoft.com/office/drawing/2014/main" id="{46EBA877-37D0-4A20-ADB5-0BE09B81794C}"/>
              </a:ext>
            </a:extLst>
          </p:cNvPr>
          <p:cNvSpPr txBox="1"/>
          <p:nvPr/>
        </p:nvSpPr>
        <p:spPr>
          <a:xfrm>
            <a:off x="705394" y="5499463"/>
            <a:ext cx="3735977" cy="923330"/>
          </a:xfrm>
          <a:prstGeom prst="rect">
            <a:avLst/>
          </a:prstGeom>
          <a:noFill/>
        </p:spPr>
        <p:txBody>
          <a:bodyPr wrap="square" rtlCol="0">
            <a:spAutoFit/>
          </a:bodyPr>
          <a:lstStyle/>
          <a:p>
            <a:pPr algn="l"/>
            <a:r>
              <a:rPr lang="en-US" dirty="0">
                <a:solidFill>
                  <a:srgbClr val="002060"/>
                </a:solidFill>
                <a:latin typeface="Arial" panose="020B0604020202020204" pitchFamily="34" charset="0"/>
              </a:rPr>
              <a:t>Advisor: Dr. Yongge Wang</a:t>
            </a:r>
          </a:p>
          <a:p>
            <a:pPr algn="l"/>
            <a:r>
              <a:rPr lang="en-US" dirty="0">
                <a:solidFill>
                  <a:srgbClr val="002060"/>
                </a:solidFill>
                <a:latin typeface="Arial" panose="020B0604020202020204" pitchFamily="34" charset="0"/>
              </a:rPr>
              <a:t>Ph.D. Student: Ahmed Al Salih</a:t>
            </a:r>
          </a:p>
          <a:p>
            <a:endParaRPr lang="en-US" dirty="0"/>
          </a:p>
        </p:txBody>
      </p:sp>
    </p:spTree>
    <p:extLst>
      <p:ext uri="{BB962C8B-B14F-4D97-AF65-F5344CB8AC3E}">
        <p14:creationId xmlns:p14="http://schemas.microsoft.com/office/powerpoint/2010/main" val="400568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52" y="66185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1358536" y="3069771"/>
            <a:ext cx="8177349" cy="1569660"/>
          </a:xfrm>
          <a:prstGeom prst="rect">
            <a:avLst/>
          </a:prstGeom>
          <a:noFill/>
        </p:spPr>
        <p:txBody>
          <a:bodyPr wrap="square" rtlCol="0">
            <a:spAutoFit/>
          </a:bodyPr>
          <a:lstStyle/>
          <a:p>
            <a:r>
              <a:rPr lang="en-US" sz="3200" dirty="0"/>
              <a:t>A </a:t>
            </a:r>
            <a:r>
              <a:rPr lang="en-US" sz="3200" b="1" u="sng" dirty="0">
                <a:solidFill>
                  <a:schemeClr val="accent2">
                    <a:lumMod val="75000"/>
                  </a:schemeClr>
                </a:solidFill>
              </a:rPr>
              <a:t>D</a:t>
            </a:r>
            <a:r>
              <a:rPr lang="en-US" sz="3200" dirty="0"/>
              <a:t>istributed </a:t>
            </a:r>
            <a:r>
              <a:rPr lang="en-US" sz="3200" b="1" u="sng" dirty="0">
                <a:solidFill>
                  <a:schemeClr val="accent2">
                    <a:lumMod val="75000"/>
                  </a:schemeClr>
                </a:solidFill>
              </a:rPr>
              <a:t>L</a:t>
            </a:r>
            <a:r>
              <a:rPr lang="en-US" sz="3200" dirty="0"/>
              <a:t>edger </a:t>
            </a:r>
            <a:r>
              <a:rPr lang="en-US" sz="3200" b="1" u="sng" dirty="0">
                <a:solidFill>
                  <a:schemeClr val="accent2">
                    <a:lumMod val="75000"/>
                  </a:schemeClr>
                </a:solidFill>
              </a:rPr>
              <a:t>T</a:t>
            </a:r>
            <a:r>
              <a:rPr lang="en-US" sz="3200" dirty="0"/>
              <a:t>echnology (</a:t>
            </a:r>
            <a:r>
              <a:rPr lang="en-US" sz="3200" dirty="0">
                <a:solidFill>
                  <a:schemeClr val="accent2">
                    <a:lumMod val="75000"/>
                  </a:schemeClr>
                </a:solidFill>
              </a:rPr>
              <a:t>DLT</a:t>
            </a:r>
            <a:r>
              <a:rPr lang="en-US" sz="3200" dirty="0"/>
              <a:t>)</a:t>
            </a:r>
          </a:p>
          <a:p>
            <a:r>
              <a:rPr lang="en-US" sz="3200" dirty="0"/>
              <a:t>framework for building </a:t>
            </a:r>
            <a:r>
              <a:rPr lang="en-US" sz="3200" dirty="0">
                <a:solidFill>
                  <a:schemeClr val="accent6"/>
                </a:solidFill>
              </a:rPr>
              <a:t>Business</a:t>
            </a:r>
            <a:r>
              <a:rPr lang="en-US" sz="3200" dirty="0"/>
              <a:t> Blockchain</a:t>
            </a:r>
          </a:p>
          <a:p>
            <a:r>
              <a:rPr lang="en-US" sz="3200" dirty="0"/>
              <a:t>Applications.</a:t>
            </a:r>
          </a:p>
        </p:txBody>
      </p:sp>
    </p:spTree>
    <p:extLst>
      <p:ext uri="{BB962C8B-B14F-4D97-AF65-F5344CB8AC3E}">
        <p14:creationId xmlns:p14="http://schemas.microsoft.com/office/powerpoint/2010/main" val="215368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52" y="66185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261256" y="1959428"/>
            <a:ext cx="9248504" cy="584775"/>
          </a:xfrm>
          <a:prstGeom prst="rect">
            <a:avLst/>
          </a:prstGeom>
          <a:noFill/>
        </p:spPr>
        <p:txBody>
          <a:bodyPr wrap="square" rtlCol="0">
            <a:spAutoFit/>
          </a:bodyPr>
          <a:lstStyle/>
          <a:p>
            <a:r>
              <a:rPr lang="en-US" sz="3200" b="1" u="sng" dirty="0">
                <a:solidFill>
                  <a:schemeClr val="accent2">
                    <a:lumMod val="75000"/>
                  </a:schemeClr>
                </a:solidFill>
              </a:rPr>
              <a:t>D</a:t>
            </a:r>
            <a:r>
              <a:rPr lang="en-US" sz="3200" dirty="0"/>
              <a:t>istributed </a:t>
            </a:r>
            <a:r>
              <a:rPr lang="en-US" sz="3200" b="1" u="sng" dirty="0">
                <a:solidFill>
                  <a:schemeClr val="accent2">
                    <a:lumMod val="75000"/>
                  </a:schemeClr>
                </a:solidFill>
              </a:rPr>
              <a:t>L</a:t>
            </a:r>
            <a:r>
              <a:rPr lang="en-US" sz="3200" dirty="0"/>
              <a:t>edger </a:t>
            </a:r>
            <a:r>
              <a:rPr lang="en-US" sz="3200" b="1" u="sng" dirty="0">
                <a:solidFill>
                  <a:schemeClr val="accent2">
                    <a:lumMod val="75000"/>
                  </a:schemeClr>
                </a:solidFill>
              </a:rPr>
              <a:t>T</a:t>
            </a:r>
            <a:r>
              <a:rPr lang="en-US" sz="3200" dirty="0"/>
              <a:t>echnology for the </a:t>
            </a:r>
            <a:r>
              <a:rPr lang="en-US" sz="3200" dirty="0">
                <a:solidFill>
                  <a:schemeClr val="accent6"/>
                </a:solidFill>
              </a:rPr>
              <a:t>Business</a:t>
            </a:r>
            <a:endParaRPr lang="en-US" sz="3200" dirty="0"/>
          </a:p>
        </p:txBody>
      </p:sp>
      <p:pic>
        <p:nvPicPr>
          <p:cNvPr id="3" name="Picture 2">
            <a:extLst>
              <a:ext uri="{FF2B5EF4-FFF2-40B4-BE49-F238E27FC236}">
                <a16:creationId xmlns:a16="http://schemas.microsoft.com/office/drawing/2014/main" id="{BB921A21-8539-4C1D-9CDB-61789D3717E4}"/>
              </a:ext>
            </a:extLst>
          </p:cNvPr>
          <p:cNvPicPr>
            <a:picLocks noChangeAspect="1"/>
          </p:cNvPicPr>
          <p:nvPr/>
        </p:nvPicPr>
        <p:blipFill>
          <a:blip r:embed="rId4"/>
          <a:stretch>
            <a:fillRect/>
          </a:stretch>
        </p:blipFill>
        <p:spPr>
          <a:xfrm>
            <a:off x="261257" y="3301849"/>
            <a:ext cx="2419774" cy="2402490"/>
          </a:xfrm>
          <a:prstGeom prst="rect">
            <a:avLst/>
          </a:prstGeom>
        </p:spPr>
      </p:pic>
      <p:pic>
        <p:nvPicPr>
          <p:cNvPr id="7" name="Picture 6">
            <a:extLst>
              <a:ext uri="{FF2B5EF4-FFF2-40B4-BE49-F238E27FC236}">
                <a16:creationId xmlns:a16="http://schemas.microsoft.com/office/drawing/2014/main" id="{87AEBBD7-48A8-4975-BA91-F8490E19ECB8}"/>
              </a:ext>
            </a:extLst>
          </p:cNvPr>
          <p:cNvPicPr>
            <a:picLocks noChangeAspect="1"/>
          </p:cNvPicPr>
          <p:nvPr/>
        </p:nvPicPr>
        <p:blipFill>
          <a:blip r:embed="rId5"/>
          <a:stretch>
            <a:fillRect/>
          </a:stretch>
        </p:blipFill>
        <p:spPr>
          <a:xfrm>
            <a:off x="2924946" y="3301849"/>
            <a:ext cx="2454342" cy="2402490"/>
          </a:xfrm>
          <a:prstGeom prst="rect">
            <a:avLst/>
          </a:prstGeom>
        </p:spPr>
      </p:pic>
      <p:pic>
        <p:nvPicPr>
          <p:cNvPr id="9" name="Picture 8">
            <a:extLst>
              <a:ext uri="{FF2B5EF4-FFF2-40B4-BE49-F238E27FC236}">
                <a16:creationId xmlns:a16="http://schemas.microsoft.com/office/drawing/2014/main" id="{A0A2DC87-148D-4942-8FD7-71A4FEA116F8}"/>
              </a:ext>
            </a:extLst>
          </p:cNvPr>
          <p:cNvPicPr>
            <a:picLocks noChangeAspect="1"/>
          </p:cNvPicPr>
          <p:nvPr/>
        </p:nvPicPr>
        <p:blipFill>
          <a:blip r:embed="rId6"/>
          <a:stretch>
            <a:fillRect/>
          </a:stretch>
        </p:blipFill>
        <p:spPr>
          <a:xfrm>
            <a:off x="5623203" y="3301849"/>
            <a:ext cx="2448581" cy="2402490"/>
          </a:xfrm>
          <a:prstGeom prst="rect">
            <a:avLst/>
          </a:prstGeom>
        </p:spPr>
      </p:pic>
      <p:pic>
        <p:nvPicPr>
          <p:cNvPr id="11" name="Picture 10">
            <a:extLst>
              <a:ext uri="{FF2B5EF4-FFF2-40B4-BE49-F238E27FC236}">
                <a16:creationId xmlns:a16="http://schemas.microsoft.com/office/drawing/2014/main" id="{3CF854B3-E3FD-4E9D-ABD1-14A75A648224}"/>
              </a:ext>
            </a:extLst>
          </p:cNvPr>
          <p:cNvPicPr>
            <a:picLocks noChangeAspect="1"/>
          </p:cNvPicPr>
          <p:nvPr/>
        </p:nvPicPr>
        <p:blipFill>
          <a:blip r:embed="rId7"/>
          <a:stretch>
            <a:fillRect/>
          </a:stretch>
        </p:blipFill>
        <p:spPr>
          <a:xfrm>
            <a:off x="8315699" y="3301849"/>
            <a:ext cx="2471793" cy="2402490"/>
          </a:xfrm>
          <a:prstGeom prst="rect">
            <a:avLst/>
          </a:prstGeom>
        </p:spPr>
      </p:pic>
    </p:spTree>
    <p:extLst>
      <p:ext uri="{BB962C8B-B14F-4D97-AF65-F5344CB8AC3E}">
        <p14:creationId xmlns:p14="http://schemas.microsoft.com/office/powerpoint/2010/main" val="391073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52" y="66185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261256" y="1959428"/>
            <a:ext cx="9248504" cy="584775"/>
          </a:xfrm>
          <a:prstGeom prst="rect">
            <a:avLst/>
          </a:prstGeom>
          <a:noFill/>
        </p:spPr>
        <p:txBody>
          <a:bodyPr wrap="square" rtlCol="0">
            <a:spAutoFit/>
          </a:bodyPr>
          <a:lstStyle/>
          <a:p>
            <a:r>
              <a:rPr lang="en-US" sz="3200" b="1" u="sng" dirty="0">
                <a:solidFill>
                  <a:schemeClr val="accent2">
                    <a:lumMod val="75000"/>
                  </a:schemeClr>
                </a:solidFill>
              </a:rPr>
              <a:t>D</a:t>
            </a:r>
            <a:r>
              <a:rPr lang="en-US" sz="3200" dirty="0"/>
              <a:t>istributed </a:t>
            </a:r>
            <a:r>
              <a:rPr lang="en-US" sz="3200" b="1" u="sng" dirty="0">
                <a:solidFill>
                  <a:schemeClr val="accent2">
                    <a:lumMod val="75000"/>
                  </a:schemeClr>
                </a:solidFill>
              </a:rPr>
              <a:t>L</a:t>
            </a:r>
            <a:r>
              <a:rPr lang="en-US" sz="3200" dirty="0"/>
              <a:t>edger </a:t>
            </a:r>
            <a:r>
              <a:rPr lang="en-US" sz="3200" b="1" u="sng" dirty="0">
                <a:solidFill>
                  <a:schemeClr val="accent2">
                    <a:lumMod val="75000"/>
                  </a:schemeClr>
                </a:solidFill>
              </a:rPr>
              <a:t>T</a:t>
            </a:r>
            <a:r>
              <a:rPr lang="en-US" sz="3200" dirty="0"/>
              <a:t>echnology for the </a:t>
            </a:r>
            <a:r>
              <a:rPr lang="en-US" sz="3200" dirty="0">
                <a:solidFill>
                  <a:schemeClr val="accent6"/>
                </a:solidFill>
              </a:rPr>
              <a:t>Business</a:t>
            </a:r>
            <a:endParaRPr lang="en-US" sz="3200" dirty="0"/>
          </a:p>
        </p:txBody>
      </p:sp>
      <p:pic>
        <p:nvPicPr>
          <p:cNvPr id="3" name="Picture 2">
            <a:extLst>
              <a:ext uri="{FF2B5EF4-FFF2-40B4-BE49-F238E27FC236}">
                <a16:creationId xmlns:a16="http://schemas.microsoft.com/office/drawing/2014/main" id="{BB921A21-8539-4C1D-9CDB-61789D3717E4}"/>
              </a:ext>
            </a:extLst>
          </p:cNvPr>
          <p:cNvPicPr>
            <a:picLocks noChangeAspect="1"/>
          </p:cNvPicPr>
          <p:nvPr/>
        </p:nvPicPr>
        <p:blipFill>
          <a:blip r:embed="rId4"/>
          <a:stretch>
            <a:fillRect/>
          </a:stretch>
        </p:blipFill>
        <p:spPr>
          <a:xfrm>
            <a:off x="261257" y="3301849"/>
            <a:ext cx="2419774" cy="2402490"/>
          </a:xfrm>
          <a:prstGeom prst="rect">
            <a:avLst/>
          </a:prstGeom>
        </p:spPr>
      </p:pic>
      <p:sp>
        <p:nvSpPr>
          <p:cNvPr id="2" name="TextBox 1">
            <a:extLst>
              <a:ext uri="{FF2B5EF4-FFF2-40B4-BE49-F238E27FC236}">
                <a16:creationId xmlns:a16="http://schemas.microsoft.com/office/drawing/2014/main" id="{EC2B7D8C-0346-4741-87B1-F77701CC6A4D}"/>
              </a:ext>
            </a:extLst>
          </p:cNvPr>
          <p:cNvSpPr txBox="1"/>
          <p:nvPr/>
        </p:nvSpPr>
        <p:spPr>
          <a:xfrm>
            <a:off x="4538288" y="3566160"/>
            <a:ext cx="484084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Member identities are known</a:t>
            </a:r>
          </a:p>
        </p:txBody>
      </p:sp>
      <p:sp>
        <p:nvSpPr>
          <p:cNvPr id="12" name="TextBox 11">
            <a:extLst>
              <a:ext uri="{FF2B5EF4-FFF2-40B4-BE49-F238E27FC236}">
                <a16:creationId xmlns:a16="http://schemas.microsoft.com/office/drawing/2014/main" id="{9C7B946F-C841-4B23-B04E-8AD671AFBFBC}"/>
              </a:ext>
            </a:extLst>
          </p:cNvPr>
          <p:cNvSpPr txBox="1"/>
          <p:nvPr/>
        </p:nvSpPr>
        <p:spPr>
          <a:xfrm>
            <a:off x="4538287" y="4272261"/>
            <a:ext cx="5480924"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Participants have role-based access</a:t>
            </a:r>
          </a:p>
        </p:txBody>
      </p:sp>
    </p:spTree>
    <p:extLst>
      <p:ext uri="{BB962C8B-B14F-4D97-AF65-F5344CB8AC3E}">
        <p14:creationId xmlns:p14="http://schemas.microsoft.com/office/powerpoint/2010/main" val="183377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52" y="66185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261256" y="1959428"/>
            <a:ext cx="9248504" cy="584775"/>
          </a:xfrm>
          <a:prstGeom prst="rect">
            <a:avLst/>
          </a:prstGeom>
          <a:noFill/>
        </p:spPr>
        <p:txBody>
          <a:bodyPr wrap="square" rtlCol="0">
            <a:spAutoFit/>
          </a:bodyPr>
          <a:lstStyle/>
          <a:p>
            <a:r>
              <a:rPr lang="en-US" sz="3200" b="1" u="sng" dirty="0">
                <a:solidFill>
                  <a:schemeClr val="accent2">
                    <a:lumMod val="75000"/>
                  </a:schemeClr>
                </a:solidFill>
              </a:rPr>
              <a:t>D</a:t>
            </a:r>
            <a:r>
              <a:rPr lang="en-US" sz="3200" dirty="0"/>
              <a:t>istributed </a:t>
            </a:r>
            <a:r>
              <a:rPr lang="en-US" sz="3200" b="1" u="sng" dirty="0">
                <a:solidFill>
                  <a:schemeClr val="accent2">
                    <a:lumMod val="75000"/>
                  </a:schemeClr>
                </a:solidFill>
              </a:rPr>
              <a:t>L</a:t>
            </a:r>
            <a:r>
              <a:rPr lang="en-US" sz="3200" dirty="0"/>
              <a:t>edger </a:t>
            </a:r>
            <a:r>
              <a:rPr lang="en-US" sz="3200" b="1" u="sng" dirty="0">
                <a:solidFill>
                  <a:schemeClr val="accent2">
                    <a:lumMod val="75000"/>
                  </a:schemeClr>
                </a:solidFill>
              </a:rPr>
              <a:t>T</a:t>
            </a:r>
            <a:r>
              <a:rPr lang="en-US" sz="3200" dirty="0"/>
              <a:t>echnology for the </a:t>
            </a:r>
            <a:r>
              <a:rPr lang="en-US" sz="3200" dirty="0">
                <a:solidFill>
                  <a:schemeClr val="accent6"/>
                </a:solidFill>
              </a:rPr>
              <a:t>Business</a:t>
            </a:r>
            <a:endParaRPr lang="en-US" sz="3200" dirty="0"/>
          </a:p>
        </p:txBody>
      </p:sp>
      <p:pic>
        <p:nvPicPr>
          <p:cNvPr id="7" name="Picture 6">
            <a:extLst>
              <a:ext uri="{FF2B5EF4-FFF2-40B4-BE49-F238E27FC236}">
                <a16:creationId xmlns:a16="http://schemas.microsoft.com/office/drawing/2014/main" id="{87AEBBD7-48A8-4975-BA91-F8490E19ECB8}"/>
              </a:ext>
            </a:extLst>
          </p:cNvPr>
          <p:cNvPicPr>
            <a:picLocks noChangeAspect="1"/>
          </p:cNvPicPr>
          <p:nvPr/>
        </p:nvPicPr>
        <p:blipFill>
          <a:blip r:embed="rId4"/>
          <a:stretch>
            <a:fillRect/>
          </a:stretch>
        </p:blipFill>
        <p:spPr>
          <a:xfrm>
            <a:off x="298511" y="3301849"/>
            <a:ext cx="2454342" cy="2402490"/>
          </a:xfrm>
          <a:prstGeom prst="rect">
            <a:avLst/>
          </a:prstGeom>
        </p:spPr>
      </p:pic>
      <p:sp>
        <p:nvSpPr>
          <p:cNvPr id="8" name="TextBox 7">
            <a:extLst>
              <a:ext uri="{FF2B5EF4-FFF2-40B4-BE49-F238E27FC236}">
                <a16:creationId xmlns:a16="http://schemas.microsoft.com/office/drawing/2014/main" id="{F6A6A7BC-FDCF-47AE-9620-051935BBB14E}"/>
              </a:ext>
            </a:extLst>
          </p:cNvPr>
          <p:cNvSpPr txBox="1"/>
          <p:nvPr/>
        </p:nvSpPr>
        <p:spPr>
          <a:xfrm>
            <a:off x="3383280" y="3644538"/>
            <a:ext cx="63616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Not all transactions should be visible to all</a:t>
            </a:r>
          </a:p>
        </p:txBody>
      </p:sp>
      <p:sp>
        <p:nvSpPr>
          <p:cNvPr id="10" name="TextBox 9">
            <a:extLst>
              <a:ext uri="{FF2B5EF4-FFF2-40B4-BE49-F238E27FC236}">
                <a16:creationId xmlns:a16="http://schemas.microsoft.com/office/drawing/2014/main" id="{3FFF414A-79C9-4E0B-BA0E-91E3C73A56EA}"/>
              </a:ext>
            </a:extLst>
          </p:cNvPr>
          <p:cNvSpPr txBox="1"/>
          <p:nvPr/>
        </p:nvSpPr>
        <p:spPr>
          <a:xfrm>
            <a:off x="3383280" y="4272261"/>
            <a:ext cx="63616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Member can transact privately</a:t>
            </a:r>
          </a:p>
        </p:txBody>
      </p:sp>
    </p:spTree>
    <p:extLst>
      <p:ext uri="{BB962C8B-B14F-4D97-AF65-F5344CB8AC3E}">
        <p14:creationId xmlns:p14="http://schemas.microsoft.com/office/powerpoint/2010/main" val="225034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52" y="66185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261256" y="1959428"/>
            <a:ext cx="9248504" cy="584775"/>
          </a:xfrm>
          <a:prstGeom prst="rect">
            <a:avLst/>
          </a:prstGeom>
          <a:noFill/>
        </p:spPr>
        <p:txBody>
          <a:bodyPr wrap="square" rtlCol="0">
            <a:spAutoFit/>
          </a:bodyPr>
          <a:lstStyle/>
          <a:p>
            <a:r>
              <a:rPr lang="en-US" sz="3200" b="1" u="sng" dirty="0">
                <a:solidFill>
                  <a:schemeClr val="accent2">
                    <a:lumMod val="75000"/>
                  </a:schemeClr>
                </a:solidFill>
              </a:rPr>
              <a:t>D</a:t>
            </a:r>
            <a:r>
              <a:rPr lang="en-US" sz="3200" dirty="0"/>
              <a:t>istributed </a:t>
            </a:r>
            <a:r>
              <a:rPr lang="en-US" sz="3200" b="1" u="sng" dirty="0">
                <a:solidFill>
                  <a:schemeClr val="accent2">
                    <a:lumMod val="75000"/>
                  </a:schemeClr>
                </a:solidFill>
              </a:rPr>
              <a:t>L</a:t>
            </a:r>
            <a:r>
              <a:rPr lang="en-US" sz="3200" dirty="0"/>
              <a:t>edger </a:t>
            </a:r>
            <a:r>
              <a:rPr lang="en-US" sz="3200" b="1" u="sng" dirty="0">
                <a:solidFill>
                  <a:schemeClr val="accent2">
                    <a:lumMod val="75000"/>
                  </a:schemeClr>
                </a:solidFill>
              </a:rPr>
              <a:t>T</a:t>
            </a:r>
            <a:r>
              <a:rPr lang="en-US" sz="3200" dirty="0"/>
              <a:t>echnology for the </a:t>
            </a:r>
            <a:r>
              <a:rPr lang="en-US" sz="3200" dirty="0">
                <a:solidFill>
                  <a:schemeClr val="accent6"/>
                </a:solidFill>
              </a:rPr>
              <a:t>Business</a:t>
            </a:r>
            <a:endParaRPr lang="en-US" sz="3200" dirty="0"/>
          </a:p>
        </p:txBody>
      </p:sp>
      <p:sp>
        <p:nvSpPr>
          <p:cNvPr id="8" name="TextBox 7">
            <a:extLst>
              <a:ext uri="{FF2B5EF4-FFF2-40B4-BE49-F238E27FC236}">
                <a16:creationId xmlns:a16="http://schemas.microsoft.com/office/drawing/2014/main" id="{F6A6A7BC-FDCF-47AE-9620-051935BBB14E}"/>
              </a:ext>
            </a:extLst>
          </p:cNvPr>
          <p:cNvSpPr txBox="1"/>
          <p:nvPr/>
        </p:nvSpPr>
        <p:spPr>
          <a:xfrm>
            <a:off x="3383280" y="3644538"/>
            <a:ext cx="63616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No incentivization needed</a:t>
            </a:r>
          </a:p>
        </p:txBody>
      </p:sp>
      <p:sp>
        <p:nvSpPr>
          <p:cNvPr id="10" name="TextBox 9">
            <a:extLst>
              <a:ext uri="{FF2B5EF4-FFF2-40B4-BE49-F238E27FC236}">
                <a16:creationId xmlns:a16="http://schemas.microsoft.com/office/drawing/2014/main" id="{3FFF414A-79C9-4E0B-BA0E-91E3C73A56EA}"/>
              </a:ext>
            </a:extLst>
          </p:cNvPr>
          <p:cNvSpPr txBox="1"/>
          <p:nvPr/>
        </p:nvSpPr>
        <p:spPr>
          <a:xfrm>
            <a:off x="3383280" y="4272261"/>
            <a:ext cx="63616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No crypto tokens needed for transactions</a:t>
            </a:r>
          </a:p>
        </p:txBody>
      </p:sp>
      <p:pic>
        <p:nvPicPr>
          <p:cNvPr id="9" name="Picture 8">
            <a:extLst>
              <a:ext uri="{FF2B5EF4-FFF2-40B4-BE49-F238E27FC236}">
                <a16:creationId xmlns:a16="http://schemas.microsoft.com/office/drawing/2014/main" id="{16E0BD9E-7A84-46F0-AB5C-581D997AF9EB}"/>
              </a:ext>
            </a:extLst>
          </p:cNvPr>
          <p:cNvPicPr>
            <a:picLocks noChangeAspect="1"/>
          </p:cNvPicPr>
          <p:nvPr/>
        </p:nvPicPr>
        <p:blipFill>
          <a:blip r:embed="rId4"/>
          <a:stretch>
            <a:fillRect/>
          </a:stretch>
        </p:blipFill>
        <p:spPr>
          <a:xfrm>
            <a:off x="300445" y="3301848"/>
            <a:ext cx="2448581" cy="2402490"/>
          </a:xfrm>
          <a:prstGeom prst="rect">
            <a:avLst/>
          </a:prstGeom>
        </p:spPr>
      </p:pic>
    </p:spTree>
    <p:extLst>
      <p:ext uri="{BB962C8B-B14F-4D97-AF65-F5344CB8AC3E}">
        <p14:creationId xmlns:p14="http://schemas.microsoft.com/office/powerpoint/2010/main" val="244044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9952" y="66185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261256" y="1959428"/>
            <a:ext cx="9248504" cy="584775"/>
          </a:xfrm>
          <a:prstGeom prst="rect">
            <a:avLst/>
          </a:prstGeom>
          <a:noFill/>
        </p:spPr>
        <p:txBody>
          <a:bodyPr wrap="square" rtlCol="0">
            <a:spAutoFit/>
          </a:bodyPr>
          <a:lstStyle/>
          <a:p>
            <a:r>
              <a:rPr lang="en-US" sz="3200" b="1" u="sng" dirty="0">
                <a:solidFill>
                  <a:schemeClr val="accent2">
                    <a:lumMod val="75000"/>
                  </a:schemeClr>
                </a:solidFill>
              </a:rPr>
              <a:t>D</a:t>
            </a:r>
            <a:r>
              <a:rPr lang="en-US" sz="3200" dirty="0"/>
              <a:t>istributed </a:t>
            </a:r>
            <a:r>
              <a:rPr lang="en-US" sz="3200" b="1" u="sng" dirty="0">
                <a:solidFill>
                  <a:schemeClr val="accent2">
                    <a:lumMod val="75000"/>
                  </a:schemeClr>
                </a:solidFill>
              </a:rPr>
              <a:t>L</a:t>
            </a:r>
            <a:r>
              <a:rPr lang="en-US" sz="3200" dirty="0"/>
              <a:t>edger </a:t>
            </a:r>
            <a:r>
              <a:rPr lang="en-US" sz="3200" b="1" u="sng" dirty="0">
                <a:solidFill>
                  <a:schemeClr val="accent2">
                    <a:lumMod val="75000"/>
                  </a:schemeClr>
                </a:solidFill>
              </a:rPr>
              <a:t>T</a:t>
            </a:r>
            <a:r>
              <a:rPr lang="en-US" sz="3200" dirty="0"/>
              <a:t>echnology for the </a:t>
            </a:r>
            <a:r>
              <a:rPr lang="en-US" sz="3200" dirty="0">
                <a:solidFill>
                  <a:schemeClr val="accent6"/>
                </a:solidFill>
              </a:rPr>
              <a:t>Business</a:t>
            </a:r>
            <a:endParaRPr lang="en-US" sz="3200" dirty="0"/>
          </a:p>
        </p:txBody>
      </p:sp>
      <p:sp>
        <p:nvSpPr>
          <p:cNvPr id="8" name="TextBox 7">
            <a:extLst>
              <a:ext uri="{FF2B5EF4-FFF2-40B4-BE49-F238E27FC236}">
                <a16:creationId xmlns:a16="http://schemas.microsoft.com/office/drawing/2014/main" id="{F6A6A7BC-FDCF-47AE-9620-051935BBB14E}"/>
              </a:ext>
            </a:extLst>
          </p:cNvPr>
          <p:cNvSpPr txBox="1"/>
          <p:nvPr/>
        </p:nvSpPr>
        <p:spPr>
          <a:xfrm>
            <a:off x="3383280" y="3644538"/>
            <a:ext cx="63616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Smart Contracts</a:t>
            </a:r>
          </a:p>
        </p:txBody>
      </p:sp>
      <p:sp>
        <p:nvSpPr>
          <p:cNvPr id="10" name="TextBox 9">
            <a:extLst>
              <a:ext uri="{FF2B5EF4-FFF2-40B4-BE49-F238E27FC236}">
                <a16:creationId xmlns:a16="http://schemas.microsoft.com/office/drawing/2014/main" id="{3FFF414A-79C9-4E0B-BA0E-91E3C73A56EA}"/>
              </a:ext>
            </a:extLst>
          </p:cNvPr>
          <p:cNvSpPr txBox="1"/>
          <p:nvPr/>
        </p:nvSpPr>
        <p:spPr>
          <a:xfrm>
            <a:off x="3383280" y="4272261"/>
            <a:ext cx="63616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Business Logic Implementation</a:t>
            </a:r>
          </a:p>
        </p:txBody>
      </p:sp>
      <p:pic>
        <p:nvPicPr>
          <p:cNvPr id="7" name="Picture 6">
            <a:extLst>
              <a:ext uri="{FF2B5EF4-FFF2-40B4-BE49-F238E27FC236}">
                <a16:creationId xmlns:a16="http://schemas.microsoft.com/office/drawing/2014/main" id="{BCF5372E-C32F-41D9-9244-09C5092955CC}"/>
              </a:ext>
            </a:extLst>
          </p:cNvPr>
          <p:cNvPicPr>
            <a:picLocks noChangeAspect="1"/>
          </p:cNvPicPr>
          <p:nvPr/>
        </p:nvPicPr>
        <p:blipFill>
          <a:blip r:embed="rId4"/>
          <a:stretch>
            <a:fillRect/>
          </a:stretch>
        </p:blipFill>
        <p:spPr>
          <a:xfrm>
            <a:off x="274319" y="3324496"/>
            <a:ext cx="2471793" cy="2402490"/>
          </a:xfrm>
          <a:prstGeom prst="rect">
            <a:avLst/>
          </a:prstGeom>
        </p:spPr>
      </p:pic>
    </p:spTree>
    <p:extLst>
      <p:ext uri="{BB962C8B-B14F-4D97-AF65-F5344CB8AC3E}">
        <p14:creationId xmlns:p14="http://schemas.microsoft.com/office/powerpoint/2010/main" val="308034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827470"/>
          </a:xfrm>
        </p:spPr>
        <p:txBody>
          <a:bodyPr>
            <a:normAutofit/>
          </a:bodyPr>
          <a:lstStyle/>
          <a:p>
            <a:r>
              <a:rPr lang="en-US" sz="3200" dirty="0">
                <a:latin typeface="Arial" panose="020B0604020202020204" pitchFamily="34" charset="0"/>
              </a:rPr>
              <a:t>Hyperledger Architecture Component</a:t>
            </a:r>
          </a:p>
        </p:txBody>
      </p:sp>
      <p:sp>
        <p:nvSpPr>
          <p:cNvPr id="7" name="Content Placeholder 6">
            <a:extLst>
              <a:ext uri="{FF2B5EF4-FFF2-40B4-BE49-F238E27FC236}">
                <a16:creationId xmlns:a16="http://schemas.microsoft.com/office/drawing/2014/main" id="{80960853-16A1-49E2-8291-9A28B84A4841}"/>
              </a:ext>
            </a:extLst>
          </p:cNvPr>
          <p:cNvSpPr>
            <a:spLocks noGrp="1"/>
          </p:cNvSpPr>
          <p:nvPr>
            <p:ph idx="1"/>
          </p:nvPr>
        </p:nvSpPr>
        <p:spPr/>
        <p:txBody>
          <a:bodyPr/>
          <a:lstStyle/>
          <a:p>
            <a:r>
              <a:rPr lang="en-US" dirty="0"/>
              <a:t>All Blockchain technologies have the concept of nodes</a:t>
            </a:r>
          </a:p>
          <a:p>
            <a:pPr lvl="1"/>
            <a:r>
              <a:rPr lang="en-US" dirty="0"/>
              <a:t>Nodes connected to other nodes to form the Blockchain network</a:t>
            </a:r>
          </a:p>
          <a:p>
            <a:pPr lvl="1"/>
            <a:endParaRPr lang="en-US" dirty="0"/>
          </a:p>
          <a:p>
            <a:pPr lvl="1"/>
            <a:endParaRPr lang="en-US" dirty="0"/>
          </a:p>
          <a:p>
            <a:pPr marL="457200" lvl="1" indent="0">
              <a:buNone/>
            </a:pPr>
            <a:r>
              <a:rPr lang="en-US" dirty="0"/>
              <a:t>   </a:t>
            </a:r>
          </a:p>
          <a:p>
            <a:pPr marL="457200" lvl="1" indent="0">
              <a:buNone/>
            </a:pPr>
            <a:endParaRPr lang="en-US" dirty="0"/>
          </a:p>
          <a:p>
            <a:pPr marL="457200" lvl="1" indent="0">
              <a:buNone/>
            </a:pPr>
            <a:endParaRPr lang="en-US" dirty="0"/>
          </a:p>
        </p:txBody>
      </p:sp>
      <p:pic>
        <p:nvPicPr>
          <p:cNvPr id="17" name="Picture 16">
            <a:extLst>
              <a:ext uri="{FF2B5EF4-FFF2-40B4-BE49-F238E27FC236}">
                <a16:creationId xmlns:a16="http://schemas.microsoft.com/office/drawing/2014/main" id="{E7799193-AA83-4485-8599-FCD53A0A0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105" y="3338191"/>
            <a:ext cx="2741461" cy="577445"/>
          </a:xfrm>
          <a:prstGeom prst="rect">
            <a:avLst/>
          </a:prstGeom>
        </p:spPr>
      </p:pic>
      <p:sp>
        <p:nvSpPr>
          <p:cNvPr id="18" name="Rectangle 17">
            <a:extLst>
              <a:ext uri="{FF2B5EF4-FFF2-40B4-BE49-F238E27FC236}">
                <a16:creationId xmlns:a16="http://schemas.microsoft.com/office/drawing/2014/main" id="{E7448476-C0A2-4DCB-A82F-FC9A525A616F}"/>
              </a:ext>
            </a:extLst>
          </p:cNvPr>
          <p:cNvSpPr/>
          <p:nvPr/>
        </p:nvSpPr>
        <p:spPr>
          <a:xfrm>
            <a:off x="6315914" y="2971787"/>
            <a:ext cx="3888419" cy="1325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All Nodes are </a:t>
            </a:r>
            <a:r>
              <a:rPr lang="en-US" sz="2800" dirty="0">
                <a:ln w="0"/>
                <a:solidFill>
                  <a:srgbClr val="FF0000"/>
                </a:solidFill>
                <a:effectLst>
                  <a:outerShdw blurRad="38100" dist="19050" dir="2700000" algn="tl" rotWithShape="0">
                    <a:schemeClr val="dk1">
                      <a:alpha val="40000"/>
                    </a:schemeClr>
                  </a:outerShdw>
                </a:effectLst>
              </a:rPr>
              <a:t>Equal</a:t>
            </a:r>
          </a:p>
        </p:txBody>
      </p:sp>
      <p:pic>
        <p:nvPicPr>
          <p:cNvPr id="19" name="Picture 18">
            <a:extLst>
              <a:ext uri="{FF2B5EF4-FFF2-40B4-BE49-F238E27FC236}">
                <a16:creationId xmlns:a16="http://schemas.microsoft.com/office/drawing/2014/main" id="{0A2E29B8-CF2C-4C68-8E57-26CFB501D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932" y="5398752"/>
            <a:ext cx="354418" cy="577445"/>
          </a:xfrm>
          <a:prstGeom prst="rect">
            <a:avLst/>
          </a:prstGeom>
        </p:spPr>
      </p:pic>
      <p:pic>
        <p:nvPicPr>
          <p:cNvPr id="21" name="Picture 20">
            <a:extLst>
              <a:ext uri="{FF2B5EF4-FFF2-40B4-BE49-F238E27FC236}">
                <a16:creationId xmlns:a16="http://schemas.microsoft.com/office/drawing/2014/main" id="{6D39BB0C-66D9-4D4C-8CA9-075E74F94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566" y="5784786"/>
            <a:ext cx="354418" cy="577445"/>
          </a:xfrm>
          <a:prstGeom prst="rect">
            <a:avLst/>
          </a:prstGeom>
        </p:spPr>
      </p:pic>
      <p:pic>
        <p:nvPicPr>
          <p:cNvPr id="22" name="Picture 21">
            <a:extLst>
              <a:ext uri="{FF2B5EF4-FFF2-40B4-BE49-F238E27FC236}">
                <a16:creationId xmlns:a16="http://schemas.microsoft.com/office/drawing/2014/main" id="{166E6FE2-269D-488F-9F8C-A6489A7E4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382" y="4882927"/>
            <a:ext cx="354418" cy="577445"/>
          </a:xfrm>
          <a:prstGeom prst="rect">
            <a:avLst/>
          </a:prstGeom>
        </p:spPr>
      </p:pic>
      <p:cxnSp>
        <p:nvCxnSpPr>
          <p:cNvPr id="24" name="Straight Connector 23">
            <a:extLst>
              <a:ext uri="{FF2B5EF4-FFF2-40B4-BE49-F238E27FC236}">
                <a16:creationId xmlns:a16="http://schemas.microsoft.com/office/drawing/2014/main" id="{BD8EA988-34E4-4A35-8CA5-0189C1D9EBDD}"/>
              </a:ext>
            </a:extLst>
          </p:cNvPr>
          <p:cNvCxnSpPr>
            <a:cxnSpLocks/>
          </p:cNvCxnSpPr>
          <p:nvPr/>
        </p:nvCxnSpPr>
        <p:spPr>
          <a:xfrm flipV="1">
            <a:off x="5947350" y="5187083"/>
            <a:ext cx="961773" cy="50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75A22A-D933-47FA-8559-364616E15E22}"/>
              </a:ext>
            </a:extLst>
          </p:cNvPr>
          <p:cNvCxnSpPr>
            <a:cxnSpLocks/>
            <a:stCxn id="19" idx="3"/>
            <a:endCxn id="21" idx="1"/>
          </p:cNvCxnSpPr>
          <p:nvPr/>
        </p:nvCxnSpPr>
        <p:spPr>
          <a:xfrm>
            <a:off x="5947350" y="5687475"/>
            <a:ext cx="489216" cy="386034"/>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4FE0BE6-27E4-4545-AEDB-E420CE004E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6650" y="5620078"/>
            <a:ext cx="354418" cy="577445"/>
          </a:xfrm>
          <a:prstGeom prst="rect">
            <a:avLst/>
          </a:prstGeom>
        </p:spPr>
      </p:pic>
      <p:pic>
        <p:nvPicPr>
          <p:cNvPr id="32" name="Picture 31">
            <a:extLst>
              <a:ext uri="{FF2B5EF4-FFF2-40B4-BE49-F238E27FC236}">
                <a16:creationId xmlns:a16="http://schemas.microsoft.com/office/drawing/2014/main" id="{19772953-A2DD-4DA3-B381-AD3BB250D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619" y="6280555"/>
            <a:ext cx="354418" cy="577445"/>
          </a:xfrm>
          <a:prstGeom prst="rect">
            <a:avLst/>
          </a:prstGeom>
        </p:spPr>
      </p:pic>
      <p:pic>
        <p:nvPicPr>
          <p:cNvPr id="33" name="Picture 32">
            <a:extLst>
              <a:ext uri="{FF2B5EF4-FFF2-40B4-BE49-F238E27FC236}">
                <a16:creationId xmlns:a16="http://schemas.microsoft.com/office/drawing/2014/main" id="{73D6BC90-EBAD-4D3D-A8AF-3DE090122D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4806" y="5398751"/>
            <a:ext cx="354418" cy="577445"/>
          </a:xfrm>
          <a:prstGeom prst="rect">
            <a:avLst/>
          </a:prstGeom>
        </p:spPr>
      </p:pic>
      <p:cxnSp>
        <p:nvCxnSpPr>
          <p:cNvPr id="35" name="Straight Connector 34">
            <a:extLst>
              <a:ext uri="{FF2B5EF4-FFF2-40B4-BE49-F238E27FC236}">
                <a16:creationId xmlns:a16="http://schemas.microsoft.com/office/drawing/2014/main" id="{0B4AF680-095B-43AB-A71D-E6D789B4DE07}"/>
              </a:ext>
            </a:extLst>
          </p:cNvPr>
          <p:cNvCxnSpPr>
            <a:cxnSpLocks/>
            <a:stCxn id="31" idx="3"/>
            <a:endCxn id="32" idx="1"/>
          </p:cNvCxnSpPr>
          <p:nvPr/>
        </p:nvCxnSpPr>
        <p:spPr>
          <a:xfrm>
            <a:off x="7661068" y="5908801"/>
            <a:ext cx="424551" cy="660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70129-E99D-4BC4-A540-A5458C10DBCD}"/>
              </a:ext>
            </a:extLst>
          </p:cNvPr>
          <p:cNvCxnSpPr/>
          <p:nvPr/>
        </p:nvCxnSpPr>
        <p:spPr>
          <a:xfrm>
            <a:off x="6790984" y="6073508"/>
            <a:ext cx="433" cy="16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9FAD0A-1E1E-4336-A6C4-C7338D162A79}"/>
              </a:ext>
            </a:extLst>
          </p:cNvPr>
          <p:cNvCxnSpPr>
            <a:stCxn id="21" idx="3"/>
            <a:endCxn id="31" idx="1"/>
          </p:cNvCxnSpPr>
          <p:nvPr/>
        </p:nvCxnSpPr>
        <p:spPr>
          <a:xfrm flipV="1">
            <a:off x="6790984" y="5908801"/>
            <a:ext cx="515666" cy="164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64C15C-A067-427C-8035-39AEBF94DDA1}"/>
              </a:ext>
            </a:extLst>
          </p:cNvPr>
          <p:cNvCxnSpPr>
            <a:cxnSpLocks/>
          </p:cNvCxnSpPr>
          <p:nvPr/>
        </p:nvCxnSpPr>
        <p:spPr>
          <a:xfrm flipV="1">
            <a:off x="7288059" y="5104493"/>
            <a:ext cx="782597" cy="82590"/>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86BE122F-C680-4676-BE09-14399DFE8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915" y="4795684"/>
            <a:ext cx="354418" cy="577445"/>
          </a:xfrm>
          <a:prstGeom prst="rect">
            <a:avLst/>
          </a:prstGeom>
        </p:spPr>
      </p:pic>
      <p:cxnSp>
        <p:nvCxnSpPr>
          <p:cNvPr id="46" name="Straight Connector 45">
            <a:extLst>
              <a:ext uri="{FF2B5EF4-FFF2-40B4-BE49-F238E27FC236}">
                <a16:creationId xmlns:a16="http://schemas.microsoft.com/office/drawing/2014/main" id="{EE300F4A-006C-4166-B018-4A6E44EF3968}"/>
              </a:ext>
            </a:extLst>
          </p:cNvPr>
          <p:cNvCxnSpPr>
            <a:cxnSpLocks/>
            <a:stCxn id="32" idx="3"/>
            <a:endCxn id="33" idx="1"/>
          </p:cNvCxnSpPr>
          <p:nvPr/>
        </p:nvCxnSpPr>
        <p:spPr>
          <a:xfrm flipV="1">
            <a:off x="8440037" y="5687474"/>
            <a:ext cx="804769" cy="881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199E9E2-3CBC-40C3-B27B-42FA0905867A}"/>
              </a:ext>
            </a:extLst>
          </p:cNvPr>
          <p:cNvCxnSpPr>
            <a:cxnSpLocks/>
            <a:endCxn id="33" idx="1"/>
          </p:cNvCxnSpPr>
          <p:nvPr/>
        </p:nvCxnSpPr>
        <p:spPr>
          <a:xfrm>
            <a:off x="8382942" y="5084406"/>
            <a:ext cx="861864" cy="603068"/>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DF0BAA7-1CA8-47EC-885D-47827C65A8BE}"/>
              </a:ext>
            </a:extLst>
          </p:cNvPr>
          <p:cNvGrpSpPr/>
          <p:nvPr/>
        </p:nvGrpSpPr>
        <p:grpSpPr>
          <a:xfrm>
            <a:off x="878098" y="3080551"/>
            <a:ext cx="2748595" cy="1091954"/>
            <a:chOff x="878098" y="3080551"/>
            <a:chExt cx="2748595" cy="1091954"/>
          </a:xfrm>
        </p:grpSpPr>
        <p:sp>
          <p:nvSpPr>
            <p:cNvPr id="4" name="Rectangle 3">
              <a:extLst>
                <a:ext uri="{FF2B5EF4-FFF2-40B4-BE49-F238E27FC236}">
                  <a16:creationId xmlns:a16="http://schemas.microsoft.com/office/drawing/2014/main" id="{08D87CB6-9D22-4CBE-A9EC-860081CA2114}"/>
                </a:ext>
              </a:extLst>
            </p:cNvPr>
            <p:cNvSpPr/>
            <p:nvPr/>
          </p:nvSpPr>
          <p:spPr>
            <a:xfrm>
              <a:off x="1442787" y="3309121"/>
              <a:ext cx="2183906" cy="714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ETHEREUM   </a:t>
              </a:r>
            </a:p>
          </p:txBody>
        </p:sp>
        <p:pic>
          <p:nvPicPr>
            <p:cNvPr id="11" name="Picture 10">
              <a:extLst>
                <a:ext uri="{FF2B5EF4-FFF2-40B4-BE49-F238E27FC236}">
                  <a16:creationId xmlns:a16="http://schemas.microsoft.com/office/drawing/2014/main" id="{7D32E0A7-5423-4E33-B0C5-CE5EB4F34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098" y="3080551"/>
              <a:ext cx="670208" cy="1091954"/>
            </a:xfrm>
            <a:prstGeom prst="rect">
              <a:avLst/>
            </a:prstGeom>
          </p:spPr>
        </p:pic>
      </p:gr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Tree>
    <p:extLst>
      <p:ext uri="{BB962C8B-B14F-4D97-AF65-F5344CB8AC3E}">
        <p14:creationId xmlns:p14="http://schemas.microsoft.com/office/powerpoint/2010/main" val="135225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10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1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200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25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nodeType="withEffect">
                                  <p:stCondLst>
                                    <p:cond delay="300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35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40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nodeType="withEffect">
                                  <p:stCondLst>
                                    <p:cond delay="450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500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625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nodeType="withEffect">
                                  <p:stCondLst>
                                    <p:cond delay="700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600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10" presetClass="entr" presetSubtype="0" fill="hold" nodeType="withEffect">
                                  <p:stCondLst>
                                    <p:cond delay="100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pic>
        <p:nvPicPr>
          <p:cNvPr id="14" name="Content Placeholder 13" descr="A picture containing radar chart&#10;&#10;Description automatically generated">
            <a:extLst>
              <a:ext uri="{FF2B5EF4-FFF2-40B4-BE49-F238E27FC236}">
                <a16:creationId xmlns:a16="http://schemas.microsoft.com/office/drawing/2014/main" id="{90A6A37B-4B08-46D8-B33A-D8B7B1B70F1A}"/>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4518" b="3927"/>
          <a:stretch/>
        </p:blipFill>
        <p:spPr>
          <a:xfrm>
            <a:off x="156755" y="1898651"/>
            <a:ext cx="804538" cy="736599"/>
          </a:xfrm>
        </p:spPr>
      </p:pic>
      <p:sp>
        <p:nvSpPr>
          <p:cNvPr id="15" name="TextBox 14">
            <a:extLst>
              <a:ext uri="{FF2B5EF4-FFF2-40B4-BE49-F238E27FC236}">
                <a16:creationId xmlns:a16="http://schemas.microsoft.com/office/drawing/2014/main" id="{882A30D6-2DDA-4196-8234-343BC1EB6BDF}"/>
              </a:ext>
            </a:extLst>
          </p:cNvPr>
          <p:cNvSpPr txBox="1"/>
          <p:nvPr/>
        </p:nvSpPr>
        <p:spPr>
          <a:xfrm>
            <a:off x="1937288" y="2404417"/>
            <a:ext cx="7660247" cy="461665"/>
          </a:xfrm>
          <a:prstGeom prst="rect">
            <a:avLst/>
          </a:prstGeom>
          <a:noFill/>
        </p:spPr>
        <p:txBody>
          <a:bodyPr wrap="square" rtlCol="0">
            <a:spAutoFit/>
          </a:bodyPr>
          <a:lstStyle/>
          <a:p>
            <a:r>
              <a:rPr lang="en-US" sz="2400" dirty="0">
                <a:solidFill>
                  <a:schemeClr val="accent2">
                    <a:lumMod val="75000"/>
                  </a:schemeClr>
                </a:solidFill>
                <a:latin typeface="Arial" panose="020B0604020202020204" pitchFamily="34" charset="0"/>
                <a:cs typeface="Arial" panose="020B0604020202020204" pitchFamily="34" charset="0"/>
              </a:rPr>
              <a:t>Members </a:t>
            </a:r>
            <a:r>
              <a:rPr lang="en-US" sz="2400" dirty="0">
                <a:latin typeface="Arial" panose="020B0604020202020204" pitchFamily="34" charset="0"/>
                <a:cs typeface="Arial" panose="020B0604020202020204" pitchFamily="34" charset="0"/>
              </a:rPr>
              <a:t>= Legally separate entities</a:t>
            </a:r>
          </a:p>
        </p:txBody>
      </p:sp>
      <p:grpSp>
        <p:nvGrpSpPr>
          <p:cNvPr id="38" name="Group 37">
            <a:extLst>
              <a:ext uri="{FF2B5EF4-FFF2-40B4-BE49-F238E27FC236}">
                <a16:creationId xmlns:a16="http://schemas.microsoft.com/office/drawing/2014/main" id="{0EB8D803-CFB1-4D41-8D1E-0F21F7D65433}"/>
              </a:ext>
            </a:extLst>
          </p:cNvPr>
          <p:cNvGrpSpPr/>
          <p:nvPr/>
        </p:nvGrpSpPr>
        <p:grpSpPr>
          <a:xfrm>
            <a:off x="1361855" y="3287486"/>
            <a:ext cx="7824117" cy="3261995"/>
            <a:chOff x="941373" y="3287486"/>
            <a:chExt cx="8474372" cy="3466457"/>
          </a:xfrm>
        </p:grpSpPr>
        <p:sp>
          <p:nvSpPr>
            <p:cNvPr id="30" name="Oval 29">
              <a:extLst>
                <a:ext uri="{FF2B5EF4-FFF2-40B4-BE49-F238E27FC236}">
                  <a16:creationId xmlns:a16="http://schemas.microsoft.com/office/drawing/2014/main" id="{7E766A2D-418E-4C32-BEAD-04C24308A15C}"/>
                </a:ext>
              </a:extLst>
            </p:cNvPr>
            <p:cNvSpPr/>
            <p:nvPr/>
          </p:nvSpPr>
          <p:spPr>
            <a:xfrm>
              <a:off x="1611086" y="3287486"/>
              <a:ext cx="6934200" cy="2808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C676BB6B-5563-40B2-AF92-37EC27187341}"/>
                </a:ext>
              </a:extLst>
            </p:cNvPr>
            <p:cNvPicPr>
              <a:picLocks noChangeAspect="1"/>
            </p:cNvPicPr>
            <p:nvPr/>
          </p:nvPicPr>
          <p:blipFill rotWithShape="1">
            <a:blip r:embed="rId5">
              <a:extLst>
                <a:ext uri="{28A0092B-C50C-407E-A947-70E740481C1C}">
                  <a14:useLocalDpi xmlns:a14="http://schemas.microsoft.com/office/drawing/2010/main" val="0"/>
                </a:ext>
              </a:extLst>
            </a:blip>
            <a:srcRect l="6417" t="4546" r="7327" b="9573"/>
            <a:stretch/>
          </p:blipFill>
          <p:spPr>
            <a:xfrm>
              <a:off x="3947772" y="5403086"/>
              <a:ext cx="1716157" cy="1166191"/>
            </a:xfrm>
            <a:prstGeom prst="rect">
              <a:avLst/>
            </a:prstGeom>
          </p:spPr>
        </p:pic>
        <p:pic>
          <p:nvPicPr>
            <p:cNvPr id="27" name="Picture 26" descr="Diagram&#10;&#10;Description automatically generated">
              <a:extLst>
                <a:ext uri="{FF2B5EF4-FFF2-40B4-BE49-F238E27FC236}">
                  <a16:creationId xmlns:a16="http://schemas.microsoft.com/office/drawing/2014/main" id="{65D8F234-1841-4B12-9AE2-2BF376BCCFC8}"/>
                </a:ext>
              </a:extLst>
            </p:cNvPr>
            <p:cNvPicPr>
              <a:picLocks noChangeAspect="1"/>
            </p:cNvPicPr>
            <p:nvPr/>
          </p:nvPicPr>
          <p:blipFill rotWithShape="1">
            <a:blip r:embed="rId6">
              <a:extLst>
                <a:ext uri="{28A0092B-C50C-407E-A947-70E740481C1C}">
                  <a14:useLocalDpi xmlns:a14="http://schemas.microsoft.com/office/drawing/2010/main" val="0"/>
                </a:ext>
              </a:extLst>
            </a:blip>
            <a:srcRect l="7311" t="18770" r="7106" b="20120"/>
            <a:stretch/>
          </p:blipFill>
          <p:spPr>
            <a:xfrm>
              <a:off x="941373" y="3784467"/>
              <a:ext cx="1381041" cy="1224136"/>
            </a:xfrm>
            <a:prstGeom prst="rect">
              <a:avLst/>
            </a:prstGeom>
          </p:spPr>
        </p:pic>
        <p:pic>
          <p:nvPicPr>
            <p:cNvPr id="29" name="Picture 28" descr="Sunburst chart&#10;&#10;Description automatically generated">
              <a:extLst>
                <a:ext uri="{FF2B5EF4-FFF2-40B4-BE49-F238E27FC236}">
                  <a16:creationId xmlns:a16="http://schemas.microsoft.com/office/drawing/2014/main" id="{48B28FE6-BAF5-41E7-A0CA-0AEA4CE75D82}"/>
                </a:ext>
              </a:extLst>
            </p:cNvPr>
            <p:cNvPicPr>
              <a:picLocks noChangeAspect="1"/>
            </p:cNvPicPr>
            <p:nvPr/>
          </p:nvPicPr>
          <p:blipFill rotWithShape="1">
            <a:blip r:embed="rId7">
              <a:extLst>
                <a:ext uri="{28A0092B-C50C-407E-A947-70E740481C1C}">
                  <a14:useLocalDpi xmlns:a14="http://schemas.microsoft.com/office/drawing/2010/main" val="0"/>
                </a:ext>
              </a:extLst>
            </a:blip>
            <a:srcRect l="18970" t="30033" r="21797" b="30150"/>
            <a:stretch/>
          </p:blipFill>
          <p:spPr>
            <a:xfrm>
              <a:off x="7783753" y="3813554"/>
              <a:ext cx="1631992" cy="921511"/>
            </a:xfrm>
            <a:prstGeom prst="rect">
              <a:avLst/>
            </a:prstGeom>
          </p:spPr>
        </p:pic>
        <p:sp>
          <p:nvSpPr>
            <p:cNvPr id="34" name="TextBox 33">
              <a:extLst>
                <a:ext uri="{FF2B5EF4-FFF2-40B4-BE49-F238E27FC236}">
                  <a16:creationId xmlns:a16="http://schemas.microsoft.com/office/drawing/2014/main" id="{0C6E6383-F815-420D-A6BE-9AC5601E39F1}"/>
                </a:ext>
              </a:extLst>
            </p:cNvPr>
            <p:cNvSpPr txBox="1"/>
            <p:nvPr/>
          </p:nvSpPr>
          <p:spPr>
            <a:xfrm>
              <a:off x="1504853" y="5109101"/>
              <a:ext cx="320922" cy="369332"/>
            </a:xfrm>
            <a:prstGeom prst="rect">
              <a:avLst/>
            </a:prstGeom>
            <a:noFill/>
          </p:spPr>
          <p:txBody>
            <a:bodyPr wrap="none" rtlCol="0">
              <a:spAutoFit/>
            </a:bodyPr>
            <a:lstStyle/>
            <a:p>
              <a:r>
                <a:rPr lang="en-US" dirty="0"/>
                <a:t>A</a:t>
              </a:r>
            </a:p>
          </p:txBody>
        </p:sp>
        <p:sp>
          <p:nvSpPr>
            <p:cNvPr id="36" name="TextBox 35">
              <a:extLst>
                <a:ext uri="{FF2B5EF4-FFF2-40B4-BE49-F238E27FC236}">
                  <a16:creationId xmlns:a16="http://schemas.microsoft.com/office/drawing/2014/main" id="{3FB5C02B-671D-4E19-98FA-ACC0DFB5821E}"/>
                </a:ext>
              </a:extLst>
            </p:cNvPr>
            <p:cNvSpPr txBox="1"/>
            <p:nvPr/>
          </p:nvSpPr>
          <p:spPr>
            <a:xfrm>
              <a:off x="4648595" y="6384611"/>
              <a:ext cx="314510" cy="369332"/>
            </a:xfrm>
            <a:prstGeom prst="rect">
              <a:avLst/>
            </a:prstGeom>
            <a:noFill/>
          </p:spPr>
          <p:txBody>
            <a:bodyPr wrap="none" rtlCol="0">
              <a:spAutoFit/>
            </a:bodyPr>
            <a:lstStyle/>
            <a:p>
              <a:r>
                <a:rPr lang="en-US" dirty="0"/>
                <a:t>B</a:t>
              </a:r>
            </a:p>
          </p:txBody>
        </p:sp>
        <p:sp>
          <p:nvSpPr>
            <p:cNvPr id="44" name="TextBox 43">
              <a:extLst>
                <a:ext uri="{FF2B5EF4-FFF2-40B4-BE49-F238E27FC236}">
                  <a16:creationId xmlns:a16="http://schemas.microsoft.com/office/drawing/2014/main" id="{F23B7F89-39B7-48FB-A685-67E0AC3ECD4C}"/>
                </a:ext>
              </a:extLst>
            </p:cNvPr>
            <p:cNvSpPr txBox="1"/>
            <p:nvPr/>
          </p:nvSpPr>
          <p:spPr>
            <a:xfrm>
              <a:off x="8470308" y="4770111"/>
              <a:ext cx="322524" cy="369332"/>
            </a:xfrm>
            <a:prstGeom prst="rect">
              <a:avLst/>
            </a:prstGeom>
            <a:noFill/>
          </p:spPr>
          <p:txBody>
            <a:bodyPr wrap="none" rtlCol="0">
              <a:spAutoFit/>
            </a:bodyPr>
            <a:lstStyle/>
            <a:p>
              <a:r>
                <a:rPr lang="en-US" dirty="0"/>
                <a:t>C</a:t>
              </a:r>
            </a:p>
          </p:txBody>
        </p:sp>
      </p:grpSp>
      <p:grpSp>
        <p:nvGrpSpPr>
          <p:cNvPr id="47" name="Group 46">
            <a:extLst>
              <a:ext uri="{FF2B5EF4-FFF2-40B4-BE49-F238E27FC236}">
                <a16:creationId xmlns:a16="http://schemas.microsoft.com/office/drawing/2014/main" id="{46F328E9-7A48-4D28-AD63-5F20AB2B5EDA}"/>
              </a:ext>
            </a:extLst>
          </p:cNvPr>
          <p:cNvGrpSpPr/>
          <p:nvPr/>
        </p:nvGrpSpPr>
        <p:grpSpPr>
          <a:xfrm>
            <a:off x="3553906" y="4123766"/>
            <a:ext cx="3321634" cy="646346"/>
            <a:chOff x="2992127" y="4123765"/>
            <a:chExt cx="4143779" cy="857917"/>
          </a:xfrm>
          <a:effectLst>
            <a:outerShdw blurRad="50800" dist="38100" dir="2700000" algn="tl" rotWithShape="0">
              <a:prstClr val="black">
                <a:alpha val="40000"/>
              </a:prstClr>
            </a:outerShdw>
          </a:effectLst>
        </p:grpSpPr>
        <p:sp>
          <p:nvSpPr>
            <p:cNvPr id="45" name="Rectangle 44">
              <a:extLst>
                <a:ext uri="{FF2B5EF4-FFF2-40B4-BE49-F238E27FC236}">
                  <a16:creationId xmlns:a16="http://schemas.microsoft.com/office/drawing/2014/main" id="{891775FF-2A29-4617-90E5-8EBF8F83C471}"/>
                </a:ext>
              </a:extLst>
            </p:cNvPr>
            <p:cNvSpPr/>
            <p:nvPr/>
          </p:nvSpPr>
          <p:spPr>
            <a:xfrm>
              <a:off x="2992127" y="4123765"/>
              <a:ext cx="4143779" cy="85791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Distributed Ledger(s)</a:t>
              </a:r>
            </a:p>
          </p:txBody>
        </p:sp>
        <p:pic>
          <p:nvPicPr>
            <p:cNvPr id="42" name="Graphic 41" descr="Clipboard Checked with solid fill">
              <a:extLst>
                <a:ext uri="{FF2B5EF4-FFF2-40B4-BE49-F238E27FC236}">
                  <a16:creationId xmlns:a16="http://schemas.microsoft.com/office/drawing/2014/main" id="{33E6EF48-D77D-49A5-972B-4DFB5D7BB4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76111" y="4220534"/>
              <a:ext cx="665191" cy="665191"/>
            </a:xfrm>
            <a:prstGeom prst="rect">
              <a:avLst/>
            </a:prstGeom>
          </p:spPr>
        </p:pic>
      </p:grpSp>
      <p:grpSp>
        <p:nvGrpSpPr>
          <p:cNvPr id="90" name="Group 89">
            <a:extLst>
              <a:ext uri="{FF2B5EF4-FFF2-40B4-BE49-F238E27FC236}">
                <a16:creationId xmlns:a16="http://schemas.microsoft.com/office/drawing/2014/main" id="{00095920-94BD-496E-914F-8561E4F42109}"/>
              </a:ext>
            </a:extLst>
          </p:cNvPr>
          <p:cNvGrpSpPr/>
          <p:nvPr/>
        </p:nvGrpSpPr>
        <p:grpSpPr>
          <a:xfrm>
            <a:off x="169126" y="4770112"/>
            <a:ext cx="10296694" cy="1913492"/>
            <a:chOff x="169126" y="4770112"/>
            <a:chExt cx="10296694" cy="1913492"/>
          </a:xfrm>
        </p:grpSpPr>
        <p:grpSp>
          <p:nvGrpSpPr>
            <p:cNvPr id="63" name="Group 62">
              <a:extLst>
                <a:ext uri="{FF2B5EF4-FFF2-40B4-BE49-F238E27FC236}">
                  <a16:creationId xmlns:a16="http://schemas.microsoft.com/office/drawing/2014/main" id="{3A9B7308-FDDB-4730-B1B4-0B8B576F38E4}"/>
                </a:ext>
              </a:extLst>
            </p:cNvPr>
            <p:cNvGrpSpPr/>
            <p:nvPr/>
          </p:nvGrpSpPr>
          <p:grpSpPr>
            <a:xfrm>
              <a:off x="5795522" y="6020109"/>
              <a:ext cx="1340384" cy="663495"/>
              <a:chOff x="7882781" y="2647438"/>
              <a:chExt cx="1595872" cy="854208"/>
            </a:xfrm>
          </p:grpSpPr>
          <p:grpSp>
            <p:nvGrpSpPr>
              <p:cNvPr id="53" name="Group 52">
                <a:extLst>
                  <a:ext uri="{FF2B5EF4-FFF2-40B4-BE49-F238E27FC236}">
                    <a16:creationId xmlns:a16="http://schemas.microsoft.com/office/drawing/2014/main" id="{55D40E75-7950-45C9-B3E5-0332C8E5E2ED}"/>
                  </a:ext>
                </a:extLst>
              </p:cNvPr>
              <p:cNvGrpSpPr/>
              <p:nvPr/>
            </p:nvGrpSpPr>
            <p:grpSpPr>
              <a:xfrm>
                <a:off x="7882781" y="2647438"/>
                <a:ext cx="1138672" cy="397008"/>
                <a:chOff x="7882781" y="2647438"/>
                <a:chExt cx="1138672" cy="397008"/>
              </a:xfrm>
              <a:effectLst>
                <a:outerShdw blurRad="50800" dist="38100" dir="2700000" algn="tl" rotWithShape="0">
                  <a:prstClr val="black">
                    <a:alpha val="40000"/>
                  </a:prstClr>
                </a:outerShdw>
              </a:effectLst>
            </p:grpSpPr>
            <p:sp>
              <p:nvSpPr>
                <p:cNvPr id="49" name="Rectangle 48">
                  <a:extLst>
                    <a:ext uri="{FF2B5EF4-FFF2-40B4-BE49-F238E27FC236}">
                      <a16:creationId xmlns:a16="http://schemas.microsoft.com/office/drawing/2014/main" id="{88642405-7160-42FC-8CAE-4DD74F86705D}"/>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52" name="Picture 51" descr="Text&#10;&#10;Description automatically generated with medium confidence">
                  <a:extLst>
                    <a:ext uri="{FF2B5EF4-FFF2-40B4-BE49-F238E27FC236}">
                      <a16:creationId xmlns:a16="http://schemas.microsoft.com/office/drawing/2014/main" id="{4A470B20-1BDC-4CD7-B0E4-AD28D505DD38}"/>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54" name="Group 53">
                <a:extLst>
                  <a:ext uri="{FF2B5EF4-FFF2-40B4-BE49-F238E27FC236}">
                    <a16:creationId xmlns:a16="http://schemas.microsoft.com/office/drawing/2014/main" id="{436C5E28-8441-4A07-858C-38B9AC6E904A}"/>
                  </a:ext>
                </a:extLst>
              </p:cNvPr>
              <p:cNvGrpSpPr/>
              <p:nvPr/>
            </p:nvGrpSpPr>
            <p:grpSpPr>
              <a:xfrm>
                <a:off x="8035181" y="2799838"/>
                <a:ext cx="1138672" cy="397008"/>
                <a:chOff x="7882781" y="2647438"/>
                <a:chExt cx="1138672" cy="397008"/>
              </a:xfrm>
              <a:effectLst>
                <a:outerShdw blurRad="50800" dist="38100" dir="2700000" algn="tl" rotWithShape="0">
                  <a:prstClr val="black">
                    <a:alpha val="40000"/>
                  </a:prstClr>
                </a:outerShdw>
              </a:effectLst>
            </p:grpSpPr>
            <p:sp>
              <p:nvSpPr>
                <p:cNvPr id="55" name="Rectangle 54">
                  <a:extLst>
                    <a:ext uri="{FF2B5EF4-FFF2-40B4-BE49-F238E27FC236}">
                      <a16:creationId xmlns:a16="http://schemas.microsoft.com/office/drawing/2014/main" id="{3F23C3E5-2475-4100-8F07-73545922A733}"/>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56" name="Picture 55" descr="Text&#10;&#10;Description automatically generated with medium confidence">
                  <a:extLst>
                    <a:ext uri="{FF2B5EF4-FFF2-40B4-BE49-F238E27FC236}">
                      <a16:creationId xmlns:a16="http://schemas.microsoft.com/office/drawing/2014/main" id="{2615232F-D366-47C7-9533-F0EA096A1B82}"/>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57" name="Group 56">
                <a:extLst>
                  <a:ext uri="{FF2B5EF4-FFF2-40B4-BE49-F238E27FC236}">
                    <a16:creationId xmlns:a16="http://schemas.microsoft.com/office/drawing/2014/main" id="{49013A7F-B836-4399-B2DD-2D785799389C}"/>
                  </a:ext>
                </a:extLst>
              </p:cNvPr>
              <p:cNvGrpSpPr/>
              <p:nvPr/>
            </p:nvGrpSpPr>
            <p:grpSpPr>
              <a:xfrm>
                <a:off x="8187581" y="2952238"/>
                <a:ext cx="1138672" cy="397008"/>
                <a:chOff x="7882781" y="2647438"/>
                <a:chExt cx="1138672" cy="397008"/>
              </a:xfrm>
              <a:effectLst>
                <a:outerShdw blurRad="50800" dist="38100" dir="2700000" algn="tl" rotWithShape="0">
                  <a:prstClr val="black">
                    <a:alpha val="40000"/>
                  </a:prstClr>
                </a:outerShdw>
              </a:effectLst>
            </p:grpSpPr>
            <p:sp>
              <p:nvSpPr>
                <p:cNvPr id="58" name="Rectangle 57">
                  <a:extLst>
                    <a:ext uri="{FF2B5EF4-FFF2-40B4-BE49-F238E27FC236}">
                      <a16:creationId xmlns:a16="http://schemas.microsoft.com/office/drawing/2014/main" id="{EEE1278F-E078-4CC7-A6C1-633BC9381A74}"/>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59" name="Picture 58" descr="Text&#10;&#10;Description automatically generated with medium confidence">
                  <a:extLst>
                    <a:ext uri="{FF2B5EF4-FFF2-40B4-BE49-F238E27FC236}">
                      <a16:creationId xmlns:a16="http://schemas.microsoft.com/office/drawing/2014/main" id="{90E1FF52-2262-494E-A558-640618EBB6E5}"/>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60" name="Group 59">
                <a:extLst>
                  <a:ext uri="{FF2B5EF4-FFF2-40B4-BE49-F238E27FC236}">
                    <a16:creationId xmlns:a16="http://schemas.microsoft.com/office/drawing/2014/main" id="{9D9A4DAC-0188-408F-B776-69595128CBAE}"/>
                  </a:ext>
                </a:extLst>
              </p:cNvPr>
              <p:cNvGrpSpPr/>
              <p:nvPr/>
            </p:nvGrpSpPr>
            <p:grpSpPr>
              <a:xfrm>
                <a:off x="8339981" y="3104638"/>
                <a:ext cx="1138672" cy="397008"/>
                <a:chOff x="7882781" y="2647438"/>
                <a:chExt cx="1138672" cy="397008"/>
              </a:xfrm>
              <a:effectLst>
                <a:outerShdw blurRad="50800" dist="38100" dir="2700000" algn="tl" rotWithShape="0">
                  <a:prstClr val="black">
                    <a:alpha val="40000"/>
                  </a:prstClr>
                </a:outerShdw>
              </a:effectLst>
            </p:grpSpPr>
            <p:sp>
              <p:nvSpPr>
                <p:cNvPr id="61" name="Rectangle 60">
                  <a:extLst>
                    <a:ext uri="{FF2B5EF4-FFF2-40B4-BE49-F238E27FC236}">
                      <a16:creationId xmlns:a16="http://schemas.microsoft.com/office/drawing/2014/main" id="{16A1DBC4-4DC4-4AEC-9E7A-2EFF34E37967}"/>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62" name="Picture 61" descr="Text&#10;&#10;Description automatically generated with medium confidence">
                  <a:extLst>
                    <a:ext uri="{FF2B5EF4-FFF2-40B4-BE49-F238E27FC236}">
                      <a16:creationId xmlns:a16="http://schemas.microsoft.com/office/drawing/2014/main" id="{D85C7B8A-4DC5-4FB3-B801-C307E3385D68}"/>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grpSp>
          <p:nvGrpSpPr>
            <p:cNvPr id="64" name="Group 63">
              <a:extLst>
                <a:ext uri="{FF2B5EF4-FFF2-40B4-BE49-F238E27FC236}">
                  <a16:creationId xmlns:a16="http://schemas.microsoft.com/office/drawing/2014/main" id="{2E4CCA60-15D4-48D1-9AD4-3F61D321BE64}"/>
                </a:ext>
              </a:extLst>
            </p:cNvPr>
            <p:cNvGrpSpPr/>
            <p:nvPr/>
          </p:nvGrpSpPr>
          <p:grpSpPr>
            <a:xfrm>
              <a:off x="8959054" y="4815822"/>
              <a:ext cx="1506766" cy="780323"/>
              <a:chOff x="7882781" y="2647438"/>
              <a:chExt cx="1595872" cy="854208"/>
            </a:xfrm>
          </p:grpSpPr>
          <p:grpSp>
            <p:nvGrpSpPr>
              <p:cNvPr id="65" name="Group 64">
                <a:extLst>
                  <a:ext uri="{FF2B5EF4-FFF2-40B4-BE49-F238E27FC236}">
                    <a16:creationId xmlns:a16="http://schemas.microsoft.com/office/drawing/2014/main" id="{E7C7D298-37B6-4EC1-9DD8-8F5756744874}"/>
                  </a:ext>
                </a:extLst>
              </p:cNvPr>
              <p:cNvGrpSpPr/>
              <p:nvPr/>
            </p:nvGrpSpPr>
            <p:grpSpPr>
              <a:xfrm>
                <a:off x="7882781" y="2647438"/>
                <a:ext cx="1138672" cy="397008"/>
                <a:chOff x="7882781" y="2647438"/>
                <a:chExt cx="1138672" cy="397008"/>
              </a:xfrm>
              <a:effectLst>
                <a:outerShdw blurRad="50800" dist="38100" dir="2700000" algn="tl" rotWithShape="0">
                  <a:prstClr val="black">
                    <a:alpha val="40000"/>
                  </a:prstClr>
                </a:outerShdw>
              </a:effectLst>
            </p:grpSpPr>
            <p:sp>
              <p:nvSpPr>
                <p:cNvPr id="75" name="Rectangle 74">
                  <a:extLst>
                    <a:ext uri="{FF2B5EF4-FFF2-40B4-BE49-F238E27FC236}">
                      <a16:creationId xmlns:a16="http://schemas.microsoft.com/office/drawing/2014/main" id="{D6608C3C-F454-4B96-93E2-97E9C1CD8974}"/>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76" name="Picture 75" descr="Text&#10;&#10;Description automatically generated with medium confidence">
                  <a:extLst>
                    <a:ext uri="{FF2B5EF4-FFF2-40B4-BE49-F238E27FC236}">
                      <a16:creationId xmlns:a16="http://schemas.microsoft.com/office/drawing/2014/main" id="{394C1A2B-8090-46AC-A521-475DD84E4196}"/>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66" name="Group 65">
                <a:extLst>
                  <a:ext uri="{FF2B5EF4-FFF2-40B4-BE49-F238E27FC236}">
                    <a16:creationId xmlns:a16="http://schemas.microsoft.com/office/drawing/2014/main" id="{28222740-E6AA-4F2B-9F92-0B595318A9A3}"/>
                  </a:ext>
                </a:extLst>
              </p:cNvPr>
              <p:cNvGrpSpPr/>
              <p:nvPr/>
            </p:nvGrpSpPr>
            <p:grpSpPr>
              <a:xfrm>
                <a:off x="8035181" y="2799838"/>
                <a:ext cx="1138672" cy="397008"/>
                <a:chOff x="7882781" y="2647438"/>
                <a:chExt cx="1138672" cy="397008"/>
              </a:xfrm>
              <a:effectLst>
                <a:outerShdw blurRad="50800" dist="38100" dir="2700000" algn="tl" rotWithShape="0">
                  <a:prstClr val="black">
                    <a:alpha val="40000"/>
                  </a:prstClr>
                </a:outerShdw>
              </a:effectLst>
            </p:grpSpPr>
            <p:sp>
              <p:nvSpPr>
                <p:cNvPr id="73" name="Rectangle 72">
                  <a:extLst>
                    <a:ext uri="{FF2B5EF4-FFF2-40B4-BE49-F238E27FC236}">
                      <a16:creationId xmlns:a16="http://schemas.microsoft.com/office/drawing/2014/main" id="{B578FF1D-0FA7-4646-A58A-FE5B59BC41AD}"/>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74" name="Picture 73" descr="Text&#10;&#10;Description automatically generated with medium confidence">
                  <a:extLst>
                    <a:ext uri="{FF2B5EF4-FFF2-40B4-BE49-F238E27FC236}">
                      <a16:creationId xmlns:a16="http://schemas.microsoft.com/office/drawing/2014/main" id="{909EC9D3-E782-48C8-8DF3-0882F78D4173}"/>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67" name="Group 66">
                <a:extLst>
                  <a:ext uri="{FF2B5EF4-FFF2-40B4-BE49-F238E27FC236}">
                    <a16:creationId xmlns:a16="http://schemas.microsoft.com/office/drawing/2014/main" id="{F3CF2D6C-EF87-494D-809C-C32582F10B5E}"/>
                  </a:ext>
                </a:extLst>
              </p:cNvPr>
              <p:cNvGrpSpPr/>
              <p:nvPr/>
            </p:nvGrpSpPr>
            <p:grpSpPr>
              <a:xfrm>
                <a:off x="8187581" y="2952238"/>
                <a:ext cx="1138672" cy="397008"/>
                <a:chOff x="7882781" y="2647438"/>
                <a:chExt cx="1138672" cy="397008"/>
              </a:xfrm>
              <a:effectLst>
                <a:outerShdw blurRad="50800" dist="38100" dir="2700000" algn="tl" rotWithShape="0">
                  <a:prstClr val="black">
                    <a:alpha val="40000"/>
                  </a:prstClr>
                </a:outerShdw>
              </a:effectLst>
            </p:grpSpPr>
            <p:sp>
              <p:nvSpPr>
                <p:cNvPr id="71" name="Rectangle 70">
                  <a:extLst>
                    <a:ext uri="{FF2B5EF4-FFF2-40B4-BE49-F238E27FC236}">
                      <a16:creationId xmlns:a16="http://schemas.microsoft.com/office/drawing/2014/main" id="{7C5A2406-38A3-4A43-B8A1-34CDA7BCC7F0}"/>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72" name="Picture 71" descr="Text&#10;&#10;Description automatically generated with medium confidence">
                  <a:extLst>
                    <a:ext uri="{FF2B5EF4-FFF2-40B4-BE49-F238E27FC236}">
                      <a16:creationId xmlns:a16="http://schemas.microsoft.com/office/drawing/2014/main" id="{DB8ED944-C40A-4249-8FD4-798B33228AC3}"/>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68" name="Group 67">
                <a:extLst>
                  <a:ext uri="{FF2B5EF4-FFF2-40B4-BE49-F238E27FC236}">
                    <a16:creationId xmlns:a16="http://schemas.microsoft.com/office/drawing/2014/main" id="{E8968281-5F3D-4D36-AC05-A09C14F35044}"/>
                  </a:ext>
                </a:extLst>
              </p:cNvPr>
              <p:cNvGrpSpPr/>
              <p:nvPr/>
            </p:nvGrpSpPr>
            <p:grpSpPr>
              <a:xfrm>
                <a:off x="8339981" y="3104638"/>
                <a:ext cx="1138672" cy="397008"/>
                <a:chOff x="7882781" y="2647438"/>
                <a:chExt cx="1138672" cy="397008"/>
              </a:xfrm>
              <a:effectLst>
                <a:outerShdw blurRad="50800" dist="38100" dir="2700000" algn="tl" rotWithShape="0">
                  <a:prstClr val="black">
                    <a:alpha val="40000"/>
                  </a:prstClr>
                </a:outerShdw>
              </a:effectLst>
            </p:grpSpPr>
            <p:sp>
              <p:nvSpPr>
                <p:cNvPr id="69" name="Rectangle 68">
                  <a:extLst>
                    <a:ext uri="{FF2B5EF4-FFF2-40B4-BE49-F238E27FC236}">
                      <a16:creationId xmlns:a16="http://schemas.microsoft.com/office/drawing/2014/main" id="{E4EDB088-9542-40DA-8D85-EE4809E0A590}"/>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70" name="Picture 69" descr="Text&#10;&#10;Description automatically generated with medium confidence">
                  <a:extLst>
                    <a:ext uri="{FF2B5EF4-FFF2-40B4-BE49-F238E27FC236}">
                      <a16:creationId xmlns:a16="http://schemas.microsoft.com/office/drawing/2014/main" id="{D75F2BB0-F8C2-47E4-BAC0-2F3885720647}"/>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grpSp>
          <p:nvGrpSpPr>
            <p:cNvPr id="77" name="Group 76">
              <a:extLst>
                <a:ext uri="{FF2B5EF4-FFF2-40B4-BE49-F238E27FC236}">
                  <a16:creationId xmlns:a16="http://schemas.microsoft.com/office/drawing/2014/main" id="{83F614A7-B131-427E-A533-4A43272B379D}"/>
                </a:ext>
              </a:extLst>
            </p:cNvPr>
            <p:cNvGrpSpPr/>
            <p:nvPr/>
          </p:nvGrpSpPr>
          <p:grpSpPr>
            <a:xfrm>
              <a:off x="169126" y="4770112"/>
              <a:ext cx="1325834" cy="637216"/>
              <a:chOff x="7882781" y="2647438"/>
              <a:chExt cx="1595872" cy="854208"/>
            </a:xfrm>
          </p:grpSpPr>
          <p:grpSp>
            <p:nvGrpSpPr>
              <p:cNvPr id="78" name="Group 77">
                <a:extLst>
                  <a:ext uri="{FF2B5EF4-FFF2-40B4-BE49-F238E27FC236}">
                    <a16:creationId xmlns:a16="http://schemas.microsoft.com/office/drawing/2014/main" id="{754D7085-43C7-4433-BADE-B56DBDA5505F}"/>
                  </a:ext>
                </a:extLst>
              </p:cNvPr>
              <p:cNvGrpSpPr/>
              <p:nvPr/>
            </p:nvGrpSpPr>
            <p:grpSpPr>
              <a:xfrm>
                <a:off x="7882781" y="2647438"/>
                <a:ext cx="1138672" cy="397008"/>
                <a:chOff x="7882781" y="2647438"/>
                <a:chExt cx="1138672" cy="397008"/>
              </a:xfrm>
              <a:effectLst>
                <a:outerShdw blurRad="50800" dist="38100" dir="2700000" algn="tl" rotWithShape="0">
                  <a:prstClr val="black">
                    <a:alpha val="40000"/>
                  </a:prstClr>
                </a:outerShdw>
              </a:effectLst>
            </p:grpSpPr>
            <p:sp>
              <p:nvSpPr>
                <p:cNvPr id="88" name="Rectangle 87">
                  <a:extLst>
                    <a:ext uri="{FF2B5EF4-FFF2-40B4-BE49-F238E27FC236}">
                      <a16:creationId xmlns:a16="http://schemas.microsoft.com/office/drawing/2014/main" id="{BFCDC0FD-BCF6-4B40-8F7D-695F4D9C79AF}"/>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89" name="Picture 88" descr="Text&#10;&#10;Description automatically generated with medium confidence">
                  <a:extLst>
                    <a:ext uri="{FF2B5EF4-FFF2-40B4-BE49-F238E27FC236}">
                      <a16:creationId xmlns:a16="http://schemas.microsoft.com/office/drawing/2014/main" id="{F7BA8471-B5F0-49D5-B0BC-420E7617DCE1}"/>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79" name="Group 78">
                <a:extLst>
                  <a:ext uri="{FF2B5EF4-FFF2-40B4-BE49-F238E27FC236}">
                    <a16:creationId xmlns:a16="http://schemas.microsoft.com/office/drawing/2014/main" id="{AD16072E-D266-42A1-A377-B598882C0696}"/>
                  </a:ext>
                </a:extLst>
              </p:cNvPr>
              <p:cNvGrpSpPr/>
              <p:nvPr/>
            </p:nvGrpSpPr>
            <p:grpSpPr>
              <a:xfrm>
                <a:off x="8035181" y="2799838"/>
                <a:ext cx="1138672" cy="397008"/>
                <a:chOff x="7882781" y="2647438"/>
                <a:chExt cx="1138672" cy="397008"/>
              </a:xfrm>
              <a:effectLst>
                <a:outerShdw blurRad="50800" dist="38100" dir="2700000" algn="tl" rotWithShape="0">
                  <a:prstClr val="black">
                    <a:alpha val="40000"/>
                  </a:prstClr>
                </a:outerShdw>
              </a:effectLst>
            </p:grpSpPr>
            <p:sp>
              <p:nvSpPr>
                <p:cNvPr id="86" name="Rectangle 85">
                  <a:extLst>
                    <a:ext uri="{FF2B5EF4-FFF2-40B4-BE49-F238E27FC236}">
                      <a16:creationId xmlns:a16="http://schemas.microsoft.com/office/drawing/2014/main" id="{51088B18-F6D6-41BD-B20D-F65039F65DA9}"/>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87" name="Picture 86" descr="Text&#10;&#10;Description automatically generated with medium confidence">
                  <a:extLst>
                    <a:ext uri="{FF2B5EF4-FFF2-40B4-BE49-F238E27FC236}">
                      <a16:creationId xmlns:a16="http://schemas.microsoft.com/office/drawing/2014/main" id="{98F323FA-B625-4635-8EA6-8823C651B515}"/>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80" name="Group 79">
                <a:extLst>
                  <a:ext uri="{FF2B5EF4-FFF2-40B4-BE49-F238E27FC236}">
                    <a16:creationId xmlns:a16="http://schemas.microsoft.com/office/drawing/2014/main" id="{06384CA2-020D-43BD-A0ED-5CEEBB821414}"/>
                  </a:ext>
                </a:extLst>
              </p:cNvPr>
              <p:cNvGrpSpPr/>
              <p:nvPr/>
            </p:nvGrpSpPr>
            <p:grpSpPr>
              <a:xfrm>
                <a:off x="8187581" y="2952238"/>
                <a:ext cx="1138672" cy="397008"/>
                <a:chOff x="7882781" y="2647438"/>
                <a:chExt cx="1138672" cy="397008"/>
              </a:xfrm>
              <a:effectLst>
                <a:outerShdw blurRad="50800" dist="38100" dir="2700000" algn="tl" rotWithShape="0">
                  <a:prstClr val="black">
                    <a:alpha val="40000"/>
                  </a:prstClr>
                </a:outerShdw>
              </a:effectLst>
            </p:grpSpPr>
            <p:sp>
              <p:nvSpPr>
                <p:cNvPr id="84" name="Rectangle 83">
                  <a:extLst>
                    <a:ext uri="{FF2B5EF4-FFF2-40B4-BE49-F238E27FC236}">
                      <a16:creationId xmlns:a16="http://schemas.microsoft.com/office/drawing/2014/main" id="{9BD9274F-BDEB-4F73-A2E5-3DAAF9C9B967}"/>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    Node</a:t>
                  </a:r>
                </a:p>
              </p:txBody>
            </p:sp>
            <p:pic>
              <p:nvPicPr>
                <p:cNvPr id="85" name="Picture 84" descr="Text&#10;&#10;Description automatically generated with medium confidence">
                  <a:extLst>
                    <a:ext uri="{FF2B5EF4-FFF2-40B4-BE49-F238E27FC236}">
                      <a16:creationId xmlns:a16="http://schemas.microsoft.com/office/drawing/2014/main" id="{D56E2CD9-ED0C-485D-8F14-4F96B27DAAF1}"/>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81" name="Group 80">
                <a:extLst>
                  <a:ext uri="{FF2B5EF4-FFF2-40B4-BE49-F238E27FC236}">
                    <a16:creationId xmlns:a16="http://schemas.microsoft.com/office/drawing/2014/main" id="{88FCC8EB-670D-45B8-8CF2-2416324F23E1}"/>
                  </a:ext>
                </a:extLst>
              </p:cNvPr>
              <p:cNvGrpSpPr/>
              <p:nvPr/>
            </p:nvGrpSpPr>
            <p:grpSpPr>
              <a:xfrm>
                <a:off x="8339981" y="3104638"/>
                <a:ext cx="1138672" cy="397008"/>
                <a:chOff x="7882781" y="2647438"/>
                <a:chExt cx="1138672" cy="397008"/>
              </a:xfrm>
              <a:effectLst>
                <a:outerShdw blurRad="50800" dist="38100" dir="2700000" algn="tl" rotWithShape="0">
                  <a:prstClr val="black">
                    <a:alpha val="40000"/>
                  </a:prstClr>
                </a:outerShdw>
              </a:effectLst>
            </p:grpSpPr>
            <p:sp>
              <p:nvSpPr>
                <p:cNvPr id="82" name="Rectangle 81">
                  <a:extLst>
                    <a:ext uri="{FF2B5EF4-FFF2-40B4-BE49-F238E27FC236}">
                      <a16:creationId xmlns:a16="http://schemas.microsoft.com/office/drawing/2014/main" id="{7205CFC1-B5DA-4B08-A425-B89E01F31049}"/>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83" name="Picture 82" descr="Text&#10;&#10;Description automatically generated with medium confidence">
                  <a:extLst>
                    <a:ext uri="{FF2B5EF4-FFF2-40B4-BE49-F238E27FC236}">
                      <a16:creationId xmlns:a16="http://schemas.microsoft.com/office/drawing/2014/main" id="{3582741D-A413-4845-991C-A888720E6106}"/>
                    </a:ext>
                  </a:extLst>
                </p:cNvPr>
                <p:cNvPicPr>
                  <a:picLocks noChangeAspect="1"/>
                </p:cNvPicPr>
                <p:nvPr/>
              </p:nvPicPr>
              <p:blipFill rotWithShape="1">
                <a:blip r:embed="rId10">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grpSp>
    </p:spTree>
    <p:extLst>
      <p:ext uri="{BB962C8B-B14F-4D97-AF65-F5344CB8AC3E}">
        <p14:creationId xmlns:p14="http://schemas.microsoft.com/office/powerpoint/2010/main" val="383558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1000"/>
                                        <p:tgtEl>
                                          <p:spTgt spid="90"/>
                                        </p:tgtEl>
                                      </p:cBhvr>
                                    </p:animEffect>
                                    <p:anim calcmode="lin" valueType="num">
                                      <p:cBhvr>
                                        <p:cTn id="23" dur="1000" fill="hold"/>
                                        <p:tgtEl>
                                          <p:spTgt spid="90"/>
                                        </p:tgtEl>
                                        <p:attrNameLst>
                                          <p:attrName>ppt_x</p:attrName>
                                        </p:attrNameLst>
                                      </p:cBhvr>
                                      <p:tavLst>
                                        <p:tav tm="0">
                                          <p:val>
                                            <p:strVal val="#ppt_x"/>
                                          </p:val>
                                        </p:tav>
                                        <p:tav tm="100000">
                                          <p:val>
                                            <p:strVal val="#ppt_x"/>
                                          </p:val>
                                        </p:tav>
                                      </p:tavLst>
                                    </p:anim>
                                    <p:anim calcmode="lin" valueType="num">
                                      <p:cBhvr>
                                        <p:cTn id="24"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grpSp>
        <p:nvGrpSpPr>
          <p:cNvPr id="54" name="Group 53">
            <a:extLst>
              <a:ext uri="{FF2B5EF4-FFF2-40B4-BE49-F238E27FC236}">
                <a16:creationId xmlns:a16="http://schemas.microsoft.com/office/drawing/2014/main" id="{436C5E28-8441-4A07-858C-38B9AC6E904A}"/>
              </a:ext>
            </a:extLst>
          </p:cNvPr>
          <p:cNvGrpSpPr/>
          <p:nvPr/>
        </p:nvGrpSpPr>
        <p:grpSpPr>
          <a:xfrm>
            <a:off x="6090922" y="2494675"/>
            <a:ext cx="956379" cy="308371"/>
            <a:chOff x="7882781" y="2647438"/>
            <a:chExt cx="1138672" cy="397008"/>
          </a:xfrm>
          <a:effectLst>
            <a:outerShdw blurRad="50800" dist="38100" dir="2700000" algn="tl" rotWithShape="0">
              <a:prstClr val="black">
                <a:alpha val="40000"/>
              </a:prstClr>
            </a:outerShdw>
          </a:effectLst>
        </p:grpSpPr>
        <p:sp>
          <p:nvSpPr>
            <p:cNvPr id="55" name="Rectangle 54">
              <a:extLst>
                <a:ext uri="{FF2B5EF4-FFF2-40B4-BE49-F238E27FC236}">
                  <a16:creationId xmlns:a16="http://schemas.microsoft.com/office/drawing/2014/main" id="{3F23C3E5-2475-4100-8F07-73545922A733}"/>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56" name="Picture 55" descr="Text&#10;&#10;Description automatically generated with medium confidence">
              <a:extLst>
                <a:ext uri="{FF2B5EF4-FFF2-40B4-BE49-F238E27FC236}">
                  <a16:creationId xmlns:a16="http://schemas.microsoft.com/office/drawing/2014/main" id="{2615232F-D366-47C7-9533-F0EA096A1B82}"/>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60" name="Group 59">
            <a:extLst>
              <a:ext uri="{FF2B5EF4-FFF2-40B4-BE49-F238E27FC236}">
                <a16:creationId xmlns:a16="http://schemas.microsoft.com/office/drawing/2014/main" id="{9D9A4DAC-0188-408F-B776-69595128CBAE}"/>
              </a:ext>
            </a:extLst>
          </p:cNvPr>
          <p:cNvGrpSpPr/>
          <p:nvPr/>
        </p:nvGrpSpPr>
        <p:grpSpPr>
          <a:xfrm>
            <a:off x="6080724" y="5366467"/>
            <a:ext cx="956379" cy="308371"/>
            <a:chOff x="7882781" y="2647438"/>
            <a:chExt cx="1138672" cy="397008"/>
          </a:xfrm>
          <a:effectLst>
            <a:outerShdw blurRad="50800" dist="38100" dir="2700000" algn="tl" rotWithShape="0">
              <a:prstClr val="black">
                <a:alpha val="40000"/>
              </a:prstClr>
            </a:outerShdw>
          </a:effectLst>
        </p:grpSpPr>
        <p:sp>
          <p:nvSpPr>
            <p:cNvPr id="61" name="Rectangle 60">
              <a:extLst>
                <a:ext uri="{FF2B5EF4-FFF2-40B4-BE49-F238E27FC236}">
                  <a16:creationId xmlns:a16="http://schemas.microsoft.com/office/drawing/2014/main" id="{16A1DBC4-4DC4-4AEC-9E7A-2EFF34E37967}"/>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62" name="Picture 61" descr="Text&#10;&#10;Description automatically generated with medium confidence">
              <a:extLst>
                <a:ext uri="{FF2B5EF4-FFF2-40B4-BE49-F238E27FC236}">
                  <a16:creationId xmlns:a16="http://schemas.microsoft.com/office/drawing/2014/main" id="{D85C7B8A-4DC5-4FB3-B801-C307E3385D68}"/>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68" name="Group 67">
            <a:extLst>
              <a:ext uri="{FF2B5EF4-FFF2-40B4-BE49-F238E27FC236}">
                <a16:creationId xmlns:a16="http://schemas.microsoft.com/office/drawing/2014/main" id="{E8968281-5F3D-4D36-AC05-A09C14F35044}"/>
              </a:ext>
            </a:extLst>
          </p:cNvPr>
          <p:cNvGrpSpPr/>
          <p:nvPr/>
        </p:nvGrpSpPr>
        <p:grpSpPr>
          <a:xfrm>
            <a:off x="7378777" y="4038194"/>
            <a:ext cx="1075094" cy="362669"/>
            <a:chOff x="7882781" y="2647438"/>
            <a:chExt cx="1138672" cy="397008"/>
          </a:xfrm>
          <a:effectLst>
            <a:outerShdw blurRad="50800" dist="38100" dir="2700000" algn="tl" rotWithShape="0">
              <a:prstClr val="black">
                <a:alpha val="40000"/>
              </a:prstClr>
            </a:outerShdw>
          </a:effectLst>
        </p:grpSpPr>
        <p:sp>
          <p:nvSpPr>
            <p:cNvPr id="69" name="Rectangle 68">
              <a:extLst>
                <a:ext uri="{FF2B5EF4-FFF2-40B4-BE49-F238E27FC236}">
                  <a16:creationId xmlns:a16="http://schemas.microsoft.com/office/drawing/2014/main" id="{E4EDB088-9542-40DA-8D85-EE4809E0A590}"/>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70" name="Picture 69" descr="Text&#10;&#10;Description automatically generated with medium confidence">
              <a:extLst>
                <a:ext uri="{FF2B5EF4-FFF2-40B4-BE49-F238E27FC236}">
                  <a16:creationId xmlns:a16="http://schemas.microsoft.com/office/drawing/2014/main" id="{D75F2BB0-F8C2-47E4-BAC0-2F3885720647}"/>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78" name="Group 77">
            <a:extLst>
              <a:ext uri="{FF2B5EF4-FFF2-40B4-BE49-F238E27FC236}">
                <a16:creationId xmlns:a16="http://schemas.microsoft.com/office/drawing/2014/main" id="{754D7085-43C7-4433-BADE-B56DBDA5505F}"/>
              </a:ext>
            </a:extLst>
          </p:cNvPr>
          <p:cNvGrpSpPr/>
          <p:nvPr/>
        </p:nvGrpSpPr>
        <p:grpSpPr>
          <a:xfrm>
            <a:off x="3800139" y="2398096"/>
            <a:ext cx="945997" cy="296157"/>
            <a:chOff x="7882781" y="2647438"/>
            <a:chExt cx="1138672" cy="397008"/>
          </a:xfrm>
          <a:effectLst>
            <a:outerShdw blurRad="50800" dist="38100" dir="2700000" algn="tl" rotWithShape="0">
              <a:prstClr val="black">
                <a:alpha val="40000"/>
              </a:prstClr>
            </a:outerShdw>
          </a:effectLst>
        </p:grpSpPr>
        <p:sp>
          <p:nvSpPr>
            <p:cNvPr id="88" name="Rectangle 87">
              <a:extLst>
                <a:ext uri="{FF2B5EF4-FFF2-40B4-BE49-F238E27FC236}">
                  <a16:creationId xmlns:a16="http://schemas.microsoft.com/office/drawing/2014/main" id="{BFCDC0FD-BCF6-4B40-8F7D-695F4D9C79AF}"/>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89" name="Picture 88" descr="Text&#10;&#10;Description automatically generated with medium confidence">
              <a:extLst>
                <a:ext uri="{FF2B5EF4-FFF2-40B4-BE49-F238E27FC236}">
                  <a16:creationId xmlns:a16="http://schemas.microsoft.com/office/drawing/2014/main" id="{F7BA8471-B5F0-49D5-B0BC-420E7617DCE1}"/>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79" name="Group 78">
            <a:extLst>
              <a:ext uri="{FF2B5EF4-FFF2-40B4-BE49-F238E27FC236}">
                <a16:creationId xmlns:a16="http://schemas.microsoft.com/office/drawing/2014/main" id="{AD16072E-D266-42A1-A377-B598882C0696}"/>
              </a:ext>
            </a:extLst>
          </p:cNvPr>
          <p:cNvGrpSpPr/>
          <p:nvPr/>
        </p:nvGrpSpPr>
        <p:grpSpPr>
          <a:xfrm>
            <a:off x="1598102" y="5178491"/>
            <a:ext cx="945997" cy="296157"/>
            <a:chOff x="7882781" y="2647438"/>
            <a:chExt cx="1138672" cy="397008"/>
          </a:xfrm>
          <a:effectLst>
            <a:outerShdw blurRad="50800" dist="38100" dir="2700000" algn="tl" rotWithShape="0">
              <a:prstClr val="black">
                <a:alpha val="40000"/>
              </a:prstClr>
            </a:outerShdw>
          </a:effectLst>
        </p:grpSpPr>
        <p:sp>
          <p:nvSpPr>
            <p:cNvPr id="86" name="Rectangle 85">
              <a:extLst>
                <a:ext uri="{FF2B5EF4-FFF2-40B4-BE49-F238E27FC236}">
                  <a16:creationId xmlns:a16="http://schemas.microsoft.com/office/drawing/2014/main" id="{51088B18-F6D6-41BD-B20D-F65039F65DA9}"/>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87" name="Picture 86" descr="Text&#10;&#10;Description automatically generated with medium confidence">
              <a:extLst>
                <a:ext uri="{FF2B5EF4-FFF2-40B4-BE49-F238E27FC236}">
                  <a16:creationId xmlns:a16="http://schemas.microsoft.com/office/drawing/2014/main" id="{98F323FA-B625-4635-8EA6-8823C651B515}"/>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80" name="Group 79">
            <a:extLst>
              <a:ext uri="{FF2B5EF4-FFF2-40B4-BE49-F238E27FC236}">
                <a16:creationId xmlns:a16="http://schemas.microsoft.com/office/drawing/2014/main" id="{06384CA2-020D-43BD-A0ED-5CEEBB821414}"/>
              </a:ext>
            </a:extLst>
          </p:cNvPr>
          <p:cNvGrpSpPr/>
          <p:nvPr/>
        </p:nvGrpSpPr>
        <p:grpSpPr>
          <a:xfrm>
            <a:off x="1590149" y="4338641"/>
            <a:ext cx="945997" cy="296157"/>
            <a:chOff x="7882781" y="2647438"/>
            <a:chExt cx="1138672" cy="397008"/>
          </a:xfrm>
          <a:effectLst>
            <a:outerShdw blurRad="50800" dist="38100" dir="2700000" algn="tl" rotWithShape="0">
              <a:prstClr val="black">
                <a:alpha val="40000"/>
              </a:prstClr>
            </a:outerShdw>
          </a:effectLst>
        </p:grpSpPr>
        <p:sp>
          <p:nvSpPr>
            <p:cNvPr id="84" name="Rectangle 83">
              <a:extLst>
                <a:ext uri="{FF2B5EF4-FFF2-40B4-BE49-F238E27FC236}">
                  <a16:creationId xmlns:a16="http://schemas.microsoft.com/office/drawing/2014/main" id="{9BD9274F-BDEB-4F73-A2E5-3DAAF9C9B967}"/>
                </a:ext>
              </a:extLst>
            </p:cNvPr>
            <p:cNvSpPr/>
            <p:nvPr/>
          </p:nvSpPr>
          <p:spPr>
            <a:xfrm>
              <a:off x="7882781" y="2647438"/>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85" name="Picture 84" descr="Text&#10;&#10;Description automatically generated with medium confidence">
              <a:extLst>
                <a:ext uri="{FF2B5EF4-FFF2-40B4-BE49-F238E27FC236}">
                  <a16:creationId xmlns:a16="http://schemas.microsoft.com/office/drawing/2014/main" id="{D56E2CD9-ED0C-485D-8F14-4F96B27DAAF1}"/>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grpSp>
        <p:nvGrpSpPr>
          <p:cNvPr id="81" name="Group 80">
            <a:extLst>
              <a:ext uri="{FF2B5EF4-FFF2-40B4-BE49-F238E27FC236}">
                <a16:creationId xmlns:a16="http://schemas.microsoft.com/office/drawing/2014/main" id="{88FCC8EB-670D-45B8-8CF2-2416324F23E1}"/>
              </a:ext>
            </a:extLst>
          </p:cNvPr>
          <p:cNvGrpSpPr/>
          <p:nvPr/>
        </p:nvGrpSpPr>
        <p:grpSpPr>
          <a:xfrm>
            <a:off x="3183944" y="5324701"/>
            <a:ext cx="1763360" cy="902439"/>
            <a:chOff x="7917544" y="1814662"/>
            <a:chExt cx="2122511" cy="1209748"/>
          </a:xfrm>
          <a:effectLst>
            <a:outerShdw blurRad="50800" dist="38100" dir="2700000" algn="tl" rotWithShape="0">
              <a:prstClr val="black">
                <a:alpha val="40000"/>
              </a:prstClr>
            </a:outerShdw>
          </a:effectLst>
        </p:grpSpPr>
        <p:sp>
          <p:nvSpPr>
            <p:cNvPr id="82" name="Rectangle 81">
              <a:extLst>
                <a:ext uri="{FF2B5EF4-FFF2-40B4-BE49-F238E27FC236}">
                  <a16:creationId xmlns:a16="http://schemas.microsoft.com/office/drawing/2014/main" id="{7205CFC1-B5DA-4B08-A425-B89E01F31049}"/>
                </a:ext>
              </a:extLst>
            </p:cNvPr>
            <p:cNvSpPr/>
            <p:nvPr/>
          </p:nvSpPr>
          <p:spPr>
            <a:xfrm>
              <a:off x="8901383" y="1814662"/>
              <a:ext cx="1138672" cy="3970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83" name="Picture 82" descr="Text&#10;&#10;Description automatically generated with medium confidence">
              <a:extLst>
                <a:ext uri="{FF2B5EF4-FFF2-40B4-BE49-F238E27FC236}">
                  <a16:creationId xmlns:a16="http://schemas.microsoft.com/office/drawing/2014/main" id="{3582741D-A413-4845-991C-A888720E6106}"/>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7917544" y="2698229"/>
              <a:ext cx="354028" cy="326181"/>
            </a:xfrm>
            <a:prstGeom prst="rect">
              <a:avLst/>
            </a:prstGeom>
          </p:spPr>
        </p:pic>
      </p:grpSp>
      <p:pic>
        <p:nvPicPr>
          <p:cNvPr id="91" name="Picture 90" descr="Text&#10;&#10;Description automatically generated with medium confidence">
            <a:extLst>
              <a:ext uri="{FF2B5EF4-FFF2-40B4-BE49-F238E27FC236}">
                <a16:creationId xmlns:a16="http://schemas.microsoft.com/office/drawing/2014/main" id="{0200D360-B89E-485A-B3C8-3C3ED9859B8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4326207" y="3524957"/>
            <a:ext cx="1600210" cy="1472527"/>
          </a:xfrm>
          <a:prstGeom prst="rect">
            <a:avLst/>
          </a:prstGeom>
        </p:spPr>
      </p:pic>
      <p:cxnSp>
        <p:nvCxnSpPr>
          <p:cNvPr id="4" name="Straight Arrow Connector 3">
            <a:extLst>
              <a:ext uri="{FF2B5EF4-FFF2-40B4-BE49-F238E27FC236}">
                <a16:creationId xmlns:a16="http://schemas.microsoft.com/office/drawing/2014/main" id="{628DF06C-809E-4B95-A38B-3C41597BC7C2}"/>
              </a:ext>
            </a:extLst>
          </p:cNvPr>
          <p:cNvCxnSpPr>
            <a:cxnSpLocks/>
          </p:cNvCxnSpPr>
          <p:nvPr/>
        </p:nvCxnSpPr>
        <p:spPr>
          <a:xfrm flipV="1">
            <a:off x="2552388" y="4548753"/>
            <a:ext cx="1984083" cy="77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C871BB7-B13D-4143-BC42-770F4B394383}"/>
              </a:ext>
            </a:extLst>
          </p:cNvPr>
          <p:cNvCxnSpPr>
            <a:cxnSpLocks/>
          </p:cNvCxnSpPr>
          <p:nvPr/>
        </p:nvCxnSpPr>
        <p:spPr>
          <a:xfrm flipV="1">
            <a:off x="4785295" y="4945854"/>
            <a:ext cx="1" cy="378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2FF14D2-2574-4DD2-AC33-1E50F3C46A8C}"/>
              </a:ext>
            </a:extLst>
          </p:cNvPr>
          <p:cNvCxnSpPr>
            <a:cxnSpLocks/>
            <a:endCxn id="91" idx="1"/>
          </p:cNvCxnSpPr>
          <p:nvPr/>
        </p:nvCxnSpPr>
        <p:spPr>
          <a:xfrm flipV="1">
            <a:off x="2544099" y="4261221"/>
            <a:ext cx="1782108" cy="19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CE10F25-8B8A-49A6-A2DD-B9817D0703A0}"/>
              </a:ext>
            </a:extLst>
          </p:cNvPr>
          <p:cNvCxnSpPr>
            <a:cxnSpLocks/>
          </p:cNvCxnSpPr>
          <p:nvPr/>
        </p:nvCxnSpPr>
        <p:spPr>
          <a:xfrm>
            <a:off x="4636506" y="2694253"/>
            <a:ext cx="0" cy="85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110C5B9-53A1-476E-A22D-5DEB65FDF0E5}"/>
              </a:ext>
            </a:extLst>
          </p:cNvPr>
          <p:cNvCxnSpPr>
            <a:cxnSpLocks/>
          </p:cNvCxnSpPr>
          <p:nvPr/>
        </p:nvCxnSpPr>
        <p:spPr>
          <a:xfrm flipH="1" flipV="1">
            <a:off x="5505254" y="4854804"/>
            <a:ext cx="575470" cy="49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6DF743E-A47B-4DC4-976B-6BC311281FAC}"/>
              </a:ext>
            </a:extLst>
          </p:cNvPr>
          <p:cNvCxnSpPr>
            <a:cxnSpLocks/>
          </p:cNvCxnSpPr>
          <p:nvPr/>
        </p:nvCxnSpPr>
        <p:spPr>
          <a:xfrm flipH="1" flipV="1">
            <a:off x="5877184" y="4132893"/>
            <a:ext cx="1501593" cy="100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FDE7FDC-B7AF-46F4-9270-2BE7A6CC687B}"/>
              </a:ext>
            </a:extLst>
          </p:cNvPr>
          <p:cNvCxnSpPr>
            <a:cxnSpLocks/>
            <a:stCxn id="56" idx="1"/>
          </p:cNvCxnSpPr>
          <p:nvPr/>
        </p:nvCxnSpPr>
        <p:spPr>
          <a:xfrm flipH="1">
            <a:off x="5375966" y="2660805"/>
            <a:ext cx="744154" cy="86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A215E691-06BF-4B31-A559-2E0ADE073320}"/>
              </a:ext>
            </a:extLst>
          </p:cNvPr>
          <p:cNvGrpSpPr/>
          <p:nvPr/>
        </p:nvGrpSpPr>
        <p:grpSpPr>
          <a:xfrm>
            <a:off x="2421838" y="2229041"/>
            <a:ext cx="6259927" cy="3271264"/>
            <a:chOff x="2421838" y="2229041"/>
            <a:chExt cx="6259927" cy="3271264"/>
          </a:xfrm>
        </p:grpSpPr>
        <p:pic>
          <p:nvPicPr>
            <p:cNvPr id="28" name="Picture 27" descr="Icon&#10;&#10;Description automatically generated">
              <a:extLst>
                <a:ext uri="{FF2B5EF4-FFF2-40B4-BE49-F238E27FC236}">
                  <a16:creationId xmlns:a16="http://schemas.microsoft.com/office/drawing/2014/main" id="{A0BF882A-BEAC-4EA1-9D99-3F051B83CB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427" y="2320939"/>
              <a:ext cx="390144" cy="347472"/>
            </a:xfrm>
            <a:prstGeom prst="rect">
              <a:avLst/>
            </a:prstGeom>
          </p:spPr>
        </p:pic>
        <p:pic>
          <p:nvPicPr>
            <p:cNvPr id="98" name="Picture 97" descr="Icon&#10;&#10;Description automatically generated">
              <a:extLst>
                <a:ext uri="{FF2B5EF4-FFF2-40B4-BE49-F238E27FC236}">
                  <a16:creationId xmlns:a16="http://schemas.microsoft.com/office/drawing/2014/main" id="{53CF8714-2DF0-40D6-9944-961420F8CD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1621" y="3835762"/>
              <a:ext cx="390144" cy="347472"/>
            </a:xfrm>
            <a:prstGeom prst="rect">
              <a:avLst/>
            </a:prstGeom>
          </p:spPr>
        </p:pic>
        <p:pic>
          <p:nvPicPr>
            <p:cNvPr id="99" name="Picture 98" descr="Icon&#10;&#10;Description automatically generated">
              <a:extLst>
                <a:ext uri="{FF2B5EF4-FFF2-40B4-BE49-F238E27FC236}">
                  <a16:creationId xmlns:a16="http://schemas.microsoft.com/office/drawing/2014/main" id="{943375F9-46E8-4225-B637-063B7DCB0B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6506" y="2229041"/>
              <a:ext cx="390144" cy="347472"/>
            </a:xfrm>
            <a:prstGeom prst="rect">
              <a:avLst/>
            </a:prstGeom>
          </p:spPr>
        </p:pic>
        <p:pic>
          <p:nvPicPr>
            <p:cNvPr id="100" name="Picture 99" descr="Icon&#10;&#10;Description automatically generated">
              <a:extLst>
                <a:ext uri="{FF2B5EF4-FFF2-40B4-BE49-F238E27FC236}">
                  <a16:creationId xmlns:a16="http://schemas.microsoft.com/office/drawing/2014/main" id="{7C24E888-B633-4615-B1DB-E68ECC170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1075" y="4218123"/>
              <a:ext cx="390144" cy="347472"/>
            </a:xfrm>
            <a:prstGeom prst="rect">
              <a:avLst/>
            </a:prstGeom>
          </p:spPr>
        </p:pic>
        <p:pic>
          <p:nvPicPr>
            <p:cNvPr id="101" name="Picture 100" descr="Icon&#10;&#10;Description automatically generated">
              <a:extLst>
                <a:ext uri="{FF2B5EF4-FFF2-40B4-BE49-F238E27FC236}">
                  <a16:creationId xmlns:a16="http://schemas.microsoft.com/office/drawing/2014/main" id="{14EB697A-6391-4B9A-8394-416CE894AF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838" y="5018995"/>
              <a:ext cx="390144" cy="347472"/>
            </a:xfrm>
            <a:prstGeom prst="rect">
              <a:avLst/>
            </a:prstGeom>
          </p:spPr>
        </p:pic>
        <p:pic>
          <p:nvPicPr>
            <p:cNvPr id="102" name="Picture 101" descr="Icon&#10;&#10;Description automatically generated">
              <a:extLst>
                <a:ext uri="{FF2B5EF4-FFF2-40B4-BE49-F238E27FC236}">
                  <a16:creationId xmlns:a16="http://schemas.microsoft.com/office/drawing/2014/main" id="{40A5C362-D691-412B-A80F-90D21AC958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646" y="5116589"/>
              <a:ext cx="390144" cy="347472"/>
            </a:xfrm>
            <a:prstGeom prst="rect">
              <a:avLst/>
            </a:prstGeom>
          </p:spPr>
        </p:pic>
        <p:pic>
          <p:nvPicPr>
            <p:cNvPr id="103" name="Picture 102" descr="Icon&#10;&#10;Description automatically generated">
              <a:extLst>
                <a:ext uri="{FF2B5EF4-FFF2-40B4-BE49-F238E27FC236}">
                  <a16:creationId xmlns:a16="http://schemas.microsoft.com/office/drawing/2014/main" id="{3A89A4E2-6041-4E8E-B05C-D95CE8B91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427" y="5152833"/>
              <a:ext cx="390144" cy="347472"/>
            </a:xfrm>
            <a:prstGeom prst="rect">
              <a:avLst/>
            </a:prstGeom>
          </p:spPr>
        </p:pic>
      </p:grpSp>
      <p:grpSp>
        <p:nvGrpSpPr>
          <p:cNvPr id="127" name="Group 126">
            <a:extLst>
              <a:ext uri="{FF2B5EF4-FFF2-40B4-BE49-F238E27FC236}">
                <a16:creationId xmlns:a16="http://schemas.microsoft.com/office/drawing/2014/main" id="{8625F788-BD4C-4E8C-85ED-CC2FEF7B3B36}"/>
              </a:ext>
            </a:extLst>
          </p:cNvPr>
          <p:cNvGrpSpPr/>
          <p:nvPr/>
        </p:nvGrpSpPr>
        <p:grpSpPr>
          <a:xfrm>
            <a:off x="1182658" y="2088974"/>
            <a:ext cx="2576779" cy="942525"/>
            <a:chOff x="1182658" y="2088974"/>
            <a:chExt cx="2576779" cy="942525"/>
          </a:xfrm>
        </p:grpSpPr>
        <p:grpSp>
          <p:nvGrpSpPr>
            <p:cNvPr id="125" name="Group 124">
              <a:extLst>
                <a:ext uri="{FF2B5EF4-FFF2-40B4-BE49-F238E27FC236}">
                  <a16:creationId xmlns:a16="http://schemas.microsoft.com/office/drawing/2014/main" id="{5A3148B1-AC1D-42A6-81A4-FF9B6A3DF137}"/>
                </a:ext>
              </a:extLst>
            </p:cNvPr>
            <p:cNvGrpSpPr/>
            <p:nvPr/>
          </p:nvGrpSpPr>
          <p:grpSpPr>
            <a:xfrm>
              <a:off x="1182658" y="2088974"/>
              <a:ext cx="2576779" cy="914400"/>
              <a:chOff x="1182658" y="2088974"/>
              <a:chExt cx="2576779" cy="914400"/>
            </a:xfrm>
          </p:grpSpPr>
          <p:cxnSp>
            <p:nvCxnSpPr>
              <p:cNvPr id="119" name="Straight Arrow Connector 118">
                <a:extLst>
                  <a:ext uri="{FF2B5EF4-FFF2-40B4-BE49-F238E27FC236}">
                    <a16:creationId xmlns:a16="http://schemas.microsoft.com/office/drawing/2014/main" id="{651A9E07-657F-447F-9268-66DD132F6318}"/>
                  </a:ext>
                </a:extLst>
              </p:cNvPr>
              <p:cNvCxnSpPr>
                <a:cxnSpLocks/>
              </p:cNvCxnSpPr>
              <p:nvPr/>
            </p:nvCxnSpPr>
            <p:spPr>
              <a:xfrm>
                <a:off x="3079100" y="2540340"/>
                <a:ext cx="680337"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8" name="Graphic 107" descr="User with solid fill">
                <a:extLst>
                  <a:ext uri="{FF2B5EF4-FFF2-40B4-BE49-F238E27FC236}">
                    <a16:creationId xmlns:a16="http://schemas.microsoft.com/office/drawing/2014/main" id="{1FE81A12-E47D-471C-B745-3C8FBE0286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2658" y="2191235"/>
                <a:ext cx="597521" cy="709878"/>
              </a:xfrm>
              <a:prstGeom prst="rect">
                <a:avLst/>
              </a:prstGeom>
              <a:effectLst>
                <a:outerShdw blurRad="50800" dist="38100" dir="2700000" algn="tl" rotWithShape="0">
                  <a:prstClr val="black">
                    <a:alpha val="40000"/>
                  </a:prstClr>
                </a:outerShdw>
              </a:effectLst>
            </p:spPr>
          </p:pic>
          <p:grpSp>
            <p:nvGrpSpPr>
              <p:cNvPr id="113" name="Group 112">
                <a:extLst>
                  <a:ext uri="{FF2B5EF4-FFF2-40B4-BE49-F238E27FC236}">
                    <a16:creationId xmlns:a16="http://schemas.microsoft.com/office/drawing/2014/main" id="{6DE5BE72-16B9-4D5A-9589-7CB43DE6F54E}"/>
                  </a:ext>
                </a:extLst>
              </p:cNvPr>
              <p:cNvGrpSpPr/>
              <p:nvPr/>
            </p:nvGrpSpPr>
            <p:grpSpPr>
              <a:xfrm>
                <a:off x="2233762" y="2088974"/>
                <a:ext cx="914400" cy="914400"/>
                <a:chOff x="2156329" y="2321007"/>
                <a:chExt cx="914400" cy="914400"/>
              </a:xfrm>
            </p:grpSpPr>
            <p:pic>
              <p:nvPicPr>
                <p:cNvPr id="106" name="Graphic 105" descr="App&#10;">
                  <a:extLst>
                    <a:ext uri="{FF2B5EF4-FFF2-40B4-BE49-F238E27FC236}">
                      <a16:creationId xmlns:a16="http://schemas.microsoft.com/office/drawing/2014/main" id="{8341C96A-DB43-4507-AC69-CB3F8BDE1D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56329" y="2321007"/>
                  <a:ext cx="914400" cy="914400"/>
                </a:xfrm>
                <a:prstGeom prst="rect">
                  <a:avLst/>
                </a:prstGeom>
                <a:effectLst>
                  <a:outerShdw blurRad="50800" dist="38100" dir="2700000" algn="tl" rotWithShape="0">
                    <a:prstClr val="black">
                      <a:alpha val="40000"/>
                    </a:prstClr>
                  </a:outerShdw>
                </a:effectLst>
              </p:spPr>
            </p:pic>
            <p:sp>
              <p:nvSpPr>
                <p:cNvPr id="112" name="TextBox 111">
                  <a:extLst>
                    <a:ext uri="{FF2B5EF4-FFF2-40B4-BE49-F238E27FC236}">
                      <a16:creationId xmlns:a16="http://schemas.microsoft.com/office/drawing/2014/main" id="{BE866A39-1A53-4C3F-8BF6-D94C1553E4F5}"/>
                    </a:ext>
                  </a:extLst>
                </p:cNvPr>
                <p:cNvSpPr txBox="1"/>
                <p:nvPr/>
              </p:nvSpPr>
              <p:spPr>
                <a:xfrm>
                  <a:off x="2367296" y="2660805"/>
                  <a:ext cx="457176" cy="276999"/>
                </a:xfrm>
                <a:prstGeom prst="rect">
                  <a:avLst/>
                </a:prstGeom>
                <a:noFill/>
              </p:spPr>
              <p:txBody>
                <a:bodyPr wrap="none" rtlCol="0">
                  <a:spAutoFit/>
                </a:bodyPr>
                <a:lstStyle/>
                <a:p>
                  <a:r>
                    <a:rPr lang="en-US" sz="1200" dirty="0">
                      <a:solidFill>
                        <a:schemeClr val="accent2"/>
                      </a:solidFill>
                      <a:latin typeface="Arial" panose="020B0604020202020204" pitchFamily="34" charset="0"/>
                      <a:cs typeface="Arial" panose="020B0604020202020204" pitchFamily="34" charset="0"/>
                    </a:rPr>
                    <a:t>App</a:t>
                  </a:r>
                </a:p>
              </p:txBody>
            </p:sp>
          </p:grpSp>
          <p:cxnSp>
            <p:nvCxnSpPr>
              <p:cNvPr id="122" name="Straight Connector 121">
                <a:extLst>
                  <a:ext uri="{FF2B5EF4-FFF2-40B4-BE49-F238E27FC236}">
                    <a16:creationId xmlns:a16="http://schemas.microsoft.com/office/drawing/2014/main" id="{69ED3361-88CB-44C0-BDD6-273906F1841D}"/>
                  </a:ext>
                </a:extLst>
              </p:cNvPr>
              <p:cNvCxnSpPr>
                <a:cxnSpLocks/>
                <a:stCxn id="106" idx="1"/>
                <a:endCxn id="108" idx="3"/>
              </p:cNvCxnSpPr>
              <p:nvPr/>
            </p:nvCxnSpPr>
            <p:spPr>
              <a:xfrm flipH="1">
                <a:off x="1780179" y="2546174"/>
                <a:ext cx="453583"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6" name="Picture 125" descr="Icon&#10;&#10;Description automatically generated">
              <a:extLst>
                <a:ext uri="{FF2B5EF4-FFF2-40B4-BE49-F238E27FC236}">
                  <a16:creationId xmlns:a16="http://schemas.microsoft.com/office/drawing/2014/main" id="{3F59B8FC-D934-4BCE-BB06-FA6CAB2A3C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7548" y="2684027"/>
              <a:ext cx="390144" cy="347472"/>
            </a:xfrm>
            <a:prstGeom prst="rect">
              <a:avLst/>
            </a:prstGeom>
          </p:spPr>
        </p:pic>
      </p:grpSp>
    </p:spTree>
    <p:extLst>
      <p:ext uri="{BB962C8B-B14F-4D97-AF65-F5344CB8AC3E}">
        <p14:creationId xmlns:p14="http://schemas.microsoft.com/office/powerpoint/2010/main" val="40140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animEffect transition="in" filter="fade">
                                      <p:cBhvr>
                                        <p:cTn id="1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
        <p:nvSpPr>
          <p:cNvPr id="3" name="Rectangle 2">
            <a:extLst>
              <a:ext uri="{FF2B5EF4-FFF2-40B4-BE49-F238E27FC236}">
                <a16:creationId xmlns:a16="http://schemas.microsoft.com/office/drawing/2014/main" id="{F170F602-6712-4A21-95D3-600223EC4E6A}"/>
              </a:ext>
            </a:extLst>
          </p:cNvPr>
          <p:cNvSpPr/>
          <p:nvPr/>
        </p:nvSpPr>
        <p:spPr>
          <a:xfrm>
            <a:off x="960120" y="2415541"/>
            <a:ext cx="4351020" cy="2217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descr="Text&#10;&#10;Description automatically generated with medium confidence">
            <a:extLst>
              <a:ext uri="{FF2B5EF4-FFF2-40B4-BE49-F238E27FC236}">
                <a16:creationId xmlns:a16="http://schemas.microsoft.com/office/drawing/2014/main" id="{6BBAB463-CD56-4437-A783-2DF132849B73}"/>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327660" y="1928246"/>
            <a:ext cx="1388800" cy="1221918"/>
          </a:xfrm>
          <a:prstGeom prst="rect">
            <a:avLst/>
          </a:prstGeom>
        </p:spPr>
      </p:pic>
      <p:grpSp>
        <p:nvGrpSpPr>
          <p:cNvPr id="52" name="Group 51">
            <a:extLst>
              <a:ext uri="{FF2B5EF4-FFF2-40B4-BE49-F238E27FC236}">
                <a16:creationId xmlns:a16="http://schemas.microsoft.com/office/drawing/2014/main" id="{79173223-674C-4E0D-943E-5C1B4B984AE7}"/>
              </a:ext>
            </a:extLst>
          </p:cNvPr>
          <p:cNvGrpSpPr/>
          <p:nvPr/>
        </p:nvGrpSpPr>
        <p:grpSpPr>
          <a:xfrm>
            <a:off x="3135630" y="3818506"/>
            <a:ext cx="1810574" cy="501148"/>
            <a:chOff x="2992127" y="4220534"/>
            <a:chExt cx="2258713" cy="665191"/>
          </a:xfrm>
          <a:effectLst>
            <a:outerShdw blurRad="50800" dist="38100" dir="2700000" algn="tl" rotWithShape="0">
              <a:prstClr val="black">
                <a:alpha val="40000"/>
              </a:prstClr>
            </a:outerShdw>
          </a:effectLst>
        </p:grpSpPr>
        <p:sp>
          <p:nvSpPr>
            <p:cNvPr id="53" name="Rectangle 52">
              <a:extLst>
                <a:ext uri="{FF2B5EF4-FFF2-40B4-BE49-F238E27FC236}">
                  <a16:creationId xmlns:a16="http://schemas.microsoft.com/office/drawing/2014/main" id="{EB8DE8E0-5A3A-4964-BD89-7B75F8750805}"/>
                </a:ext>
              </a:extLst>
            </p:cNvPr>
            <p:cNvSpPr/>
            <p:nvPr/>
          </p:nvSpPr>
          <p:spPr>
            <a:xfrm>
              <a:off x="2992127" y="4220534"/>
              <a:ext cx="2258713" cy="66519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Ledger</a:t>
              </a:r>
            </a:p>
          </p:txBody>
        </p:sp>
        <p:pic>
          <p:nvPicPr>
            <p:cNvPr id="57" name="Graphic 56" descr="Clipboard Checked with solid fill">
              <a:extLst>
                <a:ext uri="{FF2B5EF4-FFF2-40B4-BE49-F238E27FC236}">
                  <a16:creationId xmlns:a16="http://schemas.microsoft.com/office/drawing/2014/main" id="{63177173-E4BF-4432-B5AB-0A96F91F11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6111" y="4220534"/>
              <a:ext cx="665191" cy="665191"/>
            </a:xfrm>
            <a:prstGeom prst="rect">
              <a:avLst/>
            </a:prstGeom>
          </p:spPr>
        </p:pic>
      </p:grpSp>
      <p:grpSp>
        <p:nvGrpSpPr>
          <p:cNvPr id="6" name="Group 5">
            <a:extLst>
              <a:ext uri="{FF2B5EF4-FFF2-40B4-BE49-F238E27FC236}">
                <a16:creationId xmlns:a16="http://schemas.microsoft.com/office/drawing/2014/main" id="{04018AA9-9EBD-48DE-91DC-FF9815031E97}"/>
              </a:ext>
            </a:extLst>
          </p:cNvPr>
          <p:cNvGrpSpPr/>
          <p:nvPr/>
        </p:nvGrpSpPr>
        <p:grpSpPr>
          <a:xfrm>
            <a:off x="4655820" y="2153089"/>
            <a:ext cx="1310642" cy="795584"/>
            <a:chOff x="5875020" y="2659380"/>
            <a:chExt cx="1310642" cy="795584"/>
          </a:xfrm>
          <a:effectLst/>
        </p:grpSpPr>
        <p:sp>
          <p:nvSpPr>
            <p:cNvPr id="5" name="Rectangle 4">
              <a:extLst>
                <a:ext uri="{FF2B5EF4-FFF2-40B4-BE49-F238E27FC236}">
                  <a16:creationId xmlns:a16="http://schemas.microsoft.com/office/drawing/2014/main" id="{A9AB0AD7-0A35-41D8-86FC-7E754DE7668F}"/>
                </a:ext>
              </a:extLst>
            </p:cNvPr>
            <p:cNvSpPr/>
            <p:nvPr/>
          </p:nvSpPr>
          <p:spPr>
            <a:xfrm>
              <a:off x="5875020" y="2659380"/>
              <a:ext cx="1005842" cy="490784"/>
            </a:xfrm>
            <a:prstGeom prst="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8" name="Rectangle 57">
              <a:extLst>
                <a:ext uri="{FF2B5EF4-FFF2-40B4-BE49-F238E27FC236}">
                  <a16:creationId xmlns:a16="http://schemas.microsoft.com/office/drawing/2014/main" id="{C277BBD0-5D4D-4220-97B8-EE01B0C599D7}"/>
                </a:ext>
              </a:extLst>
            </p:cNvPr>
            <p:cNvSpPr/>
            <p:nvPr/>
          </p:nvSpPr>
          <p:spPr>
            <a:xfrm>
              <a:off x="6027420" y="2811780"/>
              <a:ext cx="1005842" cy="490784"/>
            </a:xfrm>
            <a:prstGeom prst="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9" name="Rectangle 58">
              <a:extLst>
                <a:ext uri="{FF2B5EF4-FFF2-40B4-BE49-F238E27FC236}">
                  <a16:creationId xmlns:a16="http://schemas.microsoft.com/office/drawing/2014/main" id="{2FAACDD4-C38B-4E1C-80D2-DAB0AF56FB05}"/>
                </a:ext>
              </a:extLst>
            </p:cNvPr>
            <p:cNvSpPr/>
            <p:nvPr/>
          </p:nvSpPr>
          <p:spPr>
            <a:xfrm>
              <a:off x="6179820" y="2964180"/>
              <a:ext cx="1005842" cy="490784"/>
            </a:xfrm>
            <a:prstGeom prst="rect">
              <a:avLst/>
            </a:prstGeom>
            <a:solidFill>
              <a:schemeClr val="accent3"/>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grpSp>
    </p:spTree>
    <p:extLst>
      <p:ext uri="{BB962C8B-B14F-4D97-AF65-F5344CB8AC3E}">
        <p14:creationId xmlns:p14="http://schemas.microsoft.com/office/powerpoint/2010/main" val="242829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D2F3ABD-4E30-4A55-852F-49E80B8B05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EC1BF5D3-23E2-45D6-A442-7A21CD76D627}"/>
              </a:ext>
            </a:extLst>
          </p:cNvPr>
          <p:cNvSpPr txBox="1"/>
          <p:nvPr/>
        </p:nvSpPr>
        <p:spPr>
          <a:xfrm>
            <a:off x="1453101" y="544175"/>
            <a:ext cx="6102626" cy="369332"/>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Agenda</a:t>
            </a:r>
            <a:endParaRPr lang="en-US" dirty="0"/>
          </a:p>
        </p:txBody>
      </p:sp>
      <p:sp>
        <p:nvSpPr>
          <p:cNvPr id="13" name="TextBox 12">
            <a:extLst>
              <a:ext uri="{FF2B5EF4-FFF2-40B4-BE49-F238E27FC236}">
                <a16:creationId xmlns:a16="http://schemas.microsoft.com/office/drawing/2014/main" id="{77DA971A-E589-4D7A-AF83-FD1EB6575E9D}"/>
              </a:ext>
            </a:extLst>
          </p:cNvPr>
          <p:cNvSpPr txBox="1"/>
          <p:nvPr/>
        </p:nvSpPr>
        <p:spPr>
          <a:xfrm>
            <a:off x="1589599" y="1292922"/>
            <a:ext cx="4986130" cy="369331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Hyperledger</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Hyperledger</a:t>
            </a:r>
            <a:r>
              <a:rPr lang="en-US" dirty="0">
                <a:latin typeface="Times New Roman" panose="02020603050405020304" pitchFamily="18" charset="0"/>
              </a:rPr>
              <a:t> Fabric</a:t>
            </a:r>
          </a:p>
          <a:p>
            <a:pPr marL="285750" indent="-285750" algn="l">
              <a:buFont typeface="Arial" panose="020B0604020202020204" pitchFamily="34" charset="0"/>
              <a:buChar char="•"/>
            </a:pPr>
            <a:r>
              <a:rPr lang="en-US" dirty="0">
                <a:latin typeface="Times New Roman" panose="02020603050405020304" pitchFamily="18" charset="0"/>
              </a:rPr>
              <a:t>Permissionless Vs Permissioned blockchains</a:t>
            </a:r>
          </a:p>
          <a:p>
            <a:pPr marL="285750" indent="-285750" algn="l">
              <a:buFont typeface="Arial" panose="020B0604020202020204" pitchFamily="34" charset="0"/>
              <a:buChar char="•"/>
            </a:pPr>
            <a:r>
              <a:rPr lang="en-US" dirty="0">
                <a:latin typeface="Times New Roman" panose="02020603050405020304" pitchFamily="18" charset="0"/>
              </a:rPr>
              <a:t>Fabric component architecture</a:t>
            </a:r>
          </a:p>
          <a:p>
            <a:pPr marL="285750" indent="-285750" algn="l">
              <a:buFont typeface="Arial" panose="020B0604020202020204" pitchFamily="34" charset="0"/>
              <a:buChar char="•"/>
            </a:pPr>
            <a:r>
              <a:rPr lang="en-US" dirty="0">
                <a:latin typeface="Times New Roman" panose="02020603050405020304" pitchFamily="18" charset="0"/>
              </a:rPr>
              <a:t>Fabric ordering service RAFT</a:t>
            </a:r>
          </a:p>
          <a:p>
            <a:pPr marL="285750" indent="-285750" algn="l">
              <a:buFont typeface="Arial" panose="020B0604020202020204" pitchFamily="34" charset="0"/>
              <a:buChar char="•"/>
            </a:pPr>
            <a:r>
              <a:rPr lang="en-US" dirty="0">
                <a:latin typeface="Times New Roman" panose="02020603050405020304" pitchFamily="18" charset="0"/>
              </a:rPr>
              <a:t>Distributed System Communicate</a:t>
            </a:r>
          </a:p>
          <a:p>
            <a:pPr marL="285750" indent="-285750" algn="l">
              <a:buFont typeface="Arial" panose="020B0604020202020204" pitchFamily="34" charset="0"/>
              <a:buChar char="•"/>
            </a:pPr>
            <a:r>
              <a:rPr lang="en-US" dirty="0">
                <a:latin typeface="Times New Roman" panose="02020603050405020304" pitchFamily="18" charset="0"/>
              </a:rPr>
              <a:t>BFT</a:t>
            </a:r>
          </a:p>
          <a:p>
            <a:pPr marL="285750" indent="-285750" algn="l">
              <a:buFont typeface="Arial" panose="020B0604020202020204" pitchFamily="34" charset="0"/>
              <a:buChar char="•"/>
            </a:pPr>
            <a:r>
              <a:rPr lang="en-US" dirty="0">
                <a:latin typeface="Times New Roman" panose="02020603050405020304" pitchFamily="18" charset="0"/>
              </a:rPr>
              <a:t>PBFT</a:t>
            </a:r>
          </a:p>
          <a:p>
            <a:pPr marL="285750" indent="-285750" algn="l">
              <a:buFont typeface="Arial" panose="020B0604020202020204" pitchFamily="34" charset="0"/>
              <a:buChar char="•"/>
            </a:pPr>
            <a:r>
              <a:rPr lang="en-US" dirty="0">
                <a:latin typeface="Times New Roman" panose="02020603050405020304" pitchFamily="18" charset="0"/>
              </a:rPr>
              <a:t>SMAT_BFT</a:t>
            </a:r>
          </a:p>
          <a:p>
            <a:pPr marL="285750" indent="-285750" algn="l">
              <a:buFont typeface="Arial" panose="020B0604020202020204" pitchFamily="34" charset="0"/>
              <a:buChar char="•"/>
            </a:pPr>
            <a:r>
              <a:rPr lang="en-US" dirty="0">
                <a:latin typeface="Times New Roman" panose="02020603050405020304" pitchFamily="18" charset="0"/>
              </a:rPr>
              <a:t>DLS</a:t>
            </a:r>
          </a:p>
          <a:p>
            <a:pPr marL="285750" indent="-285750" algn="l">
              <a:buFont typeface="Arial" panose="020B0604020202020204" pitchFamily="34" charset="0"/>
              <a:buChar char="•"/>
            </a:pPr>
            <a:r>
              <a:rPr lang="en-US" dirty="0">
                <a:latin typeface="Times New Roman" panose="02020603050405020304" pitchFamily="18" charset="0"/>
              </a:rPr>
              <a:t>BDLS</a:t>
            </a:r>
          </a:p>
          <a:p>
            <a:pPr marL="285750" indent="-285750" algn="l">
              <a:buFont typeface="Arial" panose="020B0604020202020204" pitchFamily="34" charset="0"/>
              <a:buChar char="•"/>
            </a:pPr>
            <a:r>
              <a:rPr lang="en-US" dirty="0">
                <a:latin typeface="Times New Roman" panose="02020603050405020304" pitchFamily="18" charset="0"/>
              </a:rPr>
              <a:t>Contributions</a:t>
            </a:r>
          </a:p>
          <a:p>
            <a:pPr algn="l"/>
            <a:endParaRPr lang="en-US" dirty="0"/>
          </a:p>
        </p:txBody>
      </p:sp>
    </p:spTree>
    <p:extLst>
      <p:ext uri="{BB962C8B-B14F-4D97-AF65-F5344CB8AC3E}">
        <p14:creationId xmlns:p14="http://schemas.microsoft.com/office/powerpoint/2010/main" val="394925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
        <p:nvSpPr>
          <p:cNvPr id="3" name="Rectangle 2">
            <a:extLst>
              <a:ext uri="{FF2B5EF4-FFF2-40B4-BE49-F238E27FC236}">
                <a16:creationId xmlns:a16="http://schemas.microsoft.com/office/drawing/2014/main" id="{F170F602-6712-4A21-95D3-600223EC4E6A}"/>
              </a:ext>
            </a:extLst>
          </p:cNvPr>
          <p:cNvSpPr/>
          <p:nvPr/>
        </p:nvSpPr>
        <p:spPr>
          <a:xfrm>
            <a:off x="960120" y="2415541"/>
            <a:ext cx="4351020" cy="2217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descr="Text&#10;&#10;Description automatically generated with medium confidence">
            <a:extLst>
              <a:ext uri="{FF2B5EF4-FFF2-40B4-BE49-F238E27FC236}">
                <a16:creationId xmlns:a16="http://schemas.microsoft.com/office/drawing/2014/main" id="{6BBAB463-CD56-4437-A783-2DF132849B73}"/>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327660" y="1928246"/>
            <a:ext cx="1388800" cy="1221918"/>
          </a:xfrm>
          <a:prstGeom prst="rect">
            <a:avLst/>
          </a:prstGeom>
        </p:spPr>
      </p:pic>
      <p:grpSp>
        <p:nvGrpSpPr>
          <p:cNvPr id="52" name="Group 51">
            <a:extLst>
              <a:ext uri="{FF2B5EF4-FFF2-40B4-BE49-F238E27FC236}">
                <a16:creationId xmlns:a16="http://schemas.microsoft.com/office/drawing/2014/main" id="{79173223-674C-4E0D-943E-5C1B4B984AE7}"/>
              </a:ext>
            </a:extLst>
          </p:cNvPr>
          <p:cNvGrpSpPr/>
          <p:nvPr/>
        </p:nvGrpSpPr>
        <p:grpSpPr>
          <a:xfrm>
            <a:off x="3135630" y="3818506"/>
            <a:ext cx="1810574" cy="501148"/>
            <a:chOff x="2992127" y="4220534"/>
            <a:chExt cx="2258713" cy="665191"/>
          </a:xfrm>
          <a:effectLst>
            <a:outerShdw blurRad="50800" dist="38100" dir="2700000" algn="tl" rotWithShape="0">
              <a:prstClr val="black">
                <a:alpha val="40000"/>
              </a:prstClr>
            </a:outerShdw>
          </a:effectLst>
        </p:grpSpPr>
        <p:sp>
          <p:nvSpPr>
            <p:cNvPr id="53" name="Rectangle 52">
              <a:extLst>
                <a:ext uri="{FF2B5EF4-FFF2-40B4-BE49-F238E27FC236}">
                  <a16:creationId xmlns:a16="http://schemas.microsoft.com/office/drawing/2014/main" id="{EB8DE8E0-5A3A-4964-BD89-7B75F8750805}"/>
                </a:ext>
              </a:extLst>
            </p:cNvPr>
            <p:cNvSpPr/>
            <p:nvPr/>
          </p:nvSpPr>
          <p:spPr>
            <a:xfrm>
              <a:off x="2992127" y="4220534"/>
              <a:ext cx="2258713" cy="66519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Ledger</a:t>
              </a:r>
            </a:p>
          </p:txBody>
        </p:sp>
        <p:pic>
          <p:nvPicPr>
            <p:cNvPr id="57" name="Graphic 56" descr="Clipboard Checked with solid fill">
              <a:extLst>
                <a:ext uri="{FF2B5EF4-FFF2-40B4-BE49-F238E27FC236}">
                  <a16:creationId xmlns:a16="http://schemas.microsoft.com/office/drawing/2014/main" id="{63177173-E4BF-4432-B5AB-0A96F91F11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6111" y="4220534"/>
              <a:ext cx="665191" cy="665191"/>
            </a:xfrm>
            <a:prstGeom prst="rect">
              <a:avLst/>
            </a:prstGeom>
          </p:spPr>
        </p:pic>
      </p:grpSp>
      <p:grpSp>
        <p:nvGrpSpPr>
          <p:cNvPr id="6" name="Group 5">
            <a:extLst>
              <a:ext uri="{FF2B5EF4-FFF2-40B4-BE49-F238E27FC236}">
                <a16:creationId xmlns:a16="http://schemas.microsoft.com/office/drawing/2014/main" id="{04018AA9-9EBD-48DE-91DC-FF9815031E97}"/>
              </a:ext>
            </a:extLst>
          </p:cNvPr>
          <p:cNvGrpSpPr/>
          <p:nvPr/>
        </p:nvGrpSpPr>
        <p:grpSpPr>
          <a:xfrm>
            <a:off x="4655820" y="2153089"/>
            <a:ext cx="1310642" cy="795584"/>
            <a:chOff x="5875020" y="2659380"/>
            <a:chExt cx="1310642" cy="795584"/>
          </a:xfrm>
        </p:grpSpPr>
        <p:sp>
          <p:nvSpPr>
            <p:cNvPr id="5" name="Rectangle 4">
              <a:extLst>
                <a:ext uri="{FF2B5EF4-FFF2-40B4-BE49-F238E27FC236}">
                  <a16:creationId xmlns:a16="http://schemas.microsoft.com/office/drawing/2014/main" id="{A9AB0AD7-0A35-41D8-86FC-7E754DE7668F}"/>
                </a:ext>
              </a:extLst>
            </p:cNvPr>
            <p:cNvSpPr/>
            <p:nvPr/>
          </p:nvSpPr>
          <p:spPr>
            <a:xfrm>
              <a:off x="5875020" y="2659380"/>
              <a:ext cx="1005842" cy="4907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8" name="Rectangle 57">
              <a:extLst>
                <a:ext uri="{FF2B5EF4-FFF2-40B4-BE49-F238E27FC236}">
                  <a16:creationId xmlns:a16="http://schemas.microsoft.com/office/drawing/2014/main" id="{C277BBD0-5D4D-4220-97B8-EE01B0C599D7}"/>
                </a:ext>
              </a:extLst>
            </p:cNvPr>
            <p:cNvSpPr/>
            <p:nvPr/>
          </p:nvSpPr>
          <p:spPr>
            <a:xfrm>
              <a:off x="6027420" y="2811780"/>
              <a:ext cx="1005842" cy="4907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9" name="Rectangle 58">
              <a:extLst>
                <a:ext uri="{FF2B5EF4-FFF2-40B4-BE49-F238E27FC236}">
                  <a16:creationId xmlns:a16="http://schemas.microsoft.com/office/drawing/2014/main" id="{2FAACDD4-C38B-4E1C-80D2-DAB0AF56FB05}"/>
                </a:ext>
              </a:extLst>
            </p:cNvPr>
            <p:cNvSpPr/>
            <p:nvPr/>
          </p:nvSpPr>
          <p:spPr>
            <a:xfrm>
              <a:off x="6179820" y="2964180"/>
              <a:ext cx="1005842" cy="490784"/>
            </a:xfrm>
            <a:prstGeom prst="rect">
              <a:avLst/>
            </a:prstGeom>
            <a:solidFill>
              <a:schemeClr val="accent3"/>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grpSp>
      <p:grpSp>
        <p:nvGrpSpPr>
          <p:cNvPr id="7" name="Group 6">
            <a:extLst>
              <a:ext uri="{FF2B5EF4-FFF2-40B4-BE49-F238E27FC236}">
                <a16:creationId xmlns:a16="http://schemas.microsoft.com/office/drawing/2014/main" id="{FD9FBF2A-510A-44BF-B664-2493C15F6639}"/>
              </a:ext>
            </a:extLst>
          </p:cNvPr>
          <p:cNvGrpSpPr/>
          <p:nvPr/>
        </p:nvGrpSpPr>
        <p:grpSpPr>
          <a:xfrm>
            <a:off x="5966462" y="3652352"/>
            <a:ext cx="1403197" cy="833456"/>
            <a:chOff x="6648715" y="3522349"/>
            <a:chExt cx="1403197" cy="833456"/>
          </a:xfrm>
        </p:grpSpPr>
        <p:grpSp>
          <p:nvGrpSpPr>
            <p:cNvPr id="4" name="Group 3">
              <a:extLst>
                <a:ext uri="{FF2B5EF4-FFF2-40B4-BE49-F238E27FC236}">
                  <a16:creationId xmlns:a16="http://schemas.microsoft.com/office/drawing/2014/main" id="{AD9D165D-BD28-480E-98E7-FFD10EBF91A2}"/>
                </a:ext>
              </a:extLst>
            </p:cNvPr>
            <p:cNvGrpSpPr/>
            <p:nvPr/>
          </p:nvGrpSpPr>
          <p:grpSpPr>
            <a:xfrm>
              <a:off x="6648715" y="3522349"/>
              <a:ext cx="945997" cy="376256"/>
              <a:chOff x="6648715" y="3522349"/>
              <a:chExt cx="945997" cy="296157"/>
            </a:xfrm>
          </p:grpSpPr>
          <p:sp>
            <p:nvSpPr>
              <p:cNvPr id="17" name="Rectangle 16">
                <a:extLst>
                  <a:ext uri="{FF2B5EF4-FFF2-40B4-BE49-F238E27FC236}">
                    <a16:creationId xmlns:a16="http://schemas.microsoft.com/office/drawing/2014/main" id="{97FB435D-B548-49A0-80E5-FE1856A1EFA5}"/>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18" name="Picture 17" descr="Text&#10;&#10;Description automatically generated with medium confidence">
                <a:extLst>
                  <a:ext uri="{FF2B5EF4-FFF2-40B4-BE49-F238E27FC236}">
                    <a16:creationId xmlns:a16="http://schemas.microsoft.com/office/drawing/2014/main" id="{99CF902B-7F34-4DE4-9A70-558843BEE3D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3" name="Group 32">
              <a:extLst>
                <a:ext uri="{FF2B5EF4-FFF2-40B4-BE49-F238E27FC236}">
                  <a16:creationId xmlns:a16="http://schemas.microsoft.com/office/drawing/2014/main" id="{A2433A65-8108-4294-8048-87DA8B102708}"/>
                </a:ext>
              </a:extLst>
            </p:cNvPr>
            <p:cNvGrpSpPr/>
            <p:nvPr/>
          </p:nvGrpSpPr>
          <p:grpSpPr>
            <a:xfrm>
              <a:off x="6801115" y="3674749"/>
              <a:ext cx="945997" cy="376256"/>
              <a:chOff x="6648715" y="3522349"/>
              <a:chExt cx="945997" cy="296157"/>
            </a:xfrm>
          </p:grpSpPr>
          <p:sp>
            <p:nvSpPr>
              <p:cNvPr id="34" name="Rectangle 33">
                <a:extLst>
                  <a:ext uri="{FF2B5EF4-FFF2-40B4-BE49-F238E27FC236}">
                    <a16:creationId xmlns:a16="http://schemas.microsoft.com/office/drawing/2014/main" id="{9402FF3F-60E0-4E61-89F7-122C817A0EA0}"/>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35" name="Picture 34" descr="Text&#10;&#10;Description automatically generated with medium confidence">
                <a:extLst>
                  <a:ext uri="{FF2B5EF4-FFF2-40B4-BE49-F238E27FC236}">
                    <a16:creationId xmlns:a16="http://schemas.microsoft.com/office/drawing/2014/main" id="{A9C92A40-F8A1-4414-82AD-BBB19F9E68F6}"/>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6" name="Group 35">
              <a:extLst>
                <a:ext uri="{FF2B5EF4-FFF2-40B4-BE49-F238E27FC236}">
                  <a16:creationId xmlns:a16="http://schemas.microsoft.com/office/drawing/2014/main" id="{F52C4E93-768A-4F7B-A68A-265C29858526}"/>
                </a:ext>
              </a:extLst>
            </p:cNvPr>
            <p:cNvGrpSpPr/>
            <p:nvPr/>
          </p:nvGrpSpPr>
          <p:grpSpPr>
            <a:xfrm>
              <a:off x="6953515" y="3827149"/>
              <a:ext cx="945997" cy="376256"/>
              <a:chOff x="6648715" y="3522349"/>
              <a:chExt cx="945997" cy="296157"/>
            </a:xfrm>
          </p:grpSpPr>
          <p:sp>
            <p:nvSpPr>
              <p:cNvPr id="37" name="Rectangle 36">
                <a:extLst>
                  <a:ext uri="{FF2B5EF4-FFF2-40B4-BE49-F238E27FC236}">
                    <a16:creationId xmlns:a16="http://schemas.microsoft.com/office/drawing/2014/main" id="{593C6F75-FA76-402F-ABAE-2D8066330925}"/>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38" name="Picture 37" descr="Text&#10;&#10;Description automatically generated with medium confidence">
                <a:extLst>
                  <a:ext uri="{FF2B5EF4-FFF2-40B4-BE49-F238E27FC236}">
                    <a16:creationId xmlns:a16="http://schemas.microsoft.com/office/drawing/2014/main" id="{890D381A-6A99-4A5C-81B6-A76D997B37C1}"/>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9" name="Group 38">
              <a:extLst>
                <a:ext uri="{FF2B5EF4-FFF2-40B4-BE49-F238E27FC236}">
                  <a16:creationId xmlns:a16="http://schemas.microsoft.com/office/drawing/2014/main" id="{FA6EAE54-7C02-450B-AE17-BD521230A4DE}"/>
                </a:ext>
              </a:extLst>
            </p:cNvPr>
            <p:cNvGrpSpPr/>
            <p:nvPr/>
          </p:nvGrpSpPr>
          <p:grpSpPr>
            <a:xfrm>
              <a:off x="7105915" y="3979549"/>
              <a:ext cx="945997" cy="376256"/>
              <a:chOff x="6648715" y="3522349"/>
              <a:chExt cx="945997" cy="296157"/>
            </a:xfrm>
          </p:grpSpPr>
          <p:sp>
            <p:nvSpPr>
              <p:cNvPr id="40" name="Rectangle 39">
                <a:extLst>
                  <a:ext uri="{FF2B5EF4-FFF2-40B4-BE49-F238E27FC236}">
                    <a16:creationId xmlns:a16="http://schemas.microsoft.com/office/drawing/2014/main" id="{19C54ECA-C12A-4A73-8538-A8663C4A205B}"/>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41" name="Picture 40" descr="Text&#10;&#10;Description automatically generated with medium confidence">
                <a:extLst>
                  <a:ext uri="{FF2B5EF4-FFF2-40B4-BE49-F238E27FC236}">
                    <a16:creationId xmlns:a16="http://schemas.microsoft.com/office/drawing/2014/main" id="{FA86912E-E947-4649-B880-8059956DC464}"/>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cxnSp>
        <p:nvCxnSpPr>
          <p:cNvPr id="9" name="Straight Arrow Connector 8">
            <a:extLst>
              <a:ext uri="{FF2B5EF4-FFF2-40B4-BE49-F238E27FC236}">
                <a16:creationId xmlns:a16="http://schemas.microsoft.com/office/drawing/2014/main" id="{D7017751-8A85-4241-AFFD-CAAA984BD6E9}"/>
              </a:ext>
            </a:extLst>
          </p:cNvPr>
          <p:cNvCxnSpPr>
            <a:cxnSpLocks/>
          </p:cNvCxnSpPr>
          <p:nvPr/>
        </p:nvCxnSpPr>
        <p:spPr>
          <a:xfrm>
            <a:off x="5311140" y="3862813"/>
            <a:ext cx="535298"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9FEA4EA-036B-4F5C-AB62-2C3C2D3B3927}"/>
              </a:ext>
            </a:extLst>
          </p:cNvPr>
          <p:cNvCxnSpPr>
            <a:cxnSpLocks/>
          </p:cNvCxnSpPr>
          <p:nvPr/>
        </p:nvCxnSpPr>
        <p:spPr>
          <a:xfrm flipH="1">
            <a:off x="5330250" y="4401879"/>
            <a:ext cx="886252"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C095E6D8-9676-46D5-AB83-0FD955814E26}"/>
              </a:ext>
            </a:extLst>
          </p:cNvPr>
          <p:cNvGrpSpPr/>
          <p:nvPr/>
        </p:nvGrpSpPr>
        <p:grpSpPr>
          <a:xfrm>
            <a:off x="1488557" y="2998381"/>
            <a:ext cx="1810573" cy="1344463"/>
            <a:chOff x="1488557" y="2998381"/>
            <a:chExt cx="1810573" cy="1344463"/>
          </a:xfrm>
        </p:grpSpPr>
        <p:grpSp>
          <p:nvGrpSpPr>
            <p:cNvPr id="60" name="Group 59">
              <a:extLst>
                <a:ext uri="{FF2B5EF4-FFF2-40B4-BE49-F238E27FC236}">
                  <a16:creationId xmlns:a16="http://schemas.microsoft.com/office/drawing/2014/main" id="{93E538F8-D11C-4ECC-8ED9-6F481FF2AD77}"/>
                </a:ext>
              </a:extLst>
            </p:cNvPr>
            <p:cNvGrpSpPr/>
            <p:nvPr/>
          </p:nvGrpSpPr>
          <p:grpSpPr>
            <a:xfrm>
              <a:off x="1488557" y="2998381"/>
              <a:ext cx="1810573" cy="414234"/>
              <a:chOff x="1488557" y="2998381"/>
              <a:chExt cx="1810573" cy="414234"/>
            </a:xfrm>
          </p:grpSpPr>
          <p:sp>
            <p:nvSpPr>
              <p:cNvPr id="19" name="Rectangle 18">
                <a:extLst>
                  <a:ext uri="{FF2B5EF4-FFF2-40B4-BE49-F238E27FC236}">
                    <a16:creationId xmlns:a16="http://schemas.microsoft.com/office/drawing/2014/main" id="{1DB8D4FB-053F-4785-892D-B476D447A9E0}"/>
                  </a:ext>
                </a:extLst>
              </p:cNvPr>
              <p:cNvSpPr/>
              <p:nvPr/>
            </p:nvSpPr>
            <p:spPr>
              <a:xfrm>
                <a:off x="1488557" y="2998381"/>
                <a:ext cx="1810573" cy="414234"/>
              </a:xfrm>
              <a:prstGeom prst="rec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Chain code</a:t>
                </a:r>
              </a:p>
            </p:txBody>
          </p:sp>
          <p:pic>
            <p:nvPicPr>
              <p:cNvPr id="43" name="Picture 42" descr="Graphical user interface, text, application, chat or text message&#10;&#10;Description automatically generated">
                <a:extLst>
                  <a:ext uri="{FF2B5EF4-FFF2-40B4-BE49-F238E27FC236}">
                    <a16:creationId xmlns:a16="http://schemas.microsoft.com/office/drawing/2014/main" id="{930F1E00-A787-4ECA-86F8-3F3DF9F401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791" y="3027619"/>
                <a:ext cx="413735" cy="349377"/>
              </a:xfrm>
              <a:prstGeom prst="rect">
                <a:avLst/>
              </a:prstGeom>
            </p:spPr>
          </p:pic>
        </p:grpSp>
        <p:cxnSp>
          <p:nvCxnSpPr>
            <p:cNvPr id="46" name="Straight Connector 45">
              <a:extLst>
                <a:ext uri="{FF2B5EF4-FFF2-40B4-BE49-F238E27FC236}">
                  <a16:creationId xmlns:a16="http://schemas.microsoft.com/office/drawing/2014/main" id="{CBD9E64B-40E5-43C0-A802-F58CE196DE18}"/>
                </a:ext>
              </a:extLst>
            </p:cNvPr>
            <p:cNvCxnSpPr>
              <a:cxnSpLocks/>
            </p:cNvCxnSpPr>
            <p:nvPr/>
          </p:nvCxnSpPr>
          <p:spPr>
            <a:xfrm>
              <a:off x="2103481" y="3424858"/>
              <a:ext cx="0" cy="6037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F54B68AD-178C-4E77-8FDD-197688D61DB1}"/>
                </a:ext>
              </a:extLst>
            </p:cNvPr>
            <p:cNvCxnSpPr>
              <a:cxnSpLocks/>
              <a:endCxn id="53" idx="1"/>
            </p:cNvCxnSpPr>
            <p:nvPr/>
          </p:nvCxnSpPr>
          <p:spPr>
            <a:xfrm>
              <a:off x="2103481" y="4069080"/>
              <a:ext cx="1032149" cy="0"/>
            </a:xfrm>
            <a:prstGeom prst="straightConnector1">
              <a:avLst/>
            </a:prstGeom>
            <a:ln>
              <a:solidFill>
                <a:srgbClr val="00206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8082AC0-61B2-40CA-BFE8-A0DB52EA85CC}"/>
                </a:ext>
              </a:extLst>
            </p:cNvPr>
            <p:cNvSpPr txBox="1"/>
            <p:nvPr/>
          </p:nvSpPr>
          <p:spPr>
            <a:xfrm>
              <a:off x="2103481" y="4088928"/>
              <a:ext cx="1032148" cy="253916"/>
            </a:xfrm>
            <a:prstGeom prst="rect">
              <a:avLst/>
            </a:prstGeom>
            <a:noFill/>
          </p:spPr>
          <p:txBody>
            <a:bodyPr wrap="square" rtlCol="0">
              <a:spAutoFit/>
            </a:bodyPr>
            <a:lstStyle/>
            <a:p>
              <a:r>
                <a:rPr lang="en-US" sz="1050" dirty="0">
                  <a:solidFill>
                    <a:srgbClr val="002060"/>
                  </a:solidFill>
                </a:rPr>
                <a:t>Transactions</a:t>
              </a:r>
            </a:p>
          </p:txBody>
        </p:sp>
      </p:grpSp>
      <p:grpSp>
        <p:nvGrpSpPr>
          <p:cNvPr id="101" name="Group 100">
            <a:extLst>
              <a:ext uri="{FF2B5EF4-FFF2-40B4-BE49-F238E27FC236}">
                <a16:creationId xmlns:a16="http://schemas.microsoft.com/office/drawing/2014/main" id="{3FD80E6E-CCC3-4CF8-BC67-6A85BC15B342}"/>
              </a:ext>
            </a:extLst>
          </p:cNvPr>
          <p:cNvGrpSpPr/>
          <p:nvPr/>
        </p:nvGrpSpPr>
        <p:grpSpPr>
          <a:xfrm>
            <a:off x="3299130" y="2945655"/>
            <a:ext cx="1604912" cy="859097"/>
            <a:chOff x="3299130" y="2945655"/>
            <a:chExt cx="1604912" cy="859097"/>
          </a:xfrm>
        </p:grpSpPr>
        <p:cxnSp>
          <p:nvCxnSpPr>
            <p:cNvPr id="63" name="Straight Connector 62">
              <a:extLst>
                <a:ext uri="{FF2B5EF4-FFF2-40B4-BE49-F238E27FC236}">
                  <a16:creationId xmlns:a16="http://schemas.microsoft.com/office/drawing/2014/main" id="{A2953CBF-C7F4-4F9F-ABE4-B837F7384073}"/>
                </a:ext>
              </a:extLst>
            </p:cNvPr>
            <p:cNvCxnSpPr>
              <a:cxnSpLocks/>
              <a:stCxn id="19" idx="3"/>
            </p:cNvCxnSpPr>
            <p:nvPr/>
          </p:nvCxnSpPr>
          <p:spPr>
            <a:xfrm flipV="1">
              <a:off x="3299130" y="3203838"/>
              <a:ext cx="1005960" cy="166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C083D97-92E0-4625-AB6D-EC233CBF93EF}"/>
                </a:ext>
              </a:extLst>
            </p:cNvPr>
            <p:cNvCxnSpPr>
              <a:cxnSpLocks/>
            </p:cNvCxnSpPr>
            <p:nvPr/>
          </p:nvCxnSpPr>
          <p:spPr>
            <a:xfrm>
              <a:off x="4305090" y="3224463"/>
              <a:ext cx="0" cy="58028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FD490EF-208E-4D7D-BE20-A495C33CEF77}"/>
                </a:ext>
              </a:extLst>
            </p:cNvPr>
            <p:cNvSpPr txBox="1"/>
            <p:nvPr/>
          </p:nvSpPr>
          <p:spPr>
            <a:xfrm>
              <a:off x="3401754" y="2945655"/>
              <a:ext cx="1502288" cy="253916"/>
            </a:xfrm>
            <a:prstGeom prst="rect">
              <a:avLst/>
            </a:prstGeom>
            <a:noFill/>
          </p:spPr>
          <p:txBody>
            <a:bodyPr wrap="square" rtlCol="0">
              <a:spAutoFit/>
            </a:bodyPr>
            <a:lstStyle/>
            <a:p>
              <a:r>
                <a:rPr lang="en-US" sz="1050" dirty="0">
                  <a:solidFill>
                    <a:schemeClr val="accent4"/>
                  </a:solidFill>
                  <a:latin typeface="Arial" panose="020B0604020202020204" pitchFamily="34" charset="0"/>
                  <a:cs typeface="Arial" panose="020B0604020202020204" pitchFamily="34" charset="0"/>
                </a:rPr>
                <a:t>Manages Asset State</a:t>
              </a:r>
            </a:p>
          </p:txBody>
        </p:sp>
      </p:grpSp>
      <p:grpSp>
        <p:nvGrpSpPr>
          <p:cNvPr id="64" name="Group 63">
            <a:extLst>
              <a:ext uri="{FF2B5EF4-FFF2-40B4-BE49-F238E27FC236}">
                <a16:creationId xmlns:a16="http://schemas.microsoft.com/office/drawing/2014/main" id="{DC6074CB-5767-4482-9428-C2FC7AC66A76}"/>
              </a:ext>
            </a:extLst>
          </p:cNvPr>
          <p:cNvGrpSpPr/>
          <p:nvPr/>
        </p:nvGrpSpPr>
        <p:grpSpPr>
          <a:xfrm>
            <a:off x="960120" y="4735634"/>
            <a:ext cx="6409539" cy="376252"/>
            <a:chOff x="327660" y="5062330"/>
            <a:chExt cx="7126688" cy="376252"/>
          </a:xfrm>
          <a:effectLst>
            <a:outerShdw blurRad="50800" dist="38100" dir="2700000" algn="tl" rotWithShape="0">
              <a:prstClr val="black">
                <a:alpha val="40000"/>
              </a:prstClr>
            </a:outerShdw>
          </a:effectLst>
        </p:grpSpPr>
        <p:sp>
          <p:nvSpPr>
            <p:cNvPr id="102" name="Rectangle 101">
              <a:extLst>
                <a:ext uri="{FF2B5EF4-FFF2-40B4-BE49-F238E27FC236}">
                  <a16:creationId xmlns:a16="http://schemas.microsoft.com/office/drawing/2014/main" id="{A1C32242-C64B-412A-BFEA-829F9CD168F4}"/>
                </a:ext>
              </a:extLst>
            </p:cNvPr>
            <p:cNvSpPr/>
            <p:nvPr/>
          </p:nvSpPr>
          <p:spPr>
            <a:xfrm>
              <a:off x="327660" y="5062330"/>
              <a:ext cx="7126688" cy="37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Channels</a:t>
              </a:r>
            </a:p>
          </p:txBody>
        </p:sp>
        <p:grpSp>
          <p:nvGrpSpPr>
            <p:cNvPr id="122" name="Group 121">
              <a:extLst>
                <a:ext uri="{FF2B5EF4-FFF2-40B4-BE49-F238E27FC236}">
                  <a16:creationId xmlns:a16="http://schemas.microsoft.com/office/drawing/2014/main" id="{7FFA1E5B-90C9-4560-8B3D-B2EBD849F02F}"/>
                </a:ext>
              </a:extLst>
            </p:cNvPr>
            <p:cNvGrpSpPr/>
            <p:nvPr/>
          </p:nvGrpSpPr>
          <p:grpSpPr>
            <a:xfrm>
              <a:off x="388038" y="5097294"/>
              <a:ext cx="318840" cy="308863"/>
              <a:chOff x="8401006" y="3463653"/>
              <a:chExt cx="618906" cy="647653"/>
            </a:xfrm>
          </p:grpSpPr>
          <p:cxnSp>
            <p:nvCxnSpPr>
              <p:cNvPr id="74" name="Straight Connector 73">
                <a:extLst>
                  <a:ext uri="{FF2B5EF4-FFF2-40B4-BE49-F238E27FC236}">
                    <a16:creationId xmlns:a16="http://schemas.microsoft.com/office/drawing/2014/main" id="{901E0F52-A7CB-4A34-A001-9CE555280646}"/>
                  </a:ext>
                </a:extLst>
              </p:cNvPr>
              <p:cNvCxnSpPr>
                <a:cxnSpLocks/>
                <a:stCxn id="110" idx="7"/>
                <a:endCxn id="83" idx="2"/>
              </p:cNvCxnSpPr>
              <p:nvPr/>
            </p:nvCxnSpPr>
            <p:spPr>
              <a:xfrm flipV="1">
                <a:off x="8581990" y="3569671"/>
                <a:ext cx="225887" cy="130299"/>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2688D186-7028-412A-B79F-238870EA2BD5}"/>
                  </a:ext>
                </a:extLst>
              </p:cNvPr>
              <p:cNvCxnSpPr>
                <a:cxnSpLocks/>
                <a:stCxn id="110" idx="5"/>
              </p:cNvCxnSpPr>
              <p:nvPr/>
            </p:nvCxnSpPr>
            <p:spPr>
              <a:xfrm>
                <a:off x="8581989" y="3849901"/>
                <a:ext cx="225888" cy="127558"/>
              </a:xfrm>
              <a:prstGeom prst="line">
                <a:avLst/>
              </a:prstGeom>
            </p:spPr>
            <p:style>
              <a:lnRef idx="2">
                <a:schemeClr val="dk1"/>
              </a:lnRef>
              <a:fillRef idx="0">
                <a:schemeClr val="dk1"/>
              </a:fillRef>
              <a:effectRef idx="1">
                <a:schemeClr val="dk1"/>
              </a:effectRef>
              <a:fontRef idx="minor">
                <a:schemeClr val="tx1"/>
              </a:fontRef>
            </p:style>
          </p:cxnSp>
          <p:sp>
            <p:nvSpPr>
              <p:cNvPr id="110" name="Oval 109">
                <a:extLst>
                  <a:ext uri="{FF2B5EF4-FFF2-40B4-BE49-F238E27FC236}">
                    <a16:creationId xmlns:a16="http://schemas.microsoft.com/office/drawing/2014/main" id="{D1A5AFCD-D766-4A79-ABF8-0C9FB11452AC}"/>
                  </a:ext>
                </a:extLst>
              </p:cNvPr>
              <p:cNvSpPr/>
              <p:nvPr/>
            </p:nvSpPr>
            <p:spPr>
              <a:xfrm>
                <a:off x="8401006" y="3668918"/>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6221E95-88A0-4C52-B184-86A1A5A45847}"/>
                  </a:ext>
                </a:extLst>
              </p:cNvPr>
              <p:cNvSpPr/>
              <p:nvPr/>
            </p:nvSpPr>
            <p:spPr>
              <a:xfrm>
                <a:off x="8807877" y="3899271"/>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E36381C-87AA-4534-A1E0-B27474C51BFF}"/>
                  </a:ext>
                </a:extLst>
              </p:cNvPr>
              <p:cNvSpPr/>
              <p:nvPr/>
            </p:nvSpPr>
            <p:spPr>
              <a:xfrm>
                <a:off x="8807877" y="3463653"/>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6103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500"/>
                                        <p:tgtEl>
                                          <p:spTgt spid="10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
        <p:nvSpPr>
          <p:cNvPr id="3" name="Rectangle 2">
            <a:extLst>
              <a:ext uri="{FF2B5EF4-FFF2-40B4-BE49-F238E27FC236}">
                <a16:creationId xmlns:a16="http://schemas.microsoft.com/office/drawing/2014/main" id="{F170F602-6712-4A21-95D3-600223EC4E6A}"/>
              </a:ext>
            </a:extLst>
          </p:cNvPr>
          <p:cNvSpPr/>
          <p:nvPr/>
        </p:nvSpPr>
        <p:spPr>
          <a:xfrm>
            <a:off x="960120" y="2415541"/>
            <a:ext cx="4351020" cy="2217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descr="Text&#10;&#10;Description automatically generated with medium confidence">
            <a:extLst>
              <a:ext uri="{FF2B5EF4-FFF2-40B4-BE49-F238E27FC236}">
                <a16:creationId xmlns:a16="http://schemas.microsoft.com/office/drawing/2014/main" id="{6BBAB463-CD56-4437-A783-2DF132849B73}"/>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327660" y="1928246"/>
            <a:ext cx="1388800" cy="1221918"/>
          </a:xfrm>
          <a:prstGeom prst="rect">
            <a:avLst/>
          </a:prstGeom>
        </p:spPr>
      </p:pic>
      <p:grpSp>
        <p:nvGrpSpPr>
          <p:cNvPr id="52" name="Group 51">
            <a:extLst>
              <a:ext uri="{FF2B5EF4-FFF2-40B4-BE49-F238E27FC236}">
                <a16:creationId xmlns:a16="http://schemas.microsoft.com/office/drawing/2014/main" id="{79173223-674C-4E0D-943E-5C1B4B984AE7}"/>
              </a:ext>
            </a:extLst>
          </p:cNvPr>
          <p:cNvGrpSpPr/>
          <p:nvPr/>
        </p:nvGrpSpPr>
        <p:grpSpPr>
          <a:xfrm>
            <a:off x="3135630" y="3818506"/>
            <a:ext cx="1810574" cy="501148"/>
            <a:chOff x="2992127" y="4220534"/>
            <a:chExt cx="2258713" cy="665191"/>
          </a:xfrm>
          <a:effectLst>
            <a:outerShdw blurRad="50800" dist="38100" dir="2700000" algn="tl" rotWithShape="0">
              <a:prstClr val="black">
                <a:alpha val="40000"/>
              </a:prstClr>
            </a:outerShdw>
          </a:effectLst>
        </p:grpSpPr>
        <p:sp>
          <p:nvSpPr>
            <p:cNvPr id="53" name="Rectangle 52">
              <a:extLst>
                <a:ext uri="{FF2B5EF4-FFF2-40B4-BE49-F238E27FC236}">
                  <a16:creationId xmlns:a16="http://schemas.microsoft.com/office/drawing/2014/main" id="{EB8DE8E0-5A3A-4964-BD89-7B75F8750805}"/>
                </a:ext>
              </a:extLst>
            </p:cNvPr>
            <p:cNvSpPr/>
            <p:nvPr/>
          </p:nvSpPr>
          <p:spPr>
            <a:xfrm>
              <a:off x="2992127" y="4220534"/>
              <a:ext cx="2258713" cy="66519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Ledger</a:t>
              </a:r>
            </a:p>
          </p:txBody>
        </p:sp>
        <p:pic>
          <p:nvPicPr>
            <p:cNvPr id="57" name="Graphic 56" descr="Clipboard Checked with solid fill">
              <a:extLst>
                <a:ext uri="{FF2B5EF4-FFF2-40B4-BE49-F238E27FC236}">
                  <a16:creationId xmlns:a16="http://schemas.microsoft.com/office/drawing/2014/main" id="{63177173-E4BF-4432-B5AB-0A96F91F11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6111" y="4220534"/>
              <a:ext cx="665191" cy="665191"/>
            </a:xfrm>
            <a:prstGeom prst="rect">
              <a:avLst/>
            </a:prstGeom>
          </p:spPr>
        </p:pic>
      </p:grpSp>
      <p:grpSp>
        <p:nvGrpSpPr>
          <p:cNvPr id="6" name="Group 5">
            <a:extLst>
              <a:ext uri="{FF2B5EF4-FFF2-40B4-BE49-F238E27FC236}">
                <a16:creationId xmlns:a16="http://schemas.microsoft.com/office/drawing/2014/main" id="{04018AA9-9EBD-48DE-91DC-FF9815031E97}"/>
              </a:ext>
            </a:extLst>
          </p:cNvPr>
          <p:cNvGrpSpPr/>
          <p:nvPr/>
        </p:nvGrpSpPr>
        <p:grpSpPr>
          <a:xfrm>
            <a:off x="4655820" y="2153089"/>
            <a:ext cx="1310642" cy="795584"/>
            <a:chOff x="5875020" y="2659380"/>
            <a:chExt cx="1310642" cy="795584"/>
          </a:xfrm>
        </p:grpSpPr>
        <p:sp>
          <p:nvSpPr>
            <p:cNvPr id="5" name="Rectangle 4">
              <a:extLst>
                <a:ext uri="{FF2B5EF4-FFF2-40B4-BE49-F238E27FC236}">
                  <a16:creationId xmlns:a16="http://schemas.microsoft.com/office/drawing/2014/main" id="{A9AB0AD7-0A35-41D8-86FC-7E754DE7668F}"/>
                </a:ext>
              </a:extLst>
            </p:cNvPr>
            <p:cNvSpPr/>
            <p:nvPr/>
          </p:nvSpPr>
          <p:spPr>
            <a:xfrm>
              <a:off x="5875020" y="2659380"/>
              <a:ext cx="1005842" cy="4907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8" name="Rectangle 57">
              <a:extLst>
                <a:ext uri="{FF2B5EF4-FFF2-40B4-BE49-F238E27FC236}">
                  <a16:creationId xmlns:a16="http://schemas.microsoft.com/office/drawing/2014/main" id="{C277BBD0-5D4D-4220-97B8-EE01B0C599D7}"/>
                </a:ext>
              </a:extLst>
            </p:cNvPr>
            <p:cNvSpPr/>
            <p:nvPr/>
          </p:nvSpPr>
          <p:spPr>
            <a:xfrm>
              <a:off x="6027420" y="2811780"/>
              <a:ext cx="1005842" cy="4907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9" name="Rectangle 58">
              <a:extLst>
                <a:ext uri="{FF2B5EF4-FFF2-40B4-BE49-F238E27FC236}">
                  <a16:creationId xmlns:a16="http://schemas.microsoft.com/office/drawing/2014/main" id="{2FAACDD4-C38B-4E1C-80D2-DAB0AF56FB05}"/>
                </a:ext>
              </a:extLst>
            </p:cNvPr>
            <p:cNvSpPr/>
            <p:nvPr/>
          </p:nvSpPr>
          <p:spPr>
            <a:xfrm>
              <a:off x="6179820" y="2964180"/>
              <a:ext cx="1005842" cy="490784"/>
            </a:xfrm>
            <a:prstGeom prst="rect">
              <a:avLst/>
            </a:prstGeom>
            <a:solidFill>
              <a:schemeClr val="accent3"/>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grpSp>
      <p:grpSp>
        <p:nvGrpSpPr>
          <p:cNvPr id="7" name="Group 6">
            <a:extLst>
              <a:ext uri="{FF2B5EF4-FFF2-40B4-BE49-F238E27FC236}">
                <a16:creationId xmlns:a16="http://schemas.microsoft.com/office/drawing/2014/main" id="{FD9FBF2A-510A-44BF-B664-2493C15F6639}"/>
              </a:ext>
            </a:extLst>
          </p:cNvPr>
          <p:cNvGrpSpPr/>
          <p:nvPr/>
        </p:nvGrpSpPr>
        <p:grpSpPr>
          <a:xfrm>
            <a:off x="5966462" y="3652352"/>
            <a:ext cx="1403197" cy="833456"/>
            <a:chOff x="6648715" y="3522349"/>
            <a:chExt cx="1403197" cy="833456"/>
          </a:xfrm>
        </p:grpSpPr>
        <p:grpSp>
          <p:nvGrpSpPr>
            <p:cNvPr id="4" name="Group 3">
              <a:extLst>
                <a:ext uri="{FF2B5EF4-FFF2-40B4-BE49-F238E27FC236}">
                  <a16:creationId xmlns:a16="http://schemas.microsoft.com/office/drawing/2014/main" id="{AD9D165D-BD28-480E-98E7-FFD10EBF91A2}"/>
                </a:ext>
              </a:extLst>
            </p:cNvPr>
            <p:cNvGrpSpPr/>
            <p:nvPr/>
          </p:nvGrpSpPr>
          <p:grpSpPr>
            <a:xfrm>
              <a:off x="6648715" y="3522349"/>
              <a:ext cx="945997" cy="376256"/>
              <a:chOff x="6648715" y="3522349"/>
              <a:chExt cx="945997" cy="296157"/>
            </a:xfrm>
          </p:grpSpPr>
          <p:sp>
            <p:nvSpPr>
              <p:cNvPr id="17" name="Rectangle 16">
                <a:extLst>
                  <a:ext uri="{FF2B5EF4-FFF2-40B4-BE49-F238E27FC236}">
                    <a16:creationId xmlns:a16="http://schemas.microsoft.com/office/drawing/2014/main" id="{97FB435D-B548-49A0-80E5-FE1856A1EFA5}"/>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18" name="Picture 17" descr="Text&#10;&#10;Description automatically generated with medium confidence">
                <a:extLst>
                  <a:ext uri="{FF2B5EF4-FFF2-40B4-BE49-F238E27FC236}">
                    <a16:creationId xmlns:a16="http://schemas.microsoft.com/office/drawing/2014/main" id="{99CF902B-7F34-4DE4-9A70-558843BEE3D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3" name="Group 32">
              <a:extLst>
                <a:ext uri="{FF2B5EF4-FFF2-40B4-BE49-F238E27FC236}">
                  <a16:creationId xmlns:a16="http://schemas.microsoft.com/office/drawing/2014/main" id="{A2433A65-8108-4294-8048-87DA8B102708}"/>
                </a:ext>
              </a:extLst>
            </p:cNvPr>
            <p:cNvGrpSpPr/>
            <p:nvPr/>
          </p:nvGrpSpPr>
          <p:grpSpPr>
            <a:xfrm>
              <a:off x="6801115" y="3674749"/>
              <a:ext cx="945997" cy="376256"/>
              <a:chOff x="6648715" y="3522349"/>
              <a:chExt cx="945997" cy="296157"/>
            </a:xfrm>
          </p:grpSpPr>
          <p:sp>
            <p:nvSpPr>
              <p:cNvPr id="34" name="Rectangle 33">
                <a:extLst>
                  <a:ext uri="{FF2B5EF4-FFF2-40B4-BE49-F238E27FC236}">
                    <a16:creationId xmlns:a16="http://schemas.microsoft.com/office/drawing/2014/main" id="{9402FF3F-60E0-4E61-89F7-122C817A0EA0}"/>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35" name="Picture 34" descr="Text&#10;&#10;Description automatically generated with medium confidence">
                <a:extLst>
                  <a:ext uri="{FF2B5EF4-FFF2-40B4-BE49-F238E27FC236}">
                    <a16:creationId xmlns:a16="http://schemas.microsoft.com/office/drawing/2014/main" id="{A9C92A40-F8A1-4414-82AD-BBB19F9E68F6}"/>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6" name="Group 35">
              <a:extLst>
                <a:ext uri="{FF2B5EF4-FFF2-40B4-BE49-F238E27FC236}">
                  <a16:creationId xmlns:a16="http://schemas.microsoft.com/office/drawing/2014/main" id="{F52C4E93-768A-4F7B-A68A-265C29858526}"/>
                </a:ext>
              </a:extLst>
            </p:cNvPr>
            <p:cNvGrpSpPr/>
            <p:nvPr/>
          </p:nvGrpSpPr>
          <p:grpSpPr>
            <a:xfrm>
              <a:off x="6953515" y="3827149"/>
              <a:ext cx="945997" cy="376256"/>
              <a:chOff x="6648715" y="3522349"/>
              <a:chExt cx="945997" cy="296157"/>
            </a:xfrm>
          </p:grpSpPr>
          <p:sp>
            <p:nvSpPr>
              <p:cNvPr id="37" name="Rectangle 36">
                <a:extLst>
                  <a:ext uri="{FF2B5EF4-FFF2-40B4-BE49-F238E27FC236}">
                    <a16:creationId xmlns:a16="http://schemas.microsoft.com/office/drawing/2014/main" id="{593C6F75-FA76-402F-ABAE-2D8066330925}"/>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38" name="Picture 37" descr="Text&#10;&#10;Description automatically generated with medium confidence">
                <a:extLst>
                  <a:ext uri="{FF2B5EF4-FFF2-40B4-BE49-F238E27FC236}">
                    <a16:creationId xmlns:a16="http://schemas.microsoft.com/office/drawing/2014/main" id="{890D381A-6A99-4A5C-81B6-A76D997B37C1}"/>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9" name="Group 38">
              <a:extLst>
                <a:ext uri="{FF2B5EF4-FFF2-40B4-BE49-F238E27FC236}">
                  <a16:creationId xmlns:a16="http://schemas.microsoft.com/office/drawing/2014/main" id="{FA6EAE54-7C02-450B-AE17-BD521230A4DE}"/>
                </a:ext>
              </a:extLst>
            </p:cNvPr>
            <p:cNvGrpSpPr/>
            <p:nvPr/>
          </p:nvGrpSpPr>
          <p:grpSpPr>
            <a:xfrm>
              <a:off x="7105915" y="3979549"/>
              <a:ext cx="945997" cy="376256"/>
              <a:chOff x="6648715" y="3522349"/>
              <a:chExt cx="945997" cy="296157"/>
            </a:xfrm>
          </p:grpSpPr>
          <p:sp>
            <p:nvSpPr>
              <p:cNvPr id="40" name="Rectangle 39">
                <a:extLst>
                  <a:ext uri="{FF2B5EF4-FFF2-40B4-BE49-F238E27FC236}">
                    <a16:creationId xmlns:a16="http://schemas.microsoft.com/office/drawing/2014/main" id="{19C54ECA-C12A-4A73-8538-A8663C4A205B}"/>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41" name="Picture 40" descr="Text&#10;&#10;Description automatically generated with medium confidence">
                <a:extLst>
                  <a:ext uri="{FF2B5EF4-FFF2-40B4-BE49-F238E27FC236}">
                    <a16:creationId xmlns:a16="http://schemas.microsoft.com/office/drawing/2014/main" id="{FA86912E-E947-4649-B880-8059956DC464}"/>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cxnSp>
        <p:nvCxnSpPr>
          <p:cNvPr id="9" name="Straight Arrow Connector 8">
            <a:extLst>
              <a:ext uri="{FF2B5EF4-FFF2-40B4-BE49-F238E27FC236}">
                <a16:creationId xmlns:a16="http://schemas.microsoft.com/office/drawing/2014/main" id="{D7017751-8A85-4241-AFFD-CAAA984BD6E9}"/>
              </a:ext>
            </a:extLst>
          </p:cNvPr>
          <p:cNvCxnSpPr>
            <a:cxnSpLocks/>
          </p:cNvCxnSpPr>
          <p:nvPr/>
        </p:nvCxnSpPr>
        <p:spPr>
          <a:xfrm>
            <a:off x="5311140" y="3862813"/>
            <a:ext cx="535298"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9FEA4EA-036B-4F5C-AB62-2C3C2D3B3927}"/>
              </a:ext>
            </a:extLst>
          </p:cNvPr>
          <p:cNvCxnSpPr>
            <a:cxnSpLocks/>
          </p:cNvCxnSpPr>
          <p:nvPr/>
        </p:nvCxnSpPr>
        <p:spPr>
          <a:xfrm flipH="1">
            <a:off x="5330250" y="4401879"/>
            <a:ext cx="886252"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C095E6D8-9676-46D5-AB83-0FD955814E26}"/>
              </a:ext>
            </a:extLst>
          </p:cNvPr>
          <p:cNvGrpSpPr/>
          <p:nvPr/>
        </p:nvGrpSpPr>
        <p:grpSpPr>
          <a:xfrm>
            <a:off x="1488557" y="2998381"/>
            <a:ext cx="1810573" cy="1344463"/>
            <a:chOff x="1488557" y="2998381"/>
            <a:chExt cx="1810573" cy="1344463"/>
          </a:xfrm>
        </p:grpSpPr>
        <p:grpSp>
          <p:nvGrpSpPr>
            <p:cNvPr id="60" name="Group 59">
              <a:extLst>
                <a:ext uri="{FF2B5EF4-FFF2-40B4-BE49-F238E27FC236}">
                  <a16:creationId xmlns:a16="http://schemas.microsoft.com/office/drawing/2014/main" id="{93E538F8-D11C-4ECC-8ED9-6F481FF2AD77}"/>
                </a:ext>
              </a:extLst>
            </p:cNvPr>
            <p:cNvGrpSpPr/>
            <p:nvPr/>
          </p:nvGrpSpPr>
          <p:grpSpPr>
            <a:xfrm>
              <a:off x="1488557" y="2998381"/>
              <a:ext cx="1810573" cy="414234"/>
              <a:chOff x="1488557" y="2998381"/>
              <a:chExt cx="1810573" cy="414234"/>
            </a:xfrm>
          </p:grpSpPr>
          <p:sp>
            <p:nvSpPr>
              <p:cNvPr id="19" name="Rectangle 18">
                <a:extLst>
                  <a:ext uri="{FF2B5EF4-FFF2-40B4-BE49-F238E27FC236}">
                    <a16:creationId xmlns:a16="http://schemas.microsoft.com/office/drawing/2014/main" id="{1DB8D4FB-053F-4785-892D-B476D447A9E0}"/>
                  </a:ext>
                </a:extLst>
              </p:cNvPr>
              <p:cNvSpPr/>
              <p:nvPr/>
            </p:nvSpPr>
            <p:spPr>
              <a:xfrm>
                <a:off x="1488557" y="2998381"/>
                <a:ext cx="1810573" cy="414234"/>
              </a:xfrm>
              <a:prstGeom prst="rec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Chain code</a:t>
                </a:r>
              </a:p>
            </p:txBody>
          </p:sp>
          <p:pic>
            <p:nvPicPr>
              <p:cNvPr id="43" name="Picture 42" descr="Graphical user interface, text, application, chat or text message&#10;&#10;Description automatically generated">
                <a:extLst>
                  <a:ext uri="{FF2B5EF4-FFF2-40B4-BE49-F238E27FC236}">
                    <a16:creationId xmlns:a16="http://schemas.microsoft.com/office/drawing/2014/main" id="{930F1E00-A787-4ECA-86F8-3F3DF9F401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791" y="3027619"/>
                <a:ext cx="413735" cy="349377"/>
              </a:xfrm>
              <a:prstGeom prst="rect">
                <a:avLst/>
              </a:prstGeom>
            </p:spPr>
          </p:pic>
        </p:grpSp>
        <p:cxnSp>
          <p:nvCxnSpPr>
            <p:cNvPr id="46" name="Straight Connector 45">
              <a:extLst>
                <a:ext uri="{FF2B5EF4-FFF2-40B4-BE49-F238E27FC236}">
                  <a16:creationId xmlns:a16="http://schemas.microsoft.com/office/drawing/2014/main" id="{CBD9E64B-40E5-43C0-A802-F58CE196DE18}"/>
                </a:ext>
              </a:extLst>
            </p:cNvPr>
            <p:cNvCxnSpPr>
              <a:cxnSpLocks/>
            </p:cNvCxnSpPr>
            <p:nvPr/>
          </p:nvCxnSpPr>
          <p:spPr>
            <a:xfrm>
              <a:off x="2103481" y="3424858"/>
              <a:ext cx="0" cy="6037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F54B68AD-178C-4E77-8FDD-197688D61DB1}"/>
                </a:ext>
              </a:extLst>
            </p:cNvPr>
            <p:cNvCxnSpPr>
              <a:cxnSpLocks/>
              <a:endCxn id="53" idx="1"/>
            </p:cNvCxnSpPr>
            <p:nvPr/>
          </p:nvCxnSpPr>
          <p:spPr>
            <a:xfrm>
              <a:off x="2103481" y="4069080"/>
              <a:ext cx="1032149" cy="0"/>
            </a:xfrm>
            <a:prstGeom prst="straightConnector1">
              <a:avLst/>
            </a:prstGeom>
            <a:ln>
              <a:solidFill>
                <a:srgbClr val="00206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8082AC0-61B2-40CA-BFE8-A0DB52EA85CC}"/>
                </a:ext>
              </a:extLst>
            </p:cNvPr>
            <p:cNvSpPr txBox="1"/>
            <p:nvPr/>
          </p:nvSpPr>
          <p:spPr>
            <a:xfrm>
              <a:off x="2103481" y="4088928"/>
              <a:ext cx="1032148" cy="253916"/>
            </a:xfrm>
            <a:prstGeom prst="rect">
              <a:avLst/>
            </a:prstGeom>
            <a:noFill/>
          </p:spPr>
          <p:txBody>
            <a:bodyPr wrap="square" rtlCol="0">
              <a:spAutoFit/>
            </a:bodyPr>
            <a:lstStyle/>
            <a:p>
              <a:r>
                <a:rPr lang="en-US" sz="1050" dirty="0">
                  <a:solidFill>
                    <a:srgbClr val="002060"/>
                  </a:solidFill>
                </a:rPr>
                <a:t>Transactions</a:t>
              </a:r>
            </a:p>
          </p:txBody>
        </p:sp>
      </p:grpSp>
      <p:grpSp>
        <p:nvGrpSpPr>
          <p:cNvPr id="101" name="Group 100">
            <a:extLst>
              <a:ext uri="{FF2B5EF4-FFF2-40B4-BE49-F238E27FC236}">
                <a16:creationId xmlns:a16="http://schemas.microsoft.com/office/drawing/2014/main" id="{3FD80E6E-CCC3-4CF8-BC67-6A85BC15B342}"/>
              </a:ext>
            </a:extLst>
          </p:cNvPr>
          <p:cNvGrpSpPr/>
          <p:nvPr/>
        </p:nvGrpSpPr>
        <p:grpSpPr>
          <a:xfrm>
            <a:off x="3299130" y="2945655"/>
            <a:ext cx="1604912" cy="859097"/>
            <a:chOff x="3299130" y="2945655"/>
            <a:chExt cx="1604912" cy="859097"/>
          </a:xfrm>
        </p:grpSpPr>
        <p:cxnSp>
          <p:nvCxnSpPr>
            <p:cNvPr id="63" name="Straight Connector 62">
              <a:extLst>
                <a:ext uri="{FF2B5EF4-FFF2-40B4-BE49-F238E27FC236}">
                  <a16:creationId xmlns:a16="http://schemas.microsoft.com/office/drawing/2014/main" id="{A2953CBF-C7F4-4F9F-ABE4-B837F7384073}"/>
                </a:ext>
              </a:extLst>
            </p:cNvPr>
            <p:cNvCxnSpPr>
              <a:cxnSpLocks/>
              <a:stCxn id="19" idx="3"/>
            </p:cNvCxnSpPr>
            <p:nvPr/>
          </p:nvCxnSpPr>
          <p:spPr>
            <a:xfrm flipV="1">
              <a:off x="3299130" y="3203838"/>
              <a:ext cx="1005960" cy="166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C083D97-92E0-4625-AB6D-EC233CBF93EF}"/>
                </a:ext>
              </a:extLst>
            </p:cNvPr>
            <p:cNvCxnSpPr>
              <a:cxnSpLocks/>
            </p:cNvCxnSpPr>
            <p:nvPr/>
          </p:nvCxnSpPr>
          <p:spPr>
            <a:xfrm>
              <a:off x="4305090" y="3224463"/>
              <a:ext cx="0" cy="58028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FD490EF-208E-4D7D-BE20-A495C33CEF77}"/>
                </a:ext>
              </a:extLst>
            </p:cNvPr>
            <p:cNvSpPr txBox="1"/>
            <p:nvPr/>
          </p:nvSpPr>
          <p:spPr>
            <a:xfrm>
              <a:off x="3401754" y="2945655"/>
              <a:ext cx="1502288" cy="253916"/>
            </a:xfrm>
            <a:prstGeom prst="rect">
              <a:avLst/>
            </a:prstGeom>
            <a:noFill/>
          </p:spPr>
          <p:txBody>
            <a:bodyPr wrap="square" rtlCol="0">
              <a:spAutoFit/>
            </a:bodyPr>
            <a:lstStyle/>
            <a:p>
              <a:r>
                <a:rPr lang="en-US" sz="1050" dirty="0">
                  <a:solidFill>
                    <a:schemeClr val="accent4"/>
                  </a:solidFill>
                  <a:latin typeface="Arial" panose="020B0604020202020204" pitchFamily="34" charset="0"/>
                  <a:cs typeface="Arial" panose="020B0604020202020204" pitchFamily="34" charset="0"/>
                </a:rPr>
                <a:t>Manages Asset State</a:t>
              </a:r>
            </a:p>
          </p:txBody>
        </p:sp>
      </p:grpSp>
      <p:grpSp>
        <p:nvGrpSpPr>
          <p:cNvPr id="64" name="Group 63">
            <a:extLst>
              <a:ext uri="{FF2B5EF4-FFF2-40B4-BE49-F238E27FC236}">
                <a16:creationId xmlns:a16="http://schemas.microsoft.com/office/drawing/2014/main" id="{DC6074CB-5767-4482-9428-C2FC7AC66A76}"/>
              </a:ext>
            </a:extLst>
          </p:cNvPr>
          <p:cNvGrpSpPr/>
          <p:nvPr/>
        </p:nvGrpSpPr>
        <p:grpSpPr>
          <a:xfrm>
            <a:off x="960120" y="4735634"/>
            <a:ext cx="6409539" cy="376252"/>
            <a:chOff x="327660" y="5062330"/>
            <a:chExt cx="7126688" cy="376252"/>
          </a:xfrm>
          <a:effectLst>
            <a:outerShdw blurRad="50800" dist="38100" dir="2700000" algn="tl" rotWithShape="0">
              <a:prstClr val="black">
                <a:alpha val="40000"/>
              </a:prstClr>
            </a:outerShdw>
          </a:effectLst>
        </p:grpSpPr>
        <p:sp>
          <p:nvSpPr>
            <p:cNvPr id="102" name="Rectangle 101">
              <a:extLst>
                <a:ext uri="{FF2B5EF4-FFF2-40B4-BE49-F238E27FC236}">
                  <a16:creationId xmlns:a16="http://schemas.microsoft.com/office/drawing/2014/main" id="{A1C32242-C64B-412A-BFEA-829F9CD168F4}"/>
                </a:ext>
              </a:extLst>
            </p:cNvPr>
            <p:cNvSpPr/>
            <p:nvPr/>
          </p:nvSpPr>
          <p:spPr>
            <a:xfrm>
              <a:off x="327660" y="5062330"/>
              <a:ext cx="7126688" cy="37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Channels</a:t>
              </a:r>
            </a:p>
          </p:txBody>
        </p:sp>
        <p:grpSp>
          <p:nvGrpSpPr>
            <p:cNvPr id="122" name="Group 121">
              <a:extLst>
                <a:ext uri="{FF2B5EF4-FFF2-40B4-BE49-F238E27FC236}">
                  <a16:creationId xmlns:a16="http://schemas.microsoft.com/office/drawing/2014/main" id="{7FFA1E5B-90C9-4560-8B3D-B2EBD849F02F}"/>
                </a:ext>
              </a:extLst>
            </p:cNvPr>
            <p:cNvGrpSpPr/>
            <p:nvPr/>
          </p:nvGrpSpPr>
          <p:grpSpPr>
            <a:xfrm>
              <a:off x="388038" y="5097294"/>
              <a:ext cx="318840" cy="308863"/>
              <a:chOff x="8401006" y="3463653"/>
              <a:chExt cx="618906" cy="647653"/>
            </a:xfrm>
          </p:grpSpPr>
          <p:cxnSp>
            <p:nvCxnSpPr>
              <p:cNvPr id="74" name="Straight Connector 73">
                <a:extLst>
                  <a:ext uri="{FF2B5EF4-FFF2-40B4-BE49-F238E27FC236}">
                    <a16:creationId xmlns:a16="http://schemas.microsoft.com/office/drawing/2014/main" id="{901E0F52-A7CB-4A34-A001-9CE555280646}"/>
                  </a:ext>
                </a:extLst>
              </p:cNvPr>
              <p:cNvCxnSpPr>
                <a:cxnSpLocks/>
                <a:stCxn id="110" idx="7"/>
                <a:endCxn id="83" idx="2"/>
              </p:cNvCxnSpPr>
              <p:nvPr/>
            </p:nvCxnSpPr>
            <p:spPr>
              <a:xfrm flipV="1">
                <a:off x="8581990" y="3569671"/>
                <a:ext cx="225887" cy="130299"/>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2688D186-7028-412A-B79F-238870EA2BD5}"/>
                  </a:ext>
                </a:extLst>
              </p:cNvPr>
              <p:cNvCxnSpPr>
                <a:cxnSpLocks/>
                <a:stCxn id="110" idx="5"/>
              </p:cNvCxnSpPr>
              <p:nvPr/>
            </p:nvCxnSpPr>
            <p:spPr>
              <a:xfrm>
                <a:off x="8581989" y="3849901"/>
                <a:ext cx="225888" cy="127558"/>
              </a:xfrm>
              <a:prstGeom prst="line">
                <a:avLst/>
              </a:prstGeom>
            </p:spPr>
            <p:style>
              <a:lnRef idx="2">
                <a:schemeClr val="dk1"/>
              </a:lnRef>
              <a:fillRef idx="0">
                <a:schemeClr val="dk1"/>
              </a:fillRef>
              <a:effectRef idx="1">
                <a:schemeClr val="dk1"/>
              </a:effectRef>
              <a:fontRef idx="minor">
                <a:schemeClr val="tx1"/>
              </a:fontRef>
            </p:style>
          </p:cxnSp>
          <p:sp>
            <p:nvSpPr>
              <p:cNvPr id="110" name="Oval 109">
                <a:extLst>
                  <a:ext uri="{FF2B5EF4-FFF2-40B4-BE49-F238E27FC236}">
                    <a16:creationId xmlns:a16="http://schemas.microsoft.com/office/drawing/2014/main" id="{D1A5AFCD-D766-4A79-ABF8-0C9FB11452AC}"/>
                  </a:ext>
                </a:extLst>
              </p:cNvPr>
              <p:cNvSpPr/>
              <p:nvPr/>
            </p:nvSpPr>
            <p:spPr>
              <a:xfrm>
                <a:off x="8401006" y="3668918"/>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6221E95-88A0-4C52-B184-86A1A5A45847}"/>
                  </a:ext>
                </a:extLst>
              </p:cNvPr>
              <p:cNvSpPr/>
              <p:nvPr/>
            </p:nvSpPr>
            <p:spPr>
              <a:xfrm>
                <a:off x="8807877" y="3899271"/>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E36381C-87AA-4534-A1E0-B27474C51BFF}"/>
                  </a:ext>
                </a:extLst>
              </p:cNvPr>
              <p:cNvSpPr/>
              <p:nvPr/>
            </p:nvSpPr>
            <p:spPr>
              <a:xfrm>
                <a:off x="8807877" y="3463653"/>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282C6E57-CCC5-4A9D-AD74-F47BFAE9EBEC}"/>
              </a:ext>
            </a:extLst>
          </p:cNvPr>
          <p:cNvGrpSpPr/>
          <p:nvPr/>
        </p:nvGrpSpPr>
        <p:grpSpPr>
          <a:xfrm>
            <a:off x="948128" y="5293688"/>
            <a:ext cx="6409539" cy="376252"/>
            <a:chOff x="948128" y="5293688"/>
            <a:chExt cx="6409539" cy="376252"/>
          </a:xfrm>
        </p:grpSpPr>
        <p:sp>
          <p:nvSpPr>
            <p:cNvPr id="48" name="Rectangle 47">
              <a:extLst>
                <a:ext uri="{FF2B5EF4-FFF2-40B4-BE49-F238E27FC236}">
                  <a16:creationId xmlns:a16="http://schemas.microsoft.com/office/drawing/2014/main" id="{A995A7BC-9F95-4759-B49D-4E32D030741A}"/>
                </a:ext>
              </a:extLst>
            </p:cNvPr>
            <p:cNvSpPr/>
            <p:nvPr/>
          </p:nvSpPr>
          <p:spPr>
            <a:xfrm>
              <a:off x="948128" y="5293688"/>
              <a:ext cx="6409539" cy="37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Membership Service Providers (MSP) | Certification Authority (CA)</a:t>
              </a:r>
            </a:p>
          </p:txBody>
        </p:sp>
        <p:pic>
          <p:nvPicPr>
            <p:cNvPr id="10" name="Picture 9" descr="Icon&#10;&#10;Description automatically generated">
              <a:extLst>
                <a:ext uri="{FF2B5EF4-FFF2-40B4-BE49-F238E27FC236}">
                  <a16:creationId xmlns:a16="http://schemas.microsoft.com/office/drawing/2014/main" id="{A2A11533-8F9C-46DB-A4A0-DCF8460C65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314" y="5343554"/>
              <a:ext cx="310479" cy="276520"/>
            </a:xfrm>
            <a:prstGeom prst="rect">
              <a:avLst/>
            </a:prstGeom>
          </p:spPr>
        </p:pic>
      </p:grpSp>
    </p:spTree>
    <p:extLst>
      <p:ext uri="{BB962C8B-B14F-4D97-AF65-F5344CB8AC3E}">
        <p14:creationId xmlns:p14="http://schemas.microsoft.com/office/powerpoint/2010/main" val="30625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
        <p:nvSpPr>
          <p:cNvPr id="3" name="Rectangle 2">
            <a:extLst>
              <a:ext uri="{FF2B5EF4-FFF2-40B4-BE49-F238E27FC236}">
                <a16:creationId xmlns:a16="http://schemas.microsoft.com/office/drawing/2014/main" id="{F170F602-6712-4A21-95D3-600223EC4E6A}"/>
              </a:ext>
            </a:extLst>
          </p:cNvPr>
          <p:cNvSpPr/>
          <p:nvPr/>
        </p:nvSpPr>
        <p:spPr>
          <a:xfrm>
            <a:off x="960120" y="2415541"/>
            <a:ext cx="4351020" cy="2217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descr="Text&#10;&#10;Description automatically generated with medium confidence">
            <a:extLst>
              <a:ext uri="{FF2B5EF4-FFF2-40B4-BE49-F238E27FC236}">
                <a16:creationId xmlns:a16="http://schemas.microsoft.com/office/drawing/2014/main" id="{6BBAB463-CD56-4437-A783-2DF132849B73}"/>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327660" y="1928246"/>
            <a:ext cx="1388800" cy="1221918"/>
          </a:xfrm>
          <a:prstGeom prst="rect">
            <a:avLst/>
          </a:prstGeom>
        </p:spPr>
      </p:pic>
      <p:grpSp>
        <p:nvGrpSpPr>
          <p:cNvPr id="52" name="Group 51">
            <a:extLst>
              <a:ext uri="{FF2B5EF4-FFF2-40B4-BE49-F238E27FC236}">
                <a16:creationId xmlns:a16="http://schemas.microsoft.com/office/drawing/2014/main" id="{79173223-674C-4E0D-943E-5C1B4B984AE7}"/>
              </a:ext>
            </a:extLst>
          </p:cNvPr>
          <p:cNvGrpSpPr/>
          <p:nvPr/>
        </p:nvGrpSpPr>
        <p:grpSpPr>
          <a:xfrm>
            <a:off x="3135630" y="3818506"/>
            <a:ext cx="1810574" cy="501148"/>
            <a:chOff x="2992127" y="4220534"/>
            <a:chExt cx="2258713" cy="665191"/>
          </a:xfrm>
          <a:effectLst>
            <a:outerShdw blurRad="50800" dist="38100" dir="2700000" algn="tl" rotWithShape="0">
              <a:prstClr val="black">
                <a:alpha val="40000"/>
              </a:prstClr>
            </a:outerShdw>
          </a:effectLst>
        </p:grpSpPr>
        <p:sp>
          <p:nvSpPr>
            <p:cNvPr id="53" name="Rectangle 52">
              <a:extLst>
                <a:ext uri="{FF2B5EF4-FFF2-40B4-BE49-F238E27FC236}">
                  <a16:creationId xmlns:a16="http://schemas.microsoft.com/office/drawing/2014/main" id="{EB8DE8E0-5A3A-4964-BD89-7B75F8750805}"/>
                </a:ext>
              </a:extLst>
            </p:cNvPr>
            <p:cNvSpPr/>
            <p:nvPr/>
          </p:nvSpPr>
          <p:spPr>
            <a:xfrm>
              <a:off x="2992127" y="4220534"/>
              <a:ext cx="2258713" cy="66519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Ledger</a:t>
              </a:r>
            </a:p>
          </p:txBody>
        </p:sp>
        <p:pic>
          <p:nvPicPr>
            <p:cNvPr id="57" name="Graphic 56" descr="Clipboard Checked with solid fill">
              <a:extLst>
                <a:ext uri="{FF2B5EF4-FFF2-40B4-BE49-F238E27FC236}">
                  <a16:creationId xmlns:a16="http://schemas.microsoft.com/office/drawing/2014/main" id="{63177173-E4BF-4432-B5AB-0A96F91F11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6111" y="4220534"/>
              <a:ext cx="665191" cy="665191"/>
            </a:xfrm>
            <a:prstGeom prst="rect">
              <a:avLst/>
            </a:prstGeom>
          </p:spPr>
        </p:pic>
      </p:grpSp>
      <p:grpSp>
        <p:nvGrpSpPr>
          <p:cNvPr id="6" name="Group 5">
            <a:extLst>
              <a:ext uri="{FF2B5EF4-FFF2-40B4-BE49-F238E27FC236}">
                <a16:creationId xmlns:a16="http://schemas.microsoft.com/office/drawing/2014/main" id="{04018AA9-9EBD-48DE-91DC-FF9815031E97}"/>
              </a:ext>
            </a:extLst>
          </p:cNvPr>
          <p:cNvGrpSpPr/>
          <p:nvPr/>
        </p:nvGrpSpPr>
        <p:grpSpPr>
          <a:xfrm>
            <a:off x="4655820" y="2153089"/>
            <a:ext cx="1310642" cy="795584"/>
            <a:chOff x="5875020" y="2659380"/>
            <a:chExt cx="1310642" cy="795584"/>
          </a:xfrm>
        </p:grpSpPr>
        <p:sp>
          <p:nvSpPr>
            <p:cNvPr id="5" name="Rectangle 4">
              <a:extLst>
                <a:ext uri="{FF2B5EF4-FFF2-40B4-BE49-F238E27FC236}">
                  <a16:creationId xmlns:a16="http://schemas.microsoft.com/office/drawing/2014/main" id="{A9AB0AD7-0A35-41D8-86FC-7E754DE7668F}"/>
                </a:ext>
              </a:extLst>
            </p:cNvPr>
            <p:cNvSpPr/>
            <p:nvPr/>
          </p:nvSpPr>
          <p:spPr>
            <a:xfrm>
              <a:off x="5875020" y="2659380"/>
              <a:ext cx="1005842" cy="4907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8" name="Rectangle 57">
              <a:extLst>
                <a:ext uri="{FF2B5EF4-FFF2-40B4-BE49-F238E27FC236}">
                  <a16:creationId xmlns:a16="http://schemas.microsoft.com/office/drawing/2014/main" id="{C277BBD0-5D4D-4220-97B8-EE01B0C599D7}"/>
                </a:ext>
              </a:extLst>
            </p:cNvPr>
            <p:cNvSpPr/>
            <p:nvPr/>
          </p:nvSpPr>
          <p:spPr>
            <a:xfrm>
              <a:off x="6027420" y="2811780"/>
              <a:ext cx="1005842" cy="4907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sp>
          <p:nvSpPr>
            <p:cNvPr id="59" name="Rectangle 58">
              <a:extLst>
                <a:ext uri="{FF2B5EF4-FFF2-40B4-BE49-F238E27FC236}">
                  <a16:creationId xmlns:a16="http://schemas.microsoft.com/office/drawing/2014/main" id="{2FAACDD4-C38B-4E1C-80D2-DAB0AF56FB05}"/>
                </a:ext>
              </a:extLst>
            </p:cNvPr>
            <p:cNvSpPr/>
            <p:nvPr/>
          </p:nvSpPr>
          <p:spPr>
            <a:xfrm>
              <a:off x="6179820" y="2964180"/>
              <a:ext cx="1005842" cy="490784"/>
            </a:xfrm>
            <a:prstGeom prst="rect">
              <a:avLst/>
            </a:prstGeom>
            <a:solidFill>
              <a:schemeClr val="accent3"/>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Assets</a:t>
              </a:r>
            </a:p>
          </p:txBody>
        </p:sp>
      </p:grpSp>
      <p:grpSp>
        <p:nvGrpSpPr>
          <p:cNvPr id="7" name="Group 6">
            <a:extLst>
              <a:ext uri="{FF2B5EF4-FFF2-40B4-BE49-F238E27FC236}">
                <a16:creationId xmlns:a16="http://schemas.microsoft.com/office/drawing/2014/main" id="{FD9FBF2A-510A-44BF-B664-2493C15F6639}"/>
              </a:ext>
            </a:extLst>
          </p:cNvPr>
          <p:cNvGrpSpPr/>
          <p:nvPr/>
        </p:nvGrpSpPr>
        <p:grpSpPr>
          <a:xfrm>
            <a:off x="5966462" y="3652352"/>
            <a:ext cx="1403197" cy="833456"/>
            <a:chOff x="6648715" y="3522349"/>
            <a:chExt cx="1403197" cy="833456"/>
          </a:xfrm>
        </p:grpSpPr>
        <p:grpSp>
          <p:nvGrpSpPr>
            <p:cNvPr id="4" name="Group 3">
              <a:extLst>
                <a:ext uri="{FF2B5EF4-FFF2-40B4-BE49-F238E27FC236}">
                  <a16:creationId xmlns:a16="http://schemas.microsoft.com/office/drawing/2014/main" id="{AD9D165D-BD28-480E-98E7-FFD10EBF91A2}"/>
                </a:ext>
              </a:extLst>
            </p:cNvPr>
            <p:cNvGrpSpPr/>
            <p:nvPr/>
          </p:nvGrpSpPr>
          <p:grpSpPr>
            <a:xfrm>
              <a:off x="6648715" y="3522349"/>
              <a:ext cx="945997" cy="376256"/>
              <a:chOff x="6648715" y="3522349"/>
              <a:chExt cx="945997" cy="296157"/>
            </a:xfrm>
          </p:grpSpPr>
          <p:sp>
            <p:nvSpPr>
              <p:cNvPr id="17" name="Rectangle 16">
                <a:extLst>
                  <a:ext uri="{FF2B5EF4-FFF2-40B4-BE49-F238E27FC236}">
                    <a16:creationId xmlns:a16="http://schemas.microsoft.com/office/drawing/2014/main" id="{97FB435D-B548-49A0-80E5-FE1856A1EFA5}"/>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18" name="Picture 17" descr="Text&#10;&#10;Description automatically generated with medium confidence">
                <a:extLst>
                  <a:ext uri="{FF2B5EF4-FFF2-40B4-BE49-F238E27FC236}">
                    <a16:creationId xmlns:a16="http://schemas.microsoft.com/office/drawing/2014/main" id="{99CF902B-7F34-4DE4-9A70-558843BEE3D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3" name="Group 32">
              <a:extLst>
                <a:ext uri="{FF2B5EF4-FFF2-40B4-BE49-F238E27FC236}">
                  <a16:creationId xmlns:a16="http://schemas.microsoft.com/office/drawing/2014/main" id="{A2433A65-8108-4294-8048-87DA8B102708}"/>
                </a:ext>
              </a:extLst>
            </p:cNvPr>
            <p:cNvGrpSpPr/>
            <p:nvPr/>
          </p:nvGrpSpPr>
          <p:grpSpPr>
            <a:xfrm>
              <a:off x="6801115" y="3674749"/>
              <a:ext cx="945997" cy="376256"/>
              <a:chOff x="6648715" y="3522349"/>
              <a:chExt cx="945997" cy="296157"/>
            </a:xfrm>
          </p:grpSpPr>
          <p:sp>
            <p:nvSpPr>
              <p:cNvPr id="34" name="Rectangle 33">
                <a:extLst>
                  <a:ext uri="{FF2B5EF4-FFF2-40B4-BE49-F238E27FC236}">
                    <a16:creationId xmlns:a16="http://schemas.microsoft.com/office/drawing/2014/main" id="{9402FF3F-60E0-4E61-89F7-122C817A0EA0}"/>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35" name="Picture 34" descr="Text&#10;&#10;Description automatically generated with medium confidence">
                <a:extLst>
                  <a:ext uri="{FF2B5EF4-FFF2-40B4-BE49-F238E27FC236}">
                    <a16:creationId xmlns:a16="http://schemas.microsoft.com/office/drawing/2014/main" id="{A9C92A40-F8A1-4414-82AD-BBB19F9E68F6}"/>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6" name="Group 35">
              <a:extLst>
                <a:ext uri="{FF2B5EF4-FFF2-40B4-BE49-F238E27FC236}">
                  <a16:creationId xmlns:a16="http://schemas.microsoft.com/office/drawing/2014/main" id="{F52C4E93-768A-4F7B-A68A-265C29858526}"/>
                </a:ext>
              </a:extLst>
            </p:cNvPr>
            <p:cNvGrpSpPr/>
            <p:nvPr/>
          </p:nvGrpSpPr>
          <p:grpSpPr>
            <a:xfrm>
              <a:off x="6953515" y="3827149"/>
              <a:ext cx="945997" cy="376256"/>
              <a:chOff x="6648715" y="3522349"/>
              <a:chExt cx="945997" cy="296157"/>
            </a:xfrm>
          </p:grpSpPr>
          <p:sp>
            <p:nvSpPr>
              <p:cNvPr id="37" name="Rectangle 36">
                <a:extLst>
                  <a:ext uri="{FF2B5EF4-FFF2-40B4-BE49-F238E27FC236}">
                    <a16:creationId xmlns:a16="http://schemas.microsoft.com/office/drawing/2014/main" id="{593C6F75-FA76-402F-ABAE-2D8066330925}"/>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38" name="Picture 37" descr="Text&#10;&#10;Description automatically generated with medium confidence">
                <a:extLst>
                  <a:ext uri="{FF2B5EF4-FFF2-40B4-BE49-F238E27FC236}">
                    <a16:creationId xmlns:a16="http://schemas.microsoft.com/office/drawing/2014/main" id="{890D381A-6A99-4A5C-81B6-A76D997B37C1}"/>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nvGrpSpPr>
            <p:cNvPr id="39" name="Group 38">
              <a:extLst>
                <a:ext uri="{FF2B5EF4-FFF2-40B4-BE49-F238E27FC236}">
                  <a16:creationId xmlns:a16="http://schemas.microsoft.com/office/drawing/2014/main" id="{FA6EAE54-7C02-450B-AE17-BD521230A4DE}"/>
                </a:ext>
              </a:extLst>
            </p:cNvPr>
            <p:cNvGrpSpPr/>
            <p:nvPr/>
          </p:nvGrpSpPr>
          <p:grpSpPr>
            <a:xfrm>
              <a:off x="7105915" y="3979549"/>
              <a:ext cx="945997" cy="376256"/>
              <a:chOff x="6648715" y="3522349"/>
              <a:chExt cx="945997" cy="296157"/>
            </a:xfrm>
          </p:grpSpPr>
          <p:sp>
            <p:nvSpPr>
              <p:cNvPr id="40" name="Rectangle 39">
                <a:extLst>
                  <a:ext uri="{FF2B5EF4-FFF2-40B4-BE49-F238E27FC236}">
                    <a16:creationId xmlns:a16="http://schemas.microsoft.com/office/drawing/2014/main" id="{19C54ECA-C12A-4A73-8538-A8663C4A205B}"/>
                  </a:ext>
                </a:extLst>
              </p:cNvPr>
              <p:cNvSpPr/>
              <p:nvPr/>
            </p:nvSpPr>
            <p:spPr>
              <a:xfrm>
                <a:off x="6648715" y="3522349"/>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41" name="Picture 40" descr="Text&#10;&#10;Description automatically generated with medium confidence">
                <a:extLst>
                  <a:ext uri="{FF2B5EF4-FFF2-40B4-BE49-F238E27FC236}">
                    <a16:creationId xmlns:a16="http://schemas.microsoft.com/office/drawing/2014/main" id="{FA86912E-E947-4649-B880-8059956DC464}"/>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6677596" y="3560238"/>
                <a:ext cx="339892" cy="243322"/>
              </a:xfrm>
              <a:prstGeom prst="rect">
                <a:avLst/>
              </a:prstGeom>
            </p:spPr>
          </p:pic>
        </p:grpSp>
      </p:grpSp>
      <p:cxnSp>
        <p:nvCxnSpPr>
          <p:cNvPr id="9" name="Straight Arrow Connector 8">
            <a:extLst>
              <a:ext uri="{FF2B5EF4-FFF2-40B4-BE49-F238E27FC236}">
                <a16:creationId xmlns:a16="http://schemas.microsoft.com/office/drawing/2014/main" id="{D7017751-8A85-4241-AFFD-CAAA984BD6E9}"/>
              </a:ext>
            </a:extLst>
          </p:cNvPr>
          <p:cNvCxnSpPr>
            <a:cxnSpLocks/>
          </p:cNvCxnSpPr>
          <p:nvPr/>
        </p:nvCxnSpPr>
        <p:spPr>
          <a:xfrm>
            <a:off x="5311140" y="3862813"/>
            <a:ext cx="535298"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9FEA4EA-036B-4F5C-AB62-2C3C2D3B3927}"/>
              </a:ext>
            </a:extLst>
          </p:cNvPr>
          <p:cNvCxnSpPr>
            <a:cxnSpLocks/>
          </p:cNvCxnSpPr>
          <p:nvPr/>
        </p:nvCxnSpPr>
        <p:spPr>
          <a:xfrm flipH="1">
            <a:off x="5330250" y="4401879"/>
            <a:ext cx="886252"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C095E6D8-9676-46D5-AB83-0FD955814E26}"/>
              </a:ext>
            </a:extLst>
          </p:cNvPr>
          <p:cNvGrpSpPr/>
          <p:nvPr/>
        </p:nvGrpSpPr>
        <p:grpSpPr>
          <a:xfrm>
            <a:off x="1488557" y="2998381"/>
            <a:ext cx="1810573" cy="1344463"/>
            <a:chOff x="1488557" y="2998381"/>
            <a:chExt cx="1810573" cy="1344463"/>
          </a:xfrm>
        </p:grpSpPr>
        <p:grpSp>
          <p:nvGrpSpPr>
            <p:cNvPr id="60" name="Group 59">
              <a:extLst>
                <a:ext uri="{FF2B5EF4-FFF2-40B4-BE49-F238E27FC236}">
                  <a16:creationId xmlns:a16="http://schemas.microsoft.com/office/drawing/2014/main" id="{93E538F8-D11C-4ECC-8ED9-6F481FF2AD77}"/>
                </a:ext>
              </a:extLst>
            </p:cNvPr>
            <p:cNvGrpSpPr/>
            <p:nvPr/>
          </p:nvGrpSpPr>
          <p:grpSpPr>
            <a:xfrm>
              <a:off x="1488557" y="2998381"/>
              <a:ext cx="1810573" cy="414234"/>
              <a:chOff x="1488557" y="2998381"/>
              <a:chExt cx="1810573" cy="414234"/>
            </a:xfrm>
          </p:grpSpPr>
          <p:sp>
            <p:nvSpPr>
              <p:cNvPr id="19" name="Rectangle 18">
                <a:extLst>
                  <a:ext uri="{FF2B5EF4-FFF2-40B4-BE49-F238E27FC236}">
                    <a16:creationId xmlns:a16="http://schemas.microsoft.com/office/drawing/2014/main" id="{1DB8D4FB-053F-4785-892D-B476D447A9E0}"/>
                  </a:ext>
                </a:extLst>
              </p:cNvPr>
              <p:cNvSpPr/>
              <p:nvPr/>
            </p:nvSpPr>
            <p:spPr>
              <a:xfrm>
                <a:off x="1488557" y="2998381"/>
                <a:ext cx="1810573" cy="414234"/>
              </a:xfrm>
              <a:prstGeom prst="rec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Chain code</a:t>
                </a:r>
              </a:p>
            </p:txBody>
          </p:sp>
          <p:pic>
            <p:nvPicPr>
              <p:cNvPr id="43" name="Picture 42" descr="Graphical user interface, text, application, chat or text message&#10;&#10;Description automatically generated">
                <a:extLst>
                  <a:ext uri="{FF2B5EF4-FFF2-40B4-BE49-F238E27FC236}">
                    <a16:creationId xmlns:a16="http://schemas.microsoft.com/office/drawing/2014/main" id="{930F1E00-A787-4ECA-86F8-3F3DF9F401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791" y="3027619"/>
                <a:ext cx="413735" cy="349377"/>
              </a:xfrm>
              <a:prstGeom prst="rect">
                <a:avLst/>
              </a:prstGeom>
            </p:spPr>
          </p:pic>
        </p:grpSp>
        <p:cxnSp>
          <p:nvCxnSpPr>
            <p:cNvPr id="46" name="Straight Connector 45">
              <a:extLst>
                <a:ext uri="{FF2B5EF4-FFF2-40B4-BE49-F238E27FC236}">
                  <a16:creationId xmlns:a16="http://schemas.microsoft.com/office/drawing/2014/main" id="{CBD9E64B-40E5-43C0-A802-F58CE196DE18}"/>
                </a:ext>
              </a:extLst>
            </p:cNvPr>
            <p:cNvCxnSpPr>
              <a:cxnSpLocks/>
            </p:cNvCxnSpPr>
            <p:nvPr/>
          </p:nvCxnSpPr>
          <p:spPr>
            <a:xfrm>
              <a:off x="2103481" y="3424858"/>
              <a:ext cx="0" cy="6037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F54B68AD-178C-4E77-8FDD-197688D61DB1}"/>
                </a:ext>
              </a:extLst>
            </p:cNvPr>
            <p:cNvCxnSpPr>
              <a:cxnSpLocks/>
              <a:endCxn id="53" idx="1"/>
            </p:cNvCxnSpPr>
            <p:nvPr/>
          </p:nvCxnSpPr>
          <p:spPr>
            <a:xfrm>
              <a:off x="2103481" y="4069080"/>
              <a:ext cx="1032149" cy="0"/>
            </a:xfrm>
            <a:prstGeom prst="straightConnector1">
              <a:avLst/>
            </a:prstGeom>
            <a:ln>
              <a:solidFill>
                <a:srgbClr val="00206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8082AC0-61B2-40CA-BFE8-A0DB52EA85CC}"/>
                </a:ext>
              </a:extLst>
            </p:cNvPr>
            <p:cNvSpPr txBox="1"/>
            <p:nvPr/>
          </p:nvSpPr>
          <p:spPr>
            <a:xfrm>
              <a:off x="2103481" y="4088928"/>
              <a:ext cx="1032148" cy="253916"/>
            </a:xfrm>
            <a:prstGeom prst="rect">
              <a:avLst/>
            </a:prstGeom>
            <a:noFill/>
          </p:spPr>
          <p:txBody>
            <a:bodyPr wrap="square" rtlCol="0">
              <a:spAutoFit/>
            </a:bodyPr>
            <a:lstStyle/>
            <a:p>
              <a:r>
                <a:rPr lang="en-US" sz="1050" dirty="0">
                  <a:solidFill>
                    <a:srgbClr val="002060"/>
                  </a:solidFill>
                </a:rPr>
                <a:t>Transactions</a:t>
              </a:r>
            </a:p>
          </p:txBody>
        </p:sp>
      </p:grpSp>
      <p:grpSp>
        <p:nvGrpSpPr>
          <p:cNvPr id="101" name="Group 100">
            <a:extLst>
              <a:ext uri="{FF2B5EF4-FFF2-40B4-BE49-F238E27FC236}">
                <a16:creationId xmlns:a16="http://schemas.microsoft.com/office/drawing/2014/main" id="{3FD80E6E-CCC3-4CF8-BC67-6A85BC15B342}"/>
              </a:ext>
            </a:extLst>
          </p:cNvPr>
          <p:cNvGrpSpPr/>
          <p:nvPr/>
        </p:nvGrpSpPr>
        <p:grpSpPr>
          <a:xfrm>
            <a:off x="3299130" y="2945655"/>
            <a:ext cx="1604912" cy="859097"/>
            <a:chOff x="3299130" y="2945655"/>
            <a:chExt cx="1604912" cy="859097"/>
          </a:xfrm>
        </p:grpSpPr>
        <p:cxnSp>
          <p:nvCxnSpPr>
            <p:cNvPr id="63" name="Straight Connector 62">
              <a:extLst>
                <a:ext uri="{FF2B5EF4-FFF2-40B4-BE49-F238E27FC236}">
                  <a16:creationId xmlns:a16="http://schemas.microsoft.com/office/drawing/2014/main" id="{A2953CBF-C7F4-4F9F-ABE4-B837F7384073}"/>
                </a:ext>
              </a:extLst>
            </p:cNvPr>
            <p:cNvCxnSpPr>
              <a:cxnSpLocks/>
              <a:stCxn id="19" idx="3"/>
            </p:cNvCxnSpPr>
            <p:nvPr/>
          </p:nvCxnSpPr>
          <p:spPr>
            <a:xfrm flipV="1">
              <a:off x="3299130" y="3203838"/>
              <a:ext cx="1005960" cy="166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C083D97-92E0-4625-AB6D-EC233CBF93EF}"/>
                </a:ext>
              </a:extLst>
            </p:cNvPr>
            <p:cNvCxnSpPr>
              <a:cxnSpLocks/>
            </p:cNvCxnSpPr>
            <p:nvPr/>
          </p:nvCxnSpPr>
          <p:spPr>
            <a:xfrm>
              <a:off x="4305090" y="3224463"/>
              <a:ext cx="0" cy="58028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FD490EF-208E-4D7D-BE20-A495C33CEF77}"/>
                </a:ext>
              </a:extLst>
            </p:cNvPr>
            <p:cNvSpPr txBox="1"/>
            <p:nvPr/>
          </p:nvSpPr>
          <p:spPr>
            <a:xfrm>
              <a:off x="3401754" y="2945655"/>
              <a:ext cx="1502288" cy="253916"/>
            </a:xfrm>
            <a:prstGeom prst="rect">
              <a:avLst/>
            </a:prstGeom>
            <a:noFill/>
          </p:spPr>
          <p:txBody>
            <a:bodyPr wrap="square" rtlCol="0">
              <a:spAutoFit/>
            </a:bodyPr>
            <a:lstStyle/>
            <a:p>
              <a:r>
                <a:rPr lang="en-US" sz="1050" dirty="0">
                  <a:solidFill>
                    <a:schemeClr val="accent4"/>
                  </a:solidFill>
                  <a:latin typeface="Arial" panose="020B0604020202020204" pitchFamily="34" charset="0"/>
                  <a:cs typeface="Arial" panose="020B0604020202020204" pitchFamily="34" charset="0"/>
                </a:rPr>
                <a:t>Manages Asset State</a:t>
              </a:r>
            </a:p>
          </p:txBody>
        </p:sp>
      </p:grpSp>
      <p:grpSp>
        <p:nvGrpSpPr>
          <p:cNvPr id="64" name="Group 63">
            <a:extLst>
              <a:ext uri="{FF2B5EF4-FFF2-40B4-BE49-F238E27FC236}">
                <a16:creationId xmlns:a16="http://schemas.microsoft.com/office/drawing/2014/main" id="{DC6074CB-5767-4482-9428-C2FC7AC66A76}"/>
              </a:ext>
            </a:extLst>
          </p:cNvPr>
          <p:cNvGrpSpPr/>
          <p:nvPr/>
        </p:nvGrpSpPr>
        <p:grpSpPr>
          <a:xfrm>
            <a:off x="960120" y="4735634"/>
            <a:ext cx="6409539" cy="376252"/>
            <a:chOff x="327660" y="5062330"/>
            <a:chExt cx="7126688" cy="376252"/>
          </a:xfrm>
          <a:effectLst>
            <a:outerShdw blurRad="50800" dist="38100" dir="2700000" algn="tl" rotWithShape="0">
              <a:prstClr val="black">
                <a:alpha val="40000"/>
              </a:prstClr>
            </a:outerShdw>
          </a:effectLst>
        </p:grpSpPr>
        <p:sp>
          <p:nvSpPr>
            <p:cNvPr id="102" name="Rectangle 101">
              <a:extLst>
                <a:ext uri="{FF2B5EF4-FFF2-40B4-BE49-F238E27FC236}">
                  <a16:creationId xmlns:a16="http://schemas.microsoft.com/office/drawing/2014/main" id="{A1C32242-C64B-412A-BFEA-829F9CD168F4}"/>
                </a:ext>
              </a:extLst>
            </p:cNvPr>
            <p:cNvSpPr/>
            <p:nvPr/>
          </p:nvSpPr>
          <p:spPr>
            <a:xfrm>
              <a:off x="327660" y="5062330"/>
              <a:ext cx="7126688" cy="37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Channels</a:t>
              </a:r>
            </a:p>
          </p:txBody>
        </p:sp>
        <p:grpSp>
          <p:nvGrpSpPr>
            <p:cNvPr id="122" name="Group 121">
              <a:extLst>
                <a:ext uri="{FF2B5EF4-FFF2-40B4-BE49-F238E27FC236}">
                  <a16:creationId xmlns:a16="http://schemas.microsoft.com/office/drawing/2014/main" id="{7FFA1E5B-90C9-4560-8B3D-B2EBD849F02F}"/>
                </a:ext>
              </a:extLst>
            </p:cNvPr>
            <p:cNvGrpSpPr/>
            <p:nvPr/>
          </p:nvGrpSpPr>
          <p:grpSpPr>
            <a:xfrm>
              <a:off x="388038" y="5097294"/>
              <a:ext cx="318840" cy="308863"/>
              <a:chOff x="8401006" y="3463653"/>
              <a:chExt cx="618906" cy="647653"/>
            </a:xfrm>
          </p:grpSpPr>
          <p:cxnSp>
            <p:nvCxnSpPr>
              <p:cNvPr id="74" name="Straight Connector 73">
                <a:extLst>
                  <a:ext uri="{FF2B5EF4-FFF2-40B4-BE49-F238E27FC236}">
                    <a16:creationId xmlns:a16="http://schemas.microsoft.com/office/drawing/2014/main" id="{901E0F52-A7CB-4A34-A001-9CE555280646}"/>
                  </a:ext>
                </a:extLst>
              </p:cNvPr>
              <p:cNvCxnSpPr>
                <a:cxnSpLocks/>
                <a:stCxn id="110" idx="7"/>
                <a:endCxn id="83" idx="2"/>
              </p:cNvCxnSpPr>
              <p:nvPr/>
            </p:nvCxnSpPr>
            <p:spPr>
              <a:xfrm flipV="1">
                <a:off x="8581990" y="3569671"/>
                <a:ext cx="225887" cy="130299"/>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2688D186-7028-412A-B79F-238870EA2BD5}"/>
                  </a:ext>
                </a:extLst>
              </p:cNvPr>
              <p:cNvCxnSpPr>
                <a:cxnSpLocks/>
                <a:stCxn id="110" idx="5"/>
              </p:cNvCxnSpPr>
              <p:nvPr/>
            </p:nvCxnSpPr>
            <p:spPr>
              <a:xfrm>
                <a:off x="8581989" y="3849901"/>
                <a:ext cx="225888" cy="127558"/>
              </a:xfrm>
              <a:prstGeom prst="line">
                <a:avLst/>
              </a:prstGeom>
            </p:spPr>
            <p:style>
              <a:lnRef idx="2">
                <a:schemeClr val="dk1"/>
              </a:lnRef>
              <a:fillRef idx="0">
                <a:schemeClr val="dk1"/>
              </a:fillRef>
              <a:effectRef idx="1">
                <a:schemeClr val="dk1"/>
              </a:effectRef>
              <a:fontRef idx="minor">
                <a:schemeClr val="tx1"/>
              </a:fontRef>
            </p:style>
          </p:cxnSp>
          <p:sp>
            <p:nvSpPr>
              <p:cNvPr id="110" name="Oval 109">
                <a:extLst>
                  <a:ext uri="{FF2B5EF4-FFF2-40B4-BE49-F238E27FC236}">
                    <a16:creationId xmlns:a16="http://schemas.microsoft.com/office/drawing/2014/main" id="{D1A5AFCD-D766-4A79-ABF8-0C9FB11452AC}"/>
                  </a:ext>
                </a:extLst>
              </p:cNvPr>
              <p:cNvSpPr/>
              <p:nvPr/>
            </p:nvSpPr>
            <p:spPr>
              <a:xfrm>
                <a:off x="8401006" y="3668918"/>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6221E95-88A0-4C52-B184-86A1A5A45847}"/>
                  </a:ext>
                </a:extLst>
              </p:cNvPr>
              <p:cNvSpPr/>
              <p:nvPr/>
            </p:nvSpPr>
            <p:spPr>
              <a:xfrm>
                <a:off x="8807877" y="3899271"/>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E36381C-87AA-4534-A1E0-B27474C51BFF}"/>
                  </a:ext>
                </a:extLst>
              </p:cNvPr>
              <p:cNvSpPr/>
              <p:nvPr/>
            </p:nvSpPr>
            <p:spPr>
              <a:xfrm>
                <a:off x="8807877" y="3463653"/>
                <a:ext cx="212035" cy="212035"/>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282C6E57-CCC5-4A9D-AD74-F47BFAE9EBEC}"/>
              </a:ext>
            </a:extLst>
          </p:cNvPr>
          <p:cNvGrpSpPr/>
          <p:nvPr/>
        </p:nvGrpSpPr>
        <p:grpSpPr>
          <a:xfrm>
            <a:off x="948128" y="5293688"/>
            <a:ext cx="6409539" cy="376252"/>
            <a:chOff x="948128" y="5293688"/>
            <a:chExt cx="6409539" cy="376252"/>
          </a:xfrm>
        </p:grpSpPr>
        <p:sp>
          <p:nvSpPr>
            <p:cNvPr id="48" name="Rectangle 47">
              <a:extLst>
                <a:ext uri="{FF2B5EF4-FFF2-40B4-BE49-F238E27FC236}">
                  <a16:creationId xmlns:a16="http://schemas.microsoft.com/office/drawing/2014/main" id="{A995A7BC-9F95-4759-B49D-4E32D030741A}"/>
                </a:ext>
              </a:extLst>
            </p:cNvPr>
            <p:cNvSpPr/>
            <p:nvPr/>
          </p:nvSpPr>
          <p:spPr>
            <a:xfrm>
              <a:off x="948128" y="5293688"/>
              <a:ext cx="6409539" cy="37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Membership Service Providers (MSP) | Certification Authority (CA)</a:t>
              </a:r>
            </a:p>
          </p:txBody>
        </p:sp>
        <p:pic>
          <p:nvPicPr>
            <p:cNvPr id="10" name="Picture 9" descr="Icon&#10;&#10;Description automatically generated">
              <a:extLst>
                <a:ext uri="{FF2B5EF4-FFF2-40B4-BE49-F238E27FC236}">
                  <a16:creationId xmlns:a16="http://schemas.microsoft.com/office/drawing/2014/main" id="{A2A11533-8F9C-46DB-A4A0-DCF8460C65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314" y="5343554"/>
              <a:ext cx="310479" cy="276520"/>
            </a:xfrm>
            <a:prstGeom prst="rect">
              <a:avLst/>
            </a:prstGeom>
          </p:spPr>
        </p:pic>
      </p:grpSp>
      <p:grpSp>
        <p:nvGrpSpPr>
          <p:cNvPr id="13" name="Group 12">
            <a:extLst>
              <a:ext uri="{FF2B5EF4-FFF2-40B4-BE49-F238E27FC236}">
                <a16:creationId xmlns:a16="http://schemas.microsoft.com/office/drawing/2014/main" id="{769A7AF4-9D4C-44ED-9C66-D2A6814A19CE}"/>
              </a:ext>
            </a:extLst>
          </p:cNvPr>
          <p:cNvGrpSpPr/>
          <p:nvPr/>
        </p:nvGrpSpPr>
        <p:grpSpPr>
          <a:xfrm>
            <a:off x="7522943" y="3150164"/>
            <a:ext cx="1955048" cy="2149701"/>
            <a:chOff x="7522943" y="3150164"/>
            <a:chExt cx="1955048" cy="2149701"/>
          </a:xfrm>
        </p:grpSpPr>
        <p:grpSp>
          <p:nvGrpSpPr>
            <p:cNvPr id="8" name="Group 7">
              <a:extLst>
                <a:ext uri="{FF2B5EF4-FFF2-40B4-BE49-F238E27FC236}">
                  <a16:creationId xmlns:a16="http://schemas.microsoft.com/office/drawing/2014/main" id="{4C2A88DA-056D-427B-9621-6D9577EA4334}"/>
                </a:ext>
              </a:extLst>
            </p:cNvPr>
            <p:cNvGrpSpPr/>
            <p:nvPr/>
          </p:nvGrpSpPr>
          <p:grpSpPr>
            <a:xfrm>
              <a:off x="7934535" y="3150164"/>
              <a:ext cx="1543456" cy="376256"/>
              <a:chOff x="7879405" y="2457889"/>
              <a:chExt cx="1543456" cy="376256"/>
            </a:xfrm>
          </p:grpSpPr>
          <p:sp>
            <p:nvSpPr>
              <p:cNvPr id="54" name="Rectangle 53">
                <a:extLst>
                  <a:ext uri="{FF2B5EF4-FFF2-40B4-BE49-F238E27FC236}">
                    <a16:creationId xmlns:a16="http://schemas.microsoft.com/office/drawing/2014/main" id="{2D178D23-DF86-4AA1-BADD-369F9BDDF54D}"/>
                  </a:ext>
                </a:extLst>
              </p:cNvPr>
              <p:cNvSpPr/>
              <p:nvPr/>
            </p:nvSpPr>
            <p:spPr>
              <a:xfrm>
                <a:off x="7879405" y="2457889"/>
                <a:ext cx="1543456" cy="376256"/>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Orderers</a:t>
                </a:r>
              </a:p>
            </p:txBody>
          </p:sp>
          <p:pic>
            <p:nvPicPr>
              <p:cNvPr id="55" name="Picture 54" descr="Text&#10;&#10;Description automatically generated with medium confidence">
                <a:extLst>
                  <a:ext uri="{FF2B5EF4-FFF2-40B4-BE49-F238E27FC236}">
                    <a16:creationId xmlns:a16="http://schemas.microsoft.com/office/drawing/2014/main" id="{5D5BC451-708A-42C8-9C49-ECB296EDF23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9058222" y="2504729"/>
                <a:ext cx="339892" cy="309131"/>
              </a:xfrm>
              <a:prstGeom prst="rect">
                <a:avLst/>
              </a:prstGeom>
            </p:spPr>
          </p:pic>
        </p:grpSp>
        <p:grpSp>
          <p:nvGrpSpPr>
            <p:cNvPr id="62" name="Group 61">
              <a:extLst>
                <a:ext uri="{FF2B5EF4-FFF2-40B4-BE49-F238E27FC236}">
                  <a16:creationId xmlns:a16="http://schemas.microsoft.com/office/drawing/2014/main" id="{FE137376-947E-4435-A465-428AD766B010}"/>
                </a:ext>
              </a:extLst>
            </p:cNvPr>
            <p:cNvGrpSpPr/>
            <p:nvPr/>
          </p:nvGrpSpPr>
          <p:grpSpPr>
            <a:xfrm>
              <a:off x="7934535" y="4036886"/>
              <a:ext cx="1543456" cy="376256"/>
              <a:chOff x="7879405" y="2457889"/>
              <a:chExt cx="1543456" cy="376256"/>
            </a:xfrm>
            <a:solidFill>
              <a:schemeClr val="accent1">
                <a:lumMod val="60000"/>
                <a:lumOff val="40000"/>
              </a:schemeClr>
            </a:solidFill>
          </p:grpSpPr>
          <p:sp>
            <p:nvSpPr>
              <p:cNvPr id="65" name="Rectangle 64">
                <a:extLst>
                  <a:ext uri="{FF2B5EF4-FFF2-40B4-BE49-F238E27FC236}">
                    <a16:creationId xmlns:a16="http://schemas.microsoft.com/office/drawing/2014/main" id="{F387A717-3E8C-4C07-83EE-0694F8F61DE3}"/>
                  </a:ext>
                </a:extLst>
              </p:cNvPr>
              <p:cNvSpPr/>
              <p:nvPr/>
            </p:nvSpPr>
            <p:spPr>
              <a:xfrm>
                <a:off x="7879405" y="2457889"/>
                <a:ext cx="1543456" cy="376256"/>
              </a:xfrm>
              <a:prstGeom prst="rect">
                <a:avLst/>
              </a:prstGeom>
              <a:gr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Peers</a:t>
                </a:r>
              </a:p>
            </p:txBody>
          </p:sp>
          <p:pic>
            <p:nvPicPr>
              <p:cNvPr id="66" name="Picture 65" descr="Text&#10;&#10;Description automatically generated with medium confidence">
                <a:extLst>
                  <a:ext uri="{FF2B5EF4-FFF2-40B4-BE49-F238E27FC236}">
                    <a16:creationId xmlns:a16="http://schemas.microsoft.com/office/drawing/2014/main" id="{F403438E-ECF5-4AE7-981A-CDDD63FE361A}"/>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9058222" y="2504729"/>
                <a:ext cx="339892" cy="309131"/>
              </a:xfrm>
              <a:prstGeom prst="rect">
                <a:avLst/>
              </a:prstGeom>
              <a:grpFill/>
            </p:spPr>
          </p:pic>
        </p:grpSp>
        <p:grpSp>
          <p:nvGrpSpPr>
            <p:cNvPr id="67" name="Group 66">
              <a:extLst>
                <a:ext uri="{FF2B5EF4-FFF2-40B4-BE49-F238E27FC236}">
                  <a16:creationId xmlns:a16="http://schemas.microsoft.com/office/drawing/2014/main" id="{5EBBB700-C3A6-4BA3-BF74-C687AF5FD787}"/>
                </a:ext>
              </a:extLst>
            </p:cNvPr>
            <p:cNvGrpSpPr/>
            <p:nvPr/>
          </p:nvGrpSpPr>
          <p:grpSpPr>
            <a:xfrm>
              <a:off x="7934535" y="4923609"/>
              <a:ext cx="1543456" cy="376256"/>
              <a:chOff x="7879405" y="2457889"/>
              <a:chExt cx="1543456" cy="376256"/>
            </a:xfrm>
          </p:grpSpPr>
          <p:sp>
            <p:nvSpPr>
              <p:cNvPr id="68" name="Rectangle 67">
                <a:extLst>
                  <a:ext uri="{FF2B5EF4-FFF2-40B4-BE49-F238E27FC236}">
                    <a16:creationId xmlns:a16="http://schemas.microsoft.com/office/drawing/2014/main" id="{554AD247-A1F4-43FE-BF6D-191AF0E8CFA1}"/>
                  </a:ext>
                </a:extLst>
              </p:cNvPr>
              <p:cNvSpPr/>
              <p:nvPr/>
            </p:nvSpPr>
            <p:spPr>
              <a:xfrm>
                <a:off x="7879405" y="2457889"/>
                <a:ext cx="1543456" cy="376256"/>
              </a:xfrm>
              <a:prstGeom prst="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Client</a:t>
                </a:r>
              </a:p>
            </p:txBody>
          </p:sp>
          <p:pic>
            <p:nvPicPr>
              <p:cNvPr id="69" name="Picture 68" descr="Text&#10;&#10;Description automatically generated with medium confidence">
                <a:extLst>
                  <a:ext uri="{FF2B5EF4-FFF2-40B4-BE49-F238E27FC236}">
                    <a16:creationId xmlns:a16="http://schemas.microsoft.com/office/drawing/2014/main" id="{6DB4A70B-B9EC-43A9-B27F-FD16FE34DA24}"/>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9058222" y="2504729"/>
                <a:ext cx="339892" cy="309131"/>
              </a:xfrm>
              <a:prstGeom prst="rect">
                <a:avLst/>
              </a:prstGeom>
            </p:spPr>
          </p:pic>
        </p:grpSp>
        <p:sp>
          <p:nvSpPr>
            <p:cNvPr id="12" name="Left Brace 11">
              <a:extLst>
                <a:ext uri="{FF2B5EF4-FFF2-40B4-BE49-F238E27FC236}">
                  <a16:creationId xmlns:a16="http://schemas.microsoft.com/office/drawing/2014/main" id="{3C55B92C-0E5C-4DC3-830E-36774284934B}"/>
                </a:ext>
              </a:extLst>
            </p:cNvPr>
            <p:cNvSpPr/>
            <p:nvPr/>
          </p:nvSpPr>
          <p:spPr>
            <a:xfrm>
              <a:off x="7522943" y="3338292"/>
              <a:ext cx="287017" cy="1895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5129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grpSp>
        <p:nvGrpSpPr>
          <p:cNvPr id="39" name="Group 38">
            <a:extLst>
              <a:ext uri="{FF2B5EF4-FFF2-40B4-BE49-F238E27FC236}">
                <a16:creationId xmlns:a16="http://schemas.microsoft.com/office/drawing/2014/main" id="{FA6EAE54-7C02-450B-AE17-BD521230A4DE}"/>
              </a:ext>
            </a:extLst>
          </p:cNvPr>
          <p:cNvGrpSpPr/>
          <p:nvPr/>
        </p:nvGrpSpPr>
        <p:grpSpPr>
          <a:xfrm>
            <a:off x="700903" y="2165826"/>
            <a:ext cx="1662575" cy="661264"/>
            <a:chOff x="2057245" y="2804068"/>
            <a:chExt cx="945997" cy="296157"/>
          </a:xfrm>
        </p:grpSpPr>
        <p:sp>
          <p:nvSpPr>
            <p:cNvPr id="40" name="Rectangle 39">
              <a:extLst>
                <a:ext uri="{FF2B5EF4-FFF2-40B4-BE49-F238E27FC236}">
                  <a16:creationId xmlns:a16="http://schemas.microsoft.com/office/drawing/2014/main" id="{19C54ECA-C12A-4A73-8538-A8663C4A205B}"/>
                </a:ext>
              </a:extLst>
            </p:cNvPr>
            <p:cNvSpPr/>
            <p:nvPr/>
          </p:nvSpPr>
          <p:spPr>
            <a:xfrm>
              <a:off x="2057245" y="2804068"/>
              <a:ext cx="945997" cy="296157"/>
            </a:xfrm>
            <a:prstGeom prst="rect">
              <a:avLst/>
            </a:prstGeom>
            <a:solidFill>
              <a:srgbClr val="FBFBFB"/>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     Node</a:t>
              </a:r>
            </a:p>
          </p:txBody>
        </p:sp>
        <p:pic>
          <p:nvPicPr>
            <p:cNvPr id="41" name="Picture 40" descr="Text&#10;&#10;Description automatically generated with medium confidence">
              <a:extLst>
                <a:ext uri="{FF2B5EF4-FFF2-40B4-BE49-F238E27FC236}">
                  <a16:creationId xmlns:a16="http://schemas.microsoft.com/office/drawing/2014/main" id="{FA86912E-E947-4649-B880-8059956DC464}"/>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2086126" y="2841957"/>
              <a:ext cx="339892" cy="243322"/>
            </a:xfrm>
            <a:prstGeom prst="rect">
              <a:avLst/>
            </a:prstGeom>
          </p:spPr>
        </p:pic>
      </p:grpSp>
      <p:grpSp>
        <p:nvGrpSpPr>
          <p:cNvPr id="13" name="Group 12">
            <a:extLst>
              <a:ext uri="{FF2B5EF4-FFF2-40B4-BE49-F238E27FC236}">
                <a16:creationId xmlns:a16="http://schemas.microsoft.com/office/drawing/2014/main" id="{769A7AF4-9D4C-44ED-9C66-D2A6814A19CE}"/>
              </a:ext>
            </a:extLst>
          </p:cNvPr>
          <p:cNvGrpSpPr/>
          <p:nvPr/>
        </p:nvGrpSpPr>
        <p:grpSpPr>
          <a:xfrm>
            <a:off x="1526796" y="2956060"/>
            <a:ext cx="1955048" cy="2149701"/>
            <a:chOff x="7522943" y="3150164"/>
            <a:chExt cx="1955048" cy="2149701"/>
          </a:xfrm>
        </p:grpSpPr>
        <p:grpSp>
          <p:nvGrpSpPr>
            <p:cNvPr id="8" name="Group 7">
              <a:extLst>
                <a:ext uri="{FF2B5EF4-FFF2-40B4-BE49-F238E27FC236}">
                  <a16:creationId xmlns:a16="http://schemas.microsoft.com/office/drawing/2014/main" id="{4C2A88DA-056D-427B-9621-6D9577EA4334}"/>
                </a:ext>
              </a:extLst>
            </p:cNvPr>
            <p:cNvGrpSpPr/>
            <p:nvPr/>
          </p:nvGrpSpPr>
          <p:grpSpPr>
            <a:xfrm>
              <a:off x="7934535" y="3150164"/>
              <a:ext cx="1543456" cy="376256"/>
              <a:chOff x="7879405" y="2457889"/>
              <a:chExt cx="1543456" cy="376256"/>
            </a:xfrm>
          </p:grpSpPr>
          <p:sp>
            <p:nvSpPr>
              <p:cNvPr id="54" name="Rectangle 53">
                <a:extLst>
                  <a:ext uri="{FF2B5EF4-FFF2-40B4-BE49-F238E27FC236}">
                    <a16:creationId xmlns:a16="http://schemas.microsoft.com/office/drawing/2014/main" id="{2D178D23-DF86-4AA1-BADD-369F9BDDF54D}"/>
                  </a:ext>
                </a:extLst>
              </p:cNvPr>
              <p:cNvSpPr/>
              <p:nvPr/>
            </p:nvSpPr>
            <p:spPr>
              <a:xfrm>
                <a:off x="7879405" y="2457889"/>
                <a:ext cx="1543456" cy="376256"/>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Orderers</a:t>
                </a:r>
              </a:p>
            </p:txBody>
          </p:sp>
          <p:pic>
            <p:nvPicPr>
              <p:cNvPr id="55" name="Picture 54" descr="Text&#10;&#10;Description automatically generated with medium confidence">
                <a:extLst>
                  <a:ext uri="{FF2B5EF4-FFF2-40B4-BE49-F238E27FC236}">
                    <a16:creationId xmlns:a16="http://schemas.microsoft.com/office/drawing/2014/main" id="{5D5BC451-708A-42C8-9C49-ECB296EDF23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9058222" y="2504729"/>
                <a:ext cx="339892" cy="309131"/>
              </a:xfrm>
              <a:prstGeom prst="rect">
                <a:avLst/>
              </a:prstGeom>
            </p:spPr>
          </p:pic>
        </p:grpSp>
        <p:grpSp>
          <p:nvGrpSpPr>
            <p:cNvPr id="62" name="Group 61">
              <a:extLst>
                <a:ext uri="{FF2B5EF4-FFF2-40B4-BE49-F238E27FC236}">
                  <a16:creationId xmlns:a16="http://schemas.microsoft.com/office/drawing/2014/main" id="{FE137376-947E-4435-A465-428AD766B010}"/>
                </a:ext>
              </a:extLst>
            </p:cNvPr>
            <p:cNvGrpSpPr/>
            <p:nvPr/>
          </p:nvGrpSpPr>
          <p:grpSpPr>
            <a:xfrm>
              <a:off x="7934535" y="4036886"/>
              <a:ext cx="1543456" cy="376256"/>
              <a:chOff x="7879405" y="2457889"/>
              <a:chExt cx="1543456" cy="376256"/>
            </a:xfrm>
            <a:solidFill>
              <a:schemeClr val="accent1">
                <a:lumMod val="60000"/>
                <a:lumOff val="40000"/>
              </a:schemeClr>
            </a:solidFill>
          </p:grpSpPr>
          <p:sp>
            <p:nvSpPr>
              <p:cNvPr id="65" name="Rectangle 64">
                <a:extLst>
                  <a:ext uri="{FF2B5EF4-FFF2-40B4-BE49-F238E27FC236}">
                    <a16:creationId xmlns:a16="http://schemas.microsoft.com/office/drawing/2014/main" id="{F387A717-3E8C-4C07-83EE-0694F8F61DE3}"/>
                  </a:ext>
                </a:extLst>
              </p:cNvPr>
              <p:cNvSpPr/>
              <p:nvPr/>
            </p:nvSpPr>
            <p:spPr>
              <a:xfrm>
                <a:off x="7879405" y="2457889"/>
                <a:ext cx="1543456" cy="376256"/>
              </a:xfrm>
              <a:prstGeom prst="rect">
                <a:avLst/>
              </a:prstGeom>
              <a:gr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Peers</a:t>
                </a:r>
              </a:p>
            </p:txBody>
          </p:sp>
          <p:pic>
            <p:nvPicPr>
              <p:cNvPr id="66" name="Picture 65" descr="Text&#10;&#10;Description automatically generated with medium confidence">
                <a:extLst>
                  <a:ext uri="{FF2B5EF4-FFF2-40B4-BE49-F238E27FC236}">
                    <a16:creationId xmlns:a16="http://schemas.microsoft.com/office/drawing/2014/main" id="{F403438E-ECF5-4AE7-981A-CDDD63FE361A}"/>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9058222" y="2504729"/>
                <a:ext cx="339892" cy="309131"/>
              </a:xfrm>
              <a:prstGeom prst="rect">
                <a:avLst/>
              </a:prstGeom>
              <a:grpFill/>
            </p:spPr>
          </p:pic>
        </p:grpSp>
        <p:grpSp>
          <p:nvGrpSpPr>
            <p:cNvPr id="67" name="Group 66">
              <a:extLst>
                <a:ext uri="{FF2B5EF4-FFF2-40B4-BE49-F238E27FC236}">
                  <a16:creationId xmlns:a16="http://schemas.microsoft.com/office/drawing/2014/main" id="{5EBBB700-C3A6-4BA3-BF74-C687AF5FD787}"/>
                </a:ext>
              </a:extLst>
            </p:cNvPr>
            <p:cNvGrpSpPr/>
            <p:nvPr/>
          </p:nvGrpSpPr>
          <p:grpSpPr>
            <a:xfrm>
              <a:off x="7934535" y="4923609"/>
              <a:ext cx="1543456" cy="376256"/>
              <a:chOff x="7879405" y="2457889"/>
              <a:chExt cx="1543456" cy="376256"/>
            </a:xfrm>
          </p:grpSpPr>
          <p:sp>
            <p:nvSpPr>
              <p:cNvPr id="68" name="Rectangle 67">
                <a:extLst>
                  <a:ext uri="{FF2B5EF4-FFF2-40B4-BE49-F238E27FC236}">
                    <a16:creationId xmlns:a16="http://schemas.microsoft.com/office/drawing/2014/main" id="{554AD247-A1F4-43FE-BF6D-191AF0E8CFA1}"/>
                  </a:ext>
                </a:extLst>
              </p:cNvPr>
              <p:cNvSpPr/>
              <p:nvPr/>
            </p:nvSpPr>
            <p:spPr>
              <a:xfrm>
                <a:off x="7879405" y="2457889"/>
                <a:ext cx="1543456" cy="376256"/>
              </a:xfrm>
              <a:prstGeom prst="rect">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Client</a:t>
                </a:r>
              </a:p>
            </p:txBody>
          </p:sp>
          <p:pic>
            <p:nvPicPr>
              <p:cNvPr id="69" name="Picture 68" descr="Text&#10;&#10;Description automatically generated with medium confidence">
                <a:extLst>
                  <a:ext uri="{FF2B5EF4-FFF2-40B4-BE49-F238E27FC236}">
                    <a16:creationId xmlns:a16="http://schemas.microsoft.com/office/drawing/2014/main" id="{6DB4A70B-B9EC-43A9-B27F-FD16FE34DA24}"/>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9058222" y="2504729"/>
                <a:ext cx="339892" cy="309131"/>
              </a:xfrm>
              <a:prstGeom prst="rect">
                <a:avLst/>
              </a:prstGeom>
            </p:spPr>
          </p:pic>
        </p:grpSp>
        <p:sp>
          <p:nvSpPr>
            <p:cNvPr id="12" name="Left Brace 11">
              <a:extLst>
                <a:ext uri="{FF2B5EF4-FFF2-40B4-BE49-F238E27FC236}">
                  <a16:creationId xmlns:a16="http://schemas.microsoft.com/office/drawing/2014/main" id="{3C55B92C-0E5C-4DC3-830E-36774284934B}"/>
                </a:ext>
              </a:extLst>
            </p:cNvPr>
            <p:cNvSpPr/>
            <p:nvPr/>
          </p:nvSpPr>
          <p:spPr>
            <a:xfrm>
              <a:off x="7522943" y="3338292"/>
              <a:ext cx="287017" cy="1895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7" name="Straight Connector 26">
            <a:extLst>
              <a:ext uri="{FF2B5EF4-FFF2-40B4-BE49-F238E27FC236}">
                <a16:creationId xmlns:a16="http://schemas.microsoft.com/office/drawing/2014/main" id="{440B6156-1CEC-4E00-B837-D73FC0FA3DC0}"/>
              </a:ext>
            </a:extLst>
          </p:cNvPr>
          <p:cNvCxnSpPr>
            <a:cxnSpLocks/>
            <a:stCxn id="40" idx="2"/>
          </p:cNvCxnSpPr>
          <p:nvPr/>
        </p:nvCxnSpPr>
        <p:spPr>
          <a:xfrm flipH="1">
            <a:off x="1526796" y="2827090"/>
            <a:ext cx="5395" cy="126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1CF3F69-4B05-4A0C-8DBA-59DF4355749E}"/>
              </a:ext>
            </a:extLst>
          </p:cNvPr>
          <p:cNvCxnSpPr/>
          <p:nvPr/>
        </p:nvCxnSpPr>
        <p:spPr>
          <a:xfrm>
            <a:off x="1686187" y="4093828"/>
            <a:ext cx="201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Left Brace 30">
            <a:extLst>
              <a:ext uri="{FF2B5EF4-FFF2-40B4-BE49-F238E27FC236}">
                <a16:creationId xmlns:a16="http://schemas.microsoft.com/office/drawing/2014/main" id="{BA0CC4F0-7A01-44B0-9E11-0DF2703E984A}"/>
              </a:ext>
            </a:extLst>
          </p:cNvPr>
          <p:cNvSpPr/>
          <p:nvPr/>
        </p:nvSpPr>
        <p:spPr>
          <a:xfrm>
            <a:off x="3662214" y="3842782"/>
            <a:ext cx="233431" cy="4223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3C410202-D4F3-4891-A5DE-D56D100FE748}"/>
              </a:ext>
            </a:extLst>
          </p:cNvPr>
          <p:cNvSpPr txBox="1"/>
          <p:nvPr/>
        </p:nvSpPr>
        <p:spPr>
          <a:xfrm>
            <a:off x="3895645" y="3721021"/>
            <a:ext cx="182041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Leader</a:t>
            </a:r>
            <a:r>
              <a:rPr lang="en-US" dirty="0"/>
              <a:t> </a:t>
            </a:r>
            <a:r>
              <a:rPr lang="en-US" dirty="0">
                <a:solidFill>
                  <a:schemeClr val="tx1">
                    <a:lumMod val="50000"/>
                    <a:lumOff val="50000"/>
                  </a:schemeClr>
                </a:solidFill>
              </a:rPr>
              <a:t>peer</a:t>
            </a:r>
          </a:p>
          <a:p>
            <a:pPr marL="285750" indent="-285750">
              <a:buFont typeface="Arial" panose="020B0604020202020204" pitchFamily="34" charset="0"/>
              <a:buChar char="•"/>
            </a:pPr>
            <a:r>
              <a:rPr lang="en-US" dirty="0">
                <a:solidFill>
                  <a:srgbClr val="00B0F0"/>
                </a:solidFill>
              </a:rPr>
              <a:t>Anchor</a:t>
            </a:r>
            <a:r>
              <a:rPr lang="en-US" dirty="0"/>
              <a:t> </a:t>
            </a:r>
            <a:r>
              <a:rPr lang="en-US" dirty="0">
                <a:solidFill>
                  <a:schemeClr val="tx1">
                    <a:lumMod val="50000"/>
                    <a:lumOff val="50000"/>
                  </a:schemeClr>
                </a:solidFill>
              </a:rPr>
              <a:t>peer</a:t>
            </a:r>
          </a:p>
        </p:txBody>
      </p:sp>
      <p:sp>
        <p:nvSpPr>
          <p:cNvPr id="44" name="TextBox 43">
            <a:extLst>
              <a:ext uri="{FF2B5EF4-FFF2-40B4-BE49-F238E27FC236}">
                <a16:creationId xmlns:a16="http://schemas.microsoft.com/office/drawing/2014/main" id="{6D70CF82-B2D7-479A-ADE3-4D120604461A}"/>
              </a:ext>
            </a:extLst>
          </p:cNvPr>
          <p:cNvSpPr txBox="1"/>
          <p:nvPr/>
        </p:nvSpPr>
        <p:spPr>
          <a:xfrm>
            <a:off x="5716055" y="2959522"/>
            <a:ext cx="4420998" cy="369332"/>
          </a:xfrm>
          <a:prstGeom prst="rect">
            <a:avLst/>
          </a:prstGeom>
          <a:noFill/>
        </p:spPr>
        <p:txBody>
          <a:bodyPr wrap="square" rtlCol="0">
            <a:spAutoFit/>
          </a:bodyPr>
          <a:lstStyle/>
          <a:p>
            <a:r>
              <a:rPr lang="en-US" dirty="0">
                <a:solidFill>
                  <a:schemeClr val="accent6"/>
                </a:solidFill>
              </a:rPr>
              <a:t>Communication</a:t>
            </a:r>
            <a:r>
              <a:rPr lang="en-US" dirty="0"/>
              <a:t> channel of Fabric</a:t>
            </a:r>
          </a:p>
        </p:txBody>
      </p:sp>
      <p:pic>
        <p:nvPicPr>
          <p:cNvPr id="49" name="Graphic 48" descr="Arrow Right with solid fill">
            <a:extLst>
              <a:ext uri="{FF2B5EF4-FFF2-40B4-BE49-F238E27FC236}">
                <a16:creationId xmlns:a16="http://schemas.microsoft.com/office/drawing/2014/main" id="{8B2756E8-5285-4C21-90DA-58DBAB8860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29841" y="3447621"/>
            <a:ext cx="557346" cy="557346"/>
          </a:xfrm>
          <a:prstGeom prst="rect">
            <a:avLst/>
          </a:prstGeom>
        </p:spPr>
      </p:pic>
      <p:sp>
        <p:nvSpPr>
          <p:cNvPr id="81" name="TextBox 80">
            <a:extLst>
              <a:ext uri="{FF2B5EF4-FFF2-40B4-BE49-F238E27FC236}">
                <a16:creationId xmlns:a16="http://schemas.microsoft.com/office/drawing/2014/main" id="{01DAD9CB-BDED-446F-AD24-1E9D6C2896D9}"/>
              </a:ext>
            </a:extLst>
          </p:cNvPr>
          <p:cNvSpPr txBox="1"/>
          <p:nvPr/>
        </p:nvSpPr>
        <p:spPr>
          <a:xfrm>
            <a:off x="5716054" y="4063999"/>
            <a:ext cx="4728239" cy="369332"/>
          </a:xfrm>
          <a:prstGeom prst="rect">
            <a:avLst/>
          </a:prstGeom>
          <a:noFill/>
        </p:spPr>
        <p:txBody>
          <a:bodyPr wrap="square" rtlCol="0">
            <a:spAutoFit/>
          </a:bodyPr>
          <a:lstStyle/>
          <a:p>
            <a:r>
              <a:rPr lang="en-US" dirty="0"/>
              <a:t>Only nodes known </a:t>
            </a:r>
            <a:r>
              <a:rPr lang="en-US" dirty="0">
                <a:solidFill>
                  <a:schemeClr val="accent1">
                    <a:lumMod val="75000"/>
                  </a:schemeClr>
                </a:solidFill>
              </a:rPr>
              <a:t>outside the organization</a:t>
            </a:r>
          </a:p>
        </p:txBody>
      </p:sp>
      <p:sp>
        <p:nvSpPr>
          <p:cNvPr id="85" name="TextBox 84">
            <a:extLst>
              <a:ext uri="{FF2B5EF4-FFF2-40B4-BE49-F238E27FC236}">
                <a16:creationId xmlns:a16="http://schemas.microsoft.com/office/drawing/2014/main" id="{6840BBBE-421F-42CB-8013-FB3B0898488C}"/>
              </a:ext>
            </a:extLst>
          </p:cNvPr>
          <p:cNvSpPr txBox="1"/>
          <p:nvPr/>
        </p:nvSpPr>
        <p:spPr>
          <a:xfrm>
            <a:off x="5716055" y="4709706"/>
            <a:ext cx="4789757" cy="369332"/>
          </a:xfrm>
          <a:prstGeom prst="rect">
            <a:avLst/>
          </a:prstGeom>
          <a:noFill/>
        </p:spPr>
        <p:txBody>
          <a:bodyPr wrap="square" rtlCol="0">
            <a:spAutoFit/>
          </a:bodyPr>
          <a:lstStyle/>
          <a:p>
            <a:r>
              <a:rPr lang="en-US" dirty="0">
                <a:solidFill>
                  <a:srgbClr val="FFC000"/>
                </a:solidFill>
              </a:rPr>
              <a:t>Use SDK </a:t>
            </a:r>
            <a:r>
              <a:rPr lang="en-US" dirty="0"/>
              <a:t>for the user's endpoints</a:t>
            </a:r>
          </a:p>
        </p:txBody>
      </p:sp>
    </p:spTree>
    <p:extLst>
      <p:ext uri="{BB962C8B-B14F-4D97-AF65-F5344CB8AC3E}">
        <p14:creationId xmlns:p14="http://schemas.microsoft.com/office/powerpoint/2010/main" val="406893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
        <p:nvSpPr>
          <p:cNvPr id="29" name="Rectangle 28">
            <a:extLst>
              <a:ext uri="{FF2B5EF4-FFF2-40B4-BE49-F238E27FC236}">
                <a16:creationId xmlns:a16="http://schemas.microsoft.com/office/drawing/2014/main" id="{101CE766-AD6D-4663-B68E-6A91D88C7BF6}"/>
              </a:ext>
            </a:extLst>
          </p:cNvPr>
          <p:cNvSpPr/>
          <p:nvPr/>
        </p:nvSpPr>
        <p:spPr>
          <a:xfrm>
            <a:off x="344480" y="1928245"/>
            <a:ext cx="1752768" cy="487783"/>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Orderers</a:t>
            </a:r>
          </a:p>
        </p:txBody>
      </p:sp>
      <p:pic>
        <p:nvPicPr>
          <p:cNvPr id="32" name="Picture 31" descr="Text&#10;&#10;Description automatically generated with medium confidence">
            <a:extLst>
              <a:ext uri="{FF2B5EF4-FFF2-40B4-BE49-F238E27FC236}">
                <a16:creationId xmlns:a16="http://schemas.microsoft.com/office/drawing/2014/main" id="{54779A45-4F14-4072-8AC2-C9807E17EA3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1523297" y="1975086"/>
            <a:ext cx="440640" cy="400761"/>
          </a:xfrm>
          <a:prstGeom prst="rect">
            <a:avLst/>
          </a:prstGeom>
        </p:spPr>
      </p:pic>
      <p:sp>
        <p:nvSpPr>
          <p:cNvPr id="33" name="TextBox 32">
            <a:extLst>
              <a:ext uri="{FF2B5EF4-FFF2-40B4-BE49-F238E27FC236}">
                <a16:creationId xmlns:a16="http://schemas.microsoft.com/office/drawing/2014/main" id="{CE0F39A7-BA60-4E5B-995B-575D3FE0A4B0}"/>
              </a:ext>
            </a:extLst>
          </p:cNvPr>
          <p:cNvSpPr txBox="1"/>
          <p:nvPr/>
        </p:nvSpPr>
        <p:spPr>
          <a:xfrm>
            <a:off x="3602029" y="1928245"/>
            <a:ext cx="4420998" cy="369332"/>
          </a:xfrm>
          <a:prstGeom prst="rect">
            <a:avLst/>
          </a:prstGeom>
          <a:noFill/>
        </p:spPr>
        <p:txBody>
          <a:bodyPr wrap="square" rtlCol="0">
            <a:spAutoFit/>
          </a:bodyPr>
          <a:lstStyle/>
          <a:p>
            <a:r>
              <a:rPr lang="en-US" dirty="0">
                <a:solidFill>
                  <a:schemeClr val="accent6"/>
                </a:solidFill>
                <a:latin typeface="Arial" panose="020B0604020202020204" pitchFamily="34" charset="0"/>
                <a:cs typeface="Arial" panose="020B0604020202020204" pitchFamily="34" charset="0"/>
              </a:rPr>
              <a:t>Communication</a:t>
            </a:r>
            <a:r>
              <a:rPr lang="en-US" dirty="0">
                <a:latin typeface="Arial" panose="020B0604020202020204" pitchFamily="34" charset="0"/>
                <a:cs typeface="Arial" panose="020B0604020202020204" pitchFamily="34" charset="0"/>
              </a:rPr>
              <a:t> channel of Fabric</a:t>
            </a:r>
          </a:p>
        </p:txBody>
      </p:sp>
      <p:sp>
        <p:nvSpPr>
          <p:cNvPr id="34" name="TextBox 33">
            <a:extLst>
              <a:ext uri="{FF2B5EF4-FFF2-40B4-BE49-F238E27FC236}">
                <a16:creationId xmlns:a16="http://schemas.microsoft.com/office/drawing/2014/main" id="{2FF86275-82FF-41BE-B540-DD807145CA8F}"/>
              </a:ext>
            </a:extLst>
          </p:cNvPr>
          <p:cNvSpPr txBox="1"/>
          <p:nvPr/>
        </p:nvSpPr>
        <p:spPr>
          <a:xfrm>
            <a:off x="1455489" y="2781836"/>
            <a:ext cx="609879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Ordering Service</a:t>
            </a:r>
          </a:p>
        </p:txBody>
      </p:sp>
      <p:sp>
        <p:nvSpPr>
          <p:cNvPr id="35" name="TextBox 34">
            <a:extLst>
              <a:ext uri="{FF2B5EF4-FFF2-40B4-BE49-F238E27FC236}">
                <a16:creationId xmlns:a16="http://schemas.microsoft.com/office/drawing/2014/main" id="{3058C82C-6C7E-4957-9FEF-D5A8CB1562A4}"/>
              </a:ext>
            </a:extLst>
          </p:cNvPr>
          <p:cNvSpPr txBox="1"/>
          <p:nvPr/>
        </p:nvSpPr>
        <p:spPr>
          <a:xfrm>
            <a:off x="1455489" y="3429000"/>
            <a:ext cx="682374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Responsible for consistent ledger state across the network</a:t>
            </a:r>
          </a:p>
        </p:txBody>
      </p:sp>
      <p:sp>
        <p:nvSpPr>
          <p:cNvPr id="36" name="TextBox 35">
            <a:extLst>
              <a:ext uri="{FF2B5EF4-FFF2-40B4-BE49-F238E27FC236}">
                <a16:creationId xmlns:a16="http://schemas.microsoft.com/office/drawing/2014/main" id="{800CBFB5-CC07-41FE-A5ED-F7EED8E3775C}"/>
              </a:ext>
            </a:extLst>
          </p:cNvPr>
          <p:cNvSpPr txBox="1"/>
          <p:nvPr/>
        </p:nvSpPr>
        <p:spPr>
          <a:xfrm>
            <a:off x="1743617" y="3876904"/>
            <a:ext cx="2861939"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2"/>
                </a:solidFill>
                <a:latin typeface="Arial" panose="020B0604020202020204" pitchFamily="34" charset="0"/>
                <a:cs typeface="Arial" panose="020B0604020202020204" pitchFamily="34" charset="0"/>
              </a:rPr>
              <a:t>Consensus mechanism</a:t>
            </a:r>
          </a:p>
        </p:txBody>
      </p:sp>
      <p:sp>
        <p:nvSpPr>
          <p:cNvPr id="37" name="TextBox 36">
            <a:extLst>
              <a:ext uri="{FF2B5EF4-FFF2-40B4-BE49-F238E27FC236}">
                <a16:creationId xmlns:a16="http://schemas.microsoft.com/office/drawing/2014/main" id="{81F347BD-5E5F-4E8E-9590-6A4E8B5F06C4}"/>
              </a:ext>
            </a:extLst>
          </p:cNvPr>
          <p:cNvSpPr txBox="1"/>
          <p:nvPr/>
        </p:nvSpPr>
        <p:spPr>
          <a:xfrm>
            <a:off x="1753544" y="4232421"/>
            <a:ext cx="2861939"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2"/>
                </a:solidFill>
                <a:latin typeface="Arial" panose="020B0604020202020204" pitchFamily="34" charset="0"/>
                <a:cs typeface="Arial" panose="020B0604020202020204" pitchFamily="34" charset="0"/>
              </a:rPr>
              <a:t>Ensures order of transactions</a:t>
            </a:r>
          </a:p>
        </p:txBody>
      </p:sp>
      <p:sp>
        <p:nvSpPr>
          <p:cNvPr id="38" name="TextBox 37">
            <a:extLst>
              <a:ext uri="{FF2B5EF4-FFF2-40B4-BE49-F238E27FC236}">
                <a16:creationId xmlns:a16="http://schemas.microsoft.com/office/drawing/2014/main" id="{7E3D41BF-47D4-4286-B06B-C74A508E0628}"/>
              </a:ext>
            </a:extLst>
          </p:cNvPr>
          <p:cNvSpPr txBox="1"/>
          <p:nvPr/>
        </p:nvSpPr>
        <p:spPr>
          <a:xfrm>
            <a:off x="1393976" y="5377934"/>
            <a:ext cx="682374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Creates the blocks &amp; guarantees atomic delivery</a:t>
            </a:r>
          </a:p>
        </p:txBody>
      </p:sp>
    </p:spTree>
    <p:extLst>
      <p:ext uri="{BB962C8B-B14F-4D97-AF65-F5344CB8AC3E}">
        <p14:creationId xmlns:p14="http://schemas.microsoft.com/office/powerpoint/2010/main" val="411788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D4EC-B019-4350-A2F9-D7E1FE3B43DE}"/>
              </a:ext>
            </a:extLst>
          </p:cNvPr>
          <p:cNvSpPr>
            <a:spLocks noGrp="1"/>
          </p:cNvSpPr>
          <p:nvPr>
            <p:ph type="title"/>
          </p:nvPr>
        </p:nvSpPr>
        <p:spPr>
          <a:xfrm>
            <a:off x="510152" y="1270001"/>
            <a:ext cx="8596668" cy="543554"/>
          </a:xfrm>
        </p:spPr>
        <p:txBody>
          <a:bodyPr>
            <a:normAutofit/>
          </a:bodyPr>
          <a:lstStyle/>
          <a:p>
            <a:r>
              <a:rPr lang="en-US" sz="2900" dirty="0">
                <a:latin typeface="Arial" panose="020B0604020202020204" pitchFamily="34" charset="0"/>
              </a:rPr>
              <a:t>Hyperledger Architecture Component</a:t>
            </a:r>
          </a:p>
        </p:txBody>
      </p:sp>
      <p:pic>
        <p:nvPicPr>
          <p:cNvPr id="5" name="Content Placeholder 4">
            <a:extLst>
              <a:ext uri="{FF2B5EF4-FFF2-40B4-BE49-F238E27FC236}">
                <a16:creationId xmlns:a16="http://schemas.microsoft.com/office/drawing/2014/main" id="{76B3E204-5EE8-47AA-81F9-69BE5C86B7FC}"/>
              </a:ext>
            </a:extLst>
          </p:cNvPr>
          <p:cNvPicPr>
            <a:picLocks noGrp="1" noChangeAspect="1"/>
          </p:cNvPicPr>
          <p:nvPr>
            <p:ph idx="1"/>
          </p:nvPr>
        </p:nvPicPr>
        <p:blipFill>
          <a:blip r:embed="rId3"/>
          <a:stretch>
            <a:fillRect/>
          </a:stretch>
        </p:blipFill>
        <p:spPr>
          <a:xfrm>
            <a:off x="2142309" y="1813554"/>
            <a:ext cx="6033130" cy="4951252"/>
          </a:xfrm>
        </p:spPr>
      </p:pic>
      <p:pic>
        <p:nvPicPr>
          <p:cNvPr id="4" name="Content Placeholder 4" descr="A picture containing text&#10;&#10;Description automatically generated">
            <a:extLst>
              <a:ext uri="{FF2B5EF4-FFF2-40B4-BE49-F238E27FC236}">
                <a16:creationId xmlns:a16="http://schemas.microsoft.com/office/drawing/2014/main" id="{0C499B35-714A-483E-9938-8EB3A108D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555" y="36257"/>
            <a:ext cx="4148336" cy="1158242"/>
          </a:xfrm>
          <a:prstGeom prst="rect">
            <a:avLst/>
          </a:prstGeom>
        </p:spPr>
      </p:pic>
    </p:spTree>
    <p:extLst>
      <p:ext uri="{BB962C8B-B14F-4D97-AF65-F5344CB8AC3E}">
        <p14:creationId xmlns:p14="http://schemas.microsoft.com/office/powerpoint/2010/main" val="112778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576B-BF58-4B1E-B3BE-C7C310E2F299}"/>
              </a:ext>
            </a:extLst>
          </p:cNvPr>
          <p:cNvSpPr>
            <a:spLocks noGrp="1"/>
          </p:cNvSpPr>
          <p:nvPr>
            <p:ph type="title"/>
          </p:nvPr>
        </p:nvSpPr>
        <p:spPr>
          <a:xfrm>
            <a:off x="507517" y="1271953"/>
            <a:ext cx="8596668" cy="577445"/>
          </a:xfrm>
        </p:spPr>
        <p:txBody>
          <a:bodyPr>
            <a:normAutofit fontScale="90000"/>
          </a:bodyPr>
          <a:lstStyle/>
          <a:p>
            <a:r>
              <a:rPr lang="en-US" sz="3200" dirty="0">
                <a:latin typeface="Arial" panose="020B0604020202020204" pitchFamily="34" charset="0"/>
              </a:rPr>
              <a:t>Hyperledger Architecture Component</a:t>
            </a:r>
          </a:p>
        </p:txBody>
      </p:sp>
      <p:pic>
        <p:nvPicPr>
          <p:cNvPr id="25" name="Content Placeholder 4" descr="A picture containing text&#10;&#10;Description automatically generated">
            <a:extLst>
              <a:ext uri="{FF2B5EF4-FFF2-40B4-BE49-F238E27FC236}">
                <a16:creationId xmlns:a16="http://schemas.microsoft.com/office/drawing/2014/main" id="{7855181F-3AFA-445F-8BD9-619DA2EF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34863"/>
            <a:ext cx="4148336" cy="1158242"/>
          </a:xfrm>
          <a:prstGeom prst="rect">
            <a:avLst/>
          </a:prstGeom>
        </p:spPr>
      </p:pic>
      <p:sp>
        <p:nvSpPr>
          <p:cNvPr id="29" name="Rectangle 28">
            <a:extLst>
              <a:ext uri="{FF2B5EF4-FFF2-40B4-BE49-F238E27FC236}">
                <a16:creationId xmlns:a16="http://schemas.microsoft.com/office/drawing/2014/main" id="{101CE766-AD6D-4663-B68E-6A91D88C7BF6}"/>
              </a:ext>
            </a:extLst>
          </p:cNvPr>
          <p:cNvSpPr/>
          <p:nvPr/>
        </p:nvSpPr>
        <p:spPr>
          <a:xfrm>
            <a:off x="344480" y="1928245"/>
            <a:ext cx="1752768" cy="487783"/>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solidFill>
              </a:rPr>
              <a:t>   </a:t>
            </a:r>
            <a:r>
              <a:rPr lang="en-US" sz="1400" b="1" dirty="0">
                <a:solidFill>
                  <a:schemeClr val="accent2">
                    <a:lumMod val="50000"/>
                  </a:schemeClr>
                </a:solidFill>
              </a:rPr>
              <a:t>Orderers</a:t>
            </a:r>
          </a:p>
        </p:txBody>
      </p:sp>
      <p:pic>
        <p:nvPicPr>
          <p:cNvPr id="32" name="Picture 31" descr="Text&#10;&#10;Description automatically generated with medium confidence">
            <a:extLst>
              <a:ext uri="{FF2B5EF4-FFF2-40B4-BE49-F238E27FC236}">
                <a16:creationId xmlns:a16="http://schemas.microsoft.com/office/drawing/2014/main" id="{54779A45-4F14-4072-8AC2-C9807E17EA3C}"/>
              </a:ext>
            </a:extLst>
          </p:cNvPr>
          <p:cNvPicPr>
            <a:picLocks noChangeAspect="1"/>
          </p:cNvPicPr>
          <p:nvPr/>
        </p:nvPicPr>
        <p:blipFill rotWithShape="1">
          <a:blip r:embed="rId4">
            <a:extLst>
              <a:ext uri="{28A0092B-C50C-407E-A947-70E740481C1C}">
                <a14:useLocalDpi xmlns:a14="http://schemas.microsoft.com/office/drawing/2010/main" val="0"/>
              </a:ext>
            </a:extLst>
          </a:blip>
          <a:srcRect r="78459"/>
          <a:stretch/>
        </p:blipFill>
        <p:spPr>
          <a:xfrm>
            <a:off x="1523297" y="1975086"/>
            <a:ext cx="440640" cy="400761"/>
          </a:xfrm>
          <a:prstGeom prst="rect">
            <a:avLst/>
          </a:prstGeom>
        </p:spPr>
      </p:pic>
      <p:sp>
        <p:nvSpPr>
          <p:cNvPr id="33" name="TextBox 32">
            <a:extLst>
              <a:ext uri="{FF2B5EF4-FFF2-40B4-BE49-F238E27FC236}">
                <a16:creationId xmlns:a16="http://schemas.microsoft.com/office/drawing/2014/main" id="{CE0F39A7-BA60-4E5B-995B-575D3FE0A4B0}"/>
              </a:ext>
            </a:extLst>
          </p:cNvPr>
          <p:cNvSpPr txBox="1"/>
          <p:nvPr/>
        </p:nvSpPr>
        <p:spPr>
          <a:xfrm>
            <a:off x="2394014" y="1928245"/>
            <a:ext cx="57349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Implemented with </a:t>
            </a:r>
            <a:r>
              <a:rPr lang="en-US" dirty="0">
                <a:solidFill>
                  <a:schemeClr val="accent6"/>
                </a:solidFill>
                <a:latin typeface="Arial" panose="020B0604020202020204" pitchFamily="34" charset="0"/>
                <a:cs typeface="Arial" panose="020B0604020202020204" pitchFamily="34" charset="0"/>
              </a:rPr>
              <a:t>Message Oriented Middleware</a:t>
            </a:r>
            <a:endParaRPr lang="en-US"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7F1A33E2-D8C2-4840-9E3B-4EF33C308AA4}"/>
              </a:ext>
            </a:extLst>
          </p:cNvPr>
          <p:cNvGrpSpPr/>
          <p:nvPr/>
        </p:nvGrpSpPr>
        <p:grpSpPr>
          <a:xfrm>
            <a:off x="2854529" y="2599081"/>
            <a:ext cx="4844293" cy="530485"/>
            <a:chOff x="2854529" y="2599081"/>
            <a:chExt cx="4844293" cy="530485"/>
          </a:xfrm>
        </p:grpSpPr>
        <p:sp>
          <p:nvSpPr>
            <p:cNvPr id="13" name="TextBox 12">
              <a:extLst>
                <a:ext uri="{FF2B5EF4-FFF2-40B4-BE49-F238E27FC236}">
                  <a16:creationId xmlns:a16="http://schemas.microsoft.com/office/drawing/2014/main" id="{730FC423-EF3A-4D6D-BD9B-6500C5547001}"/>
                </a:ext>
              </a:extLst>
            </p:cNvPr>
            <p:cNvSpPr txBox="1"/>
            <p:nvPr/>
          </p:nvSpPr>
          <p:spPr>
            <a:xfrm>
              <a:off x="4162862" y="2618131"/>
              <a:ext cx="3535960" cy="369332"/>
            </a:xfrm>
            <a:prstGeom prst="rect">
              <a:avLst/>
            </a:prstGeom>
            <a:noFill/>
          </p:spPr>
          <p:txBody>
            <a:bodyPr wrap="square">
              <a:spAutoFit/>
            </a:bodyPr>
            <a:lstStyle/>
            <a:p>
              <a:pPr algn="l"/>
              <a:r>
                <a:rPr lang="en-US" b="0" i="0" dirty="0">
                  <a:solidFill>
                    <a:srgbClr val="333333"/>
                  </a:solidFill>
                  <a:effectLst/>
                  <a:latin typeface="Helvetica Neue"/>
                </a:rPr>
                <a:t>The Raft Consensus Algorithm</a:t>
              </a:r>
            </a:p>
          </p:txBody>
        </p:sp>
        <p:pic>
          <p:nvPicPr>
            <p:cNvPr id="5" name="Graphic 4">
              <a:extLst>
                <a:ext uri="{FF2B5EF4-FFF2-40B4-BE49-F238E27FC236}">
                  <a16:creationId xmlns:a16="http://schemas.microsoft.com/office/drawing/2014/main" id="{22180088-507D-481E-B585-D413941D07B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818" t="25520" r="5661" b="27042"/>
            <a:stretch/>
          </p:blipFill>
          <p:spPr>
            <a:xfrm>
              <a:off x="2854529" y="2599081"/>
              <a:ext cx="989900" cy="530485"/>
            </a:xfrm>
            <a:prstGeom prst="rect">
              <a:avLst/>
            </a:prstGeom>
          </p:spPr>
        </p:pic>
      </p:grpSp>
      <p:sp>
        <p:nvSpPr>
          <p:cNvPr id="12" name="TextBox 11">
            <a:extLst>
              <a:ext uri="{FF2B5EF4-FFF2-40B4-BE49-F238E27FC236}">
                <a16:creationId xmlns:a16="http://schemas.microsoft.com/office/drawing/2014/main" id="{236D485A-C365-4522-AF75-43936A563BDC}"/>
              </a:ext>
            </a:extLst>
          </p:cNvPr>
          <p:cNvSpPr txBox="1"/>
          <p:nvPr/>
        </p:nvSpPr>
        <p:spPr>
          <a:xfrm>
            <a:off x="294834" y="5175808"/>
            <a:ext cx="546829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Raft is easier for students to learn than </a:t>
            </a:r>
            <a:r>
              <a:rPr lang="en-US" dirty="0" err="1">
                <a:latin typeface="Arial" panose="020B0604020202020204" pitchFamily="34" charset="0"/>
                <a:cs typeface="Arial" panose="020B0604020202020204" pitchFamily="34" charset="0"/>
              </a:rPr>
              <a:t>Paxos</a:t>
            </a:r>
            <a:r>
              <a:rPr lang="en-US" dirty="0">
                <a:latin typeface="Arial" panose="020B060402020202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E8F8FFF0-7A08-40B4-A8AB-6F29ED90D896}"/>
              </a:ext>
            </a:extLst>
          </p:cNvPr>
          <p:cNvSpPr txBox="1"/>
          <p:nvPr/>
        </p:nvSpPr>
        <p:spPr>
          <a:xfrm>
            <a:off x="294834" y="4838117"/>
            <a:ext cx="531188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 produces a result equivalent to (multi-)</a:t>
            </a:r>
            <a:r>
              <a:rPr lang="en-US" dirty="0" err="1">
                <a:latin typeface="Arial" panose="020B0604020202020204" pitchFamily="34" charset="0"/>
                <a:cs typeface="Arial" panose="020B0604020202020204" pitchFamily="34" charset="0"/>
              </a:rPr>
              <a:t>Paxos</a:t>
            </a:r>
            <a:r>
              <a:rPr lang="en-US" dirty="0">
                <a:latin typeface="Arial" panose="020B0604020202020204" pitchFamily="34" charset="0"/>
                <a:cs typeface="Arial" panose="020B0604020202020204" pitchFamily="34" charset="0"/>
              </a:rPr>
              <a:t> </a:t>
            </a:r>
          </a:p>
        </p:txBody>
      </p:sp>
      <p:sp>
        <p:nvSpPr>
          <p:cNvPr id="16" name="TextBox 15">
            <a:extLst>
              <a:ext uri="{FF2B5EF4-FFF2-40B4-BE49-F238E27FC236}">
                <a16:creationId xmlns:a16="http://schemas.microsoft.com/office/drawing/2014/main" id="{307CBB02-63B2-40BE-B8FF-74BFE4E3FF83}"/>
              </a:ext>
            </a:extLst>
          </p:cNvPr>
          <p:cNvSpPr txBox="1"/>
          <p:nvPr/>
        </p:nvSpPr>
        <p:spPr>
          <a:xfrm>
            <a:off x="294834" y="3825047"/>
            <a:ext cx="3549595"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Managing a replicated log.</a:t>
            </a:r>
          </a:p>
        </p:txBody>
      </p:sp>
      <p:sp>
        <p:nvSpPr>
          <p:cNvPr id="19" name="TextBox 18">
            <a:extLst>
              <a:ext uri="{FF2B5EF4-FFF2-40B4-BE49-F238E27FC236}">
                <a16:creationId xmlns:a16="http://schemas.microsoft.com/office/drawing/2014/main" id="{E1F28DEA-E99D-4D50-843F-AA66EAF378AB}"/>
              </a:ext>
            </a:extLst>
          </p:cNvPr>
          <p:cNvSpPr txBox="1"/>
          <p:nvPr/>
        </p:nvSpPr>
        <p:spPr>
          <a:xfrm>
            <a:off x="294834" y="3210358"/>
            <a:ext cx="8065686"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Diego </a:t>
            </a:r>
            <a:r>
              <a:rPr lang="en-US" dirty="0" err="1">
                <a:latin typeface="Arial" panose="020B0604020202020204" pitchFamily="34" charset="0"/>
                <a:cs typeface="Arial" panose="020B0604020202020204" pitchFamily="34" charset="0"/>
              </a:rPr>
              <a:t>Ongaro</a:t>
            </a:r>
            <a:r>
              <a:rPr lang="en-US" dirty="0">
                <a:latin typeface="Arial" panose="020B0604020202020204" pitchFamily="34" charset="0"/>
                <a:cs typeface="Arial" panose="020B0604020202020204" pitchFamily="34" charset="0"/>
              </a:rPr>
              <a:t> and John </a:t>
            </a:r>
            <a:r>
              <a:rPr lang="en-US" dirty="0" err="1">
                <a:latin typeface="Arial" panose="020B0604020202020204" pitchFamily="34" charset="0"/>
                <a:cs typeface="Arial" panose="020B0604020202020204" pitchFamily="34" charset="0"/>
              </a:rPr>
              <a:t>Ousterhout</a:t>
            </a:r>
            <a:r>
              <a:rPr lang="en-US" dirty="0">
                <a:latin typeface="Arial" panose="020B0604020202020204" pitchFamily="34" charset="0"/>
                <a:cs typeface="Arial" panose="020B0604020202020204" pitchFamily="34" charset="0"/>
              </a:rPr>
              <a:t>, Stanford University (2014)</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“In Search of an Understandable Consensus Algorithm”</a:t>
            </a:r>
          </a:p>
        </p:txBody>
      </p:sp>
      <p:sp>
        <p:nvSpPr>
          <p:cNvPr id="26" name="TextBox 25">
            <a:extLst>
              <a:ext uri="{FF2B5EF4-FFF2-40B4-BE49-F238E27FC236}">
                <a16:creationId xmlns:a16="http://schemas.microsoft.com/office/drawing/2014/main" id="{38286343-6769-4A64-9687-20E0CCDC67DF}"/>
              </a:ext>
            </a:extLst>
          </p:cNvPr>
          <p:cNvSpPr txBox="1"/>
          <p:nvPr/>
        </p:nvSpPr>
        <p:spPr>
          <a:xfrm>
            <a:off x="294834" y="4162737"/>
            <a:ext cx="3549595" cy="36933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Crash fault-tolerance (CFT) </a:t>
            </a:r>
            <a:endParaRPr lang="en-US" dirty="0"/>
          </a:p>
        </p:txBody>
      </p:sp>
      <p:sp>
        <p:nvSpPr>
          <p:cNvPr id="21" name="TextBox 20">
            <a:extLst>
              <a:ext uri="{FF2B5EF4-FFF2-40B4-BE49-F238E27FC236}">
                <a16:creationId xmlns:a16="http://schemas.microsoft.com/office/drawing/2014/main" id="{9C1AA9F9-8392-41FB-A07C-D86A3710DCE0}"/>
              </a:ext>
            </a:extLst>
          </p:cNvPr>
          <p:cNvSpPr txBox="1"/>
          <p:nvPr/>
        </p:nvSpPr>
        <p:spPr>
          <a:xfrm>
            <a:off x="1467652" y="5881534"/>
            <a:ext cx="6102926" cy="369332"/>
          </a:xfrm>
          <a:prstGeom prst="rect">
            <a:avLst/>
          </a:prstGeom>
          <a:noFill/>
        </p:spPr>
        <p:txBody>
          <a:bodyPr wrap="square">
            <a:spAutoFit/>
          </a:bodyPr>
          <a:lstStyle/>
          <a:p>
            <a:pPr lvl="4"/>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Paxos</a:t>
            </a:r>
            <a:r>
              <a:rPr lang="en-US" dirty="0">
                <a:latin typeface="Arial" panose="020B0604020202020204" pitchFamily="34" charset="0"/>
                <a:cs typeface="Arial" panose="020B0604020202020204" pitchFamily="34" charset="0"/>
              </a:rPr>
              <a:t> made simple”            (2001)</a:t>
            </a:r>
          </a:p>
        </p:txBody>
      </p:sp>
      <p:sp>
        <p:nvSpPr>
          <p:cNvPr id="23" name="TextBox 22">
            <a:extLst>
              <a:ext uri="{FF2B5EF4-FFF2-40B4-BE49-F238E27FC236}">
                <a16:creationId xmlns:a16="http://schemas.microsoft.com/office/drawing/2014/main" id="{AE3F331C-77A6-4295-A340-68D435701947}"/>
              </a:ext>
            </a:extLst>
          </p:cNvPr>
          <p:cNvSpPr txBox="1"/>
          <p:nvPr/>
        </p:nvSpPr>
        <p:spPr>
          <a:xfrm>
            <a:off x="294834" y="6349800"/>
            <a:ext cx="4974998"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RAFT &amp; </a:t>
            </a:r>
            <a:r>
              <a:rPr lang="en-US" dirty="0" err="1">
                <a:latin typeface="Arial" panose="020B0604020202020204" pitchFamily="34" charset="0"/>
                <a:cs typeface="Arial" panose="020B0604020202020204" pitchFamily="34" charset="0"/>
              </a:rPr>
              <a:t>Paxos</a:t>
            </a:r>
            <a:r>
              <a:rPr lang="en-US" dirty="0">
                <a:latin typeface="Arial" panose="020B0604020202020204" pitchFamily="34" charset="0"/>
                <a:cs typeface="Arial" panose="020B0604020202020204" pitchFamily="34" charset="0"/>
              </a:rPr>
              <a:t> are non-Byzantine model</a:t>
            </a:r>
          </a:p>
        </p:txBody>
      </p:sp>
      <p:sp>
        <p:nvSpPr>
          <p:cNvPr id="27" name="TextBox 26">
            <a:extLst>
              <a:ext uri="{FF2B5EF4-FFF2-40B4-BE49-F238E27FC236}">
                <a16:creationId xmlns:a16="http://schemas.microsoft.com/office/drawing/2014/main" id="{44810C9E-AEA2-4D53-8486-C360E6ADF084}"/>
              </a:ext>
            </a:extLst>
          </p:cNvPr>
          <p:cNvSpPr txBox="1"/>
          <p:nvPr/>
        </p:nvSpPr>
        <p:spPr>
          <a:xfrm>
            <a:off x="1467652" y="5528671"/>
            <a:ext cx="6102926" cy="369332"/>
          </a:xfrm>
          <a:prstGeom prst="rect">
            <a:avLst/>
          </a:prstGeom>
          <a:noFill/>
        </p:spPr>
        <p:txBody>
          <a:bodyPr wrap="square">
            <a:spAutoFit/>
          </a:bodyPr>
          <a:lstStyle/>
          <a:p>
            <a:pPr marL="285750" indent="-285750">
              <a:buFont typeface="Arial" panose="020B0604020202020204" pitchFamily="34" charset="0"/>
              <a:buChar char="•"/>
            </a:pPr>
            <a:r>
              <a:rPr lang="en-US" dirty="0"/>
              <a:t>Leslie </a:t>
            </a:r>
            <a:r>
              <a:rPr lang="en-US" dirty="0" err="1"/>
              <a:t>Lamport</a:t>
            </a:r>
            <a:r>
              <a:rPr lang="en-US" dirty="0"/>
              <a:t> “The part-time parliament”  (1989)</a:t>
            </a:r>
          </a:p>
        </p:txBody>
      </p:sp>
      <p:sp>
        <p:nvSpPr>
          <p:cNvPr id="28" name="TextBox 27">
            <a:extLst>
              <a:ext uri="{FF2B5EF4-FFF2-40B4-BE49-F238E27FC236}">
                <a16:creationId xmlns:a16="http://schemas.microsoft.com/office/drawing/2014/main" id="{BA5F9734-CECD-46C9-A55F-55F43782372D}"/>
              </a:ext>
            </a:extLst>
          </p:cNvPr>
          <p:cNvSpPr txBox="1"/>
          <p:nvPr/>
        </p:nvSpPr>
        <p:spPr>
          <a:xfrm>
            <a:off x="294834" y="4500427"/>
            <a:ext cx="227992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02122"/>
                </a:solidFill>
                <a:latin typeface="Arial" panose="020B0604020202020204" pitchFamily="34" charset="0"/>
                <a:cs typeface="Arial" panose="020B0604020202020204" pitchFamily="34" charset="0"/>
              </a:rPr>
              <a:t>Quorum</a:t>
            </a:r>
            <a:r>
              <a:rPr lang="en-US" sz="1800" b="0" i="0" u="none" strike="noStrike" baseline="0" dirty="0">
                <a:latin typeface="Arial" panose="020B0604020202020204" pitchFamily="34" charset="0"/>
                <a:cs typeface="Arial" panose="020B0604020202020204" pitchFamily="34" charset="0"/>
              </a:rPr>
              <a:t> = </a:t>
            </a:r>
            <a:r>
              <a:rPr lang="en-US" b="0" i="0" u="none" strike="noStrike" baseline="0" dirty="0">
                <a:latin typeface="Arial" panose="020B0604020202020204" pitchFamily="34" charset="0"/>
                <a:cs typeface="Arial" panose="020B0604020202020204" pitchFamily="34" charset="0"/>
              </a:rPr>
              <a:t>1/2</a:t>
            </a:r>
            <a:r>
              <a:rPr lang="en-US" sz="1800" b="0" i="0" u="none" strike="noStrike" baseline="0" dirty="0">
                <a:latin typeface="Arial" panose="020B0604020202020204" pitchFamily="34" charset="0"/>
                <a:cs typeface="Arial" panose="020B0604020202020204" pitchFamily="34" charset="0"/>
              </a:rPr>
              <a:t>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12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9" grpId="0"/>
      <p:bldP spid="26" grpId="0"/>
      <p:bldP spid="21" grpId="0"/>
      <p:bldP spid="23" grpId="0"/>
      <p:bldP spid="2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D999F0C7-A2AE-4CA7-B089-8FE5B1A1EEE6}"/>
              </a:ext>
            </a:extLst>
          </p:cNvPr>
          <p:cNvPicPr>
            <a:picLocks noGrp="1" noChangeAspect="1"/>
          </p:cNvPicPr>
          <p:nvPr>
            <p:ph idx="1"/>
          </p:nvPr>
        </p:nvPicPr>
        <p:blipFill>
          <a:blip r:embed="rId2"/>
          <a:stretch>
            <a:fillRect/>
          </a:stretch>
        </p:blipFill>
        <p:spPr>
          <a:xfrm>
            <a:off x="677863" y="2577688"/>
            <a:ext cx="8596312" cy="3047237"/>
          </a:xfrm>
          <a:prstGeom prst="rect">
            <a:avLst/>
          </a:prstGeom>
        </p:spPr>
      </p:pic>
      <p:pic>
        <p:nvPicPr>
          <p:cNvPr id="3" name="Picture 2" descr="Text&#10;&#10;Description automatically generated with medium confidence">
            <a:extLst>
              <a:ext uri="{FF2B5EF4-FFF2-40B4-BE49-F238E27FC236}">
                <a16:creationId xmlns:a16="http://schemas.microsoft.com/office/drawing/2014/main" id="{D996A584-6E51-4889-A43C-F20FCEB6E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 y="132955"/>
            <a:ext cx="5473337" cy="1086293"/>
          </a:xfrm>
          <a:prstGeom prst="rect">
            <a:avLst/>
          </a:prstGeom>
        </p:spPr>
      </p:pic>
      <p:sp>
        <p:nvSpPr>
          <p:cNvPr id="2" name="Rectangle 1">
            <a:extLst>
              <a:ext uri="{FF2B5EF4-FFF2-40B4-BE49-F238E27FC236}">
                <a16:creationId xmlns:a16="http://schemas.microsoft.com/office/drawing/2014/main" id="{C731F0CB-EA3B-4250-ACCA-265B4630AA02}"/>
              </a:ext>
            </a:extLst>
          </p:cNvPr>
          <p:cNvSpPr/>
          <p:nvPr/>
        </p:nvSpPr>
        <p:spPr>
          <a:xfrm>
            <a:off x="7555831" y="3150270"/>
            <a:ext cx="1600200" cy="234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BD528A-895D-4B9B-BCB6-11988AD8C869}"/>
              </a:ext>
            </a:extLst>
          </p:cNvPr>
          <p:cNvSpPr/>
          <p:nvPr/>
        </p:nvSpPr>
        <p:spPr>
          <a:xfrm>
            <a:off x="898357" y="3088106"/>
            <a:ext cx="1600200" cy="234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2A1079-C096-4057-A24A-EE433DD03336}"/>
              </a:ext>
            </a:extLst>
          </p:cNvPr>
          <p:cNvSpPr/>
          <p:nvPr/>
        </p:nvSpPr>
        <p:spPr>
          <a:xfrm>
            <a:off x="2516647" y="3088105"/>
            <a:ext cx="1600200" cy="253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4B56C9-AEAA-4BA3-90B2-0601BCCFA2B1}"/>
              </a:ext>
            </a:extLst>
          </p:cNvPr>
          <p:cNvSpPr/>
          <p:nvPr/>
        </p:nvSpPr>
        <p:spPr>
          <a:xfrm>
            <a:off x="4175919" y="3150270"/>
            <a:ext cx="1600200" cy="253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F24008-7C2B-4842-A9C2-790D1437CF06}"/>
              </a:ext>
            </a:extLst>
          </p:cNvPr>
          <p:cNvSpPr/>
          <p:nvPr/>
        </p:nvSpPr>
        <p:spPr>
          <a:xfrm>
            <a:off x="5924947" y="3150270"/>
            <a:ext cx="1600200" cy="253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443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40B43A-CCE0-4108-B43F-EA67814BFF70}"/>
              </a:ext>
            </a:extLst>
          </p:cNvPr>
          <p:cNvSpPr>
            <a:spLocks noGrp="1"/>
          </p:cNvSpPr>
          <p:nvPr>
            <p:ph type="title"/>
          </p:nvPr>
        </p:nvSpPr>
        <p:spPr>
          <a:xfrm>
            <a:off x="91440" y="1160853"/>
            <a:ext cx="3836504" cy="633541"/>
          </a:xfrm>
        </p:spPr>
        <p:txBody>
          <a:bodyPr>
            <a:normAutofit fontScale="90000"/>
          </a:bodyPr>
          <a:lstStyle/>
          <a:p>
            <a:r>
              <a:rPr lang="en-US" b="1" dirty="0">
                <a:latin typeface="Arial" panose="020B0604020202020204" pitchFamily="34" charset="0"/>
                <a:cs typeface="Arial" panose="020B0604020202020204" pitchFamily="34" charset="0"/>
              </a:rPr>
              <a:t>Financial Services</a:t>
            </a:r>
            <a:endParaRPr lang="en-US" dirty="0">
              <a:latin typeface="Arial" panose="020B0604020202020204" pitchFamily="34" charset="0"/>
              <a:cs typeface="Arial" panose="020B0604020202020204" pitchFamily="34" charset="0"/>
            </a:endParaRPr>
          </a:p>
        </p:txBody>
      </p:sp>
      <p:pic>
        <p:nvPicPr>
          <p:cNvPr id="5" name="Content Placeholder 4" descr="Diagram&#10;&#10;Description automatically generated">
            <a:extLst>
              <a:ext uri="{FF2B5EF4-FFF2-40B4-BE49-F238E27FC236}">
                <a16:creationId xmlns:a16="http://schemas.microsoft.com/office/drawing/2014/main" id="{8BF0C2E0-5488-4E49-9AC2-125C19D826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7467" y="2372940"/>
            <a:ext cx="7017104" cy="3456732"/>
          </a:xfrm>
          <a:prstGeom prst="rect">
            <a:avLst/>
          </a:prstGeom>
        </p:spPr>
      </p:pic>
      <p:sp>
        <p:nvSpPr>
          <p:cNvPr id="6" name="Rectangle 5">
            <a:extLst>
              <a:ext uri="{FF2B5EF4-FFF2-40B4-BE49-F238E27FC236}">
                <a16:creationId xmlns:a16="http://schemas.microsoft.com/office/drawing/2014/main" id="{CC2C323D-1CA9-41D2-8711-CB33983998F9}"/>
              </a:ext>
            </a:extLst>
          </p:cNvPr>
          <p:cNvSpPr/>
          <p:nvPr/>
        </p:nvSpPr>
        <p:spPr>
          <a:xfrm>
            <a:off x="1087967" y="5181970"/>
            <a:ext cx="1904424" cy="99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9CBF48-4EC8-43F8-9DAE-2FE74B4500C6}"/>
              </a:ext>
            </a:extLst>
          </p:cNvPr>
          <p:cNvSpPr/>
          <p:nvPr/>
        </p:nvSpPr>
        <p:spPr>
          <a:xfrm>
            <a:off x="4843103" y="1477624"/>
            <a:ext cx="4465468" cy="4536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ext&#10;&#10;Description automatically generated with medium confidence">
            <a:extLst>
              <a:ext uri="{FF2B5EF4-FFF2-40B4-BE49-F238E27FC236}">
                <a16:creationId xmlns:a16="http://schemas.microsoft.com/office/drawing/2014/main" id="{DAC430AB-CB9D-49EF-8BD3-E76D2DC53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 y="132955"/>
            <a:ext cx="5473337" cy="1086293"/>
          </a:xfrm>
          <a:prstGeom prst="rect">
            <a:avLst/>
          </a:prstGeom>
        </p:spPr>
      </p:pic>
    </p:spTree>
    <p:extLst>
      <p:ext uri="{BB962C8B-B14F-4D97-AF65-F5344CB8AC3E}">
        <p14:creationId xmlns:p14="http://schemas.microsoft.com/office/powerpoint/2010/main" val="398874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B284-8DEC-43B8-A700-57C3D73785FE}"/>
              </a:ext>
            </a:extLst>
          </p:cNvPr>
          <p:cNvSpPr>
            <a:spLocks noGrp="1"/>
          </p:cNvSpPr>
          <p:nvPr>
            <p:ph type="title"/>
          </p:nvPr>
        </p:nvSpPr>
        <p:spPr>
          <a:xfrm>
            <a:off x="91440" y="1182439"/>
            <a:ext cx="8596668" cy="559242"/>
          </a:xfrm>
        </p:spPr>
        <p:txBody>
          <a:bodyPr>
            <a:normAutofit fontScale="90000"/>
          </a:bodyPr>
          <a:lstStyle/>
          <a:p>
            <a:r>
              <a:rPr lang="en-US" b="1" dirty="0">
                <a:latin typeface="Arial" panose="020B0604020202020204" pitchFamily="34" charset="0"/>
                <a:cs typeface="Arial" panose="020B0604020202020204" pitchFamily="34" charset="0"/>
              </a:rPr>
              <a:t>Healthcare</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E8CEC47-90AA-49C0-A1AE-D06D26AB30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993" y="2160588"/>
            <a:ext cx="8062051" cy="3881437"/>
          </a:xfrm>
        </p:spPr>
      </p:pic>
      <p:sp>
        <p:nvSpPr>
          <p:cNvPr id="3" name="Rectangle 2">
            <a:extLst>
              <a:ext uri="{FF2B5EF4-FFF2-40B4-BE49-F238E27FC236}">
                <a16:creationId xmlns:a16="http://schemas.microsoft.com/office/drawing/2014/main" id="{B4BBCA71-5C04-45DD-942F-312B57062F23}"/>
              </a:ext>
            </a:extLst>
          </p:cNvPr>
          <p:cNvSpPr/>
          <p:nvPr/>
        </p:nvSpPr>
        <p:spPr>
          <a:xfrm>
            <a:off x="5727701" y="1322773"/>
            <a:ext cx="3279344" cy="2867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6D9DA212-6A88-40FF-9D29-2AEDDF76578E}"/>
              </a:ext>
            </a:extLst>
          </p:cNvPr>
          <p:cNvGrpSpPr/>
          <p:nvPr/>
        </p:nvGrpSpPr>
        <p:grpSpPr>
          <a:xfrm>
            <a:off x="944993" y="3694081"/>
            <a:ext cx="6072326" cy="2886091"/>
            <a:chOff x="944993" y="3694081"/>
            <a:chExt cx="6072326" cy="2886091"/>
          </a:xfrm>
        </p:grpSpPr>
        <p:sp>
          <p:nvSpPr>
            <p:cNvPr id="6" name="Rectangle 5">
              <a:extLst>
                <a:ext uri="{FF2B5EF4-FFF2-40B4-BE49-F238E27FC236}">
                  <a16:creationId xmlns:a16="http://schemas.microsoft.com/office/drawing/2014/main" id="{8F2BF5D2-0C80-412B-8515-266521A0FF26}"/>
                </a:ext>
              </a:extLst>
            </p:cNvPr>
            <p:cNvSpPr/>
            <p:nvPr/>
          </p:nvSpPr>
          <p:spPr>
            <a:xfrm>
              <a:off x="944993" y="4190260"/>
              <a:ext cx="6072326" cy="2389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F5EEEB6-5068-4447-B8CE-C57DCD59AA7E}"/>
                </a:ext>
              </a:extLst>
            </p:cNvPr>
            <p:cNvSpPr/>
            <p:nvPr/>
          </p:nvSpPr>
          <p:spPr>
            <a:xfrm>
              <a:off x="4151420" y="3694081"/>
              <a:ext cx="1309324" cy="2617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Text&#10;&#10;Description automatically generated with medium confidence">
            <a:extLst>
              <a:ext uri="{FF2B5EF4-FFF2-40B4-BE49-F238E27FC236}">
                <a16:creationId xmlns:a16="http://schemas.microsoft.com/office/drawing/2014/main" id="{1E661A83-2328-4B0E-A3C5-4C4995D52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 y="132955"/>
            <a:ext cx="5473337" cy="1086293"/>
          </a:xfrm>
          <a:prstGeom prst="rect">
            <a:avLst/>
          </a:prstGeom>
        </p:spPr>
      </p:pic>
    </p:spTree>
    <p:extLst>
      <p:ext uri="{BB962C8B-B14F-4D97-AF65-F5344CB8AC3E}">
        <p14:creationId xmlns:p14="http://schemas.microsoft.com/office/powerpoint/2010/main" val="11097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Logo&#10;&#10;Description automatically generated">
            <a:extLst>
              <a:ext uri="{FF2B5EF4-FFF2-40B4-BE49-F238E27FC236}">
                <a16:creationId xmlns:a16="http://schemas.microsoft.com/office/drawing/2014/main" id="{08626EC3-A222-496D-AA3F-716F3FB1613B}"/>
              </a:ext>
            </a:extLst>
          </p:cNvPr>
          <p:cNvPicPr>
            <a:picLocks noChangeAspect="1"/>
          </p:cNvPicPr>
          <p:nvPr/>
        </p:nvPicPr>
        <p:blipFill rotWithShape="1">
          <a:blip r:embed="rId3">
            <a:extLst>
              <a:ext uri="{28A0092B-C50C-407E-A947-70E740481C1C}">
                <a14:useLocalDpi xmlns:a14="http://schemas.microsoft.com/office/drawing/2010/main" val="0"/>
              </a:ext>
            </a:extLst>
          </a:blip>
          <a:srcRect l="3282" t="27197" r="3652" b="35913"/>
          <a:stretch/>
        </p:blipFill>
        <p:spPr>
          <a:xfrm>
            <a:off x="13063" y="0"/>
            <a:ext cx="5564777" cy="1241884"/>
          </a:xfrm>
          <a:prstGeom prst="rect">
            <a:avLst/>
          </a:prstGeom>
        </p:spPr>
      </p:pic>
      <p:sp>
        <p:nvSpPr>
          <p:cNvPr id="6" name="TextBox 5">
            <a:extLst>
              <a:ext uri="{FF2B5EF4-FFF2-40B4-BE49-F238E27FC236}">
                <a16:creationId xmlns:a16="http://schemas.microsoft.com/office/drawing/2014/main" id="{FD8DF6E0-A39B-440D-A061-6981054853E1}"/>
              </a:ext>
            </a:extLst>
          </p:cNvPr>
          <p:cNvSpPr txBox="1"/>
          <p:nvPr/>
        </p:nvSpPr>
        <p:spPr>
          <a:xfrm>
            <a:off x="418641" y="1747217"/>
            <a:ext cx="8593156" cy="646331"/>
          </a:xfrm>
          <a:prstGeom prst="rect">
            <a:avLst/>
          </a:prstGeom>
          <a:noFill/>
        </p:spPr>
        <p:txBody>
          <a:bodyPr wrap="square">
            <a:spAutoFit/>
          </a:bodyPr>
          <a:lstStyle/>
          <a:p>
            <a:r>
              <a:rPr lang="en-US" dirty="0"/>
              <a:t>Hyperledger Project is an open-source collaborative effort created to advance cross-industry Blockchain technologies. </a:t>
            </a:r>
          </a:p>
        </p:txBody>
      </p:sp>
      <p:sp>
        <p:nvSpPr>
          <p:cNvPr id="7" name="TextBox 6">
            <a:extLst>
              <a:ext uri="{FF2B5EF4-FFF2-40B4-BE49-F238E27FC236}">
                <a16:creationId xmlns:a16="http://schemas.microsoft.com/office/drawing/2014/main" id="{E67B97AC-B6E8-4517-B746-1E83D51AF95C}"/>
              </a:ext>
            </a:extLst>
          </p:cNvPr>
          <p:cNvSpPr txBox="1"/>
          <p:nvPr/>
        </p:nvSpPr>
        <p:spPr>
          <a:xfrm>
            <a:off x="286439" y="2955142"/>
            <a:ext cx="9419422" cy="646331"/>
          </a:xfrm>
          <a:prstGeom prst="rect">
            <a:avLst/>
          </a:prstGeom>
          <a:noFill/>
        </p:spPr>
        <p:txBody>
          <a:bodyPr wrap="square">
            <a:spAutoFit/>
          </a:bodyPr>
          <a:lstStyle/>
          <a:p>
            <a:r>
              <a:rPr lang="en-US" dirty="0"/>
              <a:t>It is a project under the LINUX Foundation, Hyperledger is not a single project but a collection of projects under Hyperledger umbrella</a:t>
            </a:r>
          </a:p>
        </p:txBody>
      </p:sp>
    </p:spTree>
    <p:extLst>
      <p:ext uri="{BB962C8B-B14F-4D97-AF65-F5344CB8AC3E}">
        <p14:creationId xmlns:p14="http://schemas.microsoft.com/office/powerpoint/2010/main" val="367539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2548-EA12-450F-81DB-B9E4A66AE740}"/>
              </a:ext>
            </a:extLst>
          </p:cNvPr>
          <p:cNvSpPr>
            <a:spLocks noGrp="1"/>
          </p:cNvSpPr>
          <p:nvPr>
            <p:ph type="title"/>
          </p:nvPr>
        </p:nvSpPr>
        <p:spPr>
          <a:xfrm>
            <a:off x="65084" y="1142337"/>
            <a:ext cx="3218805" cy="646706"/>
          </a:xfrm>
        </p:spPr>
        <p:txBody>
          <a:bodyPr>
            <a:normAutofit/>
          </a:bodyPr>
          <a:lstStyle/>
          <a:p>
            <a:r>
              <a:rPr lang="en-US" sz="3200" b="1" dirty="0">
                <a:latin typeface="Arial" panose="020B0604020202020204" pitchFamily="34" charset="0"/>
                <a:cs typeface="Arial" panose="020B0604020202020204" pitchFamily="34" charset="0"/>
              </a:rPr>
              <a:t>Supply chain</a:t>
            </a:r>
            <a:endParaRPr lang="en-US"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BB38FEE-E8CF-4EAE-A663-6CDB01831C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2567" y="2160588"/>
            <a:ext cx="4906903" cy="3881437"/>
          </a:xfrm>
        </p:spPr>
      </p:pic>
      <p:sp>
        <p:nvSpPr>
          <p:cNvPr id="3" name="Rectangle 2">
            <a:extLst>
              <a:ext uri="{FF2B5EF4-FFF2-40B4-BE49-F238E27FC236}">
                <a16:creationId xmlns:a16="http://schemas.microsoft.com/office/drawing/2014/main" id="{F81E8375-D64D-4923-8FB7-4B0F96CDC778}"/>
              </a:ext>
            </a:extLst>
          </p:cNvPr>
          <p:cNvSpPr/>
          <p:nvPr/>
        </p:nvSpPr>
        <p:spPr>
          <a:xfrm>
            <a:off x="1819923" y="4554245"/>
            <a:ext cx="7270812" cy="1938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A9E57D-B18E-45E5-87FC-AD9F900E528D}"/>
              </a:ext>
            </a:extLst>
          </p:cNvPr>
          <p:cNvSpPr/>
          <p:nvPr/>
        </p:nvSpPr>
        <p:spPr>
          <a:xfrm>
            <a:off x="5377325" y="4580878"/>
            <a:ext cx="2831977" cy="1911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medium confidence">
            <a:extLst>
              <a:ext uri="{FF2B5EF4-FFF2-40B4-BE49-F238E27FC236}">
                <a16:creationId xmlns:a16="http://schemas.microsoft.com/office/drawing/2014/main" id="{FEA154CF-3881-498F-9A2A-3E0293C7A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 y="132955"/>
            <a:ext cx="5473337" cy="1086293"/>
          </a:xfrm>
          <a:prstGeom prst="rect">
            <a:avLst/>
          </a:prstGeom>
        </p:spPr>
      </p:pic>
    </p:spTree>
    <p:extLst>
      <p:ext uri="{BB962C8B-B14F-4D97-AF65-F5344CB8AC3E}">
        <p14:creationId xmlns:p14="http://schemas.microsoft.com/office/powerpoint/2010/main" val="19014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59A8-72BC-4B5E-B231-CA1C9FCB048C}"/>
              </a:ext>
            </a:extLst>
          </p:cNvPr>
          <p:cNvSpPr>
            <a:spLocks noGrp="1"/>
          </p:cNvSpPr>
          <p:nvPr>
            <p:ph type="title"/>
          </p:nvPr>
        </p:nvSpPr>
        <p:spPr>
          <a:xfrm>
            <a:off x="2701428" y="1913580"/>
            <a:ext cx="4748944" cy="1687209"/>
          </a:xfrm>
        </p:spPr>
        <p:txBody>
          <a:bodyPr>
            <a:noAutofit/>
          </a:bodyPr>
          <a:lstStyle/>
          <a:p>
            <a:r>
              <a:rPr lang="en-US" sz="8800" b="0" i="0" dirty="0">
                <a:solidFill>
                  <a:schemeClr val="accent1">
                    <a:lumMod val="40000"/>
                    <a:lumOff val="60000"/>
                  </a:schemeClr>
                </a:solidFill>
                <a:effectLst/>
                <a:latin typeface="Aharoni" panose="02010803020104030203" pitchFamily="2" charset="-79"/>
                <a:cs typeface="Aharoni" panose="02010803020104030203" pitchFamily="2" charset="-79"/>
              </a:rPr>
              <a:t>Thanks</a:t>
            </a:r>
            <a:endParaRPr lang="en-US" sz="8800" dirty="0">
              <a:solidFill>
                <a:schemeClr val="accent1">
                  <a:lumMod val="40000"/>
                  <a:lumOff val="60000"/>
                </a:schemeClr>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955DB040-9148-4079-A707-C54991664739}"/>
              </a:ext>
            </a:extLst>
          </p:cNvPr>
          <p:cNvSpPr txBox="1"/>
          <p:nvPr/>
        </p:nvSpPr>
        <p:spPr>
          <a:xfrm>
            <a:off x="4128691" y="3429000"/>
            <a:ext cx="1894417" cy="830997"/>
          </a:xfrm>
          <a:prstGeom prst="rect">
            <a:avLst/>
          </a:prstGeom>
          <a:noFill/>
        </p:spPr>
        <p:txBody>
          <a:bodyPr wrap="square">
            <a:spAutoFit/>
          </a:bodyPr>
          <a:lstStyle/>
          <a:p>
            <a:r>
              <a:rPr lang="en-US" sz="4800" b="0" i="0" u="none" strike="noStrike" baseline="0" dirty="0">
                <a:solidFill>
                  <a:schemeClr val="accent3">
                    <a:lumMod val="60000"/>
                    <a:lumOff val="40000"/>
                  </a:schemeClr>
                </a:solidFill>
                <a:latin typeface="Abadi Extra Light" panose="020B0204020104020204" pitchFamily="34" charset="0"/>
              </a:rPr>
              <a:t>Q/A ?</a:t>
            </a:r>
            <a:endParaRPr lang="en-US" sz="4800" dirty="0">
              <a:solidFill>
                <a:schemeClr val="accent3">
                  <a:lumMod val="60000"/>
                  <a:lumOff val="40000"/>
                </a:schemeClr>
              </a:solidFill>
              <a:latin typeface="Abadi Extra Light" panose="020B0204020104020204" pitchFamily="34" charset="0"/>
            </a:endParaRPr>
          </a:p>
        </p:txBody>
      </p:sp>
      <p:pic>
        <p:nvPicPr>
          <p:cNvPr id="9" name="Content Placeholder 4" descr="A picture containing text&#10;&#10;Description automatically generated">
            <a:extLst>
              <a:ext uri="{FF2B5EF4-FFF2-40B4-BE49-F238E27FC236}">
                <a16:creationId xmlns:a16="http://schemas.microsoft.com/office/drawing/2014/main" id="{26BB5703-4D63-4E06-9C91-1C5DF9217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84" y="6071877"/>
            <a:ext cx="2566367" cy="716546"/>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A0D9BCA6-0544-4C8A-AB07-13F69DE7C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 y="132955"/>
            <a:ext cx="5473337" cy="1086293"/>
          </a:xfrm>
          <a:prstGeom prst="rect">
            <a:avLst/>
          </a:prstGeom>
        </p:spPr>
      </p:pic>
    </p:spTree>
    <p:extLst>
      <p:ext uri="{BB962C8B-B14F-4D97-AF65-F5344CB8AC3E}">
        <p14:creationId xmlns:p14="http://schemas.microsoft.com/office/powerpoint/2010/main" val="140606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4DC623-2BBF-4DA6-89D6-DC678E43D7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323" y="1789286"/>
            <a:ext cx="9102186" cy="3678925"/>
          </a:xfrm>
          <a:prstGeom prst="rect">
            <a:avLst/>
          </a:prstGeom>
        </p:spPr>
      </p:pic>
      <p:pic>
        <p:nvPicPr>
          <p:cNvPr id="12" name="Picture 11" descr="Logo&#10;&#10;Description automatically generated">
            <a:extLst>
              <a:ext uri="{FF2B5EF4-FFF2-40B4-BE49-F238E27FC236}">
                <a16:creationId xmlns:a16="http://schemas.microsoft.com/office/drawing/2014/main" id="{08626EC3-A222-496D-AA3F-716F3FB1613B}"/>
              </a:ext>
            </a:extLst>
          </p:cNvPr>
          <p:cNvPicPr>
            <a:picLocks noChangeAspect="1"/>
          </p:cNvPicPr>
          <p:nvPr/>
        </p:nvPicPr>
        <p:blipFill rotWithShape="1">
          <a:blip r:embed="rId5">
            <a:extLst>
              <a:ext uri="{28A0092B-C50C-407E-A947-70E740481C1C}">
                <a14:useLocalDpi xmlns:a14="http://schemas.microsoft.com/office/drawing/2010/main" val="0"/>
              </a:ext>
            </a:extLst>
          </a:blip>
          <a:srcRect l="3282" t="27197" r="3652" b="35913"/>
          <a:stretch/>
        </p:blipFill>
        <p:spPr>
          <a:xfrm>
            <a:off x="13063" y="0"/>
            <a:ext cx="5564777" cy="1241884"/>
          </a:xfrm>
          <a:prstGeom prst="rect">
            <a:avLst/>
          </a:prstGeom>
        </p:spPr>
      </p:pic>
    </p:spTree>
    <p:extLst>
      <p:ext uri="{BB962C8B-B14F-4D97-AF65-F5344CB8AC3E}">
        <p14:creationId xmlns:p14="http://schemas.microsoft.com/office/powerpoint/2010/main" val="253935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4DC623-2BBF-4DA6-89D6-DC678E43D7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323" y="1789286"/>
            <a:ext cx="9102186" cy="3678925"/>
          </a:xfrm>
          <a:prstGeom prst="rect">
            <a:avLst/>
          </a:prstGeom>
        </p:spPr>
      </p:pic>
      <p:pic>
        <p:nvPicPr>
          <p:cNvPr id="12" name="Picture 11" descr="Logo&#10;&#10;Description automatically generated">
            <a:extLst>
              <a:ext uri="{FF2B5EF4-FFF2-40B4-BE49-F238E27FC236}">
                <a16:creationId xmlns:a16="http://schemas.microsoft.com/office/drawing/2014/main" id="{08626EC3-A222-496D-AA3F-716F3FB1613B}"/>
              </a:ext>
            </a:extLst>
          </p:cNvPr>
          <p:cNvPicPr>
            <a:picLocks noChangeAspect="1"/>
          </p:cNvPicPr>
          <p:nvPr/>
        </p:nvPicPr>
        <p:blipFill rotWithShape="1">
          <a:blip r:embed="rId5">
            <a:extLst>
              <a:ext uri="{28A0092B-C50C-407E-A947-70E740481C1C}">
                <a14:useLocalDpi xmlns:a14="http://schemas.microsoft.com/office/drawing/2010/main" val="0"/>
              </a:ext>
            </a:extLst>
          </a:blip>
          <a:srcRect l="3282" t="27197" r="3652" b="35913"/>
          <a:stretch/>
        </p:blipFill>
        <p:spPr>
          <a:xfrm>
            <a:off x="13063" y="0"/>
            <a:ext cx="5564777" cy="1241884"/>
          </a:xfrm>
          <a:prstGeom prst="rect">
            <a:avLst/>
          </a:prstGeom>
        </p:spPr>
      </p:pic>
      <p:sp>
        <p:nvSpPr>
          <p:cNvPr id="4" name="Rectangle 3">
            <a:extLst>
              <a:ext uri="{FF2B5EF4-FFF2-40B4-BE49-F238E27FC236}">
                <a16:creationId xmlns:a16="http://schemas.microsoft.com/office/drawing/2014/main" id="{9EAE641C-DCDE-4A19-8523-4F0D2CF52CAD}"/>
              </a:ext>
            </a:extLst>
          </p:cNvPr>
          <p:cNvSpPr/>
          <p:nvPr/>
        </p:nvSpPr>
        <p:spPr>
          <a:xfrm>
            <a:off x="355323" y="2521131"/>
            <a:ext cx="9102186" cy="12409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65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4DC623-2BBF-4DA6-89D6-DC678E43D7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323" y="1789286"/>
            <a:ext cx="9102186" cy="3678925"/>
          </a:xfrm>
          <a:prstGeom prst="rect">
            <a:avLst/>
          </a:prstGeom>
        </p:spPr>
      </p:pic>
      <p:pic>
        <p:nvPicPr>
          <p:cNvPr id="12" name="Picture 11" descr="Logo&#10;&#10;Description automatically generated">
            <a:extLst>
              <a:ext uri="{FF2B5EF4-FFF2-40B4-BE49-F238E27FC236}">
                <a16:creationId xmlns:a16="http://schemas.microsoft.com/office/drawing/2014/main" id="{08626EC3-A222-496D-AA3F-716F3FB1613B}"/>
              </a:ext>
            </a:extLst>
          </p:cNvPr>
          <p:cNvPicPr>
            <a:picLocks noChangeAspect="1"/>
          </p:cNvPicPr>
          <p:nvPr/>
        </p:nvPicPr>
        <p:blipFill rotWithShape="1">
          <a:blip r:embed="rId5">
            <a:extLst>
              <a:ext uri="{28A0092B-C50C-407E-A947-70E740481C1C}">
                <a14:useLocalDpi xmlns:a14="http://schemas.microsoft.com/office/drawing/2010/main" val="0"/>
              </a:ext>
            </a:extLst>
          </a:blip>
          <a:srcRect l="3282" t="27197" r="3652" b="35913"/>
          <a:stretch/>
        </p:blipFill>
        <p:spPr>
          <a:xfrm>
            <a:off x="13063" y="0"/>
            <a:ext cx="5564777" cy="1241884"/>
          </a:xfrm>
          <a:prstGeom prst="rect">
            <a:avLst/>
          </a:prstGeom>
        </p:spPr>
      </p:pic>
      <p:sp>
        <p:nvSpPr>
          <p:cNvPr id="4" name="Rectangle 3">
            <a:extLst>
              <a:ext uri="{FF2B5EF4-FFF2-40B4-BE49-F238E27FC236}">
                <a16:creationId xmlns:a16="http://schemas.microsoft.com/office/drawing/2014/main" id="{9EAE641C-DCDE-4A19-8523-4F0D2CF52CAD}"/>
              </a:ext>
            </a:extLst>
          </p:cNvPr>
          <p:cNvSpPr/>
          <p:nvPr/>
        </p:nvSpPr>
        <p:spPr>
          <a:xfrm>
            <a:off x="3317965" y="2521131"/>
            <a:ext cx="1384663" cy="12409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63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936" y="107670"/>
            <a:ext cx="4148336" cy="1158242"/>
          </a:xfrm>
        </p:spPr>
      </p:pic>
      <p:sp>
        <p:nvSpPr>
          <p:cNvPr id="7" name="TextBox 6">
            <a:extLst>
              <a:ext uri="{FF2B5EF4-FFF2-40B4-BE49-F238E27FC236}">
                <a16:creationId xmlns:a16="http://schemas.microsoft.com/office/drawing/2014/main" id="{690CDDFA-3D01-47FD-A55A-B79C1A1C4DDC}"/>
              </a:ext>
            </a:extLst>
          </p:cNvPr>
          <p:cNvSpPr txBox="1"/>
          <p:nvPr/>
        </p:nvSpPr>
        <p:spPr>
          <a:xfrm>
            <a:off x="543791" y="1505588"/>
            <a:ext cx="6102926" cy="461665"/>
          </a:xfrm>
          <a:prstGeom prst="rect">
            <a:avLst/>
          </a:prstGeom>
          <a:noFill/>
        </p:spPr>
        <p:txBody>
          <a:bodyPr wrap="square">
            <a:spAutoFit/>
          </a:bodyPr>
          <a:lstStyle/>
          <a:p>
            <a:r>
              <a:rPr lang="en-US" sz="2400" dirty="0"/>
              <a:t>What is Hyperledger Fabric?</a:t>
            </a:r>
          </a:p>
        </p:txBody>
      </p:sp>
      <p:sp>
        <p:nvSpPr>
          <p:cNvPr id="8" name="TextBox 7">
            <a:extLst>
              <a:ext uri="{FF2B5EF4-FFF2-40B4-BE49-F238E27FC236}">
                <a16:creationId xmlns:a16="http://schemas.microsoft.com/office/drawing/2014/main" id="{196F733E-A521-4EAB-ACAB-3410403D5AD2}"/>
              </a:ext>
            </a:extLst>
          </p:cNvPr>
          <p:cNvSpPr txBox="1"/>
          <p:nvPr/>
        </p:nvSpPr>
        <p:spPr>
          <a:xfrm>
            <a:off x="543791" y="2004905"/>
            <a:ext cx="9279082" cy="2862322"/>
          </a:xfrm>
          <a:prstGeom prst="rect">
            <a:avLst/>
          </a:prstGeom>
          <a:noFill/>
        </p:spPr>
        <p:txBody>
          <a:bodyPr wrap="square">
            <a:spAutoFit/>
          </a:bodyPr>
          <a:lstStyle/>
          <a:p>
            <a:r>
              <a:rPr lang="en-US" b="0" i="0" dirty="0">
                <a:solidFill>
                  <a:srgbClr val="161616"/>
                </a:solidFill>
                <a:effectLst/>
                <a:latin typeface="IBM Plex Sans" panose="020B0503050203000203" pitchFamily="34" charset="0"/>
              </a:rPr>
              <a:t>Hyperledger Fabric, an open source project from the Linux Foundation, is the modular blockchain framework and de facto standard for enterprise blockchain platforms. Intended as a foundation for developing enterprise-grade applications and industry solutions, the open, modular architecture uses plug-and-play components to accommodate a wide range of use cases.</a:t>
            </a:r>
            <a:br>
              <a:rPr lang="en-US" dirty="0"/>
            </a:br>
            <a:br>
              <a:rPr lang="en-US" dirty="0"/>
            </a:br>
            <a:r>
              <a:rPr lang="en-US" b="0" i="0" dirty="0">
                <a:solidFill>
                  <a:srgbClr val="161616"/>
                </a:solidFill>
                <a:effectLst/>
                <a:latin typeface="IBM Plex Sans" panose="020B0503050203000203" pitchFamily="34" charset="0"/>
              </a:rPr>
              <a:t>With more than 120,000 contributing organizations and more than 15,000 engineer contributors working together, Hyperledger Fabric offers a unique approach to consensus that enables performance at scale while also preserving the data privacy enterprises demand.</a:t>
            </a:r>
            <a:endParaRPr lang="en-US" dirty="0"/>
          </a:p>
        </p:txBody>
      </p:sp>
    </p:spTree>
    <p:extLst>
      <p:ext uri="{BB962C8B-B14F-4D97-AF65-F5344CB8AC3E}">
        <p14:creationId xmlns:p14="http://schemas.microsoft.com/office/powerpoint/2010/main" val="330028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936" y="107670"/>
            <a:ext cx="4148336" cy="1158242"/>
          </a:xfrm>
        </p:spPr>
      </p:pic>
      <p:sp>
        <p:nvSpPr>
          <p:cNvPr id="7" name="TextBox 6">
            <a:extLst>
              <a:ext uri="{FF2B5EF4-FFF2-40B4-BE49-F238E27FC236}">
                <a16:creationId xmlns:a16="http://schemas.microsoft.com/office/drawing/2014/main" id="{690CDDFA-3D01-47FD-A55A-B79C1A1C4DDC}"/>
              </a:ext>
            </a:extLst>
          </p:cNvPr>
          <p:cNvSpPr txBox="1"/>
          <p:nvPr/>
        </p:nvSpPr>
        <p:spPr>
          <a:xfrm>
            <a:off x="543791" y="1505588"/>
            <a:ext cx="6102926" cy="461665"/>
          </a:xfrm>
          <a:prstGeom prst="rect">
            <a:avLst/>
          </a:prstGeom>
          <a:noFill/>
        </p:spPr>
        <p:txBody>
          <a:bodyPr wrap="square">
            <a:spAutoFit/>
          </a:bodyPr>
          <a:lstStyle/>
          <a:p>
            <a:pPr algn="l" fontAlgn="base"/>
            <a:r>
              <a:rPr lang="en-US" sz="2400" b="0" i="0" dirty="0">
                <a:solidFill>
                  <a:srgbClr val="161616"/>
                </a:solidFill>
                <a:effectLst/>
                <a:latin typeface="IBM Plex Sans" panose="020B0503050203000203" pitchFamily="34" charset="0"/>
              </a:rPr>
              <a:t>How Hyperledger Fabric works</a:t>
            </a:r>
          </a:p>
        </p:txBody>
      </p:sp>
      <p:sp>
        <p:nvSpPr>
          <p:cNvPr id="8" name="TextBox 7">
            <a:extLst>
              <a:ext uri="{FF2B5EF4-FFF2-40B4-BE49-F238E27FC236}">
                <a16:creationId xmlns:a16="http://schemas.microsoft.com/office/drawing/2014/main" id="{196F733E-A521-4EAB-ACAB-3410403D5AD2}"/>
              </a:ext>
            </a:extLst>
          </p:cNvPr>
          <p:cNvSpPr txBox="1"/>
          <p:nvPr/>
        </p:nvSpPr>
        <p:spPr>
          <a:xfrm>
            <a:off x="543791" y="2004905"/>
            <a:ext cx="9279082" cy="2862322"/>
          </a:xfrm>
          <a:prstGeom prst="rect">
            <a:avLst/>
          </a:prstGeom>
          <a:noFill/>
        </p:spPr>
        <p:txBody>
          <a:bodyPr wrap="square">
            <a:spAutoFit/>
          </a:bodyPr>
          <a:lstStyle/>
          <a:p>
            <a:r>
              <a:rPr lang="en-US" b="0" i="0" dirty="0">
                <a:solidFill>
                  <a:srgbClr val="161616"/>
                </a:solidFill>
                <a:effectLst/>
                <a:latin typeface="IBM Plex Sans" panose="020B0503050203000203" pitchFamily="34" charset="0"/>
              </a:rPr>
              <a:t>Hyperledger Fabric is an open, proven, enterprise-grade, distributed ledger platform. It has advanced privacy controls so only the data you want shared gets shared among the “permissioned” (known) network participants.</a:t>
            </a:r>
            <a:br>
              <a:rPr lang="en-US" dirty="0"/>
            </a:br>
            <a:br>
              <a:rPr lang="en-US" dirty="0"/>
            </a:br>
            <a:r>
              <a:rPr lang="en-US" b="0" i="0" dirty="0">
                <a:solidFill>
                  <a:srgbClr val="161616"/>
                </a:solidFill>
                <a:effectLst/>
                <a:latin typeface="IBM Plex Sans" panose="020B0503050203000203" pitchFamily="34" charset="0"/>
              </a:rPr>
              <a:t>Smart contracts document the business processes you want to automate with self-executing terms between the parties written into lines of code. The code and the agreements contained therein exist across the distributed, decentralized blockchain network. Transactions are trackable and irreversible, creating trust between organizations. This enables businesses to make more informed decisions quicker — saving time, reducing costs, and reducing risks.</a:t>
            </a:r>
            <a:endParaRPr lang="en-US" dirty="0"/>
          </a:p>
        </p:txBody>
      </p:sp>
    </p:spTree>
    <p:extLst>
      <p:ext uri="{BB962C8B-B14F-4D97-AF65-F5344CB8AC3E}">
        <p14:creationId xmlns:p14="http://schemas.microsoft.com/office/powerpoint/2010/main" val="241339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936" y="107670"/>
            <a:ext cx="4148336" cy="1158242"/>
          </a:xfrm>
        </p:spPr>
      </p:pic>
      <p:sp>
        <p:nvSpPr>
          <p:cNvPr id="7" name="TextBox 6">
            <a:extLst>
              <a:ext uri="{FF2B5EF4-FFF2-40B4-BE49-F238E27FC236}">
                <a16:creationId xmlns:a16="http://schemas.microsoft.com/office/drawing/2014/main" id="{690CDDFA-3D01-47FD-A55A-B79C1A1C4DDC}"/>
              </a:ext>
            </a:extLst>
          </p:cNvPr>
          <p:cNvSpPr txBox="1"/>
          <p:nvPr/>
        </p:nvSpPr>
        <p:spPr>
          <a:xfrm>
            <a:off x="543791" y="1505588"/>
            <a:ext cx="6102926" cy="461665"/>
          </a:xfrm>
          <a:prstGeom prst="rect">
            <a:avLst/>
          </a:prstGeom>
          <a:noFill/>
        </p:spPr>
        <p:txBody>
          <a:bodyPr wrap="square">
            <a:spAutoFit/>
          </a:bodyPr>
          <a:lstStyle/>
          <a:p>
            <a:pPr algn="l" fontAlgn="base"/>
            <a:r>
              <a:rPr lang="en-US" sz="2400" b="0" i="0" dirty="0">
                <a:solidFill>
                  <a:srgbClr val="161616"/>
                </a:solidFill>
                <a:effectLst/>
                <a:latin typeface="IBM Plex Sans" panose="020B0503050203000203" pitchFamily="34" charset="0"/>
              </a:rPr>
              <a:t>Benefits of Hyperledger Fabric</a:t>
            </a:r>
          </a:p>
        </p:txBody>
      </p:sp>
      <p:grpSp>
        <p:nvGrpSpPr>
          <p:cNvPr id="21" name="Group 20">
            <a:extLst>
              <a:ext uri="{FF2B5EF4-FFF2-40B4-BE49-F238E27FC236}">
                <a16:creationId xmlns:a16="http://schemas.microsoft.com/office/drawing/2014/main" id="{1249C9AB-1D32-49B9-8570-67667B73D828}"/>
              </a:ext>
            </a:extLst>
          </p:cNvPr>
          <p:cNvGrpSpPr/>
          <p:nvPr/>
        </p:nvGrpSpPr>
        <p:grpSpPr>
          <a:xfrm>
            <a:off x="832076" y="1990447"/>
            <a:ext cx="6959374" cy="923330"/>
            <a:chOff x="832076" y="2155000"/>
            <a:chExt cx="6959374" cy="923330"/>
          </a:xfrm>
        </p:grpSpPr>
        <p:sp>
          <p:nvSpPr>
            <p:cNvPr id="6" name="TextBox 5">
              <a:extLst>
                <a:ext uri="{FF2B5EF4-FFF2-40B4-BE49-F238E27FC236}">
                  <a16:creationId xmlns:a16="http://schemas.microsoft.com/office/drawing/2014/main" id="{5B46210E-433F-4281-8B94-ADD634C2EC6C}"/>
                </a:ext>
              </a:extLst>
            </p:cNvPr>
            <p:cNvSpPr txBox="1"/>
            <p:nvPr/>
          </p:nvSpPr>
          <p:spPr>
            <a:xfrm>
              <a:off x="1690008" y="2155000"/>
              <a:ext cx="6101442" cy="923330"/>
            </a:xfrm>
            <a:prstGeom prst="rect">
              <a:avLst/>
            </a:prstGeom>
            <a:noFill/>
          </p:spPr>
          <p:txBody>
            <a:bodyPr wrap="square">
              <a:spAutoFit/>
            </a:bodyPr>
            <a:lstStyle/>
            <a:p>
              <a:pPr algn="l" fontAlgn="base"/>
              <a:r>
                <a:rPr lang="en-US" b="1" i="0" dirty="0">
                  <a:solidFill>
                    <a:srgbClr val="161616"/>
                  </a:solidFill>
                  <a:effectLst/>
                  <a:latin typeface="IBM Plex Sans" panose="020B0503050203000203" pitchFamily="34" charset="0"/>
                </a:rPr>
                <a:t>Permissioned network</a:t>
              </a:r>
            </a:p>
            <a:p>
              <a:pPr fontAlgn="base"/>
              <a:r>
                <a:rPr lang="en-US" dirty="0">
                  <a:effectLst/>
                  <a:latin typeface="inherit"/>
                </a:rPr>
                <a:t>Establish decentralized trust in a network of known participants rather than an open network of anonymous participants.</a:t>
              </a:r>
            </a:p>
          </p:txBody>
        </p:sp>
        <p:pic>
          <p:nvPicPr>
            <p:cNvPr id="14" name="Picture 13">
              <a:extLst>
                <a:ext uri="{FF2B5EF4-FFF2-40B4-BE49-F238E27FC236}">
                  <a16:creationId xmlns:a16="http://schemas.microsoft.com/office/drawing/2014/main" id="{02BE5E3F-1177-46D2-A455-54A091D33BCE}"/>
                </a:ext>
              </a:extLst>
            </p:cNvPr>
            <p:cNvPicPr>
              <a:picLocks noChangeAspect="1"/>
            </p:cNvPicPr>
            <p:nvPr/>
          </p:nvPicPr>
          <p:blipFill>
            <a:blip r:embed="rId4"/>
            <a:stretch>
              <a:fillRect/>
            </a:stretch>
          </p:blipFill>
          <p:spPr>
            <a:xfrm>
              <a:off x="832076" y="2230903"/>
              <a:ext cx="752475" cy="771525"/>
            </a:xfrm>
            <a:prstGeom prst="rect">
              <a:avLst/>
            </a:prstGeom>
          </p:spPr>
        </p:pic>
      </p:grpSp>
      <p:grpSp>
        <p:nvGrpSpPr>
          <p:cNvPr id="22" name="Group 21">
            <a:extLst>
              <a:ext uri="{FF2B5EF4-FFF2-40B4-BE49-F238E27FC236}">
                <a16:creationId xmlns:a16="http://schemas.microsoft.com/office/drawing/2014/main" id="{22BC4265-4F78-41B3-9E97-697EC5C8A457}"/>
              </a:ext>
            </a:extLst>
          </p:cNvPr>
          <p:cNvGrpSpPr/>
          <p:nvPr/>
        </p:nvGrpSpPr>
        <p:grpSpPr>
          <a:xfrm>
            <a:off x="832076" y="3121756"/>
            <a:ext cx="6959374" cy="923330"/>
            <a:chOff x="832076" y="3266077"/>
            <a:chExt cx="6959374" cy="923330"/>
          </a:xfrm>
        </p:grpSpPr>
        <p:sp>
          <p:nvSpPr>
            <p:cNvPr id="9" name="TextBox 8">
              <a:extLst>
                <a:ext uri="{FF2B5EF4-FFF2-40B4-BE49-F238E27FC236}">
                  <a16:creationId xmlns:a16="http://schemas.microsoft.com/office/drawing/2014/main" id="{24D52094-8A91-4AB6-BBB6-45F878ED842B}"/>
                </a:ext>
              </a:extLst>
            </p:cNvPr>
            <p:cNvSpPr txBox="1"/>
            <p:nvPr/>
          </p:nvSpPr>
          <p:spPr>
            <a:xfrm>
              <a:off x="1690008" y="3266077"/>
              <a:ext cx="6101442" cy="923330"/>
            </a:xfrm>
            <a:prstGeom prst="rect">
              <a:avLst/>
            </a:prstGeom>
            <a:noFill/>
          </p:spPr>
          <p:txBody>
            <a:bodyPr wrap="square">
              <a:spAutoFit/>
            </a:bodyPr>
            <a:lstStyle/>
            <a:p>
              <a:pPr algn="l" fontAlgn="base"/>
              <a:r>
                <a:rPr lang="en-US" b="1" i="0" dirty="0">
                  <a:solidFill>
                    <a:srgbClr val="161616"/>
                  </a:solidFill>
                  <a:effectLst/>
                  <a:latin typeface="IBM Plex Sans" panose="020B0503050203000203" pitchFamily="34" charset="0"/>
                </a:rPr>
                <a:t>Confidential transactions</a:t>
              </a:r>
            </a:p>
            <a:p>
              <a:pPr fontAlgn="base"/>
              <a:r>
                <a:rPr lang="en-US" dirty="0">
                  <a:effectLst/>
                  <a:latin typeface="inherit"/>
                </a:rPr>
                <a:t>Expose only the data you want to share to the parties you want to share it with.</a:t>
              </a:r>
            </a:p>
          </p:txBody>
        </p:sp>
        <p:pic>
          <p:nvPicPr>
            <p:cNvPr id="16" name="Picture 15">
              <a:extLst>
                <a:ext uri="{FF2B5EF4-FFF2-40B4-BE49-F238E27FC236}">
                  <a16:creationId xmlns:a16="http://schemas.microsoft.com/office/drawing/2014/main" id="{21206B17-ADDB-4287-929C-FAE67BEFE9A4}"/>
                </a:ext>
              </a:extLst>
            </p:cNvPr>
            <p:cNvPicPr>
              <a:picLocks noChangeAspect="1"/>
            </p:cNvPicPr>
            <p:nvPr/>
          </p:nvPicPr>
          <p:blipFill>
            <a:blip r:embed="rId5"/>
            <a:stretch>
              <a:fillRect/>
            </a:stretch>
          </p:blipFill>
          <p:spPr>
            <a:xfrm>
              <a:off x="832076" y="3313405"/>
              <a:ext cx="819150" cy="828675"/>
            </a:xfrm>
            <a:prstGeom prst="rect">
              <a:avLst/>
            </a:prstGeom>
          </p:spPr>
        </p:pic>
      </p:grpSp>
      <p:grpSp>
        <p:nvGrpSpPr>
          <p:cNvPr id="23" name="Group 22">
            <a:extLst>
              <a:ext uri="{FF2B5EF4-FFF2-40B4-BE49-F238E27FC236}">
                <a16:creationId xmlns:a16="http://schemas.microsoft.com/office/drawing/2014/main" id="{D3B92188-8F1B-445C-B0AC-3B7C598F72A3}"/>
              </a:ext>
            </a:extLst>
          </p:cNvPr>
          <p:cNvGrpSpPr/>
          <p:nvPr/>
        </p:nvGrpSpPr>
        <p:grpSpPr>
          <a:xfrm>
            <a:off x="832076" y="4253065"/>
            <a:ext cx="6959374" cy="923330"/>
            <a:chOff x="832076" y="4325225"/>
            <a:chExt cx="6959374" cy="923330"/>
          </a:xfrm>
        </p:grpSpPr>
        <p:sp>
          <p:nvSpPr>
            <p:cNvPr id="10" name="TextBox 9">
              <a:extLst>
                <a:ext uri="{FF2B5EF4-FFF2-40B4-BE49-F238E27FC236}">
                  <a16:creationId xmlns:a16="http://schemas.microsoft.com/office/drawing/2014/main" id="{99367451-46A2-4F74-AE85-C86A108E1F61}"/>
                </a:ext>
              </a:extLst>
            </p:cNvPr>
            <p:cNvSpPr txBox="1"/>
            <p:nvPr/>
          </p:nvSpPr>
          <p:spPr>
            <a:xfrm>
              <a:off x="1690008" y="4325225"/>
              <a:ext cx="6101442" cy="923330"/>
            </a:xfrm>
            <a:prstGeom prst="rect">
              <a:avLst/>
            </a:prstGeom>
            <a:noFill/>
          </p:spPr>
          <p:txBody>
            <a:bodyPr wrap="square">
              <a:spAutoFit/>
            </a:bodyPr>
            <a:lstStyle/>
            <a:p>
              <a:pPr algn="l" fontAlgn="base"/>
              <a:r>
                <a:rPr lang="en-US" b="1" i="0" dirty="0">
                  <a:solidFill>
                    <a:srgbClr val="161616"/>
                  </a:solidFill>
                  <a:effectLst/>
                  <a:latin typeface="IBM Plex Sans" panose="020B0503050203000203" pitchFamily="34" charset="0"/>
                </a:rPr>
                <a:t>Pluggable architecture</a:t>
              </a:r>
            </a:p>
            <a:p>
              <a:pPr fontAlgn="base"/>
              <a:r>
                <a:rPr lang="en-US" dirty="0">
                  <a:effectLst/>
                  <a:latin typeface="inherit"/>
                </a:rPr>
                <a:t>Tailor the blockchain to industry needs with a pluggable architecture rather than a one-size-fits-all approach.</a:t>
              </a:r>
            </a:p>
          </p:txBody>
        </p:sp>
        <p:pic>
          <p:nvPicPr>
            <p:cNvPr id="18" name="Picture 17">
              <a:extLst>
                <a:ext uri="{FF2B5EF4-FFF2-40B4-BE49-F238E27FC236}">
                  <a16:creationId xmlns:a16="http://schemas.microsoft.com/office/drawing/2014/main" id="{7FADAEE6-BAFF-4C8F-BA0E-39122722FC84}"/>
                </a:ext>
              </a:extLst>
            </p:cNvPr>
            <p:cNvPicPr>
              <a:picLocks noChangeAspect="1"/>
            </p:cNvPicPr>
            <p:nvPr/>
          </p:nvPicPr>
          <p:blipFill>
            <a:blip r:embed="rId6"/>
            <a:stretch>
              <a:fillRect/>
            </a:stretch>
          </p:blipFill>
          <p:spPr>
            <a:xfrm>
              <a:off x="832076" y="4415415"/>
              <a:ext cx="752475" cy="742950"/>
            </a:xfrm>
            <a:prstGeom prst="rect">
              <a:avLst/>
            </a:prstGeom>
          </p:spPr>
        </p:pic>
      </p:grpSp>
      <p:grpSp>
        <p:nvGrpSpPr>
          <p:cNvPr id="24" name="Group 23">
            <a:extLst>
              <a:ext uri="{FF2B5EF4-FFF2-40B4-BE49-F238E27FC236}">
                <a16:creationId xmlns:a16="http://schemas.microsoft.com/office/drawing/2014/main" id="{F0D97D32-9864-49F9-83FA-BAFB5A43354D}"/>
              </a:ext>
            </a:extLst>
          </p:cNvPr>
          <p:cNvGrpSpPr/>
          <p:nvPr/>
        </p:nvGrpSpPr>
        <p:grpSpPr>
          <a:xfrm>
            <a:off x="832076" y="5384373"/>
            <a:ext cx="6959374" cy="923330"/>
            <a:chOff x="832076" y="5384373"/>
            <a:chExt cx="6959374" cy="923330"/>
          </a:xfrm>
        </p:grpSpPr>
        <p:sp>
          <p:nvSpPr>
            <p:cNvPr id="12" name="TextBox 11">
              <a:extLst>
                <a:ext uri="{FF2B5EF4-FFF2-40B4-BE49-F238E27FC236}">
                  <a16:creationId xmlns:a16="http://schemas.microsoft.com/office/drawing/2014/main" id="{755B60EE-58AF-4B47-9BD4-81C200EB43CC}"/>
                </a:ext>
              </a:extLst>
            </p:cNvPr>
            <p:cNvSpPr txBox="1"/>
            <p:nvPr/>
          </p:nvSpPr>
          <p:spPr>
            <a:xfrm>
              <a:off x="1690008" y="5384373"/>
              <a:ext cx="6101442" cy="923330"/>
            </a:xfrm>
            <a:prstGeom prst="rect">
              <a:avLst/>
            </a:prstGeom>
            <a:noFill/>
          </p:spPr>
          <p:txBody>
            <a:bodyPr wrap="square">
              <a:spAutoFit/>
            </a:bodyPr>
            <a:lstStyle/>
            <a:p>
              <a:pPr algn="l" fontAlgn="base"/>
              <a:r>
                <a:rPr lang="en-US" b="1" i="0" dirty="0">
                  <a:solidFill>
                    <a:srgbClr val="161616"/>
                  </a:solidFill>
                  <a:effectLst/>
                  <a:latin typeface="IBM Plex Sans" panose="020B0503050203000203" pitchFamily="34" charset="0"/>
                </a:rPr>
                <a:t>Easy to get started</a:t>
              </a:r>
            </a:p>
            <a:p>
              <a:pPr fontAlgn="base"/>
              <a:r>
                <a:rPr lang="en-US" dirty="0">
                  <a:effectLst/>
                  <a:latin typeface="inherit"/>
                </a:rPr>
                <a:t>Program smart contracts in the languages your team works in today, instead of learning custom languages and architectures.</a:t>
              </a:r>
            </a:p>
          </p:txBody>
        </p:sp>
        <p:pic>
          <p:nvPicPr>
            <p:cNvPr id="20" name="Picture 19">
              <a:extLst>
                <a:ext uri="{FF2B5EF4-FFF2-40B4-BE49-F238E27FC236}">
                  <a16:creationId xmlns:a16="http://schemas.microsoft.com/office/drawing/2014/main" id="{75279E12-48FA-47B4-9A4B-6A8E509BB5D1}"/>
                </a:ext>
              </a:extLst>
            </p:cNvPr>
            <p:cNvPicPr>
              <a:picLocks noChangeAspect="1"/>
            </p:cNvPicPr>
            <p:nvPr/>
          </p:nvPicPr>
          <p:blipFill>
            <a:blip r:embed="rId7"/>
            <a:stretch>
              <a:fillRect/>
            </a:stretch>
          </p:blipFill>
          <p:spPr>
            <a:xfrm>
              <a:off x="832076" y="5465038"/>
              <a:ext cx="790575" cy="762000"/>
            </a:xfrm>
            <a:prstGeom prst="rect">
              <a:avLst/>
            </a:prstGeom>
          </p:spPr>
        </p:pic>
      </p:grpSp>
    </p:spTree>
    <p:extLst>
      <p:ext uri="{BB962C8B-B14F-4D97-AF65-F5344CB8AC3E}">
        <p14:creationId xmlns:p14="http://schemas.microsoft.com/office/powerpoint/2010/main" val="12035192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25451</TotalTime>
  <Words>2122</Words>
  <Application>Microsoft Office PowerPoint</Application>
  <PresentationFormat>Widescreen</PresentationFormat>
  <Paragraphs>260</Paragraphs>
  <Slides>31</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Abadi Extra Light</vt:lpstr>
      <vt:lpstr>Aharoni</vt:lpstr>
      <vt:lpstr>Arial</vt:lpstr>
      <vt:lpstr>Calibri</vt:lpstr>
      <vt:lpstr>charter</vt:lpstr>
      <vt:lpstr>Helvetica Neue</vt:lpstr>
      <vt:lpstr>IBM Plex Sans</vt:lpstr>
      <vt:lpstr>inherit</vt:lpstr>
      <vt:lpstr>Times New Roman</vt:lpstr>
      <vt:lpstr>Trebuchet MS</vt:lpstr>
      <vt:lpstr>Wingdings 3</vt:lpstr>
      <vt:lpstr>Facet</vt:lpstr>
      <vt:lpstr>College of Computing and Informatics Department of Software and Information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Hyperledger Architecture Component</vt:lpstr>
      <vt:lpstr>Hyperledger Architecture Component</vt:lpstr>
      <vt:lpstr>Hyperledger Architecture Component</vt:lpstr>
      <vt:lpstr>Hyperledger Architecture Component</vt:lpstr>
      <vt:lpstr>Hyperledger Architecture Component</vt:lpstr>
      <vt:lpstr>Hyperledger Architecture Component</vt:lpstr>
      <vt:lpstr>Hyperledger Architecture Component</vt:lpstr>
      <vt:lpstr>Hyperledger Architecture Component</vt:lpstr>
      <vt:lpstr>Hyperledger Architecture Component</vt:lpstr>
      <vt:lpstr>Hyperledger Architecture Component</vt:lpstr>
      <vt:lpstr>Hyperledger Architecture Component</vt:lpstr>
      <vt:lpstr>PowerPoint Presentation</vt:lpstr>
      <vt:lpstr>Financial Services</vt:lpstr>
      <vt:lpstr>Healthcare</vt:lpstr>
      <vt:lpstr>Supply chain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Security Issues of decentralized blockchain using Hyperledger Fabric</dc:title>
  <dc:creator>Ahmed Al-Salih</dc:creator>
  <cp:lastModifiedBy>Ahmed Al-Salih</cp:lastModifiedBy>
  <cp:revision>169</cp:revision>
  <dcterms:created xsi:type="dcterms:W3CDTF">2021-09-23T13:40:12Z</dcterms:created>
  <dcterms:modified xsi:type="dcterms:W3CDTF">2021-12-22T20:01:07Z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113265-c559-4850-9a4d-5c092dbd21ac_Enabled">
    <vt:lpwstr>true</vt:lpwstr>
  </property>
  <property fmtid="{D5CDD505-2E9C-101B-9397-08002B2CF9AE}" pid="3" name="MSIP_Label_a1113265-c559-4850-9a4d-5c092dbd21ac_SetDate">
    <vt:lpwstr>2021-09-23T13:40:14Z</vt:lpwstr>
  </property>
  <property fmtid="{D5CDD505-2E9C-101B-9397-08002B2CF9AE}" pid="4" name="MSIP_Label_a1113265-c559-4850-9a4d-5c092dbd21ac_Method">
    <vt:lpwstr>Standard</vt:lpwstr>
  </property>
  <property fmtid="{D5CDD505-2E9C-101B-9397-08002B2CF9AE}" pid="5" name="MSIP_Label_a1113265-c559-4850-9a4d-5c092dbd21ac_Name">
    <vt:lpwstr>Internal Use</vt:lpwstr>
  </property>
  <property fmtid="{D5CDD505-2E9C-101B-9397-08002B2CF9AE}" pid="6" name="MSIP_Label_a1113265-c559-4850-9a4d-5c092dbd21ac_SiteId">
    <vt:lpwstr>a6b169f1-592b-4329-8f33-8db8903003c7</vt:lpwstr>
  </property>
  <property fmtid="{D5CDD505-2E9C-101B-9397-08002B2CF9AE}" pid="7" name="MSIP_Label_a1113265-c559-4850-9a4d-5c092dbd21ac_ActionId">
    <vt:lpwstr>46c8f366-5ec7-4cbb-b171-d04d595c018e</vt:lpwstr>
  </property>
  <property fmtid="{D5CDD505-2E9C-101B-9397-08002B2CF9AE}" pid="8" name="MSIP_Label_a1113265-c559-4850-9a4d-5c092dbd21ac_ContentBits">
    <vt:lpwstr>0</vt:lpwstr>
  </property>
</Properties>
</file>