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23"/>
  </p:notesMasterIdLst>
  <p:sldIdLst>
    <p:sldId id="256" r:id="rId2"/>
    <p:sldId id="286" r:id="rId3"/>
    <p:sldId id="288" r:id="rId4"/>
    <p:sldId id="289" r:id="rId5"/>
    <p:sldId id="290" r:id="rId6"/>
    <p:sldId id="291" r:id="rId7"/>
    <p:sldId id="292" r:id="rId8"/>
    <p:sldId id="294" r:id="rId9"/>
    <p:sldId id="295" r:id="rId10"/>
    <p:sldId id="296" r:id="rId11"/>
    <p:sldId id="298" r:id="rId12"/>
    <p:sldId id="300" r:id="rId13"/>
    <p:sldId id="301" r:id="rId14"/>
    <p:sldId id="302" r:id="rId15"/>
    <p:sldId id="303" r:id="rId16"/>
    <p:sldId id="304" r:id="rId17"/>
    <p:sldId id="305" r:id="rId18"/>
    <p:sldId id="306" r:id="rId19"/>
    <p:sldId id="307" r:id="rId20"/>
    <p:sldId id="308" r:id="rId21"/>
    <p:sldId id="28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3B3"/>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8" autoAdjust="0"/>
    <p:restoredTop sz="94477" autoAdjust="0"/>
  </p:normalViewPr>
  <p:slideViewPr>
    <p:cSldViewPr snapToGrid="0">
      <p:cViewPr>
        <p:scale>
          <a:sx n="110" d="100"/>
          <a:sy n="110" d="100"/>
        </p:scale>
        <p:origin x="624" y="1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A83F26-6CD6-4493-A0B3-7F5E4DE6E406}" type="datetimeFigureOut">
              <a:rPr lang="en-US" smtClean="0"/>
              <a:t>12/21/2021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35505-515C-4301-A647-60A94B0EA2FC}" type="slidenum">
              <a:rPr lang="en-US" smtClean="0"/>
              <a:t>‹#›</a:t>
            </a:fld>
            <a:endParaRPr lang="en-US"/>
          </a:p>
        </p:txBody>
      </p:sp>
    </p:spTree>
    <p:extLst>
      <p:ext uri="{BB962C8B-B14F-4D97-AF65-F5344CB8AC3E}">
        <p14:creationId xmlns:p14="http://schemas.microsoft.com/office/powerpoint/2010/main" val="88715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hyperledger/fabric-sampl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1</a:t>
            </a:fld>
            <a:endParaRPr lang="en-US"/>
          </a:p>
        </p:txBody>
      </p:sp>
    </p:spTree>
    <p:extLst>
      <p:ext uri="{BB962C8B-B14F-4D97-AF65-F5344CB8AC3E}">
        <p14:creationId xmlns:p14="http://schemas.microsoft.com/office/powerpoint/2010/main" val="2190152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https://github.com/hyperledger/fabric-samples</a:t>
            </a:r>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10</a:t>
            </a:fld>
            <a:endParaRPr lang="en-US"/>
          </a:p>
        </p:txBody>
      </p:sp>
    </p:spTree>
    <p:extLst>
      <p:ext uri="{BB962C8B-B14F-4D97-AF65-F5344CB8AC3E}">
        <p14:creationId xmlns:p14="http://schemas.microsoft.com/office/powerpoint/2010/main" val="1640868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74C3C"/>
                </a:solidFill>
                <a:effectLst/>
                <a:latin typeface="SFMono-Regular"/>
              </a:rPr>
              <a:t>%USERPROFILE%\go\</a:t>
            </a:r>
            <a:r>
              <a:rPr lang="en-US" b="0" i="0" dirty="0" err="1">
                <a:solidFill>
                  <a:srgbClr val="E74C3C"/>
                </a:solidFill>
                <a:effectLst/>
                <a:latin typeface="SFMono-Regular"/>
              </a:rPr>
              <a:t>src</a:t>
            </a:r>
            <a:r>
              <a:rPr lang="en-US" b="0" i="0" dirty="0">
                <a:solidFill>
                  <a:srgbClr val="E74C3C"/>
                </a:solidFill>
                <a:effectLst/>
                <a:latin typeface="SFMono-Regular"/>
              </a:rPr>
              <a:t>\github.com\&lt;</a:t>
            </a:r>
            <a:r>
              <a:rPr lang="en-US" b="0" i="0" dirty="0" err="1">
                <a:solidFill>
                  <a:srgbClr val="E74C3C"/>
                </a:solidFill>
                <a:effectLst/>
                <a:latin typeface="SFMono-Regular"/>
              </a:rPr>
              <a:t>your_github_userid</a:t>
            </a:r>
            <a:r>
              <a:rPr lang="en-US" b="0" i="0" dirty="0">
                <a:solidFill>
                  <a:srgbClr val="E74C3C"/>
                </a:solidFill>
                <a:effectLst/>
                <a:latin typeface="SFMono-Regular"/>
              </a:rPr>
              <a:t>&gt;</a:t>
            </a:r>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11</a:t>
            </a:fld>
            <a:endParaRPr lang="en-US"/>
          </a:p>
        </p:txBody>
      </p:sp>
    </p:spTree>
    <p:extLst>
      <p:ext uri="{BB962C8B-B14F-4D97-AF65-F5344CB8AC3E}">
        <p14:creationId xmlns:p14="http://schemas.microsoft.com/office/powerpoint/2010/main" val="2506602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10101"/>
                </a:solidFill>
                <a:effectLst/>
                <a:latin typeface="Lato" panose="020F0502020204030203" pitchFamily="34" charset="0"/>
              </a:rPr>
              <a:t>$ curl -</a:t>
            </a:r>
            <a:r>
              <a:rPr lang="en-US" b="0" i="0" dirty="0" err="1">
                <a:solidFill>
                  <a:srgbClr val="010101"/>
                </a:solidFill>
                <a:effectLst/>
                <a:latin typeface="Lato" panose="020F0502020204030203" pitchFamily="34" charset="0"/>
              </a:rPr>
              <a:t>sSL</a:t>
            </a:r>
            <a:r>
              <a:rPr lang="en-US" b="0" i="0" dirty="0">
                <a:solidFill>
                  <a:srgbClr val="010101"/>
                </a:solidFill>
                <a:effectLst/>
                <a:latin typeface="Lato" panose="020F0502020204030203" pitchFamily="34" charset="0"/>
              </a:rPr>
              <a:t> https://bit.ly/2ysbOFE | bash -s </a:t>
            </a:r>
          </a:p>
        </p:txBody>
      </p:sp>
      <p:sp>
        <p:nvSpPr>
          <p:cNvPr id="4" name="Slide Number Placeholder 3"/>
          <p:cNvSpPr>
            <a:spLocks noGrp="1"/>
          </p:cNvSpPr>
          <p:nvPr>
            <p:ph type="sldNum" sz="quarter" idx="5"/>
          </p:nvPr>
        </p:nvSpPr>
        <p:spPr/>
        <p:txBody>
          <a:bodyPr/>
          <a:lstStyle/>
          <a:p>
            <a:fld id="{E3735505-515C-4301-A647-60A94B0EA2FC}" type="slidenum">
              <a:rPr lang="en-US" smtClean="0"/>
              <a:t>12</a:t>
            </a:fld>
            <a:endParaRPr lang="en-US"/>
          </a:p>
        </p:txBody>
      </p:sp>
    </p:spTree>
    <p:extLst>
      <p:ext uri="{BB962C8B-B14F-4D97-AF65-F5344CB8AC3E}">
        <p14:creationId xmlns:p14="http://schemas.microsoft.com/office/powerpoint/2010/main" val="348368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10101"/>
                </a:solidFill>
                <a:effectLst/>
                <a:latin typeface="Lato" panose="020F0502020204030203" pitchFamily="34" charset="0"/>
              </a:rPr>
              <a:t>curl -</a:t>
            </a:r>
            <a:r>
              <a:rPr lang="en-US" b="0" i="0" dirty="0" err="1">
                <a:solidFill>
                  <a:srgbClr val="010101"/>
                </a:solidFill>
                <a:effectLst/>
                <a:latin typeface="Lato" panose="020F0502020204030203" pitchFamily="34" charset="0"/>
              </a:rPr>
              <a:t>sSL</a:t>
            </a:r>
            <a:r>
              <a:rPr lang="en-US" b="0" i="0" dirty="0">
                <a:solidFill>
                  <a:srgbClr val="010101"/>
                </a:solidFill>
                <a:effectLst/>
                <a:latin typeface="Lato" panose="020F0502020204030203" pitchFamily="34" charset="0"/>
              </a:rPr>
              <a:t> https://raw.githubusercontent.com/hyperledger/fabric/main/scripts/bootstrap.sh| bash -s  </a:t>
            </a:r>
          </a:p>
          <a:p>
            <a:br>
              <a:rPr lang="en-US" dirty="0"/>
            </a:br>
            <a:endParaRPr lang="en-US" b="0" i="0" dirty="0">
              <a:solidFill>
                <a:srgbClr val="010101"/>
              </a:solidFill>
              <a:effectLst/>
              <a:latin typeface="Lato" panose="020F0502020204030203" pitchFamily="34" charset="0"/>
            </a:endParaRPr>
          </a:p>
        </p:txBody>
      </p:sp>
      <p:sp>
        <p:nvSpPr>
          <p:cNvPr id="4" name="Slide Number Placeholder 3"/>
          <p:cNvSpPr>
            <a:spLocks noGrp="1"/>
          </p:cNvSpPr>
          <p:nvPr>
            <p:ph type="sldNum" sz="quarter" idx="5"/>
          </p:nvPr>
        </p:nvSpPr>
        <p:spPr/>
        <p:txBody>
          <a:bodyPr/>
          <a:lstStyle/>
          <a:p>
            <a:fld id="{E3735505-515C-4301-A647-60A94B0EA2FC}" type="slidenum">
              <a:rPr lang="en-US" smtClean="0"/>
              <a:t>13</a:t>
            </a:fld>
            <a:endParaRPr lang="en-US"/>
          </a:p>
        </p:txBody>
      </p:sp>
    </p:spTree>
    <p:extLst>
      <p:ext uri="{BB962C8B-B14F-4D97-AF65-F5344CB8AC3E}">
        <p14:creationId xmlns:p14="http://schemas.microsoft.com/office/powerpoint/2010/main" val="1773971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10101"/>
              </a:solidFill>
              <a:effectLst/>
              <a:latin typeface="Lato" panose="020F0502020204030203" pitchFamily="34" charset="0"/>
            </a:endParaRPr>
          </a:p>
        </p:txBody>
      </p:sp>
      <p:sp>
        <p:nvSpPr>
          <p:cNvPr id="4" name="Slide Number Placeholder 3"/>
          <p:cNvSpPr>
            <a:spLocks noGrp="1"/>
          </p:cNvSpPr>
          <p:nvPr>
            <p:ph type="sldNum" sz="quarter" idx="5"/>
          </p:nvPr>
        </p:nvSpPr>
        <p:spPr/>
        <p:txBody>
          <a:bodyPr/>
          <a:lstStyle/>
          <a:p>
            <a:fld id="{E3735505-515C-4301-A647-60A94B0EA2FC}" type="slidenum">
              <a:rPr lang="en-US" smtClean="0"/>
              <a:t>14</a:t>
            </a:fld>
            <a:endParaRPr lang="en-US"/>
          </a:p>
        </p:txBody>
      </p:sp>
    </p:spTree>
    <p:extLst>
      <p:ext uri="{BB962C8B-B14F-4D97-AF65-F5344CB8AC3E}">
        <p14:creationId xmlns:p14="http://schemas.microsoft.com/office/powerpoint/2010/main" val="2875986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10101"/>
              </a:solidFill>
              <a:effectLst/>
              <a:latin typeface="Lato" panose="020F0502020204030203" pitchFamily="34" charset="0"/>
            </a:endParaRPr>
          </a:p>
        </p:txBody>
      </p:sp>
      <p:sp>
        <p:nvSpPr>
          <p:cNvPr id="4" name="Slide Number Placeholder 3"/>
          <p:cNvSpPr>
            <a:spLocks noGrp="1"/>
          </p:cNvSpPr>
          <p:nvPr>
            <p:ph type="sldNum" sz="quarter" idx="5"/>
          </p:nvPr>
        </p:nvSpPr>
        <p:spPr/>
        <p:txBody>
          <a:bodyPr/>
          <a:lstStyle/>
          <a:p>
            <a:fld id="{E3735505-515C-4301-A647-60A94B0EA2FC}" type="slidenum">
              <a:rPr lang="en-US" smtClean="0"/>
              <a:t>15</a:t>
            </a:fld>
            <a:endParaRPr lang="en-US"/>
          </a:p>
        </p:txBody>
      </p:sp>
    </p:spTree>
    <p:extLst>
      <p:ext uri="{BB962C8B-B14F-4D97-AF65-F5344CB8AC3E}">
        <p14:creationId xmlns:p14="http://schemas.microsoft.com/office/powerpoint/2010/main" val="1028851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10101"/>
              </a:solidFill>
              <a:effectLst/>
              <a:latin typeface="Lato" panose="020F0502020204030203" pitchFamily="34" charset="0"/>
            </a:endParaRPr>
          </a:p>
        </p:txBody>
      </p:sp>
      <p:sp>
        <p:nvSpPr>
          <p:cNvPr id="4" name="Slide Number Placeholder 3"/>
          <p:cNvSpPr>
            <a:spLocks noGrp="1"/>
          </p:cNvSpPr>
          <p:nvPr>
            <p:ph type="sldNum" sz="quarter" idx="5"/>
          </p:nvPr>
        </p:nvSpPr>
        <p:spPr/>
        <p:txBody>
          <a:bodyPr/>
          <a:lstStyle/>
          <a:p>
            <a:fld id="{E3735505-515C-4301-A647-60A94B0EA2FC}" type="slidenum">
              <a:rPr lang="en-US" smtClean="0"/>
              <a:t>16</a:t>
            </a:fld>
            <a:endParaRPr lang="en-US"/>
          </a:p>
        </p:txBody>
      </p:sp>
    </p:spTree>
    <p:extLst>
      <p:ext uri="{BB962C8B-B14F-4D97-AF65-F5344CB8AC3E}">
        <p14:creationId xmlns:p14="http://schemas.microsoft.com/office/powerpoint/2010/main" val="2807775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10101"/>
              </a:solidFill>
              <a:effectLst/>
              <a:latin typeface="Lato" panose="020F0502020204030203" pitchFamily="34" charset="0"/>
            </a:endParaRPr>
          </a:p>
        </p:txBody>
      </p:sp>
      <p:sp>
        <p:nvSpPr>
          <p:cNvPr id="4" name="Slide Number Placeholder 3"/>
          <p:cNvSpPr>
            <a:spLocks noGrp="1"/>
          </p:cNvSpPr>
          <p:nvPr>
            <p:ph type="sldNum" sz="quarter" idx="5"/>
          </p:nvPr>
        </p:nvSpPr>
        <p:spPr/>
        <p:txBody>
          <a:bodyPr/>
          <a:lstStyle/>
          <a:p>
            <a:fld id="{E3735505-515C-4301-A647-60A94B0EA2FC}" type="slidenum">
              <a:rPr lang="en-US" smtClean="0"/>
              <a:t>17</a:t>
            </a:fld>
            <a:endParaRPr lang="en-US"/>
          </a:p>
        </p:txBody>
      </p:sp>
    </p:spTree>
    <p:extLst>
      <p:ext uri="{BB962C8B-B14F-4D97-AF65-F5344CB8AC3E}">
        <p14:creationId xmlns:p14="http://schemas.microsoft.com/office/powerpoint/2010/main" val="4017416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10101"/>
              </a:solidFill>
              <a:effectLst/>
              <a:latin typeface="Lato" panose="020F0502020204030203" pitchFamily="34" charset="0"/>
            </a:endParaRPr>
          </a:p>
        </p:txBody>
      </p:sp>
      <p:sp>
        <p:nvSpPr>
          <p:cNvPr id="4" name="Slide Number Placeholder 3"/>
          <p:cNvSpPr>
            <a:spLocks noGrp="1"/>
          </p:cNvSpPr>
          <p:nvPr>
            <p:ph type="sldNum" sz="quarter" idx="5"/>
          </p:nvPr>
        </p:nvSpPr>
        <p:spPr/>
        <p:txBody>
          <a:bodyPr/>
          <a:lstStyle/>
          <a:p>
            <a:fld id="{E3735505-515C-4301-A647-60A94B0EA2FC}" type="slidenum">
              <a:rPr lang="en-US" smtClean="0"/>
              <a:t>18</a:t>
            </a:fld>
            <a:endParaRPr lang="en-US"/>
          </a:p>
        </p:txBody>
      </p:sp>
    </p:spTree>
    <p:extLst>
      <p:ext uri="{BB962C8B-B14F-4D97-AF65-F5344CB8AC3E}">
        <p14:creationId xmlns:p14="http://schemas.microsoft.com/office/powerpoint/2010/main" val="3266346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10101"/>
              </a:solidFill>
              <a:effectLst/>
              <a:latin typeface="Lato" panose="020F0502020204030203" pitchFamily="34" charset="0"/>
            </a:endParaRPr>
          </a:p>
        </p:txBody>
      </p:sp>
      <p:sp>
        <p:nvSpPr>
          <p:cNvPr id="4" name="Slide Number Placeholder 3"/>
          <p:cNvSpPr>
            <a:spLocks noGrp="1"/>
          </p:cNvSpPr>
          <p:nvPr>
            <p:ph type="sldNum" sz="quarter" idx="5"/>
          </p:nvPr>
        </p:nvSpPr>
        <p:spPr/>
        <p:txBody>
          <a:bodyPr/>
          <a:lstStyle/>
          <a:p>
            <a:fld id="{E3735505-515C-4301-A647-60A94B0EA2FC}" type="slidenum">
              <a:rPr lang="en-US" smtClean="0"/>
              <a:t>19</a:t>
            </a:fld>
            <a:endParaRPr lang="en-US"/>
          </a:p>
        </p:txBody>
      </p:sp>
    </p:spTree>
    <p:extLst>
      <p:ext uri="{BB962C8B-B14F-4D97-AF65-F5344CB8AC3E}">
        <p14:creationId xmlns:p14="http://schemas.microsoft.com/office/powerpoint/2010/main" val="2569905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2</a:t>
            </a:fld>
            <a:endParaRPr lang="en-US"/>
          </a:p>
        </p:txBody>
      </p:sp>
    </p:spTree>
    <p:extLst>
      <p:ext uri="{BB962C8B-B14F-4D97-AF65-F5344CB8AC3E}">
        <p14:creationId xmlns:p14="http://schemas.microsoft.com/office/powerpoint/2010/main" val="1675686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10101"/>
              </a:solidFill>
              <a:effectLst/>
              <a:latin typeface="Lato" panose="020F0502020204030203" pitchFamily="34" charset="0"/>
            </a:endParaRPr>
          </a:p>
        </p:txBody>
      </p:sp>
      <p:sp>
        <p:nvSpPr>
          <p:cNvPr id="4" name="Slide Number Placeholder 3"/>
          <p:cNvSpPr>
            <a:spLocks noGrp="1"/>
          </p:cNvSpPr>
          <p:nvPr>
            <p:ph type="sldNum" sz="quarter" idx="5"/>
          </p:nvPr>
        </p:nvSpPr>
        <p:spPr/>
        <p:txBody>
          <a:bodyPr/>
          <a:lstStyle/>
          <a:p>
            <a:fld id="{E3735505-515C-4301-A647-60A94B0EA2FC}" type="slidenum">
              <a:rPr lang="en-US" smtClean="0"/>
              <a:t>20</a:t>
            </a:fld>
            <a:endParaRPr lang="en-US"/>
          </a:p>
        </p:txBody>
      </p:sp>
    </p:spTree>
    <p:extLst>
      <p:ext uri="{BB962C8B-B14F-4D97-AF65-F5344CB8AC3E}">
        <p14:creationId xmlns:p14="http://schemas.microsoft.com/office/powerpoint/2010/main" val="3322686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21</a:t>
            </a:fld>
            <a:endParaRPr lang="en-US"/>
          </a:p>
        </p:txBody>
      </p:sp>
    </p:spTree>
    <p:extLst>
      <p:ext uri="{BB962C8B-B14F-4D97-AF65-F5344CB8AC3E}">
        <p14:creationId xmlns:p14="http://schemas.microsoft.com/office/powerpoint/2010/main" val="3360706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config --global </a:t>
            </a:r>
            <a:r>
              <a:rPr lang="en-US" dirty="0" err="1"/>
              <a:t>core.autocrlf</a:t>
            </a:r>
            <a:r>
              <a:rPr lang="en-US" dirty="0"/>
              <a:t> false</a:t>
            </a:r>
          </a:p>
          <a:p>
            <a:r>
              <a:rPr lang="en-US" dirty="0"/>
              <a:t>git config --global </a:t>
            </a:r>
            <a:r>
              <a:rPr lang="en-US" dirty="0" err="1"/>
              <a:t>core.longpaths</a:t>
            </a:r>
            <a:r>
              <a:rPr lang="en-US" dirty="0"/>
              <a:t> true</a:t>
            </a:r>
          </a:p>
          <a:p>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3</a:t>
            </a:fld>
            <a:endParaRPr lang="en-US"/>
          </a:p>
        </p:txBody>
      </p:sp>
    </p:spTree>
    <p:extLst>
      <p:ext uri="{BB962C8B-B14F-4D97-AF65-F5344CB8AC3E}">
        <p14:creationId xmlns:p14="http://schemas.microsoft.com/office/powerpoint/2010/main" val="3286327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config --get core.autocrlf</a:t>
            </a:r>
          </a:p>
          <a:p>
            <a:r>
              <a:rPr lang="en-US" dirty="0"/>
              <a:t>git config --get core.longpaths</a:t>
            </a:r>
          </a:p>
        </p:txBody>
      </p:sp>
      <p:sp>
        <p:nvSpPr>
          <p:cNvPr id="4" name="Slide Number Placeholder 3"/>
          <p:cNvSpPr>
            <a:spLocks noGrp="1"/>
          </p:cNvSpPr>
          <p:nvPr>
            <p:ph type="sldNum" sz="quarter" idx="5"/>
          </p:nvPr>
        </p:nvSpPr>
        <p:spPr/>
        <p:txBody>
          <a:bodyPr/>
          <a:lstStyle/>
          <a:p>
            <a:fld id="{E3735505-515C-4301-A647-60A94B0EA2FC}" type="slidenum">
              <a:rPr lang="en-US" smtClean="0"/>
              <a:t>4</a:t>
            </a:fld>
            <a:endParaRPr lang="en-US"/>
          </a:p>
        </p:txBody>
      </p:sp>
    </p:spTree>
    <p:extLst>
      <p:ext uri="{BB962C8B-B14F-4D97-AF65-F5344CB8AC3E}">
        <p14:creationId xmlns:p14="http://schemas.microsoft.com/office/powerpoint/2010/main" val="2960371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config --global </a:t>
            </a:r>
            <a:r>
              <a:rPr lang="en-US" dirty="0" err="1"/>
              <a:t>core.autocrlf</a:t>
            </a:r>
            <a:r>
              <a:rPr lang="en-US" dirty="0"/>
              <a:t> false</a:t>
            </a:r>
          </a:p>
          <a:p>
            <a:r>
              <a:rPr lang="en-US" dirty="0"/>
              <a:t>git config --global </a:t>
            </a:r>
            <a:r>
              <a:rPr lang="en-US" dirty="0" err="1"/>
              <a:t>core.longpaths</a:t>
            </a:r>
            <a:r>
              <a:rPr lang="en-US" dirty="0"/>
              <a:t> true</a:t>
            </a:r>
          </a:p>
          <a:p>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5</a:t>
            </a:fld>
            <a:endParaRPr lang="en-US"/>
          </a:p>
        </p:txBody>
      </p:sp>
    </p:spTree>
    <p:extLst>
      <p:ext uri="{BB962C8B-B14F-4D97-AF65-F5344CB8AC3E}">
        <p14:creationId xmlns:p14="http://schemas.microsoft.com/office/powerpoint/2010/main" val="2693990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6</a:t>
            </a:fld>
            <a:endParaRPr lang="en-US"/>
          </a:p>
        </p:txBody>
      </p:sp>
    </p:spTree>
    <p:extLst>
      <p:ext uri="{BB962C8B-B14F-4D97-AF65-F5344CB8AC3E}">
        <p14:creationId xmlns:p14="http://schemas.microsoft.com/office/powerpoint/2010/main" val="21500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7</a:t>
            </a:fld>
            <a:endParaRPr lang="en-US"/>
          </a:p>
        </p:txBody>
      </p:sp>
    </p:spTree>
    <p:extLst>
      <p:ext uri="{BB962C8B-B14F-4D97-AF65-F5344CB8AC3E}">
        <p14:creationId xmlns:p14="http://schemas.microsoft.com/office/powerpoint/2010/main" val="139467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docker-compose --version</a:t>
            </a:r>
          </a:p>
          <a:p>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8</a:t>
            </a:fld>
            <a:endParaRPr lang="en-US"/>
          </a:p>
        </p:txBody>
      </p:sp>
    </p:spTree>
    <p:extLst>
      <p:ext uri="{BB962C8B-B14F-4D97-AF65-F5344CB8AC3E}">
        <p14:creationId xmlns:p14="http://schemas.microsoft.com/office/powerpoint/2010/main" val="881266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35505-515C-4301-A647-60A94B0EA2FC}" type="slidenum">
              <a:rPr lang="en-US" smtClean="0"/>
              <a:t>9</a:t>
            </a:fld>
            <a:endParaRPr lang="en-US"/>
          </a:p>
        </p:txBody>
      </p:sp>
    </p:spTree>
    <p:extLst>
      <p:ext uri="{BB962C8B-B14F-4D97-AF65-F5344CB8AC3E}">
        <p14:creationId xmlns:p14="http://schemas.microsoft.com/office/powerpoint/2010/main" val="268173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DF91CF-D5B5-4750-94D4-C308D555EC26}"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374220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F91CF-D5B5-4750-94D4-C308D555EC26}"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1241346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F91CF-D5B5-4750-94D4-C308D555EC26}"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4342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F91CF-D5B5-4750-94D4-C308D555EC26}"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2301649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F91CF-D5B5-4750-94D4-C308D555EC26}"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1485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F91CF-D5B5-4750-94D4-C308D555EC26}"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3430781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F91CF-D5B5-4750-94D4-C308D555EC26}"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655819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F91CF-D5B5-4750-94D4-C308D555EC26}"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1654374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F91CF-D5B5-4750-94D4-C308D555EC26}"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217695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F91CF-D5B5-4750-94D4-C308D555EC26}"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371737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DF91CF-D5B5-4750-94D4-C308D555EC26}"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288945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DF91CF-D5B5-4750-94D4-C308D555EC26}" type="datetimeFigureOut">
              <a:rPr lang="en-US" smtClean="0"/>
              <a:t>12/21/2021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130107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DF91CF-D5B5-4750-94D4-C308D555EC26}" type="datetimeFigureOut">
              <a:rPr lang="en-US" smtClean="0"/>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229287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F91CF-D5B5-4750-94D4-C308D555EC26}" type="datetimeFigureOut">
              <a:rPr lang="en-US" smtClean="0"/>
              <a:t>12/21/2021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417322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DF91CF-D5B5-4750-94D4-C308D555EC26}"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F26D5-FD06-4EC0-901B-743239F8F11C}" type="slidenum">
              <a:rPr lang="en-US" smtClean="0"/>
              <a:t>‹#›</a:t>
            </a:fld>
            <a:endParaRPr lang="en-US"/>
          </a:p>
        </p:txBody>
      </p:sp>
    </p:spTree>
    <p:extLst>
      <p:ext uri="{BB962C8B-B14F-4D97-AF65-F5344CB8AC3E}">
        <p14:creationId xmlns:p14="http://schemas.microsoft.com/office/powerpoint/2010/main" val="2082841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F26D5-FD06-4EC0-901B-743239F8F11C}" type="slidenum">
              <a:rPr lang="en-US" smtClean="0"/>
              <a:t>‹#›</a:t>
            </a:fld>
            <a:endParaRPr lang="en-US"/>
          </a:p>
        </p:txBody>
      </p:sp>
      <p:sp>
        <p:nvSpPr>
          <p:cNvPr id="5" name="Date Placeholder 4"/>
          <p:cNvSpPr>
            <a:spLocks noGrp="1"/>
          </p:cNvSpPr>
          <p:nvPr>
            <p:ph type="dt" sz="half" idx="10"/>
          </p:nvPr>
        </p:nvSpPr>
        <p:spPr/>
        <p:txBody>
          <a:bodyPr/>
          <a:lstStyle/>
          <a:p>
            <a:fld id="{70DF91CF-D5B5-4750-94D4-C308D555EC26}" type="datetimeFigureOut">
              <a:rPr lang="en-US" smtClean="0"/>
              <a:t>12/21/2021</a:t>
            </a:fld>
            <a:endParaRPr lang="en-US"/>
          </a:p>
        </p:txBody>
      </p:sp>
    </p:spTree>
    <p:extLst>
      <p:ext uri="{BB962C8B-B14F-4D97-AF65-F5344CB8AC3E}">
        <p14:creationId xmlns:p14="http://schemas.microsoft.com/office/powerpoint/2010/main" val="248387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DF91CF-D5B5-4750-94D4-C308D555EC26}" type="datetimeFigureOut">
              <a:rPr lang="en-US" smtClean="0"/>
              <a:t>12/21/2021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1F26D5-FD06-4EC0-901B-743239F8F11C}" type="slidenum">
              <a:rPr lang="en-US" smtClean="0"/>
              <a:t>‹#›</a:t>
            </a:fld>
            <a:endParaRPr lang="en-US"/>
          </a:p>
        </p:txBody>
      </p:sp>
      <p:pic>
        <p:nvPicPr>
          <p:cNvPr id="8" name="Picture 7" descr="Shape&#10;&#10;Description automatically generated">
            <a:extLst>
              <a:ext uri="{FF2B5EF4-FFF2-40B4-BE49-F238E27FC236}">
                <a16:creationId xmlns:a16="http://schemas.microsoft.com/office/drawing/2014/main" id="{10547FDD-8DC9-4210-8D78-027D0B9EC18F}"/>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0177033" y="5133315"/>
            <a:ext cx="1933347" cy="1652258"/>
          </a:xfrm>
          <a:prstGeom prst="rect">
            <a:avLst/>
          </a:prstGeom>
        </p:spPr>
      </p:pic>
    </p:spTree>
    <p:extLst>
      <p:ext uri="{BB962C8B-B14F-4D97-AF65-F5344CB8AC3E}">
        <p14:creationId xmlns:p14="http://schemas.microsoft.com/office/powerpoint/2010/main" val="197284896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hyperledger/fabric-sampl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golang.org/doc/gopath_code.html#GOPATH" TargetMode="External"/><Relationship Id="rId4" Type="http://schemas.openxmlformats.org/officeDocument/2006/relationships/hyperlink" Target="https://docs.docker.com/docker-for-windows/#file-shari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curl.haxx.se/download.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hyperledger/fabric-chaincode-java" TargetMode="External"/><Relationship Id="rId3" Type="http://schemas.openxmlformats.org/officeDocument/2006/relationships/image" Target="../media/image3.png"/><Relationship Id="rId7" Type="http://schemas.openxmlformats.org/officeDocument/2006/relationships/hyperlink" Target="https://hyperledger.github.io/fabric-chaincode-nod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github.com/hyperledger/fabric-chaincode-node" TargetMode="External"/><Relationship Id="rId5" Type="http://schemas.openxmlformats.org/officeDocument/2006/relationships/hyperlink" Target="https://pkg.go.dev/github.com/hyperledger/fabric-contract-api-go" TargetMode="External"/><Relationship Id="rId4" Type="http://schemas.openxmlformats.org/officeDocument/2006/relationships/hyperlink" Target="https://github.com/hyperledger/fabric-contract-api-go" TargetMode="External"/><Relationship Id="rId9" Type="http://schemas.openxmlformats.org/officeDocument/2006/relationships/hyperlink" Target="https://hyperledger.github.io/fabric-chaincode-java/"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ocs.docker.com/toolbox/toolbox_install_windows/" TargetMode="External"/><Relationship Id="rId4" Type="http://schemas.openxmlformats.org/officeDocument/2006/relationships/hyperlink" Target="https://www.docker.com/get-docke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840C-49D9-4C94-AEAB-F0584A5072E0}"/>
              </a:ext>
            </a:extLst>
          </p:cNvPr>
          <p:cNvSpPr>
            <a:spLocks noGrp="1"/>
          </p:cNvSpPr>
          <p:nvPr>
            <p:ph type="ctrTitle"/>
          </p:nvPr>
        </p:nvSpPr>
        <p:spPr>
          <a:xfrm>
            <a:off x="1524000" y="2005806"/>
            <a:ext cx="9144000" cy="926561"/>
          </a:xfrm>
        </p:spPr>
        <p:txBody>
          <a:bodyPr>
            <a:normAutofit/>
          </a:bodyPr>
          <a:lstStyle/>
          <a:p>
            <a:pPr marL="0" marR="0" lvl="0" indent="0" algn="ctr" defTabSz="914400" rtl="0" eaLnBrk="0" fontAlgn="base" latinLnBrk="0" hangingPunct="0">
              <a:lnSpc>
                <a:spcPct val="100000"/>
              </a:lnSpc>
              <a:spcBef>
                <a:spcPct val="0"/>
              </a:spcBef>
              <a:spcAft>
                <a:spcPct val="0"/>
              </a:spcAft>
              <a:tabLst/>
              <a:defRPr/>
            </a:pPr>
            <a:r>
              <a:rPr kumimoji="0" lang="en-US" altLang="en-US" sz="2400" b="1" i="0" u="none" strike="noStrike" kern="1200" cap="none" spc="0" normalizeH="0" baseline="0" noProof="0" dirty="0">
                <a:ln>
                  <a:noFill/>
                </a:ln>
                <a:solidFill>
                  <a:srgbClr val="00703C"/>
                </a:solidFill>
                <a:effectLst/>
                <a:uLnTx/>
                <a:uFillTx/>
                <a:latin typeface="Times New Roman" panose="02020603050405020304" pitchFamily="18" charset="0"/>
                <a:ea typeface="Calibri" panose="020F0502020204030204" pitchFamily="34" charset="0"/>
                <a:cs typeface="Times New Roman" panose="02020603050405020304" pitchFamily="18" charset="0"/>
              </a:rPr>
              <a:t>College of Computing and Informatics</a:t>
            </a:r>
            <a:br>
              <a:rPr kumimoji="0" lang="en-US" alt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altLang="en-US" sz="2400" b="1" i="0" u="none" strike="noStrike" kern="1200" cap="none" spc="0" normalizeH="0" baseline="0" noProof="0" dirty="0">
                <a:ln>
                  <a:noFill/>
                </a:ln>
                <a:solidFill>
                  <a:srgbClr val="00703C"/>
                </a:solidFill>
                <a:effectLst/>
                <a:uLnTx/>
                <a:uFillTx/>
                <a:latin typeface="Times New Roman" panose="02020603050405020304" pitchFamily="18" charset="0"/>
                <a:ea typeface="Calibri" panose="020F0502020204030204" pitchFamily="34" charset="0"/>
                <a:cs typeface="Times New Roman" panose="02020603050405020304" pitchFamily="18" charset="0"/>
              </a:rPr>
              <a:t>Department of Software and Information Systems</a:t>
            </a:r>
            <a:endParaRPr lang="en-US" sz="8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D74F334-F6E0-435D-8D49-9CD5EC574F97}"/>
              </a:ext>
            </a:extLst>
          </p:cNvPr>
          <p:cNvSpPr>
            <a:spLocks noGrp="1"/>
          </p:cNvSpPr>
          <p:nvPr>
            <p:ph type="subTitle" idx="1"/>
          </p:nvPr>
        </p:nvSpPr>
        <p:spPr>
          <a:xfrm>
            <a:off x="553290" y="3095898"/>
            <a:ext cx="9701053" cy="1385076"/>
          </a:xfrm>
        </p:spPr>
        <p:txBody>
          <a:bodyPr>
            <a:normAutofit fontScale="40000" lnSpcReduction="20000"/>
          </a:bodyPr>
          <a:lstStyle/>
          <a:p>
            <a:pPr algn="l"/>
            <a:endParaRPr lang="en-US" dirty="0">
              <a:solidFill>
                <a:srgbClr val="002060"/>
              </a:solidFill>
              <a:latin typeface="Arial" panose="020B0604020202020204" pitchFamily="34" charset="0"/>
            </a:endParaRPr>
          </a:p>
          <a:p>
            <a:pPr algn="l"/>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sz="7600" dirty="0">
                <a:solidFill>
                  <a:schemeClr val="accent2">
                    <a:lumMod val="75000"/>
                  </a:schemeClr>
                </a:solidFill>
                <a:latin typeface="Times New Roman" panose="02020603050405020304" pitchFamily="18" charset="0"/>
                <a:cs typeface="Times New Roman" panose="02020603050405020304" pitchFamily="18" charset="0"/>
              </a:rPr>
              <a:t>Hyperledger Fabric</a:t>
            </a:r>
          </a:p>
          <a:p>
            <a:pPr algn="ctr"/>
            <a:r>
              <a:rPr lang="en-US" sz="7600" dirty="0">
                <a:solidFill>
                  <a:schemeClr val="accent2">
                    <a:lumMod val="75000"/>
                  </a:schemeClr>
                </a:solidFill>
                <a:latin typeface="Times New Roman" panose="02020603050405020304" pitchFamily="18" charset="0"/>
                <a:cs typeface="Times New Roman" panose="02020603050405020304" pitchFamily="18" charset="0"/>
              </a:rPr>
              <a:t>Installation</a:t>
            </a:r>
          </a:p>
        </p:txBody>
      </p:sp>
      <p:sp>
        <p:nvSpPr>
          <p:cNvPr id="4" name="Rectangle 2">
            <a:extLst>
              <a:ext uri="{FF2B5EF4-FFF2-40B4-BE49-F238E27FC236}">
                <a16:creationId xmlns:a16="http://schemas.microsoft.com/office/drawing/2014/main" id="{BD2F3ABD-4E30-4A55-852F-49E80B8B05D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Logo, company name&#10;&#10;Description automatically generated">
            <a:extLst>
              <a:ext uri="{FF2B5EF4-FFF2-40B4-BE49-F238E27FC236}">
                <a16:creationId xmlns:a16="http://schemas.microsoft.com/office/drawing/2014/main" id="{D663AB94-E165-40AD-9793-3A19753F6FBB}"/>
              </a:ext>
            </a:extLst>
          </p:cNvPr>
          <p:cNvPicPr>
            <a:picLocks noChangeAspect="1"/>
          </p:cNvPicPr>
          <p:nvPr/>
        </p:nvPicPr>
        <p:blipFill rotWithShape="1">
          <a:blip r:embed="rId3">
            <a:extLst>
              <a:ext uri="{28A0092B-C50C-407E-A947-70E740481C1C}">
                <a14:useLocalDpi xmlns:a14="http://schemas.microsoft.com/office/drawing/2010/main" val="0"/>
              </a:ext>
            </a:extLst>
          </a:blip>
          <a:srcRect l="11420" t="8755" r="9021" b="12923"/>
          <a:stretch/>
        </p:blipFill>
        <p:spPr>
          <a:xfrm>
            <a:off x="3973605" y="229805"/>
            <a:ext cx="3998244" cy="1881051"/>
          </a:xfrm>
          <a:prstGeom prst="rect">
            <a:avLst/>
          </a:prstGeom>
        </p:spPr>
      </p:pic>
      <p:sp>
        <p:nvSpPr>
          <p:cNvPr id="9" name="TextBox 8">
            <a:extLst>
              <a:ext uri="{FF2B5EF4-FFF2-40B4-BE49-F238E27FC236}">
                <a16:creationId xmlns:a16="http://schemas.microsoft.com/office/drawing/2014/main" id="{46EBA877-37D0-4A20-ADB5-0BE09B81794C}"/>
              </a:ext>
            </a:extLst>
          </p:cNvPr>
          <p:cNvSpPr txBox="1"/>
          <p:nvPr/>
        </p:nvSpPr>
        <p:spPr>
          <a:xfrm>
            <a:off x="705394" y="5499463"/>
            <a:ext cx="3735977" cy="923330"/>
          </a:xfrm>
          <a:prstGeom prst="rect">
            <a:avLst/>
          </a:prstGeom>
          <a:noFill/>
        </p:spPr>
        <p:txBody>
          <a:bodyPr wrap="square" rtlCol="0">
            <a:spAutoFit/>
          </a:bodyPr>
          <a:lstStyle/>
          <a:p>
            <a:pPr algn="l"/>
            <a:r>
              <a:rPr lang="en-US" dirty="0">
                <a:solidFill>
                  <a:srgbClr val="002060"/>
                </a:solidFill>
                <a:latin typeface="Arial" panose="020B0604020202020204" pitchFamily="34" charset="0"/>
              </a:rPr>
              <a:t>Advisor: Dr. Yongge Wang</a:t>
            </a:r>
          </a:p>
          <a:p>
            <a:pPr algn="l"/>
            <a:r>
              <a:rPr lang="en-US" dirty="0">
                <a:solidFill>
                  <a:srgbClr val="002060"/>
                </a:solidFill>
                <a:latin typeface="Arial" panose="020B0604020202020204" pitchFamily="34" charset="0"/>
              </a:rPr>
              <a:t>Ph.D. Student: Ahmed Al Salih</a:t>
            </a:r>
          </a:p>
          <a:p>
            <a:endParaRPr lang="en-US" dirty="0"/>
          </a:p>
        </p:txBody>
      </p:sp>
    </p:spTree>
    <p:extLst>
      <p:ext uri="{BB962C8B-B14F-4D97-AF65-F5344CB8AC3E}">
        <p14:creationId xmlns:p14="http://schemas.microsoft.com/office/powerpoint/2010/main" val="4005685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9" name="TextBox 8">
            <a:extLst>
              <a:ext uri="{FF2B5EF4-FFF2-40B4-BE49-F238E27FC236}">
                <a16:creationId xmlns:a16="http://schemas.microsoft.com/office/drawing/2014/main" id="{1BF39108-42FC-4488-A22B-1F06447BBE56}"/>
              </a:ext>
            </a:extLst>
          </p:cNvPr>
          <p:cNvSpPr txBox="1"/>
          <p:nvPr/>
        </p:nvSpPr>
        <p:spPr>
          <a:xfrm>
            <a:off x="261256" y="1774762"/>
            <a:ext cx="6630611"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Install Fabric and Fabric Samples</a:t>
            </a:r>
          </a:p>
        </p:txBody>
      </p:sp>
      <p:sp>
        <p:nvSpPr>
          <p:cNvPr id="7" name="TextBox 6">
            <a:extLst>
              <a:ext uri="{FF2B5EF4-FFF2-40B4-BE49-F238E27FC236}">
                <a16:creationId xmlns:a16="http://schemas.microsoft.com/office/drawing/2014/main" id="{12C8AB50-D829-427C-95A8-FCB281D6213C}"/>
              </a:ext>
            </a:extLst>
          </p:cNvPr>
          <p:cNvSpPr txBox="1"/>
          <p:nvPr/>
        </p:nvSpPr>
        <p:spPr>
          <a:xfrm>
            <a:off x="262727" y="2402280"/>
            <a:ext cx="9534415" cy="646331"/>
          </a:xfrm>
          <a:prstGeom prst="rect">
            <a:avLst/>
          </a:prstGeom>
          <a:noFill/>
        </p:spPr>
        <p:txBody>
          <a:bodyPr wrap="square">
            <a:spAutoFit/>
          </a:bodyPr>
          <a:lstStyle/>
          <a:p>
            <a:r>
              <a:rPr lang="en-US" dirty="0"/>
              <a:t>The </a:t>
            </a:r>
            <a:r>
              <a:rPr lang="en-US" dirty="0" err="1"/>
              <a:t>cURL</a:t>
            </a:r>
            <a:r>
              <a:rPr lang="en-US" dirty="0"/>
              <a:t> command in the instructions next slide sets up your environment so that you can run the Fabric test network. Specifically, it performs the following steps:</a:t>
            </a:r>
          </a:p>
        </p:txBody>
      </p:sp>
      <p:sp>
        <p:nvSpPr>
          <p:cNvPr id="10" name="TextBox 9">
            <a:extLst>
              <a:ext uri="{FF2B5EF4-FFF2-40B4-BE49-F238E27FC236}">
                <a16:creationId xmlns:a16="http://schemas.microsoft.com/office/drawing/2014/main" id="{1726C79F-7A44-4858-B0E0-8C7A6ACA238C}"/>
              </a:ext>
            </a:extLst>
          </p:cNvPr>
          <p:cNvSpPr txBox="1"/>
          <p:nvPr/>
        </p:nvSpPr>
        <p:spPr>
          <a:xfrm>
            <a:off x="524603" y="3244334"/>
            <a:ext cx="6103916" cy="369332"/>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10101"/>
                </a:solidFill>
                <a:effectLst/>
                <a:latin typeface="Lato" panose="020F0502020204030203" pitchFamily="34" charset="0"/>
              </a:rPr>
              <a:t>Clones the </a:t>
            </a:r>
            <a:r>
              <a:rPr lang="en-US" b="0" i="0" u="none" strike="noStrike" dirty="0" err="1">
                <a:solidFill>
                  <a:srgbClr val="6CA158"/>
                </a:solidFill>
                <a:effectLst/>
                <a:latin typeface="Lato" panose="020F0502020204030203" pitchFamily="34" charset="0"/>
                <a:hlinkClick r:id="rId4"/>
              </a:rPr>
              <a:t>hyperledger</a:t>
            </a:r>
            <a:r>
              <a:rPr lang="en-US" b="0" i="0" u="none" strike="noStrike" dirty="0">
                <a:solidFill>
                  <a:srgbClr val="6CA158"/>
                </a:solidFill>
                <a:effectLst/>
                <a:latin typeface="Lato" panose="020F0502020204030203" pitchFamily="34" charset="0"/>
                <a:hlinkClick r:id="rId4"/>
              </a:rPr>
              <a:t>/fabric-samples</a:t>
            </a:r>
            <a:r>
              <a:rPr lang="en-US" b="0" i="0" dirty="0">
                <a:solidFill>
                  <a:srgbClr val="010101"/>
                </a:solidFill>
                <a:effectLst/>
                <a:latin typeface="Lato" panose="020F0502020204030203" pitchFamily="34" charset="0"/>
              </a:rPr>
              <a:t> repository.</a:t>
            </a:r>
          </a:p>
        </p:txBody>
      </p:sp>
      <p:sp>
        <p:nvSpPr>
          <p:cNvPr id="13" name="TextBox 12">
            <a:extLst>
              <a:ext uri="{FF2B5EF4-FFF2-40B4-BE49-F238E27FC236}">
                <a16:creationId xmlns:a16="http://schemas.microsoft.com/office/drawing/2014/main" id="{EF5BA84E-A949-45DA-921F-7C49F907178F}"/>
              </a:ext>
            </a:extLst>
          </p:cNvPr>
          <p:cNvSpPr txBox="1"/>
          <p:nvPr/>
        </p:nvSpPr>
        <p:spPr>
          <a:xfrm>
            <a:off x="524603" y="3812398"/>
            <a:ext cx="8534180" cy="36933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10101"/>
                </a:solidFill>
                <a:effectLst/>
                <a:latin typeface="Lato" panose="020F0502020204030203" pitchFamily="34" charset="0"/>
              </a:rPr>
              <a:t>Downloads the latest Hyperledger Fabric Docker images and tags them as </a:t>
            </a:r>
            <a:r>
              <a:rPr lang="en-US" b="0" i="0" dirty="0">
                <a:solidFill>
                  <a:srgbClr val="E74C3C"/>
                </a:solidFill>
                <a:effectLst/>
                <a:latin typeface="SFMono-Regular"/>
              </a:rPr>
              <a:t>latest</a:t>
            </a:r>
            <a:endParaRPr lang="en-US" dirty="0"/>
          </a:p>
        </p:txBody>
      </p:sp>
      <p:sp>
        <p:nvSpPr>
          <p:cNvPr id="15" name="TextBox 14">
            <a:extLst>
              <a:ext uri="{FF2B5EF4-FFF2-40B4-BE49-F238E27FC236}">
                <a16:creationId xmlns:a16="http://schemas.microsoft.com/office/drawing/2014/main" id="{DE0A1D95-5E0D-4918-9013-B7E26D4B00A5}"/>
              </a:ext>
            </a:extLst>
          </p:cNvPr>
          <p:cNvSpPr txBox="1"/>
          <p:nvPr/>
        </p:nvSpPr>
        <p:spPr>
          <a:xfrm>
            <a:off x="524603" y="4380462"/>
            <a:ext cx="8336477"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10101"/>
                </a:solidFill>
                <a:effectLst/>
                <a:latin typeface="Lato" panose="020F0502020204030203" pitchFamily="34" charset="0"/>
              </a:rPr>
              <a:t>Downloads the following platform-specific Hyperledger Fabric CLI tool binaries and config files into the </a:t>
            </a:r>
            <a:r>
              <a:rPr lang="en-US" b="0" i="0" dirty="0">
                <a:solidFill>
                  <a:srgbClr val="E74C3C"/>
                </a:solidFill>
                <a:effectLst/>
                <a:latin typeface="SFMono-Regular"/>
              </a:rPr>
              <a:t>fabric-samples  /bin  </a:t>
            </a:r>
            <a:r>
              <a:rPr lang="en-US" b="0" i="0" dirty="0">
                <a:solidFill>
                  <a:srgbClr val="010101"/>
                </a:solidFill>
                <a:effectLst/>
                <a:latin typeface="Lato" panose="020F0502020204030203" pitchFamily="34" charset="0"/>
              </a:rPr>
              <a:t>and </a:t>
            </a:r>
            <a:r>
              <a:rPr lang="en-US" b="0" i="0" dirty="0">
                <a:solidFill>
                  <a:srgbClr val="E74C3C"/>
                </a:solidFill>
                <a:effectLst/>
                <a:latin typeface="SFMono-Regular"/>
              </a:rPr>
              <a:t>/config </a:t>
            </a:r>
            <a:r>
              <a:rPr lang="en-US" b="0" i="0" dirty="0">
                <a:solidFill>
                  <a:srgbClr val="010101"/>
                </a:solidFill>
                <a:effectLst/>
                <a:latin typeface="Lato" panose="020F0502020204030203" pitchFamily="34" charset="0"/>
              </a:rPr>
              <a:t>directories. These binaries will help you interact with the test network.</a:t>
            </a:r>
            <a:endParaRPr lang="en-US" dirty="0"/>
          </a:p>
        </p:txBody>
      </p:sp>
      <p:sp>
        <p:nvSpPr>
          <p:cNvPr id="17" name="TextBox 16">
            <a:extLst>
              <a:ext uri="{FF2B5EF4-FFF2-40B4-BE49-F238E27FC236}">
                <a16:creationId xmlns:a16="http://schemas.microsoft.com/office/drawing/2014/main" id="{D6CE2936-85D2-4A62-BEEF-8CA51D553C04}"/>
              </a:ext>
            </a:extLst>
          </p:cNvPr>
          <p:cNvSpPr txBox="1"/>
          <p:nvPr/>
        </p:nvSpPr>
        <p:spPr>
          <a:xfrm>
            <a:off x="813459" y="5502524"/>
            <a:ext cx="1727860" cy="369332"/>
          </a:xfrm>
          <a:prstGeom prst="rect">
            <a:avLst/>
          </a:prstGeom>
          <a:noFill/>
        </p:spPr>
        <p:txBody>
          <a:bodyPr wrap="square">
            <a:spAutoFit/>
          </a:bodyPr>
          <a:lstStyle/>
          <a:p>
            <a:r>
              <a:rPr lang="en-US" b="0" i="0" dirty="0" err="1">
                <a:solidFill>
                  <a:srgbClr val="E74C3C"/>
                </a:solidFill>
                <a:effectLst/>
                <a:latin typeface="SFMono-Regular"/>
              </a:rPr>
              <a:t>configtxgen</a:t>
            </a:r>
            <a:endParaRPr lang="en-US" dirty="0"/>
          </a:p>
        </p:txBody>
      </p:sp>
      <p:sp>
        <p:nvSpPr>
          <p:cNvPr id="19" name="TextBox 18">
            <a:extLst>
              <a:ext uri="{FF2B5EF4-FFF2-40B4-BE49-F238E27FC236}">
                <a16:creationId xmlns:a16="http://schemas.microsoft.com/office/drawing/2014/main" id="{9D57BBD7-9485-44D7-A090-5F27B6582291}"/>
              </a:ext>
            </a:extLst>
          </p:cNvPr>
          <p:cNvSpPr txBox="1"/>
          <p:nvPr/>
        </p:nvSpPr>
        <p:spPr>
          <a:xfrm>
            <a:off x="813459" y="5857790"/>
            <a:ext cx="1632859" cy="383398"/>
          </a:xfrm>
          <a:prstGeom prst="rect">
            <a:avLst/>
          </a:prstGeom>
          <a:noFill/>
        </p:spPr>
        <p:txBody>
          <a:bodyPr wrap="square">
            <a:spAutoFit/>
          </a:bodyPr>
          <a:lstStyle/>
          <a:p>
            <a:r>
              <a:rPr lang="en-US" b="0" i="0" dirty="0" err="1">
                <a:solidFill>
                  <a:srgbClr val="E74C3C"/>
                </a:solidFill>
                <a:effectLst/>
                <a:latin typeface="SFMono-Regular"/>
              </a:rPr>
              <a:t>configtxlator</a:t>
            </a:r>
            <a:endParaRPr lang="en-US" dirty="0"/>
          </a:p>
        </p:txBody>
      </p:sp>
      <p:sp>
        <p:nvSpPr>
          <p:cNvPr id="21" name="TextBox 20">
            <a:extLst>
              <a:ext uri="{FF2B5EF4-FFF2-40B4-BE49-F238E27FC236}">
                <a16:creationId xmlns:a16="http://schemas.microsoft.com/office/drawing/2014/main" id="{15A12F9B-1779-4662-88D1-51E1C056636E}"/>
              </a:ext>
            </a:extLst>
          </p:cNvPr>
          <p:cNvSpPr txBox="1"/>
          <p:nvPr/>
        </p:nvSpPr>
        <p:spPr>
          <a:xfrm>
            <a:off x="813459" y="6283566"/>
            <a:ext cx="2238499" cy="369332"/>
          </a:xfrm>
          <a:prstGeom prst="rect">
            <a:avLst/>
          </a:prstGeom>
          <a:noFill/>
        </p:spPr>
        <p:txBody>
          <a:bodyPr wrap="square">
            <a:spAutoFit/>
          </a:bodyPr>
          <a:lstStyle/>
          <a:p>
            <a:r>
              <a:rPr lang="en-US" b="0" i="0" dirty="0" err="1">
                <a:solidFill>
                  <a:srgbClr val="E74C3C"/>
                </a:solidFill>
                <a:effectLst/>
                <a:latin typeface="SFMono-Regular"/>
              </a:rPr>
              <a:t>cryptogen</a:t>
            </a:r>
            <a:endParaRPr lang="en-US" dirty="0"/>
          </a:p>
        </p:txBody>
      </p:sp>
      <p:sp>
        <p:nvSpPr>
          <p:cNvPr id="23" name="TextBox 22">
            <a:extLst>
              <a:ext uri="{FF2B5EF4-FFF2-40B4-BE49-F238E27FC236}">
                <a16:creationId xmlns:a16="http://schemas.microsoft.com/office/drawing/2014/main" id="{E7A9119D-D4A2-4991-801A-F19362A94F95}"/>
              </a:ext>
            </a:extLst>
          </p:cNvPr>
          <p:cNvSpPr txBox="1"/>
          <p:nvPr/>
        </p:nvSpPr>
        <p:spPr>
          <a:xfrm>
            <a:off x="2541319" y="5502524"/>
            <a:ext cx="1776832" cy="369332"/>
          </a:xfrm>
          <a:prstGeom prst="rect">
            <a:avLst/>
          </a:prstGeom>
          <a:noFill/>
        </p:spPr>
        <p:txBody>
          <a:bodyPr wrap="square">
            <a:spAutoFit/>
          </a:bodyPr>
          <a:lstStyle/>
          <a:p>
            <a:r>
              <a:rPr lang="en-US" b="0" i="0" dirty="0">
                <a:solidFill>
                  <a:srgbClr val="E74C3C"/>
                </a:solidFill>
                <a:effectLst/>
                <a:latin typeface="SFMono-Regular"/>
              </a:rPr>
              <a:t>discover</a:t>
            </a:r>
            <a:endParaRPr lang="en-US" dirty="0"/>
          </a:p>
        </p:txBody>
      </p:sp>
      <p:sp>
        <p:nvSpPr>
          <p:cNvPr id="25" name="TextBox 24">
            <a:extLst>
              <a:ext uri="{FF2B5EF4-FFF2-40B4-BE49-F238E27FC236}">
                <a16:creationId xmlns:a16="http://schemas.microsoft.com/office/drawing/2014/main" id="{96C26C95-6484-427E-9029-CD442E495134}"/>
              </a:ext>
            </a:extLst>
          </p:cNvPr>
          <p:cNvSpPr txBox="1"/>
          <p:nvPr/>
        </p:nvSpPr>
        <p:spPr>
          <a:xfrm>
            <a:off x="2446318" y="5857790"/>
            <a:ext cx="1163781" cy="369332"/>
          </a:xfrm>
          <a:prstGeom prst="rect">
            <a:avLst/>
          </a:prstGeom>
          <a:noFill/>
        </p:spPr>
        <p:txBody>
          <a:bodyPr wrap="square">
            <a:spAutoFit/>
          </a:bodyPr>
          <a:lstStyle/>
          <a:p>
            <a:r>
              <a:rPr lang="en-US" b="0" i="0" dirty="0" err="1">
                <a:solidFill>
                  <a:srgbClr val="E74C3C"/>
                </a:solidFill>
                <a:effectLst/>
                <a:latin typeface="SFMono-Regular"/>
              </a:rPr>
              <a:t>idemixgen</a:t>
            </a:r>
            <a:endParaRPr lang="en-US" dirty="0"/>
          </a:p>
        </p:txBody>
      </p:sp>
      <p:sp>
        <p:nvSpPr>
          <p:cNvPr id="27" name="TextBox 26">
            <a:extLst>
              <a:ext uri="{FF2B5EF4-FFF2-40B4-BE49-F238E27FC236}">
                <a16:creationId xmlns:a16="http://schemas.microsoft.com/office/drawing/2014/main" id="{1DBCE37E-9C6D-414B-B7FA-D7AF273E74C6}"/>
              </a:ext>
            </a:extLst>
          </p:cNvPr>
          <p:cNvSpPr txBox="1"/>
          <p:nvPr/>
        </p:nvSpPr>
        <p:spPr>
          <a:xfrm>
            <a:off x="2446318" y="6283566"/>
            <a:ext cx="1045027" cy="369332"/>
          </a:xfrm>
          <a:prstGeom prst="rect">
            <a:avLst/>
          </a:prstGeom>
          <a:noFill/>
        </p:spPr>
        <p:txBody>
          <a:bodyPr wrap="square">
            <a:spAutoFit/>
          </a:bodyPr>
          <a:lstStyle/>
          <a:p>
            <a:r>
              <a:rPr lang="en-US" b="0" i="0" dirty="0" err="1">
                <a:solidFill>
                  <a:srgbClr val="E74C3C"/>
                </a:solidFill>
                <a:effectLst/>
                <a:latin typeface="SFMono-Regular"/>
              </a:rPr>
              <a:t>orderer</a:t>
            </a:r>
            <a:endParaRPr lang="en-US" dirty="0"/>
          </a:p>
        </p:txBody>
      </p:sp>
      <p:sp>
        <p:nvSpPr>
          <p:cNvPr id="29" name="TextBox 28">
            <a:extLst>
              <a:ext uri="{FF2B5EF4-FFF2-40B4-BE49-F238E27FC236}">
                <a16:creationId xmlns:a16="http://schemas.microsoft.com/office/drawing/2014/main" id="{06A7B93D-2200-464E-A295-C0313C0F0325}"/>
              </a:ext>
            </a:extLst>
          </p:cNvPr>
          <p:cNvSpPr txBox="1"/>
          <p:nvPr/>
        </p:nvSpPr>
        <p:spPr>
          <a:xfrm>
            <a:off x="3839909" y="5502524"/>
            <a:ext cx="1403049" cy="369332"/>
          </a:xfrm>
          <a:prstGeom prst="rect">
            <a:avLst/>
          </a:prstGeom>
          <a:noFill/>
        </p:spPr>
        <p:txBody>
          <a:bodyPr wrap="square">
            <a:spAutoFit/>
          </a:bodyPr>
          <a:lstStyle/>
          <a:p>
            <a:r>
              <a:rPr lang="en-US" b="0" i="0" dirty="0" err="1">
                <a:solidFill>
                  <a:srgbClr val="E74C3C"/>
                </a:solidFill>
                <a:effectLst/>
                <a:latin typeface="SFMono-Regular"/>
              </a:rPr>
              <a:t>osnadmin</a:t>
            </a:r>
            <a:endParaRPr lang="en-US" dirty="0"/>
          </a:p>
        </p:txBody>
      </p:sp>
      <p:sp>
        <p:nvSpPr>
          <p:cNvPr id="31" name="TextBox 30">
            <a:extLst>
              <a:ext uri="{FF2B5EF4-FFF2-40B4-BE49-F238E27FC236}">
                <a16:creationId xmlns:a16="http://schemas.microsoft.com/office/drawing/2014/main" id="{DC750257-0CF1-4D8E-A7AF-130FD8ADC2D1}"/>
              </a:ext>
            </a:extLst>
          </p:cNvPr>
          <p:cNvSpPr txBox="1"/>
          <p:nvPr/>
        </p:nvSpPr>
        <p:spPr>
          <a:xfrm>
            <a:off x="3839909" y="5857790"/>
            <a:ext cx="1011603" cy="369332"/>
          </a:xfrm>
          <a:prstGeom prst="rect">
            <a:avLst/>
          </a:prstGeom>
          <a:noFill/>
        </p:spPr>
        <p:txBody>
          <a:bodyPr wrap="square">
            <a:spAutoFit/>
          </a:bodyPr>
          <a:lstStyle/>
          <a:p>
            <a:r>
              <a:rPr lang="en-US" b="0" i="0" dirty="0">
                <a:solidFill>
                  <a:srgbClr val="E74C3C"/>
                </a:solidFill>
                <a:effectLst/>
                <a:latin typeface="SFMono-Regular"/>
              </a:rPr>
              <a:t>peer</a:t>
            </a:r>
            <a:endParaRPr lang="en-US" dirty="0"/>
          </a:p>
        </p:txBody>
      </p:sp>
      <p:sp>
        <p:nvSpPr>
          <p:cNvPr id="33" name="TextBox 32">
            <a:extLst>
              <a:ext uri="{FF2B5EF4-FFF2-40B4-BE49-F238E27FC236}">
                <a16:creationId xmlns:a16="http://schemas.microsoft.com/office/drawing/2014/main" id="{9F12F286-1588-4CA8-970E-6912A9225A13}"/>
              </a:ext>
            </a:extLst>
          </p:cNvPr>
          <p:cNvSpPr txBox="1"/>
          <p:nvPr/>
        </p:nvSpPr>
        <p:spPr>
          <a:xfrm>
            <a:off x="3839909" y="6283566"/>
            <a:ext cx="1693992" cy="369332"/>
          </a:xfrm>
          <a:prstGeom prst="rect">
            <a:avLst/>
          </a:prstGeom>
          <a:noFill/>
        </p:spPr>
        <p:txBody>
          <a:bodyPr wrap="square">
            <a:spAutoFit/>
          </a:bodyPr>
          <a:lstStyle/>
          <a:p>
            <a:r>
              <a:rPr lang="en-US" b="0" i="0" dirty="0">
                <a:solidFill>
                  <a:srgbClr val="E74C3C"/>
                </a:solidFill>
                <a:effectLst/>
                <a:latin typeface="SFMono-Regular"/>
              </a:rPr>
              <a:t>fabric-ca-client</a:t>
            </a:r>
            <a:endParaRPr lang="en-US" dirty="0"/>
          </a:p>
        </p:txBody>
      </p:sp>
      <p:sp>
        <p:nvSpPr>
          <p:cNvPr id="36" name="TextBox 35">
            <a:extLst>
              <a:ext uri="{FF2B5EF4-FFF2-40B4-BE49-F238E27FC236}">
                <a16:creationId xmlns:a16="http://schemas.microsoft.com/office/drawing/2014/main" id="{31AD36AC-90CB-4635-92F0-AD3965920E8C}"/>
              </a:ext>
            </a:extLst>
          </p:cNvPr>
          <p:cNvSpPr txBox="1"/>
          <p:nvPr/>
        </p:nvSpPr>
        <p:spPr>
          <a:xfrm>
            <a:off x="5429224" y="6284869"/>
            <a:ext cx="1693992" cy="369332"/>
          </a:xfrm>
          <a:prstGeom prst="rect">
            <a:avLst/>
          </a:prstGeom>
          <a:noFill/>
        </p:spPr>
        <p:txBody>
          <a:bodyPr wrap="square">
            <a:spAutoFit/>
          </a:bodyPr>
          <a:lstStyle/>
          <a:p>
            <a:r>
              <a:rPr lang="en-US" b="0" i="0" dirty="0">
                <a:solidFill>
                  <a:srgbClr val="E74C3C"/>
                </a:solidFill>
                <a:effectLst/>
                <a:latin typeface="SFMono-Regular"/>
              </a:rPr>
              <a:t>fabric-ca-server</a:t>
            </a:r>
            <a:endParaRPr lang="en-US" dirty="0"/>
          </a:p>
        </p:txBody>
      </p:sp>
    </p:spTree>
    <p:extLst>
      <p:ext uri="{BB962C8B-B14F-4D97-AF65-F5344CB8AC3E}">
        <p14:creationId xmlns:p14="http://schemas.microsoft.com/office/powerpoint/2010/main" val="1860717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9" name="TextBox 8">
            <a:extLst>
              <a:ext uri="{FF2B5EF4-FFF2-40B4-BE49-F238E27FC236}">
                <a16:creationId xmlns:a16="http://schemas.microsoft.com/office/drawing/2014/main" id="{1BF39108-42FC-4488-A22B-1F06447BBE56}"/>
              </a:ext>
            </a:extLst>
          </p:cNvPr>
          <p:cNvSpPr txBox="1"/>
          <p:nvPr/>
        </p:nvSpPr>
        <p:spPr>
          <a:xfrm>
            <a:off x="261256" y="1774762"/>
            <a:ext cx="6630611"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Install Fabric and Fabric Samples</a:t>
            </a:r>
          </a:p>
        </p:txBody>
      </p:sp>
      <p:sp>
        <p:nvSpPr>
          <p:cNvPr id="6" name="TextBox 5">
            <a:extLst>
              <a:ext uri="{FF2B5EF4-FFF2-40B4-BE49-F238E27FC236}">
                <a16:creationId xmlns:a16="http://schemas.microsoft.com/office/drawing/2014/main" id="{0E767DF2-EAE5-4D7E-9431-F8230EEC668E}"/>
              </a:ext>
            </a:extLst>
          </p:cNvPr>
          <p:cNvSpPr txBox="1"/>
          <p:nvPr/>
        </p:nvSpPr>
        <p:spPr>
          <a:xfrm>
            <a:off x="169815" y="2463836"/>
            <a:ext cx="6630611" cy="369332"/>
          </a:xfrm>
          <a:prstGeom prst="rect">
            <a:avLst/>
          </a:prstGeom>
          <a:noFill/>
        </p:spPr>
        <p:txBody>
          <a:bodyPr wrap="square">
            <a:spAutoFit/>
          </a:bodyPr>
          <a:lstStyle/>
          <a:p>
            <a:pPr algn="l"/>
            <a:r>
              <a:rPr lang="en-US" b="1" i="0" dirty="0">
                <a:solidFill>
                  <a:srgbClr val="010101"/>
                </a:solidFill>
                <a:effectLst/>
                <a:latin typeface="Roboto Slab"/>
              </a:rPr>
              <a:t>Download Fabric samples, docker images, and binaries.</a:t>
            </a:r>
          </a:p>
        </p:txBody>
      </p:sp>
      <p:sp>
        <p:nvSpPr>
          <p:cNvPr id="8" name="TextBox 7">
            <a:extLst>
              <a:ext uri="{FF2B5EF4-FFF2-40B4-BE49-F238E27FC236}">
                <a16:creationId xmlns:a16="http://schemas.microsoft.com/office/drawing/2014/main" id="{9BC93F68-5FFB-430C-A58C-1B50EE02072A}"/>
              </a:ext>
            </a:extLst>
          </p:cNvPr>
          <p:cNvSpPr txBox="1"/>
          <p:nvPr/>
        </p:nvSpPr>
        <p:spPr>
          <a:xfrm>
            <a:off x="261256" y="2937467"/>
            <a:ext cx="10010899" cy="646331"/>
          </a:xfrm>
          <a:prstGeom prst="rect">
            <a:avLst/>
          </a:prstGeom>
          <a:noFill/>
        </p:spPr>
        <p:txBody>
          <a:bodyPr wrap="square">
            <a:spAutoFit/>
          </a:bodyPr>
          <a:lstStyle/>
          <a:p>
            <a:r>
              <a:rPr lang="en-US" b="0" i="0" dirty="0">
                <a:solidFill>
                  <a:srgbClr val="010101"/>
                </a:solidFill>
                <a:effectLst/>
                <a:latin typeface="Lato" panose="020F0502020204030203" pitchFamily="34" charset="0"/>
              </a:rPr>
              <a:t>Download </a:t>
            </a:r>
            <a:r>
              <a:rPr lang="en-US" b="0" i="0" dirty="0">
                <a:solidFill>
                  <a:srgbClr val="E74C3C"/>
                </a:solidFill>
                <a:effectLst/>
                <a:latin typeface="SFMono-Regular"/>
              </a:rPr>
              <a:t>fabric-samples </a:t>
            </a:r>
            <a:r>
              <a:rPr lang="en-US" b="0" i="0" dirty="0">
                <a:solidFill>
                  <a:srgbClr val="010101"/>
                </a:solidFill>
                <a:effectLst/>
                <a:latin typeface="Lato" panose="020F0502020204030203" pitchFamily="34" charset="0"/>
              </a:rPr>
              <a:t>to the </a:t>
            </a:r>
            <a:r>
              <a:rPr lang="en-US" b="0" i="0" dirty="0">
                <a:solidFill>
                  <a:srgbClr val="E74C3C"/>
                </a:solidFill>
                <a:effectLst/>
                <a:latin typeface="SFMono-Regular"/>
              </a:rPr>
              <a:t>$HOME/go/</a:t>
            </a:r>
            <a:r>
              <a:rPr lang="en-US" b="0" i="0" dirty="0" err="1">
                <a:solidFill>
                  <a:srgbClr val="E74C3C"/>
                </a:solidFill>
                <a:effectLst/>
                <a:latin typeface="SFMono-Regular"/>
              </a:rPr>
              <a:t>src</a:t>
            </a:r>
            <a:r>
              <a:rPr lang="en-US" b="0" i="0" dirty="0">
                <a:solidFill>
                  <a:srgbClr val="E74C3C"/>
                </a:solidFill>
                <a:effectLst/>
                <a:latin typeface="SFMono-Regular"/>
              </a:rPr>
              <a:t>/github.com/&lt;</a:t>
            </a:r>
            <a:r>
              <a:rPr lang="en-US" b="0" i="0" dirty="0" err="1">
                <a:solidFill>
                  <a:srgbClr val="E74C3C"/>
                </a:solidFill>
                <a:effectLst/>
                <a:latin typeface="SFMono-Regular"/>
              </a:rPr>
              <a:t>your_github_userid</a:t>
            </a:r>
            <a:r>
              <a:rPr lang="en-US" b="0" i="0" dirty="0">
                <a:solidFill>
                  <a:srgbClr val="E74C3C"/>
                </a:solidFill>
                <a:effectLst/>
                <a:latin typeface="SFMono-Regular"/>
              </a:rPr>
              <a:t>&gt;</a:t>
            </a:r>
            <a:r>
              <a:rPr lang="en-US" b="0" i="0" dirty="0">
                <a:solidFill>
                  <a:srgbClr val="010101"/>
                </a:solidFill>
                <a:effectLst/>
                <a:latin typeface="Lato" panose="020F0502020204030203" pitchFamily="34" charset="0"/>
              </a:rPr>
              <a:t>  directory.  This is a Golang Community recommendation for Go projects.</a:t>
            </a:r>
            <a:endParaRPr lang="en-US" dirty="0"/>
          </a:p>
        </p:txBody>
      </p:sp>
      <p:sp>
        <p:nvSpPr>
          <p:cNvPr id="10" name="Rectangle 9">
            <a:extLst>
              <a:ext uri="{FF2B5EF4-FFF2-40B4-BE49-F238E27FC236}">
                <a16:creationId xmlns:a16="http://schemas.microsoft.com/office/drawing/2014/main" id="{4E3EAA46-4ED4-49F6-A87F-E05BBDE0D65E}"/>
              </a:ext>
            </a:extLst>
          </p:cNvPr>
          <p:cNvSpPr/>
          <p:nvPr/>
        </p:nvSpPr>
        <p:spPr>
          <a:xfrm>
            <a:off x="1319467" y="3583798"/>
            <a:ext cx="5829480" cy="646332"/>
          </a:xfrm>
          <a:prstGeom prst="rect">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pt-BR" sz="1600" dirty="0"/>
              <a:t>$ mkdir -p $HOME/go/src/github.com/&lt;your_github_userid&gt;</a:t>
            </a:r>
          </a:p>
          <a:p>
            <a:r>
              <a:rPr lang="pt-BR" sz="1600" dirty="0"/>
              <a:t>$ cd $HOME/go/src/github.com/&lt;your_github_userid&gt;</a:t>
            </a:r>
          </a:p>
        </p:txBody>
      </p:sp>
      <p:sp>
        <p:nvSpPr>
          <p:cNvPr id="14" name="TextBox 13">
            <a:extLst>
              <a:ext uri="{FF2B5EF4-FFF2-40B4-BE49-F238E27FC236}">
                <a16:creationId xmlns:a16="http://schemas.microsoft.com/office/drawing/2014/main" id="{498AE604-9DDD-4D1B-AB72-7366098C21D0}"/>
              </a:ext>
            </a:extLst>
          </p:cNvPr>
          <p:cNvSpPr txBox="1"/>
          <p:nvPr/>
        </p:nvSpPr>
        <p:spPr>
          <a:xfrm>
            <a:off x="169815" y="4298476"/>
            <a:ext cx="6103916" cy="369332"/>
          </a:xfrm>
          <a:prstGeom prst="rect">
            <a:avLst/>
          </a:prstGeom>
          <a:noFill/>
        </p:spPr>
        <p:txBody>
          <a:bodyPr wrap="square">
            <a:spAutoFit/>
          </a:bodyPr>
          <a:lstStyle/>
          <a:p>
            <a:pPr algn="l"/>
            <a:r>
              <a:rPr lang="en-US" b="1" i="0" dirty="0">
                <a:solidFill>
                  <a:srgbClr val="010101"/>
                </a:solidFill>
                <a:effectLst/>
                <a:latin typeface="Roboto Slab"/>
              </a:rPr>
              <a:t>Windows considerations</a:t>
            </a:r>
          </a:p>
        </p:txBody>
      </p:sp>
      <p:sp>
        <p:nvSpPr>
          <p:cNvPr id="15" name="TextBox 14">
            <a:extLst>
              <a:ext uri="{FF2B5EF4-FFF2-40B4-BE49-F238E27FC236}">
                <a16:creationId xmlns:a16="http://schemas.microsoft.com/office/drawing/2014/main" id="{ADEC77D4-DE1D-435E-AD65-49F140B59BCB}"/>
              </a:ext>
            </a:extLst>
          </p:cNvPr>
          <p:cNvSpPr txBox="1"/>
          <p:nvPr/>
        </p:nvSpPr>
        <p:spPr>
          <a:xfrm>
            <a:off x="524603" y="4662354"/>
            <a:ext cx="6103916" cy="369332"/>
          </a:xfrm>
          <a:prstGeom prst="rect">
            <a:avLst/>
          </a:prstGeom>
          <a:noFill/>
        </p:spPr>
        <p:txBody>
          <a:bodyPr wrap="square">
            <a:spAutoFit/>
          </a:bodyPr>
          <a:lstStyle/>
          <a:p>
            <a:r>
              <a:rPr lang="en-US" b="0" i="0" dirty="0">
                <a:solidFill>
                  <a:srgbClr val="010101"/>
                </a:solidFill>
                <a:effectLst/>
                <a:latin typeface="Lato" panose="020F0502020204030203" pitchFamily="34" charset="0"/>
              </a:rPr>
              <a:t>The recommended directory on Windows is</a:t>
            </a:r>
            <a:endParaRPr lang="en-US" dirty="0"/>
          </a:p>
        </p:txBody>
      </p:sp>
      <p:sp>
        <p:nvSpPr>
          <p:cNvPr id="16" name="TextBox 15">
            <a:extLst>
              <a:ext uri="{FF2B5EF4-FFF2-40B4-BE49-F238E27FC236}">
                <a16:creationId xmlns:a16="http://schemas.microsoft.com/office/drawing/2014/main" id="{BECE5C01-B443-40C0-8A97-205430765B3F}"/>
              </a:ext>
            </a:extLst>
          </p:cNvPr>
          <p:cNvSpPr txBox="1"/>
          <p:nvPr/>
        </p:nvSpPr>
        <p:spPr>
          <a:xfrm>
            <a:off x="1888177" y="4944808"/>
            <a:ext cx="6103916" cy="369332"/>
          </a:xfrm>
          <a:prstGeom prst="rect">
            <a:avLst/>
          </a:prstGeom>
          <a:noFill/>
        </p:spPr>
        <p:txBody>
          <a:bodyPr wrap="square">
            <a:spAutoFit/>
          </a:bodyPr>
          <a:lstStyle/>
          <a:p>
            <a:r>
              <a:rPr lang="en-US" b="0" i="0" dirty="0">
                <a:solidFill>
                  <a:srgbClr val="E74C3C"/>
                </a:solidFill>
                <a:effectLst/>
                <a:latin typeface="SFMono-Regular"/>
              </a:rPr>
              <a:t>%USERPROFILE%\go\</a:t>
            </a:r>
            <a:r>
              <a:rPr lang="en-US" b="0" i="0" dirty="0" err="1">
                <a:solidFill>
                  <a:srgbClr val="E74C3C"/>
                </a:solidFill>
                <a:effectLst/>
                <a:latin typeface="SFMono-Regular"/>
              </a:rPr>
              <a:t>src</a:t>
            </a:r>
            <a:r>
              <a:rPr lang="en-US" b="0" i="0" dirty="0">
                <a:solidFill>
                  <a:srgbClr val="E74C3C"/>
                </a:solidFill>
                <a:effectLst/>
                <a:latin typeface="SFMono-Regular"/>
              </a:rPr>
              <a:t>\github.com\&lt;</a:t>
            </a:r>
            <a:r>
              <a:rPr lang="en-US" b="0" i="0" dirty="0" err="1">
                <a:solidFill>
                  <a:srgbClr val="E74C3C"/>
                </a:solidFill>
                <a:effectLst/>
                <a:latin typeface="SFMono-Regular"/>
              </a:rPr>
              <a:t>your_github_userid</a:t>
            </a:r>
            <a:r>
              <a:rPr lang="en-US" b="0" i="0" dirty="0">
                <a:solidFill>
                  <a:srgbClr val="E74C3C"/>
                </a:solidFill>
                <a:effectLst/>
                <a:latin typeface="SFMono-Regular"/>
              </a:rPr>
              <a:t>&gt;</a:t>
            </a:r>
            <a:endParaRPr lang="en-US" dirty="0"/>
          </a:p>
        </p:txBody>
      </p:sp>
      <p:sp>
        <p:nvSpPr>
          <p:cNvPr id="17" name="TextBox 16">
            <a:extLst>
              <a:ext uri="{FF2B5EF4-FFF2-40B4-BE49-F238E27FC236}">
                <a16:creationId xmlns:a16="http://schemas.microsoft.com/office/drawing/2014/main" id="{14BEF8D5-D4A7-4B18-B103-E96D1665D872}"/>
              </a:ext>
            </a:extLst>
          </p:cNvPr>
          <p:cNvSpPr txBox="1"/>
          <p:nvPr/>
        </p:nvSpPr>
        <p:spPr>
          <a:xfrm>
            <a:off x="524602" y="5301879"/>
            <a:ext cx="9082535" cy="646331"/>
          </a:xfrm>
          <a:prstGeom prst="rect">
            <a:avLst/>
          </a:prstGeom>
          <a:noFill/>
        </p:spPr>
        <p:txBody>
          <a:bodyPr wrap="square">
            <a:spAutoFit/>
          </a:bodyPr>
          <a:lstStyle/>
          <a:p>
            <a:r>
              <a:rPr lang="en-US" b="0" i="0" dirty="0">
                <a:solidFill>
                  <a:srgbClr val="010101"/>
                </a:solidFill>
                <a:effectLst/>
                <a:latin typeface="Lato" panose="020F0502020204030203" pitchFamily="34" charset="0"/>
              </a:rPr>
              <a:t>If using another directory, please consult the Docker documentation for </a:t>
            </a:r>
            <a:r>
              <a:rPr lang="en-US" b="0" i="0" u="none" strike="noStrike" dirty="0">
                <a:solidFill>
                  <a:srgbClr val="6CA158"/>
                </a:solidFill>
                <a:effectLst/>
                <a:latin typeface="Lato" panose="020F0502020204030203" pitchFamily="34" charset="0"/>
                <a:hlinkClick r:id="rId4"/>
              </a:rPr>
              <a:t>file sharing</a:t>
            </a:r>
            <a:r>
              <a:rPr lang="en-US" b="0" i="0" dirty="0">
                <a:solidFill>
                  <a:srgbClr val="010101"/>
                </a:solidFill>
                <a:effectLst/>
                <a:latin typeface="Lato" panose="020F0502020204030203" pitchFamily="34" charset="0"/>
              </a:rPr>
              <a:t> and the </a:t>
            </a:r>
            <a:r>
              <a:rPr lang="en-US" b="0" i="0" u="none" strike="noStrike" dirty="0">
                <a:solidFill>
                  <a:srgbClr val="6CA158"/>
                </a:solidFill>
                <a:effectLst/>
                <a:latin typeface="Lato" panose="020F0502020204030203" pitchFamily="34" charset="0"/>
                <a:hlinkClick r:id="rId5"/>
              </a:rPr>
              <a:t>GOPATH environment</a:t>
            </a:r>
            <a:r>
              <a:rPr lang="en-US" b="0" i="0" dirty="0">
                <a:solidFill>
                  <a:srgbClr val="010101"/>
                </a:solidFill>
                <a:effectLst/>
                <a:latin typeface="Lato" panose="020F0502020204030203" pitchFamily="34" charset="0"/>
              </a:rPr>
              <a:t> documentation.</a:t>
            </a:r>
            <a:endParaRPr lang="en-US" dirty="0"/>
          </a:p>
        </p:txBody>
      </p:sp>
    </p:spTree>
    <p:extLst>
      <p:ext uri="{BB962C8B-B14F-4D97-AF65-F5344CB8AC3E}">
        <p14:creationId xmlns:p14="http://schemas.microsoft.com/office/powerpoint/2010/main" val="11544082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9" name="TextBox 8">
            <a:extLst>
              <a:ext uri="{FF2B5EF4-FFF2-40B4-BE49-F238E27FC236}">
                <a16:creationId xmlns:a16="http://schemas.microsoft.com/office/drawing/2014/main" id="{1BF39108-42FC-4488-A22B-1F06447BBE56}"/>
              </a:ext>
            </a:extLst>
          </p:cNvPr>
          <p:cNvSpPr txBox="1"/>
          <p:nvPr/>
        </p:nvSpPr>
        <p:spPr>
          <a:xfrm>
            <a:off x="261256" y="1774762"/>
            <a:ext cx="6630611"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Install Fabric and Fabric Samples</a:t>
            </a:r>
          </a:p>
        </p:txBody>
      </p:sp>
      <p:sp>
        <p:nvSpPr>
          <p:cNvPr id="6" name="TextBox 5">
            <a:extLst>
              <a:ext uri="{FF2B5EF4-FFF2-40B4-BE49-F238E27FC236}">
                <a16:creationId xmlns:a16="http://schemas.microsoft.com/office/drawing/2014/main" id="{0E767DF2-EAE5-4D7E-9431-F8230EEC668E}"/>
              </a:ext>
            </a:extLst>
          </p:cNvPr>
          <p:cNvSpPr txBox="1"/>
          <p:nvPr/>
        </p:nvSpPr>
        <p:spPr>
          <a:xfrm>
            <a:off x="169815" y="2463836"/>
            <a:ext cx="6630611" cy="369332"/>
          </a:xfrm>
          <a:prstGeom prst="rect">
            <a:avLst/>
          </a:prstGeom>
          <a:noFill/>
        </p:spPr>
        <p:txBody>
          <a:bodyPr wrap="square">
            <a:spAutoFit/>
          </a:bodyPr>
          <a:lstStyle/>
          <a:p>
            <a:pPr algn="l"/>
            <a:r>
              <a:rPr lang="en-US" b="1" i="0" dirty="0">
                <a:solidFill>
                  <a:srgbClr val="010101"/>
                </a:solidFill>
                <a:effectLst/>
                <a:latin typeface="Roboto Slab"/>
              </a:rPr>
              <a:t>Download Fabric samples, docker images, and binaries.</a:t>
            </a:r>
          </a:p>
        </p:txBody>
      </p:sp>
      <p:sp>
        <p:nvSpPr>
          <p:cNvPr id="12" name="TextBox 11">
            <a:extLst>
              <a:ext uri="{FF2B5EF4-FFF2-40B4-BE49-F238E27FC236}">
                <a16:creationId xmlns:a16="http://schemas.microsoft.com/office/drawing/2014/main" id="{5AF73BB1-6CF9-4E7F-B974-A692E73A1274}"/>
              </a:ext>
            </a:extLst>
          </p:cNvPr>
          <p:cNvSpPr txBox="1"/>
          <p:nvPr/>
        </p:nvSpPr>
        <p:spPr>
          <a:xfrm>
            <a:off x="261256" y="3355430"/>
            <a:ext cx="7801635" cy="369332"/>
          </a:xfrm>
          <a:prstGeom prst="rect">
            <a:avLst/>
          </a:prstGeom>
          <a:noFill/>
        </p:spPr>
        <p:txBody>
          <a:bodyPr wrap="square">
            <a:spAutoFit/>
          </a:bodyPr>
          <a:lstStyle/>
          <a:p>
            <a:pPr algn="l"/>
            <a:r>
              <a:rPr lang="en-US" b="0" i="0" dirty="0">
                <a:solidFill>
                  <a:srgbClr val="010101"/>
                </a:solidFill>
                <a:effectLst/>
                <a:latin typeface="Lato" panose="020F0502020204030203" pitchFamily="34" charset="0"/>
              </a:rPr>
              <a:t>Download the latest release of Fabric samples, docker images, and binaries.</a:t>
            </a:r>
          </a:p>
        </p:txBody>
      </p:sp>
      <p:sp>
        <p:nvSpPr>
          <p:cNvPr id="13" name="Rectangle 12">
            <a:extLst>
              <a:ext uri="{FF2B5EF4-FFF2-40B4-BE49-F238E27FC236}">
                <a16:creationId xmlns:a16="http://schemas.microsoft.com/office/drawing/2014/main" id="{25AA34BF-BE76-44BB-9254-2611EE9D0CE4}"/>
              </a:ext>
            </a:extLst>
          </p:cNvPr>
          <p:cNvSpPr/>
          <p:nvPr/>
        </p:nvSpPr>
        <p:spPr>
          <a:xfrm>
            <a:off x="570379" y="4062358"/>
            <a:ext cx="4251003" cy="369332"/>
          </a:xfrm>
          <a:prstGeom prst="rect">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dirty="0"/>
              <a:t>$ curl -</a:t>
            </a:r>
            <a:r>
              <a:rPr lang="en-US" sz="1600" dirty="0" err="1"/>
              <a:t>sSL</a:t>
            </a:r>
            <a:r>
              <a:rPr lang="en-US" sz="1600" dirty="0"/>
              <a:t> https://bit.ly/2ysbOFE | bash -s</a:t>
            </a:r>
          </a:p>
        </p:txBody>
      </p:sp>
      <p:sp>
        <p:nvSpPr>
          <p:cNvPr id="11" name="TextBox 10">
            <a:extLst>
              <a:ext uri="{FF2B5EF4-FFF2-40B4-BE49-F238E27FC236}">
                <a16:creationId xmlns:a16="http://schemas.microsoft.com/office/drawing/2014/main" id="{37A855FA-925D-48BC-A740-29F7258B9FD3}"/>
              </a:ext>
            </a:extLst>
          </p:cNvPr>
          <p:cNvSpPr txBox="1"/>
          <p:nvPr/>
        </p:nvSpPr>
        <p:spPr>
          <a:xfrm>
            <a:off x="1527781" y="5124501"/>
            <a:ext cx="6103916" cy="646331"/>
          </a:xfrm>
          <a:prstGeom prst="rect">
            <a:avLst/>
          </a:prstGeom>
          <a:noFill/>
        </p:spPr>
        <p:txBody>
          <a:bodyPr wrap="square">
            <a:spAutoFit/>
          </a:bodyPr>
          <a:lstStyle/>
          <a:p>
            <a:pPr algn="ctr"/>
            <a:r>
              <a:rPr lang="en-US" b="0" i="0" dirty="0">
                <a:solidFill>
                  <a:srgbClr val="010101"/>
                </a:solidFill>
                <a:effectLst/>
                <a:latin typeface="Lato" panose="020F0502020204030203" pitchFamily="34" charset="0"/>
              </a:rPr>
              <a:t>You have completed installing Fabric samples, docker images, and binaries to your system.</a:t>
            </a:r>
            <a:endParaRPr lang="en-US" dirty="0"/>
          </a:p>
        </p:txBody>
      </p:sp>
    </p:spTree>
    <p:extLst>
      <p:ext uri="{BB962C8B-B14F-4D97-AF65-F5344CB8AC3E}">
        <p14:creationId xmlns:p14="http://schemas.microsoft.com/office/powerpoint/2010/main" val="3815791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9" name="TextBox 8">
            <a:extLst>
              <a:ext uri="{FF2B5EF4-FFF2-40B4-BE49-F238E27FC236}">
                <a16:creationId xmlns:a16="http://schemas.microsoft.com/office/drawing/2014/main" id="{1BF39108-42FC-4488-A22B-1F06447BBE56}"/>
              </a:ext>
            </a:extLst>
          </p:cNvPr>
          <p:cNvSpPr txBox="1"/>
          <p:nvPr/>
        </p:nvSpPr>
        <p:spPr>
          <a:xfrm>
            <a:off x="261256" y="1774762"/>
            <a:ext cx="6630611"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Install Fabric and Fabric Samples</a:t>
            </a:r>
          </a:p>
        </p:txBody>
      </p:sp>
      <p:sp>
        <p:nvSpPr>
          <p:cNvPr id="6" name="TextBox 5">
            <a:extLst>
              <a:ext uri="{FF2B5EF4-FFF2-40B4-BE49-F238E27FC236}">
                <a16:creationId xmlns:a16="http://schemas.microsoft.com/office/drawing/2014/main" id="{0E767DF2-EAE5-4D7E-9431-F8230EEC668E}"/>
              </a:ext>
            </a:extLst>
          </p:cNvPr>
          <p:cNvSpPr txBox="1"/>
          <p:nvPr/>
        </p:nvSpPr>
        <p:spPr>
          <a:xfrm>
            <a:off x="169815" y="2463836"/>
            <a:ext cx="6630611" cy="369332"/>
          </a:xfrm>
          <a:prstGeom prst="rect">
            <a:avLst/>
          </a:prstGeom>
          <a:noFill/>
        </p:spPr>
        <p:txBody>
          <a:bodyPr wrap="square">
            <a:spAutoFit/>
          </a:bodyPr>
          <a:lstStyle/>
          <a:p>
            <a:pPr algn="l"/>
            <a:r>
              <a:rPr lang="en-US" b="1" i="0" dirty="0">
                <a:solidFill>
                  <a:srgbClr val="010101"/>
                </a:solidFill>
                <a:effectLst/>
                <a:latin typeface="Roboto Slab"/>
              </a:rPr>
              <a:t>Download Fabric samples, docker images, and binaries.</a:t>
            </a:r>
          </a:p>
        </p:txBody>
      </p:sp>
      <p:sp>
        <p:nvSpPr>
          <p:cNvPr id="15" name="TextBox 14">
            <a:extLst>
              <a:ext uri="{FF2B5EF4-FFF2-40B4-BE49-F238E27FC236}">
                <a16:creationId xmlns:a16="http://schemas.microsoft.com/office/drawing/2014/main" id="{45D29DBE-5B7A-4C6B-BF39-5DE1D2FEA623}"/>
              </a:ext>
            </a:extLst>
          </p:cNvPr>
          <p:cNvSpPr txBox="1"/>
          <p:nvPr/>
        </p:nvSpPr>
        <p:spPr>
          <a:xfrm>
            <a:off x="344385" y="2896602"/>
            <a:ext cx="2125683" cy="369332"/>
          </a:xfrm>
          <a:prstGeom prst="rect">
            <a:avLst/>
          </a:prstGeom>
          <a:noFill/>
        </p:spPr>
        <p:txBody>
          <a:bodyPr wrap="square">
            <a:spAutoFit/>
          </a:bodyPr>
          <a:lstStyle/>
          <a:p>
            <a:pPr algn="l"/>
            <a:r>
              <a:rPr lang="en-US" b="1" i="0">
                <a:solidFill>
                  <a:srgbClr val="010101"/>
                </a:solidFill>
                <a:effectLst/>
                <a:latin typeface="Roboto Slab"/>
              </a:rPr>
              <a:t>Troubleshooting</a:t>
            </a:r>
            <a:endParaRPr lang="en-US" b="1" i="0" dirty="0">
              <a:solidFill>
                <a:srgbClr val="010101"/>
              </a:solidFill>
              <a:effectLst/>
              <a:latin typeface="Roboto Slab"/>
            </a:endParaRPr>
          </a:p>
        </p:txBody>
      </p:sp>
      <p:sp>
        <p:nvSpPr>
          <p:cNvPr id="16" name="TextBox 15">
            <a:extLst>
              <a:ext uri="{FF2B5EF4-FFF2-40B4-BE49-F238E27FC236}">
                <a16:creationId xmlns:a16="http://schemas.microsoft.com/office/drawing/2014/main" id="{2BCF9659-8B22-462B-89F3-2CD8E0430F20}"/>
              </a:ext>
            </a:extLst>
          </p:cNvPr>
          <p:cNvSpPr txBox="1"/>
          <p:nvPr/>
        </p:nvSpPr>
        <p:spPr>
          <a:xfrm>
            <a:off x="344385" y="3368353"/>
            <a:ext cx="5569527" cy="369332"/>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10101"/>
                </a:solidFill>
                <a:effectLst/>
                <a:latin typeface="Lato" panose="020F0502020204030203" pitchFamily="34" charset="0"/>
              </a:rPr>
              <a:t>If you get an error running the </a:t>
            </a:r>
            <a:r>
              <a:rPr lang="en-US" b="0" i="0" dirty="0" err="1">
                <a:solidFill>
                  <a:srgbClr val="010101"/>
                </a:solidFill>
                <a:effectLst/>
                <a:latin typeface="Lato" panose="020F0502020204030203" pitchFamily="34" charset="0"/>
              </a:rPr>
              <a:t>cURL</a:t>
            </a:r>
            <a:r>
              <a:rPr lang="en-US" b="0" i="0" dirty="0">
                <a:solidFill>
                  <a:srgbClr val="010101"/>
                </a:solidFill>
                <a:effectLst/>
                <a:latin typeface="Lato" panose="020F0502020204030203" pitchFamily="34" charset="0"/>
              </a:rPr>
              <a:t> command</a:t>
            </a:r>
          </a:p>
        </p:txBody>
      </p:sp>
      <p:sp>
        <p:nvSpPr>
          <p:cNvPr id="17" name="TextBox 16">
            <a:extLst>
              <a:ext uri="{FF2B5EF4-FFF2-40B4-BE49-F238E27FC236}">
                <a16:creationId xmlns:a16="http://schemas.microsoft.com/office/drawing/2014/main" id="{4292F151-99EF-4AEB-8F2C-F1E8EB23068B}"/>
              </a:ext>
            </a:extLst>
          </p:cNvPr>
          <p:cNvSpPr txBox="1"/>
          <p:nvPr/>
        </p:nvSpPr>
        <p:spPr>
          <a:xfrm>
            <a:off x="787950" y="3801119"/>
            <a:ext cx="8854813" cy="923330"/>
          </a:xfrm>
          <a:prstGeom prst="rect">
            <a:avLst/>
          </a:prstGeom>
          <a:noFill/>
        </p:spPr>
        <p:txBody>
          <a:bodyPr wrap="square">
            <a:spAutoFit/>
          </a:bodyPr>
          <a:lstStyle/>
          <a:p>
            <a:pPr marL="285750" indent="-285750" algn="l">
              <a:buFont typeface="Courier New" panose="02070309020205020404" pitchFamily="49" charset="0"/>
              <a:buChar char="o"/>
            </a:pPr>
            <a:r>
              <a:rPr lang="en-US" b="0" i="0" dirty="0">
                <a:solidFill>
                  <a:srgbClr val="010101"/>
                </a:solidFill>
                <a:effectLst/>
                <a:latin typeface="Lato" panose="020F0502020204030203" pitchFamily="34" charset="0"/>
              </a:rPr>
              <a:t>You may have too old a version of </a:t>
            </a:r>
            <a:r>
              <a:rPr lang="en-US" b="0" i="0" dirty="0" err="1">
                <a:solidFill>
                  <a:srgbClr val="010101"/>
                </a:solidFill>
                <a:effectLst/>
                <a:latin typeface="Lato" panose="020F0502020204030203" pitchFamily="34" charset="0"/>
              </a:rPr>
              <a:t>cURL</a:t>
            </a:r>
            <a:r>
              <a:rPr lang="en-US" b="0" i="0" dirty="0">
                <a:solidFill>
                  <a:srgbClr val="010101"/>
                </a:solidFill>
                <a:effectLst/>
                <a:latin typeface="Lato" panose="020F0502020204030203" pitchFamily="34" charset="0"/>
              </a:rPr>
              <a:t> that does not handle redirects or an unsupported environment. Please make sure you use a newer version from the </a:t>
            </a:r>
            <a:r>
              <a:rPr lang="en-US" b="0" i="0" u="none" strike="noStrike" dirty="0" err="1">
                <a:solidFill>
                  <a:srgbClr val="6CA158"/>
                </a:solidFill>
                <a:effectLst/>
                <a:latin typeface="Lato" panose="020F0502020204030203" pitchFamily="34" charset="0"/>
                <a:hlinkClick r:id="rId4"/>
              </a:rPr>
              <a:t>cURL</a:t>
            </a:r>
            <a:r>
              <a:rPr lang="en-US" b="0" i="0" u="none" strike="noStrike" dirty="0">
                <a:solidFill>
                  <a:srgbClr val="6CA158"/>
                </a:solidFill>
                <a:effectLst/>
                <a:latin typeface="Lato" panose="020F0502020204030203" pitchFamily="34" charset="0"/>
                <a:hlinkClick r:id="rId4"/>
              </a:rPr>
              <a:t> downloads page</a:t>
            </a:r>
            <a:endParaRPr lang="en-US" b="0" i="0" dirty="0">
              <a:solidFill>
                <a:srgbClr val="010101"/>
              </a:solidFill>
              <a:effectLst/>
              <a:latin typeface="Lato" panose="020F0502020204030203" pitchFamily="34" charset="0"/>
            </a:endParaRPr>
          </a:p>
        </p:txBody>
      </p:sp>
      <p:sp>
        <p:nvSpPr>
          <p:cNvPr id="18" name="TextBox 17">
            <a:extLst>
              <a:ext uri="{FF2B5EF4-FFF2-40B4-BE49-F238E27FC236}">
                <a16:creationId xmlns:a16="http://schemas.microsoft.com/office/drawing/2014/main" id="{383C82D6-3AFB-44F5-9C6A-A7C883366155}"/>
              </a:ext>
            </a:extLst>
          </p:cNvPr>
          <p:cNvSpPr txBox="1"/>
          <p:nvPr/>
        </p:nvSpPr>
        <p:spPr>
          <a:xfrm>
            <a:off x="787950" y="4787883"/>
            <a:ext cx="7350825" cy="646331"/>
          </a:xfrm>
          <a:prstGeom prst="rect">
            <a:avLst/>
          </a:prstGeom>
          <a:noFill/>
        </p:spPr>
        <p:txBody>
          <a:bodyPr wrap="square">
            <a:spAutoFit/>
          </a:bodyPr>
          <a:lstStyle/>
          <a:p>
            <a:pPr marL="285750" indent="-285750" algn="l">
              <a:buFont typeface="Courier New" panose="02070309020205020404" pitchFamily="49" charset="0"/>
              <a:buChar char="o"/>
            </a:pPr>
            <a:r>
              <a:rPr lang="en-US" b="0" i="0" dirty="0">
                <a:solidFill>
                  <a:srgbClr val="010101"/>
                </a:solidFill>
                <a:effectLst/>
                <a:latin typeface="Lato" panose="020F0502020204030203" pitchFamily="34" charset="0"/>
              </a:rPr>
              <a:t>Alternately, there might be an issue with the bit.ly, please retry the command with the un-shortened URL:</a:t>
            </a:r>
          </a:p>
        </p:txBody>
      </p:sp>
      <p:sp>
        <p:nvSpPr>
          <p:cNvPr id="21" name="TextBox 20">
            <a:extLst>
              <a:ext uri="{FF2B5EF4-FFF2-40B4-BE49-F238E27FC236}">
                <a16:creationId xmlns:a16="http://schemas.microsoft.com/office/drawing/2014/main" id="{1CACAC45-8DDF-4C98-8DFB-4C37A8989DF7}"/>
              </a:ext>
            </a:extLst>
          </p:cNvPr>
          <p:cNvSpPr txBox="1"/>
          <p:nvPr/>
        </p:nvSpPr>
        <p:spPr>
          <a:xfrm>
            <a:off x="443567" y="5692400"/>
            <a:ext cx="8261046" cy="307777"/>
          </a:xfrm>
          <a:prstGeom prst="rect">
            <a:avLst/>
          </a:prstGeom>
          <a:noFill/>
        </p:spPr>
        <p:txBody>
          <a:bodyPr wrap="square">
            <a:spAutoFit/>
          </a:bodyPr>
          <a:lstStyle/>
          <a:p>
            <a:r>
              <a:rPr lang="en-US" sz="1400" dirty="0">
                <a:solidFill>
                  <a:schemeClr val="bg1"/>
                </a:solidFill>
                <a:highlight>
                  <a:srgbClr val="0000FF"/>
                </a:highlight>
              </a:rPr>
              <a:t>curl -</a:t>
            </a:r>
            <a:r>
              <a:rPr lang="en-US" sz="1400" dirty="0" err="1">
                <a:solidFill>
                  <a:schemeClr val="bg1"/>
                </a:solidFill>
                <a:highlight>
                  <a:srgbClr val="0000FF"/>
                </a:highlight>
              </a:rPr>
              <a:t>sSL</a:t>
            </a:r>
            <a:r>
              <a:rPr lang="en-US" sz="1400" dirty="0">
                <a:solidFill>
                  <a:schemeClr val="bg1"/>
                </a:solidFill>
                <a:highlight>
                  <a:srgbClr val="0000FF"/>
                </a:highlight>
              </a:rPr>
              <a:t> https://raw.githubusercontent.com/hyperledger/fabric/main/scripts/bootstrap.sh| bash -s</a:t>
            </a:r>
          </a:p>
        </p:txBody>
      </p:sp>
    </p:spTree>
    <p:extLst>
      <p:ext uri="{BB962C8B-B14F-4D97-AF65-F5344CB8AC3E}">
        <p14:creationId xmlns:p14="http://schemas.microsoft.com/office/powerpoint/2010/main" val="37707317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9" name="TextBox 8">
            <a:extLst>
              <a:ext uri="{FF2B5EF4-FFF2-40B4-BE49-F238E27FC236}">
                <a16:creationId xmlns:a16="http://schemas.microsoft.com/office/drawing/2014/main" id="{1BF39108-42FC-4488-A22B-1F06447BBE56}"/>
              </a:ext>
            </a:extLst>
          </p:cNvPr>
          <p:cNvSpPr txBox="1"/>
          <p:nvPr/>
        </p:nvSpPr>
        <p:spPr>
          <a:xfrm>
            <a:off x="261256" y="1774762"/>
            <a:ext cx="8110848"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Fabric Contract APIs and Application APIs</a:t>
            </a:r>
          </a:p>
        </p:txBody>
      </p:sp>
      <p:sp>
        <p:nvSpPr>
          <p:cNvPr id="10" name="TextBox 9">
            <a:extLst>
              <a:ext uri="{FF2B5EF4-FFF2-40B4-BE49-F238E27FC236}">
                <a16:creationId xmlns:a16="http://schemas.microsoft.com/office/drawing/2014/main" id="{19A0F177-5EDF-492F-A301-98CAC1E37064}"/>
              </a:ext>
            </a:extLst>
          </p:cNvPr>
          <p:cNvSpPr txBox="1"/>
          <p:nvPr/>
        </p:nvSpPr>
        <p:spPr>
          <a:xfrm>
            <a:off x="427511" y="2534922"/>
            <a:ext cx="8847117" cy="923330"/>
          </a:xfrm>
          <a:prstGeom prst="rect">
            <a:avLst/>
          </a:prstGeom>
          <a:noFill/>
        </p:spPr>
        <p:txBody>
          <a:bodyPr wrap="square">
            <a:spAutoFit/>
          </a:bodyPr>
          <a:lstStyle/>
          <a:p>
            <a:r>
              <a:rPr lang="en-US" b="0" i="0" dirty="0">
                <a:solidFill>
                  <a:srgbClr val="010101"/>
                </a:solidFill>
                <a:effectLst/>
                <a:latin typeface="Lato" panose="020F0502020204030203" pitchFamily="34" charset="0"/>
              </a:rPr>
              <a:t>Hyperledger Fabric offers a number of APIs to support developing smart contracts (</a:t>
            </a:r>
            <a:r>
              <a:rPr lang="en-US" b="0" i="0" dirty="0" err="1">
                <a:solidFill>
                  <a:srgbClr val="010101"/>
                </a:solidFill>
                <a:effectLst/>
                <a:latin typeface="Lato" panose="020F0502020204030203" pitchFamily="34" charset="0"/>
              </a:rPr>
              <a:t>chaincode</a:t>
            </a:r>
            <a:r>
              <a:rPr lang="en-US" b="0" i="0" dirty="0">
                <a:solidFill>
                  <a:srgbClr val="010101"/>
                </a:solidFill>
                <a:effectLst/>
                <a:latin typeface="Lato" panose="020F0502020204030203" pitchFamily="34" charset="0"/>
              </a:rPr>
              <a:t>) in various programming languages. Smart contract APIs are available for Go, Node.js, and Java.</a:t>
            </a:r>
            <a:endParaRPr lang="en-US" dirty="0"/>
          </a:p>
        </p:txBody>
      </p:sp>
      <p:sp>
        <p:nvSpPr>
          <p:cNvPr id="14" name="TextBox 13">
            <a:extLst>
              <a:ext uri="{FF2B5EF4-FFF2-40B4-BE49-F238E27FC236}">
                <a16:creationId xmlns:a16="http://schemas.microsoft.com/office/drawing/2014/main" id="{5A31C31D-D2D8-4DCA-91EA-F180017C9076}"/>
              </a:ext>
            </a:extLst>
          </p:cNvPr>
          <p:cNvSpPr txBox="1"/>
          <p:nvPr/>
        </p:nvSpPr>
        <p:spPr>
          <a:xfrm>
            <a:off x="789709" y="3633637"/>
            <a:ext cx="6103916" cy="1015663"/>
          </a:xfrm>
          <a:prstGeom prst="rect">
            <a:avLst/>
          </a:prstGeom>
          <a:noFill/>
        </p:spPr>
        <p:txBody>
          <a:bodyPr wrap="square">
            <a:spAutoFit/>
          </a:bodyPr>
          <a:lstStyle/>
          <a:p>
            <a:pPr algn="l">
              <a:buFont typeface="Arial" panose="020B0604020202020204" pitchFamily="34" charset="0"/>
              <a:buChar char="•"/>
            </a:pPr>
            <a:r>
              <a:rPr lang="en-US" sz="2000" b="0" i="0" u="none" strike="noStrike" dirty="0">
                <a:solidFill>
                  <a:srgbClr val="6CA158"/>
                </a:solidFill>
                <a:effectLst/>
                <a:latin typeface="Lato" panose="020F0502020204030203" pitchFamily="34" charset="0"/>
                <a:hlinkClick r:id="rId4"/>
              </a:rPr>
              <a:t>Go contract API</a:t>
            </a:r>
            <a:r>
              <a:rPr lang="en-US" sz="2000" b="0" i="0" dirty="0">
                <a:solidFill>
                  <a:srgbClr val="010101"/>
                </a:solidFill>
                <a:effectLst/>
                <a:latin typeface="Lato" panose="020F0502020204030203" pitchFamily="34" charset="0"/>
              </a:rPr>
              <a:t> and </a:t>
            </a:r>
            <a:r>
              <a:rPr lang="en-US" sz="2000" b="0" i="0" u="none" strike="noStrike" dirty="0">
                <a:solidFill>
                  <a:srgbClr val="6CA158"/>
                </a:solidFill>
                <a:effectLst/>
                <a:latin typeface="Lato" panose="020F0502020204030203" pitchFamily="34" charset="0"/>
                <a:hlinkClick r:id="rId5"/>
              </a:rPr>
              <a:t>documentation</a:t>
            </a:r>
            <a:r>
              <a:rPr lang="en-US" sz="2000" b="0" i="0" dirty="0">
                <a:solidFill>
                  <a:srgbClr val="010101"/>
                </a:solidFill>
                <a:effectLst/>
                <a:latin typeface="Lato" panose="020F0502020204030203" pitchFamily="34" charset="0"/>
              </a:rPr>
              <a:t>.</a:t>
            </a:r>
          </a:p>
          <a:p>
            <a:pPr algn="l">
              <a:buFont typeface="Arial" panose="020B0604020202020204" pitchFamily="34" charset="0"/>
              <a:buChar char="•"/>
            </a:pPr>
            <a:r>
              <a:rPr lang="en-US" sz="2000" b="0" i="0" u="none" strike="noStrike" dirty="0">
                <a:solidFill>
                  <a:srgbClr val="6CA158"/>
                </a:solidFill>
                <a:effectLst/>
                <a:latin typeface="Lato" panose="020F0502020204030203" pitchFamily="34" charset="0"/>
                <a:hlinkClick r:id="rId6"/>
              </a:rPr>
              <a:t>Node.js contract API</a:t>
            </a:r>
            <a:r>
              <a:rPr lang="en-US" sz="2000" b="0" i="0" dirty="0">
                <a:solidFill>
                  <a:srgbClr val="010101"/>
                </a:solidFill>
                <a:effectLst/>
                <a:latin typeface="Lato" panose="020F0502020204030203" pitchFamily="34" charset="0"/>
              </a:rPr>
              <a:t> and </a:t>
            </a:r>
            <a:r>
              <a:rPr lang="en-US" sz="2000" b="0" i="0" u="none" strike="noStrike" dirty="0">
                <a:solidFill>
                  <a:srgbClr val="6CA158"/>
                </a:solidFill>
                <a:effectLst/>
                <a:latin typeface="Lato" panose="020F0502020204030203" pitchFamily="34" charset="0"/>
                <a:hlinkClick r:id="rId7"/>
              </a:rPr>
              <a:t>documentation</a:t>
            </a:r>
            <a:r>
              <a:rPr lang="en-US" sz="2000" b="0" i="0" dirty="0">
                <a:solidFill>
                  <a:srgbClr val="010101"/>
                </a:solidFill>
                <a:effectLst/>
                <a:latin typeface="Lato" panose="020F0502020204030203" pitchFamily="34" charset="0"/>
              </a:rPr>
              <a:t>.</a:t>
            </a:r>
          </a:p>
          <a:p>
            <a:pPr algn="l">
              <a:buFont typeface="Arial" panose="020B0604020202020204" pitchFamily="34" charset="0"/>
              <a:buChar char="•"/>
            </a:pPr>
            <a:r>
              <a:rPr lang="en-US" sz="2000" b="0" i="0" u="none" strike="noStrike" dirty="0">
                <a:solidFill>
                  <a:srgbClr val="6CA158"/>
                </a:solidFill>
                <a:effectLst/>
                <a:latin typeface="Lato" panose="020F0502020204030203" pitchFamily="34" charset="0"/>
                <a:hlinkClick r:id="rId8"/>
              </a:rPr>
              <a:t>Java contract API</a:t>
            </a:r>
            <a:r>
              <a:rPr lang="en-US" sz="2000" b="0" i="0" dirty="0">
                <a:solidFill>
                  <a:srgbClr val="010101"/>
                </a:solidFill>
                <a:effectLst/>
                <a:latin typeface="Lato" panose="020F0502020204030203" pitchFamily="34" charset="0"/>
              </a:rPr>
              <a:t> and </a:t>
            </a:r>
            <a:r>
              <a:rPr lang="en-US" sz="2000" b="0" i="0" u="none" strike="noStrike" dirty="0">
                <a:solidFill>
                  <a:srgbClr val="6CA158"/>
                </a:solidFill>
                <a:effectLst/>
                <a:latin typeface="Lato" panose="020F0502020204030203" pitchFamily="34" charset="0"/>
                <a:hlinkClick r:id="rId9"/>
              </a:rPr>
              <a:t>documentation</a:t>
            </a:r>
            <a:r>
              <a:rPr lang="en-US" sz="2000" b="0" i="0" dirty="0">
                <a:solidFill>
                  <a:srgbClr val="010101"/>
                </a:solidFill>
                <a:effectLst/>
                <a:latin typeface="Lato" panose="020F0502020204030203" pitchFamily="34" charset="0"/>
              </a:rPr>
              <a:t>.</a:t>
            </a:r>
          </a:p>
        </p:txBody>
      </p:sp>
    </p:spTree>
    <p:extLst>
      <p:ext uri="{BB962C8B-B14F-4D97-AF65-F5344CB8AC3E}">
        <p14:creationId xmlns:p14="http://schemas.microsoft.com/office/powerpoint/2010/main" val="19591096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9" name="TextBox 8">
            <a:extLst>
              <a:ext uri="{FF2B5EF4-FFF2-40B4-BE49-F238E27FC236}">
                <a16:creationId xmlns:a16="http://schemas.microsoft.com/office/drawing/2014/main" id="{1BF39108-42FC-4488-A22B-1F06447BBE56}"/>
              </a:ext>
            </a:extLst>
          </p:cNvPr>
          <p:cNvSpPr txBox="1"/>
          <p:nvPr/>
        </p:nvSpPr>
        <p:spPr>
          <a:xfrm>
            <a:off x="261256" y="1774762"/>
            <a:ext cx="8110848"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Getting Started - Run Fabric</a:t>
            </a:r>
          </a:p>
        </p:txBody>
      </p:sp>
      <p:sp>
        <p:nvSpPr>
          <p:cNvPr id="10" name="TextBox 9">
            <a:extLst>
              <a:ext uri="{FF2B5EF4-FFF2-40B4-BE49-F238E27FC236}">
                <a16:creationId xmlns:a16="http://schemas.microsoft.com/office/drawing/2014/main" id="{19A0F177-5EDF-492F-A301-98CAC1E37064}"/>
              </a:ext>
            </a:extLst>
          </p:cNvPr>
          <p:cNvSpPr txBox="1"/>
          <p:nvPr/>
        </p:nvSpPr>
        <p:spPr>
          <a:xfrm>
            <a:off x="427511" y="2534922"/>
            <a:ext cx="8847117" cy="369332"/>
          </a:xfrm>
          <a:prstGeom prst="rect">
            <a:avLst/>
          </a:prstGeom>
          <a:noFill/>
        </p:spPr>
        <p:txBody>
          <a:bodyPr wrap="square">
            <a:spAutoFit/>
          </a:bodyPr>
          <a:lstStyle/>
          <a:p>
            <a:r>
              <a:rPr lang="en-US" b="0" i="0" dirty="0">
                <a:solidFill>
                  <a:srgbClr val="010101"/>
                </a:solidFill>
                <a:effectLst/>
                <a:latin typeface="Lato" panose="020F0502020204030203" pitchFamily="34" charset="0"/>
              </a:rPr>
              <a:t>Now that you have downloaded Fabric and the samples, you can start running Fabric</a:t>
            </a:r>
            <a:endParaRPr lang="en-US" dirty="0"/>
          </a:p>
        </p:txBody>
      </p:sp>
      <p:sp>
        <p:nvSpPr>
          <p:cNvPr id="6" name="TextBox 5">
            <a:extLst>
              <a:ext uri="{FF2B5EF4-FFF2-40B4-BE49-F238E27FC236}">
                <a16:creationId xmlns:a16="http://schemas.microsoft.com/office/drawing/2014/main" id="{A327582D-C605-4C57-BFDB-43914591C6AE}"/>
              </a:ext>
            </a:extLst>
          </p:cNvPr>
          <p:cNvSpPr txBox="1"/>
          <p:nvPr/>
        </p:nvSpPr>
        <p:spPr>
          <a:xfrm>
            <a:off x="890648" y="3245861"/>
            <a:ext cx="8953994" cy="707886"/>
          </a:xfrm>
          <a:prstGeom prst="rect">
            <a:avLst/>
          </a:prstGeom>
          <a:noFill/>
        </p:spPr>
        <p:txBody>
          <a:bodyPr wrap="square">
            <a:spAutoFit/>
          </a:bodyPr>
          <a:lstStyle/>
          <a:p>
            <a:pPr marL="285750" indent="-285750" algn="l">
              <a:buFont typeface="Arial" panose="020B0604020202020204" pitchFamily="34" charset="0"/>
              <a:buChar char="•"/>
            </a:pPr>
            <a:r>
              <a:rPr lang="en-US" sz="2000" b="0" i="0" u="none" strike="noStrike" dirty="0">
                <a:solidFill>
                  <a:schemeClr val="tx2"/>
                </a:solidFill>
                <a:effectLst/>
                <a:latin typeface="Lato" panose="020F0502020204030203" pitchFamily="34" charset="0"/>
              </a:rPr>
              <a:t>Running a Test Network</a:t>
            </a:r>
            <a:endParaRPr lang="en-US" sz="2000" b="0" i="0" dirty="0">
              <a:solidFill>
                <a:schemeClr val="tx2"/>
              </a:solidFill>
              <a:effectLst/>
              <a:latin typeface="Lato" panose="020F0502020204030203" pitchFamily="34" charset="0"/>
            </a:endParaRPr>
          </a:p>
          <a:p>
            <a:pPr marL="285750" indent="-285750" algn="l">
              <a:buFont typeface="Arial" panose="020B0604020202020204" pitchFamily="34" charset="0"/>
              <a:buChar char="•"/>
            </a:pPr>
            <a:r>
              <a:rPr lang="en-US" sz="2000" b="0" i="0" u="none" strike="noStrike" dirty="0">
                <a:solidFill>
                  <a:schemeClr val="tx2"/>
                </a:solidFill>
                <a:effectLst/>
                <a:latin typeface="Lato" panose="020F0502020204030203" pitchFamily="34" charset="0"/>
              </a:rPr>
              <a:t>Running a Fabric Application</a:t>
            </a:r>
            <a:r>
              <a:rPr lang="en-US" sz="2000" b="0" i="0" dirty="0">
                <a:solidFill>
                  <a:schemeClr val="tx2"/>
                </a:solidFill>
                <a:effectLst/>
                <a:latin typeface="Lato" panose="020F0502020204030203" pitchFamily="34" charset="0"/>
              </a:rPr>
              <a:t> </a:t>
            </a:r>
          </a:p>
        </p:txBody>
      </p:sp>
    </p:spTree>
    <p:extLst>
      <p:ext uri="{BB962C8B-B14F-4D97-AF65-F5344CB8AC3E}">
        <p14:creationId xmlns:p14="http://schemas.microsoft.com/office/powerpoint/2010/main" val="2535524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9" name="TextBox 8">
            <a:extLst>
              <a:ext uri="{FF2B5EF4-FFF2-40B4-BE49-F238E27FC236}">
                <a16:creationId xmlns:a16="http://schemas.microsoft.com/office/drawing/2014/main" id="{1BF39108-42FC-4488-A22B-1F06447BBE56}"/>
              </a:ext>
            </a:extLst>
          </p:cNvPr>
          <p:cNvSpPr txBox="1"/>
          <p:nvPr/>
        </p:nvSpPr>
        <p:spPr>
          <a:xfrm>
            <a:off x="261256" y="1774762"/>
            <a:ext cx="8110848" cy="584775"/>
          </a:xfrm>
          <a:prstGeom prst="rect">
            <a:avLst/>
          </a:prstGeom>
          <a:noFill/>
        </p:spPr>
        <p:txBody>
          <a:bodyPr wrap="square" rtlCol="0">
            <a:spAutoFit/>
          </a:bodyPr>
          <a:lstStyle/>
          <a:p>
            <a:pPr algn="l"/>
            <a:r>
              <a:rPr lang="en-US" sz="3200" b="1" i="0" dirty="0">
                <a:solidFill>
                  <a:srgbClr val="010101"/>
                </a:solidFill>
                <a:effectLst/>
                <a:latin typeface="Roboto Slab"/>
              </a:rPr>
              <a:t>Bring up the test network</a:t>
            </a:r>
          </a:p>
        </p:txBody>
      </p:sp>
      <p:sp>
        <p:nvSpPr>
          <p:cNvPr id="10" name="TextBox 9">
            <a:extLst>
              <a:ext uri="{FF2B5EF4-FFF2-40B4-BE49-F238E27FC236}">
                <a16:creationId xmlns:a16="http://schemas.microsoft.com/office/drawing/2014/main" id="{19A0F177-5EDF-492F-A301-98CAC1E37064}"/>
              </a:ext>
            </a:extLst>
          </p:cNvPr>
          <p:cNvSpPr txBox="1"/>
          <p:nvPr/>
        </p:nvSpPr>
        <p:spPr>
          <a:xfrm>
            <a:off x="427511" y="2534922"/>
            <a:ext cx="8847117" cy="923330"/>
          </a:xfrm>
          <a:prstGeom prst="rect">
            <a:avLst/>
          </a:prstGeom>
          <a:noFill/>
        </p:spPr>
        <p:txBody>
          <a:bodyPr wrap="square">
            <a:spAutoFit/>
          </a:bodyPr>
          <a:lstStyle/>
          <a:p>
            <a:r>
              <a:rPr lang="en-US" b="0" i="0" dirty="0">
                <a:solidFill>
                  <a:srgbClr val="010101"/>
                </a:solidFill>
                <a:effectLst/>
                <a:latin typeface="Lato" panose="020F0502020204030203" pitchFamily="34" charset="0"/>
              </a:rPr>
              <a:t>You can find the scripts to bring up the network in the </a:t>
            </a:r>
            <a:r>
              <a:rPr lang="en-US" b="0" i="0" dirty="0">
                <a:solidFill>
                  <a:srgbClr val="E74C3C"/>
                </a:solidFill>
                <a:effectLst/>
                <a:latin typeface="SFMono-Regular"/>
              </a:rPr>
              <a:t>test-network</a:t>
            </a:r>
            <a:r>
              <a:rPr lang="en-US" b="0" i="0" dirty="0">
                <a:solidFill>
                  <a:srgbClr val="010101"/>
                </a:solidFill>
                <a:effectLst/>
                <a:latin typeface="Lato" panose="020F0502020204030203" pitchFamily="34" charset="0"/>
              </a:rPr>
              <a:t> directory of the </a:t>
            </a:r>
            <a:r>
              <a:rPr lang="en-US" b="0" i="0" dirty="0">
                <a:solidFill>
                  <a:srgbClr val="E74C3C"/>
                </a:solidFill>
                <a:effectLst/>
                <a:latin typeface="SFMono-Regular"/>
              </a:rPr>
              <a:t>fabric-samples</a:t>
            </a:r>
            <a:r>
              <a:rPr lang="en-US" b="0" i="0" dirty="0">
                <a:solidFill>
                  <a:srgbClr val="010101"/>
                </a:solidFill>
                <a:effectLst/>
                <a:latin typeface="Lato" panose="020F0502020204030203" pitchFamily="34" charset="0"/>
              </a:rPr>
              <a:t> repository. Navigate to the test network directory by using the following</a:t>
            </a:r>
            <a:endParaRPr lang="en-US" dirty="0"/>
          </a:p>
        </p:txBody>
      </p:sp>
      <p:sp>
        <p:nvSpPr>
          <p:cNvPr id="11" name="TextBox 10">
            <a:extLst>
              <a:ext uri="{FF2B5EF4-FFF2-40B4-BE49-F238E27FC236}">
                <a16:creationId xmlns:a16="http://schemas.microsoft.com/office/drawing/2014/main" id="{72790571-F80E-4459-B4DF-48F02D8B3B86}"/>
              </a:ext>
            </a:extLst>
          </p:cNvPr>
          <p:cNvSpPr txBox="1"/>
          <p:nvPr/>
        </p:nvSpPr>
        <p:spPr>
          <a:xfrm>
            <a:off x="531421" y="3752601"/>
            <a:ext cx="3921825" cy="369332"/>
          </a:xfrm>
          <a:prstGeom prst="rect">
            <a:avLst/>
          </a:prstGeom>
          <a:noFill/>
        </p:spPr>
        <p:txBody>
          <a:bodyPr wrap="square">
            <a:spAutoFit/>
          </a:bodyPr>
          <a:lstStyle/>
          <a:p>
            <a:r>
              <a:rPr lang="en-US" dirty="0">
                <a:solidFill>
                  <a:schemeClr val="bg1"/>
                </a:solidFill>
                <a:highlight>
                  <a:srgbClr val="0000FF"/>
                </a:highlight>
              </a:rPr>
              <a:t>$ cd fabric-samples/test-network</a:t>
            </a:r>
          </a:p>
        </p:txBody>
      </p:sp>
      <p:sp>
        <p:nvSpPr>
          <p:cNvPr id="12" name="TextBox 11">
            <a:extLst>
              <a:ext uri="{FF2B5EF4-FFF2-40B4-BE49-F238E27FC236}">
                <a16:creationId xmlns:a16="http://schemas.microsoft.com/office/drawing/2014/main" id="{7B8D146B-D082-454C-9E6D-BC0C73AFA4E6}"/>
              </a:ext>
            </a:extLst>
          </p:cNvPr>
          <p:cNvSpPr txBox="1"/>
          <p:nvPr/>
        </p:nvSpPr>
        <p:spPr>
          <a:xfrm>
            <a:off x="531420" y="4416282"/>
            <a:ext cx="9075717" cy="923330"/>
          </a:xfrm>
          <a:prstGeom prst="rect">
            <a:avLst/>
          </a:prstGeom>
          <a:noFill/>
        </p:spPr>
        <p:txBody>
          <a:bodyPr wrap="square">
            <a:spAutoFit/>
          </a:bodyPr>
          <a:lstStyle/>
          <a:p>
            <a:r>
              <a:rPr lang="en-US" dirty="0"/>
              <a:t>In this directory, you can find an annotated script, </a:t>
            </a:r>
            <a:r>
              <a:rPr lang="en-US" b="0" i="0" dirty="0">
                <a:solidFill>
                  <a:srgbClr val="E74C3C"/>
                </a:solidFill>
                <a:effectLst/>
                <a:latin typeface="SFMono-Regular"/>
              </a:rPr>
              <a:t>network.sh</a:t>
            </a:r>
            <a:r>
              <a:rPr lang="en-US" dirty="0"/>
              <a:t>, that stands up a Fabric network using the Docker images on your local machine. You can run </a:t>
            </a:r>
            <a:r>
              <a:rPr lang="en-US" b="0" i="0" dirty="0">
                <a:solidFill>
                  <a:srgbClr val="E74C3C"/>
                </a:solidFill>
                <a:effectLst/>
                <a:latin typeface="SFMono-Regular"/>
              </a:rPr>
              <a:t>./network.sh -h </a:t>
            </a:r>
            <a:r>
              <a:rPr lang="en-US" dirty="0"/>
              <a:t>to print the script help text:</a:t>
            </a:r>
          </a:p>
        </p:txBody>
      </p:sp>
    </p:spTree>
    <p:extLst>
      <p:ext uri="{BB962C8B-B14F-4D97-AF65-F5344CB8AC3E}">
        <p14:creationId xmlns:p14="http://schemas.microsoft.com/office/powerpoint/2010/main" val="10037453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9" name="TextBox 8">
            <a:extLst>
              <a:ext uri="{FF2B5EF4-FFF2-40B4-BE49-F238E27FC236}">
                <a16:creationId xmlns:a16="http://schemas.microsoft.com/office/drawing/2014/main" id="{1BF39108-42FC-4488-A22B-1F06447BBE56}"/>
              </a:ext>
            </a:extLst>
          </p:cNvPr>
          <p:cNvSpPr txBox="1"/>
          <p:nvPr/>
        </p:nvSpPr>
        <p:spPr>
          <a:xfrm>
            <a:off x="261256" y="1774762"/>
            <a:ext cx="8110848" cy="584775"/>
          </a:xfrm>
          <a:prstGeom prst="rect">
            <a:avLst/>
          </a:prstGeom>
          <a:noFill/>
        </p:spPr>
        <p:txBody>
          <a:bodyPr wrap="square" rtlCol="0">
            <a:spAutoFit/>
          </a:bodyPr>
          <a:lstStyle/>
          <a:p>
            <a:pPr algn="l"/>
            <a:r>
              <a:rPr lang="en-US" sz="3200" b="1" i="0" dirty="0">
                <a:solidFill>
                  <a:srgbClr val="010101"/>
                </a:solidFill>
                <a:effectLst/>
                <a:latin typeface="Roboto Slab"/>
              </a:rPr>
              <a:t>Bring up the test network</a:t>
            </a:r>
          </a:p>
        </p:txBody>
      </p:sp>
      <p:sp>
        <p:nvSpPr>
          <p:cNvPr id="11" name="TextBox 10">
            <a:extLst>
              <a:ext uri="{FF2B5EF4-FFF2-40B4-BE49-F238E27FC236}">
                <a16:creationId xmlns:a16="http://schemas.microsoft.com/office/drawing/2014/main" id="{72790571-F80E-4459-B4DF-48F02D8B3B86}"/>
              </a:ext>
            </a:extLst>
          </p:cNvPr>
          <p:cNvSpPr txBox="1"/>
          <p:nvPr/>
        </p:nvSpPr>
        <p:spPr>
          <a:xfrm>
            <a:off x="495795" y="3358647"/>
            <a:ext cx="3921825" cy="369332"/>
          </a:xfrm>
          <a:prstGeom prst="rect">
            <a:avLst/>
          </a:prstGeom>
          <a:noFill/>
        </p:spPr>
        <p:txBody>
          <a:bodyPr wrap="square">
            <a:spAutoFit/>
          </a:bodyPr>
          <a:lstStyle/>
          <a:p>
            <a:r>
              <a:rPr lang="en-US" dirty="0">
                <a:solidFill>
                  <a:schemeClr val="bg1"/>
                </a:solidFill>
                <a:highlight>
                  <a:srgbClr val="0000FF"/>
                </a:highlight>
              </a:rPr>
              <a:t>./network.sh down</a:t>
            </a:r>
          </a:p>
        </p:txBody>
      </p:sp>
      <p:sp>
        <p:nvSpPr>
          <p:cNvPr id="13" name="TextBox 12">
            <a:extLst>
              <a:ext uri="{FF2B5EF4-FFF2-40B4-BE49-F238E27FC236}">
                <a16:creationId xmlns:a16="http://schemas.microsoft.com/office/drawing/2014/main" id="{E412A87A-F930-40EE-9461-1B97AAB31865}"/>
              </a:ext>
            </a:extLst>
          </p:cNvPr>
          <p:cNvSpPr txBox="1"/>
          <p:nvPr/>
        </p:nvSpPr>
        <p:spPr>
          <a:xfrm>
            <a:off x="391886" y="2505670"/>
            <a:ext cx="8609610" cy="646331"/>
          </a:xfrm>
          <a:prstGeom prst="rect">
            <a:avLst/>
          </a:prstGeom>
          <a:noFill/>
        </p:spPr>
        <p:txBody>
          <a:bodyPr wrap="square">
            <a:spAutoFit/>
          </a:bodyPr>
          <a:lstStyle/>
          <a:p>
            <a:r>
              <a:rPr lang="en-US" dirty="0"/>
              <a:t>From inside the </a:t>
            </a:r>
            <a:r>
              <a:rPr lang="en-US" b="0" i="0" dirty="0">
                <a:solidFill>
                  <a:srgbClr val="E74C3C"/>
                </a:solidFill>
                <a:effectLst/>
                <a:latin typeface="SFMono-Regular"/>
              </a:rPr>
              <a:t>test-network</a:t>
            </a:r>
            <a:r>
              <a:rPr lang="en-US" dirty="0"/>
              <a:t> directory, run the following command to remove any containers or artifacts from any previous runs:</a:t>
            </a:r>
          </a:p>
        </p:txBody>
      </p:sp>
      <p:sp>
        <p:nvSpPr>
          <p:cNvPr id="14" name="TextBox 13">
            <a:extLst>
              <a:ext uri="{FF2B5EF4-FFF2-40B4-BE49-F238E27FC236}">
                <a16:creationId xmlns:a16="http://schemas.microsoft.com/office/drawing/2014/main" id="{BCBB8583-42F0-4ABC-BA86-AA7FEB14A397}"/>
              </a:ext>
            </a:extLst>
          </p:cNvPr>
          <p:cNvSpPr txBox="1"/>
          <p:nvPr/>
        </p:nvSpPr>
        <p:spPr>
          <a:xfrm>
            <a:off x="391885" y="3849078"/>
            <a:ext cx="9048997" cy="646331"/>
          </a:xfrm>
          <a:prstGeom prst="rect">
            <a:avLst/>
          </a:prstGeom>
          <a:noFill/>
        </p:spPr>
        <p:txBody>
          <a:bodyPr wrap="square">
            <a:spAutoFit/>
          </a:bodyPr>
          <a:lstStyle/>
          <a:p>
            <a:r>
              <a:rPr lang="en-US" dirty="0"/>
              <a:t>You can then bring up the network by issuing the following command. You will experience problems if you try to run the script from another directory:</a:t>
            </a:r>
          </a:p>
        </p:txBody>
      </p:sp>
      <p:sp>
        <p:nvSpPr>
          <p:cNvPr id="15" name="TextBox 14">
            <a:extLst>
              <a:ext uri="{FF2B5EF4-FFF2-40B4-BE49-F238E27FC236}">
                <a16:creationId xmlns:a16="http://schemas.microsoft.com/office/drawing/2014/main" id="{B89CA1B2-0752-4C07-A6ED-915C7FAF5BB2}"/>
              </a:ext>
            </a:extLst>
          </p:cNvPr>
          <p:cNvSpPr txBox="1"/>
          <p:nvPr/>
        </p:nvSpPr>
        <p:spPr>
          <a:xfrm>
            <a:off x="495795" y="4820302"/>
            <a:ext cx="3921825" cy="369332"/>
          </a:xfrm>
          <a:prstGeom prst="rect">
            <a:avLst/>
          </a:prstGeom>
          <a:noFill/>
        </p:spPr>
        <p:txBody>
          <a:bodyPr wrap="square">
            <a:spAutoFit/>
          </a:bodyPr>
          <a:lstStyle/>
          <a:p>
            <a:r>
              <a:rPr lang="en-US" dirty="0">
                <a:solidFill>
                  <a:schemeClr val="bg1"/>
                </a:solidFill>
                <a:highlight>
                  <a:srgbClr val="0000FF"/>
                </a:highlight>
              </a:rPr>
              <a:t>./network.sh up</a:t>
            </a:r>
          </a:p>
        </p:txBody>
      </p:sp>
    </p:spTree>
    <p:extLst>
      <p:ext uri="{BB962C8B-B14F-4D97-AF65-F5344CB8AC3E}">
        <p14:creationId xmlns:p14="http://schemas.microsoft.com/office/powerpoint/2010/main" val="2205477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9" name="TextBox 8">
            <a:extLst>
              <a:ext uri="{FF2B5EF4-FFF2-40B4-BE49-F238E27FC236}">
                <a16:creationId xmlns:a16="http://schemas.microsoft.com/office/drawing/2014/main" id="{1BF39108-42FC-4488-A22B-1F06447BBE56}"/>
              </a:ext>
            </a:extLst>
          </p:cNvPr>
          <p:cNvSpPr txBox="1"/>
          <p:nvPr/>
        </p:nvSpPr>
        <p:spPr>
          <a:xfrm>
            <a:off x="261256" y="1774762"/>
            <a:ext cx="8110848" cy="584775"/>
          </a:xfrm>
          <a:prstGeom prst="rect">
            <a:avLst/>
          </a:prstGeom>
          <a:noFill/>
        </p:spPr>
        <p:txBody>
          <a:bodyPr wrap="square" rtlCol="0">
            <a:spAutoFit/>
          </a:bodyPr>
          <a:lstStyle/>
          <a:p>
            <a:pPr algn="l"/>
            <a:r>
              <a:rPr lang="en-US" sz="3200" b="1" i="0" dirty="0">
                <a:solidFill>
                  <a:srgbClr val="010101"/>
                </a:solidFill>
                <a:effectLst/>
                <a:latin typeface="Roboto Slab"/>
              </a:rPr>
              <a:t>Bring up the test network</a:t>
            </a:r>
          </a:p>
        </p:txBody>
      </p:sp>
      <p:sp>
        <p:nvSpPr>
          <p:cNvPr id="10" name="TextBox 9">
            <a:extLst>
              <a:ext uri="{FF2B5EF4-FFF2-40B4-BE49-F238E27FC236}">
                <a16:creationId xmlns:a16="http://schemas.microsoft.com/office/drawing/2014/main" id="{4617765F-30E7-4029-87EE-D01D4A75026C}"/>
              </a:ext>
            </a:extLst>
          </p:cNvPr>
          <p:cNvSpPr txBox="1"/>
          <p:nvPr/>
        </p:nvSpPr>
        <p:spPr>
          <a:xfrm>
            <a:off x="261256" y="2554806"/>
            <a:ext cx="9393383" cy="1200329"/>
          </a:xfrm>
          <a:prstGeom prst="rect">
            <a:avLst/>
          </a:prstGeom>
          <a:noFill/>
        </p:spPr>
        <p:txBody>
          <a:bodyPr wrap="square">
            <a:spAutoFit/>
          </a:bodyPr>
          <a:lstStyle/>
          <a:p>
            <a:r>
              <a:rPr lang="en-US" dirty="0"/>
              <a:t>This command creates a Fabric network that consists of two peer nodes, one ordering node. No channel is created when you run </a:t>
            </a:r>
            <a:r>
              <a:rPr lang="en-US" b="0" i="0" dirty="0">
                <a:solidFill>
                  <a:srgbClr val="E74C3C"/>
                </a:solidFill>
                <a:effectLst/>
                <a:latin typeface="SFMono-Regular"/>
              </a:rPr>
              <a:t>./network.sh up</a:t>
            </a:r>
            <a:r>
              <a:rPr lang="en-US" dirty="0"/>
              <a:t>, though we will get there in a future step. If the command completes successfully, you will see the logs of the nodes being created:</a:t>
            </a:r>
          </a:p>
        </p:txBody>
      </p:sp>
      <p:pic>
        <p:nvPicPr>
          <p:cNvPr id="4" name="Picture 3">
            <a:extLst>
              <a:ext uri="{FF2B5EF4-FFF2-40B4-BE49-F238E27FC236}">
                <a16:creationId xmlns:a16="http://schemas.microsoft.com/office/drawing/2014/main" id="{233F356E-3CD6-435C-9B8F-588F7CCD306A}"/>
              </a:ext>
            </a:extLst>
          </p:cNvPr>
          <p:cNvPicPr>
            <a:picLocks noChangeAspect="1"/>
          </p:cNvPicPr>
          <p:nvPr/>
        </p:nvPicPr>
        <p:blipFill>
          <a:blip r:embed="rId4"/>
          <a:stretch>
            <a:fillRect/>
          </a:stretch>
        </p:blipFill>
        <p:spPr>
          <a:xfrm>
            <a:off x="959736" y="3814071"/>
            <a:ext cx="7103609" cy="2626371"/>
          </a:xfrm>
          <a:prstGeom prst="rect">
            <a:avLst/>
          </a:prstGeom>
        </p:spPr>
      </p:pic>
    </p:spTree>
    <p:extLst>
      <p:ext uri="{BB962C8B-B14F-4D97-AF65-F5344CB8AC3E}">
        <p14:creationId xmlns:p14="http://schemas.microsoft.com/office/powerpoint/2010/main" val="22566247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9" name="TextBox 8">
            <a:extLst>
              <a:ext uri="{FF2B5EF4-FFF2-40B4-BE49-F238E27FC236}">
                <a16:creationId xmlns:a16="http://schemas.microsoft.com/office/drawing/2014/main" id="{1BF39108-42FC-4488-A22B-1F06447BBE56}"/>
              </a:ext>
            </a:extLst>
          </p:cNvPr>
          <p:cNvSpPr txBox="1"/>
          <p:nvPr/>
        </p:nvSpPr>
        <p:spPr>
          <a:xfrm>
            <a:off x="261256" y="1774762"/>
            <a:ext cx="8110848" cy="584775"/>
          </a:xfrm>
          <a:prstGeom prst="rect">
            <a:avLst/>
          </a:prstGeom>
          <a:noFill/>
        </p:spPr>
        <p:txBody>
          <a:bodyPr wrap="square" rtlCol="0">
            <a:spAutoFit/>
          </a:bodyPr>
          <a:lstStyle/>
          <a:p>
            <a:pPr algn="l"/>
            <a:r>
              <a:rPr lang="en-US" sz="3200" b="1" i="0" dirty="0">
                <a:solidFill>
                  <a:srgbClr val="010101"/>
                </a:solidFill>
                <a:effectLst/>
                <a:latin typeface="Roboto Slab"/>
              </a:rPr>
              <a:t>The components of the test network</a:t>
            </a:r>
          </a:p>
        </p:txBody>
      </p:sp>
      <p:sp>
        <p:nvSpPr>
          <p:cNvPr id="8" name="TextBox 7">
            <a:extLst>
              <a:ext uri="{FF2B5EF4-FFF2-40B4-BE49-F238E27FC236}">
                <a16:creationId xmlns:a16="http://schemas.microsoft.com/office/drawing/2014/main" id="{975119F4-7AE7-4C18-9AE6-C57C43D2F2FA}"/>
              </a:ext>
            </a:extLst>
          </p:cNvPr>
          <p:cNvSpPr txBox="1"/>
          <p:nvPr/>
        </p:nvSpPr>
        <p:spPr>
          <a:xfrm>
            <a:off x="403761" y="2443924"/>
            <a:ext cx="9322129" cy="1200329"/>
          </a:xfrm>
          <a:prstGeom prst="rect">
            <a:avLst/>
          </a:prstGeom>
          <a:noFill/>
        </p:spPr>
        <p:txBody>
          <a:bodyPr wrap="square">
            <a:spAutoFit/>
          </a:bodyPr>
          <a:lstStyle/>
          <a:p>
            <a:r>
              <a:rPr lang="en-US" dirty="0"/>
              <a:t>After your test network is deployed, you can take some time to examine its components. Run the following command to list all of Docker containers that are running on your machine. You should see the three nodes that were created by the network.sh script:</a:t>
            </a:r>
          </a:p>
        </p:txBody>
      </p:sp>
      <p:sp>
        <p:nvSpPr>
          <p:cNvPr id="11" name="TextBox 10">
            <a:extLst>
              <a:ext uri="{FF2B5EF4-FFF2-40B4-BE49-F238E27FC236}">
                <a16:creationId xmlns:a16="http://schemas.microsoft.com/office/drawing/2014/main" id="{D24B4C5C-6EE5-4F67-BBD2-57F8E0AD5548}"/>
              </a:ext>
            </a:extLst>
          </p:cNvPr>
          <p:cNvSpPr txBox="1"/>
          <p:nvPr/>
        </p:nvSpPr>
        <p:spPr>
          <a:xfrm>
            <a:off x="1143000" y="4167159"/>
            <a:ext cx="3921825" cy="369332"/>
          </a:xfrm>
          <a:prstGeom prst="rect">
            <a:avLst/>
          </a:prstGeom>
          <a:noFill/>
        </p:spPr>
        <p:txBody>
          <a:bodyPr wrap="square">
            <a:spAutoFit/>
          </a:bodyPr>
          <a:lstStyle/>
          <a:p>
            <a:r>
              <a:rPr lang="en-US" dirty="0">
                <a:solidFill>
                  <a:schemeClr val="bg1"/>
                </a:solidFill>
                <a:highlight>
                  <a:srgbClr val="0000FF"/>
                </a:highlight>
              </a:rPr>
              <a:t>docker </a:t>
            </a:r>
            <a:r>
              <a:rPr lang="en-US" dirty="0" err="1">
                <a:solidFill>
                  <a:schemeClr val="bg1"/>
                </a:solidFill>
                <a:highlight>
                  <a:srgbClr val="0000FF"/>
                </a:highlight>
              </a:rPr>
              <a:t>ps</a:t>
            </a:r>
            <a:r>
              <a:rPr lang="en-US" dirty="0">
                <a:solidFill>
                  <a:schemeClr val="bg1"/>
                </a:solidFill>
                <a:highlight>
                  <a:srgbClr val="0000FF"/>
                </a:highlight>
              </a:rPr>
              <a:t> -a</a:t>
            </a:r>
          </a:p>
        </p:txBody>
      </p:sp>
    </p:spTree>
    <p:extLst>
      <p:ext uri="{BB962C8B-B14F-4D97-AF65-F5344CB8AC3E}">
        <p14:creationId xmlns:p14="http://schemas.microsoft.com/office/powerpoint/2010/main" val="35599088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10" name="TextBox 9">
            <a:extLst>
              <a:ext uri="{FF2B5EF4-FFF2-40B4-BE49-F238E27FC236}">
                <a16:creationId xmlns:a16="http://schemas.microsoft.com/office/drawing/2014/main" id="{FA05C67C-2A1C-4DEB-A81C-0386187C9566}"/>
              </a:ext>
            </a:extLst>
          </p:cNvPr>
          <p:cNvSpPr txBox="1"/>
          <p:nvPr/>
        </p:nvSpPr>
        <p:spPr>
          <a:xfrm>
            <a:off x="261256" y="2596658"/>
            <a:ext cx="6757554" cy="646331"/>
          </a:xfrm>
          <a:prstGeom prst="rect">
            <a:avLst/>
          </a:prstGeom>
          <a:noFill/>
        </p:spPr>
        <p:txBody>
          <a:bodyPr wrap="square">
            <a:spAutoFit/>
          </a:bodyPr>
          <a:lstStyle/>
          <a:p>
            <a:r>
              <a:rPr lang="en-US" b="0" i="0" dirty="0">
                <a:solidFill>
                  <a:srgbClr val="010101"/>
                </a:solidFill>
                <a:effectLst/>
                <a:latin typeface="Lato" panose="020F0502020204030203" pitchFamily="34" charset="0"/>
              </a:rPr>
              <a:t>These prerequisites are recommended for Fabric users. If you are a Fabric developer, you should refer to the instructions for</a:t>
            </a:r>
            <a:endParaRPr lang="en-US" dirty="0"/>
          </a:p>
        </p:txBody>
      </p:sp>
      <p:sp>
        <p:nvSpPr>
          <p:cNvPr id="11" name="TextBox 10">
            <a:extLst>
              <a:ext uri="{FF2B5EF4-FFF2-40B4-BE49-F238E27FC236}">
                <a16:creationId xmlns:a16="http://schemas.microsoft.com/office/drawing/2014/main" id="{7689E85F-F82C-4CDF-99F8-E2D8CA01E620}"/>
              </a:ext>
            </a:extLst>
          </p:cNvPr>
          <p:cNvSpPr txBox="1"/>
          <p:nvPr/>
        </p:nvSpPr>
        <p:spPr>
          <a:xfrm>
            <a:off x="261256" y="1774762"/>
            <a:ext cx="9248504"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Prerequisites</a:t>
            </a:r>
            <a:endParaRPr lang="en-US" sz="3200" dirty="0"/>
          </a:p>
        </p:txBody>
      </p:sp>
      <p:sp>
        <p:nvSpPr>
          <p:cNvPr id="14" name="TextBox 13">
            <a:extLst>
              <a:ext uri="{FF2B5EF4-FFF2-40B4-BE49-F238E27FC236}">
                <a16:creationId xmlns:a16="http://schemas.microsoft.com/office/drawing/2014/main" id="{41DA6497-5F42-4C78-BED3-7E0F901DCA5C}"/>
              </a:ext>
            </a:extLst>
          </p:cNvPr>
          <p:cNvSpPr txBox="1"/>
          <p:nvPr/>
        </p:nvSpPr>
        <p:spPr>
          <a:xfrm>
            <a:off x="405246" y="3727352"/>
            <a:ext cx="6102926" cy="369332"/>
          </a:xfrm>
          <a:prstGeom prst="rect">
            <a:avLst/>
          </a:prstGeom>
          <a:noFill/>
        </p:spPr>
        <p:txBody>
          <a:bodyPr wrap="square">
            <a:spAutoFit/>
          </a:bodyPr>
          <a:lstStyle/>
          <a:p>
            <a:pPr marL="285750" indent="-285750" algn="l">
              <a:buFont typeface="Arial" panose="020B0604020202020204" pitchFamily="34" charset="0"/>
              <a:buChar char="•"/>
            </a:pPr>
            <a:r>
              <a:rPr lang="en-US" b="1" i="0" dirty="0">
                <a:solidFill>
                  <a:srgbClr val="010101"/>
                </a:solidFill>
                <a:effectLst/>
                <a:latin typeface="Roboto Slab"/>
              </a:rPr>
              <a:t>Install Git</a:t>
            </a:r>
          </a:p>
        </p:txBody>
      </p:sp>
      <p:sp>
        <p:nvSpPr>
          <p:cNvPr id="16" name="TextBox 15">
            <a:extLst>
              <a:ext uri="{FF2B5EF4-FFF2-40B4-BE49-F238E27FC236}">
                <a16:creationId xmlns:a16="http://schemas.microsoft.com/office/drawing/2014/main" id="{54B57320-BFCC-42B3-8F8C-32D3BEC3D344}"/>
              </a:ext>
            </a:extLst>
          </p:cNvPr>
          <p:cNvSpPr txBox="1"/>
          <p:nvPr/>
        </p:nvSpPr>
        <p:spPr>
          <a:xfrm>
            <a:off x="712602" y="4157735"/>
            <a:ext cx="6102926" cy="369332"/>
          </a:xfrm>
          <a:prstGeom prst="rect">
            <a:avLst/>
          </a:prstGeom>
          <a:noFill/>
        </p:spPr>
        <p:txBody>
          <a:bodyPr wrap="square">
            <a:spAutoFit/>
          </a:bodyPr>
          <a:lstStyle/>
          <a:p>
            <a:r>
              <a:rPr lang="en-US" dirty="0"/>
              <a:t>https://git-scm.com/downloads</a:t>
            </a:r>
          </a:p>
        </p:txBody>
      </p:sp>
      <p:sp>
        <p:nvSpPr>
          <p:cNvPr id="20" name="TextBox 19">
            <a:extLst>
              <a:ext uri="{FF2B5EF4-FFF2-40B4-BE49-F238E27FC236}">
                <a16:creationId xmlns:a16="http://schemas.microsoft.com/office/drawing/2014/main" id="{437DEBB7-0FEE-4F3A-818E-67CDCB9ECF29}"/>
              </a:ext>
            </a:extLst>
          </p:cNvPr>
          <p:cNvSpPr txBox="1"/>
          <p:nvPr/>
        </p:nvSpPr>
        <p:spPr>
          <a:xfrm>
            <a:off x="408162" y="5011430"/>
            <a:ext cx="6100010" cy="369332"/>
          </a:xfrm>
          <a:prstGeom prst="rect">
            <a:avLst/>
          </a:prstGeom>
          <a:noFill/>
        </p:spPr>
        <p:txBody>
          <a:bodyPr wrap="square">
            <a:spAutoFit/>
          </a:bodyPr>
          <a:lstStyle/>
          <a:p>
            <a:pPr marL="285750" indent="-285750" algn="l">
              <a:buFont typeface="Arial" panose="020B0604020202020204" pitchFamily="34" charset="0"/>
              <a:buChar char="•"/>
            </a:pPr>
            <a:r>
              <a:rPr lang="en-US" b="1" i="0" dirty="0">
                <a:solidFill>
                  <a:srgbClr val="010101"/>
                </a:solidFill>
                <a:effectLst/>
                <a:latin typeface="Roboto Slab"/>
              </a:rPr>
              <a:t>Install </a:t>
            </a:r>
            <a:r>
              <a:rPr lang="en-US" b="1" i="0" dirty="0" err="1">
                <a:solidFill>
                  <a:srgbClr val="010101"/>
                </a:solidFill>
                <a:effectLst/>
                <a:latin typeface="Roboto Slab"/>
              </a:rPr>
              <a:t>cURL</a:t>
            </a:r>
            <a:endParaRPr lang="en-US" b="1" i="0" dirty="0">
              <a:solidFill>
                <a:srgbClr val="010101"/>
              </a:solidFill>
              <a:effectLst/>
              <a:latin typeface="Roboto Slab"/>
            </a:endParaRPr>
          </a:p>
        </p:txBody>
      </p:sp>
      <p:sp>
        <p:nvSpPr>
          <p:cNvPr id="22" name="TextBox 21">
            <a:extLst>
              <a:ext uri="{FF2B5EF4-FFF2-40B4-BE49-F238E27FC236}">
                <a16:creationId xmlns:a16="http://schemas.microsoft.com/office/drawing/2014/main" id="{CEC6B5AA-686A-4A5B-A29C-60AF38ECF826}"/>
              </a:ext>
            </a:extLst>
          </p:cNvPr>
          <p:cNvSpPr txBox="1"/>
          <p:nvPr/>
        </p:nvSpPr>
        <p:spPr>
          <a:xfrm>
            <a:off x="712602" y="5432766"/>
            <a:ext cx="6100010" cy="369332"/>
          </a:xfrm>
          <a:prstGeom prst="rect">
            <a:avLst/>
          </a:prstGeom>
          <a:noFill/>
        </p:spPr>
        <p:txBody>
          <a:bodyPr wrap="square">
            <a:spAutoFit/>
          </a:bodyPr>
          <a:lstStyle/>
          <a:p>
            <a:r>
              <a:rPr lang="en-US" dirty="0"/>
              <a:t>https://curl.haxx.se/download.html</a:t>
            </a:r>
          </a:p>
        </p:txBody>
      </p:sp>
    </p:spTree>
    <p:extLst>
      <p:ext uri="{BB962C8B-B14F-4D97-AF65-F5344CB8AC3E}">
        <p14:creationId xmlns:p14="http://schemas.microsoft.com/office/powerpoint/2010/main" val="251518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9" name="TextBox 8">
            <a:extLst>
              <a:ext uri="{FF2B5EF4-FFF2-40B4-BE49-F238E27FC236}">
                <a16:creationId xmlns:a16="http://schemas.microsoft.com/office/drawing/2014/main" id="{1BF39108-42FC-4488-A22B-1F06447BBE56}"/>
              </a:ext>
            </a:extLst>
          </p:cNvPr>
          <p:cNvSpPr txBox="1"/>
          <p:nvPr/>
        </p:nvSpPr>
        <p:spPr>
          <a:xfrm>
            <a:off x="261256" y="1774762"/>
            <a:ext cx="8110848" cy="584775"/>
          </a:xfrm>
          <a:prstGeom prst="rect">
            <a:avLst/>
          </a:prstGeom>
          <a:noFill/>
        </p:spPr>
        <p:txBody>
          <a:bodyPr wrap="square" rtlCol="0">
            <a:spAutoFit/>
          </a:bodyPr>
          <a:lstStyle/>
          <a:p>
            <a:pPr algn="l"/>
            <a:r>
              <a:rPr lang="en-US" sz="3200" b="1" i="0" dirty="0">
                <a:solidFill>
                  <a:srgbClr val="010101"/>
                </a:solidFill>
                <a:effectLst/>
                <a:latin typeface="Roboto Slab"/>
              </a:rPr>
              <a:t>Creating a channel</a:t>
            </a:r>
          </a:p>
        </p:txBody>
      </p:sp>
      <p:sp>
        <p:nvSpPr>
          <p:cNvPr id="11" name="TextBox 10">
            <a:extLst>
              <a:ext uri="{FF2B5EF4-FFF2-40B4-BE49-F238E27FC236}">
                <a16:creationId xmlns:a16="http://schemas.microsoft.com/office/drawing/2014/main" id="{D24B4C5C-6EE5-4F67-BBD2-57F8E0AD5548}"/>
              </a:ext>
            </a:extLst>
          </p:cNvPr>
          <p:cNvSpPr txBox="1"/>
          <p:nvPr/>
        </p:nvSpPr>
        <p:spPr>
          <a:xfrm>
            <a:off x="608611" y="2777746"/>
            <a:ext cx="3921825" cy="369332"/>
          </a:xfrm>
          <a:prstGeom prst="rect">
            <a:avLst/>
          </a:prstGeom>
          <a:noFill/>
        </p:spPr>
        <p:txBody>
          <a:bodyPr wrap="square">
            <a:spAutoFit/>
          </a:bodyPr>
          <a:lstStyle/>
          <a:p>
            <a:r>
              <a:rPr lang="en-US" dirty="0">
                <a:solidFill>
                  <a:schemeClr val="bg1"/>
                </a:solidFill>
                <a:highlight>
                  <a:srgbClr val="0000FF"/>
                </a:highlight>
              </a:rPr>
              <a:t>./network.sh </a:t>
            </a:r>
            <a:r>
              <a:rPr lang="en-US" dirty="0" err="1">
                <a:solidFill>
                  <a:schemeClr val="bg1"/>
                </a:solidFill>
                <a:highlight>
                  <a:srgbClr val="0000FF"/>
                </a:highlight>
              </a:rPr>
              <a:t>createChannel</a:t>
            </a:r>
            <a:endParaRPr lang="en-US" dirty="0">
              <a:solidFill>
                <a:schemeClr val="bg1"/>
              </a:solidFill>
              <a:highlight>
                <a:srgbClr val="0000FF"/>
              </a:highlight>
            </a:endParaRPr>
          </a:p>
        </p:txBody>
      </p:sp>
      <p:sp>
        <p:nvSpPr>
          <p:cNvPr id="7" name="TextBox 6">
            <a:extLst>
              <a:ext uri="{FF2B5EF4-FFF2-40B4-BE49-F238E27FC236}">
                <a16:creationId xmlns:a16="http://schemas.microsoft.com/office/drawing/2014/main" id="{5D0D8A68-48CD-4E54-8A39-11702D5FBDD8}"/>
              </a:ext>
            </a:extLst>
          </p:cNvPr>
          <p:cNvSpPr txBox="1"/>
          <p:nvPr/>
        </p:nvSpPr>
        <p:spPr>
          <a:xfrm>
            <a:off x="1839685" y="4313798"/>
            <a:ext cx="6100354" cy="369332"/>
          </a:xfrm>
          <a:prstGeom prst="rect">
            <a:avLst/>
          </a:prstGeom>
          <a:noFill/>
        </p:spPr>
        <p:txBody>
          <a:bodyPr wrap="square">
            <a:spAutoFit/>
          </a:bodyPr>
          <a:lstStyle/>
          <a:p>
            <a:r>
              <a:rPr lang="en-US" dirty="0"/>
              <a:t>https://github.com/ahmed82/FabCar</a:t>
            </a:r>
          </a:p>
        </p:txBody>
      </p:sp>
    </p:spTree>
    <p:extLst>
      <p:ext uri="{BB962C8B-B14F-4D97-AF65-F5344CB8AC3E}">
        <p14:creationId xmlns:p14="http://schemas.microsoft.com/office/powerpoint/2010/main" val="3023439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6" name="TextBox 5">
            <a:extLst>
              <a:ext uri="{FF2B5EF4-FFF2-40B4-BE49-F238E27FC236}">
                <a16:creationId xmlns:a16="http://schemas.microsoft.com/office/drawing/2014/main" id="{B186690B-33A0-4031-949B-20B3DC75C47E}"/>
              </a:ext>
            </a:extLst>
          </p:cNvPr>
          <p:cNvSpPr txBox="1"/>
          <p:nvPr/>
        </p:nvSpPr>
        <p:spPr>
          <a:xfrm>
            <a:off x="261256" y="1959428"/>
            <a:ext cx="9248504"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Hyperledger Fabric Documentation</a:t>
            </a:r>
            <a:endParaRPr lang="en-US" sz="3200" dirty="0"/>
          </a:p>
        </p:txBody>
      </p:sp>
      <p:sp>
        <p:nvSpPr>
          <p:cNvPr id="10" name="TextBox 9">
            <a:extLst>
              <a:ext uri="{FF2B5EF4-FFF2-40B4-BE49-F238E27FC236}">
                <a16:creationId xmlns:a16="http://schemas.microsoft.com/office/drawing/2014/main" id="{FA05C67C-2A1C-4DEB-A81C-0386187C9566}"/>
              </a:ext>
            </a:extLst>
          </p:cNvPr>
          <p:cNvSpPr txBox="1"/>
          <p:nvPr/>
        </p:nvSpPr>
        <p:spPr>
          <a:xfrm>
            <a:off x="261256" y="2863945"/>
            <a:ext cx="6757554" cy="369332"/>
          </a:xfrm>
          <a:prstGeom prst="rect">
            <a:avLst/>
          </a:prstGeom>
          <a:noFill/>
        </p:spPr>
        <p:txBody>
          <a:bodyPr wrap="square">
            <a:spAutoFit/>
          </a:bodyPr>
          <a:lstStyle/>
          <a:p>
            <a:r>
              <a:rPr lang="en-US" dirty="0"/>
              <a:t>https://hyperledger-fabric.readthedocs.io/en/release-2.2/</a:t>
            </a:r>
          </a:p>
        </p:txBody>
      </p:sp>
    </p:spTree>
    <p:extLst>
      <p:ext uri="{BB962C8B-B14F-4D97-AF65-F5344CB8AC3E}">
        <p14:creationId xmlns:p14="http://schemas.microsoft.com/office/powerpoint/2010/main" val="381598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11" name="TextBox 10">
            <a:extLst>
              <a:ext uri="{FF2B5EF4-FFF2-40B4-BE49-F238E27FC236}">
                <a16:creationId xmlns:a16="http://schemas.microsoft.com/office/drawing/2014/main" id="{7689E85F-F82C-4CDF-99F8-E2D8CA01E620}"/>
              </a:ext>
            </a:extLst>
          </p:cNvPr>
          <p:cNvSpPr txBox="1"/>
          <p:nvPr/>
        </p:nvSpPr>
        <p:spPr>
          <a:xfrm>
            <a:off x="261256" y="1774762"/>
            <a:ext cx="9248504"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Prerequisites</a:t>
            </a:r>
            <a:endParaRPr lang="en-US" sz="3200" dirty="0"/>
          </a:p>
        </p:txBody>
      </p:sp>
      <p:sp>
        <p:nvSpPr>
          <p:cNvPr id="12" name="TextBox 11">
            <a:extLst>
              <a:ext uri="{FF2B5EF4-FFF2-40B4-BE49-F238E27FC236}">
                <a16:creationId xmlns:a16="http://schemas.microsoft.com/office/drawing/2014/main" id="{005516CF-72EE-4248-8222-C1B0E6679916}"/>
              </a:ext>
            </a:extLst>
          </p:cNvPr>
          <p:cNvSpPr txBox="1"/>
          <p:nvPr/>
        </p:nvSpPr>
        <p:spPr>
          <a:xfrm>
            <a:off x="431133" y="2494613"/>
            <a:ext cx="2355850" cy="369332"/>
          </a:xfrm>
          <a:prstGeom prst="rect">
            <a:avLst/>
          </a:prstGeom>
          <a:noFill/>
        </p:spPr>
        <p:txBody>
          <a:bodyPr wrap="square">
            <a:spAutoFit/>
          </a:bodyPr>
          <a:lstStyle/>
          <a:p>
            <a:pPr algn="l"/>
            <a:r>
              <a:rPr lang="en-US" b="1" i="0" dirty="0">
                <a:solidFill>
                  <a:srgbClr val="010101"/>
                </a:solidFill>
                <a:effectLst/>
                <a:latin typeface="Roboto Slab"/>
              </a:rPr>
              <a:t>Windows extras</a:t>
            </a:r>
          </a:p>
        </p:txBody>
      </p:sp>
      <p:sp>
        <p:nvSpPr>
          <p:cNvPr id="4" name="Rectangle 2">
            <a:extLst>
              <a:ext uri="{FF2B5EF4-FFF2-40B4-BE49-F238E27FC236}">
                <a16:creationId xmlns:a16="http://schemas.microsoft.com/office/drawing/2014/main" id="{AF09DA6B-0F16-48FC-AB89-D7950CD5ADF9}"/>
              </a:ext>
            </a:extLst>
          </p:cNvPr>
          <p:cNvSpPr>
            <a:spLocks noChangeArrowheads="1"/>
          </p:cNvSpPr>
          <p:nvPr/>
        </p:nvSpPr>
        <p:spPr bwMode="auto">
          <a:xfrm>
            <a:off x="431133" y="2855283"/>
            <a:ext cx="8147384"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10101"/>
                </a:solidFill>
                <a:effectLst/>
                <a:latin typeface="Lato" panose="020F0502020204030203" pitchFamily="34" charset="0"/>
              </a:rPr>
              <a:t>On Windows 10 you should use the native Docker distribution and you may use the Windows PowerShell. However, for the </a:t>
            </a:r>
            <a:r>
              <a:rPr kumimoji="0" lang="en-US" altLang="en-US" sz="1400" b="0" i="0" u="none" strike="noStrike" cap="none" normalizeH="0" baseline="0" dirty="0">
                <a:ln>
                  <a:noFill/>
                </a:ln>
                <a:solidFill>
                  <a:srgbClr val="E74C3C"/>
                </a:solidFill>
                <a:effectLst/>
                <a:latin typeface="Consolas" panose="020B0609020204030204" pitchFamily="49" charset="0"/>
              </a:rPr>
              <a:t>binaries</a:t>
            </a:r>
            <a:r>
              <a:rPr kumimoji="0" lang="en-US" altLang="en-US" sz="1400" b="0" i="0" u="none" strike="noStrike" cap="none" normalizeH="0" baseline="0" dirty="0">
                <a:ln>
                  <a:noFill/>
                </a:ln>
                <a:solidFill>
                  <a:srgbClr val="010101"/>
                </a:solidFill>
                <a:effectLst/>
                <a:latin typeface="Lato" panose="020F0502020204030203" pitchFamily="34" charset="0"/>
              </a:rPr>
              <a:t> command to succeed you will still need to have the </a:t>
            </a:r>
            <a:r>
              <a:rPr kumimoji="0" lang="en-US" altLang="en-US" sz="1400" b="0" i="0" u="none" strike="noStrike" cap="none" normalizeH="0" baseline="0" dirty="0" err="1">
                <a:ln>
                  <a:noFill/>
                </a:ln>
                <a:solidFill>
                  <a:srgbClr val="E74C3C"/>
                </a:solidFill>
                <a:effectLst/>
                <a:latin typeface="Consolas" panose="020B0609020204030204" pitchFamily="49" charset="0"/>
              </a:rPr>
              <a:t>uname</a:t>
            </a:r>
            <a:r>
              <a:rPr kumimoji="0" lang="en-US" altLang="en-US" sz="1400" b="0" i="0" u="none" strike="noStrike" cap="none" normalizeH="0" baseline="0" dirty="0">
                <a:ln>
                  <a:noFill/>
                </a:ln>
                <a:solidFill>
                  <a:srgbClr val="010101"/>
                </a:solidFill>
                <a:effectLst/>
                <a:latin typeface="Lato" panose="020F0502020204030203" pitchFamily="34" charset="0"/>
              </a:rPr>
              <a:t> command available. You can get it as part of Git but beware that only the 64bit version is supported.</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979465DC-E43A-4795-B62F-5D4F9A9FB4A7}"/>
              </a:ext>
            </a:extLst>
          </p:cNvPr>
          <p:cNvSpPr txBox="1"/>
          <p:nvPr/>
        </p:nvSpPr>
        <p:spPr>
          <a:xfrm>
            <a:off x="261256" y="4015523"/>
            <a:ext cx="6100010" cy="369332"/>
          </a:xfrm>
          <a:prstGeom prst="rect">
            <a:avLst/>
          </a:prstGeom>
          <a:noFill/>
        </p:spPr>
        <p:txBody>
          <a:bodyPr wrap="square">
            <a:spAutoFit/>
          </a:bodyPr>
          <a:lstStyle/>
          <a:p>
            <a:r>
              <a:rPr lang="en-US" b="0" i="0" dirty="0">
                <a:solidFill>
                  <a:srgbClr val="010101"/>
                </a:solidFill>
                <a:effectLst/>
                <a:latin typeface="Lato" panose="020F0502020204030203" pitchFamily="34" charset="0"/>
              </a:rPr>
              <a:t>Run the following commands:</a:t>
            </a:r>
            <a:endParaRPr lang="en-US" dirty="0"/>
          </a:p>
        </p:txBody>
      </p:sp>
      <p:sp>
        <p:nvSpPr>
          <p:cNvPr id="7" name="Rectangle 6">
            <a:extLst>
              <a:ext uri="{FF2B5EF4-FFF2-40B4-BE49-F238E27FC236}">
                <a16:creationId xmlns:a16="http://schemas.microsoft.com/office/drawing/2014/main" id="{17F2F97E-8E8B-460B-A307-AF93FA847878}"/>
              </a:ext>
            </a:extLst>
          </p:cNvPr>
          <p:cNvSpPr/>
          <p:nvPr/>
        </p:nvSpPr>
        <p:spPr>
          <a:xfrm>
            <a:off x="611607" y="4511345"/>
            <a:ext cx="4860758" cy="899246"/>
          </a:xfrm>
          <a:prstGeom prst="rect">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git config --global core.autocrlf false</a:t>
            </a:r>
          </a:p>
          <a:p>
            <a:r>
              <a:rPr lang="en-US" dirty="0"/>
              <a:t>git config --global core.longpaths true</a:t>
            </a:r>
          </a:p>
        </p:txBody>
      </p:sp>
    </p:spTree>
    <p:extLst>
      <p:ext uri="{BB962C8B-B14F-4D97-AF65-F5344CB8AC3E}">
        <p14:creationId xmlns:p14="http://schemas.microsoft.com/office/powerpoint/2010/main" val="2639027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11" name="TextBox 10">
            <a:extLst>
              <a:ext uri="{FF2B5EF4-FFF2-40B4-BE49-F238E27FC236}">
                <a16:creationId xmlns:a16="http://schemas.microsoft.com/office/drawing/2014/main" id="{7689E85F-F82C-4CDF-99F8-E2D8CA01E620}"/>
              </a:ext>
            </a:extLst>
          </p:cNvPr>
          <p:cNvSpPr txBox="1"/>
          <p:nvPr/>
        </p:nvSpPr>
        <p:spPr>
          <a:xfrm>
            <a:off x="261256" y="1774762"/>
            <a:ext cx="9248504"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Prerequisites</a:t>
            </a:r>
            <a:endParaRPr lang="en-US" sz="3200" dirty="0"/>
          </a:p>
        </p:txBody>
      </p:sp>
      <p:sp>
        <p:nvSpPr>
          <p:cNvPr id="12" name="TextBox 11">
            <a:extLst>
              <a:ext uri="{FF2B5EF4-FFF2-40B4-BE49-F238E27FC236}">
                <a16:creationId xmlns:a16="http://schemas.microsoft.com/office/drawing/2014/main" id="{005516CF-72EE-4248-8222-C1B0E6679916}"/>
              </a:ext>
            </a:extLst>
          </p:cNvPr>
          <p:cNvSpPr txBox="1"/>
          <p:nvPr/>
        </p:nvSpPr>
        <p:spPr>
          <a:xfrm>
            <a:off x="431133" y="2494613"/>
            <a:ext cx="2355850" cy="369332"/>
          </a:xfrm>
          <a:prstGeom prst="rect">
            <a:avLst/>
          </a:prstGeom>
          <a:noFill/>
        </p:spPr>
        <p:txBody>
          <a:bodyPr wrap="square">
            <a:spAutoFit/>
          </a:bodyPr>
          <a:lstStyle/>
          <a:p>
            <a:pPr algn="l"/>
            <a:r>
              <a:rPr lang="en-US" b="1" i="0" dirty="0">
                <a:solidFill>
                  <a:srgbClr val="010101"/>
                </a:solidFill>
                <a:effectLst/>
                <a:latin typeface="Roboto Slab"/>
              </a:rPr>
              <a:t>Windows extras</a:t>
            </a:r>
          </a:p>
        </p:txBody>
      </p:sp>
      <p:sp>
        <p:nvSpPr>
          <p:cNvPr id="4" name="Rectangle 2">
            <a:extLst>
              <a:ext uri="{FF2B5EF4-FFF2-40B4-BE49-F238E27FC236}">
                <a16:creationId xmlns:a16="http://schemas.microsoft.com/office/drawing/2014/main" id="{AF09DA6B-0F16-48FC-AB89-D7950CD5ADF9}"/>
              </a:ext>
            </a:extLst>
          </p:cNvPr>
          <p:cNvSpPr>
            <a:spLocks noChangeArrowheads="1"/>
          </p:cNvSpPr>
          <p:nvPr/>
        </p:nvSpPr>
        <p:spPr bwMode="auto">
          <a:xfrm>
            <a:off x="431133" y="2926340"/>
            <a:ext cx="814738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1400" b="0" i="0" dirty="0">
                <a:solidFill>
                  <a:srgbClr val="010101"/>
                </a:solidFill>
                <a:effectLst/>
                <a:latin typeface="Lato" panose="020F0502020204030203" pitchFamily="34" charset="0"/>
              </a:rPr>
              <a:t>You can check the setting of these parameters with the following commands:</a:t>
            </a:r>
          </a:p>
        </p:txBody>
      </p:sp>
      <p:sp>
        <p:nvSpPr>
          <p:cNvPr id="7" name="Rectangle 6">
            <a:extLst>
              <a:ext uri="{FF2B5EF4-FFF2-40B4-BE49-F238E27FC236}">
                <a16:creationId xmlns:a16="http://schemas.microsoft.com/office/drawing/2014/main" id="{17F2F97E-8E8B-460B-A307-AF93FA847878}"/>
              </a:ext>
            </a:extLst>
          </p:cNvPr>
          <p:cNvSpPr/>
          <p:nvPr/>
        </p:nvSpPr>
        <p:spPr>
          <a:xfrm>
            <a:off x="527385" y="3800920"/>
            <a:ext cx="4860758" cy="899246"/>
          </a:xfrm>
          <a:prstGeom prst="rect">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git config --get core.autocrlf</a:t>
            </a:r>
          </a:p>
          <a:p>
            <a:r>
              <a:rPr lang="en-US" dirty="0"/>
              <a:t>git config --get core.longpaths</a:t>
            </a:r>
          </a:p>
        </p:txBody>
      </p:sp>
      <p:sp>
        <p:nvSpPr>
          <p:cNvPr id="13" name="TextBox 12">
            <a:extLst>
              <a:ext uri="{FF2B5EF4-FFF2-40B4-BE49-F238E27FC236}">
                <a16:creationId xmlns:a16="http://schemas.microsoft.com/office/drawing/2014/main" id="{98B259AA-1967-4067-8443-2C1CF110EE9A}"/>
              </a:ext>
            </a:extLst>
          </p:cNvPr>
          <p:cNvSpPr txBox="1"/>
          <p:nvPr/>
        </p:nvSpPr>
        <p:spPr>
          <a:xfrm>
            <a:off x="431133" y="5139748"/>
            <a:ext cx="6146800" cy="369332"/>
          </a:xfrm>
          <a:prstGeom prst="rect">
            <a:avLst/>
          </a:prstGeom>
          <a:noFill/>
        </p:spPr>
        <p:txBody>
          <a:bodyPr wrap="square">
            <a:spAutoFit/>
          </a:bodyPr>
          <a:lstStyle/>
          <a:p>
            <a:r>
              <a:rPr lang="en-US" dirty="0"/>
              <a:t>These need to be </a:t>
            </a:r>
            <a:r>
              <a:rPr lang="en-US" sz="1400" dirty="0">
                <a:solidFill>
                  <a:srgbClr val="E74C3C"/>
                </a:solidFill>
                <a:latin typeface="Consolas" panose="020B0609020204030204" pitchFamily="49" charset="0"/>
              </a:rPr>
              <a:t>false</a:t>
            </a:r>
            <a:r>
              <a:rPr lang="en-US" dirty="0"/>
              <a:t> and </a:t>
            </a:r>
            <a:r>
              <a:rPr lang="en-US" sz="1400" dirty="0">
                <a:solidFill>
                  <a:srgbClr val="E74C3C"/>
                </a:solidFill>
                <a:latin typeface="Consolas" panose="020B0609020204030204" pitchFamily="49" charset="0"/>
              </a:rPr>
              <a:t>true</a:t>
            </a:r>
            <a:r>
              <a:rPr lang="en-US" dirty="0"/>
              <a:t> respectively.</a:t>
            </a:r>
          </a:p>
        </p:txBody>
      </p:sp>
    </p:spTree>
    <p:extLst>
      <p:ext uri="{BB962C8B-B14F-4D97-AF65-F5344CB8AC3E}">
        <p14:creationId xmlns:p14="http://schemas.microsoft.com/office/powerpoint/2010/main" val="2930794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11" name="TextBox 10">
            <a:extLst>
              <a:ext uri="{FF2B5EF4-FFF2-40B4-BE49-F238E27FC236}">
                <a16:creationId xmlns:a16="http://schemas.microsoft.com/office/drawing/2014/main" id="{7689E85F-F82C-4CDF-99F8-E2D8CA01E620}"/>
              </a:ext>
            </a:extLst>
          </p:cNvPr>
          <p:cNvSpPr txBox="1"/>
          <p:nvPr/>
        </p:nvSpPr>
        <p:spPr>
          <a:xfrm>
            <a:off x="261256" y="1774762"/>
            <a:ext cx="9248504"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Prerequisites</a:t>
            </a:r>
            <a:endParaRPr lang="en-US" sz="3200" dirty="0"/>
          </a:p>
        </p:txBody>
      </p:sp>
      <p:sp>
        <p:nvSpPr>
          <p:cNvPr id="12" name="TextBox 11">
            <a:extLst>
              <a:ext uri="{FF2B5EF4-FFF2-40B4-BE49-F238E27FC236}">
                <a16:creationId xmlns:a16="http://schemas.microsoft.com/office/drawing/2014/main" id="{005516CF-72EE-4248-8222-C1B0E6679916}"/>
              </a:ext>
            </a:extLst>
          </p:cNvPr>
          <p:cNvSpPr txBox="1"/>
          <p:nvPr/>
        </p:nvSpPr>
        <p:spPr>
          <a:xfrm>
            <a:off x="431133" y="2494613"/>
            <a:ext cx="2355850" cy="369332"/>
          </a:xfrm>
          <a:prstGeom prst="rect">
            <a:avLst/>
          </a:prstGeom>
          <a:noFill/>
        </p:spPr>
        <p:txBody>
          <a:bodyPr wrap="square">
            <a:spAutoFit/>
          </a:bodyPr>
          <a:lstStyle/>
          <a:p>
            <a:pPr algn="l"/>
            <a:r>
              <a:rPr lang="en-US" b="1" i="0" dirty="0">
                <a:solidFill>
                  <a:srgbClr val="010101"/>
                </a:solidFill>
                <a:effectLst/>
                <a:latin typeface="Roboto Slab"/>
              </a:rPr>
              <a:t>Windows extras</a:t>
            </a:r>
          </a:p>
        </p:txBody>
      </p:sp>
      <p:sp>
        <p:nvSpPr>
          <p:cNvPr id="14" name="TextBox 13">
            <a:extLst>
              <a:ext uri="{FF2B5EF4-FFF2-40B4-BE49-F238E27FC236}">
                <a16:creationId xmlns:a16="http://schemas.microsoft.com/office/drawing/2014/main" id="{AD002968-FA46-46DB-B3A2-DB65E5A6E5D2}"/>
              </a:ext>
            </a:extLst>
          </p:cNvPr>
          <p:cNvSpPr txBox="1"/>
          <p:nvPr/>
        </p:nvSpPr>
        <p:spPr>
          <a:xfrm>
            <a:off x="431133" y="3021136"/>
            <a:ext cx="7060530" cy="1200329"/>
          </a:xfrm>
          <a:prstGeom prst="rect">
            <a:avLst/>
          </a:prstGeom>
          <a:noFill/>
        </p:spPr>
        <p:txBody>
          <a:bodyPr wrap="square">
            <a:spAutoFit/>
          </a:bodyPr>
          <a:lstStyle/>
          <a:p>
            <a:r>
              <a:rPr lang="en-US" dirty="0"/>
              <a:t>The </a:t>
            </a:r>
            <a:r>
              <a:rPr lang="en-US" sz="1400" dirty="0">
                <a:solidFill>
                  <a:srgbClr val="E74C3C"/>
                </a:solidFill>
                <a:latin typeface="Consolas" panose="020B0609020204030204" pitchFamily="49" charset="0"/>
              </a:rPr>
              <a:t>curl</a:t>
            </a:r>
            <a:r>
              <a:rPr lang="en-US" dirty="0"/>
              <a:t> command that comes with Git and Docker Toolbox is old and does not handle properly the redirect used in Getting Started. Make sure you have and use a newer version which can be downloaded from the </a:t>
            </a:r>
            <a:r>
              <a:rPr lang="en-US" dirty="0" err="1"/>
              <a:t>cURL</a:t>
            </a:r>
            <a:r>
              <a:rPr lang="en-US" dirty="0"/>
              <a:t> downloads page</a:t>
            </a:r>
          </a:p>
        </p:txBody>
      </p:sp>
      <p:sp>
        <p:nvSpPr>
          <p:cNvPr id="16" name="TextBox 15">
            <a:extLst>
              <a:ext uri="{FF2B5EF4-FFF2-40B4-BE49-F238E27FC236}">
                <a16:creationId xmlns:a16="http://schemas.microsoft.com/office/drawing/2014/main" id="{A9CA8F88-A23D-44AB-9B46-1AB17FAF0858}"/>
              </a:ext>
            </a:extLst>
          </p:cNvPr>
          <p:cNvSpPr txBox="1"/>
          <p:nvPr/>
        </p:nvSpPr>
        <p:spPr>
          <a:xfrm>
            <a:off x="831136" y="4513732"/>
            <a:ext cx="6100010" cy="369332"/>
          </a:xfrm>
          <a:prstGeom prst="rect">
            <a:avLst/>
          </a:prstGeom>
          <a:noFill/>
        </p:spPr>
        <p:txBody>
          <a:bodyPr wrap="square">
            <a:spAutoFit/>
          </a:bodyPr>
          <a:lstStyle/>
          <a:p>
            <a:r>
              <a:rPr lang="en-US" dirty="0"/>
              <a:t>https://curl.haxx.se/download.html</a:t>
            </a:r>
          </a:p>
        </p:txBody>
      </p:sp>
    </p:spTree>
    <p:extLst>
      <p:ext uri="{BB962C8B-B14F-4D97-AF65-F5344CB8AC3E}">
        <p14:creationId xmlns:p14="http://schemas.microsoft.com/office/powerpoint/2010/main" val="28729288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11" name="TextBox 10">
            <a:extLst>
              <a:ext uri="{FF2B5EF4-FFF2-40B4-BE49-F238E27FC236}">
                <a16:creationId xmlns:a16="http://schemas.microsoft.com/office/drawing/2014/main" id="{7689E85F-F82C-4CDF-99F8-E2D8CA01E620}"/>
              </a:ext>
            </a:extLst>
          </p:cNvPr>
          <p:cNvSpPr txBox="1"/>
          <p:nvPr/>
        </p:nvSpPr>
        <p:spPr>
          <a:xfrm>
            <a:off x="261256" y="1774762"/>
            <a:ext cx="9248504"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Prerequisites</a:t>
            </a:r>
            <a:endParaRPr lang="en-US" sz="3200" dirty="0"/>
          </a:p>
        </p:txBody>
      </p:sp>
      <p:sp>
        <p:nvSpPr>
          <p:cNvPr id="12" name="TextBox 11">
            <a:extLst>
              <a:ext uri="{FF2B5EF4-FFF2-40B4-BE49-F238E27FC236}">
                <a16:creationId xmlns:a16="http://schemas.microsoft.com/office/drawing/2014/main" id="{005516CF-72EE-4248-8222-C1B0E6679916}"/>
              </a:ext>
            </a:extLst>
          </p:cNvPr>
          <p:cNvSpPr txBox="1"/>
          <p:nvPr/>
        </p:nvSpPr>
        <p:spPr>
          <a:xfrm>
            <a:off x="431132" y="2494613"/>
            <a:ext cx="3607467" cy="369332"/>
          </a:xfrm>
          <a:prstGeom prst="rect">
            <a:avLst/>
          </a:prstGeom>
          <a:noFill/>
        </p:spPr>
        <p:txBody>
          <a:bodyPr wrap="square">
            <a:spAutoFit/>
          </a:bodyPr>
          <a:lstStyle/>
          <a:p>
            <a:pPr algn="l"/>
            <a:r>
              <a:rPr lang="en-US" b="1" i="0" dirty="0">
                <a:solidFill>
                  <a:srgbClr val="010101"/>
                </a:solidFill>
                <a:effectLst/>
                <a:latin typeface="Roboto Slab"/>
              </a:rPr>
              <a:t>Docker and Docker Compose</a:t>
            </a:r>
          </a:p>
        </p:txBody>
      </p:sp>
      <p:sp>
        <p:nvSpPr>
          <p:cNvPr id="8" name="TextBox 7">
            <a:extLst>
              <a:ext uri="{FF2B5EF4-FFF2-40B4-BE49-F238E27FC236}">
                <a16:creationId xmlns:a16="http://schemas.microsoft.com/office/drawing/2014/main" id="{AD69C604-E01A-4E31-83E5-63C92FA8F0F7}"/>
              </a:ext>
            </a:extLst>
          </p:cNvPr>
          <p:cNvSpPr txBox="1"/>
          <p:nvPr/>
        </p:nvSpPr>
        <p:spPr>
          <a:xfrm>
            <a:off x="366183" y="2967335"/>
            <a:ext cx="7643283" cy="646331"/>
          </a:xfrm>
          <a:prstGeom prst="rect">
            <a:avLst/>
          </a:prstGeom>
          <a:noFill/>
        </p:spPr>
        <p:txBody>
          <a:bodyPr wrap="square">
            <a:spAutoFit/>
          </a:bodyPr>
          <a:lstStyle/>
          <a:p>
            <a:r>
              <a:rPr lang="en-US" b="0" i="0" dirty="0">
                <a:solidFill>
                  <a:srgbClr val="010101"/>
                </a:solidFill>
                <a:effectLst/>
                <a:latin typeface="Lato" panose="020F0502020204030203" pitchFamily="34" charset="0"/>
              </a:rPr>
              <a:t>You will need the following installed on the platform on which you will be operating, or developing on (or for), Hyperledger Fabric:</a:t>
            </a:r>
            <a:endParaRPr lang="en-US" dirty="0"/>
          </a:p>
        </p:txBody>
      </p:sp>
      <p:sp>
        <p:nvSpPr>
          <p:cNvPr id="10" name="TextBox 9">
            <a:extLst>
              <a:ext uri="{FF2B5EF4-FFF2-40B4-BE49-F238E27FC236}">
                <a16:creationId xmlns:a16="http://schemas.microsoft.com/office/drawing/2014/main" id="{4381D987-AE5B-47D8-8630-B64C0A03CCAC}"/>
              </a:ext>
            </a:extLst>
          </p:cNvPr>
          <p:cNvSpPr txBox="1"/>
          <p:nvPr/>
        </p:nvSpPr>
        <p:spPr>
          <a:xfrm>
            <a:off x="431132" y="3839032"/>
            <a:ext cx="7795682" cy="1200329"/>
          </a:xfrm>
          <a:prstGeom prst="rect">
            <a:avLst/>
          </a:prstGeom>
          <a:noFill/>
        </p:spPr>
        <p:txBody>
          <a:bodyPr wrap="square">
            <a:spAutoFit/>
          </a:bodyPr>
          <a:lstStyle/>
          <a:p>
            <a:pPr marL="285750" indent="-285750" algn="l">
              <a:buFont typeface="Arial" panose="020B0604020202020204" pitchFamily="34" charset="0"/>
              <a:buChar char="•"/>
            </a:pPr>
            <a:r>
              <a:rPr lang="en-US" b="0" i="0" dirty="0" err="1">
                <a:solidFill>
                  <a:srgbClr val="010101"/>
                </a:solidFill>
                <a:effectLst/>
                <a:latin typeface="Lato" panose="020F0502020204030203" pitchFamily="34" charset="0"/>
              </a:rPr>
              <a:t>MacOSX</a:t>
            </a:r>
            <a:r>
              <a:rPr lang="en-US" b="0" i="0" dirty="0">
                <a:solidFill>
                  <a:srgbClr val="010101"/>
                </a:solidFill>
                <a:effectLst/>
                <a:latin typeface="Lato" panose="020F0502020204030203" pitchFamily="34" charset="0"/>
              </a:rPr>
              <a:t>, *nix, or Windows 10: </a:t>
            </a:r>
            <a:r>
              <a:rPr lang="en-US" b="0" i="0" u="none" strike="noStrike" dirty="0">
                <a:solidFill>
                  <a:srgbClr val="6CA158"/>
                </a:solidFill>
                <a:effectLst/>
                <a:latin typeface="Lato" panose="020F0502020204030203" pitchFamily="34" charset="0"/>
                <a:hlinkClick r:id="rId4"/>
              </a:rPr>
              <a:t>Docker</a:t>
            </a:r>
            <a:r>
              <a:rPr lang="en-US" b="0" i="0" dirty="0">
                <a:solidFill>
                  <a:srgbClr val="010101"/>
                </a:solidFill>
                <a:effectLst/>
                <a:latin typeface="Lato" panose="020F0502020204030203" pitchFamily="34" charset="0"/>
              </a:rPr>
              <a:t> </a:t>
            </a:r>
            <a:r>
              <a:rPr lang="en-US" b="0" i="0" dirty="0" err="1">
                <a:solidFill>
                  <a:srgbClr val="010101"/>
                </a:solidFill>
                <a:effectLst/>
                <a:latin typeface="Lato" panose="020F0502020204030203" pitchFamily="34" charset="0"/>
              </a:rPr>
              <a:t>Docker</a:t>
            </a:r>
            <a:r>
              <a:rPr lang="en-US" b="0" i="0" dirty="0">
                <a:solidFill>
                  <a:srgbClr val="010101"/>
                </a:solidFill>
                <a:effectLst/>
                <a:latin typeface="Lato" panose="020F0502020204030203" pitchFamily="34" charset="0"/>
              </a:rPr>
              <a:t> version 17.06.2-ce or greater is required.</a:t>
            </a:r>
          </a:p>
          <a:p>
            <a:pPr marL="285750" indent="-285750" algn="l">
              <a:buFont typeface="Arial" panose="020B0604020202020204" pitchFamily="34" charset="0"/>
              <a:buChar char="•"/>
            </a:pPr>
            <a:r>
              <a:rPr lang="en-US" b="0" i="0" dirty="0">
                <a:solidFill>
                  <a:srgbClr val="010101"/>
                </a:solidFill>
                <a:effectLst/>
                <a:latin typeface="Lato" panose="020F0502020204030203" pitchFamily="34" charset="0"/>
              </a:rPr>
              <a:t>Older versions of Windows: </a:t>
            </a:r>
            <a:r>
              <a:rPr lang="en-US" b="0" i="0" u="none" strike="noStrike" dirty="0">
                <a:solidFill>
                  <a:srgbClr val="6CA158"/>
                </a:solidFill>
                <a:effectLst/>
                <a:latin typeface="Lato" panose="020F0502020204030203" pitchFamily="34" charset="0"/>
                <a:hlinkClick r:id="rId5"/>
              </a:rPr>
              <a:t>Docker Toolbox</a:t>
            </a:r>
            <a:r>
              <a:rPr lang="en-US" b="0" i="0" dirty="0">
                <a:solidFill>
                  <a:srgbClr val="010101"/>
                </a:solidFill>
                <a:effectLst/>
                <a:latin typeface="Lato" panose="020F0502020204030203" pitchFamily="34" charset="0"/>
              </a:rPr>
              <a:t> - again, Docker version Docker 17.06.2-ce or greater is required.</a:t>
            </a:r>
          </a:p>
        </p:txBody>
      </p:sp>
      <p:sp>
        <p:nvSpPr>
          <p:cNvPr id="15" name="Rectangle 14">
            <a:extLst>
              <a:ext uri="{FF2B5EF4-FFF2-40B4-BE49-F238E27FC236}">
                <a16:creationId xmlns:a16="http://schemas.microsoft.com/office/drawing/2014/main" id="{5B2349FA-B0A9-4E64-B79C-6B5EDC3E4D05}"/>
              </a:ext>
            </a:extLst>
          </p:cNvPr>
          <p:cNvSpPr/>
          <p:nvPr/>
        </p:nvSpPr>
        <p:spPr>
          <a:xfrm>
            <a:off x="818090" y="5393267"/>
            <a:ext cx="2136776" cy="392649"/>
          </a:xfrm>
          <a:prstGeom prst="rect">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docker --version</a:t>
            </a:r>
          </a:p>
        </p:txBody>
      </p:sp>
    </p:spTree>
    <p:extLst>
      <p:ext uri="{BB962C8B-B14F-4D97-AF65-F5344CB8AC3E}">
        <p14:creationId xmlns:p14="http://schemas.microsoft.com/office/powerpoint/2010/main" val="1069191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11" name="TextBox 10">
            <a:extLst>
              <a:ext uri="{FF2B5EF4-FFF2-40B4-BE49-F238E27FC236}">
                <a16:creationId xmlns:a16="http://schemas.microsoft.com/office/drawing/2014/main" id="{7689E85F-F82C-4CDF-99F8-E2D8CA01E620}"/>
              </a:ext>
            </a:extLst>
          </p:cNvPr>
          <p:cNvSpPr txBox="1"/>
          <p:nvPr/>
        </p:nvSpPr>
        <p:spPr>
          <a:xfrm>
            <a:off x="261256" y="1774762"/>
            <a:ext cx="9248504"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Prerequisites</a:t>
            </a:r>
            <a:endParaRPr lang="en-US" sz="3200" dirty="0"/>
          </a:p>
        </p:txBody>
      </p:sp>
      <p:sp>
        <p:nvSpPr>
          <p:cNvPr id="12" name="TextBox 11">
            <a:extLst>
              <a:ext uri="{FF2B5EF4-FFF2-40B4-BE49-F238E27FC236}">
                <a16:creationId xmlns:a16="http://schemas.microsoft.com/office/drawing/2014/main" id="{005516CF-72EE-4248-8222-C1B0E6679916}"/>
              </a:ext>
            </a:extLst>
          </p:cNvPr>
          <p:cNvSpPr txBox="1"/>
          <p:nvPr/>
        </p:nvSpPr>
        <p:spPr>
          <a:xfrm>
            <a:off x="431132" y="2494613"/>
            <a:ext cx="3607467" cy="369332"/>
          </a:xfrm>
          <a:prstGeom prst="rect">
            <a:avLst/>
          </a:prstGeom>
          <a:noFill/>
        </p:spPr>
        <p:txBody>
          <a:bodyPr wrap="square">
            <a:spAutoFit/>
          </a:bodyPr>
          <a:lstStyle/>
          <a:p>
            <a:pPr algn="l"/>
            <a:r>
              <a:rPr lang="en-US" b="1" i="0" dirty="0">
                <a:solidFill>
                  <a:srgbClr val="010101"/>
                </a:solidFill>
                <a:effectLst/>
                <a:latin typeface="Roboto Slab"/>
              </a:rPr>
              <a:t>Docker and Docker Compose</a:t>
            </a:r>
          </a:p>
        </p:txBody>
      </p:sp>
      <p:sp>
        <p:nvSpPr>
          <p:cNvPr id="9" name="TextBox 8">
            <a:extLst>
              <a:ext uri="{FF2B5EF4-FFF2-40B4-BE49-F238E27FC236}">
                <a16:creationId xmlns:a16="http://schemas.microsoft.com/office/drawing/2014/main" id="{4E7F0E1D-2ECA-4AEE-B078-AA1804B07B3E}"/>
              </a:ext>
            </a:extLst>
          </p:cNvPr>
          <p:cNvSpPr txBox="1"/>
          <p:nvPr/>
        </p:nvSpPr>
        <p:spPr>
          <a:xfrm>
            <a:off x="261256" y="2863945"/>
            <a:ext cx="6100232" cy="369332"/>
          </a:xfrm>
          <a:prstGeom prst="rect">
            <a:avLst/>
          </a:prstGeom>
          <a:noFill/>
        </p:spPr>
        <p:txBody>
          <a:bodyPr wrap="square">
            <a:spAutoFit/>
          </a:bodyPr>
          <a:lstStyle/>
          <a:p>
            <a:r>
              <a:rPr lang="en-US" b="0" i="0" dirty="0">
                <a:solidFill>
                  <a:srgbClr val="010101"/>
                </a:solidFill>
                <a:effectLst/>
                <a:latin typeface="Lato" panose="020F0502020204030203" pitchFamily="34" charset="0"/>
              </a:rPr>
              <a:t>The following applies to </a:t>
            </a:r>
            <a:r>
              <a:rPr lang="en-US" b="0" i="0" dirty="0" err="1">
                <a:solidFill>
                  <a:srgbClr val="010101"/>
                </a:solidFill>
                <a:effectLst/>
                <a:latin typeface="Lato" panose="020F0502020204030203" pitchFamily="34" charset="0"/>
              </a:rPr>
              <a:t>linux</a:t>
            </a:r>
            <a:r>
              <a:rPr lang="en-US" b="0" i="0" dirty="0">
                <a:solidFill>
                  <a:srgbClr val="010101"/>
                </a:solidFill>
                <a:effectLst/>
                <a:latin typeface="Lato" panose="020F0502020204030203" pitchFamily="34" charset="0"/>
              </a:rPr>
              <a:t> systems running </a:t>
            </a:r>
            <a:r>
              <a:rPr lang="en-US" b="0" i="0" dirty="0" err="1">
                <a:solidFill>
                  <a:srgbClr val="010101"/>
                </a:solidFill>
                <a:effectLst/>
                <a:latin typeface="Lato" panose="020F0502020204030203" pitchFamily="34" charset="0"/>
              </a:rPr>
              <a:t>systemd</a:t>
            </a:r>
            <a:r>
              <a:rPr lang="en-US" b="0" i="0" dirty="0">
                <a:solidFill>
                  <a:srgbClr val="010101"/>
                </a:solidFill>
                <a:effectLst/>
                <a:latin typeface="Lato" panose="020F0502020204030203" pitchFamily="34" charset="0"/>
              </a:rPr>
              <a:t>.</a:t>
            </a:r>
            <a:endParaRPr lang="en-US" dirty="0"/>
          </a:p>
        </p:txBody>
      </p:sp>
      <p:sp>
        <p:nvSpPr>
          <p:cNvPr id="13" name="TextBox 12">
            <a:extLst>
              <a:ext uri="{FF2B5EF4-FFF2-40B4-BE49-F238E27FC236}">
                <a16:creationId xmlns:a16="http://schemas.microsoft.com/office/drawing/2014/main" id="{0FDFAA4B-0922-43D5-BB28-E589EB4D7813}"/>
              </a:ext>
            </a:extLst>
          </p:cNvPr>
          <p:cNvSpPr txBox="1"/>
          <p:nvPr/>
        </p:nvSpPr>
        <p:spPr>
          <a:xfrm>
            <a:off x="431132" y="3288353"/>
            <a:ext cx="6100232" cy="369332"/>
          </a:xfrm>
          <a:prstGeom prst="rect">
            <a:avLst/>
          </a:prstGeom>
          <a:noFill/>
        </p:spPr>
        <p:txBody>
          <a:bodyPr wrap="square">
            <a:spAutoFit/>
          </a:bodyPr>
          <a:lstStyle/>
          <a:p>
            <a:r>
              <a:rPr lang="en-US" b="0" i="0" dirty="0">
                <a:solidFill>
                  <a:srgbClr val="010101"/>
                </a:solidFill>
                <a:effectLst/>
                <a:latin typeface="Lato" panose="020F0502020204030203" pitchFamily="34" charset="0"/>
              </a:rPr>
              <a:t>Make sure the docker daemon is running.</a:t>
            </a:r>
            <a:endParaRPr lang="en-US" dirty="0"/>
          </a:p>
        </p:txBody>
      </p:sp>
      <p:sp>
        <p:nvSpPr>
          <p:cNvPr id="14" name="TextBox 13">
            <a:extLst>
              <a:ext uri="{FF2B5EF4-FFF2-40B4-BE49-F238E27FC236}">
                <a16:creationId xmlns:a16="http://schemas.microsoft.com/office/drawing/2014/main" id="{79D3C3F2-5FAB-4468-A918-7A670894C6DE}"/>
              </a:ext>
            </a:extLst>
          </p:cNvPr>
          <p:cNvSpPr txBox="1"/>
          <p:nvPr/>
        </p:nvSpPr>
        <p:spPr>
          <a:xfrm>
            <a:off x="431132" y="4067209"/>
            <a:ext cx="9805611" cy="369332"/>
          </a:xfrm>
          <a:prstGeom prst="rect">
            <a:avLst/>
          </a:prstGeom>
          <a:noFill/>
        </p:spPr>
        <p:txBody>
          <a:bodyPr wrap="square">
            <a:spAutoFit/>
          </a:bodyPr>
          <a:lstStyle/>
          <a:p>
            <a:r>
              <a:rPr lang="en-US" b="0" i="0" dirty="0">
                <a:solidFill>
                  <a:srgbClr val="010101"/>
                </a:solidFill>
                <a:effectLst/>
                <a:latin typeface="Lato" panose="020F0502020204030203" pitchFamily="34" charset="0"/>
              </a:rPr>
              <a:t>Optional: If you want the docker daemon to start when the system starts, use the following:</a:t>
            </a:r>
            <a:endParaRPr lang="en-US" dirty="0"/>
          </a:p>
        </p:txBody>
      </p:sp>
      <p:sp>
        <p:nvSpPr>
          <p:cNvPr id="17" name="TextBox 16">
            <a:extLst>
              <a:ext uri="{FF2B5EF4-FFF2-40B4-BE49-F238E27FC236}">
                <a16:creationId xmlns:a16="http://schemas.microsoft.com/office/drawing/2014/main" id="{EB637501-495B-4D45-A985-21007D3D353C}"/>
              </a:ext>
            </a:extLst>
          </p:cNvPr>
          <p:cNvSpPr txBox="1"/>
          <p:nvPr/>
        </p:nvSpPr>
        <p:spPr>
          <a:xfrm>
            <a:off x="431132" y="4860949"/>
            <a:ext cx="6100232" cy="369332"/>
          </a:xfrm>
          <a:prstGeom prst="rect">
            <a:avLst/>
          </a:prstGeom>
          <a:noFill/>
        </p:spPr>
        <p:txBody>
          <a:bodyPr wrap="square">
            <a:spAutoFit/>
          </a:bodyPr>
          <a:lstStyle/>
          <a:p>
            <a:r>
              <a:rPr lang="en-US" dirty="0"/>
              <a:t>Add your user to the docker group.</a:t>
            </a:r>
          </a:p>
        </p:txBody>
      </p:sp>
      <p:sp>
        <p:nvSpPr>
          <p:cNvPr id="18" name="Rectangle 17">
            <a:extLst>
              <a:ext uri="{FF2B5EF4-FFF2-40B4-BE49-F238E27FC236}">
                <a16:creationId xmlns:a16="http://schemas.microsoft.com/office/drawing/2014/main" id="{0EC117D6-073F-4F39-81D3-E99B2C12CBE5}"/>
              </a:ext>
            </a:extLst>
          </p:cNvPr>
          <p:cNvSpPr/>
          <p:nvPr/>
        </p:nvSpPr>
        <p:spPr>
          <a:xfrm>
            <a:off x="606423" y="3674560"/>
            <a:ext cx="3821643" cy="392649"/>
          </a:xfrm>
          <a:prstGeom prst="rect">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dirty="0" err="1"/>
              <a:t>sudo</a:t>
            </a:r>
            <a:r>
              <a:rPr lang="en-US" sz="1600" dirty="0"/>
              <a:t> </a:t>
            </a:r>
            <a:r>
              <a:rPr lang="en-US" sz="1600" dirty="0" err="1"/>
              <a:t>systemctl</a:t>
            </a:r>
            <a:r>
              <a:rPr lang="en-US" sz="1600" dirty="0"/>
              <a:t> start docker</a:t>
            </a:r>
          </a:p>
        </p:txBody>
      </p:sp>
      <p:sp>
        <p:nvSpPr>
          <p:cNvPr id="19" name="Rectangle 18">
            <a:extLst>
              <a:ext uri="{FF2B5EF4-FFF2-40B4-BE49-F238E27FC236}">
                <a16:creationId xmlns:a16="http://schemas.microsoft.com/office/drawing/2014/main" id="{42AFAD2F-BD1E-4A83-9A50-880AE0310242}"/>
              </a:ext>
            </a:extLst>
          </p:cNvPr>
          <p:cNvSpPr/>
          <p:nvPr/>
        </p:nvSpPr>
        <p:spPr>
          <a:xfrm>
            <a:off x="606421" y="4436541"/>
            <a:ext cx="3821643" cy="392649"/>
          </a:xfrm>
          <a:prstGeom prst="rect">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dirty="0" err="1"/>
              <a:t>sudo</a:t>
            </a:r>
            <a:r>
              <a:rPr lang="en-US" sz="1600" dirty="0"/>
              <a:t> </a:t>
            </a:r>
            <a:r>
              <a:rPr lang="en-US" sz="1600" dirty="0" err="1"/>
              <a:t>systemctl</a:t>
            </a:r>
            <a:r>
              <a:rPr lang="en-US" sz="1600" dirty="0"/>
              <a:t> enable docker</a:t>
            </a:r>
          </a:p>
        </p:txBody>
      </p:sp>
      <p:sp>
        <p:nvSpPr>
          <p:cNvPr id="20" name="Rectangle 19">
            <a:extLst>
              <a:ext uri="{FF2B5EF4-FFF2-40B4-BE49-F238E27FC236}">
                <a16:creationId xmlns:a16="http://schemas.microsoft.com/office/drawing/2014/main" id="{2ADC5599-BF6E-4FB1-92C2-C912DD5EC04B}"/>
              </a:ext>
            </a:extLst>
          </p:cNvPr>
          <p:cNvSpPr/>
          <p:nvPr/>
        </p:nvSpPr>
        <p:spPr>
          <a:xfrm>
            <a:off x="606422" y="5365357"/>
            <a:ext cx="3821643" cy="392649"/>
          </a:xfrm>
          <a:prstGeom prst="rect">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pt-BR" sz="1600" dirty="0"/>
              <a:t>sudo usermod -a -G docker &lt;username&gt;</a:t>
            </a:r>
          </a:p>
        </p:txBody>
      </p:sp>
    </p:spTree>
    <p:extLst>
      <p:ext uri="{BB962C8B-B14F-4D97-AF65-F5344CB8AC3E}">
        <p14:creationId xmlns:p14="http://schemas.microsoft.com/office/powerpoint/2010/main" val="3440092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11" name="TextBox 10">
            <a:extLst>
              <a:ext uri="{FF2B5EF4-FFF2-40B4-BE49-F238E27FC236}">
                <a16:creationId xmlns:a16="http://schemas.microsoft.com/office/drawing/2014/main" id="{7689E85F-F82C-4CDF-99F8-E2D8CA01E620}"/>
              </a:ext>
            </a:extLst>
          </p:cNvPr>
          <p:cNvSpPr txBox="1"/>
          <p:nvPr/>
        </p:nvSpPr>
        <p:spPr>
          <a:xfrm>
            <a:off x="261256" y="1774762"/>
            <a:ext cx="2769811"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Prerequisites</a:t>
            </a:r>
            <a:endParaRPr lang="en-US" sz="3200" dirty="0"/>
          </a:p>
        </p:txBody>
      </p:sp>
      <p:sp>
        <p:nvSpPr>
          <p:cNvPr id="12" name="TextBox 11">
            <a:extLst>
              <a:ext uri="{FF2B5EF4-FFF2-40B4-BE49-F238E27FC236}">
                <a16:creationId xmlns:a16="http://schemas.microsoft.com/office/drawing/2014/main" id="{005516CF-72EE-4248-8222-C1B0E6679916}"/>
              </a:ext>
            </a:extLst>
          </p:cNvPr>
          <p:cNvSpPr txBox="1"/>
          <p:nvPr/>
        </p:nvSpPr>
        <p:spPr>
          <a:xfrm>
            <a:off x="431132" y="2494613"/>
            <a:ext cx="3607467" cy="369332"/>
          </a:xfrm>
          <a:prstGeom prst="rect">
            <a:avLst/>
          </a:prstGeom>
          <a:noFill/>
        </p:spPr>
        <p:txBody>
          <a:bodyPr wrap="square">
            <a:spAutoFit/>
          </a:bodyPr>
          <a:lstStyle/>
          <a:p>
            <a:pPr algn="l"/>
            <a:r>
              <a:rPr lang="en-US" b="1" i="0" dirty="0">
                <a:solidFill>
                  <a:srgbClr val="010101"/>
                </a:solidFill>
                <a:effectLst/>
                <a:latin typeface="Roboto Slab"/>
              </a:rPr>
              <a:t>Docker and Docker Compose</a:t>
            </a:r>
          </a:p>
        </p:txBody>
      </p:sp>
      <p:sp>
        <p:nvSpPr>
          <p:cNvPr id="15" name="TextBox 14">
            <a:extLst>
              <a:ext uri="{FF2B5EF4-FFF2-40B4-BE49-F238E27FC236}">
                <a16:creationId xmlns:a16="http://schemas.microsoft.com/office/drawing/2014/main" id="{92B1763D-5C8C-4C5B-951A-4B1CB5BC01D5}"/>
              </a:ext>
            </a:extLst>
          </p:cNvPr>
          <p:cNvSpPr txBox="1"/>
          <p:nvPr/>
        </p:nvSpPr>
        <p:spPr>
          <a:xfrm>
            <a:off x="431132" y="2999021"/>
            <a:ext cx="9754268" cy="1200329"/>
          </a:xfrm>
          <a:prstGeom prst="rect">
            <a:avLst/>
          </a:prstGeom>
          <a:noFill/>
        </p:spPr>
        <p:txBody>
          <a:bodyPr wrap="square">
            <a:spAutoFit/>
          </a:bodyPr>
          <a:lstStyle/>
          <a:p>
            <a:r>
              <a:rPr lang="en-US" b="0" i="0" dirty="0">
                <a:solidFill>
                  <a:srgbClr val="010101"/>
                </a:solidFill>
                <a:effectLst/>
                <a:latin typeface="Lato" panose="020F0502020204030203" pitchFamily="34" charset="0"/>
              </a:rPr>
              <a:t>Installing Docker for Mac or Windows, or Docker Toolbox will also install Docker Compose.</a:t>
            </a:r>
          </a:p>
          <a:p>
            <a:r>
              <a:rPr lang="en-US" b="0" i="0" dirty="0">
                <a:solidFill>
                  <a:srgbClr val="010101"/>
                </a:solidFill>
                <a:effectLst/>
                <a:latin typeface="Lato" panose="020F0502020204030203" pitchFamily="34" charset="0"/>
              </a:rPr>
              <a:t> If you already had Docker installed, you should check that you have Docker Compose version 1.14.0 or greater installed. If not, we recommend that you install a more recent version of Docker.</a:t>
            </a:r>
            <a:endParaRPr lang="en-US" dirty="0"/>
          </a:p>
        </p:txBody>
      </p:sp>
      <p:sp>
        <p:nvSpPr>
          <p:cNvPr id="16" name="Rectangle 15">
            <a:extLst>
              <a:ext uri="{FF2B5EF4-FFF2-40B4-BE49-F238E27FC236}">
                <a16:creationId xmlns:a16="http://schemas.microsoft.com/office/drawing/2014/main" id="{2F880C5D-7640-4D89-872B-C6E5CF5B5CA2}"/>
              </a:ext>
            </a:extLst>
          </p:cNvPr>
          <p:cNvSpPr/>
          <p:nvPr/>
        </p:nvSpPr>
        <p:spPr>
          <a:xfrm>
            <a:off x="496508" y="4552557"/>
            <a:ext cx="3821643" cy="392649"/>
          </a:xfrm>
          <a:prstGeom prst="rect">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pt-BR" sz="1600" dirty="0"/>
              <a:t>docker-compose --version</a:t>
            </a:r>
          </a:p>
        </p:txBody>
      </p:sp>
    </p:spTree>
    <p:extLst>
      <p:ext uri="{BB962C8B-B14F-4D97-AF65-F5344CB8AC3E}">
        <p14:creationId xmlns:p14="http://schemas.microsoft.com/office/powerpoint/2010/main" val="654909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C55A71D7-02C7-489C-9B74-D01F70698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815" y="112112"/>
            <a:ext cx="4148336" cy="1158242"/>
          </a:xfrm>
        </p:spPr>
      </p:pic>
      <p:sp>
        <p:nvSpPr>
          <p:cNvPr id="9" name="TextBox 8">
            <a:extLst>
              <a:ext uri="{FF2B5EF4-FFF2-40B4-BE49-F238E27FC236}">
                <a16:creationId xmlns:a16="http://schemas.microsoft.com/office/drawing/2014/main" id="{1BF39108-42FC-4488-A22B-1F06447BBE56}"/>
              </a:ext>
            </a:extLst>
          </p:cNvPr>
          <p:cNvSpPr txBox="1"/>
          <p:nvPr/>
        </p:nvSpPr>
        <p:spPr>
          <a:xfrm>
            <a:off x="261256" y="1774762"/>
            <a:ext cx="6630611"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Install Fabric and Fabric Samples</a:t>
            </a:r>
          </a:p>
        </p:txBody>
      </p:sp>
      <p:sp>
        <p:nvSpPr>
          <p:cNvPr id="3" name="Rectangle 1">
            <a:extLst>
              <a:ext uri="{FF2B5EF4-FFF2-40B4-BE49-F238E27FC236}">
                <a16:creationId xmlns:a16="http://schemas.microsoft.com/office/drawing/2014/main" id="{933B58F0-D0DC-4037-9EB5-BFA841F23402}"/>
              </a:ext>
            </a:extLst>
          </p:cNvPr>
          <p:cNvSpPr>
            <a:spLocks noChangeArrowheads="1"/>
          </p:cNvSpPr>
          <p:nvPr/>
        </p:nvSpPr>
        <p:spPr bwMode="auto">
          <a:xfrm>
            <a:off x="261256" y="2798924"/>
            <a:ext cx="972233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10101"/>
                </a:solidFill>
                <a:effectLst/>
                <a:latin typeface="Lato" panose="020F0502020204030203" pitchFamily="34" charset="0"/>
              </a:rPr>
              <a:t>Fabric community think the best way to understand something is to use it yourself. To help you use Fabric, we have created a simple Fabric test network using docker compose, and a set of sample applications that demonstrate its core capabilities. We have also precompiled </a:t>
            </a:r>
            <a:r>
              <a:rPr kumimoji="0" lang="en-US" altLang="en-US" b="0" i="0" u="none" strike="noStrike" cap="none" normalizeH="0" baseline="0" dirty="0">
                <a:ln>
                  <a:noFill/>
                </a:ln>
                <a:solidFill>
                  <a:srgbClr val="E74C3C"/>
                </a:solidFill>
                <a:effectLst/>
                <a:latin typeface="SFMono-Regular"/>
              </a:rPr>
              <a:t>Fabric CLI tool binaries</a:t>
            </a:r>
            <a:r>
              <a:rPr kumimoji="0" lang="en-US" altLang="en-US" sz="3200" b="0" i="0" u="none" strike="noStrike" cap="none" normalizeH="0" baseline="0" dirty="0">
                <a:ln>
                  <a:noFill/>
                </a:ln>
                <a:solidFill>
                  <a:srgbClr val="010101"/>
                </a:solidFill>
                <a:effectLst/>
                <a:latin typeface="Lato" panose="020F0502020204030203" pitchFamily="34" charset="0"/>
              </a:rPr>
              <a:t> </a:t>
            </a:r>
            <a:r>
              <a:rPr kumimoji="0" lang="en-US" altLang="en-US" sz="2000" b="0" i="0" u="none" strike="noStrike" cap="none" normalizeH="0" baseline="0" dirty="0">
                <a:ln>
                  <a:noFill/>
                </a:ln>
                <a:solidFill>
                  <a:srgbClr val="010101"/>
                </a:solidFill>
                <a:effectLst/>
                <a:latin typeface="Lato" panose="020F0502020204030203" pitchFamily="34" charset="0"/>
              </a:rPr>
              <a:t>and </a:t>
            </a:r>
            <a:r>
              <a:rPr kumimoji="0" lang="en-US" altLang="en-US" b="0" i="0" u="none" strike="noStrike" cap="none" normalizeH="0" baseline="0" dirty="0">
                <a:ln>
                  <a:noFill/>
                </a:ln>
                <a:solidFill>
                  <a:srgbClr val="E74C3C"/>
                </a:solidFill>
                <a:effectLst/>
                <a:latin typeface="SFMono-Regular"/>
              </a:rPr>
              <a:t>Fabric Docker Images</a:t>
            </a:r>
            <a:r>
              <a:rPr kumimoji="0" lang="en-US" altLang="en-US" sz="3200" b="0" i="0" u="none" strike="noStrike" cap="none" normalizeH="0" baseline="0" dirty="0">
                <a:ln>
                  <a:noFill/>
                </a:ln>
                <a:solidFill>
                  <a:srgbClr val="010101"/>
                </a:solidFill>
                <a:effectLst/>
                <a:latin typeface="Lato" panose="020F0502020204030203" pitchFamily="34" charset="0"/>
              </a:rPr>
              <a:t> </a:t>
            </a:r>
            <a:r>
              <a:rPr kumimoji="0" lang="en-US" altLang="en-US" sz="2000" b="0" i="0" u="none" strike="noStrike" cap="none" normalizeH="0" baseline="0" dirty="0">
                <a:ln>
                  <a:noFill/>
                </a:ln>
                <a:solidFill>
                  <a:srgbClr val="010101"/>
                </a:solidFill>
                <a:effectLst/>
                <a:latin typeface="Lato" panose="020F0502020204030203" pitchFamily="34" charset="0"/>
              </a:rPr>
              <a:t>which will be downloaded to your environment, to get you going.</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9192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26935</TotalTime>
  <Words>1447</Words>
  <Application>Microsoft Office PowerPoint</Application>
  <PresentationFormat>Widescreen</PresentationFormat>
  <Paragraphs>148</Paragraphs>
  <Slides>21</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Calibri</vt:lpstr>
      <vt:lpstr>Consolas</vt:lpstr>
      <vt:lpstr>Courier New</vt:lpstr>
      <vt:lpstr>Lato</vt:lpstr>
      <vt:lpstr>Roboto Slab</vt:lpstr>
      <vt:lpstr>SFMono-Regular</vt:lpstr>
      <vt:lpstr>Times New Roman</vt:lpstr>
      <vt:lpstr>Trebuchet MS</vt:lpstr>
      <vt:lpstr>Wingdings 3</vt:lpstr>
      <vt:lpstr>Facet</vt:lpstr>
      <vt:lpstr>College of Computing and Informatics Department of Software and Information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on Security Issues of decentralized blockchain using Hyperledger Fabric</dc:title>
  <dc:creator>Ahmed Al-Salih</dc:creator>
  <cp:lastModifiedBy>Ahmed Al-Salih</cp:lastModifiedBy>
  <cp:revision>176</cp:revision>
  <dcterms:created xsi:type="dcterms:W3CDTF">2021-09-23T13:40:12Z</dcterms:created>
  <dcterms:modified xsi:type="dcterms:W3CDTF">2021-12-22T20:01:00Z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1113265-c559-4850-9a4d-5c092dbd21ac_Enabled">
    <vt:lpwstr>true</vt:lpwstr>
  </property>
  <property fmtid="{D5CDD505-2E9C-101B-9397-08002B2CF9AE}" pid="3" name="MSIP_Label_a1113265-c559-4850-9a4d-5c092dbd21ac_SetDate">
    <vt:lpwstr>2021-09-23T13:40:14Z</vt:lpwstr>
  </property>
  <property fmtid="{D5CDD505-2E9C-101B-9397-08002B2CF9AE}" pid="4" name="MSIP_Label_a1113265-c559-4850-9a4d-5c092dbd21ac_Method">
    <vt:lpwstr>Standard</vt:lpwstr>
  </property>
  <property fmtid="{D5CDD505-2E9C-101B-9397-08002B2CF9AE}" pid="5" name="MSIP_Label_a1113265-c559-4850-9a4d-5c092dbd21ac_Name">
    <vt:lpwstr>Internal Use</vt:lpwstr>
  </property>
  <property fmtid="{D5CDD505-2E9C-101B-9397-08002B2CF9AE}" pid="6" name="MSIP_Label_a1113265-c559-4850-9a4d-5c092dbd21ac_SiteId">
    <vt:lpwstr>a6b169f1-592b-4329-8f33-8db8903003c7</vt:lpwstr>
  </property>
  <property fmtid="{D5CDD505-2E9C-101B-9397-08002B2CF9AE}" pid="7" name="MSIP_Label_a1113265-c559-4850-9a4d-5c092dbd21ac_ActionId">
    <vt:lpwstr>46c8f366-5ec7-4cbb-b171-d04d595c018e</vt:lpwstr>
  </property>
  <property fmtid="{D5CDD505-2E9C-101B-9397-08002B2CF9AE}" pid="8" name="MSIP_Label_a1113265-c559-4850-9a4d-5c092dbd21ac_ContentBits">
    <vt:lpwstr>0</vt:lpwstr>
  </property>
</Properties>
</file>