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14"/>
  </p:notesMasterIdLst>
  <p:sldIdLst>
    <p:sldId id="256" r:id="rId2"/>
    <p:sldId id="282" r:id="rId3"/>
    <p:sldId id="257" r:id="rId4"/>
    <p:sldId id="260" r:id="rId5"/>
    <p:sldId id="259" r:id="rId6"/>
    <p:sldId id="261" r:id="rId7"/>
    <p:sldId id="262" r:id="rId8"/>
    <p:sldId id="280" r:id="rId9"/>
    <p:sldId id="264" r:id="rId10"/>
    <p:sldId id="268" r:id="rId11"/>
    <p:sldId id="281" r:id="rId12"/>
    <p:sldId id="279"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63">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24" y="66"/>
      </p:cViewPr>
      <p:guideLst>
        <p:guide pos="3863"/>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49261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 name="Google Shape;5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625775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3" name="Google Shape;353;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646630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3" name="Google Shape;353;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309611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1" name="Google Shape;661;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2" name="Google Shape;662;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650391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 name="Google Shape;5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2719947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018586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82909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883763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526122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341406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4271536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4154138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1" type="blank">
  <p:cSld name="BLANK">
    <p:spTree>
      <p:nvGrpSpPr>
        <p:cNvPr id="1" name="Shape 1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ide 2">
  <p:cSld name="Slide 2">
    <p:spTree>
      <p:nvGrpSpPr>
        <p:cNvPr id="1" name="Shape 1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ide 8">
  <p:cSld name="Slide 8">
    <p:spTree>
      <p:nvGrpSpPr>
        <p:cNvPr id="1" name="Shape 18"/>
        <p:cNvGrpSpPr/>
        <p:nvPr/>
      </p:nvGrpSpPr>
      <p:grpSpPr>
        <a:xfrm>
          <a:off x="0" y="0"/>
          <a:ext cx="0" cy="0"/>
          <a:chOff x="0" y="0"/>
          <a:chExt cx="0" cy="0"/>
        </a:xfrm>
      </p:grpSpPr>
      <p:sp>
        <p:nvSpPr>
          <p:cNvPr id="19" name="Google Shape;19;p4"/>
          <p:cNvSpPr>
            <a:spLocks noGrp="1"/>
          </p:cNvSpPr>
          <p:nvPr>
            <p:ph type="pic" idx="2"/>
          </p:nvPr>
        </p:nvSpPr>
        <p:spPr>
          <a:xfrm>
            <a:off x="1103086" y="1815193"/>
            <a:ext cx="2133600" cy="3672114"/>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ide 3">
  <p:cSld name="Slide 3">
    <p:spTree>
      <p:nvGrpSpPr>
        <p:cNvPr id="1" name="Shape 3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lide 4">
  <p:cSld name="Slide 4">
    <p:spTree>
      <p:nvGrpSpPr>
        <p:cNvPr id="1" name="Shape 3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lide 5" type="title">
  <p:cSld name="TITLE">
    <p:spTree>
      <p:nvGrpSpPr>
        <p:cNvPr id="1" name="Shape 39"/>
        <p:cNvGrpSpPr/>
        <p:nvPr/>
      </p:nvGrpSpPr>
      <p:grpSpPr>
        <a:xfrm>
          <a:off x="0" y="0"/>
          <a:ext cx="0" cy="0"/>
          <a:chOff x="0" y="0"/>
          <a:chExt cx="0" cy="0"/>
        </a:xfrm>
      </p:grpSpPr>
      <p:sp>
        <p:nvSpPr>
          <p:cNvPr id="40" name="Google Shape;40;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2" name="Google Shape;4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lide 6">
  <p:cSld name="Slide 6">
    <p:spTree>
      <p:nvGrpSpPr>
        <p:cNvPr id="1" name="Shape 45"/>
        <p:cNvGrpSpPr/>
        <p:nvPr/>
      </p:nvGrpSpPr>
      <p:grpSpPr>
        <a:xfrm>
          <a:off x="0" y="0"/>
          <a:ext cx="0" cy="0"/>
          <a:chOff x="0" y="0"/>
          <a:chExt cx="0" cy="0"/>
        </a:xfrm>
      </p:grpSpPr>
      <p:sp>
        <p:nvSpPr>
          <p:cNvPr id="46" name="Google Shape;46;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8" name="Google Shape;4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1" name="Google Shape;51;p16"/>
          <p:cNvSpPr/>
          <p:nvPr/>
        </p:nvSpPr>
        <p:spPr>
          <a:xfrm>
            <a:off x="0" y="6627168"/>
            <a:ext cx="775136" cy="2308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
                <a:solidFill>
                  <a:srgbClr val="000000"/>
                </a:solidFill>
                <a:latin typeface="Calibri"/>
                <a:ea typeface="Calibri"/>
                <a:cs typeface="Calibri"/>
                <a:sym typeface="Calibri"/>
              </a:rPr>
              <a:t>PPT模板下载：www.1ppt.com/moban/          行业PPT模板：www.1ppt.com/hangye/ </a:t>
            </a:r>
            <a:endParaRPr/>
          </a:p>
          <a:p>
            <a:pPr marL="0" marR="0" lvl="0" indent="0" algn="l" rtl="0">
              <a:spcBef>
                <a:spcPts val="0"/>
              </a:spcBef>
              <a:spcAft>
                <a:spcPts val="0"/>
              </a:spcAft>
              <a:buNone/>
            </a:pPr>
            <a:r>
              <a:rPr lang="en-US" sz="100">
                <a:solidFill>
                  <a:srgbClr val="000000"/>
                </a:solidFill>
                <a:latin typeface="Calibri"/>
                <a:ea typeface="Calibri"/>
                <a:cs typeface="Calibri"/>
                <a:sym typeface="Calibri"/>
              </a:rPr>
              <a:t>节日PPT模板：www.1ppt.com/jieri/          PPT素材：www.1ppt.com/sucai/</a:t>
            </a:r>
            <a:endParaRPr/>
          </a:p>
          <a:p>
            <a:pPr marL="0" marR="0" lvl="0" indent="0" algn="l" rtl="0">
              <a:spcBef>
                <a:spcPts val="0"/>
              </a:spcBef>
              <a:spcAft>
                <a:spcPts val="0"/>
              </a:spcAft>
              <a:buNone/>
            </a:pPr>
            <a:r>
              <a:rPr lang="en-US" sz="100">
                <a:solidFill>
                  <a:srgbClr val="000000"/>
                </a:solidFill>
                <a:latin typeface="Calibri"/>
                <a:ea typeface="Calibri"/>
                <a:cs typeface="Calibri"/>
                <a:sym typeface="Calibri"/>
              </a:rPr>
              <a:t>PPT背景图片：www.1ppt.com/beijing/        PPT图表：www.1ppt.com/tubiao/      </a:t>
            </a:r>
            <a:endParaRPr/>
          </a:p>
          <a:p>
            <a:pPr marL="0" marR="0" lvl="0" indent="0" algn="l" rtl="0">
              <a:spcBef>
                <a:spcPts val="0"/>
              </a:spcBef>
              <a:spcAft>
                <a:spcPts val="0"/>
              </a:spcAft>
              <a:buNone/>
            </a:pPr>
            <a:r>
              <a:rPr lang="en-US" sz="100">
                <a:solidFill>
                  <a:srgbClr val="000000"/>
                </a:solidFill>
                <a:latin typeface="Calibri"/>
                <a:ea typeface="Calibri"/>
                <a:cs typeface="Calibri"/>
                <a:sym typeface="Calibri"/>
              </a:rPr>
              <a:t>精美PPT下载：www.1ppt.com/xiazai/         PPT教程： www.1ppt.com/powerpoint/      </a:t>
            </a:r>
            <a:endParaRPr/>
          </a:p>
          <a:p>
            <a:pPr marL="0" marR="0" lvl="0" indent="0" algn="l" rtl="0">
              <a:spcBef>
                <a:spcPts val="0"/>
              </a:spcBef>
              <a:spcAft>
                <a:spcPts val="0"/>
              </a:spcAft>
              <a:buNone/>
            </a:pPr>
            <a:r>
              <a:rPr lang="en-US" sz="100">
                <a:solidFill>
                  <a:srgbClr val="000000"/>
                </a:solidFill>
                <a:latin typeface="Calibri"/>
                <a:ea typeface="Calibri"/>
                <a:cs typeface="Calibri"/>
                <a:sym typeface="Calibri"/>
              </a:rPr>
              <a:t>PPT课件：www.1ppt.com/kejian/             字体下载：www.1ppt.com/ziti/</a:t>
            </a:r>
            <a:endParaRPr/>
          </a:p>
          <a:p>
            <a:pPr marL="0" marR="0" lvl="0" indent="0" algn="l" rtl="0">
              <a:spcBef>
                <a:spcPts val="0"/>
              </a:spcBef>
              <a:spcAft>
                <a:spcPts val="0"/>
              </a:spcAft>
              <a:buNone/>
            </a:pPr>
            <a:r>
              <a:rPr lang="en-US" sz="100">
                <a:solidFill>
                  <a:srgbClr val="000000"/>
                </a:solidFill>
                <a:latin typeface="Calibri"/>
                <a:ea typeface="Calibri"/>
                <a:cs typeface="Calibri"/>
                <a:sym typeface="Calibri"/>
              </a:rPr>
              <a:t>工作总结PPT：www.1ppt.com/xiazai/zongjie/ 工作计划：www.1ppt.com/xiazai/jihua/</a:t>
            </a:r>
            <a:endParaRPr/>
          </a:p>
          <a:p>
            <a:pPr marL="0" marR="0" lvl="0" indent="0" algn="l" rtl="0">
              <a:spcBef>
                <a:spcPts val="0"/>
              </a:spcBef>
              <a:spcAft>
                <a:spcPts val="0"/>
              </a:spcAft>
              <a:buNone/>
            </a:pPr>
            <a:r>
              <a:rPr lang="en-US" sz="100">
                <a:solidFill>
                  <a:srgbClr val="000000"/>
                </a:solidFill>
                <a:latin typeface="Calibri"/>
                <a:ea typeface="Calibri"/>
                <a:cs typeface="Calibri"/>
                <a:sym typeface="Calibri"/>
              </a:rPr>
              <a:t>商务PPT模板：www.1ppt.com/moban/shangwu/  个人简历PPT：www.1ppt.com/xiazai/jianli/  </a:t>
            </a:r>
            <a:endParaRPr/>
          </a:p>
          <a:p>
            <a:pPr marL="0" marR="0" lvl="0" indent="0" algn="l" rtl="0">
              <a:spcBef>
                <a:spcPts val="0"/>
              </a:spcBef>
              <a:spcAft>
                <a:spcPts val="0"/>
              </a:spcAft>
              <a:buNone/>
            </a:pPr>
            <a:r>
              <a:rPr lang="en-US" sz="100">
                <a:solidFill>
                  <a:srgbClr val="000000"/>
                </a:solidFill>
                <a:latin typeface="Calibri"/>
                <a:ea typeface="Calibri"/>
                <a:cs typeface="Calibri"/>
                <a:sym typeface="Calibri"/>
              </a:rPr>
              <a:t>毕业答辩PPT：www.1ppt.com/xiazai/dabian/  工作汇报PPT：www.1ppt.com/xiazai/huibao/    </a:t>
            </a:r>
            <a:endParaRPr/>
          </a:p>
          <a:p>
            <a:pPr marL="0" marR="0" lvl="0" indent="0" algn="l" rtl="0">
              <a:spcBef>
                <a:spcPts val="0"/>
              </a:spcBef>
              <a:spcAft>
                <a:spcPts val="0"/>
              </a:spcAft>
              <a:buNone/>
            </a:pPr>
            <a:r>
              <a:rPr lang="en-US" sz="100">
                <a:solidFill>
                  <a:srgbClr val="000000"/>
                </a:solidFill>
                <a:latin typeface="Calibri"/>
                <a:ea typeface="Calibri"/>
                <a:cs typeface="Calibri"/>
                <a:sym typeface="Calibri"/>
              </a:rPr>
              <a:t>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31416"/>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p:nvPr/>
        </p:nvSpPr>
        <p:spPr>
          <a:xfrm>
            <a:off x="0" y="0"/>
            <a:ext cx="12192000" cy="6858000"/>
          </a:xfrm>
          <a:prstGeom prst="rect">
            <a:avLst/>
          </a:prstGeom>
          <a:gradFill>
            <a:gsLst>
              <a:gs pos="0">
                <a:srgbClr val="FFFFFF">
                  <a:alpha val="81960"/>
                </a:srgbClr>
              </a:gs>
              <a:gs pos="21000">
                <a:srgbClr val="FFFFFF">
                  <a:alpha val="42745"/>
                </a:srgbClr>
              </a:gs>
              <a:gs pos="100000">
                <a:srgbClr val="000000">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9" r:id="rId4"/>
    <p:sldLayoutId id="2147483660" r:id="rId5"/>
    <p:sldLayoutId id="2147483661" r:id="rId6"/>
    <p:sldLayoutId id="214748366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p:nvPr/>
        </p:nvSpPr>
        <p:spPr>
          <a:xfrm>
            <a:off x="4759481" y="6187522"/>
            <a:ext cx="2673039" cy="3385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0" i="0" u="none" strike="noStrike" cap="none" dirty="0" smtClean="0">
                <a:solidFill>
                  <a:srgbClr val="7F7F7F"/>
                </a:solidFill>
                <a:latin typeface="Calibri"/>
                <a:ea typeface="Calibri"/>
                <a:cs typeface="Calibri"/>
                <a:sym typeface="Calibri"/>
              </a:rPr>
              <a:t>2022</a:t>
            </a:r>
            <a:endParaRPr sz="1600" b="0" i="0" u="none" strike="noStrike" cap="none" dirty="0">
              <a:solidFill>
                <a:srgbClr val="7F7F7F"/>
              </a:solidFill>
              <a:latin typeface="Calibri"/>
              <a:ea typeface="Calibri"/>
              <a:cs typeface="Calibri"/>
              <a:sym typeface="Calibri"/>
            </a:endParaRPr>
          </a:p>
        </p:txBody>
      </p:sp>
      <p:cxnSp>
        <p:nvCxnSpPr>
          <p:cNvPr id="58" name="Google Shape;58;p17"/>
          <p:cNvCxnSpPr/>
          <p:nvPr/>
        </p:nvCxnSpPr>
        <p:spPr>
          <a:xfrm>
            <a:off x="1676400" y="1714500"/>
            <a:ext cx="0" cy="3181350"/>
          </a:xfrm>
          <a:prstGeom prst="straightConnector1">
            <a:avLst/>
          </a:prstGeom>
          <a:noFill/>
          <a:ln w="9525" cap="flat" cmpd="sng">
            <a:solidFill>
              <a:schemeClr val="dk1"/>
            </a:solidFill>
            <a:prstDash val="solid"/>
            <a:miter lim="800000"/>
            <a:headEnd type="none" w="sm" len="sm"/>
            <a:tailEnd type="none" w="sm" len="sm"/>
          </a:ln>
        </p:spPr>
      </p:cxnSp>
      <p:cxnSp>
        <p:nvCxnSpPr>
          <p:cNvPr id="61" name="Google Shape;61;p17"/>
          <p:cNvCxnSpPr/>
          <p:nvPr/>
        </p:nvCxnSpPr>
        <p:spPr>
          <a:xfrm flipH="1">
            <a:off x="9372952" y="2303261"/>
            <a:ext cx="2066499" cy="3212500"/>
          </a:xfrm>
          <a:prstGeom prst="straightConnector1">
            <a:avLst/>
          </a:prstGeom>
          <a:noFill/>
          <a:ln w="9525" cap="flat" cmpd="sng">
            <a:solidFill>
              <a:srgbClr val="FDFAF8"/>
            </a:solidFill>
            <a:prstDash val="solid"/>
            <a:miter lim="800000"/>
            <a:headEnd type="none" w="sm" len="sm"/>
            <a:tailEnd type="none" w="sm" len="sm"/>
          </a:ln>
        </p:spPr>
      </p:cxnSp>
      <p:cxnSp>
        <p:nvCxnSpPr>
          <p:cNvPr id="62" name="Google Shape;62;p17"/>
          <p:cNvCxnSpPr/>
          <p:nvPr/>
        </p:nvCxnSpPr>
        <p:spPr>
          <a:xfrm flipH="1">
            <a:off x="9859367" y="1015703"/>
            <a:ext cx="2066499" cy="3212500"/>
          </a:xfrm>
          <a:prstGeom prst="straightConnector1">
            <a:avLst/>
          </a:prstGeom>
          <a:noFill/>
          <a:ln w="9525" cap="flat" cmpd="sng">
            <a:solidFill>
              <a:srgbClr val="FDFAF8"/>
            </a:solidFill>
            <a:prstDash val="solid"/>
            <a:miter lim="800000"/>
            <a:headEnd type="none" w="sm" len="sm"/>
            <a:tailEnd type="none" w="sm" len="sm"/>
          </a:ln>
        </p:spPr>
      </p:cxnSp>
      <p:cxnSp>
        <p:nvCxnSpPr>
          <p:cNvPr id="63" name="Google Shape;63;p17"/>
          <p:cNvCxnSpPr/>
          <p:nvPr/>
        </p:nvCxnSpPr>
        <p:spPr>
          <a:xfrm flipH="1">
            <a:off x="8571974" y="1871208"/>
            <a:ext cx="2066499" cy="3212500"/>
          </a:xfrm>
          <a:prstGeom prst="straightConnector1">
            <a:avLst/>
          </a:prstGeom>
          <a:noFill/>
          <a:ln w="9525" cap="flat" cmpd="sng">
            <a:solidFill>
              <a:srgbClr val="FDFAF8"/>
            </a:solidFill>
            <a:prstDash val="solid"/>
            <a:miter lim="800000"/>
            <a:headEnd type="none" w="sm" len="sm"/>
            <a:tailEnd type="none" w="sm" len="sm"/>
          </a:ln>
        </p:spPr>
      </p:cxnSp>
      <p:cxnSp>
        <p:nvCxnSpPr>
          <p:cNvPr id="64" name="Google Shape;64;p17"/>
          <p:cNvCxnSpPr/>
          <p:nvPr/>
        </p:nvCxnSpPr>
        <p:spPr>
          <a:xfrm flipH="1">
            <a:off x="9482350" y="3693485"/>
            <a:ext cx="2066499" cy="3212500"/>
          </a:xfrm>
          <a:prstGeom prst="straightConnector1">
            <a:avLst/>
          </a:prstGeom>
          <a:noFill/>
          <a:ln w="9525" cap="flat" cmpd="sng">
            <a:solidFill>
              <a:schemeClr val="dk1"/>
            </a:solidFill>
            <a:prstDash val="solid"/>
            <a:miter lim="800000"/>
            <a:headEnd type="none" w="sm" len="sm"/>
            <a:tailEnd type="none" w="sm" len="sm"/>
          </a:ln>
        </p:spPr>
      </p:cxnSp>
      <p:sp>
        <p:nvSpPr>
          <p:cNvPr id="65" name="Google Shape;65;p17"/>
          <p:cNvSpPr/>
          <p:nvPr/>
        </p:nvSpPr>
        <p:spPr>
          <a:xfrm rot="2008142">
            <a:off x="9426391" y="2544303"/>
            <a:ext cx="319543" cy="1071380"/>
          </a:xfrm>
          <a:custGeom>
            <a:avLst/>
            <a:gdLst/>
            <a:ahLst/>
            <a:cxnLst/>
            <a:rect l="l" t="t" r="r" b="b"/>
            <a:pathLst>
              <a:path w="319543" h="1071380" extrusionOk="0">
                <a:moveTo>
                  <a:pt x="278285" y="0"/>
                </a:moveTo>
                <a:lnTo>
                  <a:pt x="319543" y="0"/>
                </a:lnTo>
                <a:lnTo>
                  <a:pt x="319543" y="601405"/>
                </a:lnTo>
                <a:lnTo>
                  <a:pt x="0" y="1071380"/>
                </a:lnTo>
                <a:lnTo>
                  <a:pt x="0" y="409295"/>
                </a:lnTo>
                <a:close/>
              </a:path>
            </a:pathLst>
          </a:custGeom>
          <a:solidFill>
            <a:schemeClr val="lt2">
              <a:alpha val="3686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 name="Google Shape;66;p17"/>
          <p:cNvSpPr/>
          <p:nvPr/>
        </p:nvSpPr>
        <p:spPr>
          <a:xfrm rot="2008142">
            <a:off x="9652222" y="3288896"/>
            <a:ext cx="319543" cy="1071380"/>
          </a:xfrm>
          <a:custGeom>
            <a:avLst/>
            <a:gdLst/>
            <a:ahLst/>
            <a:cxnLst/>
            <a:rect l="l" t="t" r="r" b="b"/>
            <a:pathLst>
              <a:path w="319543" h="1071380" extrusionOk="0">
                <a:moveTo>
                  <a:pt x="278285" y="0"/>
                </a:moveTo>
                <a:lnTo>
                  <a:pt x="319543" y="0"/>
                </a:lnTo>
                <a:lnTo>
                  <a:pt x="319543" y="601405"/>
                </a:lnTo>
                <a:lnTo>
                  <a:pt x="0" y="1071380"/>
                </a:lnTo>
                <a:lnTo>
                  <a:pt x="0" y="40929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7" name="Google Shape;67;p17"/>
          <p:cNvSpPr/>
          <p:nvPr/>
        </p:nvSpPr>
        <p:spPr>
          <a:xfrm rot="2008142">
            <a:off x="11028339" y="2250510"/>
            <a:ext cx="193348" cy="648266"/>
          </a:xfrm>
          <a:custGeom>
            <a:avLst/>
            <a:gdLst/>
            <a:ahLst/>
            <a:cxnLst/>
            <a:rect l="l" t="t" r="r" b="b"/>
            <a:pathLst>
              <a:path w="319543" h="1071380" extrusionOk="0">
                <a:moveTo>
                  <a:pt x="278285" y="0"/>
                </a:moveTo>
                <a:lnTo>
                  <a:pt x="319543" y="0"/>
                </a:lnTo>
                <a:lnTo>
                  <a:pt x="319543" y="601405"/>
                </a:lnTo>
                <a:lnTo>
                  <a:pt x="0" y="1071380"/>
                </a:lnTo>
                <a:lnTo>
                  <a:pt x="0" y="409295"/>
                </a:lnTo>
                <a:close/>
              </a:path>
            </a:pathLst>
          </a:custGeom>
          <a:solidFill>
            <a:srgbClr val="DFB0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4" name="Group 3"/>
          <p:cNvGrpSpPr/>
          <p:nvPr/>
        </p:nvGrpSpPr>
        <p:grpSpPr>
          <a:xfrm>
            <a:off x="4747917" y="2306751"/>
            <a:ext cx="2216537" cy="2143574"/>
            <a:chOff x="3803263" y="3614969"/>
            <a:chExt cx="2216537" cy="2143574"/>
          </a:xfrm>
        </p:grpSpPr>
        <p:grpSp>
          <p:nvGrpSpPr>
            <p:cNvPr id="2" name="Group 1"/>
            <p:cNvGrpSpPr/>
            <p:nvPr/>
          </p:nvGrpSpPr>
          <p:grpSpPr>
            <a:xfrm>
              <a:off x="3909414" y="3693485"/>
              <a:ext cx="2055355" cy="1964197"/>
              <a:chOff x="6565529" y="3637209"/>
              <a:chExt cx="2055355" cy="1964197"/>
            </a:xfrm>
          </p:grpSpPr>
          <p:sp>
            <p:nvSpPr>
              <p:cNvPr id="14" name="Google Shape;650;p39"/>
              <p:cNvSpPr/>
              <p:nvPr/>
            </p:nvSpPr>
            <p:spPr>
              <a:xfrm>
                <a:off x="6599364" y="3637209"/>
                <a:ext cx="2021520" cy="1964197"/>
              </a:xfrm>
              <a:prstGeom prst="rect">
                <a:avLst/>
              </a:prstGeom>
              <a:noFill/>
              <a:ln>
                <a:solidFill>
                  <a:srgbClr val="FFFF00"/>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 name="Google Shape;650;p39"/>
              <p:cNvSpPr/>
              <p:nvPr/>
            </p:nvSpPr>
            <p:spPr>
              <a:xfrm rot="18911918">
                <a:off x="6565529" y="3637209"/>
                <a:ext cx="2021520" cy="1964197"/>
              </a:xfrm>
              <a:prstGeom prst="rect">
                <a:avLst/>
              </a:prstGeom>
              <a:solidFill>
                <a:schemeClr val="tx2">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 name="Rectangle 2"/>
            <p:cNvSpPr/>
            <p:nvPr/>
          </p:nvSpPr>
          <p:spPr>
            <a:xfrm>
              <a:off x="3803263" y="3614969"/>
              <a:ext cx="2216537" cy="214357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Google Shape;59;p17"/>
          <p:cNvSpPr/>
          <p:nvPr/>
        </p:nvSpPr>
        <p:spPr>
          <a:xfrm>
            <a:off x="1785799" y="2277872"/>
            <a:ext cx="8485994" cy="22665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7200" b="0" i="0" u="none" strike="noStrike" cap="none" dirty="0" smtClean="0">
                <a:solidFill>
                  <a:schemeClr val="lt1"/>
                </a:solidFill>
                <a:latin typeface="Calibri"/>
                <a:ea typeface="Calibri"/>
                <a:cs typeface="Calibri"/>
                <a:sym typeface="Calibri"/>
              </a:rPr>
              <a:t>Arrhythmia Detection </a:t>
            </a:r>
            <a:r>
              <a:rPr lang="en-US" sz="5400" dirty="0" smtClean="0">
                <a:solidFill>
                  <a:srgbClr val="DFB07F"/>
                </a:solidFill>
                <a:latin typeface="Calibri"/>
                <a:ea typeface="Calibri"/>
                <a:cs typeface="Calibri"/>
                <a:sym typeface="Calibri"/>
              </a:rPr>
              <a:t>Deep Learning Signals</a:t>
            </a:r>
            <a:endParaRPr dirty="0"/>
          </a:p>
        </p:txBody>
      </p:sp>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p:tgtEl>
                                          <p:spTgt spid="59"/>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fade">
                                      <p:cBhvr>
                                        <p:cTn id="11" dur="500"/>
                                        <p:tgtEl>
                                          <p:spTgt spid="6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500"/>
                                        <p:tgtEl>
                                          <p:spTgt spid="6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fade">
                                      <p:cBhvr>
                                        <p:cTn id="27" dur="500"/>
                                        <p:tgtEl>
                                          <p:spTgt spid="65"/>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fade">
                                      <p:cBhvr>
                                        <p:cTn id="31" dur="500"/>
                                        <p:tgtEl>
                                          <p:spTgt spid="66"/>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fade">
                                      <p:cBhvr>
                                        <p:cTn id="35" dur="500"/>
                                        <p:tgtEl>
                                          <p:spTgt spid="67"/>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500"/>
                                        <p:tgtEl>
                                          <p:spTgt spid="58"/>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grpSp>
        <p:nvGrpSpPr>
          <p:cNvPr id="375" name="Google Shape;375;p29"/>
          <p:cNvGrpSpPr/>
          <p:nvPr/>
        </p:nvGrpSpPr>
        <p:grpSpPr>
          <a:xfrm>
            <a:off x="259978" y="118915"/>
            <a:ext cx="1278686" cy="1441022"/>
            <a:chOff x="259978" y="118915"/>
            <a:chExt cx="1278686" cy="1441022"/>
          </a:xfrm>
        </p:grpSpPr>
        <p:sp>
          <p:nvSpPr>
            <p:cNvPr id="376" name="Google Shape;376;p29"/>
            <p:cNvSpPr txBox="1"/>
            <p:nvPr/>
          </p:nvSpPr>
          <p:spPr>
            <a:xfrm>
              <a:off x="538226" y="153800"/>
              <a:ext cx="567647" cy="11079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600" dirty="0">
                  <a:solidFill>
                    <a:schemeClr val="lt1"/>
                  </a:solidFill>
                  <a:latin typeface="Calibri"/>
                  <a:ea typeface="Calibri"/>
                  <a:cs typeface="Calibri"/>
                  <a:sym typeface="Calibri"/>
                </a:rPr>
                <a:t>7</a:t>
              </a:r>
              <a:endParaRPr sz="6600" dirty="0">
                <a:solidFill>
                  <a:schemeClr val="lt1"/>
                </a:solidFill>
                <a:latin typeface="Calibri"/>
                <a:ea typeface="Calibri"/>
                <a:cs typeface="Calibri"/>
                <a:sym typeface="Calibri"/>
              </a:endParaRPr>
            </a:p>
          </p:txBody>
        </p:sp>
        <p:grpSp>
          <p:nvGrpSpPr>
            <p:cNvPr id="377" name="Google Shape;377;p29"/>
            <p:cNvGrpSpPr/>
            <p:nvPr/>
          </p:nvGrpSpPr>
          <p:grpSpPr>
            <a:xfrm rot="1279383">
              <a:off x="445811" y="242994"/>
              <a:ext cx="907020" cy="1192863"/>
              <a:chOff x="5057088" y="1359499"/>
              <a:chExt cx="2542577" cy="3343859"/>
            </a:xfrm>
          </p:grpSpPr>
          <p:cxnSp>
            <p:nvCxnSpPr>
              <p:cNvPr id="378" name="Google Shape;378;p29"/>
              <p:cNvCxnSpPr/>
              <p:nvPr/>
            </p:nvCxnSpPr>
            <p:spPr>
              <a:xfrm flipH="1">
                <a:off x="5533166" y="1359499"/>
                <a:ext cx="2066499" cy="3212500"/>
              </a:xfrm>
              <a:prstGeom prst="straightConnector1">
                <a:avLst/>
              </a:prstGeom>
              <a:noFill/>
              <a:ln w="9525" cap="flat" cmpd="sng">
                <a:solidFill>
                  <a:srgbClr val="FDFAF8"/>
                </a:solidFill>
                <a:prstDash val="solid"/>
                <a:miter lim="800000"/>
                <a:headEnd type="none" w="sm" len="sm"/>
                <a:tailEnd type="none" w="sm" len="sm"/>
              </a:ln>
            </p:spPr>
          </p:cxnSp>
          <p:sp>
            <p:nvSpPr>
              <p:cNvPr id="379" name="Google Shape;379;p29"/>
              <p:cNvSpPr/>
              <p:nvPr/>
            </p:nvSpPr>
            <p:spPr>
              <a:xfrm rot="2008142">
                <a:off x="5326021" y="3632692"/>
                <a:ext cx="319543" cy="1071380"/>
              </a:xfrm>
              <a:custGeom>
                <a:avLst/>
                <a:gdLst/>
                <a:ahLst/>
                <a:cxnLst/>
                <a:rect l="l" t="t" r="r" b="b"/>
                <a:pathLst>
                  <a:path w="319543" h="1071380" extrusionOk="0">
                    <a:moveTo>
                      <a:pt x="278285" y="0"/>
                    </a:moveTo>
                    <a:lnTo>
                      <a:pt x="319543" y="0"/>
                    </a:lnTo>
                    <a:lnTo>
                      <a:pt x="319543" y="601405"/>
                    </a:lnTo>
                    <a:lnTo>
                      <a:pt x="0" y="1071380"/>
                    </a:lnTo>
                    <a:lnTo>
                      <a:pt x="0" y="40929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grpSp>
      <p:sp>
        <p:nvSpPr>
          <p:cNvPr id="26" name="Google Shape;241;p25"/>
          <p:cNvSpPr/>
          <p:nvPr/>
        </p:nvSpPr>
        <p:spPr>
          <a:xfrm>
            <a:off x="11117943" y="0"/>
            <a:ext cx="478972"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7" name="Group 26"/>
          <p:cNvGrpSpPr/>
          <p:nvPr/>
        </p:nvGrpSpPr>
        <p:grpSpPr>
          <a:xfrm>
            <a:off x="4679722" y="2663964"/>
            <a:ext cx="2216537" cy="2143574"/>
            <a:chOff x="3803263" y="3614969"/>
            <a:chExt cx="2216537" cy="2143574"/>
          </a:xfrm>
        </p:grpSpPr>
        <p:grpSp>
          <p:nvGrpSpPr>
            <p:cNvPr id="28" name="Group 27"/>
            <p:cNvGrpSpPr/>
            <p:nvPr/>
          </p:nvGrpSpPr>
          <p:grpSpPr>
            <a:xfrm>
              <a:off x="3909414" y="3693485"/>
              <a:ext cx="2055355" cy="1964197"/>
              <a:chOff x="6565529" y="3637209"/>
              <a:chExt cx="2055355" cy="1964197"/>
            </a:xfrm>
          </p:grpSpPr>
          <p:sp>
            <p:nvSpPr>
              <p:cNvPr id="30" name="Google Shape;650;p39"/>
              <p:cNvSpPr/>
              <p:nvPr/>
            </p:nvSpPr>
            <p:spPr>
              <a:xfrm>
                <a:off x="6599364" y="3637209"/>
                <a:ext cx="2021520" cy="1964197"/>
              </a:xfrm>
              <a:prstGeom prst="rect">
                <a:avLst/>
              </a:prstGeom>
              <a:noFill/>
              <a:ln>
                <a:solidFill>
                  <a:srgbClr val="FFFF00"/>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 name="Google Shape;650;p39"/>
              <p:cNvSpPr/>
              <p:nvPr/>
            </p:nvSpPr>
            <p:spPr>
              <a:xfrm rot="18911918">
                <a:off x="6565529" y="3637209"/>
                <a:ext cx="2021520" cy="1964197"/>
              </a:xfrm>
              <a:prstGeom prst="rect">
                <a:avLst/>
              </a:prstGeom>
              <a:solidFill>
                <a:schemeClr val="tx2">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9" name="Rectangle 28"/>
            <p:cNvSpPr/>
            <p:nvPr/>
          </p:nvSpPr>
          <p:spPr>
            <a:xfrm>
              <a:off x="3803263" y="3614969"/>
              <a:ext cx="2216537" cy="214357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1200406" y="998522"/>
            <a:ext cx="8479507" cy="1477328"/>
          </a:xfrm>
          <a:prstGeom prst="rect">
            <a:avLst/>
          </a:prstGeom>
        </p:spPr>
        <p:txBody>
          <a:bodyPr wrap="square">
            <a:spAutoFit/>
          </a:bodyPr>
          <a:lstStyle/>
          <a:p>
            <a:endParaRPr lang="en-US" dirty="0">
              <a:solidFill>
                <a:schemeClr val="bg1"/>
              </a:solidFill>
              <a:latin typeface="Times New Roman" panose="02020603050405020304" pitchFamily="18" charset="0"/>
            </a:endParaRPr>
          </a:p>
          <a:p>
            <a:r>
              <a:rPr lang="en-US" sz="2000" b="1" dirty="0">
                <a:solidFill>
                  <a:schemeClr val="bg1"/>
                </a:solidFill>
                <a:latin typeface="Times New Roman" panose="02020603050405020304" pitchFamily="18" charset="0"/>
              </a:rPr>
              <a:t>Deep neural network </a:t>
            </a:r>
            <a:endParaRPr lang="en-US" dirty="0">
              <a:solidFill>
                <a:schemeClr val="bg1"/>
              </a:solidFill>
              <a:latin typeface="Times New Roman" panose="02020603050405020304" pitchFamily="18" charset="0"/>
            </a:endParaRPr>
          </a:p>
          <a:p>
            <a:endParaRPr lang="en-US" dirty="0">
              <a:solidFill>
                <a:schemeClr val="bg1"/>
              </a:solidFill>
              <a:latin typeface="Times New Roman" panose="02020603050405020304" pitchFamily="18" charset="0"/>
            </a:endParaRPr>
          </a:p>
          <a:p>
            <a:r>
              <a:rPr lang="en-US" dirty="0">
                <a:solidFill>
                  <a:schemeClr val="bg1"/>
                </a:solidFill>
                <a:latin typeface="Times New Roman" panose="02020603050405020304" pitchFamily="18" charset="0"/>
              </a:rPr>
              <a:t>The DNNs typically working like feed forward networks. Here, the data flow from the input layer to the output layer with no looping back. The major advantage of DNN classifier as, during classification, the possibilities of missing some signals in this situation the classifier automatically takes the signal and used to further process. </a:t>
            </a:r>
            <a:endParaRPr lang="en-US" dirty="0">
              <a:solidFill>
                <a:schemeClr val="bg1"/>
              </a:solidFill>
            </a:endParaRPr>
          </a:p>
        </p:txBody>
      </p:sp>
      <p:pic>
        <p:nvPicPr>
          <p:cNvPr id="3" name="Picture 2"/>
          <p:cNvPicPr>
            <a:picLocks noChangeAspect="1"/>
          </p:cNvPicPr>
          <p:nvPr/>
        </p:nvPicPr>
        <p:blipFill rotWithShape="1">
          <a:blip r:embed="rId3"/>
          <a:srcRect l="13808" t="12435" r="13867" b="4855"/>
          <a:stretch/>
        </p:blipFill>
        <p:spPr>
          <a:xfrm>
            <a:off x="1443845" y="2663964"/>
            <a:ext cx="7992628" cy="40400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grpSp>
        <p:nvGrpSpPr>
          <p:cNvPr id="375" name="Google Shape;375;p29"/>
          <p:cNvGrpSpPr/>
          <p:nvPr/>
        </p:nvGrpSpPr>
        <p:grpSpPr>
          <a:xfrm>
            <a:off x="259978" y="118915"/>
            <a:ext cx="1278686" cy="1441022"/>
            <a:chOff x="259978" y="118915"/>
            <a:chExt cx="1278686" cy="1441022"/>
          </a:xfrm>
        </p:grpSpPr>
        <p:sp>
          <p:nvSpPr>
            <p:cNvPr id="376" name="Google Shape;376;p29"/>
            <p:cNvSpPr txBox="1"/>
            <p:nvPr/>
          </p:nvSpPr>
          <p:spPr>
            <a:xfrm>
              <a:off x="538226" y="153800"/>
              <a:ext cx="567647" cy="11079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600" dirty="0">
                  <a:solidFill>
                    <a:schemeClr val="lt1"/>
                  </a:solidFill>
                  <a:latin typeface="Calibri"/>
                  <a:ea typeface="Calibri"/>
                  <a:cs typeface="Calibri"/>
                  <a:sym typeface="Calibri"/>
                </a:rPr>
                <a:t>8</a:t>
              </a:r>
              <a:endParaRPr sz="6600" dirty="0">
                <a:solidFill>
                  <a:schemeClr val="lt1"/>
                </a:solidFill>
                <a:latin typeface="Calibri"/>
                <a:ea typeface="Calibri"/>
                <a:cs typeface="Calibri"/>
                <a:sym typeface="Calibri"/>
              </a:endParaRPr>
            </a:p>
          </p:txBody>
        </p:sp>
        <p:grpSp>
          <p:nvGrpSpPr>
            <p:cNvPr id="377" name="Google Shape;377;p29"/>
            <p:cNvGrpSpPr/>
            <p:nvPr/>
          </p:nvGrpSpPr>
          <p:grpSpPr>
            <a:xfrm rot="1279383">
              <a:off x="445811" y="242994"/>
              <a:ext cx="907020" cy="1192863"/>
              <a:chOff x="5057088" y="1359499"/>
              <a:chExt cx="2542577" cy="3343859"/>
            </a:xfrm>
          </p:grpSpPr>
          <p:cxnSp>
            <p:nvCxnSpPr>
              <p:cNvPr id="378" name="Google Shape;378;p29"/>
              <p:cNvCxnSpPr/>
              <p:nvPr/>
            </p:nvCxnSpPr>
            <p:spPr>
              <a:xfrm flipH="1">
                <a:off x="5533166" y="1359499"/>
                <a:ext cx="2066499" cy="3212500"/>
              </a:xfrm>
              <a:prstGeom prst="straightConnector1">
                <a:avLst/>
              </a:prstGeom>
              <a:noFill/>
              <a:ln w="9525" cap="flat" cmpd="sng">
                <a:solidFill>
                  <a:srgbClr val="FDFAF8"/>
                </a:solidFill>
                <a:prstDash val="solid"/>
                <a:miter lim="800000"/>
                <a:headEnd type="none" w="sm" len="sm"/>
                <a:tailEnd type="none" w="sm" len="sm"/>
              </a:ln>
            </p:spPr>
          </p:cxnSp>
          <p:sp>
            <p:nvSpPr>
              <p:cNvPr id="379" name="Google Shape;379;p29"/>
              <p:cNvSpPr/>
              <p:nvPr/>
            </p:nvSpPr>
            <p:spPr>
              <a:xfrm rot="2008142">
                <a:off x="5326021" y="3632692"/>
                <a:ext cx="319543" cy="1071380"/>
              </a:xfrm>
              <a:custGeom>
                <a:avLst/>
                <a:gdLst/>
                <a:ahLst/>
                <a:cxnLst/>
                <a:rect l="l" t="t" r="r" b="b"/>
                <a:pathLst>
                  <a:path w="319543" h="1071380" extrusionOk="0">
                    <a:moveTo>
                      <a:pt x="278285" y="0"/>
                    </a:moveTo>
                    <a:lnTo>
                      <a:pt x="319543" y="0"/>
                    </a:lnTo>
                    <a:lnTo>
                      <a:pt x="319543" y="601405"/>
                    </a:lnTo>
                    <a:lnTo>
                      <a:pt x="0" y="1071380"/>
                    </a:lnTo>
                    <a:lnTo>
                      <a:pt x="0" y="40929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grpSp>
      <p:sp>
        <p:nvSpPr>
          <p:cNvPr id="7" name="Google Shape;241;p25"/>
          <p:cNvSpPr/>
          <p:nvPr/>
        </p:nvSpPr>
        <p:spPr>
          <a:xfrm>
            <a:off x="11117943" y="0"/>
            <a:ext cx="478972"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8" name="Group 7"/>
          <p:cNvGrpSpPr/>
          <p:nvPr/>
        </p:nvGrpSpPr>
        <p:grpSpPr>
          <a:xfrm>
            <a:off x="4679722" y="2663964"/>
            <a:ext cx="2216537" cy="2143574"/>
            <a:chOff x="3803263" y="3614969"/>
            <a:chExt cx="2216537" cy="2143574"/>
          </a:xfrm>
        </p:grpSpPr>
        <p:grpSp>
          <p:nvGrpSpPr>
            <p:cNvPr id="9" name="Group 8"/>
            <p:cNvGrpSpPr/>
            <p:nvPr/>
          </p:nvGrpSpPr>
          <p:grpSpPr>
            <a:xfrm>
              <a:off x="3909414" y="3693485"/>
              <a:ext cx="2055355" cy="1964197"/>
              <a:chOff x="6565529" y="3637209"/>
              <a:chExt cx="2055355" cy="1964197"/>
            </a:xfrm>
          </p:grpSpPr>
          <p:sp>
            <p:nvSpPr>
              <p:cNvPr id="11" name="Google Shape;650;p39"/>
              <p:cNvSpPr/>
              <p:nvPr/>
            </p:nvSpPr>
            <p:spPr>
              <a:xfrm>
                <a:off x="6599364" y="3637209"/>
                <a:ext cx="2021520" cy="1964197"/>
              </a:xfrm>
              <a:prstGeom prst="rect">
                <a:avLst/>
              </a:prstGeom>
              <a:noFill/>
              <a:ln>
                <a:solidFill>
                  <a:srgbClr val="FFFF00"/>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650;p39"/>
              <p:cNvSpPr/>
              <p:nvPr/>
            </p:nvSpPr>
            <p:spPr>
              <a:xfrm rot="18911918">
                <a:off x="6565529" y="3637209"/>
                <a:ext cx="2021520" cy="1964197"/>
              </a:xfrm>
              <a:prstGeom prst="rect">
                <a:avLst/>
              </a:prstGeom>
              <a:solidFill>
                <a:schemeClr val="tx2">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0" name="Rectangle 9"/>
            <p:cNvSpPr/>
            <p:nvPr/>
          </p:nvSpPr>
          <p:spPr>
            <a:xfrm>
              <a:off x="3803263" y="3614969"/>
              <a:ext cx="2216537" cy="214357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781954" y="1107951"/>
            <a:ext cx="10012071" cy="2985433"/>
          </a:xfrm>
          <a:prstGeom prst="rect">
            <a:avLst/>
          </a:prstGeom>
        </p:spPr>
        <p:txBody>
          <a:bodyPr wrap="square">
            <a:spAutoFit/>
          </a:bodyPr>
          <a:lstStyle/>
          <a:p>
            <a:r>
              <a:rPr lang="en-US" sz="2800" b="1" dirty="0" smtClean="0">
                <a:solidFill>
                  <a:schemeClr val="bg1"/>
                </a:solidFill>
                <a:latin typeface="Times New Roman" panose="02020603050405020304" pitchFamily="18" charset="0"/>
              </a:rPr>
              <a:t>Experimental </a:t>
            </a:r>
            <a:r>
              <a:rPr lang="en-US" sz="2800" b="1" dirty="0">
                <a:solidFill>
                  <a:schemeClr val="bg1"/>
                </a:solidFill>
                <a:latin typeface="Times New Roman" panose="02020603050405020304" pitchFamily="18" charset="0"/>
              </a:rPr>
              <a:t>result and discussion </a:t>
            </a:r>
            <a:endParaRPr lang="en-US" sz="2800" dirty="0">
              <a:solidFill>
                <a:schemeClr val="bg1"/>
              </a:solidFill>
              <a:latin typeface="Times New Roman" panose="02020603050405020304" pitchFamily="18" charset="0"/>
            </a:endParaRPr>
          </a:p>
          <a:p>
            <a:r>
              <a:rPr lang="en-US" sz="1600" dirty="0">
                <a:solidFill>
                  <a:schemeClr val="bg1"/>
                </a:solidFill>
                <a:latin typeface="Times New Roman" panose="02020603050405020304" pitchFamily="18" charset="0"/>
              </a:rPr>
              <a:t>In this section, the experimental results have been described in detailed. The experiments were implemented </a:t>
            </a:r>
            <a:r>
              <a:rPr lang="en-US" sz="1600" dirty="0" smtClean="0">
                <a:solidFill>
                  <a:schemeClr val="bg1"/>
                </a:solidFill>
                <a:latin typeface="Times New Roman" panose="02020603050405020304" pitchFamily="18" charset="0"/>
              </a:rPr>
              <a:t>on Google </a:t>
            </a:r>
            <a:r>
              <a:rPr lang="en-US" sz="1600" dirty="0" err="1" smtClean="0">
                <a:solidFill>
                  <a:schemeClr val="bg1"/>
                </a:solidFill>
                <a:latin typeface="Times New Roman" panose="02020603050405020304" pitchFamily="18" charset="0"/>
              </a:rPr>
              <a:t>Colab</a:t>
            </a:r>
            <a:r>
              <a:rPr lang="en-US" sz="1600" dirty="0" smtClean="0">
                <a:solidFill>
                  <a:schemeClr val="bg1"/>
                </a:solidFill>
                <a:latin typeface="Times New Roman" panose="02020603050405020304" pitchFamily="18" charset="0"/>
              </a:rPr>
              <a:t>.</a:t>
            </a:r>
            <a:endParaRPr lang="en-US" sz="1600" dirty="0" smtClean="0">
              <a:solidFill>
                <a:schemeClr val="bg1"/>
              </a:solidFill>
            </a:endParaRPr>
          </a:p>
          <a:p>
            <a:r>
              <a:rPr lang="en-US" sz="1600" dirty="0">
                <a:solidFill>
                  <a:schemeClr val="bg1"/>
                </a:solidFill>
                <a:latin typeface="Times New Roman" panose="02020603050405020304" pitchFamily="18" charset="0"/>
              </a:rPr>
              <a:t>trained by using DNN of ECG signal from MIT-BIH database. This dataset consists of 48 half-hour extracts of two channel ambulatory ECG recordings, obtained from 47 subjects studied by the BIH Arrhythmia Laboratory. But in this study, two sets of signals are taken such that 18 normal signals and 18 abnormal signals, so total 36 signals are taken in same training and testing cases. The hybrid feature identifies the ECG signal using the normal signal or SNR and abnormal signal or Arrhythmia. The performance evaluation of the proposed system is described in below section.</a:t>
            </a:r>
          </a:p>
          <a:p>
            <a:r>
              <a:rPr lang="en-US" sz="1600" dirty="0">
                <a:solidFill>
                  <a:schemeClr val="bg1"/>
                </a:solidFill>
                <a:latin typeface="Times New Roman" panose="02020603050405020304" pitchFamily="18" charset="0"/>
              </a:rPr>
              <a:t>The DNN utilizes the unsupervised pre-training technique with greedy layer wise training, starting from the input layer to the soft max layer</a:t>
            </a:r>
            <a:r>
              <a:rPr lang="en-US" sz="1600" dirty="0" smtClean="0">
                <a:solidFill>
                  <a:schemeClr val="bg1"/>
                </a:solidFill>
                <a:latin typeface="Times New Roman" panose="02020603050405020304" pitchFamily="18" charset="0"/>
              </a:rPr>
              <a:t>.</a:t>
            </a:r>
          </a:p>
          <a:p>
            <a:r>
              <a:rPr lang="en-US" sz="1600" dirty="0" smtClean="0">
                <a:solidFill>
                  <a:schemeClr val="bg1"/>
                </a:solidFill>
                <a:latin typeface="Times New Roman" panose="02020603050405020304" pitchFamily="18" charset="0"/>
              </a:rPr>
              <a:t>Accuracy = 99.44% and validation accuracy = 80.35% the final results.</a:t>
            </a:r>
          </a:p>
        </p:txBody>
      </p:sp>
      <p:pic>
        <p:nvPicPr>
          <p:cNvPr id="4" name="Picture 3"/>
          <p:cNvPicPr>
            <a:picLocks noChangeAspect="1"/>
          </p:cNvPicPr>
          <p:nvPr/>
        </p:nvPicPr>
        <p:blipFill rotWithShape="1">
          <a:blip r:embed="rId3"/>
          <a:srcRect l="16431" t="16896" r="14765" b="5796"/>
          <a:stretch/>
        </p:blipFill>
        <p:spPr>
          <a:xfrm>
            <a:off x="781954" y="4093384"/>
            <a:ext cx="10012071" cy="2644874"/>
          </a:xfrm>
          <a:prstGeom prst="rect">
            <a:avLst/>
          </a:prstGeom>
        </p:spPr>
      </p:pic>
    </p:spTree>
    <p:extLst>
      <p:ext uri="{BB962C8B-B14F-4D97-AF65-F5344CB8AC3E}">
        <p14:creationId xmlns:p14="http://schemas.microsoft.com/office/powerpoint/2010/main" val="4044032767"/>
      </p:ext>
    </p:extLst>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p:transition spd="slow">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grpSp>
        <p:nvGrpSpPr>
          <p:cNvPr id="664" name="Google Shape;664;p40"/>
          <p:cNvGrpSpPr/>
          <p:nvPr/>
        </p:nvGrpSpPr>
        <p:grpSpPr>
          <a:xfrm>
            <a:off x="3273552" y="2399962"/>
            <a:ext cx="5667519" cy="1926394"/>
            <a:chOff x="3322588" y="2313011"/>
            <a:chExt cx="5667519" cy="1926394"/>
          </a:xfrm>
        </p:grpSpPr>
        <p:sp>
          <p:nvSpPr>
            <p:cNvPr id="665" name="Google Shape;665;p40"/>
            <p:cNvSpPr txBox="1"/>
            <p:nvPr/>
          </p:nvSpPr>
          <p:spPr>
            <a:xfrm>
              <a:off x="4273564" y="2313011"/>
              <a:ext cx="3723839" cy="12003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7200">
                  <a:solidFill>
                    <a:schemeClr val="accent1"/>
                  </a:solidFill>
                  <a:latin typeface="Calibri"/>
                  <a:ea typeface="Calibri"/>
                  <a:cs typeface="Calibri"/>
                  <a:sym typeface="Calibri"/>
                </a:rPr>
                <a:t>THANKS</a:t>
              </a:r>
              <a:endParaRPr sz="7200">
                <a:solidFill>
                  <a:schemeClr val="accent1"/>
                </a:solidFill>
                <a:latin typeface="Calibri"/>
                <a:ea typeface="Calibri"/>
                <a:cs typeface="Calibri"/>
                <a:sym typeface="Calibri"/>
              </a:endParaRPr>
            </a:p>
          </p:txBody>
        </p:sp>
        <p:sp>
          <p:nvSpPr>
            <p:cNvPr id="666" name="Google Shape;666;p40"/>
            <p:cNvSpPr txBox="1"/>
            <p:nvPr/>
          </p:nvSpPr>
          <p:spPr>
            <a:xfrm>
              <a:off x="3322588" y="3531519"/>
              <a:ext cx="5667519"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a:solidFill>
                    <a:schemeClr val="lt2"/>
                  </a:solidFill>
                  <a:latin typeface="Calibri"/>
                  <a:ea typeface="Calibri"/>
                  <a:cs typeface="Calibri"/>
                  <a:sym typeface="Calibri"/>
                </a:rPr>
                <a:t>For Your Watching</a:t>
              </a:r>
              <a:endParaRPr sz="4000">
                <a:solidFill>
                  <a:schemeClr val="lt2"/>
                </a:solidFill>
                <a:latin typeface="Calibri"/>
                <a:ea typeface="Calibri"/>
                <a:cs typeface="Calibri"/>
                <a:sym typeface="Calibri"/>
              </a:endParaRPr>
            </a:p>
          </p:txBody>
        </p:sp>
      </p:grpSp>
      <p:cxnSp>
        <p:nvCxnSpPr>
          <p:cNvPr id="667" name="Google Shape;667;p40"/>
          <p:cNvCxnSpPr/>
          <p:nvPr/>
        </p:nvCxnSpPr>
        <p:spPr>
          <a:xfrm flipH="1">
            <a:off x="9372952" y="2303261"/>
            <a:ext cx="2066499" cy="3212500"/>
          </a:xfrm>
          <a:prstGeom prst="straightConnector1">
            <a:avLst/>
          </a:prstGeom>
          <a:noFill/>
          <a:ln w="9525" cap="flat" cmpd="sng">
            <a:solidFill>
              <a:srgbClr val="FDFAF8"/>
            </a:solidFill>
            <a:prstDash val="solid"/>
            <a:miter lim="800000"/>
            <a:headEnd type="none" w="sm" len="sm"/>
            <a:tailEnd type="none" w="sm" len="sm"/>
          </a:ln>
        </p:spPr>
      </p:cxnSp>
      <p:cxnSp>
        <p:nvCxnSpPr>
          <p:cNvPr id="668" name="Google Shape;668;p40"/>
          <p:cNvCxnSpPr/>
          <p:nvPr/>
        </p:nvCxnSpPr>
        <p:spPr>
          <a:xfrm flipH="1">
            <a:off x="9859367" y="1015703"/>
            <a:ext cx="2066499" cy="3212500"/>
          </a:xfrm>
          <a:prstGeom prst="straightConnector1">
            <a:avLst/>
          </a:prstGeom>
          <a:noFill/>
          <a:ln w="9525" cap="flat" cmpd="sng">
            <a:solidFill>
              <a:srgbClr val="FDFAF8"/>
            </a:solidFill>
            <a:prstDash val="solid"/>
            <a:miter lim="800000"/>
            <a:headEnd type="none" w="sm" len="sm"/>
            <a:tailEnd type="none" w="sm" len="sm"/>
          </a:ln>
        </p:spPr>
      </p:cxnSp>
      <p:cxnSp>
        <p:nvCxnSpPr>
          <p:cNvPr id="669" name="Google Shape;669;p40"/>
          <p:cNvCxnSpPr/>
          <p:nvPr/>
        </p:nvCxnSpPr>
        <p:spPr>
          <a:xfrm flipH="1">
            <a:off x="8571974" y="1871208"/>
            <a:ext cx="2066499" cy="3212500"/>
          </a:xfrm>
          <a:prstGeom prst="straightConnector1">
            <a:avLst/>
          </a:prstGeom>
          <a:noFill/>
          <a:ln w="9525" cap="flat" cmpd="sng">
            <a:solidFill>
              <a:srgbClr val="FDFAF8"/>
            </a:solidFill>
            <a:prstDash val="solid"/>
            <a:miter lim="800000"/>
            <a:headEnd type="none" w="sm" len="sm"/>
            <a:tailEnd type="none" w="sm" len="sm"/>
          </a:ln>
        </p:spPr>
      </p:cxnSp>
      <p:cxnSp>
        <p:nvCxnSpPr>
          <p:cNvPr id="670" name="Google Shape;670;p40"/>
          <p:cNvCxnSpPr/>
          <p:nvPr/>
        </p:nvCxnSpPr>
        <p:spPr>
          <a:xfrm flipH="1">
            <a:off x="9482350" y="3693485"/>
            <a:ext cx="2066499" cy="3212500"/>
          </a:xfrm>
          <a:prstGeom prst="straightConnector1">
            <a:avLst/>
          </a:prstGeom>
          <a:noFill/>
          <a:ln w="9525" cap="flat" cmpd="sng">
            <a:solidFill>
              <a:schemeClr val="dk1"/>
            </a:solidFill>
            <a:prstDash val="solid"/>
            <a:miter lim="800000"/>
            <a:headEnd type="none" w="sm" len="sm"/>
            <a:tailEnd type="none" w="sm" len="sm"/>
          </a:ln>
        </p:spPr>
      </p:cxnSp>
      <p:sp>
        <p:nvSpPr>
          <p:cNvPr id="671" name="Google Shape;671;p40"/>
          <p:cNvSpPr/>
          <p:nvPr/>
        </p:nvSpPr>
        <p:spPr>
          <a:xfrm rot="2008142">
            <a:off x="9426391" y="2544303"/>
            <a:ext cx="319543" cy="1071380"/>
          </a:xfrm>
          <a:custGeom>
            <a:avLst/>
            <a:gdLst/>
            <a:ahLst/>
            <a:cxnLst/>
            <a:rect l="l" t="t" r="r" b="b"/>
            <a:pathLst>
              <a:path w="319543" h="1071380" extrusionOk="0">
                <a:moveTo>
                  <a:pt x="278285" y="0"/>
                </a:moveTo>
                <a:lnTo>
                  <a:pt x="319543" y="0"/>
                </a:lnTo>
                <a:lnTo>
                  <a:pt x="319543" y="601405"/>
                </a:lnTo>
                <a:lnTo>
                  <a:pt x="0" y="1071380"/>
                </a:lnTo>
                <a:lnTo>
                  <a:pt x="0" y="409295"/>
                </a:lnTo>
                <a:close/>
              </a:path>
            </a:pathLst>
          </a:custGeom>
          <a:solidFill>
            <a:schemeClr val="lt2">
              <a:alpha val="3686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2" name="Google Shape;672;p40"/>
          <p:cNvSpPr/>
          <p:nvPr/>
        </p:nvSpPr>
        <p:spPr>
          <a:xfrm rot="2008142">
            <a:off x="9652222" y="3288896"/>
            <a:ext cx="319543" cy="1071380"/>
          </a:xfrm>
          <a:custGeom>
            <a:avLst/>
            <a:gdLst/>
            <a:ahLst/>
            <a:cxnLst/>
            <a:rect l="l" t="t" r="r" b="b"/>
            <a:pathLst>
              <a:path w="319543" h="1071380" extrusionOk="0">
                <a:moveTo>
                  <a:pt x="278285" y="0"/>
                </a:moveTo>
                <a:lnTo>
                  <a:pt x="319543" y="0"/>
                </a:lnTo>
                <a:lnTo>
                  <a:pt x="319543" y="601405"/>
                </a:lnTo>
                <a:lnTo>
                  <a:pt x="0" y="1071380"/>
                </a:lnTo>
                <a:lnTo>
                  <a:pt x="0" y="40929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3" name="Google Shape;673;p40"/>
          <p:cNvSpPr/>
          <p:nvPr/>
        </p:nvSpPr>
        <p:spPr>
          <a:xfrm rot="2008142">
            <a:off x="11028339" y="2250510"/>
            <a:ext cx="193348" cy="648266"/>
          </a:xfrm>
          <a:custGeom>
            <a:avLst/>
            <a:gdLst/>
            <a:ahLst/>
            <a:cxnLst/>
            <a:rect l="l" t="t" r="r" b="b"/>
            <a:pathLst>
              <a:path w="319543" h="1071380" extrusionOk="0">
                <a:moveTo>
                  <a:pt x="278285" y="0"/>
                </a:moveTo>
                <a:lnTo>
                  <a:pt x="319543" y="0"/>
                </a:lnTo>
                <a:lnTo>
                  <a:pt x="319543" y="601405"/>
                </a:lnTo>
                <a:lnTo>
                  <a:pt x="0" y="1071380"/>
                </a:lnTo>
                <a:lnTo>
                  <a:pt x="0" y="409295"/>
                </a:lnTo>
                <a:close/>
              </a:path>
            </a:pathLst>
          </a:custGeom>
          <a:solidFill>
            <a:srgbClr val="DFB0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4" name="Google Shape;674;p40"/>
          <p:cNvSpPr/>
          <p:nvPr/>
        </p:nvSpPr>
        <p:spPr>
          <a:xfrm>
            <a:off x="4759480" y="6185803"/>
            <a:ext cx="2673039" cy="3385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dirty="0" smtClean="0">
                <a:solidFill>
                  <a:srgbClr val="7F7F7F"/>
                </a:solidFill>
                <a:latin typeface="Calibri"/>
                <a:ea typeface="Calibri"/>
                <a:cs typeface="Calibri"/>
                <a:sym typeface="Calibri"/>
              </a:rPr>
              <a:t>BENHA UNIVERSITY </a:t>
            </a:r>
            <a:endParaRPr sz="1600" dirty="0">
              <a:solidFill>
                <a:srgbClr val="7F7F7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67"/>
                                        </p:tgtEl>
                                        <p:attrNameLst>
                                          <p:attrName>style.visibility</p:attrName>
                                        </p:attrNameLst>
                                      </p:cBhvr>
                                      <p:to>
                                        <p:strVal val="visible"/>
                                      </p:to>
                                    </p:set>
                                    <p:animEffect transition="in" filter="fade">
                                      <p:cBhvr>
                                        <p:cTn id="7" dur="500"/>
                                        <p:tgtEl>
                                          <p:spTgt spid="66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68"/>
                                        </p:tgtEl>
                                        <p:attrNameLst>
                                          <p:attrName>style.visibility</p:attrName>
                                        </p:attrNameLst>
                                      </p:cBhvr>
                                      <p:to>
                                        <p:strVal val="visible"/>
                                      </p:to>
                                    </p:set>
                                    <p:animEffect transition="in" filter="fade">
                                      <p:cBhvr>
                                        <p:cTn id="11" dur="500"/>
                                        <p:tgtEl>
                                          <p:spTgt spid="66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69"/>
                                        </p:tgtEl>
                                        <p:attrNameLst>
                                          <p:attrName>style.visibility</p:attrName>
                                        </p:attrNameLst>
                                      </p:cBhvr>
                                      <p:to>
                                        <p:strVal val="visible"/>
                                      </p:to>
                                    </p:set>
                                    <p:animEffect transition="in" filter="fade">
                                      <p:cBhvr>
                                        <p:cTn id="15" dur="500"/>
                                        <p:tgtEl>
                                          <p:spTgt spid="66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70"/>
                                        </p:tgtEl>
                                        <p:attrNameLst>
                                          <p:attrName>style.visibility</p:attrName>
                                        </p:attrNameLst>
                                      </p:cBhvr>
                                      <p:to>
                                        <p:strVal val="visible"/>
                                      </p:to>
                                    </p:set>
                                    <p:animEffect transition="in" filter="fade">
                                      <p:cBhvr>
                                        <p:cTn id="19" dur="500"/>
                                        <p:tgtEl>
                                          <p:spTgt spid="67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71"/>
                                        </p:tgtEl>
                                        <p:attrNameLst>
                                          <p:attrName>style.visibility</p:attrName>
                                        </p:attrNameLst>
                                      </p:cBhvr>
                                      <p:to>
                                        <p:strVal val="visible"/>
                                      </p:to>
                                    </p:set>
                                    <p:animEffect transition="in" filter="fade">
                                      <p:cBhvr>
                                        <p:cTn id="23" dur="500"/>
                                        <p:tgtEl>
                                          <p:spTgt spid="671"/>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72"/>
                                        </p:tgtEl>
                                        <p:attrNameLst>
                                          <p:attrName>style.visibility</p:attrName>
                                        </p:attrNameLst>
                                      </p:cBhvr>
                                      <p:to>
                                        <p:strVal val="visible"/>
                                      </p:to>
                                    </p:set>
                                    <p:animEffect transition="in" filter="fade">
                                      <p:cBhvr>
                                        <p:cTn id="27" dur="500"/>
                                        <p:tgtEl>
                                          <p:spTgt spid="67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73"/>
                                        </p:tgtEl>
                                        <p:attrNameLst>
                                          <p:attrName>style.visibility</p:attrName>
                                        </p:attrNameLst>
                                      </p:cBhvr>
                                      <p:to>
                                        <p:strVal val="visible"/>
                                      </p:to>
                                    </p:set>
                                    <p:animEffect transition="in" filter="fade">
                                      <p:cBhvr>
                                        <p:cTn id="31" dur="500"/>
                                        <p:tgtEl>
                                          <p:spTgt spid="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p:nvPr/>
        </p:nvSpPr>
        <p:spPr>
          <a:xfrm>
            <a:off x="4759481" y="6187522"/>
            <a:ext cx="2673039" cy="3385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0" i="0" u="none" strike="noStrike" cap="none" dirty="0" smtClean="0">
                <a:solidFill>
                  <a:srgbClr val="7F7F7F"/>
                </a:solidFill>
                <a:latin typeface="Calibri"/>
                <a:ea typeface="Calibri"/>
                <a:cs typeface="Calibri"/>
                <a:sym typeface="Calibri"/>
              </a:rPr>
              <a:t>2022</a:t>
            </a:r>
            <a:endParaRPr sz="1600" b="0" i="0" u="none" strike="noStrike" cap="none" dirty="0">
              <a:solidFill>
                <a:srgbClr val="7F7F7F"/>
              </a:solidFill>
              <a:latin typeface="Calibri"/>
              <a:ea typeface="Calibri"/>
              <a:cs typeface="Calibri"/>
              <a:sym typeface="Calibri"/>
            </a:endParaRPr>
          </a:p>
        </p:txBody>
      </p:sp>
      <p:cxnSp>
        <p:nvCxnSpPr>
          <p:cNvPr id="58" name="Google Shape;58;p17"/>
          <p:cNvCxnSpPr/>
          <p:nvPr/>
        </p:nvCxnSpPr>
        <p:spPr>
          <a:xfrm>
            <a:off x="1676400" y="1714500"/>
            <a:ext cx="0" cy="3181350"/>
          </a:xfrm>
          <a:prstGeom prst="straightConnector1">
            <a:avLst/>
          </a:prstGeom>
          <a:noFill/>
          <a:ln w="9525" cap="flat" cmpd="sng">
            <a:solidFill>
              <a:schemeClr val="dk1"/>
            </a:solidFill>
            <a:prstDash val="solid"/>
            <a:miter lim="800000"/>
            <a:headEnd type="none" w="sm" len="sm"/>
            <a:tailEnd type="none" w="sm" len="sm"/>
          </a:ln>
        </p:spPr>
      </p:cxnSp>
      <p:cxnSp>
        <p:nvCxnSpPr>
          <p:cNvPr id="61" name="Google Shape;61;p17"/>
          <p:cNvCxnSpPr/>
          <p:nvPr/>
        </p:nvCxnSpPr>
        <p:spPr>
          <a:xfrm flipH="1">
            <a:off x="9372952" y="2303261"/>
            <a:ext cx="2066499" cy="3212500"/>
          </a:xfrm>
          <a:prstGeom prst="straightConnector1">
            <a:avLst/>
          </a:prstGeom>
          <a:noFill/>
          <a:ln w="9525" cap="flat" cmpd="sng">
            <a:solidFill>
              <a:srgbClr val="FDFAF8"/>
            </a:solidFill>
            <a:prstDash val="solid"/>
            <a:miter lim="800000"/>
            <a:headEnd type="none" w="sm" len="sm"/>
            <a:tailEnd type="none" w="sm" len="sm"/>
          </a:ln>
        </p:spPr>
      </p:cxnSp>
      <p:cxnSp>
        <p:nvCxnSpPr>
          <p:cNvPr id="62" name="Google Shape;62;p17"/>
          <p:cNvCxnSpPr/>
          <p:nvPr/>
        </p:nvCxnSpPr>
        <p:spPr>
          <a:xfrm flipH="1">
            <a:off x="9859367" y="1015703"/>
            <a:ext cx="2066499" cy="3212500"/>
          </a:xfrm>
          <a:prstGeom prst="straightConnector1">
            <a:avLst/>
          </a:prstGeom>
          <a:noFill/>
          <a:ln w="9525" cap="flat" cmpd="sng">
            <a:solidFill>
              <a:srgbClr val="FDFAF8"/>
            </a:solidFill>
            <a:prstDash val="solid"/>
            <a:miter lim="800000"/>
            <a:headEnd type="none" w="sm" len="sm"/>
            <a:tailEnd type="none" w="sm" len="sm"/>
          </a:ln>
        </p:spPr>
      </p:cxnSp>
      <p:cxnSp>
        <p:nvCxnSpPr>
          <p:cNvPr id="63" name="Google Shape;63;p17"/>
          <p:cNvCxnSpPr/>
          <p:nvPr/>
        </p:nvCxnSpPr>
        <p:spPr>
          <a:xfrm flipH="1">
            <a:off x="8571974" y="1871208"/>
            <a:ext cx="2066499" cy="3212500"/>
          </a:xfrm>
          <a:prstGeom prst="straightConnector1">
            <a:avLst/>
          </a:prstGeom>
          <a:noFill/>
          <a:ln w="9525" cap="flat" cmpd="sng">
            <a:solidFill>
              <a:srgbClr val="FDFAF8"/>
            </a:solidFill>
            <a:prstDash val="solid"/>
            <a:miter lim="800000"/>
            <a:headEnd type="none" w="sm" len="sm"/>
            <a:tailEnd type="none" w="sm" len="sm"/>
          </a:ln>
        </p:spPr>
      </p:cxnSp>
      <p:cxnSp>
        <p:nvCxnSpPr>
          <p:cNvPr id="64" name="Google Shape;64;p17"/>
          <p:cNvCxnSpPr/>
          <p:nvPr/>
        </p:nvCxnSpPr>
        <p:spPr>
          <a:xfrm flipH="1">
            <a:off x="9482350" y="3693485"/>
            <a:ext cx="2066499" cy="3212500"/>
          </a:xfrm>
          <a:prstGeom prst="straightConnector1">
            <a:avLst/>
          </a:prstGeom>
          <a:noFill/>
          <a:ln w="9525" cap="flat" cmpd="sng">
            <a:solidFill>
              <a:schemeClr val="dk1"/>
            </a:solidFill>
            <a:prstDash val="solid"/>
            <a:miter lim="800000"/>
            <a:headEnd type="none" w="sm" len="sm"/>
            <a:tailEnd type="none" w="sm" len="sm"/>
          </a:ln>
        </p:spPr>
      </p:cxnSp>
      <p:sp>
        <p:nvSpPr>
          <p:cNvPr id="65" name="Google Shape;65;p17"/>
          <p:cNvSpPr/>
          <p:nvPr/>
        </p:nvSpPr>
        <p:spPr>
          <a:xfrm rot="2008142">
            <a:off x="9426391" y="2544303"/>
            <a:ext cx="319543" cy="1071380"/>
          </a:xfrm>
          <a:custGeom>
            <a:avLst/>
            <a:gdLst/>
            <a:ahLst/>
            <a:cxnLst/>
            <a:rect l="l" t="t" r="r" b="b"/>
            <a:pathLst>
              <a:path w="319543" h="1071380" extrusionOk="0">
                <a:moveTo>
                  <a:pt x="278285" y="0"/>
                </a:moveTo>
                <a:lnTo>
                  <a:pt x="319543" y="0"/>
                </a:lnTo>
                <a:lnTo>
                  <a:pt x="319543" y="601405"/>
                </a:lnTo>
                <a:lnTo>
                  <a:pt x="0" y="1071380"/>
                </a:lnTo>
                <a:lnTo>
                  <a:pt x="0" y="409295"/>
                </a:lnTo>
                <a:close/>
              </a:path>
            </a:pathLst>
          </a:custGeom>
          <a:solidFill>
            <a:schemeClr val="lt2">
              <a:alpha val="3686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 name="Google Shape;66;p17"/>
          <p:cNvSpPr/>
          <p:nvPr/>
        </p:nvSpPr>
        <p:spPr>
          <a:xfrm rot="2008142">
            <a:off x="9652222" y="3288896"/>
            <a:ext cx="319543" cy="1071380"/>
          </a:xfrm>
          <a:custGeom>
            <a:avLst/>
            <a:gdLst/>
            <a:ahLst/>
            <a:cxnLst/>
            <a:rect l="l" t="t" r="r" b="b"/>
            <a:pathLst>
              <a:path w="319543" h="1071380" extrusionOk="0">
                <a:moveTo>
                  <a:pt x="278285" y="0"/>
                </a:moveTo>
                <a:lnTo>
                  <a:pt x="319543" y="0"/>
                </a:lnTo>
                <a:lnTo>
                  <a:pt x="319543" y="601405"/>
                </a:lnTo>
                <a:lnTo>
                  <a:pt x="0" y="1071380"/>
                </a:lnTo>
                <a:lnTo>
                  <a:pt x="0" y="40929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7" name="Google Shape;67;p17"/>
          <p:cNvSpPr/>
          <p:nvPr/>
        </p:nvSpPr>
        <p:spPr>
          <a:xfrm rot="2008142">
            <a:off x="11028339" y="2250510"/>
            <a:ext cx="193348" cy="648266"/>
          </a:xfrm>
          <a:custGeom>
            <a:avLst/>
            <a:gdLst/>
            <a:ahLst/>
            <a:cxnLst/>
            <a:rect l="l" t="t" r="r" b="b"/>
            <a:pathLst>
              <a:path w="319543" h="1071380" extrusionOk="0">
                <a:moveTo>
                  <a:pt x="278285" y="0"/>
                </a:moveTo>
                <a:lnTo>
                  <a:pt x="319543" y="0"/>
                </a:lnTo>
                <a:lnTo>
                  <a:pt x="319543" y="601405"/>
                </a:lnTo>
                <a:lnTo>
                  <a:pt x="0" y="1071380"/>
                </a:lnTo>
                <a:lnTo>
                  <a:pt x="0" y="409295"/>
                </a:lnTo>
                <a:close/>
              </a:path>
            </a:pathLst>
          </a:custGeom>
          <a:solidFill>
            <a:srgbClr val="DFB0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4" name="Group 3"/>
          <p:cNvGrpSpPr/>
          <p:nvPr/>
        </p:nvGrpSpPr>
        <p:grpSpPr>
          <a:xfrm>
            <a:off x="4747917" y="2306751"/>
            <a:ext cx="2216537" cy="2143574"/>
            <a:chOff x="3803263" y="3614969"/>
            <a:chExt cx="2216537" cy="2143574"/>
          </a:xfrm>
        </p:grpSpPr>
        <p:grpSp>
          <p:nvGrpSpPr>
            <p:cNvPr id="2" name="Group 1"/>
            <p:cNvGrpSpPr/>
            <p:nvPr/>
          </p:nvGrpSpPr>
          <p:grpSpPr>
            <a:xfrm>
              <a:off x="3909414" y="3693485"/>
              <a:ext cx="2055355" cy="1964197"/>
              <a:chOff x="6565529" y="3637209"/>
              <a:chExt cx="2055355" cy="1964197"/>
            </a:xfrm>
          </p:grpSpPr>
          <p:sp>
            <p:nvSpPr>
              <p:cNvPr id="14" name="Google Shape;650;p39"/>
              <p:cNvSpPr/>
              <p:nvPr/>
            </p:nvSpPr>
            <p:spPr>
              <a:xfrm>
                <a:off x="6599364" y="3637209"/>
                <a:ext cx="2021520" cy="1964197"/>
              </a:xfrm>
              <a:prstGeom prst="rect">
                <a:avLst/>
              </a:prstGeom>
              <a:noFill/>
              <a:ln>
                <a:solidFill>
                  <a:srgbClr val="FFFF00"/>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 name="Google Shape;650;p39"/>
              <p:cNvSpPr/>
              <p:nvPr/>
            </p:nvSpPr>
            <p:spPr>
              <a:xfrm rot="18911918">
                <a:off x="6565529" y="3637209"/>
                <a:ext cx="2021520" cy="1964197"/>
              </a:xfrm>
              <a:prstGeom prst="rect">
                <a:avLst/>
              </a:prstGeom>
              <a:solidFill>
                <a:schemeClr val="tx2">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 name="Rectangle 2"/>
            <p:cNvSpPr/>
            <p:nvPr/>
          </p:nvSpPr>
          <p:spPr>
            <a:xfrm>
              <a:off x="3803263" y="3614969"/>
              <a:ext cx="2216537" cy="214357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Google Shape;59;p17"/>
          <p:cNvSpPr/>
          <p:nvPr/>
        </p:nvSpPr>
        <p:spPr>
          <a:xfrm>
            <a:off x="1263975" y="631794"/>
            <a:ext cx="8485994" cy="22665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7200" dirty="0" smtClean="0">
                <a:solidFill>
                  <a:schemeClr val="lt1"/>
                </a:solidFill>
                <a:latin typeface="Calibri"/>
                <a:ea typeface="Calibri"/>
                <a:cs typeface="Calibri"/>
                <a:sym typeface="Calibri"/>
              </a:rPr>
              <a:t>Team Members </a:t>
            </a:r>
          </a:p>
          <a:p>
            <a:pPr marL="0" marR="0" lvl="0" indent="0" rtl="0">
              <a:spcBef>
                <a:spcPts val="0"/>
              </a:spcBef>
              <a:spcAft>
                <a:spcPts val="0"/>
              </a:spcAft>
              <a:buNone/>
            </a:pPr>
            <a:r>
              <a:rPr lang="en-US" sz="4000" b="0" i="0" u="none" strike="noStrike" cap="none" dirty="0" smtClean="0">
                <a:solidFill>
                  <a:schemeClr val="lt1"/>
                </a:solidFill>
                <a:latin typeface="Calibri"/>
                <a:ea typeface="Calibri"/>
                <a:cs typeface="Calibri"/>
                <a:sym typeface="Calibri"/>
              </a:rPr>
              <a:t> </a:t>
            </a:r>
            <a:r>
              <a:rPr lang="en-US" sz="2800" dirty="0" smtClean="0">
                <a:solidFill>
                  <a:srgbClr val="DFB07F"/>
                </a:solidFill>
                <a:latin typeface="Calibri"/>
                <a:ea typeface="Calibri"/>
                <a:cs typeface="Calibri"/>
                <a:sym typeface="Calibri"/>
              </a:rPr>
              <a:t>Ahmed Samir </a:t>
            </a:r>
            <a:r>
              <a:rPr lang="en-US" sz="2800" dirty="0" err="1" smtClean="0">
                <a:solidFill>
                  <a:srgbClr val="DFB07F"/>
                </a:solidFill>
                <a:latin typeface="Calibri"/>
                <a:ea typeface="Calibri"/>
                <a:cs typeface="Calibri"/>
                <a:sym typeface="Calibri"/>
              </a:rPr>
              <a:t>Afifi</a:t>
            </a:r>
            <a:r>
              <a:rPr lang="en-US" sz="2800" dirty="0" smtClean="0">
                <a:solidFill>
                  <a:srgbClr val="DFB07F"/>
                </a:solidFill>
                <a:latin typeface="Calibri"/>
                <a:ea typeface="Calibri"/>
                <a:cs typeface="Calibri"/>
                <a:sym typeface="Calibri"/>
              </a:rPr>
              <a:t> </a:t>
            </a:r>
          </a:p>
          <a:p>
            <a:pPr marL="0" marR="0" lvl="0" indent="0" rtl="0">
              <a:spcBef>
                <a:spcPts val="0"/>
              </a:spcBef>
              <a:spcAft>
                <a:spcPts val="0"/>
              </a:spcAft>
              <a:buNone/>
            </a:pPr>
            <a:endParaRPr lang="en-US" sz="2800" dirty="0" smtClean="0">
              <a:solidFill>
                <a:srgbClr val="DFB07F"/>
              </a:solidFill>
              <a:latin typeface="Calibri"/>
              <a:ea typeface="Calibri"/>
              <a:cs typeface="Calibri"/>
              <a:sym typeface="Calibri"/>
            </a:endParaRPr>
          </a:p>
          <a:p>
            <a:pPr marL="0" marR="0" lvl="0" indent="0" rtl="0">
              <a:spcBef>
                <a:spcPts val="0"/>
              </a:spcBef>
              <a:spcAft>
                <a:spcPts val="0"/>
              </a:spcAft>
              <a:buNone/>
            </a:pPr>
            <a:r>
              <a:rPr lang="en-US" sz="2800" dirty="0" err="1" smtClean="0">
                <a:solidFill>
                  <a:srgbClr val="DFB07F"/>
                </a:solidFill>
                <a:latin typeface="Calibri"/>
                <a:ea typeface="Calibri"/>
                <a:cs typeface="Calibri"/>
                <a:sym typeface="Calibri"/>
              </a:rPr>
              <a:t>Asmaa</a:t>
            </a:r>
            <a:r>
              <a:rPr lang="en-US" sz="2800" dirty="0" smtClean="0">
                <a:solidFill>
                  <a:srgbClr val="DFB07F"/>
                </a:solidFill>
                <a:latin typeface="Calibri"/>
                <a:ea typeface="Calibri"/>
                <a:cs typeface="Calibri"/>
                <a:sym typeface="Calibri"/>
              </a:rPr>
              <a:t> </a:t>
            </a:r>
            <a:r>
              <a:rPr lang="en-US" sz="2800" dirty="0" err="1" smtClean="0">
                <a:solidFill>
                  <a:srgbClr val="DFB07F"/>
                </a:solidFill>
                <a:latin typeface="Calibri"/>
                <a:ea typeface="Calibri"/>
                <a:cs typeface="Calibri"/>
                <a:sym typeface="Calibri"/>
              </a:rPr>
              <a:t>Shawqy</a:t>
            </a:r>
            <a:r>
              <a:rPr lang="en-US" sz="2800" dirty="0" smtClean="0">
                <a:solidFill>
                  <a:srgbClr val="DFB07F"/>
                </a:solidFill>
                <a:latin typeface="Calibri"/>
                <a:ea typeface="Calibri"/>
                <a:cs typeface="Calibri"/>
                <a:sym typeface="Calibri"/>
              </a:rPr>
              <a:t> </a:t>
            </a:r>
            <a:r>
              <a:rPr lang="en-US" sz="2800" dirty="0" err="1" smtClean="0">
                <a:solidFill>
                  <a:srgbClr val="DFB07F"/>
                </a:solidFill>
                <a:latin typeface="Calibri"/>
                <a:ea typeface="Calibri"/>
                <a:cs typeface="Calibri"/>
                <a:sym typeface="Calibri"/>
              </a:rPr>
              <a:t>wahba</a:t>
            </a:r>
            <a:endParaRPr lang="en-US" sz="2800" dirty="0" smtClean="0">
              <a:solidFill>
                <a:srgbClr val="DFB07F"/>
              </a:solidFill>
              <a:latin typeface="Calibri"/>
              <a:ea typeface="Calibri"/>
              <a:cs typeface="Calibri"/>
              <a:sym typeface="Calibri"/>
            </a:endParaRPr>
          </a:p>
          <a:p>
            <a:pPr marL="0" marR="0" lvl="0" indent="0" rtl="0">
              <a:spcBef>
                <a:spcPts val="0"/>
              </a:spcBef>
              <a:spcAft>
                <a:spcPts val="0"/>
              </a:spcAft>
              <a:buNone/>
            </a:pPr>
            <a:endParaRPr lang="en-US" sz="2800" dirty="0" smtClean="0">
              <a:solidFill>
                <a:srgbClr val="DFB07F"/>
              </a:solidFill>
              <a:latin typeface="Calibri"/>
              <a:ea typeface="Calibri"/>
              <a:cs typeface="Calibri"/>
              <a:sym typeface="Calibri"/>
            </a:endParaRPr>
          </a:p>
          <a:p>
            <a:pPr marL="0" marR="0" lvl="0" indent="0" rtl="0">
              <a:spcBef>
                <a:spcPts val="0"/>
              </a:spcBef>
              <a:spcAft>
                <a:spcPts val="0"/>
              </a:spcAft>
              <a:buNone/>
            </a:pPr>
            <a:r>
              <a:rPr lang="en-US" sz="2800" dirty="0" err="1" smtClean="0">
                <a:solidFill>
                  <a:srgbClr val="DFB07F"/>
                </a:solidFill>
                <a:latin typeface="Calibri"/>
                <a:ea typeface="Calibri"/>
                <a:cs typeface="Calibri"/>
                <a:sym typeface="Calibri"/>
              </a:rPr>
              <a:t>Aya</a:t>
            </a:r>
            <a:r>
              <a:rPr lang="en-US" sz="2800" dirty="0" smtClean="0">
                <a:solidFill>
                  <a:srgbClr val="DFB07F"/>
                </a:solidFill>
                <a:latin typeface="Calibri"/>
                <a:ea typeface="Calibri"/>
                <a:cs typeface="Calibri"/>
                <a:sym typeface="Calibri"/>
              </a:rPr>
              <a:t> </a:t>
            </a:r>
            <a:r>
              <a:rPr lang="en-US" sz="2800" dirty="0" err="1" smtClean="0">
                <a:solidFill>
                  <a:srgbClr val="DFB07F"/>
                </a:solidFill>
                <a:latin typeface="Calibri"/>
                <a:ea typeface="Calibri"/>
                <a:cs typeface="Calibri"/>
                <a:sym typeface="Calibri"/>
              </a:rPr>
              <a:t>sherief</a:t>
            </a:r>
            <a:r>
              <a:rPr lang="en-US" sz="2800" dirty="0" smtClean="0">
                <a:solidFill>
                  <a:srgbClr val="DFB07F"/>
                </a:solidFill>
                <a:latin typeface="Calibri"/>
                <a:ea typeface="Calibri"/>
                <a:cs typeface="Calibri"/>
                <a:sym typeface="Calibri"/>
              </a:rPr>
              <a:t> </a:t>
            </a:r>
            <a:r>
              <a:rPr lang="en-US" sz="2800" dirty="0" err="1" smtClean="0">
                <a:solidFill>
                  <a:srgbClr val="DFB07F"/>
                </a:solidFill>
                <a:latin typeface="Calibri"/>
                <a:ea typeface="Calibri"/>
                <a:cs typeface="Calibri"/>
                <a:sym typeface="Calibri"/>
              </a:rPr>
              <a:t>Elasmar</a:t>
            </a:r>
            <a:endParaRPr lang="en-US" sz="2800" dirty="0" smtClean="0">
              <a:solidFill>
                <a:srgbClr val="DFB07F"/>
              </a:solidFill>
              <a:latin typeface="Calibri"/>
              <a:ea typeface="Calibri"/>
              <a:cs typeface="Calibri"/>
              <a:sym typeface="Calibri"/>
            </a:endParaRPr>
          </a:p>
          <a:p>
            <a:pPr marL="0" marR="0" lvl="0" indent="0" rtl="0">
              <a:spcBef>
                <a:spcPts val="0"/>
              </a:spcBef>
              <a:spcAft>
                <a:spcPts val="0"/>
              </a:spcAft>
              <a:buNone/>
            </a:pPr>
            <a:endParaRPr lang="en-US" sz="2800" dirty="0" smtClean="0">
              <a:solidFill>
                <a:srgbClr val="DFB07F"/>
              </a:solidFill>
              <a:latin typeface="Calibri"/>
              <a:ea typeface="Calibri"/>
              <a:cs typeface="Calibri"/>
              <a:sym typeface="Calibri"/>
            </a:endParaRPr>
          </a:p>
          <a:p>
            <a:pPr marL="0" marR="0" lvl="0" indent="0" rtl="0">
              <a:spcBef>
                <a:spcPts val="0"/>
              </a:spcBef>
              <a:spcAft>
                <a:spcPts val="0"/>
              </a:spcAft>
              <a:buNone/>
            </a:pPr>
            <a:r>
              <a:rPr lang="en-US" sz="2800" dirty="0" err="1" smtClean="0">
                <a:solidFill>
                  <a:srgbClr val="DFB07F"/>
                </a:solidFill>
                <a:latin typeface="Calibri"/>
                <a:ea typeface="Calibri"/>
                <a:cs typeface="Calibri"/>
                <a:sym typeface="Calibri"/>
              </a:rPr>
              <a:t>Hekmat</a:t>
            </a:r>
            <a:r>
              <a:rPr lang="en-US" sz="2800" dirty="0" smtClean="0">
                <a:solidFill>
                  <a:srgbClr val="DFB07F"/>
                </a:solidFill>
                <a:latin typeface="Calibri"/>
                <a:ea typeface="Calibri"/>
                <a:cs typeface="Calibri"/>
                <a:sym typeface="Calibri"/>
              </a:rPr>
              <a:t> </a:t>
            </a:r>
            <a:r>
              <a:rPr lang="en-US" sz="2800" dirty="0" err="1" smtClean="0">
                <a:solidFill>
                  <a:srgbClr val="DFB07F"/>
                </a:solidFill>
                <a:latin typeface="Calibri"/>
                <a:ea typeface="Calibri"/>
                <a:cs typeface="Calibri"/>
                <a:sym typeface="Calibri"/>
              </a:rPr>
              <a:t>Gmal</a:t>
            </a:r>
            <a:r>
              <a:rPr lang="en-US" sz="2800" dirty="0" smtClean="0">
                <a:solidFill>
                  <a:srgbClr val="DFB07F"/>
                </a:solidFill>
                <a:latin typeface="Calibri"/>
                <a:ea typeface="Calibri"/>
                <a:cs typeface="Calibri"/>
                <a:sym typeface="Calibri"/>
              </a:rPr>
              <a:t> </a:t>
            </a:r>
            <a:r>
              <a:rPr lang="en-US" sz="2800" dirty="0" err="1" smtClean="0">
                <a:solidFill>
                  <a:srgbClr val="DFB07F"/>
                </a:solidFill>
                <a:latin typeface="Calibri"/>
                <a:ea typeface="Calibri"/>
                <a:cs typeface="Calibri"/>
                <a:sym typeface="Calibri"/>
              </a:rPr>
              <a:t>AbuElnnasr</a:t>
            </a:r>
            <a:endParaRPr lang="en-US" sz="2800" dirty="0" smtClean="0">
              <a:solidFill>
                <a:srgbClr val="DFB07F"/>
              </a:solidFill>
              <a:latin typeface="Calibri"/>
              <a:ea typeface="Calibri"/>
              <a:cs typeface="Calibri"/>
              <a:sym typeface="Calibri"/>
            </a:endParaRPr>
          </a:p>
          <a:p>
            <a:pPr marL="0" marR="0" lvl="0" indent="0" rtl="0">
              <a:spcBef>
                <a:spcPts val="0"/>
              </a:spcBef>
              <a:spcAft>
                <a:spcPts val="0"/>
              </a:spcAft>
              <a:buNone/>
            </a:pPr>
            <a:endParaRPr lang="en-US" sz="2800" dirty="0" smtClean="0">
              <a:solidFill>
                <a:srgbClr val="DFB07F"/>
              </a:solidFill>
              <a:latin typeface="Calibri"/>
              <a:ea typeface="Calibri"/>
              <a:cs typeface="Calibri"/>
              <a:sym typeface="Calibri"/>
            </a:endParaRPr>
          </a:p>
          <a:p>
            <a:pPr marL="0" marR="0" lvl="0" indent="0" rtl="0">
              <a:spcBef>
                <a:spcPts val="0"/>
              </a:spcBef>
              <a:spcAft>
                <a:spcPts val="0"/>
              </a:spcAft>
              <a:buNone/>
            </a:pPr>
            <a:r>
              <a:rPr lang="en-US" sz="2800" dirty="0" err="1" smtClean="0">
                <a:solidFill>
                  <a:srgbClr val="DFB07F"/>
                </a:solidFill>
                <a:latin typeface="Calibri"/>
                <a:ea typeface="Calibri"/>
                <a:cs typeface="Calibri"/>
                <a:sym typeface="Calibri"/>
              </a:rPr>
              <a:t>Youmna</a:t>
            </a:r>
            <a:r>
              <a:rPr lang="en-US" sz="2800" dirty="0" smtClean="0">
                <a:solidFill>
                  <a:srgbClr val="DFB07F"/>
                </a:solidFill>
                <a:latin typeface="Calibri"/>
                <a:ea typeface="Calibri"/>
                <a:cs typeface="Calibri"/>
                <a:sym typeface="Calibri"/>
              </a:rPr>
              <a:t> </a:t>
            </a:r>
            <a:r>
              <a:rPr lang="en-US" sz="2800" dirty="0" err="1" smtClean="0">
                <a:solidFill>
                  <a:srgbClr val="DFB07F"/>
                </a:solidFill>
                <a:latin typeface="Calibri"/>
                <a:ea typeface="Calibri"/>
                <a:cs typeface="Calibri"/>
                <a:sym typeface="Calibri"/>
              </a:rPr>
              <a:t>Bahaa</a:t>
            </a:r>
            <a:r>
              <a:rPr lang="en-US" sz="2800" dirty="0" smtClean="0">
                <a:solidFill>
                  <a:srgbClr val="DFB07F"/>
                </a:solidFill>
                <a:latin typeface="Calibri"/>
                <a:ea typeface="Calibri"/>
                <a:cs typeface="Calibri"/>
                <a:sym typeface="Calibri"/>
              </a:rPr>
              <a:t> </a:t>
            </a:r>
            <a:r>
              <a:rPr lang="en-US" sz="2800" dirty="0" err="1" smtClean="0">
                <a:solidFill>
                  <a:srgbClr val="DFB07F"/>
                </a:solidFill>
                <a:latin typeface="Calibri"/>
                <a:ea typeface="Calibri"/>
                <a:cs typeface="Calibri"/>
                <a:sym typeface="Calibri"/>
              </a:rPr>
              <a:t>Eldean</a:t>
            </a:r>
            <a:endParaRPr lang="en-US" sz="2800" dirty="0" smtClean="0">
              <a:solidFill>
                <a:srgbClr val="DFB07F"/>
              </a:solidFill>
              <a:latin typeface="Calibri"/>
              <a:ea typeface="Calibri"/>
              <a:cs typeface="Calibri"/>
              <a:sym typeface="Calibri"/>
            </a:endParaRPr>
          </a:p>
          <a:p>
            <a:pPr marL="0" marR="0" lvl="0" indent="0" rtl="0">
              <a:spcBef>
                <a:spcPts val="0"/>
              </a:spcBef>
              <a:spcAft>
                <a:spcPts val="0"/>
              </a:spcAft>
              <a:buNone/>
            </a:pPr>
            <a:r>
              <a:rPr lang="en-US" sz="2800" dirty="0" err="1" smtClean="0">
                <a:solidFill>
                  <a:srgbClr val="DFB07F"/>
                </a:solidFill>
                <a:latin typeface="Calibri"/>
                <a:ea typeface="Calibri"/>
                <a:cs typeface="Calibri"/>
                <a:sym typeface="Calibri"/>
              </a:rPr>
              <a:t>Youmna</a:t>
            </a:r>
            <a:r>
              <a:rPr lang="en-US" sz="2800" dirty="0" smtClean="0">
                <a:solidFill>
                  <a:srgbClr val="DFB07F"/>
                </a:solidFill>
                <a:latin typeface="Calibri"/>
                <a:ea typeface="Calibri"/>
                <a:cs typeface="Calibri"/>
                <a:sym typeface="Calibri"/>
              </a:rPr>
              <a:t> Nabil Ahmed </a:t>
            </a:r>
            <a:r>
              <a:rPr lang="en-US" sz="5400" dirty="0" smtClean="0">
                <a:solidFill>
                  <a:srgbClr val="DFB07F"/>
                </a:solidFill>
                <a:latin typeface="Calibri"/>
                <a:ea typeface="Calibri"/>
                <a:cs typeface="Calibri"/>
                <a:sym typeface="Calibri"/>
              </a:rPr>
              <a:t> </a:t>
            </a:r>
            <a:endParaRPr dirty="0"/>
          </a:p>
        </p:txBody>
      </p:sp>
    </p:spTree>
    <p:extLst>
      <p:ext uri="{BB962C8B-B14F-4D97-AF65-F5344CB8AC3E}">
        <p14:creationId xmlns:p14="http://schemas.microsoft.com/office/powerpoint/2010/main" val="452648678"/>
      </p:ext>
    </p:extLst>
  </p:cSld>
  <p:clrMapOvr>
    <a:masterClrMapping/>
  </p:clrMapOvr>
  <mc:AlternateContent xmlns:mc="http://schemas.openxmlformats.org/markup-compatibility/2006">
    <mc:Choice xmlns:p14="http://schemas.microsoft.com/office/powerpoint/2010/main" Requires="p14">
      <p:transition spd="slow" p14:dur="1500">
        <p:fade thruBlk="1"/>
      </p:transition>
    </mc:Choice>
    <mc:Fallback>
      <p:transition spd="slow">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p:tgtEl>
                                          <p:spTgt spid="59"/>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fade">
                                      <p:cBhvr>
                                        <p:cTn id="11" dur="500"/>
                                        <p:tgtEl>
                                          <p:spTgt spid="6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500"/>
                                        <p:tgtEl>
                                          <p:spTgt spid="6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fade">
                                      <p:cBhvr>
                                        <p:cTn id="27" dur="500"/>
                                        <p:tgtEl>
                                          <p:spTgt spid="65"/>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fade">
                                      <p:cBhvr>
                                        <p:cTn id="31" dur="500"/>
                                        <p:tgtEl>
                                          <p:spTgt spid="66"/>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fade">
                                      <p:cBhvr>
                                        <p:cTn id="35" dur="500"/>
                                        <p:tgtEl>
                                          <p:spTgt spid="67"/>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500"/>
                                        <p:tgtEl>
                                          <p:spTgt spid="58"/>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grpSp>
        <p:nvGrpSpPr>
          <p:cNvPr id="28" name="Group 27"/>
          <p:cNvGrpSpPr/>
          <p:nvPr/>
        </p:nvGrpSpPr>
        <p:grpSpPr>
          <a:xfrm>
            <a:off x="4679722" y="2663964"/>
            <a:ext cx="2216537" cy="2143574"/>
            <a:chOff x="3803263" y="3614969"/>
            <a:chExt cx="2216537" cy="2143574"/>
          </a:xfrm>
        </p:grpSpPr>
        <p:grpSp>
          <p:nvGrpSpPr>
            <p:cNvPr id="29" name="Group 28"/>
            <p:cNvGrpSpPr/>
            <p:nvPr/>
          </p:nvGrpSpPr>
          <p:grpSpPr>
            <a:xfrm>
              <a:off x="3909414" y="3693485"/>
              <a:ext cx="2055355" cy="1964197"/>
              <a:chOff x="6565529" y="3637209"/>
              <a:chExt cx="2055355" cy="1964197"/>
            </a:xfrm>
          </p:grpSpPr>
          <p:sp>
            <p:nvSpPr>
              <p:cNvPr id="31" name="Google Shape;650;p39"/>
              <p:cNvSpPr/>
              <p:nvPr/>
            </p:nvSpPr>
            <p:spPr>
              <a:xfrm>
                <a:off x="6599364" y="3637209"/>
                <a:ext cx="2021520" cy="1964197"/>
              </a:xfrm>
              <a:prstGeom prst="rect">
                <a:avLst/>
              </a:prstGeom>
              <a:noFill/>
              <a:ln>
                <a:solidFill>
                  <a:srgbClr val="FFFF00"/>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 name="Google Shape;650;p39"/>
              <p:cNvSpPr/>
              <p:nvPr/>
            </p:nvSpPr>
            <p:spPr>
              <a:xfrm rot="18911918">
                <a:off x="6565529" y="3637209"/>
                <a:ext cx="2021520" cy="1964197"/>
              </a:xfrm>
              <a:prstGeom prst="rect">
                <a:avLst/>
              </a:prstGeom>
              <a:solidFill>
                <a:schemeClr val="tx2">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0" name="Rectangle 29"/>
            <p:cNvSpPr/>
            <p:nvPr/>
          </p:nvSpPr>
          <p:spPr>
            <a:xfrm>
              <a:off x="3803263" y="3614969"/>
              <a:ext cx="2216537" cy="214357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oogle Shape;73;p18"/>
          <p:cNvGrpSpPr/>
          <p:nvPr/>
        </p:nvGrpSpPr>
        <p:grpSpPr>
          <a:xfrm rot="3511237">
            <a:off x="4720417" y="113071"/>
            <a:ext cx="2062142" cy="2173579"/>
            <a:chOff x="5152281" y="-1951031"/>
            <a:chExt cx="3142785" cy="3312620"/>
          </a:xfrm>
        </p:grpSpPr>
        <p:cxnSp>
          <p:nvCxnSpPr>
            <p:cNvPr id="74" name="Google Shape;74;p18"/>
            <p:cNvCxnSpPr/>
            <p:nvPr/>
          </p:nvCxnSpPr>
          <p:spPr>
            <a:xfrm flipH="1">
              <a:off x="6228565" y="-1850909"/>
              <a:ext cx="2066501" cy="3212498"/>
            </a:xfrm>
            <a:prstGeom prst="straightConnector1">
              <a:avLst/>
            </a:prstGeom>
            <a:noFill/>
            <a:ln w="9525" cap="flat" cmpd="sng">
              <a:solidFill>
                <a:srgbClr val="FDFAF8"/>
              </a:solidFill>
              <a:prstDash val="solid"/>
              <a:miter lim="800000"/>
              <a:headEnd type="none" w="sm" len="sm"/>
              <a:tailEnd type="none" w="sm" len="sm"/>
            </a:ln>
          </p:spPr>
        </p:cxnSp>
        <p:cxnSp>
          <p:nvCxnSpPr>
            <p:cNvPr id="75" name="Google Shape;75;p18"/>
            <p:cNvCxnSpPr/>
            <p:nvPr/>
          </p:nvCxnSpPr>
          <p:spPr>
            <a:xfrm flipH="1">
              <a:off x="5152281" y="-1951031"/>
              <a:ext cx="2066501" cy="3212498"/>
            </a:xfrm>
            <a:prstGeom prst="straightConnector1">
              <a:avLst/>
            </a:prstGeom>
            <a:noFill/>
            <a:ln w="9525" cap="flat" cmpd="sng">
              <a:solidFill>
                <a:srgbClr val="FDFAF8"/>
              </a:solidFill>
              <a:prstDash val="solid"/>
              <a:miter lim="800000"/>
              <a:headEnd type="none" w="sm" len="sm"/>
              <a:tailEnd type="none" w="sm" len="sm"/>
            </a:ln>
          </p:spPr>
        </p:cxnSp>
      </p:grpSp>
      <p:grpSp>
        <p:nvGrpSpPr>
          <p:cNvPr id="5" name="Group 4"/>
          <p:cNvGrpSpPr/>
          <p:nvPr/>
        </p:nvGrpSpPr>
        <p:grpSpPr>
          <a:xfrm>
            <a:off x="1330496" y="2661860"/>
            <a:ext cx="793430" cy="1134520"/>
            <a:chOff x="2619829" y="2717219"/>
            <a:chExt cx="793430" cy="1134520"/>
          </a:xfrm>
        </p:grpSpPr>
        <p:sp>
          <p:nvSpPr>
            <p:cNvPr id="76" name="Google Shape;76;p18"/>
            <p:cNvSpPr/>
            <p:nvPr/>
          </p:nvSpPr>
          <p:spPr>
            <a:xfrm rot="2700000">
              <a:off x="2619829" y="2752408"/>
              <a:ext cx="669314" cy="669314"/>
            </a:xfrm>
            <a:prstGeom prst="roundRect">
              <a:avLst>
                <a:gd name="adj" fmla="val 10161"/>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77" name="Google Shape;77;p18"/>
            <p:cNvCxnSpPr/>
            <p:nvPr/>
          </p:nvCxnSpPr>
          <p:spPr>
            <a:xfrm flipH="1">
              <a:off x="2686625" y="3256905"/>
              <a:ext cx="659837" cy="594834"/>
            </a:xfrm>
            <a:prstGeom prst="straightConnector1">
              <a:avLst/>
            </a:prstGeom>
            <a:noFill/>
            <a:ln w="9525" cap="flat" cmpd="sng">
              <a:solidFill>
                <a:srgbClr val="FDFAF8"/>
              </a:solidFill>
              <a:prstDash val="solid"/>
              <a:miter lim="800000"/>
              <a:headEnd type="none" w="sm" len="sm"/>
              <a:tailEnd type="none" w="sm" len="sm"/>
            </a:ln>
          </p:spPr>
        </p:cxnSp>
        <p:sp>
          <p:nvSpPr>
            <p:cNvPr id="78" name="Google Shape;78;p18"/>
            <p:cNvSpPr/>
            <p:nvPr/>
          </p:nvSpPr>
          <p:spPr>
            <a:xfrm>
              <a:off x="2619829" y="2717219"/>
              <a:ext cx="793430" cy="66416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a:solidFill>
                    <a:schemeClr val="lt1"/>
                  </a:solidFill>
                  <a:latin typeface="Calibri"/>
                  <a:ea typeface="Calibri"/>
                  <a:cs typeface="Calibri"/>
                  <a:sym typeface="Calibri"/>
                </a:rPr>
                <a:t>01.</a:t>
              </a:r>
              <a:endParaRPr sz="2800" b="1" i="0" u="none" strike="noStrike" cap="none">
                <a:solidFill>
                  <a:schemeClr val="lt1"/>
                </a:solidFill>
                <a:latin typeface="Calibri"/>
                <a:ea typeface="Calibri"/>
                <a:cs typeface="Calibri"/>
                <a:sym typeface="Calibri"/>
              </a:endParaRPr>
            </a:p>
          </p:txBody>
        </p:sp>
      </p:grpSp>
      <p:sp>
        <p:nvSpPr>
          <p:cNvPr id="79" name="Google Shape;79;p18"/>
          <p:cNvSpPr/>
          <p:nvPr/>
        </p:nvSpPr>
        <p:spPr>
          <a:xfrm>
            <a:off x="2202564" y="2401106"/>
            <a:ext cx="3851275" cy="66416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0" i="0" u="none" strike="noStrike" cap="none" dirty="0" smtClean="0">
                <a:solidFill>
                  <a:schemeClr val="accent3"/>
                </a:solidFill>
                <a:latin typeface="Calibri"/>
                <a:ea typeface="Calibri"/>
                <a:cs typeface="Calibri"/>
                <a:sym typeface="Calibri"/>
              </a:rPr>
              <a:t>Abstract</a:t>
            </a:r>
            <a:endParaRPr sz="2000" b="0" i="0" u="none" strike="noStrike" cap="none" dirty="0">
              <a:solidFill>
                <a:schemeClr val="accent3"/>
              </a:solidFill>
              <a:latin typeface="Calibri"/>
              <a:ea typeface="Calibri"/>
              <a:cs typeface="Calibri"/>
              <a:sym typeface="Calibri"/>
            </a:endParaRPr>
          </a:p>
        </p:txBody>
      </p:sp>
      <p:sp>
        <p:nvSpPr>
          <p:cNvPr id="80" name="Google Shape;80;p18"/>
          <p:cNvSpPr/>
          <p:nvPr/>
        </p:nvSpPr>
        <p:spPr>
          <a:xfrm>
            <a:off x="2270231" y="2733951"/>
            <a:ext cx="2510158" cy="664164"/>
          </a:xfrm>
          <a:prstGeom prst="rect">
            <a:avLst/>
          </a:prstGeom>
          <a:noFill/>
          <a:ln>
            <a:noFill/>
          </a:ln>
        </p:spPr>
        <p:txBody>
          <a:bodyPr spcFirstLastPara="1" wrap="square" lIns="91425" tIns="45700" rIns="91425" bIns="45700" anchor="ctr" anchorCtr="0">
            <a:noAutofit/>
          </a:bodyPr>
          <a:lstStyle/>
          <a:p>
            <a:pPr lvl="0"/>
            <a:r>
              <a:rPr lang="en-US" dirty="0">
                <a:solidFill>
                  <a:schemeClr val="accent6"/>
                </a:solidFill>
                <a:latin typeface="Calibri"/>
                <a:ea typeface="Calibri"/>
                <a:cs typeface="Calibri"/>
                <a:sym typeface="Calibri"/>
              </a:rPr>
              <a:t>Brief</a:t>
            </a:r>
            <a:endParaRPr dirty="0"/>
          </a:p>
        </p:txBody>
      </p:sp>
      <p:grpSp>
        <p:nvGrpSpPr>
          <p:cNvPr id="4" name="Group 3"/>
          <p:cNvGrpSpPr/>
          <p:nvPr/>
        </p:nvGrpSpPr>
        <p:grpSpPr>
          <a:xfrm>
            <a:off x="1440182" y="3999144"/>
            <a:ext cx="793430" cy="1134520"/>
            <a:chOff x="2619829" y="4112874"/>
            <a:chExt cx="793430" cy="1134520"/>
          </a:xfrm>
        </p:grpSpPr>
        <p:sp>
          <p:nvSpPr>
            <p:cNvPr id="81" name="Google Shape;81;p18"/>
            <p:cNvSpPr/>
            <p:nvPr/>
          </p:nvSpPr>
          <p:spPr>
            <a:xfrm rot="2700000">
              <a:off x="2619829" y="4148063"/>
              <a:ext cx="669314" cy="669314"/>
            </a:xfrm>
            <a:prstGeom prst="roundRect">
              <a:avLst>
                <a:gd name="adj" fmla="val 10161"/>
              </a:avLst>
            </a:prstGeom>
            <a:solidFill>
              <a:srgbClr val="DFB07F"/>
            </a:solidFill>
            <a:ln w="12700" cap="flat" cmpd="sng">
              <a:solidFill>
                <a:srgbClr val="A280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82" name="Google Shape;82;p18"/>
            <p:cNvCxnSpPr/>
            <p:nvPr/>
          </p:nvCxnSpPr>
          <p:spPr>
            <a:xfrm flipH="1">
              <a:off x="2686625" y="4652560"/>
              <a:ext cx="659837" cy="594834"/>
            </a:xfrm>
            <a:prstGeom prst="straightConnector1">
              <a:avLst/>
            </a:prstGeom>
            <a:noFill/>
            <a:ln w="9525" cap="flat" cmpd="sng">
              <a:solidFill>
                <a:srgbClr val="FDFAF8"/>
              </a:solidFill>
              <a:prstDash val="solid"/>
              <a:miter lim="800000"/>
              <a:headEnd type="none" w="sm" len="sm"/>
              <a:tailEnd type="none" w="sm" len="sm"/>
            </a:ln>
          </p:spPr>
        </p:cxnSp>
        <p:sp>
          <p:nvSpPr>
            <p:cNvPr id="83" name="Google Shape;83;p18"/>
            <p:cNvSpPr/>
            <p:nvPr/>
          </p:nvSpPr>
          <p:spPr>
            <a:xfrm>
              <a:off x="2619829" y="4112874"/>
              <a:ext cx="793430" cy="66416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chemeClr val="lt1"/>
                  </a:solidFill>
                  <a:latin typeface="Calibri"/>
                  <a:ea typeface="Calibri"/>
                  <a:cs typeface="Calibri"/>
                  <a:sym typeface="Calibri"/>
                </a:rPr>
                <a:t>03.</a:t>
              </a:r>
              <a:endParaRPr sz="2800" b="1" i="0" u="none" strike="noStrike" cap="none" dirty="0">
                <a:solidFill>
                  <a:schemeClr val="lt1"/>
                </a:solidFill>
                <a:latin typeface="Calibri"/>
                <a:ea typeface="Calibri"/>
                <a:cs typeface="Calibri"/>
                <a:sym typeface="Calibri"/>
              </a:endParaRPr>
            </a:p>
          </p:txBody>
        </p:sp>
      </p:grpSp>
      <p:sp>
        <p:nvSpPr>
          <p:cNvPr id="84" name="Google Shape;84;p18"/>
          <p:cNvSpPr/>
          <p:nvPr/>
        </p:nvSpPr>
        <p:spPr>
          <a:xfrm>
            <a:off x="2233612" y="4048741"/>
            <a:ext cx="3851275" cy="66416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dirty="0" smtClean="0">
                <a:solidFill>
                  <a:srgbClr val="DFB07F"/>
                </a:solidFill>
                <a:latin typeface="Calibri"/>
                <a:ea typeface="Calibri"/>
                <a:cs typeface="Calibri"/>
                <a:sym typeface="Calibri"/>
              </a:rPr>
              <a:t>Problems Definition &amp; </a:t>
            </a:r>
            <a:br>
              <a:rPr lang="en-US" sz="2000" dirty="0" smtClean="0">
                <a:solidFill>
                  <a:srgbClr val="DFB07F"/>
                </a:solidFill>
                <a:latin typeface="Calibri"/>
                <a:ea typeface="Calibri"/>
                <a:cs typeface="Calibri"/>
                <a:sym typeface="Calibri"/>
              </a:rPr>
            </a:br>
            <a:r>
              <a:rPr lang="en-US" sz="2000" dirty="0" smtClean="0">
                <a:solidFill>
                  <a:srgbClr val="DFB07F"/>
                </a:solidFill>
                <a:latin typeface="Calibri"/>
                <a:ea typeface="Calibri"/>
                <a:cs typeface="Calibri"/>
                <a:sym typeface="Calibri"/>
              </a:rPr>
              <a:t>solutions </a:t>
            </a:r>
            <a:endParaRPr sz="2000" b="0" i="0" u="none" strike="noStrike" cap="none" dirty="0">
              <a:solidFill>
                <a:srgbClr val="DFB07F"/>
              </a:solidFill>
              <a:latin typeface="Calibri"/>
              <a:ea typeface="Calibri"/>
              <a:cs typeface="Calibri"/>
              <a:sym typeface="Calibri"/>
            </a:endParaRPr>
          </a:p>
        </p:txBody>
      </p:sp>
      <p:sp>
        <p:nvSpPr>
          <p:cNvPr id="89" name="Google Shape;89;p18"/>
          <p:cNvSpPr/>
          <p:nvPr/>
        </p:nvSpPr>
        <p:spPr>
          <a:xfrm>
            <a:off x="8405178" y="2456084"/>
            <a:ext cx="3851275" cy="66416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dirty="0" smtClean="0">
                <a:solidFill>
                  <a:srgbClr val="DFB07F"/>
                </a:solidFill>
                <a:latin typeface="Calibri"/>
                <a:ea typeface="Calibri"/>
                <a:cs typeface="Calibri"/>
                <a:sym typeface="Calibri"/>
              </a:rPr>
              <a:t>Introduction</a:t>
            </a:r>
            <a:endParaRPr sz="2000" b="0" i="0" u="none" strike="noStrike" cap="none" dirty="0">
              <a:solidFill>
                <a:srgbClr val="DFB07F"/>
              </a:solidFill>
              <a:latin typeface="Calibri"/>
              <a:ea typeface="Calibri"/>
              <a:cs typeface="Calibri"/>
              <a:sym typeface="Calibri"/>
            </a:endParaRPr>
          </a:p>
        </p:txBody>
      </p:sp>
      <p:grpSp>
        <p:nvGrpSpPr>
          <p:cNvPr id="2" name="Group 1"/>
          <p:cNvGrpSpPr/>
          <p:nvPr/>
        </p:nvGrpSpPr>
        <p:grpSpPr>
          <a:xfrm>
            <a:off x="7518606" y="2649503"/>
            <a:ext cx="3387527" cy="1134520"/>
            <a:chOff x="6540539" y="2717219"/>
            <a:chExt cx="3387527" cy="1134520"/>
          </a:xfrm>
        </p:grpSpPr>
        <p:sp>
          <p:nvSpPr>
            <p:cNvPr id="86" name="Google Shape;86;p18"/>
            <p:cNvSpPr/>
            <p:nvPr/>
          </p:nvSpPr>
          <p:spPr>
            <a:xfrm rot="2700000">
              <a:off x="6540539" y="2752408"/>
              <a:ext cx="669314" cy="669314"/>
            </a:xfrm>
            <a:prstGeom prst="roundRect">
              <a:avLst>
                <a:gd name="adj" fmla="val 10161"/>
              </a:avLst>
            </a:prstGeom>
            <a:solidFill>
              <a:srgbClr val="DFB07F"/>
            </a:solidFill>
            <a:ln w="12700" cap="flat" cmpd="sng">
              <a:solidFill>
                <a:srgbClr val="A280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87" name="Google Shape;87;p18"/>
            <p:cNvCxnSpPr/>
            <p:nvPr/>
          </p:nvCxnSpPr>
          <p:spPr>
            <a:xfrm flipH="1">
              <a:off x="6607335" y="3256905"/>
              <a:ext cx="659837" cy="594834"/>
            </a:xfrm>
            <a:prstGeom prst="straightConnector1">
              <a:avLst/>
            </a:prstGeom>
            <a:noFill/>
            <a:ln w="9525" cap="flat" cmpd="sng">
              <a:solidFill>
                <a:srgbClr val="FDFAF8"/>
              </a:solidFill>
              <a:prstDash val="solid"/>
              <a:miter lim="800000"/>
              <a:headEnd type="none" w="sm" len="sm"/>
              <a:tailEnd type="none" w="sm" len="sm"/>
            </a:ln>
          </p:spPr>
        </p:cxnSp>
        <p:sp>
          <p:nvSpPr>
            <p:cNvPr id="88" name="Google Shape;88;p18"/>
            <p:cNvSpPr/>
            <p:nvPr/>
          </p:nvSpPr>
          <p:spPr>
            <a:xfrm>
              <a:off x="6540539" y="2717219"/>
              <a:ext cx="793430" cy="66416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chemeClr val="lt1"/>
                  </a:solidFill>
                  <a:latin typeface="Calibri"/>
                  <a:ea typeface="Calibri"/>
                  <a:cs typeface="Calibri"/>
                  <a:sym typeface="Calibri"/>
                </a:rPr>
                <a:t>02.</a:t>
              </a:r>
              <a:endParaRPr sz="2800" b="1" i="0" u="none" strike="noStrike" cap="none" dirty="0">
                <a:solidFill>
                  <a:schemeClr val="lt1"/>
                </a:solidFill>
                <a:latin typeface="Calibri"/>
                <a:ea typeface="Calibri"/>
                <a:cs typeface="Calibri"/>
                <a:sym typeface="Calibri"/>
              </a:endParaRPr>
            </a:p>
          </p:txBody>
        </p:sp>
        <p:sp>
          <p:nvSpPr>
            <p:cNvPr id="90" name="Google Shape;90;p18"/>
            <p:cNvSpPr/>
            <p:nvPr/>
          </p:nvSpPr>
          <p:spPr>
            <a:xfrm>
              <a:off x="7417908" y="2823738"/>
              <a:ext cx="2510158" cy="664164"/>
            </a:xfrm>
            <a:prstGeom prst="rect">
              <a:avLst/>
            </a:prstGeom>
            <a:noFill/>
            <a:ln>
              <a:noFill/>
            </a:ln>
          </p:spPr>
          <p:txBody>
            <a:bodyPr spcFirstLastPara="1" wrap="square" lIns="91425" tIns="45700" rIns="91425" bIns="45700" anchor="ctr" anchorCtr="0">
              <a:noAutofit/>
            </a:bodyPr>
            <a:lstStyle/>
            <a:p>
              <a:pPr lvl="0"/>
              <a:r>
                <a:rPr lang="en-US" dirty="0">
                  <a:solidFill>
                    <a:schemeClr val="accent6"/>
                  </a:solidFill>
                  <a:latin typeface="Calibri"/>
                  <a:ea typeface="Calibri"/>
                  <a:cs typeface="Calibri"/>
                  <a:sym typeface="Calibri"/>
                </a:rPr>
                <a:t>abbreviations</a:t>
              </a:r>
              <a:endParaRPr dirty="0"/>
            </a:p>
          </p:txBody>
        </p:sp>
      </p:grpSp>
      <p:grpSp>
        <p:nvGrpSpPr>
          <p:cNvPr id="3" name="Group 2"/>
          <p:cNvGrpSpPr/>
          <p:nvPr/>
        </p:nvGrpSpPr>
        <p:grpSpPr>
          <a:xfrm>
            <a:off x="7543379" y="3948254"/>
            <a:ext cx="793430" cy="1134520"/>
            <a:chOff x="6540539" y="4112874"/>
            <a:chExt cx="793430" cy="1134520"/>
          </a:xfrm>
        </p:grpSpPr>
        <p:sp>
          <p:nvSpPr>
            <p:cNvPr id="91" name="Google Shape;91;p18"/>
            <p:cNvSpPr/>
            <p:nvPr/>
          </p:nvSpPr>
          <p:spPr>
            <a:xfrm rot="2700000">
              <a:off x="6540539" y="4148063"/>
              <a:ext cx="669314" cy="669314"/>
            </a:xfrm>
            <a:prstGeom prst="roundRect">
              <a:avLst>
                <a:gd name="adj" fmla="val 10161"/>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92" name="Google Shape;92;p18"/>
            <p:cNvCxnSpPr/>
            <p:nvPr/>
          </p:nvCxnSpPr>
          <p:spPr>
            <a:xfrm flipH="1">
              <a:off x="6607335" y="4652560"/>
              <a:ext cx="659837" cy="594834"/>
            </a:xfrm>
            <a:prstGeom prst="straightConnector1">
              <a:avLst/>
            </a:prstGeom>
            <a:noFill/>
            <a:ln w="9525" cap="flat" cmpd="sng">
              <a:solidFill>
                <a:srgbClr val="FDFAF8"/>
              </a:solidFill>
              <a:prstDash val="solid"/>
              <a:miter lim="800000"/>
              <a:headEnd type="none" w="sm" len="sm"/>
              <a:tailEnd type="none" w="sm" len="sm"/>
            </a:ln>
          </p:spPr>
        </p:cxnSp>
        <p:sp>
          <p:nvSpPr>
            <p:cNvPr id="93" name="Google Shape;93;p18"/>
            <p:cNvSpPr/>
            <p:nvPr/>
          </p:nvSpPr>
          <p:spPr>
            <a:xfrm>
              <a:off x="6540539" y="4112874"/>
              <a:ext cx="793430" cy="66416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a:solidFill>
                    <a:schemeClr val="lt1"/>
                  </a:solidFill>
                  <a:latin typeface="Calibri"/>
                  <a:ea typeface="Calibri"/>
                  <a:cs typeface="Calibri"/>
                  <a:sym typeface="Calibri"/>
                </a:rPr>
                <a:t>04.</a:t>
              </a:r>
              <a:endParaRPr sz="2800" b="1" i="0" u="none" strike="noStrike" cap="none">
                <a:solidFill>
                  <a:schemeClr val="lt1"/>
                </a:solidFill>
                <a:latin typeface="Calibri"/>
                <a:ea typeface="Calibri"/>
                <a:cs typeface="Calibri"/>
                <a:sym typeface="Calibri"/>
              </a:endParaRPr>
            </a:p>
          </p:txBody>
        </p:sp>
      </p:grpSp>
      <p:sp>
        <p:nvSpPr>
          <p:cNvPr id="94" name="Google Shape;94;p18"/>
          <p:cNvSpPr/>
          <p:nvPr/>
        </p:nvSpPr>
        <p:spPr>
          <a:xfrm>
            <a:off x="8372275" y="3794756"/>
            <a:ext cx="3851275" cy="66416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0" i="0" u="none" strike="noStrike" cap="none" dirty="0" smtClean="0">
                <a:solidFill>
                  <a:schemeClr val="accent3"/>
                </a:solidFill>
                <a:latin typeface="Calibri"/>
                <a:ea typeface="Calibri"/>
                <a:cs typeface="Calibri"/>
                <a:sym typeface="Calibri"/>
              </a:rPr>
              <a:t>Methods &amp; Conclusion </a:t>
            </a:r>
            <a:endParaRPr sz="2000" b="0" i="0" u="none" strike="noStrike" cap="none" dirty="0">
              <a:solidFill>
                <a:schemeClr val="accent3"/>
              </a:solidFill>
              <a:latin typeface="Calibri"/>
              <a:ea typeface="Calibri"/>
              <a:cs typeface="Calibri"/>
              <a:sym typeface="Calibri"/>
            </a:endParaRPr>
          </a:p>
        </p:txBody>
      </p:sp>
      <p:sp>
        <p:nvSpPr>
          <p:cNvPr id="95" name="Google Shape;95;p18"/>
          <p:cNvSpPr/>
          <p:nvPr/>
        </p:nvSpPr>
        <p:spPr>
          <a:xfrm>
            <a:off x="8424742" y="4143374"/>
            <a:ext cx="2835286" cy="664164"/>
          </a:xfrm>
          <a:prstGeom prst="rect">
            <a:avLst/>
          </a:prstGeom>
          <a:noFill/>
          <a:ln>
            <a:noFill/>
          </a:ln>
        </p:spPr>
        <p:txBody>
          <a:bodyPr spcFirstLastPara="1" wrap="square" lIns="91425" tIns="45700" rIns="91425" bIns="45700" anchor="ctr" anchorCtr="0">
            <a:noAutofit/>
          </a:bodyPr>
          <a:lstStyle/>
          <a:p>
            <a:pPr lvl="0"/>
            <a:r>
              <a:rPr lang="en-US" dirty="0">
                <a:solidFill>
                  <a:schemeClr val="accent6"/>
                </a:solidFill>
                <a:latin typeface="Calibri"/>
                <a:ea typeface="Calibri"/>
                <a:cs typeface="Calibri"/>
                <a:sym typeface="Calibri"/>
              </a:rPr>
              <a:t>Conclusion</a:t>
            </a:r>
            <a:endParaRPr dirty="0"/>
          </a:p>
        </p:txBody>
      </p:sp>
      <p:sp>
        <p:nvSpPr>
          <p:cNvPr id="96" name="Google Shape;96;p18"/>
          <p:cNvSpPr txBox="1"/>
          <p:nvPr/>
        </p:nvSpPr>
        <p:spPr>
          <a:xfrm>
            <a:off x="4537632" y="906952"/>
            <a:ext cx="2623091" cy="707886"/>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4000" b="1" i="0" u="none" strike="noStrike" cap="none">
                <a:solidFill>
                  <a:schemeClr val="accent1"/>
                </a:solidFill>
                <a:latin typeface="Calibri"/>
                <a:ea typeface="Calibri"/>
                <a:cs typeface="Calibri"/>
                <a:sym typeface="Calibri"/>
              </a:rPr>
              <a:t>CONTENTS</a:t>
            </a:r>
            <a:endParaRPr/>
          </a:p>
        </p:txBody>
      </p:sp>
      <p:sp>
        <p:nvSpPr>
          <p:cNvPr id="97" name="Google Shape;97;p18"/>
          <p:cNvSpPr/>
          <p:nvPr/>
        </p:nvSpPr>
        <p:spPr>
          <a:xfrm rot="5400000">
            <a:off x="6986040" y="701298"/>
            <a:ext cx="160138" cy="536919"/>
          </a:xfrm>
          <a:custGeom>
            <a:avLst/>
            <a:gdLst/>
            <a:ahLst/>
            <a:cxnLst/>
            <a:rect l="l" t="t" r="r" b="b"/>
            <a:pathLst>
              <a:path w="319543" h="1071380" extrusionOk="0">
                <a:moveTo>
                  <a:pt x="278285" y="0"/>
                </a:moveTo>
                <a:lnTo>
                  <a:pt x="319543" y="0"/>
                </a:lnTo>
                <a:lnTo>
                  <a:pt x="319543" y="601405"/>
                </a:lnTo>
                <a:lnTo>
                  <a:pt x="0" y="1071380"/>
                </a:lnTo>
                <a:lnTo>
                  <a:pt x="0" y="40929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 name="Google Shape;98;p18"/>
          <p:cNvSpPr/>
          <p:nvPr/>
        </p:nvSpPr>
        <p:spPr>
          <a:xfrm rot="5400000">
            <a:off x="6470116" y="554046"/>
            <a:ext cx="160138" cy="536919"/>
          </a:xfrm>
          <a:custGeom>
            <a:avLst/>
            <a:gdLst/>
            <a:ahLst/>
            <a:cxnLst/>
            <a:rect l="l" t="t" r="r" b="b"/>
            <a:pathLst>
              <a:path w="319543" h="1071380" extrusionOk="0">
                <a:moveTo>
                  <a:pt x="278285" y="0"/>
                </a:moveTo>
                <a:lnTo>
                  <a:pt x="319543" y="0"/>
                </a:lnTo>
                <a:lnTo>
                  <a:pt x="319543" y="601405"/>
                </a:lnTo>
                <a:lnTo>
                  <a:pt x="0" y="1071380"/>
                </a:lnTo>
                <a:lnTo>
                  <a:pt x="0" y="409295"/>
                </a:lnTo>
                <a:close/>
              </a:path>
            </a:pathLst>
          </a:custGeom>
          <a:solidFill>
            <a:schemeClr val="accent2">
              <a:alpha val="3686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6" name="Group 35"/>
          <p:cNvGrpSpPr/>
          <p:nvPr/>
        </p:nvGrpSpPr>
        <p:grpSpPr>
          <a:xfrm>
            <a:off x="4527793" y="5369825"/>
            <a:ext cx="3387527" cy="1134520"/>
            <a:chOff x="6540539" y="2717219"/>
            <a:chExt cx="3387527" cy="1134520"/>
          </a:xfrm>
        </p:grpSpPr>
        <p:sp>
          <p:nvSpPr>
            <p:cNvPr id="37" name="Google Shape;86;p18"/>
            <p:cNvSpPr/>
            <p:nvPr/>
          </p:nvSpPr>
          <p:spPr>
            <a:xfrm rot="2700000">
              <a:off x="6540539" y="2752408"/>
              <a:ext cx="669314" cy="669314"/>
            </a:xfrm>
            <a:prstGeom prst="roundRect">
              <a:avLst>
                <a:gd name="adj" fmla="val 10161"/>
              </a:avLst>
            </a:prstGeom>
            <a:solidFill>
              <a:srgbClr val="DFB07F"/>
            </a:solidFill>
            <a:ln w="12700" cap="flat" cmpd="sng">
              <a:solidFill>
                <a:srgbClr val="A280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38" name="Google Shape;87;p18"/>
            <p:cNvCxnSpPr/>
            <p:nvPr/>
          </p:nvCxnSpPr>
          <p:spPr>
            <a:xfrm flipH="1">
              <a:off x="6607335" y="3256905"/>
              <a:ext cx="659837" cy="594834"/>
            </a:xfrm>
            <a:prstGeom prst="straightConnector1">
              <a:avLst/>
            </a:prstGeom>
            <a:noFill/>
            <a:ln w="9525" cap="flat" cmpd="sng">
              <a:solidFill>
                <a:srgbClr val="FDFAF8"/>
              </a:solidFill>
              <a:prstDash val="solid"/>
              <a:miter lim="800000"/>
              <a:headEnd type="none" w="sm" len="sm"/>
              <a:tailEnd type="none" w="sm" len="sm"/>
            </a:ln>
          </p:spPr>
        </p:cxnSp>
        <p:sp>
          <p:nvSpPr>
            <p:cNvPr id="39" name="Google Shape;88;p18"/>
            <p:cNvSpPr/>
            <p:nvPr/>
          </p:nvSpPr>
          <p:spPr>
            <a:xfrm>
              <a:off x="6540539" y="2717219"/>
              <a:ext cx="793430" cy="66416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smtClean="0">
                  <a:solidFill>
                    <a:schemeClr val="lt1"/>
                  </a:solidFill>
                  <a:latin typeface="Calibri"/>
                  <a:ea typeface="Calibri"/>
                  <a:cs typeface="Calibri"/>
                  <a:sym typeface="Calibri"/>
                </a:rPr>
                <a:t>05.</a:t>
              </a:r>
              <a:endParaRPr sz="2800" b="1" i="0" u="none" strike="noStrike" cap="none" dirty="0">
                <a:solidFill>
                  <a:schemeClr val="lt1"/>
                </a:solidFill>
                <a:latin typeface="Calibri"/>
                <a:ea typeface="Calibri"/>
                <a:cs typeface="Calibri"/>
                <a:sym typeface="Calibri"/>
              </a:endParaRPr>
            </a:p>
          </p:txBody>
        </p:sp>
        <p:sp>
          <p:nvSpPr>
            <p:cNvPr id="40" name="Google Shape;90;p18"/>
            <p:cNvSpPr/>
            <p:nvPr/>
          </p:nvSpPr>
          <p:spPr>
            <a:xfrm>
              <a:off x="7417908" y="2823738"/>
              <a:ext cx="2510158" cy="664164"/>
            </a:xfrm>
            <a:prstGeom prst="rect">
              <a:avLst/>
            </a:prstGeom>
            <a:noFill/>
            <a:ln>
              <a:noFill/>
            </a:ln>
          </p:spPr>
          <p:txBody>
            <a:bodyPr spcFirstLastPara="1" wrap="square" lIns="91425" tIns="45700" rIns="91425" bIns="45700" anchor="ctr" anchorCtr="0">
              <a:noAutofit/>
            </a:bodyPr>
            <a:lstStyle/>
            <a:p>
              <a:pPr lvl="0"/>
              <a:endParaRPr dirty="0"/>
            </a:p>
          </p:txBody>
        </p:sp>
      </p:grpSp>
      <p:sp>
        <p:nvSpPr>
          <p:cNvPr id="41" name="Google Shape;89;p18"/>
          <p:cNvSpPr/>
          <p:nvPr/>
        </p:nvSpPr>
        <p:spPr>
          <a:xfrm>
            <a:off x="5373248" y="5407589"/>
            <a:ext cx="3851275" cy="66416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dirty="0" smtClean="0">
                <a:solidFill>
                  <a:srgbClr val="DFB07F"/>
                </a:solidFill>
                <a:latin typeface="Calibri"/>
                <a:ea typeface="Calibri"/>
                <a:cs typeface="Calibri"/>
                <a:sym typeface="Calibri"/>
              </a:rPr>
              <a:t>Results </a:t>
            </a:r>
            <a:endParaRPr sz="2000" b="0" i="0" u="none" strike="noStrike" cap="none" dirty="0">
              <a:solidFill>
                <a:srgbClr val="DFB07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0"/>
                                        </p:tgtEl>
                                        <p:attrNameLst>
                                          <p:attrName>style.visibility</p:attrName>
                                        </p:attrNameLst>
                                      </p:cBhvr>
                                      <p:to>
                                        <p:strVal val="visible"/>
                                      </p:to>
                                    </p:set>
                                    <p:animEffect transition="in" filter="fade">
                                      <p:cBhvr>
                                        <p:cTn id="11" dur="500"/>
                                        <p:tgtEl>
                                          <p:spTgt spid="8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fade">
                                      <p:cBhvr>
                                        <p:cTn id="15" dur="500"/>
                                        <p:tgtEl>
                                          <p:spTgt spid="8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4"/>
                                        </p:tgtEl>
                                        <p:attrNameLst>
                                          <p:attrName>style.visibility</p:attrName>
                                        </p:attrNameLst>
                                      </p:cBhvr>
                                      <p:to>
                                        <p:strVal val="visible"/>
                                      </p:to>
                                    </p:set>
                                    <p:animEffect transition="in" filter="fade">
                                      <p:cBhvr>
                                        <p:cTn id="23" dur="500"/>
                                        <p:tgtEl>
                                          <p:spTgt spid="94"/>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fade">
                                      <p:cBhvr>
                                        <p:cTn id="27" dur="500"/>
                                        <p:tgtEl>
                                          <p:spTgt spid="9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96"/>
                                        </p:tgtEl>
                                        <p:attrNameLst>
                                          <p:attrName>style.visibility</p:attrName>
                                        </p:attrNameLst>
                                      </p:cBhvr>
                                      <p:to>
                                        <p:strVal val="visible"/>
                                      </p:to>
                                    </p:set>
                                    <p:anim calcmode="lin" valueType="num">
                                      <p:cBhvr additive="base">
                                        <p:cTn id="32" dur="500"/>
                                        <p:tgtEl>
                                          <p:spTgt spid="96"/>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fade">
                                      <p:cBhvr>
                                        <p:cTn id="37" dur="500"/>
                                        <p:tgtEl>
                                          <p:spTgt spid="73"/>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97"/>
                                        </p:tgtEl>
                                        <p:attrNameLst>
                                          <p:attrName>style.visibility</p:attrName>
                                        </p:attrNameLst>
                                      </p:cBhvr>
                                      <p:to>
                                        <p:strVal val="visible"/>
                                      </p:to>
                                    </p:set>
                                    <p:animEffect transition="in" filter="fade">
                                      <p:cBhvr>
                                        <p:cTn id="41" dur="500"/>
                                        <p:tgtEl>
                                          <p:spTgt spid="97"/>
                                        </p:tgtEl>
                                      </p:cBhvr>
                                    </p:animEffect>
                                  </p:childTnLst>
                                </p:cTn>
                              </p:par>
                            </p:childTnLst>
                          </p:cTn>
                        </p:par>
                        <p:par>
                          <p:cTn id="42" fill="hold">
                            <p:stCondLst>
                              <p:cond delay="1000"/>
                            </p:stCondLst>
                            <p:childTnLst>
                              <p:par>
                                <p:cTn id="43" presetID="10" presetClass="entr" presetSubtype="0" fill="hold" nodeType="afterEffect">
                                  <p:stCondLst>
                                    <p:cond delay="0"/>
                                  </p:stCondLst>
                                  <p:childTnLst>
                                    <p:set>
                                      <p:cBhvr>
                                        <p:cTn id="44" dur="1" fill="hold">
                                          <p:stCondLst>
                                            <p:cond delay="0"/>
                                          </p:stCondLst>
                                        </p:cTn>
                                        <p:tgtEl>
                                          <p:spTgt spid="98"/>
                                        </p:tgtEl>
                                        <p:attrNameLst>
                                          <p:attrName>style.visibility</p:attrName>
                                        </p:attrNameLst>
                                      </p:cBhvr>
                                      <p:to>
                                        <p:strVal val="visible"/>
                                      </p:to>
                                    </p:set>
                                    <p:animEffect transition="in" filter="fade">
                                      <p:cBhvr>
                                        <p:cTn id="45" dur="500"/>
                                        <p:tgtEl>
                                          <p:spTgt spid="98"/>
                                        </p:tgtEl>
                                      </p:cBhvr>
                                    </p:animEffect>
                                  </p:childTnLst>
                                </p:cTn>
                              </p:par>
                            </p:childTnLst>
                          </p:cTn>
                        </p:par>
                        <p:par>
                          <p:cTn id="46" fill="hold">
                            <p:stCondLst>
                              <p:cond delay="1500"/>
                            </p:stCondLst>
                            <p:childTnLst>
                              <p:par>
                                <p:cTn id="47" presetID="10" presetClass="entr" presetSubtype="0" fill="hold" nodeType="after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40" name="Google Shape;140;p21"/>
          <p:cNvSpPr/>
          <p:nvPr/>
        </p:nvSpPr>
        <p:spPr>
          <a:xfrm>
            <a:off x="6662738" y="4927600"/>
            <a:ext cx="74612" cy="74613"/>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2" name="Google Shape;142;p21"/>
          <p:cNvSpPr/>
          <p:nvPr/>
        </p:nvSpPr>
        <p:spPr>
          <a:xfrm>
            <a:off x="6662738" y="5222875"/>
            <a:ext cx="74612" cy="74613"/>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4" name="Google Shape;144;p21"/>
          <p:cNvSpPr/>
          <p:nvPr/>
        </p:nvSpPr>
        <p:spPr>
          <a:xfrm>
            <a:off x="6662738" y="5518150"/>
            <a:ext cx="74612" cy="762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6" name="Google Shape;146;p21"/>
          <p:cNvSpPr/>
          <p:nvPr/>
        </p:nvSpPr>
        <p:spPr>
          <a:xfrm>
            <a:off x="6662738" y="5799138"/>
            <a:ext cx="74612" cy="762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53" name="Google Shape;153;p21"/>
          <p:cNvSpPr txBox="1"/>
          <p:nvPr/>
        </p:nvSpPr>
        <p:spPr>
          <a:xfrm>
            <a:off x="1208876" y="369288"/>
            <a:ext cx="765810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smtClean="0">
                <a:solidFill>
                  <a:schemeClr val="accent1"/>
                </a:solidFill>
                <a:latin typeface="Calibri"/>
                <a:ea typeface="Calibri"/>
                <a:cs typeface="Calibri"/>
                <a:sym typeface="Calibri"/>
              </a:rPr>
              <a:t>Abstract</a:t>
            </a:r>
            <a:endParaRPr sz="2400" dirty="0">
              <a:solidFill>
                <a:schemeClr val="accent1"/>
              </a:solidFill>
              <a:latin typeface="Calibri"/>
              <a:ea typeface="Calibri"/>
              <a:cs typeface="Calibri"/>
              <a:sym typeface="Calibri"/>
            </a:endParaRPr>
          </a:p>
        </p:txBody>
      </p:sp>
      <p:grpSp>
        <p:nvGrpSpPr>
          <p:cNvPr id="154" name="Google Shape;154;p21"/>
          <p:cNvGrpSpPr/>
          <p:nvPr/>
        </p:nvGrpSpPr>
        <p:grpSpPr>
          <a:xfrm>
            <a:off x="259978" y="118915"/>
            <a:ext cx="1278686" cy="1441022"/>
            <a:chOff x="259978" y="118915"/>
            <a:chExt cx="1278686" cy="1441022"/>
          </a:xfrm>
        </p:grpSpPr>
        <p:sp>
          <p:nvSpPr>
            <p:cNvPr id="155" name="Google Shape;155;p21"/>
            <p:cNvSpPr txBox="1"/>
            <p:nvPr/>
          </p:nvSpPr>
          <p:spPr>
            <a:xfrm>
              <a:off x="538226" y="153800"/>
              <a:ext cx="567647" cy="11079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600">
                  <a:solidFill>
                    <a:schemeClr val="lt1"/>
                  </a:solidFill>
                  <a:latin typeface="Calibri"/>
                  <a:ea typeface="Calibri"/>
                  <a:cs typeface="Calibri"/>
                  <a:sym typeface="Calibri"/>
                </a:rPr>
                <a:t>1</a:t>
              </a:r>
              <a:endParaRPr sz="6600">
                <a:solidFill>
                  <a:schemeClr val="lt1"/>
                </a:solidFill>
                <a:latin typeface="Calibri"/>
                <a:ea typeface="Calibri"/>
                <a:cs typeface="Calibri"/>
                <a:sym typeface="Calibri"/>
              </a:endParaRPr>
            </a:p>
          </p:txBody>
        </p:sp>
        <p:grpSp>
          <p:nvGrpSpPr>
            <p:cNvPr id="156" name="Google Shape;156;p21"/>
            <p:cNvGrpSpPr/>
            <p:nvPr/>
          </p:nvGrpSpPr>
          <p:grpSpPr>
            <a:xfrm rot="1279383">
              <a:off x="445811" y="242994"/>
              <a:ext cx="907020" cy="1192863"/>
              <a:chOff x="5057088" y="1359499"/>
              <a:chExt cx="2542577" cy="3343859"/>
            </a:xfrm>
          </p:grpSpPr>
          <p:cxnSp>
            <p:nvCxnSpPr>
              <p:cNvPr id="157" name="Google Shape;157;p21"/>
              <p:cNvCxnSpPr/>
              <p:nvPr/>
            </p:nvCxnSpPr>
            <p:spPr>
              <a:xfrm flipH="1">
                <a:off x="5533166" y="1359499"/>
                <a:ext cx="2066499" cy="3212500"/>
              </a:xfrm>
              <a:prstGeom prst="straightConnector1">
                <a:avLst/>
              </a:prstGeom>
              <a:noFill/>
              <a:ln w="9525" cap="flat" cmpd="sng">
                <a:solidFill>
                  <a:srgbClr val="FDFAF8"/>
                </a:solidFill>
                <a:prstDash val="solid"/>
                <a:miter lim="800000"/>
                <a:headEnd type="none" w="sm" len="sm"/>
                <a:tailEnd type="none" w="sm" len="sm"/>
              </a:ln>
            </p:spPr>
          </p:cxnSp>
          <p:sp>
            <p:nvSpPr>
              <p:cNvPr id="158" name="Google Shape;158;p21"/>
              <p:cNvSpPr/>
              <p:nvPr/>
            </p:nvSpPr>
            <p:spPr>
              <a:xfrm rot="2008142">
                <a:off x="5326021" y="3632692"/>
                <a:ext cx="319543" cy="1071380"/>
              </a:xfrm>
              <a:custGeom>
                <a:avLst/>
                <a:gdLst/>
                <a:ahLst/>
                <a:cxnLst/>
                <a:rect l="l" t="t" r="r" b="b"/>
                <a:pathLst>
                  <a:path w="319543" h="1071380" extrusionOk="0">
                    <a:moveTo>
                      <a:pt x="278285" y="0"/>
                    </a:moveTo>
                    <a:lnTo>
                      <a:pt x="319543" y="0"/>
                    </a:lnTo>
                    <a:lnTo>
                      <a:pt x="319543" y="601405"/>
                    </a:lnTo>
                    <a:lnTo>
                      <a:pt x="0" y="1071380"/>
                    </a:lnTo>
                    <a:lnTo>
                      <a:pt x="0" y="40929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grpSp>
      <p:grpSp>
        <p:nvGrpSpPr>
          <p:cNvPr id="24" name="Group 23"/>
          <p:cNvGrpSpPr/>
          <p:nvPr/>
        </p:nvGrpSpPr>
        <p:grpSpPr>
          <a:xfrm>
            <a:off x="4747917" y="2306751"/>
            <a:ext cx="2216537" cy="2143574"/>
            <a:chOff x="3803263" y="3614969"/>
            <a:chExt cx="2216537" cy="2143574"/>
          </a:xfrm>
        </p:grpSpPr>
        <p:grpSp>
          <p:nvGrpSpPr>
            <p:cNvPr id="25" name="Group 24"/>
            <p:cNvGrpSpPr/>
            <p:nvPr/>
          </p:nvGrpSpPr>
          <p:grpSpPr>
            <a:xfrm>
              <a:off x="3909414" y="3693485"/>
              <a:ext cx="2055355" cy="1964197"/>
              <a:chOff x="6565529" y="3637209"/>
              <a:chExt cx="2055355" cy="1964197"/>
            </a:xfrm>
          </p:grpSpPr>
          <p:sp>
            <p:nvSpPr>
              <p:cNvPr id="27" name="Google Shape;650;p39"/>
              <p:cNvSpPr/>
              <p:nvPr/>
            </p:nvSpPr>
            <p:spPr>
              <a:xfrm>
                <a:off x="6599364" y="3637209"/>
                <a:ext cx="2021520" cy="1964197"/>
              </a:xfrm>
              <a:prstGeom prst="rect">
                <a:avLst/>
              </a:prstGeom>
              <a:noFill/>
              <a:ln>
                <a:solidFill>
                  <a:srgbClr val="FFFF00"/>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 name="Google Shape;650;p39"/>
              <p:cNvSpPr/>
              <p:nvPr/>
            </p:nvSpPr>
            <p:spPr>
              <a:xfrm rot="18911918">
                <a:off x="6565529" y="3637209"/>
                <a:ext cx="2021520" cy="1964197"/>
              </a:xfrm>
              <a:prstGeom prst="rect">
                <a:avLst/>
              </a:prstGeom>
              <a:solidFill>
                <a:schemeClr val="tx2">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6" name="Rectangle 25"/>
            <p:cNvSpPr/>
            <p:nvPr/>
          </p:nvSpPr>
          <p:spPr>
            <a:xfrm>
              <a:off x="3803263" y="3614969"/>
              <a:ext cx="2216537" cy="214357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Google Shape;105;p19"/>
          <p:cNvSpPr txBox="1">
            <a:spLocks/>
          </p:cNvSpPr>
          <p:nvPr/>
        </p:nvSpPr>
        <p:spPr>
          <a:xfrm>
            <a:off x="555171" y="810314"/>
            <a:ext cx="10918371" cy="490468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Clr>
                <a:schemeClr val="lt2"/>
              </a:buClr>
              <a:buSzPts val="5400"/>
              <a:buFont typeface="Arial"/>
              <a:buNone/>
            </a:pPr>
            <a:endParaRPr lang="ar-EG" b="1" dirty="0" smtClean="0">
              <a:solidFill>
                <a:schemeClr val="bg1"/>
              </a:solidFill>
              <a:cs typeface="+mj-cs"/>
            </a:endParaRPr>
          </a:p>
          <a:p>
            <a:pPr marL="0" indent="0">
              <a:spcBef>
                <a:spcPts val="0"/>
              </a:spcBef>
              <a:buClr>
                <a:schemeClr val="lt2"/>
              </a:buClr>
              <a:buSzPts val="5400"/>
              <a:buFont typeface="Arial"/>
              <a:buNone/>
            </a:pPr>
            <a:endParaRPr lang="ar-EG" b="1" dirty="0">
              <a:solidFill>
                <a:schemeClr val="bg1"/>
              </a:solidFill>
              <a:cs typeface="+mj-cs"/>
            </a:endParaRPr>
          </a:p>
          <a:p>
            <a:pPr marL="0" indent="0">
              <a:spcBef>
                <a:spcPts val="0"/>
              </a:spcBef>
              <a:buClr>
                <a:schemeClr val="lt2"/>
              </a:buClr>
              <a:buSzPts val="5400"/>
              <a:buFont typeface="Arial"/>
              <a:buNone/>
            </a:pPr>
            <a:r>
              <a:rPr lang="en-US" sz="4400" b="1" dirty="0" smtClean="0">
                <a:solidFill>
                  <a:schemeClr val="bg1"/>
                </a:solidFill>
                <a:latin typeface="Times New Roman" panose="02020603050405020304" pitchFamily="18" charset="0"/>
                <a:cs typeface="Times New Roman" panose="02020603050405020304" pitchFamily="18" charset="0"/>
              </a:rPr>
              <a:t>Abstract:</a:t>
            </a:r>
            <a:endParaRPr lang="en-US" b="1" dirty="0" smtClean="0">
              <a:solidFill>
                <a:schemeClr val="bg1"/>
              </a:solidFill>
              <a:latin typeface="Times New Roman" panose="02020603050405020304" pitchFamily="18" charset="0"/>
              <a:cs typeface="Times New Roman" panose="02020603050405020304" pitchFamily="18" charset="0"/>
            </a:endParaRPr>
          </a:p>
          <a:p>
            <a:pPr marL="0" indent="0">
              <a:spcBef>
                <a:spcPts val="0"/>
              </a:spcBef>
              <a:buClr>
                <a:schemeClr val="lt2"/>
              </a:buClr>
              <a:buSzPts val="5400"/>
              <a:buFont typeface="Arial"/>
              <a:buNone/>
            </a:pPr>
            <a:r>
              <a:rPr lang="en-US" sz="1600" dirty="0" smtClean="0">
                <a:solidFill>
                  <a:schemeClr val="bg1"/>
                </a:solidFill>
                <a:cs typeface="+mj-cs"/>
              </a:rPr>
              <a:t> </a:t>
            </a:r>
          </a:p>
          <a:p>
            <a:pPr marL="0" indent="0">
              <a:spcBef>
                <a:spcPts val="0"/>
              </a:spcBef>
              <a:buClr>
                <a:schemeClr val="lt2"/>
              </a:buClr>
              <a:buSzPts val="5400"/>
              <a:buFont typeface="Arial"/>
              <a:buNone/>
            </a:pPr>
            <a:r>
              <a:rPr lang="en-US" sz="1600" dirty="0" smtClean="0">
                <a:solidFill>
                  <a:schemeClr val="bg1"/>
                </a:solidFill>
                <a:latin typeface="Times New Roman" panose="02020603050405020304" pitchFamily="18" charset="0"/>
                <a:cs typeface="Times New Roman" panose="02020603050405020304" pitchFamily="18" charset="0"/>
              </a:rPr>
              <a:t>An Electrocardiogram (ECG) is used as one of the important diagnostic tools for the detection of the health of a heart. An automatic heart abnormality identification methods sense numerous abnormalities or arrhythmia and decrease the physician’s pressure as well as share their work load. In ECG analysis, the main focus is to enhance degree of accuracy and include a number of heart diseases that can be classified. </a:t>
            </a:r>
          </a:p>
          <a:p>
            <a:pPr marL="0" indent="0">
              <a:spcBef>
                <a:spcPts val="0"/>
              </a:spcBef>
              <a:buClr>
                <a:schemeClr val="lt2"/>
              </a:buClr>
              <a:buSzPts val="5400"/>
              <a:buFont typeface="Arial"/>
              <a:buNone/>
            </a:pPr>
            <a:endParaRPr lang="en-US" sz="1600" dirty="0" smtClean="0">
              <a:solidFill>
                <a:schemeClr val="bg1"/>
              </a:solidFill>
              <a:latin typeface="Times New Roman" panose="02020603050405020304" pitchFamily="18" charset="0"/>
              <a:cs typeface="Times New Roman" panose="02020603050405020304" pitchFamily="18" charset="0"/>
            </a:endParaRPr>
          </a:p>
          <a:p>
            <a:pPr marL="0" indent="0">
              <a:spcBef>
                <a:spcPts val="0"/>
              </a:spcBef>
              <a:buClr>
                <a:schemeClr val="lt2"/>
              </a:buClr>
              <a:buSzPts val="5400"/>
              <a:buFont typeface="Arial"/>
              <a:buNone/>
            </a:pPr>
            <a:endParaRPr lang="en-US" sz="1600" dirty="0" smtClean="0">
              <a:solidFill>
                <a:schemeClr val="bg1"/>
              </a:solidFill>
              <a:latin typeface="Times New Roman" panose="02020603050405020304" pitchFamily="18" charset="0"/>
              <a:cs typeface="Times New Roman" panose="02020603050405020304" pitchFamily="18" charset="0"/>
            </a:endParaRPr>
          </a:p>
          <a:p>
            <a:pPr marL="0" indent="0">
              <a:spcBef>
                <a:spcPts val="0"/>
              </a:spcBef>
              <a:buClr>
                <a:schemeClr val="lt2"/>
              </a:buClr>
              <a:buSzPts val="5400"/>
              <a:buFont typeface="Arial"/>
              <a:buNone/>
            </a:pPr>
            <a:r>
              <a:rPr lang="en-US" sz="1600" dirty="0" smtClean="0">
                <a:solidFill>
                  <a:schemeClr val="bg1"/>
                </a:solidFill>
                <a:latin typeface="Times New Roman" panose="02020603050405020304" pitchFamily="18" charset="0"/>
                <a:cs typeface="Times New Roman" panose="02020603050405020304" pitchFamily="18" charset="0"/>
              </a:rPr>
              <a:t>In classification phase Deep Neural Network (DNN) classifier is used. This classifier categorizes the</a:t>
            </a:r>
          </a:p>
          <a:p>
            <a:pPr marL="0" indent="0">
              <a:spcBef>
                <a:spcPts val="0"/>
              </a:spcBef>
              <a:buClr>
                <a:schemeClr val="lt2"/>
              </a:buClr>
              <a:buSzPts val="5400"/>
              <a:buFont typeface="Arial"/>
              <a:buNone/>
            </a:pPr>
            <a:r>
              <a:rPr lang="en-US" sz="1600" dirty="0" smtClean="0">
                <a:solidFill>
                  <a:schemeClr val="bg1"/>
                </a:solidFill>
                <a:latin typeface="Times New Roman" panose="02020603050405020304" pitchFamily="18" charset="0"/>
                <a:cs typeface="Times New Roman" panose="02020603050405020304" pitchFamily="18" charset="0"/>
              </a:rPr>
              <a:t>normal and abnormal signals efficiently. The experimental analysis showed that, the Hybrid features Arrhythmia</a:t>
            </a:r>
          </a:p>
          <a:p>
            <a:pPr marL="0" indent="0">
              <a:spcBef>
                <a:spcPts val="0"/>
              </a:spcBef>
              <a:buClr>
                <a:schemeClr val="lt2"/>
              </a:buClr>
              <a:buSzPts val="5400"/>
              <a:buFont typeface="Arial"/>
              <a:buNone/>
            </a:pPr>
            <a:r>
              <a:rPr lang="en-US" sz="1600" dirty="0" smtClean="0">
                <a:solidFill>
                  <a:schemeClr val="bg1"/>
                </a:solidFill>
                <a:latin typeface="Times New Roman" panose="02020603050405020304" pitchFamily="18" charset="0"/>
                <a:cs typeface="Times New Roman" panose="02020603050405020304" pitchFamily="18" charset="0"/>
              </a:rPr>
              <a:t>classification performance of accuracy approximately 98.3%, Specificity 98.0% and Sensitivity 98.6% using MIT-BIH</a:t>
            </a:r>
          </a:p>
          <a:p>
            <a:pPr marL="0" indent="0">
              <a:spcBef>
                <a:spcPts val="0"/>
              </a:spcBef>
              <a:buClr>
                <a:schemeClr val="lt2"/>
              </a:buClr>
              <a:buSzPts val="5400"/>
              <a:buFont typeface="Arial"/>
              <a:buNone/>
            </a:pPr>
            <a:r>
              <a:rPr lang="en-US" sz="1600" dirty="0" smtClean="0">
                <a:solidFill>
                  <a:schemeClr val="bg1"/>
                </a:solidFill>
                <a:latin typeface="Times New Roman" panose="02020603050405020304" pitchFamily="18" charset="0"/>
                <a:cs typeface="Times New Roman" panose="02020603050405020304" pitchFamily="18" charset="0"/>
              </a:rPr>
              <a:t>database.</a:t>
            </a:r>
            <a:br>
              <a:rPr lang="en-US" sz="1600" dirty="0" smtClean="0">
                <a:solidFill>
                  <a:schemeClr val="bg1"/>
                </a:solidFill>
                <a:latin typeface="Times New Roman" panose="02020603050405020304" pitchFamily="18" charset="0"/>
                <a:cs typeface="Times New Roman" panose="02020603050405020304" pitchFamily="18" charset="0"/>
              </a:rPr>
            </a:br>
            <a:endParaRPr lang="ar-EG" sz="1600" dirty="0" smtClean="0">
              <a:solidFill>
                <a:schemeClr val="bg1"/>
              </a:solidFill>
              <a:latin typeface="Times New Roman" panose="02020603050405020304" pitchFamily="18" charset="0"/>
              <a:cs typeface="Times New Roman" panose="02020603050405020304" pitchFamily="18" charset="0"/>
            </a:endParaRPr>
          </a:p>
          <a:p>
            <a:pPr marL="0" indent="0">
              <a:spcBef>
                <a:spcPts val="0"/>
              </a:spcBef>
              <a:buClr>
                <a:schemeClr val="lt2"/>
              </a:buClr>
              <a:buSzPts val="5400"/>
              <a:buNone/>
            </a:pPr>
            <a:r>
              <a:rPr lang="en-US" sz="1600" dirty="0">
                <a:solidFill>
                  <a:schemeClr val="bg1"/>
                </a:solidFill>
                <a:latin typeface="Times New Roman" panose="02020603050405020304" pitchFamily="18" charset="0"/>
                <a:cs typeface="Times New Roman" panose="02020603050405020304" pitchFamily="18" charset="0"/>
              </a:rPr>
              <a:t>By using deep </a:t>
            </a:r>
            <a:r>
              <a:rPr lang="en-US" sz="1600" dirty="0" smtClean="0">
                <a:solidFill>
                  <a:schemeClr val="bg1"/>
                </a:solidFill>
                <a:latin typeface="Times New Roman" panose="02020603050405020304" pitchFamily="18" charset="0"/>
                <a:cs typeface="Times New Roman" panose="02020603050405020304" pitchFamily="18" charset="0"/>
              </a:rPr>
              <a:t>learning algorithm, </a:t>
            </a:r>
            <a:r>
              <a:rPr lang="en-US" sz="1600" dirty="0">
                <a:solidFill>
                  <a:schemeClr val="bg1"/>
                </a:solidFill>
                <a:latin typeface="Times New Roman" panose="02020603050405020304" pitchFamily="18" charset="0"/>
                <a:cs typeface="Times New Roman" panose="02020603050405020304" pitchFamily="18" charset="0"/>
              </a:rPr>
              <a:t>which contains a set of codes, to calculate these numbers indicating the presence of a disease or not, and discovering </a:t>
            </a:r>
            <a:r>
              <a:rPr lang="en-US" sz="1600" dirty="0" smtClean="0">
                <a:solidFill>
                  <a:schemeClr val="bg1"/>
                </a:solidFill>
                <a:latin typeface="Times New Roman" panose="02020603050405020304" pitchFamily="18" charset="0"/>
                <a:cs typeface="Times New Roman" panose="02020603050405020304" pitchFamily="18" charset="0"/>
              </a:rPr>
              <a:t>Arrhythmia</a:t>
            </a:r>
            <a:r>
              <a:rPr lang="en-US" sz="1600" dirty="0">
                <a:solidFill>
                  <a:schemeClr val="bg1"/>
                </a:solidFill>
                <a:cs typeface="+mj-cs"/>
              </a:rPr>
              <a:t>.</a:t>
            </a:r>
            <a:endParaRPr lang="ar-EG" sz="1600" dirty="0" smtClean="0">
              <a:solidFill>
                <a:schemeClr val="bg1"/>
              </a:solidFill>
              <a:cs typeface="+mj-cs"/>
            </a:endParaRPr>
          </a:p>
          <a:p>
            <a:pPr marL="0" indent="0">
              <a:spcBef>
                <a:spcPts val="0"/>
              </a:spcBef>
              <a:buClr>
                <a:schemeClr val="lt2"/>
              </a:buClr>
              <a:buSzPts val="5400"/>
              <a:buFont typeface="Arial"/>
              <a:buNone/>
            </a:pPr>
            <a:endParaRPr lang="en-US" sz="1600" dirty="0">
              <a:solidFill>
                <a:schemeClr val="bg1"/>
              </a:solidFill>
              <a:cs typeface="+mj-cs"/>
            </a:endParaRPr>
          </a:p>
        </p:txBody>
      </p:sp>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fade">
                                      <p:cBhvr>
                                        <p:cTn id="7" dur="500"/>
                                        <p:tgtEl>
                                          <p:spTgt spid="14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2"/>
                                        </p:tgtEl>
                                        <p:attrNameLst>
                                          <p:attrName>style.visibility</p:attrName>
                                        </p:attrNameLst>
                                      </p:cBhvr>
                                      <p:to>
                                        <p:strVal val="visible"/>
                                      </p:to>
                                    </p:set>
                                    <p:animEffect transition="in" filter="fade">
                                      <p:cBhvr>
                                        <p:cTn id="11" dur="500"/>
                                        <p:tgtEl>
                                          <p:spTgt spid="14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4"/>
                                        </p:tgtEl>
                                        <p:attrNameLst>
                                          <p:attrName>style.visibility</p:attrName>
                                        </p:attrNameLst>
                                      </p:cBhvr>
                                      <p:to>
                                        <p:strVal val="visible"/>
                                      </p:to>
                                    </p:set>
                                    <p:animEffect transition="in" filter="fade">
                                      <p:cBhvr>
                                        <p:cTn id="15" dur="500"/>
                                        <p:tgtEl>
                                          <p:spTgt spid="14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46"/>
                                        </p:tgtEl>
                                        <p:attrNameLst>
                                          <p:attrName>style.visibility</p:attrName>
                                        </p:attrNameLst>
                                      </p:cBhvr>
                                      <p:to>
                                        <p:strVal val="visible"/>
                                      </p:to>
                                    </p:set>
                                    <p:animEffect transition="in" filter="fade">
                                      <p:cBhvr>
                                        <p:cTn id="19" dur="500"/>
                                        <p:tgtEl>
                                          <p:spTgt spid="14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9">
                                            <p:txEl>
                                              <p:pRg st="2" end="2"/>
                                            </p:txEl>
                                          </p:spTgt>
                                        </p:tgtEl>
                                        <p:attrNameLst>
                                          <p:attrName>style.visibility</p:attrName>
                                        </p:attrNameLst>
                                      </p:cBhvr>
                                      <p:to>
                                        <p:strVal val="visible"/>
                                      </p:to>
                                    </p:set>
                                    <p:animEffect transition="in" filter="fade">
                                      <p:cBhvr>
                                        <p:cTn id="23" dur="1000"/>
                                        <p:tgtEl>
                                          <p:spTgt spid="29">
                                            <p:txEl>
                                              <p:pRg st="2" end="2"/>
                                            </p:txEl>
                                          </p:spTgt>
                                        </p:tgtEl>
                                      </p:cBhvr>
                                    </p:animEffect>
                                  </p:childTnLst>
                                </p:cTn>
                              </p:par>
                            </p:childTnLst>
                          </p:cTn>
                        </p:par>
                        <p:par>
                          <p:cTn id="24" fill="hold">
                            <p:stCondLst>
                              <p:cond delay="3000"/>
                            </p:stCondLst>
                            <p:childTnLst>
                              <p:par>
                                <p:cTn id="25" presetID="10" presetClass="entr" presetSubtype="0" fill="hold" nodeType="afterEffect">
                                  <p:stCondLst>
                                    <p:cond delay="0"/>
                                  </p:stCondLst>
                                  <p:childTnLst>
                                    <p:set>
                                      <p:cBhvr>
                                        <p:cTn id="26" dur="1" fill="hold">
                                          <p:stCondLst>
                                            <p:cond delay="0"/>
                                          </p:stCondLst>
                                        </p:cTn>
                                        <p:tgtEl>
                                          <p:spTgt spid="29">
                                            <p:txEl>
                                              <p:pRg st="3" end="3"/>
                                            </p:txEl>
                                          </p:spTgt>
                                        </p:tgtEl>
                                        <p:attrNameLst>
                                          <p:attrName>style.visibility</p:attrName>
                                        </p:attrNameLst>
                                      </p:cBhvr>
                                      <p:to>
                                        <p:strVal val="visible"/>
                                      </p:to>
                                    </p:set>
                                    <p:animEffect transition="in" filter="fade">
                                      <p:cBhvr>
                                        <p:cTn id="27" dur="1000"/>
                                        <p:tgtEl>
                                          <p:spTgt spid="29">
                                            <p:txEl>
                                              <p:pRg st="3" end="3"/>
                                            </p:txEl>
                                          </p:spTgt>
                                        </p:tgtEl>
                                      </p:cBhvr>
                                    </p:animEffect>
                                  </p:childTnLst>
                                </p:cTn>
                              </p:par>
                            </p:childTnLst>
                          </p:cTn>
                        </p:par>
                        <p:par>
                          <p:cTn id="28" fill="hold">
                            <p:stCondLst>
                              <p:cond delay="4000"/>
                            </p:stCondLst>
                            <p:childTnLst>
                              <p:par>
                                <p:cTn id="29" presetID="10" presetClass="entr" presetSubtype="0" fill="hold" nodeType="afterEffect">
                                  <p:stCondLst>
                                    <p:cond delay="0"/>
                                  </p:stCondLst>
                                  <p:childTnLst>
                                    <p:set>
                                      <p:cBhvr>
                                        <p:cTn id="30" dur="1" fill="hold">
                                          <p:stCondLst>
                                            <p:cond delay="0"/>
                                          </p:stCondLst>
                                        </p:cTn>
                                        <p:tgtEl>
                                          <p:spTgt spid="29">
                                            <p:txEl>
                                              <p:pRg st="4" end="4"/>
                                            </p:txEl>
                                          </p:spTgt>
                                        </p:tgtEl>
                                        <p:attrNameLst>
                                          <p:attrName>style.visibility</p:attrName>
                                        </p:attrNameLst>
                                      </p:cBhvr>
                                      <p:to>
                                        <p:strVal val="visible"/>
                                      </p:to>
                                    </p:set>
                                    <p:animEffect transition="in" filter="fade">
                                      <p:cBhvr>
                                        <p:cTn id="31" dur="1000"/>
                                        <p:tgtEl>
                                          <p:spTgt spid="29">
                                            <p:txEl>
                                              <p:pRg st="4" end="4"/>
                                            </p:txEl>
                                          </p:spTgt>
                                        </p:tgtEl>
                                      </p:cBhvr>
                                    </p:animEffect>
                                  </p:childTnLst>
                                </p:cTn>
                              </p:par>
                            </p:childTnLst>
                          </p:cTn>
                        </p:par>
                        <p:par>
                          <p:cTn id="32" fill="hold">
                            <p:stCondLst>
                              <p:cond delay="5000"/>
                            </p:stCondLst>
                            <p:childTnLst>
                              <p:par>
                                <p:cTn id="33" presetID="10" presetClass="entr" presetSubtype="0" fill="hold" nodeType="afterEffect">
                                  <p:stCondLst>
                                    <p:cond delay="0"/>
                                  </p:stCondLst>
                                  <p:childTnLst>
                                    <p:set>
                                      <p:cBhvr>
                                        <p:cTn id="34" dur="1" fill="hold">
                                          <p:stCondLst>
                                            <p:cond delay="0"/>
                                          </p:stCondLst>
                                        </p:cTn>
                                        <p:tgtEl>
                                          <p:spTgt spid="29">
                                            <p:txEl>
                                              <p:pRg st="7" end="7"/>
                                            </p:txEl>
                                          </p:spTgt>
                                        </p:tgtEl>
                                        <p:attrNameLst>
                                          <p:attrName>style.visibility</p:attrName>
                                        </p:attrNameLst>
                                      </p:cBhvr>
                                      <p:to>
                                        <p:strVal val="visible"/>
                                      </p:to>
                                    </p:set>
                                    <p:animEffect transition="in" filter="fade">
                                      <p:cBhvr>
                                        <p:cTn id="35" dur="1000"/>
                                        <p:tgtEl>
                                          <p:spTgt spid="29">
                                            <p:txEl>
                                              <p:pRg st="7" end="7"/>
                                            </p:txEl>
                                          </p:spTgt>
                                        </p:tgtEl>
                                      </p:cBhvr>
                                    </p:animEffect>
                                  </p:childTnLst>
                                </p:cTn>
                              </p:par>
                            </p:childTnLst>
                          </p:cTn>
                        </p:par>
                        <p:par>
                          <p:cTn id="36" fill="hold">
                            <p:stCondLst>
                              <p:cond delay="6000"/>
                            </p:stCondLst>
                            <p:childTnLst>
                              <p:par>
                                <p:cTn id="37" presetID="10" presetClass="entr" presetSubtype="0" fill="hold" nodeType="afterEffect">
                                  <p:stCondLst>
                                    <p:cond delay="0"/>
                                  </p:stCondLst>
                                  <p:childTnLst>
                                    <p:set>
                                      <p:cBhvr>
                                        <p:cTn id="38" dur="1" fill="hold">
                                          <p:stCondLst>
                                            <p:cond delay="0"/>
                                          </p:stCondLst>
                                        </p:cTn>
                                        <p:tgtEl>
                                          <p:spTgt spid="29">
                                            <p:txEl>
                                              <p:pRg st="8" end="8"/>
                                            </p:txEl>
                                          </p:spTgt>
                                        </p:tgtEl>
                                        <p:attrNameLst>
                                          <p:attrName>style.visibility</p:attrName>
                                        </p:attrNameLst>
                                      </p:cBhvr>
                                      <p:to>
                                        <p:strVal val="visible"/>
                                      </p:to>
                                    </p:set>
                                    <p:animEffect transition="in" filter="fade">
                                      <p:cBhvr>
                                        <p:cTn id="39" dur="1000"/>
                                        <p:tgtEl>
                                          <p:spTgt spid="29">
                                            <p:txEl>
                                              <p:pRg st="8" end="8"/>
                                            </p:txEl>
                                          </p:spTgt>
                                        </p:tgtEl>
                                      </p:cBhvr>
                                    </p:animEffect>
                                  </p:childTnLst>
                                </p:cTn>
                              </p:par>
                            </p:childTnLst>
                          </p:cTn>
                        </p:par>
                        <p:par>
                          <p:cTn id="40" fill="hold">
                            <p:stCondLst>
                              <p:cond delay="7000"/>
                            </p:stCondLst>
                            <p:childTnLst>
                              <p:par>
                                <p:cTn id="41" presetID="10" presetClass="entr" presetSubtype="0" fill="hold" nodeType="afterEffect">
                                  <p:stCondLst>
                                    <p:cond delay="0"/>
                                  </p:stCondLst>
                                  <p:childTnLst>
                                    <p:set>
                                      <p:cBhvr>
                                        <p:cTn id="42" dur="1" fill="hold">
                                          <p:stCondLst>
                                            <p:cond delay="0"/>
                                          </p:stCondLst>
                                        </p:cTn>
                                        <p:tgtEl>
                                          <p:spTgt spid="29">
                                            <p:txEl>
                                              <p:pRg st="9" end="9"/>
                                            </p:txEl>
                                          </p:spTgt>
                                        </p:tgtEl>
                                        <p:attrNameLst>
                                          <p:attrName>style.visibility</p:attrName>
                                        </p:attrNameLst>
                                      </p:cBhvr>
                                      <p:to>
                                        <p:strVal val="visible"/>
                                      </p:to>
                                    </p:set>
                                    <p:animEffect transition="in" filter="fade">
                                      <p:cBhvr>
                                        <p:cTn id="43" dur="1000"/>
                                        <p:tgtEl>
                                          <p:spTgt spid="29">
                                            <p:txEl>
                                              <p:pRg st="9" end="9"/>
                                            </p:txEl>
                                          </p:spTgt>
                                        </p:tgtEl>
                                      </p:cBhvr>
                                    </p:animEffect>
                                  </p:childTnLst>
                                </p:cTn>
                              </p:par>
                            </p:childTnLst>
                          </p:cTn>
                        </p:par>
                        <p:par>
                          <p:cTn id="44" fill="hold">
                            <p:stCondLst>
                              <p:cond delay="8000"/>
                            </p:stCondLst>
                            <p:childTnLst>
                              <p:par>
                                <p:cTn id="45" presetID="10" presetClass="entr" presetSubtype="0" fill="hold" nodeType="afterEffect">
                                  <p:stCondLst>
                                    <p:cond delay="0"/>
                                  </p:stCondLst>
                                  <p:childTnLst>
                                    <p:set>
                                      <p:cBhvr>
                                        <p:cTn id="46" dur="1" fill="hold">
                                          <p:stCondLst>
                                            <p:cond delay="0"/>
                                          </p:stCondLst>
                                        </p:cTn>
                                        <p:tgtEl>
                                          <p:spTgt spid="29">
                                            <p:txEl>
                                              <p:pRg st="10" end="10"/>
                                            </p:txEl>
                                          </p:spTgt>
                                        </p:tgtEl>
                                        <p:attrNameLst>
                                          <p:attrName>style.visibility</p:attrName>
                                        </p:attrNameLst>
                                      </p:cBhvr>
                                      <p:to>
                                        <p:strVal val="visible"/>
                                      </p:to>
                                    </p:set>
                                    <p:animEffect transition="in" filter="fade">
                                      <p:cBhvr>
                                        <p:cTn id="47" dur="1000"/>
                                        <p:tgtEl>
                                          <p:spTgt spid="29">
                                            <p:txEl>
                                              <p:pRg st="10" end="10"/>
                                            </p:txEl>
                                          </p:spTgt>
                                        </p:tgtEl>
                                      </p:cBhvr>
                                    </p:animEffect>
                                  </p:childTnLst>
                                </p:cTn>
                              </p:par>
                            </p:childTnLst>
                          </p:cTn>
                        </p:par>
                        <p:par>
                          <p:cTn id="48" fill="hold">
                            <p:stCondLst>
                              <p:cond delay="9000"/>
                            </p:stCondLst>
                            <p:childTnLst>
                              <p:par>
                                <p:cTn id="49" presetID="10" presetClass="entr" presetSubtype="0" fill="hold" nodeType="afterEffect">
                                  <p:stCondLst>
                                    <p:cond delay="0"/>
                                  </p:stCondLst>
                                  <p:childTnLst>
                                    <p:set>
                                      <p:cBhvr>
                                        <p:cTn id="50" dur="1" fill="hold">
                                          <p:stCondLst>
                                            <p:cond delay="0"/>
                                          </p:stCondLst>
                                        </p:cTn>
                                        <p:tgtEl>
                                          <p:spTgt spid="29">
                                            <p:txEl>
                                              <p:pRg st="11" end="11"/>
                                            </p:txEl>
                                          </p:spTgt>
                                        </p:tgtEl>
                                        <p:attrNameLst>
                                          <p:attrName>style.visibility</p:attrName>
                                        </p:attrNameLst>
                                      </p:cBhvr>
                                      <p:to>
                                        <p:strVal val="visible"/>
                                      </p:to>
                                    </p:set>
                                    <p:animEffect transition="in" filter="fade">
                                      <p:cBhvr>
                                        <p:cTn id="51" dur="1000"/>
                                        <p:tgtEl>
                                          <p:spTgt spid="2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26" name="Google Shape;126;p20"/>
          <p:cNvSpPr txBox="1"/>
          <p:nvPr/>
        </p:nvSpPr>
        <p:spPr>
          <a:xfrm>
            <a:off x="1208876" y="369288"/>
            <a:ext cx="765810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smtClean="0">
                <a:solidFill>
                  <a:schemeClr val="accent1"/>
                </a:solidFill>
                <a:latin typeface="Calibri"/>
                <a:ea typeface="Calibri"/>
                <a:cs typeface="Calibri"/>
                <a:sym typeface="Calibri"/>
              </a:rPr>
              <a:t>Introduction</a:t>
            </a:r>
            <a:endParaRPr sz="2400" dirty="0">
              <a:solidFill>
                <a:schemeClr val="accent1"/>
              </a:solidFill>
              <a:latin typeface="Calibri"/>
              <a:ea typeface="Calibri"/>
              <a:cs typeface="Calibri"/>
              <a:sym typeface="Calibri"/>
            </a:endParaRPr>
          </a:p>
        </p:txBody>
      </p:sp>
      <p:grpSp>
        <p:nvGrpSpPr>
          <p:cNvPr id="127" name="Google Shape;127;p20"/>
          <p:cNvGrpSpPr/>
          <p:nvPr/>
        </p:nvGrpSpPr>
        <p:grpSpPr>
          <a:xfrm>
            <a:off x="259978" y="118915"/>
            <a:ext cx="1278686" cy="1441022"/>
            <a:chOff x="259978" y="118915"/>
            <a:chExt cx="1278686" cy="1441022"/>
          </a:xfrm>
        </p:grpSpPr>
        <p:sp>
          <p:nvSpPr>
            <p:cNvPr id="128" name="Google Shape;128;p20"/>
            <p:cNvSpPr txBox="1"/>
            <p:nvPr/>
          </p:nvSpPr>
          <p:spPr>
            <a:xfrm>
              <a:off x="538226" y="153800"/>
              <a:ext cx="567647" cy="11079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ar-EG" sz="6600" b="0" u="none" dirty="0" smtClean="0">
                  <a:solidFill>
                    <a:schemeClr val="lt1"/>
                  </a:solidFill>
                  <a:latin typeface="Calibri"/>
                  <a:ea typeface="Calibri"/>
                  <a:cs typeface="Calibri"/>
                  <a:sym typeface="Calibri"/>
                </a:rPr>
                <a:t>2</a:t>
              </a:r>
              <a:endParaRPr sz="6600" b="0" u="none" dirty="0">
                <a:solidFill>
                  <a:schemeClr val="lt1"/>
                </a:solidFill>
                <a:latin typeface="Calibri"/>
                <a:ea typeface="Calibri"/>
                <a:cs typeface="Calibri"/>
                <a:sym typeface="Calibri"/>
              </a:endParaRPr>
            </a:p>
          </p:txBody>
        </p:sp>
        <p:grpSp>
          <p:nvGrpSpPr>
            <p:cNvPr id="129" name="Google Shape;129;p20"/>
            <p:cNvGrpSpPr/>
            <p:nvPr/>
          </p:nvGrpSpPr>
          <p:grpSpPr>
            <a:xfrm rot="1279383">
              <a:off x="445811" y="242994"/>
              <a:ext cx="907020" cy="1192863"/>
              <a:chOff x="5057088" y="1359499"/>
              <a:chExt cx="2542577" cy="3343859"/>
            </a:xfrm>
          </p:grpSpPr>
          <p:cxnSp>
            <p:nvCxnSpPr>
              <p:cNvPr id="130" name="Google Shape;130;p20"/>
              <p:cNvCxnSpPr/>
              <p:nvPr/>
            </p:nvCxnSpPr>
            <p:spPr>
              <a:xfrm flipH="1">
                <a:off x="5533166" y="1359499"/>
                <a:ext cx="2066499" cy="3212500"/>
              </a:xfrm>
              <a:prstGeom prst="straightConnector1">
                <a:avLst/>
              </a:prstGeom>
              <a:noFill/>
              <a:ln w="9525" cap="flat" cmpd="sng">
                <a:solidFill>
                  <a:srgbClr val="FDFAF8"/>
                </a:solidFill>
                <a:prstDash val="solid"/>
                <a:miter lim="800000"/>
                <a:headEnd type="none" w="sm" len="sm"/>
                <a:tailEnd type="none" w="sm" len="sm"/>
              </a:ln>
            </p:spPr>
          </p:cxnSp>
          <p:sp>
            <p:nvSpPr>
              <p:cNvPr id="131" name="Google Shape;131;p20"/>
              <p:cNvSpPr/>
              <p:nvPr/>
            </p:nvSpPr>
            <p:spPr>
              <a:xfrm rot="2008142">
                <a:off x="5326021" y="3632692"/>
                <a:ext cx="319543" cy="1071380"/>
              </a:xfrm>
              <a:custGeom>
                <a:avLst/>
                <a:gdLst/>
                <a:ahLst/>
                <a:cxnLst/>
                <a:rect l="l" t="t" r="r" b="b"/>
                <a:pathLst>
                  <a:path w="319543" h="1071380" extrusionOk="0">
                    <a:moveTo>
                      <a:pt x="278285" y="0"/>
                    </a:moveTo>
                    <a:lnTo>
                      <a:pt x="319543" y="0"/>
                    </a:lnTo>
                    <a:lnTo>
                      <a:pt x="319543" y="601405"/>
                    </a:lnTo>
                    <a:lnTo>
                      <a:pt x="0" y="1071380"/>
                    </a:lnTo>
                    <a:lnTo>
                      <a:pt x="0" y="40929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grpSp>
      <p:grpSp>
        <p:nvGrpSpPr>
          <p:cNvPr id="19" name="Group 18"/>
          <p:cNvGrpSpPr/>
          <p:nvPr/>
        </p:nvGrpSpPr>
        <p:grpSpPr>
          <a:xfrm>
            <a:off x="4747917" y="2306751"/>
            <a:ext cx="2216537" cy="2143574"/>
            <a:chOff x="3803263" y="3614969"/>
            <a:chExt cx="2216537" cy="2143574"/>
          </a:xfrm>
        </p:grpSpPr>
        <p:grpSp>
          <p:nvGrpSpPr>
            <p:cNvPr id="20" name="Group 19"/>
            <p:cNvGrpSpPr/>
            <p:nvPr/>
          </p:nvGrpSpPr>
          <p:grpSpPr>
            <a:xfrm>
              <a:off x="3909414" y="3693485"/>
              <a:ext cx="2055355" cy="1964197"/>
              <a:chOff x="6565529" y="3637209"/>
              <a:chExt cx="2055355" cy="1964197"/>
            </a:xfrm>
          </p:grpSpPr>
          <p:sp>
            <p:nvSpPr>
              <p:cNvPr id="22" name="Google Shape;650;p39"/>
              <p:cNvSpPr/>
              <p:nvPr/>
            </p:nvSpPr>
            <p:spPr>
              <a:xfrm>
                <a:off x="6599364" y="3637209"/>
                <a:ext cx="2021520" cy="1964197"/>
              </a:xfrm>
              <a:prstGeom prst="rect">
                <a:avLst/>
              </a:prstGeom>
              <a:noFill/>
              <a:ln>
                <a:solidFill>
                  <a:srgbClr val="FFFF00"/>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 name="Google Shape;650;p39"/>
              <p:cNvSpPr/>
              <p:nvPr/>
            </p:nvSpPr>
            <p:spPr>
              <a:xfrm rot="18911918">
                <a:off x="6565529" y="3637209"/>
                <a:ext cx="2021520" cy="1964197"/>
              </a:xfrm>
              <a:prstGeom prst="rect">
                <a:avLst/>
              </a:prstGeom>
              <a:solidFill>
                <a:schemeClr val="tx2">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1" name="Rectangle 20"/>
            <p:cNvSpPr/>
            <p:nvPr/>
          </p:nvSpPr>
          <p:spPr>
            <a:xfrm>
              <a:off x="3803263" y="3614969"/>
              <a:ext cx="2216537" cy="214357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Google Shape;123;p20"/>
          <p:cNvSpPr/>
          <p:nvPr/>
        </p:nvSpPr>
        <p:spPr>
          <a:xfrm>
            <a:off x="986943" y="1185902"/>
            <a:ext cx="10085437" cy="5668412"/>
          </a:xfrm>
          <a:prstGeom prst="rect">
            <a:avLst/>
          </a:prstGeom>
          <a:noFill/>
          <a:ln>
            <a:noFill/>
          </a:ln>
        </p:spPr>
        <p:txBody>
          <a:bodyPr spcFirstLastPara="1" wrap="square" lIns="91425" tIns="45700" rIns="91425" bIns="45700" anchor="t" anchorCtr="0">
            <a:noAutofit/>
          </a:bodyPr>
          <a:lstStyle/>
          <a:p>
            <a:pPr lvl="0"/>
            <a:r>
              <a:rPr lang="en-US" sz="2800" b="1" dirty="0" smtClean="0">
                <a:solidFill>
                  <a:schemeClr val="bg1"/>
                </a:solidFill>
                <a:latin typeface="Times New Roman" panose="02020603050405020304" pitchFamily="18" charset="0"/>
                <a:ea typeface="Calibri"/>
                <a:cs typeface="Times New Roman" panose="02020603050405020304" pitchFamily="18" charset="0"/>
                <a:sym typeface="Calibri"/>
              </a:rPr>
              <a:t>Introduction:</a:t>
            </a:r>
          </a:p>
          <a:p>
            <a:pPr lvl="0"/>
            <a:endParaRPr lang="en-US" b="1" dirty="0">
              <a:solidFill>
                <a:schemeClr val="bg1"/>
              </a:solidFill>
              <a:latin typeface="Times New Roman" panose="02020603050405020304" pitchFamily="18" charset="0"/>
              <a:ea typeface="Calibri"/>
              <a:cs typeface="Times New Roman" panose="02020603050405020304" pitchFamily="18" charset="0"/>
              <a:sym typeface="Calibri"/>
            </a:endParaRPr>
          </a:p>
          <a:p>
            <a:pPr lvl="0"/>
            <a:r>
              <a:rPr lang="en-US" sz="1600" dirty="0">
                <a:solidFill>
                  <a:schemeClr val="bg1"/>
                </a:solidFill>
                <a:latin typeface="Times New Roman" panose="02020603050405020304" pitchFamily="18" charset="0"/>
                <a:ea typeface="Calibri"/>
                <a:cs typeface="Times New Roman" panose="02020603050405020304" pitchFamily="18" charset="0"/>
                <a:sym typeface="Calibri"/>
              </a:rPr>
              <a:t>In present days, the computerized ECG acquisition system plays an </a:t>
            </a:r>
            <a:r>
              <a:rPr lang="en-US" sz="1600" dirty="0" smtClean="0">
                <a:solidFill>
                  <a:schemeClr val="bg1"/>
                </a:solidFill>
                <a:latin typeface="Times New Roman" panose="02020603050405020304" pitchFamily="18" charset="0"/>
                <a:ea typeface="Calibri"/>
                <a:cs typeface="Times New Roman" panose="02020603050405020304" pitchFamily="18" charset="0"/>
                <a:sym typeface="Calibri"/>
              </a:rPr>
              <a:t>important</a:t>
            </a:r>
            <a:br>
              <a:rPr lang="en-US" sz="1600" dirty="0" smtClean="0">
                <a:solidFill>
                  <a:schemeClr val="bg1"/>
                </a:solidFill>
                <a:latin typeface="Times New Roman" panose="02020603050405020304" pitchFamily="18" charset="0"/>
                <a:ea typeface="Calibri"/>
                <a:cs typeface="Times New Roman" panose="02020603050405020304" pitchFamily="18" charset="0"/>
                <a:sym typeface="Calibri"/>
              </a:rPr>
            </a:br>
            <a:r>
              <a:rPr lang="en-US" sz="1600" dirty="0" smtClean="0">
                <a:solidFill>
                  <a:schemeClr val="bg1"/>
                </a:solidFill>
                <a:latin typeface="Times New Roman" panose="02020603050405020304" pitchFamily="18" charset="0"/>
                <a:ea typeface="Calibri"/>
                <a:cs typeface="Times New Roman" panose="02020603050405020304" pitchFamily="18" charset="0"/>
                <a:sym typeface="Calibri"/>
              </a:rPr>
              <a:t> </a:t>
            </a:r>
            <a:r>
              <a:rPr lang="en-US" sz="1600" dirty="0">
                <a:solidFill>
                  <a:schemeClr val="bg1"/>
                </a:solidFill>
                <a:latin typeface="Times New Roman" panose="02020603050405020304" pitchFamily="18" charset="0"/>
                <a:ea typeface="Calibri"/>
                <a:cs typeface="Times New Roman" panose="02020603050405020304" pitchFamily="18" charset="0"/>
                <a:sym typeface="Calibri"/>
              </a:rPr>
              <a:t>role in monitoring and recording the signal in real time and</a:t>
            </a:r>
          </a:p>
          <a:p>
            <a:pPr lvl="0"/>
            <a:r>
              <a:rPr lang="en-US" sz="1600" dirty="0">
                <a:solidFill>
                  <a:schemeClr val="bg1"/>
                </a:solidFill>
                <a:latin typeface="Times New Roman" panose="02020603050405020304" pitchFamily="18" charset="0"/>
                <a:ea typeface="Calibri"/>
                <a:cs typeface="Times New Roman" panose="02020603050405020304" pitchFamily="18" charset="0"/>
                <a:sym typeface="Calibri"/>
              </a:rPr>
              <a:t>helps to recognize the normal and abnormal heart conditions</a:t>
            </a:r>
            <a:r>
              <a:rPr lang="en-US" sz="1600" dirty="0" smtClean="0">
                <a:solidFill>
                  <a:schemeClr val="bg1"/>
                </a:solidFill>
                <a:latin typeface="Times New Roman" panose="02020603050405020304" pitchFamily="18" charset="0"/>
                <a:ea typeface="Calibri"/>
                <a:cs typeface="Times New Roman" panose="02020603050405020304" pitchFamily="18" charset="0"/>
                <a:sym typeface="Calibri"/>
              </a:rPr>
              <a:t>.</a:t>
            </a:r>
            <a:br>
              <a:rPr lang="en-US" sz="1600" dirty="0" smtClean="0">
                <a:solidFill>
                  <a:schemeClr val="bg1"/>
                </a:solidFill>
                <a:latin typeface="Times New Roman" panose="02020603050405020304" pitchFamily="18" charset="0"/>
                <a:ea typeface="Calibri"/>
                <a:cs typeface="Times New Roman" panose="02020603050405020304" pitchFamily="18" charset="0"/>
                <a:sym typeface="Calibri"/>
              </a:rPr>
            </a:br>
            <a:r>
              <a:rPr lang="en-US" sz="1600" dirty="0" smtClean="0">
                <a:solidFill>
                  <a:schemeClr val="bg1"/>
                </a:solidFill>
                <a:latin typeface="Times New Roman" panose="02020603050405020304" pitchFamily="18" charset="0"/>
                <a:ea typeface="Calibri"/>
                <a:cs typeface="Times New Roman" panose="02020603050405020304" pitchFamily="18" charset="0"/>
                <a:sym typeface="Calibri"/>
              </a:rPr>
              <a:t>It </a:t>
            </a:r>
            <a:r>
              <a:rPr lang="en-US" sz="1600" dirty="0">
                <a:solidFill>
                  <a:schemeClr val="bg1"/>
                </a:solidFill>
                <a:latin typeface="Times New Roman" panose="02020603050405020304" pitchFamily="18" charset="0"/>
                <a:ea typeface="Calibri"/>
                <a:cs typeface="Times New Roman" panose="02020603050405020304" pitchFamily="18" charset="0"/>
                <a:sym typeface="Calibri"/>
              </a:rPr>
              <a:t>is a non-invasive technique and used for the detection of a broad range of </a:t>
            </a:r>
            <a:r>
              <a:rPr lang="en-US" sz="1600" dirty="0" smtClean="0">
                <a:solidFill>
                  <a:schemeClr val="bg1"/>
                </a:solidFill>
                <a:latin typeface="Times New Roman" panose="02020603050405020304" pitchFamily="18" charset="0"/>
                <a:ea typeface="Calibri"/>
                <a:cs typeface="Times New Roman" panose="02020603050405020304" pitchFamily="18" charset="0"/>
                <a:sym typeface="Calibri"/>
              </a:rPr>
              <a:t/>
            </a:r>
            <a:br>
              <a:rPr lang="en-US" sz="1600" dirty="0" smtClean="0">
                <a:solidFill>
                  <a:schemeClr val="bg1"/>
                </a:solidFill>
                <a:latin typeface="Times New Roman" panose="02020603050405020304" pitchFamily="18" charset="0"/>
                <a:ea typeface="Calibri"/>
                <a:cs typeface="Times New Roman" panose="02020603050405020304" pitchFamily="18" charset="0"/>
                <a:sym typeface="Calibri"/>
              </a:rPr>
            </a:br>
            <a:r>
              <a:rPr lang="en-US" sz="1600" dirty="0" smtClean="0">
                <a:solidFill>
                  <a:schemeClr val="bg1"/>
                </a:solidFill>
                <a:latin typeface="Times New Roman" panose="02020603050405020304" pitchFamily="18" charset="0"/>
                <a:ea typeface="Calibri"/>
                <a:cs typeface="Times New Roman" panose="02020603050405020304" pitchFamily="18" charset="0"/>
                <a:sym typeface="Calibri"/>
              </a:rPr>
              <a:t>cardiac </a:t>
            </a:r>
            <a:r>
              <a:rPr lang="en-US" sz="1600" dirty="0">
                <a:solidFill>
                  <a:schemeClr val="bg1"/>
                </a:solidFill>
                <a:latin typeface="Times New Roman" panose="02020603050405020304" pitchFamily="18" charset="0"/>
                <a:ea typeface="Calibri"/>
                <a:cs typeface="Times New Roman" panose="02020603050405020304" pitchFamily="18" charset="0"/>
                <a:sym typeface="Calibri"/>
              </a:rPr>
              <a:t>conditions like Arrhythmia, Heart rate variability, etc</a:t>
            </a:r>
            <a:r>
              <a:rPr lang="en-US" sz="1600" dirty="0" smtClean="0">
                <a:solidFill>
                  <a:schemeClr val="bg1"/>
                </a:solidFill>
                <a:latin typeface="Times New Roman" panose="02020603050405020304" pitchFamily="18" charset="0"/>
                <a:ea typeface="Calibri"/>
                <a:cs typeface="Times New Roman" panose="02020603050405020304" pitchFamily="18" charset="0"/>
                <a:sym typeface="Calibri"/>
              </a:rPr>
              <a:t>.</a:t>
            </a:r>
            <a:endParaRPr lang="en-US" sz="1600" dirty="0">
              <a:solidFill>
                <a:schemeClr val="bg1"/>
              </a:solidFill>
              <a:latin typeface="Times New Roman" panose="02020603050405020304" pitchFamily="18" charset="0"/>
              <a:ea typeface="Calibri"/>
              <a:cs typeface="Times New Roman" panose="02020603050405020304" pitchFamily="18" charset="0"/>
              <a:sym typeface="Calibri"/>
            </a:endParaRPr>
          </a:p>
          <a:p>
            <a:pPr lvl="0"/>
            <a:r>
              <a:rPr lang="en-US" sz="1600" dirty="0" smtClean="0">
                <a:solidFill>
                  <a:schemeClr val="bg1"/>
                </a:solidFill>
                <a:latin typeface="Times New Roman" panose="02020603050405020304" pitchFamily="18" charset="0"/>
                <a:ea typeface="Calibri"/>
                <a:cs typeface="Times New Roman" panose="02020603050405020304" pitchFamily="18" charset="0"/>
                <a:sym typeface="Calibri"/>
              </a:rPr>
              <a:t> </a:t>
            </a:r>
            <a:endParaRPr lang="en-US" sz="1600" dirty="0">
              <a:solidFill>
                <a:schemeClr val="bg1"/>
              </a:solidFill>
              <a:latin typeface="Times New Roman" panose="02020603050405020304" pitchFamily="18" charset="0"/>
              <a:ea typeface="Calibri"/>
              <a:cs typeface="Times New Roman" panose="02020603050405020304" pitchFamily="18" charset="0"/>
              <a:sym typeface="Calibri"/>
            </a:endParaRPr>
          </a:p>
          <a:p>
            <a:pPr lvl="0"/>
            <a:r>
              <a:rPr lang="en-US" sz="1600" dirty="0">
                <a:solidFill>
                  <a:schemeClr val="bg1"/>
                </a:solidFill>
                <a:latin typeface="Times New Roman" panose="02020603050405020304" pitchFamily="18" charset="0"/>
                <a:ea typeface="Calibri"/>
                <a:cs typeface="Times New Roman" panose="02020603050405020304" pitchFamily="18" charset="0"/>
                <a:sym typeface="Calibri"/>
              </a:rPr>
              <a:t>Earlier research works were based on ECG signals to improve the time complexity, decrease the high amount of information lost and reduce the cardiologist’s burden. To overcome these problems</a:t>
            </a:r>
          </a:p>
          <a:p>
            <a:pPr lvl="0"/>
            <a:r>
              <a:rPr lang="en-US" sz="1600" dirty="0">
                <a:solidFill>
                  <a:schemeClr val="bg1"/>
                </a:solidFill>
                <a:latin typeface="Times New Roman" panose="02020603050405020304" pitchFamily="18" charset="0"/>
                <a:ea typeface="Calibri"/>
                <a:cs typeface="Times New Roman" panose="02020603050405020304" pitchFamily="18" charset="0"/>
                <a:sym typeface="Calibri"/>
              </a:rPr>
              <a:t>computer based automated techniques are required for arrhythmia detection from large medical dataset</a:t>
            </a:r>
          </a:p>
          <a:p>
            <a:pPr lvl="0"/>
            <a:r>
              <a:rPr lang="en-US" sz="1600" dirty="0">
                <a:solidFill>
                  <a:schemeClr val="bg1"/>
                </a:solidFill>
                <a:latin typeface="Times New Roman" panose="02020603050405020304" pitchFamily="18" charset="0"/>
                <a:ea typeface="Calibri"/>
                <a:cs typeface="Times New Roman" panose="02020603050405020304" pitchFamily="18" charset="0"/>
                <a:sym typeface="Calibri"/>
              </a:rPr>
              <a:t>In some cases, medical specialist facing issues like, two signals have similar patterns, but show different diseases and in some other cases, two signals have different patterns but indicate the same disease. </a:t>
            </a:r>
            <a:endParaRPr lang="en-US" sz="1600" dirty="0" smtClean="0">
              <a:solidFill>
                <a:schemeClr val="bg1"/>
              </a:solidFill>
              <a:latin typeface="Times New Roman" panose="02020603050405020304" pitchFamily="18" charset="0"/>
              <a:ea typeface="Calibri"/>
              <a:cs typeface="Times New Roman" panose="02020603050405020304" pitchFamily="18" charset="0"/>
              <a:sym typeface="Calibri"/>
            </a:endParaRPr>
          </a:p>
          <a:p>
            <a:pPr lvl="0"/>
            <a:endParaRPr lang="en-US" sz="1600" dirty="0" smtClean="0">
              <a:solidFill>
                <a:schemeClr val="bg1"/>
              </a:solidFill>
              <a:latin typeface="Times New Roman" panose="02020603050405020304" pitchFamily="18" charset="0"/>
              <a:ea typeface="Calibri"/>
              <a:cs typeface="Times New Roman" panose="02020603050405020304" pitchFamily="18" charset="0"/>
              <a:sym typeface="Calibri"/>
            </a:endParaRPr>
          </a:p>
          <a:p>
            <a:pPr lvl="0"/>
            <a:r>
              <a:rPr lang="en-US" sz="1600" dirty="0">
                <a:solidFill>
                  <a:schemeClr val="bg1"/>
                </a:solidFill>
                <a:latin typeface="Times New Roman" panose="02020603050405020304" pitchFamily="18" charset="0"/>
                <a:ea typeface="Calibri"/>
                <a:cs typeface="Times New Roman" panose="02020603050405020304" pitchFamily="18" charset="0"/>
                <a:sym typeface="Calibri"/>
              </a:rPr>
              <a:t>In the past few decades, several methods for ECG analysis and heart disease detection have been developed to improve the heart abnormality classification. The ECG signals majorly include five</a:t>
            </a:r>
          </a:p>
          <a:p>
            <a:pPr lvl="0"/>
            <a:r>
              <a:rPr lang="en-US" sz="1600" dirty="0">
                <a:solidFill>
                  <a:schemeClr val="bg1"/>
                </a:solidFill>
                <a:latin typeface="Times New Roman" panose="02020603050405020304" pitchFamily="18" charset="0"/>
                <a:ea typeface="Calibri"/>
                <a:cs typeface="Times New Roman" panose="02020603050405020304" pitchFamily="18" charset="0"/>
                <a:sym typeface="Calibri"/>
              </a:rPr>
              <a:t>basic peaks such as P, Q, R and T peaks and Occasional U waves. The P peak indicates as atrial depolarization and T wave indicates the</a:t>
            </a:r>
          </a:p>
          <a:p>
            <a:pPr lvl="0"/>
            <a:r>
              <a:rPr lang="en-US" sz="1600" dirty="0">
                <a:solidFill>
                  <a:schemeClr val="bg1"/>
                </a:solidFill>
                <a:latin typeface="Times New Roman" panose="02020603050405020304" pitchFamily="18" charset="0"/>
                <a:ea typeface="Calibri"/>
                <a:cs typeface="Times New Roman" panose="02020603050405020304" pitchFamily="18" charset="0"/>
                <a:sym typeface="Calibri"/>
              </a:rPr>
              <a:t>repolarization of ventricle. The position of the QRS complex waveform is the significant section in the ECG signal research. The ECG signal is different for different persons similarly, different for the same person dissimilar kinds of heartbeats.</a:t>
            </a:r>
            <a:endParaRPr sz="1600" b="0" u="none" dirty="0">
              <a:solidFill>
                <a:schemeClr val="bg1"/>
              </a:solidFill>
              <a:latin typeface="Times New Roman" panose="02020603050405020304" pitchFamily="18" charset="0"/>
              <a:ea typeface="Calibri"/>
              <a:cs typeface="Times New Roman" panose="02020603050405020304" pitchFamily="18" charset="0"/>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7701" y="369288"/>
            <a:ext cx="3715327" cy="257798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additive="base">
                                        <p:cTn id="7" dur="500"/>
                                        <p:tgtEl>
                                          <p:spTgt spid="12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88" name="Google Shape;188;p22"/>
          <p:cNvSpPr txBox="1"/>
          <p:nvPr/>
        </p:nvSpPr>
        <p:spPr>
          <a:xfrm>
            <a:off x="1171683" y="509673"/>
            <a:ext cx="765810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smtClean="0">
                <a:solidFill>
                  <a:schemeClr val="accent1"/>
                </a:solidFill>
                <a:latin typeface="Calibri"/>
                <a:ea typeface="Calibri"/>
                <a:cs typeface="Calibri"/>
                <a:sym typeface="Calibri"/>
              </a:rPr>
              <a:t>Problem Definition </a:t>
            </a:r>
            <a:endParaRPr sz="2400" dirty="0">
              <a:solidFill>
                <a:schemeClr val="accent1"/>
              </a:solidFill>
              <a:latin typeface="Calibri"/>
              <a:ea typeface="Calibri"/>
              <a:cs typeface="Calibri"/>
              <a:sym typeface="Calibri"/>
            </a:endParaRPr>
          </a:p>
        </p:txBody>
      </p:sp>
      <p:grpSp>
        <p:nvGrpSpPr>
          <p:cNvPr id="189" name="Google Shape;189;p22"/>
          <p:cNvGrpSpPr/>
          <p:nvPr/>
        </p:nvGrpSpPr>
        <p:grpSpPr>
          <a:xfrm>
            <a:off x="259978" y="118915"/>
            <a:ext cx="1278686" cy="1441022"/>
            <a:chOff x="259978" y="118915"/>
            <a:chExt cx="1278686" cy="1441022"/>
          </a:xfrm>
        </p:grpSpPr>
        <p:sp>
          <p:nvSpPr>
            <p:cNvPr id="190" name="Google Shape;190;p22"/>
            <p:cNvSpPr txBox="1"/>
            <p:nvPr/>
          </p:nvSpPr>
          <p:spPr>
            <a:xfrm>
              <a:off x="538226" y="153800"/>
              <a:ext cx="567647" cy="11079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600" dirty="0">
                  <a:solidFill>
                    <a:schemeClr val="lt1"/>
                  </a:solidFill>
                  <a:latin typeface="Calibri"/>
                  <a:ea typeface="Calibri"/>
                  <a:cs typeface="Calibri"/>
                  <a:sym typeface="Calibri"/>
                </a:rPr>
                <a:t>3</a:t>
              </a:r>
              <a:endParaRPr sz="6600" dirty="0">
                <a:solidFill>
                  <a:schemeClr val="lt1"/>
                </a:solidFill>
                <a:latin typeface="Calibri"/>
                <a:ea typeface="Calibri"/>
                <a:cs typeface="Calibri"/>
                <a:sym typeface="Calibri"/>
              </a:endParaRPr>
            </a:p>
          </p:txBody>
        </p:sp>
        <p:grpSp>
          <p:nvGrpSpPr>
            <p:cNvPr id="191" name="Google Shape;191;p22"/>
            <p:cNvGrpSpPr/>
            <p:nvPr/>
          </p:nvGrpSpPr>
          <p:grpSpPr>
            <a:xfrm rot="1279383">
              <a:off x="445811" y="242994"/>
              <a:ext cx="907020" cy="1192863"/>
              <a:chOff x="5057088" y="1359499"/>
              <a:chExt cx="2542577" cy="3343859"/>
            </a:xfrm>
          </p:grpSpPr>
          <p:cxnSp>
            <p:nvCxnSpPr>
              <p:cNvPr id="192" name="Google Shape;192;p22"/>
              <p:cNvCxnSpPr/>
              <p:nvPr/>
            </p:nvCxnSpPr>
            <p:spPr>
              <a:xfrm flipH="1">
                <a:off x="5533166" y="1359499"/>
                <a:ext cx="2066499" cy="3212500"/>
              </a:xfrm>
              <a:prstGeom prst="straightConnector1">
                <a:avLst/>
              </a:prstGeom>
              <a:noFill/>
              <a:ln w="9525" cap="flat" cmpd="sng">
                <a:solidFill>
                  <a:srgbClr val="FDFAF8"/>
                </a:solidFill>
                <a:prstDash val="solid"/>
                <a:miter lim="800000"/>
                <a:headEnd type="none" w="sm" len="sm"/>
                <a:tailEnd type="none" w="sm" len="sm"/>
              </a:ln>
            </p:spPr>
          </p:cxnSp>
          <p:sp>
            <p:nvSpPr>
              <p:cNvPr id="193" name="Google Shape;193;p22"/>
              <p:cNvSpPr/>
              <p:nvPr/>
            </p:nvSpPr>
            <p:spPr>
              <a:xfrm rot="2008142">
                <a:off x="5326021" y="3632692"/>
                <a:ext cx="319543" cy="1071380"/>
              </a:xfrm>
              <a:custGeom>
                <a:avLst/>
                <a:gdLst/>
                <a:ahLst/>
                <a:cxnLst/>
                <a:rect l="l" t="t" r="r" b="b"/>
                <a:pathLst>
                  <a:path w="319543" h="1071380" extrusionOk="0">
                    <a:moveTo>
                      <a:pt x="278285" y="0"/>
                    </a:moveTo>
                    <a:lnTo>
                      <a:pt x="319543" y="0"/>
                    </a:lnTo>
                    <a:lnTo>
                      <a:pt x="319543" y="601405"/>
                    </a:lnTo>
                    <a:lnTo>
                      <a:pt x="0" y="1071380"/>
                    </a:lnTo>
                    <a:lnTo>
                      <a:pt x="0" y="40929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grpSp>
      <p:grpSp>
        <p:nvGrpSpPr>
          <p:cNvPr id="32" name="Group 31"/>
          <p:cNvGrpSpPr/>
          <p:nvPr/>
        </p:nvGrpSpPr>
        <p:grpSpPr>
          <a:xfrm>
            <a:off x="4679722" y="2663964"/>
            <a:ext cx="2216537" cy="2143574"/>
            <a:chOff x="3803263" y="3614969"/>
            <a:chExt cx="2216537" cy="2143574"/>
          </a:xfrm>
        </p:grpSpPr>
        <p:grpSp>
          <p:nvGrpSpPr>
            <p:cNvPr id="33" name="Group 32"/>
            <p:cNvGrpSpPr/>
            <p:nvPr/>
          </p:nvGrpSpPr>
          <p:grpSpPr>
            <a:xfrm>
              <a:off x="3909414" y="3693485"/>
              <a:ext cx="2055355" cy="1964197"/>
              <a:chOff x="6565529" y="3637209"/>
              <a:chExt cx="2055355" cy="1964197"/>
            </a:xfrm>
          </p:grpSpPr>
          <p:sp>
            <p:nvSpPr>
              <p:cNvPr id="35" name="Google Shape;650;p39"/>
              <p:cNvSpPr/>
              <p:nvPr/>
            </p:nvSpPr>
            <p:spPr>
              <a:xfrm>
                <a:off x="6599364" y="3637209"/>
                <a:ext cx="2021520" cy="1964197"/>
              </a:xfrm>
              <a:prstGeom prst="rect">
                <a:avLst/>
              </a:prstGeom>
              <a:noFill/>
              <a:ln>
                <a:solidFill>
                  <a:srgbClr val="FFFF00"/>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 name="Google Shape;650;p39"/>
              <p:cNvSpPr/>
              <p:nvPr/>
            </p:nvSpPr>
            <p:spPr>
              <a:xfrm rot="18911918">
                <a:off x="6565529" y="3637209"/>
                <a:ext cx="2021520" cy="1964197"/>
              </a:xfrm>
              <a:prstGeom prst="rect">
                <a:avLst/>
              </a:prstGeom>
              <a:solidFill>
                <a:schemeClr val="tx2">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4" name="Rectangle 33"/>
            <p:cNvSpPr/>
            <p:nvPr/>
          </p:nvSpPr>
          <p:spPr>
            <a:xfrm>
              <a:off x="3803263" y="3614969"/>
              <a:ext cx="2216537" cy="214357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822049" y="1257114"/>
            <a:ext cx="9666514" cy="3231654"/>
          </a:xfrm>
          <a:prstGeom prst="rect">
            <a:avLst/>
          </a:prstGeom>
          <a:noFill/>
        </p:spPr>
        <p:txBody>
          <a:bodyPr wrap="square" rtlCol="0">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Problem Definition</a:t>
            </a:r>
          </a:p>
          <a:p>
            <a:endParaRPr lang="ar-EG" sz="1600" b="1" dirty="0" smtClean="0">
              <a:solidFill>
                <a:schemeClr val="bg1"/>
              </a:solidFill>
              <a:latin typeface="Times New Roman" panose="02020603050405020304" pitchFamily="18" charset="0"/>
              <a:cs typeface="Times New Roman" panose="02020603050405020304" pitchFamily="18" charset="0"/>
            </a:endParaRPr>
          </a:p>
          <a:p>
            <a:r>
              <a:rPr lang="en-US" sz="1600" dirty="0" smtClean="0">
                <a:solidFill>
                  <a:schemeClr val="bg1"/>
                </a:solidFill>
                <a:latin typeface="Times New Roman" panose="02020603050405020304" pitchFamily="18" charset="0"/>
                <a:cs typeface="Times New Roman" panose="02020603050405020304" pitchFamily="18" charset="0"/>
              </a:rPr>
              <a:t>Arrhythmia is a </a:t>
            </a:r>
            <a:r>
              <a:rPr lang="en-US" sz="1600" dirty="0">
                <a:solidFill>
                  <a:schemeClr val="bg1"/>
                </a:solidFill>
                <a:latin typeface="Times New Roman" panose="02020603050405020304" pitchFamily="18" charset="0"/>
                <a:cs typeface="Times New Roman" panose="02020603050405020304" pitchFamily="18" charset="0"/>
              </a:rPr>
              <a:t>chronic disease or condition characterized by an abnormal heart rhythm. This may lead to a fast heartbeat or a slow heartbeat.</a:t>
            </a:r>
          </a:p>
          <a:p>
            <a:r>
              <a:rPr lang="en-US" sz="1600" dirty="0" smtClean="0">
                <a:solidFill>
                  <a:schemeClr val="bg1"/>
                </a:solidFill>
                <a:latin typeface="Times New Roman" panose="02020603050405020304" pitchFamily="18" charset="0"/>
                <a:cs typeface="Times New Roman" panose="02020603050405020304" pitchFamily="18" charset="0"/>
              </a:rPr>
              <a:t>And also </a:t>
            </a:r>
            <a:r>
              <a:rPr lang="en-US" sz="1600" dirty="0">
                <a:solidFill>
                  <a:schemeClr val="bg1"/>
                </a:solidFill>
                <a:latin typeface="Times New Roman" panose="02020603050405020304" pitchFamily="18" charset="0"/>
                <a:cs typeface="Times New Roman" panose="02020603050405020304" pitchFamily="18" charset="0"/>
              </a:rPr>
              <a:t>known as an irregular heartbeat, a heart rate that is too fast — more than 100 beats per minute in adults — is called tachycardia, and a heart rate that is too slow — less than 60 beats per minute — is called bradycardia. Some types of arrhythmias have no symptoms. </a:t>
            </a:r>
            <a:r>
              <a:rPr lang="en-US" sz="1600" dirty="0" smtClean="0">
                <a:solidFill>
                  <a:schemeClr val="bg1"/>
                </a:solidFill>
                <a:latin typeface="Times New Roman" panose="02020603050405020304" pitchFamily="18" charset="0"/>
                <a:cs typeface="Times New Roman" panose="02020603050405020304" pitchFamily="18" charset="0"/>
              </a:rPr>
              <a:t/>
            </a:r>
            <a:br>
              <a:rPr lang="en-US" sz="1600" dirty="0" smtClean="0">
                <a:solidFill>
                  <a:schemeClr val="bg1"/>
                </a:solidFill>
                <a:latin typeface="Times New Roman" panose="02020603050405020304" pitchFamily="18" charset="0"/>
                <a:cs typeface="Times New Roman" panose="02020603050405020304" pitchFamily="18" charset="0"/>
              </a:rPr>
            </a:br>
            <a:r>
              <a:rPr lang="en-US" sz="1600" dirty="0" smtClean="0">
                <a:solidFill>
                  <a:schemeClr val="bg1"/>
                </a:solidFill>
                <a:latin typeface="Times New Roman" panose="02020603050405020304" pitchFamily="18" charset="0"/>
                <a:cs typeface="Times New Roman" panose="02020603050405020304" pitchFamily="18" charset="0"/>
              </a:rPr>
              <a:t>when </a:t>
            </a:r>
            <a:r>
              <a:rPr lang="en-US" sz="1600" dirty="0">
                <a:solidFill>
                  <a:schemeClr val="bg1"/>
                </a:solidFill>
                <a:latin typeface="Times New Roman" panose="02020603050405020304" pitchFamily="18" charset="0"/>
                <a:cs typeface="Times New Roman" panose="02020603050405020304" pitchFamily="18" charset="0"/>
              </a:rPr>
              <a:t>present, may include palpitations or a feeling of stopping between heartbeats. In more serious cases, there may be dizziness, fainting, shortness of breath or chest </a:t>
            </a:r>
            <a:r>
              <a:rPr lang="en-US" sz="1600" dirty="0" smtClean="0">
                <a:solidFill>
                  <a:schemeClr val="bg1"/>
                </a:solidFill>
                <a:latin typeface="Times New Roman" panose="02020603050405020304" pitchFamily="18" charset="0"/>
                <a:cs typeface="Times New Roman" panose="02020603050405020304" pitchFamily="18" charset="0"/>
              </a:rPr>
              <a:t>pain but others </a:t>
            </a:r>
            <a:r>
              <a:rPr lang="en-US" sz="1600" dirty="0">
                <a:solidFill>
                  <a:schemeClr val="bg1"/>
                </a:solidFill>
                <a:latin typeface="Times New Roman" panose="02020603050405020304" pitchFamily="18" charset="0"/>
                <a:cs typeface="Times New Roman" panose="02020603050405020304" pitchFamily="18" charset="0"/>
              </a:rPr>
              <a:t>may lead to sudden death</a:t>
            </a:r>
            <a:r>
              <a:rPr lang="en-US" sz="1600" dirty="0" smtClean="0">
                <a:solidFill>
                  <a:schemeClr val="bg1"/>
                </a:solidFill>
                <a:latin typeface="Times New Roman" panose="02020603050405020304" pitchFamily="18" charset="0"/>
                <a:cs typeface="Times New Roman" panose="02020603050405020304" pitchFamily="18" charset="0"/>
              </a:rPr>
              <a:t>.</a:t>
            </a:r>
          </a:p>
          <a:p>
            <a:r>
              <a:rPr lang="en-US" sz="1600" dirty="0" smtClean="0">
                <a:solidFill>
                  <a:schemeClr val="bg1"/>
                </a:solidFill>
                <a:latin typeface="Times New Roman" panose="02020603050405020304" pitchFamily="18" charset="0"/>
                <a:cs typeface="Times New Roman" panose="02020603050405020304" pitchFamily="18" charset="0"/>
              </a:rPr>
              <a:t>Can detect this by using ECG signals devices.</a:t>
            </a:r>
          </a:p>
          <a:p>
            <a:r>
              <a:rPr lang="en-US" sz="1600" dirty="0" smtClean="0">
                <a:solidFill>
                  <a:schemeClr val="bg1"/>
                </a:solidFill>
                <a:latin typeface="Times New Roman" panose="02020603050405020304" pitchFamily="18" charset="0"/>
                <a:cs typeface="Times New Roman" panose="02020603050405020304" pitchFamily="18" charset="0"/>
              </a:rPr>
              <a:t>The Figure below shown that the arrhythmia signals.  </a:t>
            </a:r>
          </a:p>
          <a:p>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942" y="4229597"/>
            <a:ext cx="10787743" cy="25050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grpSp>
        <p:nvGrpSpPr>
          <p:cNvPr id="17" name="Group 16"/>
          <p:cNvGrpSpPr/>
          <p:nvPr/>
        </p:nvGrpSpPr>
        <p:grpSpPr>
          <a:xfrm>
            <a:off x="4679722" y="2663964"/>
            <a:ext cx="2216537" cy="2143574"/>
            <a:chOff x="3803263" y="3614969"/>
            <a:chExt cx="2216537" cy="2143574"/>
          </a:xfrm>
        </p:grpSpPr>
        <p:grpSp>
          <p:nvGrpSpPr>
            <p:cNvPr id="18" name="Group 17"/>
            <p:cNvGrpSpPr/>
            <p:nvPr/>
          </p:nvGrpSpPr>
          <p:grpSpPr>
            <a:xfrm>
              <a:off x="3909414" y="3693485"/>
              <a:ext cx="2055355" cy="1964197"/>
              <a:chOff x="6565529" y="3637209"/>
              <a:chExt cx="2055355" cy="1964197"/>
            </a:xfrm>
          </p:grpSpPr>
          <p:sp>
            <p:nvSpPr>
              <p:cNvPr id="20" name="Google Shape;650;p39"/>
              <p:cNvSpPr/>
              <p:nvPr/>
            </p:nvSpPr>
            <p:spPr>
              <a:xfrm>
                <a:off x="6599364" y="3637209"/>
                <a:ext cx="2021520" cy="1964197"/>
              </a:xfrm>
              <a:prstGeom prst="rect">
                <a:avLst/>
              </a:prstGeom>
              <a:noFill/>
              <a:ln>
                <a:solidFill>
                  <a:srgbClr val="FFFF00"/>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 name="Google Shape;650;p39"/>
              <p:cNvSpPr/>
              <p:nvPr/>
            </p:nvSpPr>
            <p:spPr>
              <a:xfrm rot="18911918">
                <a:off x="6565529" y="3637209"/>
                <a:ext cx="2021520" cy="1964197"/>
              </a:xfrm>
              <a:prstGeom prst="rect">
                <a:avLst/>
              </a:prstGeom>
              <a:solidFill>
                <a:schemeClr val="tx2">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9" name="Rectangle 18"/>
            <p:cNvSpPr/>
            <p:nvPr/>
          </p:nvSpPr>
          <p:spPr>
            <a:xfrm>
              <a:off x="3803263" y="3614969"/>
              <a:ext cx="2216537" cy="214357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2" name="Google Shape;250;p25"/>
          <p:cNvCxnSpPr/>
          <p:nvPr/>
        </p:nvCxnSpPr>
        <p:spPr>
          <a:xfrm rot="1279383" flipH="1">
            <a:off x="618350" y="275476"/>
            <a:ext cx="737187" cy="1146003"/>
          </a:xfrm>
          <a:prstGeom prst="straightConnector1">
            <a:avLst/>
          </a:prstGeom>
          <a:noFill/>
          <a:ln w="9525" cap="flat" cmpd="sng">
            <a:solidFill>
              <a:srgbClr val="FDFAF8"/>
            </a:solidFill>
            <a:prstDash val="solid"/>
            <a:miter lim="800000"/>
            <a:headEnd type="none" w="sm" len="sm"/>
            <a:tailEnd type="none" w="sm" len="sm"/>
          </a:ln>
        </p:spPr>
      </p:cxnSp>
      <p:sp>
        <p:nvSpPr>
          <p:cNvPr id="23" name="Google Shape;251;p25"/>
          <p:cNvSpPr/>
          <p:nvPr/>
        </p:nvSpPr>
        <p:spPr>
          <a:xfrm rot="3287525">
            <a:off x="414842" y="916853"/>
            <a:ext cx="113991" cy="382196"/>
          </a:xfrm>
          <a:custGeom>
            <a:avLst/>
            <a:gdLst/>
            <a:ahLst/>
            <a:cxnLst/>
            <a:rect l="l" t="t" r="r" b="b"/>
            <a:pathLst>
              <a:path w="319543" h="1071380" extrusionOk="0">
                <a:moveTo>
                  <a:pt x="278285" y="0"/>
                </a:moveTo>
                <a:lnTo>
                  <a:pt x="319543" y="0"/>
                </a:lnTo>
                <a:lnTo>
                  <a:pt x="319543" y="601405"/>
                </a:lnTo>
                <a:lnTo>
                  <a:pt x="0" y="1071380"/>
                </a:lnTo>
                <a:lnTo>
                  <a:pt x="0" y="40929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nvGrpSpPr>
          <p:cNvPr id="24" name="Google Shape;247;p25"/>
          <p:cNvGrpSpPr/>
          <p:nvPr/>
        </p:nvGrpSpPr>
        <p:grpSpPr>
          <a:xfrm>
            <a:off x="259978" y="118915"/>
            <a:ext cx="1278686" cy="1441022"/>
            <a:chOff x="259978" y="118915"/>
            <a:chExt cx="1278686" cy="1441022"/>
          </a:xfrm>
        </p:grpSpPr>
        <p:sp>
          <p:nvSpPr>
            <p:cNvPr id="25" name="Google Shape;248;p25"/>
            <p:cNvSpPr txBox="1"/>
            <p:nvPr/>
          </p:nvSpPr>
          <p:spPr>
            <a:xfrm>
              <a:off x="538226" y="153800"/>
              <a:ext cx="567647" cy="11079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600" dirty="0" smtClean="0">
                  <a:solidFill>
                    <a:schemeClr val="lt1"/>
                  </a:solidFill>
                  <a:latin typeface="Calibri"/>
                  <a:ea typeface="Calibri"/>
                  <a:cs typeface="Calibri"/>
                  <a:sym typeface="Calibri"/>
                </a:rPr>
                <a:t>4</a:t>
              </a:r>
              <a:endParaRPr sz="6600" dirty="0">
                <a:solidFill>
                  <a:schemeClr val="lt1"/>
                </a:solidFill>
                <a:latin typeface="Calibri"/>
                <a:ea typeface="Calibri"/>
                <a:cs typeface="Calibri"/>
                <a:sym typeface="Calibri"/>
              </a:endParaRPr>
            </a:p>
          </p:txBody>
        </p:sp>
        <p:grpSp>
          <p:nvGrpSpPr>
            <p:cNvPr id="26" name="Google Shape;249;p25"/>
            <p:cNvGrpSpPr/>
            <p:nvPr/>
          </p:nvGrpSpPr>
          <p:grpSpPr>
            <a:xfrm rot="1279383">
              <a:off x="445811" y="242994"/>
              <a:ext cx="907020" cy="1192863"/>
              <a:chOff x="5057088" y="1359499"/>
              <a:chExt cx="2542577" cy="3343859"/>
            </a:xfrm>
          </p:grpSpPr>
          <p:cxnSp>
            <p:nvCxnSpPr>
              <p:cNvPr id="27" name="Google Shape;250;p25"/>
              <p:cNvCxnSpPr/>
              <p:nvPr/>
            </p:nvCxnSpPr>
            <p:spPr>
              <a:xfrm flipH="1">
                <a:off x="5533166" y="1359499"/>
                <a:ext cx="2066499" cy="3212500"/>
              </a:xfrm>
              <a:prstGeom prst="straightConnector1">
                <a:avLst/>
              </a:prstGeom>
              <a:noFill/>
              <a:ln w="9525" cap="flat" cmpd="sng">
                <a:solidFill>
                  <a:srgbClr val="FDFAF8"/>
                </a:solidFill>
                <a:prstDash val="solid"/>
                <a:miter lim="800000"/>
                <a:headEnd type="none" w="sm" len="sm"/>
                <a:tailEnd type="none" w="sm" len="sm"/>
              </a:ln>
            </p:spPr>
          </p:cxnSp>
          <p:sp>
            <p:nvSpPr>
              <p:cNvPr id="28" name="Google Shape;251;p25"/>
              <p:cNvSpPr/>
              <p:nvPr/>
            </p:nvSpPr>
            <p:spPr>
              <a:xfrm rot="2008142">
                <a:off x="5326021" y="3632692"/>
                <a:ext cx="319543" cy="1071380"/>
              </a:xfrm>
              <a:custGeom>
                <a:avLst/>
                <a:gdLst/>
                <a:ahLst/>
                <a:cxnLst/>
                <a:rect l="l" t="t" r="r" b="b"/>
                <a:pathLst>
                  <a:path w="319543" h="1071380" extrusionOk="0">
                    <a:moveTo>
                      <a:pt x="278285" y="0"/>
                    </a:moveTo>
                    <a:lnTo>
                      <a:pt x="319543" y="0"/>
                    </a:lnTo>
                    <a:lnTo>
                      <a:pt x="319543" y="601405"/>
                    </a:lnTo>
                    <a:lnTo>
                      <a:pt x="0" y="1071380"/>
                    </a:lnTo>
                    <a:lnTo>
                      <a:pt x="0" y="40929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grpSp>
      <p:sp>
        <p:nvSpPr>
          <p:cNvPr id="29" name="TextBox 28"/>
          <p:cNvSpPr txBox="1"/>
          <p:nvPr/>
        </p:nvSpPr>
        <p:spPr>
          <a:xfrm>
            <a:off x="471838" y="1622480"/>
            <a:ext cx="5656820" cy="3724096"/>
          </a:xfrm>
          <a:prstGeom prst="rect">
            <a:avLst/>
          </a:prstGeom>
          <a:noFill/>
        </p:spPr>
        <p:txBody>
          <a:bodyPr wrap="square" rtlCol="0">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Solutions </a:t>
            </a:r>
          </a:p>
          <a:p>
            <a:endParaRPr lang="ar-EG" sz="1600" b="1" dirty="0" smtClean="0">
              <a:solidFill>
                <a:schemeClr val="bg1"/>
              </a:solidFill>
              <a:latin typeface="Times New Roman" panose="02020603050405020304" pitchFamily="18" charset="0"/>
              <a:cs typeface="Times New Roman" panose="02020603050405020304" pitchFamily="18" charset="0"/>
            </a:endParaRPr>
          </a:p>
          <a:p>
            <a:r>
              <a:rPr lang="en-US" sz="1600" dirty="0" smtClean="0">
                <a:solidFill>
                  <a:schemeClr val="bg1"/>
                </a:solidFill>
                <a:latin typeface="Times New Roman" panose="02020603050405020304" pitchFamily="18" charset="0"/>
                <a:cs typeface="Times New Roman" panose="02020603050405020304" pitchFamily="18" charset="0"/>
              </a:rPr>
              <a:t>The </a:t>
            </a:r>
            <a:r>
              <a:rPr lang="en-US" sz="1600" dirty="0">
                <a:solidFill>
                  <a:schemeClr val="bg1"/>
                </a:solidFill>
                <a:latin typeface="Times New Roman" panose="02020603050405020304" pitchFamily="18" charset="0"/>
                <a:cs typeface="Times New Roman" panose="02020603050405020304" pitchFamily="18" charset="0"/>
              </a:rPr>
              <a:t>solution is to detect these diseases </a:t>
            </a:r>
            <a:r>
              <a:rPr lang="en-US" sz="1600" dirty="0" smtClean="0">
                <a:solidFill>
                  <a:schemeClr val="bg1"/>
                </a:solidFill>
                <a:latin typeface="Times New Roman" panose="02020603050405020304" pitchFamily="18" charset="0"/>
                <a:cs typeface="Times New Roman" panose="02020603050405020304" pitchFamily="18" charset="0"/>
              </a:rPr>
              <a:t>using APPs contains </a:t>
            </a:r>
            <a:r>
              <a:rPr lang="en-US" sz="1600" dirty="0">
                <a:solidFill>
                  <a:schemeClr val="bg1"/>
                </a:solidFill>
                <a:latin typeface="Times New Roman" panose="02020603050405020304" pitchFamily="18" charset="0"/>
                <a:cs typeface="Times New Roman" panose="02020603050405020304" pitchFamily="18" charset="0"/>
              </a:rPr>
              <a:t>artificial </a:t>
            </a:r>
            <a:r>
              <a:rPr lang="en-US" sz="1600" dirty="0" smtClean="0">
                <a:solidFill>
                  <a:schemeClr val="bg1"/>
                </a:solidFill>
                <a:latin typeface="Times New Roman" panose="02020603050405020304" pitchFamily="18" charset="0"/>
                <a:cs typeface="Times New Roman" panose="02020603050405020304" pitchFamily="18" charset="0"/>
              </a:rPr>
              <a:t>intelligence model </a:t>
            </a:r>
            <a:r>
              <a:rPr lang="en-US" sz="1600" dirty="0">
                <a:solidFill>
                  <a:schemeClr val="bg1"/>
                </a:solidFill>
                <a:latin typeface="Times New Roman" panose="02020603050405020304" pitchFamily="18" charset="0"/>
                <a:cs typeface="Times New Roman" panose="02020603050405020304" pitchFamily="18" charset="0"/>
              </a:rPr>
              <a:t>for deep learning that detects cardiac </a:t>
            </a:r>
            <a:r>
              <a:rPr lang="en-US" sz="1600" dirty="0" smtClean="0">
                <a:solidFill>
                  <a:schemeClr val="bg1"/>
                </a:solidFill>
                <a:latin typeface="Times New Roman" panose="02020603050405020304" pitchFamily="18" charset="0"/>
                <a:cs typeface="Times New Roman" panose="02020603050405020304" pitchFamily="18" charset="0"/>
              </a:rPr>
              <a:t>signals.</a:t>
            </a:r>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These signs can be classified and know if the person is sick </a:t>
            </a:r>
            <a:r>
              <a:rPr lang="en-US" sz="1600" dirty="0" smtClean="0">
                <a:solidFill>
                  <a:schemeClr val="bg1"/>
                </a:solidFill>
                <a:latin typeface="Times New Roman" panose="02020603050405020304" pitchFamily="18" charset="0"/>
                <a:cs typeface="Times New Roman" panose="02020603050405020304" pitchFamily="18" charset="0"/>
              </a:rPr>
              <a:t/>
            </a:r>
            <a:br>
              <a:rPr lang="en-US" sz="1600" dirty="0" smtClean="0">
                <a:solidFill>
                  <a:schemeClr val="bg1"/>
                </a:solidFill>
                <a:latin typeface="Times New Roman" panose="02020603050405020304" pitchFamily="18" charset="0"/>
                <a:cs typeface="Times New Roman" panose="02020603050405020304" pitchFamily="18" charset="0"/>
              </a:rPr>
            </a:br>
            <a:r>
              <a:rPr lang="en-US" sz="1600" dirty="0" smtClean="0">
                <a:solidFill>
                  <a:schemeClr val="bg1"/>
                </a:solidFill>
                <a:latin typeface="Times New Roman" panose="02020603050405020304" pitchFamily="18" charset="0"/>
                <a:cs typeface="Times New Roman" panose="02020603050405020304" pitchFamily="18" charset="0"/>
              </a:rPr>
              <a:t>or not</a:t>
            </a:r>
          </a:p>
          <a:p>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When the heartbeat is measured and captured by ECG Devices</a:t>
            </a:r>
          </a:p>
          <a:p>
            <a:r>
              <a:rPr lang="en-US" sz="1600" dirty="0">
                <a:solidFill>
                  <a:schemeClr val="bg1"/>
                </a:solidFill>
                <a:latin typeface="Times New Roman" panose="02020603050405020304" pitchFamily="18" charset="0"/>
                <a:cs typeface="Times New Roman" panose="02020603050405020304" pitchFamily="18" charset="0"/>
              </a:rPr>
              <a:t>There are several lasers used to produce information capable </a:t>
            </a:r>
            <a:r>
              <a:rPr lang="en-US" sz="1600" dirty="0" smtClean="0">
                <a:solidFill>
                  <a:schemeClr val="bg1"/>
                </a:solidFill>
                <a:latin typeface="Times New Roman" panose="02020603050405020304" pitchFamily="18" charset="0"/>
                <a:cs typeface="Times New Roman" panose="02020603050405020304" pitchFamily="18" charset="0"/>
              </a:rPr>
              <a:t/>
            </a:r>
            <a:br>
              <a:rPr lang="en-US" sz="1600" dirty="0" smtClean="0">
                <a:solidFill>
                  <a:schemeClr val="bg1"/>
                </a:solidFill>
                <a:latin typeface="Times New Roman" panose="02020603050405020304" pitchFamily="18" charset="0"/>
                <a:cs typeface="Times New Roman" panose="02020603050405020304" pitchFamily="18" charset="0"/>
              </a:rPr>
            </a:br>
            <a:r>
              <a:rPr lang="en-US" sz="1600" dirty="0" smtClean="0">
                <a:solidFill>
                  <a:schemeClr val="bg1"/>
                </a:solidFill>
                <a:latin typeface="Times New Roman" panose="02020603050405020304" pitchFamily="18" charset="0"/>
                <a:cs typeface="Times New Roman" panose="02020603050405020304" pitchFamily="18" charset="0"/>
              </a:rPr>
              <a:t>of </a:t>
            </a:r>
            <a:r>
              <a:rPr lang="en-US" sz="1600" dirty="0">
                <a:solidFill>
                  <a:schemeClr val="bg1"/>
                </a:solidFill>
                <a:latin typeface="Times New Roman" panose="02020603050405020304" pitchFamily="18" charset="0"/>
                <a:cs typeface="Times New Roman" panose="02020603050405020304" pitchFamily="18" charset="0"/>
              </a:rPr>
              <a:t>automatic detection of these diseases</a:t>
            </a:r>
          </a:p>
          <a:p>
            <a:r>
              <a:rPr lang="en-US" sz="1600" dirty="0" smtClean="0">
                <a:solidFill>
                  <a:schemeClr val="bg1"/>
                </a:solidFill>
                <a:latin typeface="Times New Roman" panose="02020603050405020304" pitchFamily="18" charset="0"/>
                <a:cs typeface="Times New Roman" panose="02020603050405020304" pitchFamily="18" charset="0"/>
              </a:rPr>
              <a:t>Or </a:t>
            </a:r>
            <a:r>
              <a:rPr lang="en-US" sz="1600" dirty="0">
                <a:solidFill>
                  <a:schemeClr val="bg1"/>
                </a:solidFill>
                <a:latin typeface="Times New Roman" panose="02020603050405020304" pitchFamily="18" charset="0"/>
                <a:cs typeface="Times New Roman" panose="02020603050405020304" pitchFamily="18" charset="0"/>
              </a:rPr>
              <a:t>the presence of an application among the applications </a:t>
            </a:r>
            <a:r>
              <a:rPr lang="en-US" sz="1600" dirty="0" smtClean="0">
                <a:solidFill>
                  <a:schemeClr val="bg1"/>
                </a:solidFill>
                <a:latin typeface="Times New Roman" panose="02020603050405020304" pitchFamily="18" charset="0"/>
                <a:cs typeface="Times New Roman" panose="02020603050405020304" pitchFamily="18" charset="0"/>
              </a:rPr>
              <a:t>that</a:t>
            </a:r>
            <a:br>
              <a:rPr lang="en-US" sz="1600" dirty="0" smtClean="0">
                <a:solidFill>
                  <a:schemeClr val="bg1"/>
                </a:solidFill>
                <a:latin typeface="Times New Roman" panose="02020603050405020304" pitchFamily="18" charset="0"/>
                <a:cs typeface="Times New Roman" panose="02020603050405020304" pitchFamily="18" charset="0"/>
              </a:rPr>
            </a:br>
            <a:r>
              <a:rPr lang="en-US" sz="1600" dirty="0" smtClean="0">
                <a:solidFill>
                  <a:schemeClr val="bg1"/>
                </a:solidFill>
                <a:latin typeface="Times New Roman" panose="02020603050405020304" pitchFamily="18" charset="0"/>
                <a:cs typeface="Times New Roman" panose="02020603050405020304" pitchFamily="18" charset="0"/>
              </a:rPr>
              <a:t>has </a:t>
            </a:r>
            <a:r>
              <a:rPr lang="en-US" sz="1600" dirty="0">
                <a:solidFill>
                  <a:schemeClr val="bg1"/>
                </a:solidFill>
                <a:latin typeface="Times New Roman" panose="02020603050405020304" pitchFamily="18" charset="0"/>
                <a:cs typeface="Times New Roman" panose="02020603050405020304" pitchFamily="18" charset="0"/>
              </a:rPr>
              <a:t>an artificial intelligence model that automatically detects </a:t>
            </a:r>
            <a:r>
              <a:rPr lang="en-US" sz="1600" dirty="0" smtClean="0">
                <a:solidFill>
                  <a:schemeClr val="bg1"/>
                </a:solidFill>
                <a:latin typeface="Times New Roman" panose="02020603050405020304" pitchFamily="18" charset="0"/>
                <a:cs typeface="Times New Roman" panose="02020603050405020304" pitchFamily="18" charset="0"/>
              </a:rPr>
              <a:t/>
            </a:r>
            <a:br>
              <a:rPr lang="en-US" sz="1600" dirty="0" smtClean="0">
                <a:solidFill>
                  <a:schemeClr val="bg1"/>
                </a:solidFill>
                <a:latin typeface="Times New Roman" panose="02020603050405020304" pitchFamily="18" charset="0"/>
                <a:cs typeface="Times New Roman" panose="02020603050405020304" pitchFamily="18" charset="0"/>
              </a:rPr>
            </a:br>
            <a:r>
              <a:rPr lang="en-US" sz="1600" dirty="0" smtClean="0">
                <a:solidFill>
                  <a:schemeClr val="bg1"/>
                </a:solidFill>
                <a:latin typeface="Times New Roman" panose="02020603050405020304" pitchFamily="18" charset="0"/>
                <a:cs typeface="Times New Roman" panose="02020603050405020304" pitchFamily="18" charset="0"/>
              </a:rPr>
              <a:t>these </a:t>
            </a:r>
            <a:r>
              <a:rPr lang="en-US" sz="1600" dirty="0">
                <a:solidFill>
                  <a:schemeClr val="bg1"/>
                </a:solidFill>
                <a:latin typeface="Times New Roman" panose="02020603050405020304" pitchFamily="18" charset="0"/>
                <a:cs typeface="Times New Roman" panose="02020603050405020304" pitchFamily="18" charset="0"/>
              </a:rPr>
              <a:t>signals as </a:t>
            </a:r>
            <a:r>
              <a:rPr lang="en-US" sz="1600" dirty="0" smtClean="0">
                <a:solidFill>
                  <a:schemeClr val="bg1"/>
                </a:solidFill>
                <a:latin typeface="Times New Roman" panose="02020603050405020304" pitchFamily="18" charset="0"/>
                <a:cs typeface="Times New Roman" panose="02020603050405020304" pitchFamily="18" charset="0"/>
              </a:rPr>
              <a:t>well.</a:t>
            </a:r>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7552" r="17909"/>
          <a:stretch/>
        </p:blipFill>
        <p:spPr>
          <a:xfrm>
            <a:off x="6011434" y="707798"/>
            <a:ext cx="5889171" cy="54673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grpSp>
        <p:nvGrpSpPr>
          <p:cNvPr id="17" name="Group 16"/>
          <p:cNvGrpSpPr/>
          <p:nvPr/>
        </p:nvGrpSpPr>
        <p:grpSpPr>
          <a:xfrm>
            <a:off x="4679722" y="2663964"/>
            <a:ext cx="2216537" cy="2143574"/>
            <a:chOff x="3803263" y="3614969"/>
            <a:chExt cx="2216537" cy="2143574"/>
          </a:xfrm>
        </p:grpSpPr>
        <p:grpSp>
          <p:nvGrpSpPr>
            <p:cNvPr id="18" name="Group 17"/>
            <p:cNvGrpSpPr/>
            <p:nvPr/>
          </p:nvGrpSpPr>
          <p:grpSpPr>
            <a:xfrm>
              <a:off x="3909414" y="3693485"/>
              <a:ext cx="2055355" cy="1964197"/>
              <a:chOff x="6565529" y="3637209"/>
              <a:chExt cx="2055355" cy="1964197"/>
            </a:xfrm>
          </p:grpSpPr>
          <p:sp>
            <p:nvSpPr>
              <p:cNvPr id="20" name="Google Shape;650;p39"/>
              <p:cNvSpPr/>
              <p:nvPr/>
            </p:nvSpPr>
            <p:spPr>
              <a:xfrm>
                <a:off x="6599364" y="3637209"/>
                <a:ext cx="2021520" cy="1964197"/>
              </a:xfrm>
              <a:prstGeom prst="rect">
                <a:avLst/>
              </a:prstGeom>
              <a:noFill/>
              <a:ln>
                <a:solidFill>
                  <a:srgbClr val="FFFF00"/>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 name="Google Shape;650;p39"/>
              <p:cNvSpPr/>
              <p:nvPr/>
            </p:nvSpPr>
            <p:spPr>
              <a:xfrm rot="18911918">
                <a:off x="6565529" y="3637209"/>
                <a:ext cx="2021520" cy="1964197"/>
              </a:xfrm>
              <a:prstGeom prst="rect">
                <a:avLst/>
              </a:prstGeom>
              <a:solidFill>
                <a:schemeClr val="tx2">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9" name="Rectangle 18"/>
            <p:cNvSpPr/>
            <p:nvPr/>
          </p:nvSpPr>
          <p:spPr>
            <a:xfrm>
              <a:off x="3803263" y="3614969"/>
              <a:ext cx="2216537" cy="214357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2" name="Google Shape;250;p25"/>
          <p:cNvCxnSpPr/>
          <p:nvPr/>
        </p:nvCxnSpPr>
        <p:spPr>
          <a:xfrm rot="1279383" flipH="1">
            <a:off x="618350" y="275476"/>
            <a:ext cx="737187" cy="1146003"/>
          </a:xfrm>
          <a:prstGeom prst="straightConnector1">
            <a:avLst/>
          </a:prstGeom>
          <a:noFill/>
          <a:ln w="9525" cap="flat" cmpd="sng">
            <a:solidFill>
              <a:srgbClr val="FDFAF8"/>
            </a:solidFill>
            <a:prstDash val="solid"/>
            <a:miter lim="800000"/>
            <a:headEnd type="none" w="sm" len="sm"/>
            <a:tailEnd type="none" w="sm" len="sm"/>
          </a:ln>
        </p:spPr>
      </p:cxnSp>
      <p:sp>
        <p:nvSpPr>
          <p:cNvPr id="23" name="Google Shape;251;p25"/>
          <p:cNvSpPr/>
          <p:nvPr/>
        </p:nvSpPr>
        <p:spPr>
          <a:xfrm rot="3287525">
            <a:off x="414842" y="916853"/>
            <a:ext cx="113991" cy="382196"/>
          </a:xfrm>
          <a:custGeom>
            <a:avLst/>
            <a:gdLst/>
            <a:ahLst/>
            <a:cxnLst/>
            <a:rect l="l" t="t" r="r" b="b"/>
            <a:pathLst>
              <a:path w="319543" h="1071380" extrusionOk="0">
                <a:moveTo>
                  <a:pt x="278285" y="0"/>
                </a:moveTo>
                <a:lnTo>
                  <a:pt x="319543" y="0"/>
                </a:lnTo>
                <a:lnTo>
                  <a:pt x="319543" y="601405"/>
                </a:lnTo>
                <a:lnTo>
                  <a:pt x="0" y="1071380"/>
                </a:lnTo>
                <a:lnTo>
                  <a:pt x="0" y="40929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nvGrpSpPr>
          <p:cNvPr id="24" name="Google Shape;247;p25"/>
          <p:cNvGrpSpPr/>
          <p:nvPr/>
        </p:nvGrpSpPr>
        <p:grpSpPr>
          <a:xfrm>
            <a:off x="259978" y="118915"/>
            <a:ext cx="1278686" cy="1441022"/>
            <a:chOff x="259978" y="118915"/>
            <a:chExt cx="1278686" cy="1441022"/>
          </a:xfrm>
        </p:grpSpPr>
        <p:sp>
          <p:nvSpPr>
            <p:cNvPr id="25" name="Google Shape;248;p25"/>
            <p:cNvSpPr txBox="1"/>
            <p:nvPr/>
          </p:nvSpPr>
          <p:spPr>
            <a:xfrm>
              <a:off x="538226" y="153800"/>
              <a:ext cx="567647" cy="11079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600" dirty="0" smtClean="0">
                  <a:solidFill>
                    <a:schemeClr val="lt1"/>
                  </a:solidFill>
                  <a:latin typeface="Calibri"/>
                  <a:ea typeface="Calibri"/>
                  <a:cs typeface="Calibri"/>
                  <a:sym typeface="Calibri"/>
                </a:rPr>
                <a:t>5</a:t>
              </a:r>
              <a:endParaRPr sz="6600" dirty="0">
                <a:solidFill>
                  <a:schemeClr val="lt1"/>
                </a:solidFill>
                <a:latin typeface="Calibri"/>
                <a:ea typeface="Calibri"/>
                <a:cs typeface="Calibri"/>
                <a:sym typeface="Calibri"/>
              </a:endParaRPr>
            </a:p>
          </p:txBody>
        </p:sp>
        <p:grpSp>
          <p:nvGrpSpPr>
            <p:cNvPr id="26" name="Google Shape;249;p25"/>
            <p:cNvGrpSpPr/>
            <p:nvPr/>
          </p:nvGrpSpPr>
          <p:grpSpPr>
            <a:xfrm rot="1279383">
              <a:off x="445811" y="242994"/>
              <a:ext cx="907020" cy="1192863"/>
              <a:chOff x="5057088" y="1359499"/>
              <a:chExt cx="2542577" cy="3343859"/>
            </a:xfrm>
          </p:grpSpPr>
          <p:cxnSp>
            <p:nvCxnSpPr>
              <p:cNvPr id="27" name="Google Shape;250;p25"/>
              <p:cNvCxnSpPr/>
              <p:nvPr/>
            </p:nvCxnSpPr>
            <p:spPr>
              <a:xfrm flipH="1">
                <a:off x="5533166" y="1359499"/>
                <a:ext cx="2066499" cy="3212500"/>
              </a:xfrm>
              <a:prstGeom prst="straightConnector1">
                <a:avLst/>
              </a:prstGeom>
              <a:noFill/>
              <a:ln w="9525" cap="flat" cmpd="sng">
                <a:solidFill>
                  <a:srgbClr val="FDFAF8"/>
                </a:solidFill>
                <a:prstDash val="solid"/>
                <a:miter lim="800000"/>
                <a:headEnd type="none" w="sm" len="sm"/>
                <a:tailEnd type="none" w="sm" len="sm"/>
              </a:ln>
            </p:spPr>
          </p:cxnSp>
          <p:sp>
            <p:nvSpPr>
              <p:cNvPr id="28" name="Google Shape;251;p25"/>
              <p:cNvSpPr/>
              <p:nvPr/>
            </p:nvSpPr>
            <p:spPr>
              <a:xfrm rot="2008142">
                <a:off x="5326021" y="3632692"/>
                <a:ext cx="319543" cy="1071380"/>
              </a:xfrm>
              <a:custGeom>
                <a:avLst/>
                <a:gdLst/>
                <a:ahLst/>
                <a:cxnLst/>
                <a:rect l="l" t="t" r="r" b="b"/>
                <a:pathLst>
                  <a:path w="319543" h="1071380" extrusionOk="0">
                    <a:moveTo>
                      <a:pt x="278285" y="0"/>
                    </a:moveTo>
                    <a:lnTo>
                      <a:pt x="319543" y="0"/>
                    </a:lnTo>
                    <a:lnTo>
                      <a:pt x="319543" y="601405"/>
                    </a:lnTo>
                    <a:lnTo>
                      <a:pt x="0" y="1071380"/>
                    </a:lnTo>
                    <a:lnTo>
                      <a:pt x="0" y="40929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grpSp>
      <p:sp>
        <p:nvSpPr>
          <p:cNvPr id="2" name="TextBox 1"/>
          <p:cNvSpPr txBox="1"/>
          <p:nvPr/>
        </p:nvSpPr>
        <p:spPr>
          <a:xfrm>
            <a:off x="1105873" y="1156128"/>
            <a:ext cx="3573849" cy="523220"/>
          </a:xfrm>
          <a:prstGeom prst="rect">
            <a:avLst/>
          </a:prstGeom>
          <a:noFill/>
        </p:spPr>
        <p:txBody>
          <a:bodyPr wrap="square" rtlCol="0">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Methods </a:t>
            </a:r>
            <a:endParaRPr lang="en-US" sz="2800" b="1"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7205859" y="859799"/>
            <a:ext cx="4566028" cy="5508344"/>
          </a:xfrm>
          <a:prstGeom prst="rect">
            <a:avLst/>
          </a:prstGeom>
        </p:spPr>
      </p:pic>
      <p:sp>
        <p:nvSpPr>
          <p:cNvPr id="4" name="TextBox 3"/>
          <p:cNvSpPr txBox="1"/>
          <p:nvPr/>
        </p:nvSpPr>
        <p:spPr>
          <a:xfrm>
            <a:off x="731640" y="2234090"/>
            <a:ext cx="5473217" cy="3293209"/>
          </a:xfrm>
          <a:prstGeom prst="rect">
            <a:avLst/>
          </a:prstGeom>
          <a:noFill/>
        </p:spPr>
        <p:txBody>
          <a:bodyPr wrap="square" rtlCol="0">
            <a:spAutoFit/>
          </a:bodyPr>
          <a:lstStyle/>
          <a:p>
            <a:r>
              <a:rPr lang="en-US" sz="1600" dirty="0" smtClean="0">
                <a:solidFill>
                  <a:schemeClr val="bg1"/>
                </a:solidFill>
                <a:latin typeface="Times New Roman" panose="02020603050405020304" pitchFamily="18" charset="0"/>
                <a:cs typeface="Times New Roman" panose="02020603050405020304" pitchFamily="18" charset="0"/>
              </a:rPr>
              <a:t>Algorithm </a:t>
            </a:r>
            <a:r>
              <a:rPr lang="en-US" sz="1600" dirty="0">
                <a:solidFill>
                  <a:schemeClr val="bg1"/>
                </a:solidFill>
                <a:latin typeface="Times New Roman" panose="02020603050405020304" pitchFamily="18" charset="0"/>
                <a:cs typeface="Times New Roman" panose="02020603050405020304" pitchFamily="18" charset="0"/>
              </a:rPr>
              <a:t>was chosen that detects </a:t>
            </a:r>
            <a:r>
              <a:rPr lang="en-US" sz="1600" dirty="0" smtClean="0">
                <a:solidFill>
                  <a:schemeClr val="bg1"/>
                </a:solidFill>
                <a:latin typeface="Times New Roman" panose="02020603050405020304" pitchFamily="18" charset="0"/>
                <a:cs typeface="Times New Roman" panose="02020603050405020304" pitchFamily="18" charset="0"/>
              </a:rPr>
              <a:t>arrhythmia </a:t>
            </a:r>
            <a:r>
              <a:rPr lang="en-US" sz="1600" dirty="0">
                <a:solidFill>
                  <a:schemeClr val="bg1"/>
                </a:solidFill>
                <a:latin typeface="Times New Roman" panose="02020603050405020304" pitchFamily="18" charset="0"/>
                <a:cs typeface="Times New Roman" panose="02020603050405020304" pitchFamily="18" charset="0"/>
              </a:rPr>
              <a:t>disease</a:t>
            </a:r>
          </a:p>
          <a:p>
            <a:r>
              <a:rPr lang="en-US" sz="1600" dirty="0">
                <a:solidFill>
                  <a:schemeClr val="bg1"/>
                </a:solidFill>
                <a:latin typeface="Times New Roman" panose="02020603050405020304" pitchFamily="18" charset="0"/>
                <a:cs typeface="Times New Roman" panose="02020603050405020304" pitchFamily="18" charset="0"/>
              </a:rPr>
              <a:t>This is in several </a:t>
            </a:r>
            <a:r>
              <a:rPr lang="en-US" sz="1600" dirty="0" smtClean="0">
                <a:solidFill>
                  <a:schemeClr val="bg1"/>
                </a:solidFill>
                <a:latin typeface="Times New Roman" panose="02020603050405020304" pitchFamily="18" charset="0"/>
                <a:cs typeface="Times New Roman" panose="02020603050405020304" pitchFamily="18" charset="0"/>
              </a:rPr>
              <a:t>steps:</a:t>
            </a:r>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Including choosing a dataset in order to obtain cardiac signals and filter them from </a:t>
            </a:r>
            <a:r>
              <a:rPr lang="en-US" sz="1600" dirty="0" smtClean="0">
                <a:solidFill>
                  <a:schemeClr val="bg1"/>
                </a:solidFill>
                <a:latin typeface="Times New Roman" panose="02020603050405020304" pitchFamily="18" charset="0"/>
                <a:cs typeface="Times New Roman" panose="02020603050405020304" pitchFamily="18" charset="0"/>
              </a:rPr>
              <a:t>noise signals.</a:t>
            </a:r>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And then these signals are processed by a deep learning model that helps in solving this problem and discovering the </a:t>
            </a:r>
            <a:r>
              <a:rPr lang="en-US" sz="1600" dirty="0" smtClean="0">
                <a:solidFill>
                  <a:schemeClr val="bg1"/>
                </a:solidFill>
                <a:latin typeface="Times New Roman" panose="02020603050405020304" pitchFamily="18" charset="0"/>
                <a:cs typeface="Times New Roman" panose="02020603050405020304" pitchFamily="18" charset="0"/>
              </a:rPr>
              <a:t>disease.</a:t>
            </a:r>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Then the areas with signs of the pathogen are identified</a:t>
            </a:r>
          </a:p>
          <a:p>
            <a:r>
              <a:rPr lang="en-US" sz="1600" dirty="0">
                <a:solidFill>
                  <a:schemeClr val="bg1"/>
                </a:solidFill>
                <a:latin typeface="Times New Roman" panose="02020603050405020304" pitchFamily="18" charset="0"/>
                <a:cs typeface="Times New Roman" panose="02020603050405020304" pitchFamily="18" charset="0"/>
              </a:rPr>
              <a:t>And determine the features selection for them</a:t>
            </a:r>
          </a:p>
          <a:p>
            <a:r>
              <a:rPr lang="en-US" sz="1600" dirty="0">
                <a:solidFill>
                  <a:schemeClr val="bg1"/>
                </a:solidFill>
                <a:latin typeface="Times New Roman" panose="02020603050405020304" pitchFamily="18" charset="0"/>
                <a:cs typeface="Times New Roman" panose="02020603050405020304" pitchFamily="18" charset="0"/>
              </a:rPr>
              <a:t>Then this data is entered into a deep learning model to train on this data and these </a:t>
            </a:r>
            <a:r>
              <a:rPr lang="en-US" sz="1600" dirty="0" smtClean="0">
                <a:solidFill>
                  <a:schemeClr val="bg1"/>
                </a:solidFill>
                <a:latin typeface="Times New Roman" panose="02020603050405020304" pitchFamily="18" charset="0"/>
                <a:cs typeface="Times New Roman" panose="02020603050405020304" pitchFamily="18" charset="0"/>
              </a:rPr>
              <a:t>signals.</a:t>
            </a:r>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And then the model is classified as this disease, whether it is </a:t>
            </a:r>
            <a:r>
              <a:rPr lang="en-US" sz="1600" dirty="0" smtClean="0">
                <a:solidFill>
                  <a:schemeClr val="bg1"/>
                </a:solidFill>
                <a:latin typeface="Times New Roman" panose="02020603050405020304" pitchFamily="18" charset="0"/>
                <a:cs typeface="Times New Roman" panose="02020603050405020304" pitchFamily="18" charset="0"/>
              </a:rPr>
              <a:t>arrhythmia </a:t>
            </a:r>
            <a:r>
              <a:rPr lang="en-US" sz="1600" dirty="0">
                <a:solidFill>
                  <a:schemeClr val="bg1"/>
                </a:solidFill>
                <a:latin typeface="Times New Roman" panose="02020603050405020304" pitchFamily="18" charset="0"/>
                <a:cs typeface="Times New Roman" panose="02020603050405020304" pitchFamily="18" charset="0"/>
              </a:rPr>
              <a:t>or </a:t>
            </a:r>
            <a:r>
              <a:rPr lang="en-US" sz="1600" dirty="0" smtClean="0">
                <a:solidFill>
                  <a:schemeClr val="bg1"/>
                </a:solidFill>
                <a:latin typeface="Times New Roman" panose="02020603050405020304" pitchFamily="18" charset="0"/>
                <a:cs typeface="Times New Roman" panose="02020603050405020304" pitchFamily="18" charset="0"/>
              </a:rPr>
              <a:t>not.</a:t>
            </a:r>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Is the patient normal or </a:t>
            </a:r>
            <a:r>
              <a:rPr lang="en-US" sz="1600" dirty="0" smtClean="0">
                <a:solidFill>
                  <a:schemeClr val="bg1"/>
                </a:solidFill>
                <a:latin typeface="Times New Roman" panose="02020603050405020304" pitchFamily="18" charset="0"/>
                <a:cs typeface="Times New Roman" panose="02020603050405020304" pitchFamily="18" charset="0"/>
              </a:rPr>
              <a:t>not.</a:t>
            </a:r>
            <a:endParaRPr 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2739202"/>
      </p:ext>
    </p:extLst>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p:transition spd="slow">
        <p:fade thruBlk="1"/>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1" name="Google Shape;241;p25"/>
          <p:cNvSpPr/>
          <p:nvPr/>
        </p:nvSpPr>
        <p:spPr>
          <a:xfrm>
            <a:off x="11117943" y="0"/>
            <a:ext cx="478972"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47" name="Google Shape;247;p25"/>
          <p:cNvGrpSpPr/>
          <p:nvPr/>
        </p:nvGrpSpPr>
        <p:grpSpPr>
          <a:xfrm>
            <a:off x="259978" y="118915"/>
            <a:ext cx="1278686" cy="1441022"/>
            <a:chOff x="259978" y="118915"/>
            <a:chExt cx="1278686" cy="1441022"/>
          </a:xfrm>
        </p:grpSpPr>
        <p:sp>
          <p:nvSpPr>
            <p:cNvPr id="248" name="Google Shape;248;p25"/>
            <p:cNvSpPr txBox="1"/>
            <p:nvPr/>
          </p:nvSpPr>
          <p:spPr>
            <a:xfrm>
              <a:off x="538226" y="153800"/>
              <a:ext cx="567647" cy="11079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600" dirty="0">
                  <a:solidFill>
                    <a:schemeClr val="lt1"/>
                  </a:solidFill>
                  <a:latin typeface="Calibri"/>
                  <a:ea typeface="Calibri"/>
                  <a:cs typeface="Calibri"/>
                  <a:sym typeface="Calibri"/>
                </a:rPr>
                <a:t>6</a:t>
              </a:r>
              <a:endParaRPr sz="6600" dirty="0">
                <a:solidFill>
                  <a:schemeClr val="lt1"/>
                </a:solidFill>
                <a:latin typeface="Calibri"/>
                <a:ea typeface="Calibri"/>
                <a:cs typeface="Calibri"/>
                <a:sym typeface="Calibri"/>
              </a:endParaRPr>
            </a:p>
          </p:txBody>
        </p:sp>
        <p:grpSp>
          <p:nvGrpSpPr>
            <p:cNvPr id="249" name="Google Shape;249;p25"/>
            <p:cNvGrpSpPr/>
            <p:nvPr/>
          </p:nvGrpSpPr>
          <p:grpSpPr>
            <a:xfrm rot="1279383">
              <a:off x="445811" y="242994"/>
              <a:ext cx="907020" cy="1192863"/>
              <a:chOff x="5057088" y="1359499"/>
              <a:chExt cx="2542577" cy="3343859"/>
            </a:xfrm>
          </p:grpSpPr>
          <p:cxnSp>
            <p:nvCxnSpPr>
              <p:cNvPr id="250" name="Google Shape;250;p25"/>
              <p:cNvCxnSpPr/>
              <p:nvPr/>
            </p:nvCxnSpPr>
            <p:spPr>
              <a:xfrm flipH="1">
                <a:off x="5533166" y="1359499"/>
                <a:ext cx="2066499" cy="3212500"/>
              </a:xfrm>
              <a:prstGeom prst="straightConnector1">
                <a:avLst/>
              </a:prstGeom>
              <a:noFill/>
              <a:ln w="9525" cap="flat" cmpd="sng">
                <a:solidFill>
                  <a:srgbClr val="FDFAF8"/>
                </a:solidFill>
                <a:prstDash val="solid"/>
                <a:miter lim="800000"/>
                <a:headEnd type="none" w="sm" len="sm"/>
                <a:tailEnd type="none" w="sm" len="sm"/>
              </a:ln>
            </p:spPr>
          </p:cxnSp>
          <p:sp>
            <p:nvSpPr>
              <p:cNvPr id="251" name="Google Shape;251;p25"/>
              <p:cNvSpPr/>
              <p:nvPr/>
            </p:nvSpPr>
            <p:spPr>
              <a:xfrm rot="2008142">
                <a:off x="5326021" y="3632692"/>
                <a:ext cx="319543" cy="1071380"/>
              </a:xfrm>
              <a:custGeom>
                <a:avLst/>
                <a:gdLst/>
                <a:ahLst/>
                <a:cxnLst/>
                <a:rect l="l" t="t" r="r" b="b"/>
                <a:pathLst>
                  <a:path w="319543" h="1071380" extrusionOk="0">
                    <a:moveTo>
                      <a:pt x="278285" y="0"/>
                    </a:moveTo>
                    <a:lnTo>
                      <a:pt x="319543" y="0"/>
                    </a:lnTo>
                    <a:lnTo>
                      <a:pt x="319543" y="601405"/>
                    </a:lnTo>
                    <a:lnTo>
                      <a:pt x="0" y="1071380"/>
                    </a:lnTo>
                    <a:lnTo>
                      <a:pt x="0" y="40929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grpSp>
      <p:grpSp>
        <p:nvGrpSpPr>
          <p:cNvPr id="15" name="Group 14"/>
          <p:cNvGrpSpPr/>
          <p:nvPr/>
        </p:nvGrpSpPr>
        <p:grpSpPr>
          <a:xfrm>
            <a:off x="4679722" y="2663964"/>
            <a:ext cx="2216537" cy="2143574"/>
            <a:chOff x="3803263" y="3614969"/>
            <a:chExt cx="2216537" cy="2143574"/>
          </a:xfrm>
        </p:grpSpPr>
        <p:grpSp>
          <p:nvGrpSpPr>
            <p:cNvPr id="16" name="Group 15"/>
            <p:cNvGrpSpPr/>
            <p:nvPr/>
          </p:nvGrpSpPr>
          <p:grpSpPr>
            <a:xfrm>
              <a:off x="3909414" y="3693485"/>
              <a:ext cx="2055355" cy="1964197"/>
              <a:chOff x="6565529" y="3637209"/>
              <a:chExt cx="2055355" cy="1964197"/>
            </a:xfrm>
          </p:grpSpPr>
          <p:sp>
            <p:nvSpPr>
              <p:cNvPr id="18" name="Google Shape;650;p39"/>
              <p:cNvSpPr/>
              <p:nvPr/>
            </p:nvSpPr>
            <p:spPr>
              <a:xfrm>
                <a:off x="6599364" y="3637209"/>
                <a:ext cx="2021520" cy="1964197"/>
              </a:xfrm>
              <a:prstGeom prst="rect">
                <a:avLst/>
              </a:prstGeom>
              <a:noFill/>
              <a:ln>
                <a:solidFill>
                  <a:srgbClr val="FFFF00"/>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650;p39"/>
              <p:cNvSpPr/>
              <p:nvPr/>
            </p:nvSpPr>
            <p:spPr>
              <a:xfrm rot="18911918">
                <a:off x="6565529" y="3637209"/>
                <a:ext cx="2021520" cy="1964197"/>
              </a:xfrm>
              <a:prstGeom prst="rect">
                <a:avLst/>
              </a:prstGeom>
              <a:solidFill>
                <a:schemeClr val="tx2">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7" name="Rectangle 16"/>
            <p:cNvSpPr/>
            <p:nvPr/>
          </p:nvSpPr>
          <p:spPr>
            <a:xfrm>
              <a:off x="3803263" y="3614969"/>
              <a:ext cx="2216537" cy="214357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1153119" y="686253"/>
            <a:ext cx="8503819" cy="2923877"/>
          </a:xfrm>
          <a:prstGeom prst="rect">
            <a:avLst/>
          </a:prstGeom>
        </p:spPr>
        <p:txBody>
          <a:bodyPr wrap="square">
            <a:spAutoFit/>
          </a:bodyPr>
          <a:lstStyle/>
          <a:p>
            <a:endParaRPr lang="en-US" sz="1600" dirty="0">
              <a:solidFill>
                <a:schemeClr val="bg1"/>
              </a:solidFill>
              <a:latin typeface="Times New Roman" panose="02020603050405020304" pitchFamily="18" charset="0"/>
            </a:endParaRPr>
          </a:p>
          <a:p>
            <a:r>
              <a:rPr lang="en-US" sz="2400" b="1" dirty="0" smtClean="0">
                <a:solidFill>
                  <a:schemeClr val="bg1"/>
                </a:solidFill>
                <a:latin typeface="Times New Roman" panose="02020603050405020304" pitchFamily="18" charset="0"/>
              </a:rPr>
              <a:t>Classification </a:t>
            </a:r>
            <a:endParaRPr lang="en-US" sz="2400" b="1" dirty="0">
              <a:solidFill>
                <a:schemeClr val="bg1"/>
              </a:solidFill>
              <a:latin typeface="Times New Roman" panose="02020603050405020304" pitchFamily="18" charset="0"/>
            </a:endParaRPr>
          </a:p>
          <a:p>
            <a:r>
              <a:rPr lang="en-US" sz="1600" dirty="0">
                <a:solidFill>
                  <a:schemeClr val="bg1"/>
                </a:solidFill>
                <a:latin typeface="Times New Roman" panose="02020603050405020304" pitchFamily="18" charset="0"/>
              </a:rPr>
              <a:t>After the extraction of features from pre-processed data, the ECG data are used for predicting the abnormal and normal signal. The classification is used DNN, which produce compositional models where the object is expressed as a layered composition of primitives. The DNN, minimize the cross entropy or noise between the actual and predicted outcomes. This usually involves neural layers learning on huge dataset. An additional </a:t>
            </a:r>
            <a:r>
              <a:rPr lang="en-US" sz="1600" dirty="0" smtClean="0">
                <a:solidFill>
                  <a:schemeClr val="bg1"/>
                </a:solidFill>
                <a:latin typeface="Times New Roman" panose="02020603050405020304" pitchFamily="18" charset="0"/>
              </a:rPr>
              <a:t/>
            </a:r>
            <a:br>
              <a:rPr lang="en-US" sz="1600" dirty="0" smtClean="0">
                <a:solidFill>
                  <a:schemeClr val="bg1"/>
                </a:solidFill>
                <a:latin typeface="Times New Roman" panose="02020603050405020304" pitchFamily="18" charset="0"/>
              </a:rPr>
            </a:br>
            <a:r>
              <a:rPr lang="en-US" sz="1600" dirty="0" smtClean="0">
                <a:solidFill>
                  <a:schemeClr val="bg1"/>
                </a:solidFill>
                <a:latin typeface="Times New Roman" panose="02020603050405020304" pitchFamily="18" charset="0"/>
              </a:rPr>
              <a:t>layer </a:t>
            </a:r>
            <a:r>
              <a:rPr lang="en-US" sz="1600" dirty="0">
                <a:solidFill>
                  <a:schemeClr val="bg1"/>
                </a:solidFill>
                <a:latin typeface="Times New Roman" panose="02020603050405020304" pitchFamily="18" charset="0"/>
              </a:rPr>
              <a:t>allows configurations of lower layer </a:t>
            </a:r>
            <a:r>
              <a:rPr lang="en-US" sz="1600" dirty="0" smtClean="0">
                <a:solidFill>
                  <a:schemeClr val="bg1"/>
                </a:solidFill>
                <a:latin typeface="Times New Roman" panose="02020603050405020304" pitchFamily="18" charset="0"/>
              </a:rPr>
              <a:t/>
            </a:r>
            <a:br>
              <a:rPr lang="en-US" sz="1600" dirty="0" smtClean="0">
                <a:solidFill>
                  <a:schemeClr val="bg1"/>
                </a:solidFill>
                <a:latin typeface="Times New Roman" panose="02020603050405020304" pitchFamily="18" charset="0"/>
              </a:rPr>
            </a:br>
            <a:r>
              <a:rPr lang="en-US" sz="1600" dirty="0" smtClean="0">
                <a:solidFill>
                  <a:schemeClr val="bg1"/>
                </a:solidFill>
                <a:latin typeface="Times New Roman" panose="02020603050405020304" pitchFamily="18" charset="0"/>
              </a:rPr>
              <a:t>features </a:t>
            </a:r>
            <a:r>
              <a:rPr lang="en-US" sz="1600" dirty="0">
                <a:solidFill>
                  <a:schemeClr val="bg1"/>
                </a:solidFill>
                <a:latin typeface="Times New Roman" panose="02020603050405020304" pitchFamily="18" charset="0"/>
              </a:rPr>
              <a:t>constructing complex data </a:t>
            </a:r>
            <a:r>
              <a:rPr lang="en-US" sz="1600" dirty="0" smtClean="0">
                <a:solidFill>
                  <a:schemeClr val="bg1"/>
                </a:solidFill>
                <a:latin typeface="Times New Roman" panose="02020603050405020304" pitchFamily="18" charset="0"/>
              </a:rPr>
              <a:t/>
            </a:r>
            <a:br>
              <a:rPr lang="en-US" sz="1600" dirty="0" smtClean="0">
                <a:solidFill>
                  <a:schemeClr val="bg1"/>
                </a:solidFill>
                <a:latin typeface="Times New Roman" panose="02020603050405020304" pitchFamily="18" charset="0"/>
              </a:rPr>
            </a:br>
            <a:r>
              <a:rPr lang="en-US" sz="1600" dirty="0" smtClean="0">
                <a:solidFill>
                  <a:schemeClr val="bg1"/>
                </a:solidFill>
                <a:latin typeface="Times New Roman" panose="02020603050405020304" pitchFamily="18" charset="0"/>
              </a:rPr>
              <a:t>hypothetically</a:t>
            </a:r>
            <a:r>
              <a:rPr lang="en-US" sz="1600" dirty="0">
                <a:solidFill>
                  <a:schemeClr val="bg1"/>
                </a:solidFill>
                <a:latin typeface="Times New Roman" panose="02020603050405020304" pitchFamily="18" charset="0"/>
              </a:rPr>
              <a:t>. </a:t>
            </a:r>
            <a:endParaRPr lang="en-US" sz="1600" dirty="0" smtClean="0">
              <a:solidFill>
                <a:schemeClr val="bg1"/>
              </a:solidFill>
              <a:latin typeface="Times New Roman" panose="02020603050405020304" pitchFamily="18" charset="0"/>
            </a:endParaRPr>
          </a:p>
          <a:p>
            <a:r>
              <a:rPr lang="en-US" sz="1600" dirty="0" smtClean="0">
                <a:solidFill>
                  <a:schemeClr val="bg1"/>
                </a:solidFill>
                <a:latin typeface="Times New Roman" panose="02020603050405020304" pitchFamily="18" charset="0"/>
              </a:rPr>
              <a:t>And display this by normal or abnormal by annotations. </a:t>
            </a:r>
            <a:endParaRPr lang="en-US" sz="1600" dirty="0">
              <a:solidFill>
                <a:schemeClr val="bg1"/>
              </a:solidFill>
            </a:endParaRPr>
          </a:p>
        </p:txBody>
      </p:sp>
      <p:pic>
        <p:nvPicPr>
          <p:cNvPr id="3" name="Picture 2"/>
          <p:cNvPicPr>
            <a:picLocks noChangeAspect="1"/>
          </p:cNvPicPr>
          <p:nvPr/>
        </p:nvPicPr>
        <p:blipFill rotWithShape="1">
          <a:blip r:embed="rId3"/>
          <a:srcRect l="16235" t="19482" r="15279" b="5957"/>
          <a:stretch/>
        </p:blipFill>
        <p:spPr>
          <a:xfrm>
            <a:off x="6608988" y="3064159"/>
            <a:ext cx="5333108" cy="3628105"/>
          </a:xfrm>
          <a:prstGeom prst="rect">
            <a:avLst/>
          </a:prstGeom>
        </p:spPr>
      </p:pic>
      <p:pic>
        <p:nvPicPr>
          <p:cNvPr id="6" name="Picture 5"/>
          <p:cNvPicPr>
            <a:picLocks noChangeAspect="1"/>
          </p:cNvPicPr>
          <p:nvPr/>
        </p:nvPicPr>
        <p:blipFill rotWithShape="1">
          <a:blip r:embed="rId4"/>
          <a:srcRect l="14965" t="19543" r="13841" b="29029"/>
          <a:stretch/>
        </p:blipFill>
        <p:spPr>
          <a:xfrm>
            <a:off x="767638" y="3831554"/>
            <a:ext cx="5709362" cy="286070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1"/>
                                        </p:tgtEl>
                                        <p:attrNameLst>
                                          <p:attrName>style.visibility</p:attrName>
                                        </p:attrNameLst>
                                      </p:cBhvr>
                                      <p:to>
                                        <p:strVal val="visible"/>
                                      </p:to>
                                    </p:set>
                                    <p:animEffect transition="in" filter="fade">
                                      <p:cBhvr>
                                        <p:cTn id="7" dur="5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usiness Plan Google Slides，Freepptbackgrounds.net">
  <a:themeElements>
    <a:clrScheme name="自定义 315">
      <a:dk1>
        <a:srgbClr val="000000"/>
      </a:dk1>
      <a:lt1>
        <a:srgbClr val="FFFFFF"/>
      </a:lt1>
      <a:dk2>
        <a:srgbClr val="595959"/>
      </a:dk2>
      <a:lt2>
        <a:srgbClr val="7F7F7F"/>
      </a:lt2>
      <a:accent1>
        <a:srgbClr val="E0B07F"/>
      </a:accent1>
      <a:accent2>
        <a:srgbClr val="7F7F7F"/>
      </a:accent2>
      <a:accent3>
        <a:srgbClr val="A5A5A5"/>
      </a:accent3>
      <a:accent4>
        <a:srgbClr val="595959"/>
      </a:accent4>
      <a:accent5>
        <a:srgbClr val="262626"/>
      </a:accent5>
      <a:accent6>
        <a:srgbClr val="7F7F7F"/>
      </a:accent6>
      <a:hlink>
        <a:srgbClr val="7F7F7F"/>
      </a:hlink>
      <a:folHlink>
        <a:srgbClr val="2C3C4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754</Words>
  <Application>Microsoft Office PowerPoint</Application>
  <PresentationFormat>Widescreen</PresentationFormat>
  <Paragraphs>115</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Business Plan Google Slides，Freepptbackgrounds.net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ahmed187015@fci.bu.edu.eg</cp:lastModifiedBy>
  <cp:revision>16</cp:revision>
  <dcterms:modified xsi:type="dcterms:W3CDTF">2022-02-02T21:12:01Z</dcterms:modified>
</cp:coreProperties>
</file>