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7" r:id="rId3"/>
    <p:sldId id="261" r:id="rId4"/>
    <p:sldId id="263" r:id="rId5"/>
    <p:sldId id="264" r:id="rId6"/>
    <p:sldId id="267" r:id="rId7"/>
    <p:sldId id="268" r:id="rId8"/>
    <p:sldId id="272" r:id="rId9"/>
    <p:sldId id="273" r:id="rId10"/>
    <p:sldId id="279" r:id="rId11"/>
    <p:sldId id="281" r:id="rId12"/>
    <p:sldId id="280" r:id="rId13"/>
    <p:sldId id="278" r:id="rId14"/>
  </p:sldIdLst>
  <p:sldSz cx="9144000" cy="5143500" type="screen16x9"/>
  <p:notesSz cx="6858000" cy="9144000"/>
  <p:embeddedFontLst>
    <p:embeddedFont>
      <p:font typeface="Barlow SemiBold" panose="020B0604020202020204" charset="0"/>
      <p:regular r:id="rId16"/>
      <p:bold r:id="rId17"/>
      <p:italic r:id="rId18"/>
      <p:boldItalic r:id="rId19"/>
    </p:embeddedFont>
    <p:embeddedFont>
      <p:font typeface="Barlow Light"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096C3E-3024-4353-87C0-A7270F41AF63}">
  <a:tblStyle styleId="{59096C3E-3024-4353-87C0-A7270F41AF6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68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791463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7895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610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135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1633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686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622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253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356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4172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660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898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130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535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5"/>
        <p:cNvGrpSpPr/>
        <p:nvPr/>
      </p:nvGrpSpPr>
      <p:grpSpPr>
        <a:xfrm>
          <a:off x="0" y="0"/>
          <a:ext cx="0" cy="0"/>
          <a:chOff x="0" y="0"/>
          <a:chExt cx="0" cy="0"/>
        </a:xfrm>
      </p:grpSpPr>
      <p:grpSp>
        <p:nvGrpSpPr>
          <p:cNvPr id="356" name="Google Shape;356;p8"/>
          <p:cNvGrpSpPr/>
          <p:nvPr/>
        </p:nvGrpSpPr>
        <p:grpSpPr>
          <a:xfrm>
            <a:off x="-207" y="0"/>
            <a:ext cx="9158157" cy="5149835"/>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5" name="Google Shape;385;p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86" name="Google Shape;386;p8"/>
          <p:cNvSpPr txBox="1">
            <a:spLocks noGrp="1"/>
          </p:cNvSpPr>
          <p:nvPr>
            <p:ph type="body" idx="1"/>
          </p:nvPr>
        </p:nvSpPr>
        <p:spPr>
          <a:xfrm>
            <a:off x="1165875"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7" name="Google Shape;387;p8"/>
          <p:cNvSpPr txBox="1">
            <a:spLocks noGrp="1"/>
          </p:cNvSpPr>
          <p:nvPr>
            <p:ph type="body" idx="2"/>
          </p:nvPr>
        </p:nvSpPr>
        <p:spPr>
          <a:xfrm>
            <a:off x="3706438"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8" name="Google Shape;388;p8"/>
          <p:cNvSpPr txBox="1">
            <a:spLocks noGrp="1"/>
          </p:cNvSpPr>
          <p:nvPr>
            <p:ph type="body" idx="3"/>
          </p:nvPr>
        </p:nvSpPr>
        <p:spPr>
          <a:xfrm>
            <a:off x="6247001"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9" name="Google Shape;389;p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0"/>
        <p:cNvGrpSpPr/>
        <p:nvPr/>
      </p:nvGrpSpPr>
      <p:grpSpPr>
        <a:xfrm>
          <a:off x="0" y="0"/>
          <a:ext cx="0" cy="0"/>
          <a:chOff x="0" y="0"/>
          <a:chExt cx="0" cy="0"/>
        </a:xfrm>
      </p:grpSpPr>
      <p:grpSp>
        <p:nvGrpSpPr>
          <p:cNvPr id="391" name="Google Shape;391;p9"/>
          <p:cNvGrpSpPr/>
          <p:nvPr/>
        </p:nvGrpSpPr>
        <p:grpSpPr>
          <a:xfrm>
            <a:off x="-207" y="0"/>
            <a:ext cx="9158157" cy="5149835"/>
            <a:chOff x="-207" y="0"/>
            <a:chExt cx="9158157" cy="5149835"/>
          </a:xfrm>
        </p:grpSpPr>
        <p:sp>
          <p:nvSpPr>
            <p:cNvPr id="392" name="Google Shape;392;p9"/>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9"/>
            <p:cNvGrpSpPr/>
            <p:nvPr/>
          </p:nvGrpSpPr>
          <p:grpSpPr>
            <a:xfrm>
              <a:off x="-207" y="664293"/>
              <a:ext cx="155867" cy="653721"/>
              <a:chOff x="5385375" y="498300"/>
              <a:chExt cx="802200" cy="556500"/>
            </a:xfrm>
          </p:grpSpPr>
          <p:sp>
            <p:nvSpPr>
              <p:cNvPr id="396" name="Google Shape;396;p9"/>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9"/>
            <p:cNvGrpSpPr/>
            <p:nvPr/>
          </p:nvGrpSpPr>
          <p:grpSpPr>
            <a:xfrm>
              <a:off x="322384" y="4483463"/>
              <a:ext cx="666347" cy="666373"/>
              <a:chOff x="7134700" y="414375"/>
              <a:chExt cx="501919" cy="501900"/>
            </a:xfrm>
          </p:grpSpPr>
          <p:sp>
            <p:nvSpPr>
              <p:cNvPr id="400" name="Google Shape;400;p9"/>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9"/>
            <p:cNvGrpSpPr/>
            <p:nvPr/>
          </p:nvGrpSpPr>
          <p:grpSpPr>
            <a:xfrm>
              <a:off x="8832384" y="670955"/>
              <a:ext cx="311815" cy="653721"/>
              <a:chOff x="5385375" y="498300"/>
              <a:chExt cx="802200" cy="556500"/>
            </a:xfrm>
          </p:grpSpPr>
          <p:sp>
            <p:nvSpPr>
              <p:cNvPr id="417" name="Google Shape;417;p9"/>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0" name="Google Shape;420;p9"/>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21" name="Google Shape;421;p9"/>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variant 2">
  <p:cSld name="BLANK_1">
    <p:spTree>
      <p:nvGrpSpPr>
        <p:cNvPr id="1"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2"/>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2"/>
          <p:cNvGrpSpPr/>
          <p:nvPr/>
        </p:nvGrpSpPr>
        <p:grpSpPr>
          <a:xfrm>
            <a:off x="322384" y="657975"/>
            <a:ext cx="666347" cy="666373"/>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12"/>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1.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3.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Brain Tumor</a:t>
            </a:r>
            <a:br>
              <a:rPr lang="en" dirty="0"/>
            </a:br>
            <a:r>
              <a:rPr lang="en" sz="3200" dirty="0"/>
              <a:t>Segmentation </a:t>
            </a:r>
            <a:br>
              <a:rPr lang="en" sz="3200" dirty="0"/>
            </a:br>
            <a:r>
              <a:rPr lang="en" sz="3200" dirty="0"/>
              <a:t>&amp;</a:t>
            </a:r>
            <a:br>
              <a:rPr lang="en" sz="3200" dirty="0"/>
            </a:br>
            <a:r>
              <a:rPr lang="en" sz="3200" dirty="0"/>
              <a:t> Classification</a:t>
            </a:r>
            <a:endParaRPr dirty="0"/>
          </a:p>
        </p:txBody>
      </p:sp>
      <p:pic>
        <p:nvPicPr>
          <p:cNvPr id="1026" name="Picture 2">
            <a:extLst>
              <a:ext uri="{FF2B5EF4-FFF2-40B4-BE49-F238E27FC236}">
                <a16:creationId xmlns:a16="http://schemas.microsoft.com/office/drawing/2014/main" xmlns="" id="{194DD43B-6B66-446D-81FF-ED84ADB890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416" y="0"/>
            <a:ext cx="1011584" cy="6907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لا يتوفر وصف للصورة.">
            <a:extLst>
              <a:ext uri="{FF2B5EF4-FFF2-40B4-BE49-F238E27FC236}">
                <a16:creationId xmlns:a16="http://schemas.microsoft.com/office/drawing/2014/main" xmlns="" id="{4FBD2E98-9014-465C-A05A-DCF54EF92B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1433" y="4340933"/>
            <a:ext cx="802567" cy="8025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6374786F-0715-4CCA-97C5-799898931FFC}"/>
              </a:ext>
            </a:extLst>
          </p:cNvPr>
          <p:cNvSpPr txBox="1"/>
          <p:nvPr/>
        </p:nvSpPr>
        <p:spPr>
          <a:xfrm>
            <a:off x="0" y="3629828"/>
            <a:ext cx="5867400" cy="1785104"/>
          </a:xfrm>
          <a:prstGeom prst="rect">
            <a:avLst/>
          </a:prstGeom>
          <a:noFill/>
        </p:spPr>
        <p:txBody>
          <a:bodyPr wrap="square" rtlCol="0">
            <a:spAutoFit/>
          </a:bodyPr>
          <a:lstStyle/>
          <a:p>
            <a:r>
              <a:rPr lang="en-US" sz="2800" b="1" dirty="0">
                <a:solidFill>
                  <a:schemeClr val="bg1"/>
                </a:solidFill>
                <a:latin typeface="Barlow SemiBold" panose="020B0604020202020204" charset="0"/>
              </a:rPr>
              <a:t>Presented </a:t>
            </a:r>
            <a:r>
              <a:rPr lang="en-US" sz="2800" b="1" dirty="0" smtClean="0">
                <a:solidFill>
                  <a:schemeClr val="bg1"/>
                </a:solidFill>
                <a:latin typeface="Barlow SemiBold" panose="020B0604020202020204" charset="0"/>
              </a:rPr>
              <a:t>By</a:t>
            </a:r>
            <a:br>
              <a:rPr lang="en-US" sz="2800" b="1" dirty="0" smtClean="0">
                <a:solidFill>
                  <a:schemeClr val="bg1"/>
                </a:solidFill>
                <a:latin typeface="Barlow SemiBold" panose="020B0604020202020204" charset="0"/>
              </a:rPr>
            </a:br>
            <a:endParaRPr lang="en-US" sz="2800" b="1" dirty="0">
              <a:solidFill>
                <a:schemeClr val="bg1"/>
              </a:solidFill>
              <a:latin typeface="Barlow SemiBold" panose="020B0604020202020204" charset="0"/>
            </a:endParaRPr>
          </a:p>
          <a:p>
            <a:r>
              <a:rPr lang="en-US" sz="1800" b="1" dirty="0">
                <a:latin typeface="Barlow SemiBold" panose="020B0604020202020204" charset="0"/>
              </a:rPr>
              <a:t>		   Mohamed Mohsen Fouad</a:t>
            </a:r>
          </a:p>
          <a:p>
            <a:r>
              <a:rPr lang="en-US" sz="1800" b="1" dirty="0">
                <a:latin typeface="Barlow SemiBold" panose="020B0604020202020204" charset="0"/>
              </a:rPr>
              <a:t>	                       Ahmed Samir Afifi</a:t>
            </a:r>
          </a:p>
          <a:p>
            <a:r>
              <a:rPr lang="en-US" sz="1800" b="1" dirty="0">
                <a:latin typeface="Barlow SemiBold" panose="020B0604020202020204" charset="0"/>
              </a:rPr>
              <a:t> 	</a:t>
            </a:r>
          </a:p>
        </p:txBody>
      </p:sp>
      <p:sp>
        <p:nvSpPr>
          <p:cNvPr id="4" name="TextBox 3">
            <a:extLst>
              <a:ext uri="{FF2B5EF4-FFF2-40B4-BE49-F238E27FC236}">
                <a16:creationId xmlns:a16="http://schemas.microsoft.com/office/drawing/2014/main" xmlns="" id="{C6388491-BF93-4DC0-ACAE-3FADB81CE8A4}"/>
              </a:ext>
            </a:extLst>
          </p:cNvPr>
          <p:cNvSpPr txBox="1"/>
          <p:nvPr/>
        </p:nvSpPr>
        <p:spPr>
          <a:xfrm>
            <a:off x="5437212" y="3293998"/>
            <a:ext cx="2611582" cy="307777"/>
          </a:xfrm>
          <a:prstGeom prst="rect">
            <a:avLst/>
          </a:prstGeom>
          <a:noFill/>
        </p:spPr>
        <p:txBody>
          <a:bodyPr wrap="square" rtlCol="0">
            <a:spAutoFit/>
          </a:bodyPr>
          <a:lstStyle/>
          <a:p>
            <a:r>
              <a:rPr lang="en-US" dirty="0">
                <a:solidFill>
                  <a:schemeClr val="bg1"/>
                </a:solidFill>
                <a:latin typeface="Barlow SemiBold" panose="020B0604020202020204" charset="0"/>
              </a:rPr>
              <a:t>Eng. Nada </a:t>
            </a:r>
            <a:r>
              <a:rPr lang="en-US" dirty="0" err="1">
                <a:solidFill>
                  <a:schemeClr val="bg1"/>
                </a:solidFill>
                <a:latin typeface="Barlow SemiBold" panose="020B0604020202020204" charset="0"/>
              </a:rPr>
              <a:t>Bahaa</a:t>
            </a:r>
            <a:endParaRPr lang="en-US" dirty="0">
              <a:solidFill>
                <a:schemeClr val="bg1"/>
              </a:solidFill>
              <a:latin typeface="Barlow SemiBold" panose="020B0604020202020204" charset="0"/>
            </a:endParaRPr>
          </a:p>
        </p:txBody>
      </p:sp>
      <p:sp>
        <p:nvSpPr>
          <p:cNvPr id="10" name="TextBox 9">
            <a:extLst>
              <a:ext uri="{FF2B5EF4-FFF2-40B4-BE49-F238E27FC236}">
                <a16:creationId xmlns:a16="http://schemas.microsoft.com/office/drawing/2014/main" xmlns="" id="{6290C093-62D4-41CF-B352-4B6AB0B2FC61}"/>
              </a:ext>
            </a:extLst>
          </p:cNvPr>
          <p:cNvSpPr txBox="1"/>
          <p:nvPr/>
        </p:nvSpPr>
        <p:spPr>
          <a:xfrm>
            <a:off x="-62345" y="1513622"/>
            <a:ext cx="2611582" cy="307777"/>
          </a:xfrm>
          <a:prstGeom prst="rect">
            <a:avLst/>
          </a:prstGeom>
          <a:noFill/>
        </p:spPr>
        <p:txBody>
          <a:bodyPr wrap="square" rtlCol="0">
            <a:spAutoFit/>
          </a:bodyPr>
          <a:lstStyle/>
          <a:p>
            <a:r>
              <a:rPr lang="en-US" dirty="0">
                <a:solidFill>
                  <a:schemeClr val="bg1"/>
                </a:solidFill>
                <a:latin typeface="Barlow SemiBold" panose="020B0604020202020204" charset="0"/>
              </a:rPr>
              <a:t>Dr. </a:t>
            </a:r>
            <a:r>
              <a:rPr lang="en-US" dirty="0" err="1">
                <a:solidFill>
                  <a:schemeClr val="bg1"/>
                </a:solidFill>
                <a:latin typeface="Barlow SemiBold" panose="020B0604020202020204" charset="0"/>
              </a:rPr>
              <a:t>Hala</a:t>
            </a:r>
            <a:r>
              <a:rPr lang="en-US" dirty="0">
                <a:solidFill>
                  <a:schemeClr val="bg1"/>
                </a:solidFill>
                <a:latin typeface="Barlow SemiBold" panose="020B0604020202020204" charset="0"/>
              </a:rPr>
              <a:t> Zayed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36"/>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Final Result (Confusion Matrix)</a:t>
            </a:r>
            <a:endParaRPr dirty="0"/>
          </a:p>
        </p:txBody>
      </p:sp>
      <p:sp>
        <p:nvSpPr>
          <p:cNvPr id="762" name="Google Shape;762;p36"/>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dirty="0"/>
          </a:p>
        </p:txBody>
      </p:sp>
      <p:sp>
        <p:nvSpPr>
          <p:cNvPr id="2" name="TextBox 1">
            <a:extLst>
              <a:ext uri="{FF2B5EF4-FFF2-40B4-BE49-F238E27FC236}">
                <a16:creationId xmlns:a16="http://schemas.microsoft.com/office/drawing/2014/main" xmlns="" id="{C1D4BD2F-3D6C-447A-AC24-ACCCDD23D21D}"/>
              </a:ext>
            </a:extLst>
          </p:cNvPr>
          <p:cNvSpPr txBox="1"/>
          <p:nvPr/>
        </p:nvSpPr>
        <p:spPr>
          <a:xfrm>
            <a:off x="802567" y="1480144"/>
            <a:ext cx="7701687" cy="738664"/>
          </a:xfrm>
          <a:prstGeom prst="rect">
            <a:avLst/>
          </a:prstGeom>
          <a:noFill/>
        </p:spPr>
        <p:txBody>
          <a:bodyPr wrap="square" rtlCol="0">
            <a:spAutoFit/>
          </a:bodyPr>
          <a:lstStyle/>
          <a:p>
            <a:r>
              <a:rPr lang="en-US" dirty="0">
                <a:latin typeface="Barlow SemiBold" panose="020B0604020202020204" charset="0"/>
                <a:cs typeface="Arial" panose="020B0604020202020204" pitchFamily="34" charset="0"/>
              </a:rPr>
              <a:t>Now we get the final result of segmentation of previous processes as shown in the figure this is the final image after convert it to gray level by multiplying it in original image we get the gray levels of the tumor.</a:t>
            </a:r>
          </a:p>
        </p:txBody>
      </p:sp>
      <p:pic>
        <p:nvPicPr>
          <p:cNvPr id="5" name="Picture 4">
            <a:extLst>
              <a:ext uri="{FF2B5EF4-FFF2-40B4-BE49-F238E27FC236}">
                <a16:creationId xmlns:a16="http://schemas.microsoft.com/office/drawing/2014/main" xmlns="" id="{B1F8EFC8-4447-407B-9582-01118ECA8E95}"/>
              </a:ext>
            </a:extLst>
          </p:cNvPr>
          <p:cNvPicPr>
            <a:picLocks noChangeAspect="1"/>
          </p:cNvPicPr>
          <p:nvPr/>
        </p:nvPicPr>
        <p:blipFill>
          <a:blip r:embed="rId3"/>
          <a:stretch>
            <a:fillRect/>
          </a:stretch>
        </p:blipFill>
        <p:spPr>
          <a:xfrm>
            <a:off x="6451000" y="2124828"/>
            <a:ext cx="2053254" cy="2098516"/>
          </a:xfrm>
          <a:prstGeom prst="rect">
            <a:avLst/>
          </a:prstGeom>
        </p:spPr>
      </p:pic>
      <p:sp>
        <p:nvSpPr>
          <p:cNvPr id="6" name="TextBox 5">
            <a:extLst>
              <a:ext uri="{FF2B5EF4-FFF2-40B4-BE49-F238E27FC236}">
                <a16:creationId xmlns:a16="http://schemas.microsoft.com/office/drawing/2014/main" xmlns="" id="{57E1EA68-6F67-428C-AB43-B1557BB2F6D1}"/>
              </a:ext>
            </a:extLst>
          </p:cNvPr>
          <p:cNvSpPr txBox="1"/>
          <p:nvPr/>
        </p:nvSpPr>
        <p:spPr>
          <a:xfrm>
            <a:off x="7010953" y="4228296"/>
            <a:ext cx="1493301" cy="307777"/>
          </a:xfrm>
          <a:prstGeom prst="rect">
            <a:avLst/>
          </a:prstGeom>
          <a:noFill/>
        </p:spPr>
        <p:txBody>
          <a:bodyPr wrap="square" rtlCol="0">
            <a:spAutoFit/>
          </a:bodyPr>
          <a:lstStyle/>
          <a:p>
            <a:r>
              <a:rPr lang="en-US" dirty="0"/>
              <a:t>Final Result</a:t>
            </a:r>
          </a:p>
        </p:txBody>
      </p:sp>
      <p:sp>
        <p:nvSpPr>
          <p:cNvPr id="24" name="TextBox 23">
            <a:extLst>
              <a:ext uri="{FF2B5EF4-FFF2-40B4-BE49-F238E27FC236}">
                <a16:creationId xmlns:a16="http://schemas.microsoft.com/office/drawing/2014/main" xmlns="" id="{1E5B1619-FB2C-4020-8DA8-CD1074FA5DB7}"/>
              </a:ext>
            </a:extLst>
          </p:cNvPr>
          <p:cNvSpPr txBox="1"/>
          <p:nvPr/>
        </p:nvSpPr>
        <p:spPr>
          <a:xfrm>
            <a:off x="802566" y="2263973"/>
            <a:ext cx="5648434" cy="1323439"/>
          </a:xfrm>
          <a:prstGeom prst="rect">
            <a:avLst/>
          </a:prstGeom>
          <a:noFill/>
        </p:spPr>
        <p:txBody>
          <a:bodyPr wrap="square" rtlCol="0">
            <a:spAutoFit/>
          </a:bodyPr>
          <a:lstStyle/>
          <a:p>
            <a:pPr>
              <a:lnSpc>
                <a:spcPct val="150000"/>
              </a:lnSpc>
            </a:pPr>
            <a:r>
              <a:rPr lang="en-US" sz="1600" b="1" dirty="0">
                <a:latin typeface="Barlow SemiBold" panose="020B0604020202020204" charset="0"/>
                <a:cs typeface="Arial" panose="020B0604020202020204" pitchFamily="34" charset="0"/>
              </a:rPr>
              <a:t>Confusion Matrix </a:t>
            </a:r>
          </a:p>
          <a:p>
            <a:r>
              <a:rPr lang="en-US" b="1" dirty="0">
                <a:latin typeface="Barlow SemiBold" panose="020B0604020202020204" charset="0"/>
                <a:cs typeface="Arial" panose="020B0604020202020204" pitchFamily="34" charset="0"/>
              </a:rPr>
              <a:t>True Positive (TP): </a:t>
            </a:r>
            <a:r>
              <a:rPr lang="en-US" dirty="0">
                <a:latin typeface="Barlow SemiBold" panose="020B0604020202020204" charset="0"/>
                <a:cs typeface="Arial" panose="020B0604020202020204" pitchFamily="34" charset="0"/>
              </a:rPr>
              <a:t>Existing tumor and detected correctly</a:t>
            </a:r>
          </a:p>
          <a:p>
            <a:r>
              <a:rPr lang="en-US" b="1" dirty="0">
                <a:latin typeface="Barlow SemiBold" panose="020B0604020202020204" charset="0"/>
                <a:cs typeface="Arial" panose="020B0604020202020204" pitchFamily="34" charset="0"/>
              </a:rPr>
              <a:t>True Negative (TN): </a:t>
            </a:r>
            <a:r>
              <a:rPr lang="en-US" dirty="0">
                <a:latin typeface="Barlow SemiBold" panose="020B0604020202020204" charset="0"/>
                <a:cs typeface="Arial" panose="020B0604020202020204" pitchFamily="34" charset="0"/>
              </a:rPr>
              <a:t>Non-Existing tumor and Non-detected correctly</a:t>
            </a:r>
          </a:p>
          <a:p>
            <a:r>
              <a:rPr lang="en-US" b="1" dirty="0">
                <a:latin typeface="Barlow SemiBold" panose="020B0604020202020204" charset="0"/>
                <a:cs typeface="Arial" panose="020B0604020202020204" pitchFamily="34" charset="0"/>
              </a:rPr>
              <a:t>False Positive (FP): </a:t>
            </a:r>
            <a:r>
              <a:rPr lang="en-US" dirty="0">
                <a:latin typeface="Barlow SemiBold" panose="020B0604020202020204" charset="0"/>
                <a:cs typeface="Arial" panose="020B0604020202020204" pitchFamily="34" charset="0"/>
              </a:rPr>
              <a:t> Non-existing tumor and detected</a:t>
            </a:r>
          </a:p>
          <a:p>
            <a:r>
              <a:rPr lang="en-US" b="1" dirty="0">
                <a:latin typeface="Barlow SemiBold" panose="020B0604020202020204" charset="0"/>
                <a:cs typeface="Arial" panose="020B0604020202020204" pitchFamily="34" charset="0"/>
              </a:rPr>
              <a:t>False Negative (FN): </a:t>
            </a:r>
            <a:r>
              <a:rPr lang="en-US" dirty="0">
                <a:latin typeface="Barlow SemiBold" panose="020B0604020202020204" charset="0"/>
                <a:cs typeface="Arial" panose="020B0604020202020204" pitchFamily="34" charset="0"/>
              </a:rPr>
              <a:t>Existing tumor and not detected</a:t>
            </a:r>
          </a:p>
        </p:txBody>
      </p:sp>
      <p:graphicFrame>
        <p:nvGraphicFramePr>
          <p:cNvPr id="8" name="Table 9">
            <a:extLst>
              <a:ext uri="{FF2B5EF4-FFF2-40B4-BE49-F238E27FC236}">
                <a16:creationId xmlns:a16="http://schemas.microsoft.com/office/drawing/2014/main" xmlns="" id="{B4F486B0-CAB6-461B-8649-710B4E3611E8}"/>
              </a:ext>
            </a:extLst>
          </p:cNvPr>
          <p:cNvGraphicFramePr>
            <a:graphicFrameLocks noGrp="1"/>
          </p:cNvGraphicFramePr>
          <p:nvPr>
            <p:extLst>
              <p:ext uri="{D42A27DB-BD31-4B8C-83A1-F6EECF244321}">
                <p14:modId xmlns:p14="http://schemas.microsoft.com/office/powerpoint/2010/main" val="2369525832"/>
              </p:ext>
            </p:extLst>
          </p:nvPr>
        </p:nvGraphicFramePr>
        <p:xfrm>
          <a:off x="1232635" y="3897575"/>
          <a:ext cx="3420775" cy="325769"/>
        </p:xfrm>
        <a:graphic>
          <a:graphicData uri="http://schemas.openxmlformats.org/drawingml/2006/table">
            <a:tbl>
              <a:tblPr firstRow="1" bandRow="1">
                <a:tableStyleId>{59096C3E-3024-4353-87C0-A7270F41AF63}</a:tableStyleId>
              </a:tblPr>
              <a:tblGrid>
                <a:gridCol w="838741">
                  <a:extLst>
                    <a:ext uri="{9D8B030D-6E8A-4147-A177-3AD203B41FA5}">
                      <a16:colId xmlns:a16="http://schemas.microsoft.com/office/drawing/2014/main" xmlns="" val="4140453704"/>
                    </a:ext>
                  </a:extLst>
                </a:gridCol>
                <a:gridCol w="874903">
                  <a:extLst>
                    <a:ext uri="{9D8B030D-6E8A-4147-A177-3AD203B41FA5}">
                      <a16:colId xmlns:a16="http://schemas.microsoft.com/office/drawing/2014/main" xmlns="" val="283970580"/>
                    </a:ext>
                  </a:extLst>
                </a:gridCol>
                <a:gridCol w="818000">
                  <a:extLst>
                    <a:ext uri="{9D8B030D-6E8A-4147-A177-3AD203B41FA5}">
                      <a16:colId xmlns:a16="http://schemas.microsoft.com/office/drawing/2014/main" xmlns="" val="3062153670"/>
                    </a:ext>
                  </a:extLst>
                </a:gridCol>
                <a:gridCol w="889131">
                  <a:extLst>
                    <a:ext uri="{9D8B030D-6E8A-4147-A177-3AD203B41FA5}">
                      <a16:colId xmlns:a16="http://schemas.microsoft.com/office/drawing/2014/main" xmlns="" val="1476065690"/>
                    </a:ext>
                  </a:extLst>
                </a:gridCol>
              </a:tblGrid>
              <a:tr h="325769">
                <a:tc>
                  <a:txBody>
                    <a:bodyPr/>
                    <a:lstStyle/>
                    <a:p>
                      <a:pPr algn="l">
                        <a:lnSpc>
                          <a:spcPct val="100000"/>
                        </a:lnSpc>
                      </a:pPr>
                      <a:r>
                        <a:rPr lang="en-US" sz="1400" b="1" dirty="0">
                          <a:latin typeface="Barlow SemiBold" panose="020B0604020202020204" charset="0"/>
                          <a:cs typeface="Arial" panose="020B0604020202020204" pitchFamily="34" charset="0"/>
                        </a:rPr>
                        <a:t>TP = 60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latin typeface="Barlow SemiBold" panose="020B0604020202020204" charset="0"/>
                          <a:cs typeface="Arial" panose="020B0604020202020204" pitchFamily="34" charset="0"/>
                        </a:rPr>
                        <a:t>FN = 28</a:t>
                      </a:r>
                    </a:p>
                  </a:txBody>
                  <a:tcPr/>
                </a:tc>
                <a:tc>
                  <a:txBody>
                    <a:bodyPr/>
                    <a:lstStyle/>
                    <a:p>
                      <a:r>
                        <a:rPr lang="en-US" sz="1400" b="1" dirty="0">
                          <a:latin typeface="Barlow SemiBold" panose="020B0604020202020204" charset="0"/>
                          <a:cs typeface="Arial" panose="020B0604020202020204" pitchFamily="34" charset="0"/>
                        </a:rPr>
                        <a:t>TN = 86 </a:t>
                      </a:r>
                      <a:endParaRPr lang="en-US" dirty="0"/>
                    </a:p>
                  </a:txBody>
                  <a:tcPr/>
                </a:tc>
                <a:tc>
                  <a:txBody>
                    <a:bodyPr/>
                    <a:lstStyle/>
                    <a:p>
                      <a:r>
                        <a:rPr lang="en-US" sz="1400" b="1" dirty="0">
                          <a:latin typeface="Barlow SemiBold" panose="020B0604020202020204" charset="0"/>
                          <a:cs typeface="Arial" panose="020B0604020202020204" pitchFamily="34" charset="0"/>
                        </a:rPr>
                        <a:t>FP = 0</a:t>
                      </a:r>
                      <a:endParaRPr lang="en-US" dirty="0"/>
                    </a:p>
                  </a:txBody>
                  <a:tcPr/>
                </a:tc>
                <a:extLst>
                  <a:ext uri="{0D108BD9-81ED-4DB2-BD59-A6C34878D82A}">
                    <a16:rowId xmlns:a16="http://schemas.microsoft.com/office/drawing/2014/main" xmlns="" val="2258966343"/>
                  </a:ext>
                </a:extLst>
              </a:tr>
            </a:tbl>
          </a:graphicData>
        </a:graphic>
      </p:graphicFrame>
      <p:sp>
        <p:nvSpPr>
          <p:cNvPr id="10" name="TextBox 9">
            <a:extLst>
              <a:ext uri="{FF2B5EF4-FFF2-40B4-BE49-F238E27FC236}">
                <a16:creationId xmlns:a16="http://schemas.microsoft.com/office/drawing/2014/main" xmlns="" id="{4AD6BE9F-8B50-40EE-A99C-EFDAE45C6BAB}"/>
              </a:ext>
            </a:extLst>
          </p:cNvPr>
          <p:cNvSpPr txBox="1"/>
          <p:nvPr/>
        </p:nvSpPr>
        <p:spPr>
          <a:xfrm>
            <a:off x="1749859" y="3582652"/>
            <a:ext cx="756518" cy="307777"/>
          </a:xfrm>
          <a:prstGeom prst="rect">
            <a:avLst/>
          </a:prstGeom>
          <a:noFill/>
        </p:spPr>
        <p:txBody>
          <a:bodyPr wrap="square" rtlCol="0">
            <a:spAutoFit/>
          </a:bodyPr>
          <a:lstStyle/>
          <a:p>
            <a:r>
              <a:rPr lang="en-US" dirty="0"/>
              <a:t>Tumor </a:t>
            </a:r>
          </a:p>
        </p:txBody>
      </p:sp>
      <p:sp>
        <p:nvSpPr>
          <p:cNvPr id="28" name="TextBox 27">
            <a:extLst>
              <a:ext uri="{FF2B5EF4-FFF2-40B4-BE49-F238E27FC236}">
                <a16:creationId xmlns:a16="http://schemas.microsoft.com/office/drawing/2014/main" xmlns="" id="{CCCA8378-D84D-47EC-8A90-36D77718DD5E}"/>
              </a:ext>
            </a:extLst>
          </p:cNvPr>
          <p:cNvSpPr txBox="1"/>
          <p:nvPr/>
        </p:nvSpPr>
        <p:spPr>
          <a:xfrm>
            <a:off x="3372260" y="3578816"/>
            <a:ext cx="1199740" cy="307777"/>
          </a:xfrm>
          <a:prstGeom prst="rect">
            <a:avLst/>
          </a:prstGeom>
          <a:noFill/>
        </p:spPr>
        <p:txBody>
          <a:bodyPr wrap="square" rtlCol="0">
            <a:spAutoFit/>
          </a:bodyPr>
          <a:lstStyle/>
          <a:p>
            <a:r>
              <a:rPr lang="en-US" dirty="0"/>
              <a:t>Non-Tumor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36"/>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Final Result (Accuracy , </a:t>
            </a:r>
            <a:r>
              <a:rPr lang="en-US" dirty="0"/>
              <a:t>Sensitivity, Specificity</a:t>
            </a:r>
            <a:r>
              <a:rPr lang="en" dirty="0"/>
              <a:t>)</a:t>
            </a:r>
            <a:endParaRPr dirty="0"/>
          </a:p>
        </p:txBody>
      </p:sp>
      <p:sp>
        <p:nvSpPr>
          <p:cNvPr id="762" name="Google Shape;762;p36"/>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dirty="0"/>
          </a:p>
        </p:txBody>
      </p:sp>
      <p:sp>
        <p:nvSpPr>
          <p:cNvPr id="4" name="TextBox 3">
            <a:extLst>
              <a:ext uri="{FF2B5EF4-FFF2-40B4-BE49-F238E27FC236}">
                <a16:creationId xmlns:a16="http://schemas.microsoft.com/office/drawing/2014/main" xmlns="" id="{FB97EF53-29CB-4178-8837-55C7E475FA3C}"/>
              </a:ext>
            </a:extLst>
          </p:cNvPr>
          <p:cNvSpPr txBox="1"/>
          <p:nvPr/>
        </p:nvSpPr>
        <p:spPr>
          <a:xfrm>
            <a:off x="815724" y="1453830"/>
            <a:ext cx="7688530" cy="52322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Barlow SemiBold" panose="020B0604020202020204" charset="0"/>
              </a:rPr>
              <a:t>Accuracy : </a:t>
            </a:r>
            <a:r>
              <a:rPr lang="en-US" dirty="0">
                <a:latin typeface="Barlow SemiBold" panose="020B0604020202020204" charset="0"/>
              </a:rPr>
              <a:t>measure of successful classification</a:t>
            </a:r>
          </a:p>
          <a:p>
            <a:pPr marL="285750" indent="-285750">
              <a:buFont typeface="Arial" panose="020B0604020202020204" pitchFamily="34" charset="0"/>
              <a:buChar char="•"/>
            </a:pPr>
            <a:endParaRPr lang="en-US" dirty="0">
              <a:latin typeface="Barlow SemiBold" panose="020B0604020202020204" charset="0"/>
            </a:endParaRPr>
          </a:p>
        </p:txBody>
      </p:sp>
      <p:graphicFrame>
        <p:nvGraphicFramePr>
          <p:cNvPr id="7" name="Object 6">
            <a:extLst>
              <a:ext uri="{FF2B5EF4-FFF2-40B4-BE49-F238E27FC236}">
                <a16:creationId xmlns:a16="http://schemas.microsoft.com/office/drawing/2014/main" xmlns="" id="{2C237979-8B0D-43F8-9AAD-60895793F6B2}"/>
              </a:ext>
            </a:extLst>
          </p:cNvPr>
          <p:cNvGraphicFramePr>
            <a:graphicFrameLocks noChangeAspect="1"/>
          </p:cNvGraphicFramePr>
          <p:nvPr>
            <p:extLst>
              <p:ext uri="{D42A27DB-BD31-4B8C-83A1-F6EECF244321}">
                <p14:modId xmlns:p14="http://schemas.microsoft.com/office/powerpoint/2010/main" val="1016008421"/>
              </p:ext>
            </p:extLst>
          </p:nvPr>
        </p:nvGraphicFramePr>
        <p:xfrm>
          <a:off x="6546850" y="3387725"/>
          <a:ext cx="114300" cy="177800"/>
        </p:xfrm>
        <a:graphic>
          <a:graphicData uri="http://schemas.openxmlformats.org/presentationml/2006/ole">
            <mc:AlternateContent xmlns:mc="http://schemas.openxmlformats.org/markup-compatibility/2006">
              <mc:Choice xmlns:v="urn:schemas-microsoft-com:vml" Requires="v">
                <p:oleObj spid="_x0000_s1026" name="Equation" r:id="rId4" imgW="114120" imgH="177480" progId="Equation.DSMT4">
                  <p:embed/>
                </p:oleObj>
              </mc:Choice>
              <mc:Fallback>
                <p:oleObj name="Equation" r:id="rId4" imgW="114120" imgH="177480" progId="Equation.DSMT4">
                  <p:embed/>
                  <p:pic>
                    <p:nvPicPr>
                      <p:cNvPr id="0" name=""/>
                      <p:cNvPicPr/>
                      <p:nvPr/>
                    </p:nvPicPr>
                    <p:blipFill>
                      <a:blip r:embed="rId5"/>
                      <a:stretch>
                        <a:fillRect/>
                      </a:stretch>
                    </p:blipFill>
                    <p:spPr>
                      <a:xfrm>
                        <a:off x="6546850" y="3387725"/>
                        <a:ext cx="114300" cy="1778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xmlns="" id="{3D486A21-BB8A-4392-839B-DE6520B5CC4F}"/>
              </a:ext>
            </a:extLst>
          </p:cNvPr>
          <p:cNvGraphicFramePr>
            <a:graphicFrameLocks noChangeAspect="1"/>
          </p:cNvGraphicFramePr>
          <p:nvPr>
            <p:extLst>
              <p:ext uri="{D42A27DB-BD31-4B8C-83A1-F6EECF244321}">
                <p14:modId xmlns:p14="http://schemas.microsoft.com/office/powerpoint/2010/main" val="1140832467"/>
              </p:ext>
            </p:extLst>
          </p:nvPr>
        </p:nvGraphicFramePr>
        <p:xfrm>
          <a:off x="2508250" y="1801087"/>
          <a:ext cx="4038600" cy="444500"/>
        </p:xfrm>
        <a:graphic>
          <a:graphicData uri="http://schemas.openxmlformats.org/presentationml/2006/ole">
            <mc:AlternateContent xmlns:mc="http://schemas.openxmlformats.org/markup-compatibility/2006">
              <mc:Choice xmlns:v="urn:schemas-microsoft-com:vml" Requires="v">
                <p:oleObj spid="_x0000_s1027" name="Equation" r:id="rId6" imgW="4038480" imgH="444240" progId="Equation.DSMT4">
                  <p:embed/>
                </p:oleObj>
              </mc:Choice>
              <mc:Fallback>
                <p:oleObj name="Equation" r:id="rId6" imgW="4038480" imgH="444240" progId="Equation.DSMT4">
                  <p:embed/>
                  <p:pic>
                    <p:nvPicPr>
                      <p:cNvPr id="0" name=""/>
                      <p:cNvPicPr/>
                      <p:nvPr/>
                    </p:nvPicPr>
                    <p:blipFill>
                      <a:blip r:embed="rId7"/>
                      <a:stretch>
                        <a:fillRect/>
                      </a:stretch>
                    </p:blipFill>
                    <p:spPr>
                      <a:xfrm>
                        <a:off x="2508250" y="1801087"/>
                        <a:ext cx="4038600" cy="444500"/>
                      </a:xfrm>
                      <a:prstGeom prst="rect">
                        <a:avLst/>
                      </a:prstGeom>
                    </p:spPr>
                  </p:pic>
                </p:oleObj>
              </mc:Fallback>
            </mc:AlternateContent>
          </a:graphicData>
        </a:graphic>
      </p:graphicFrame>
      <p:sp>
        <p:nvSpPr>
          <p:cNvPr id="17" name="TextBox 16">
            <a:extLst>
              <a:ext uri="{FF2B5EF4-FFF2-40B4-BE49-F238E27FC236}">
                <a16:creationId xmlns:a16="http://schemas.microsoft.com/office/drawing/2014/main" xmlns="" id="{FA232EA3-1ED5-429F-A939-39EE83FC5867}"/>
              </a:ext>
            </a:extLst>
          </p:cNvPr>
          <p:cNvSpPr txBox="1"/>
          <p:nvPr/>
        </p:nvSpPr>
        <p:spPr>
          <a:xfrm>
            <a:off x="815724" y="2467065"/>
            <a:ext cx="7688530" cy="52322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Barlow SemiBold" panose="020B0604020202020204" charset="0"/>
              </a:rPr>
              <a:t>Specificity  : </a:t>
            </a:r>
            <a:r>
              <a:rPr lang="en-US" dirty="0">
                <a:latin typeface="Barlow SemiBold" panose="020B0604020202020204" charset="0"/>
              </a:rPr>
              <a:t>measure of successful determination of the person not having a tumor</a:t>
            </a:r>
          </a:p>
          <a:p>
            <a:pPr marL="285750" indent="-285750">
              <a:buFont typeface="Arial" panose="020B0604020202020204" pitchFamily="34" charset="0"/>
              <a:buChar char="•"/>
            </a:pPr>
            <a:endParaRPr lang="en-US" dirty="0">
              <a:latin typeface="Barlow SemiBold" panose="020B0604020202020204" charset="0"/>
            </a:endParaRPr>
          </a:p>
        </p:txBody>
      </p:sp>
      <p:graphicFrame>
        <p:nvGraphicFramePr>
          <p:cNvPr id="13" name="Object 12">
            <a:extLst>
              <a:ext uri="{FF2B5EF4-FFF2-40B4-BE49-F238E27FC236}">
                <a16:creationId xmlns:a16="http://schemas.microsoft.com/office/drawing/2014/main" xmlns="" id="{9E504DA3-4028-413B-8EF5-EC26555F3509}"/>
              </a:ext>
            </a:extLst>
          </p:cNvPr>
          <p:cNvGraphicFramePr>
            <a:graphicFrameLocks noChangeAspect="1"/>
          </p:cNvGraphicFramePr>
          <p:nvPr>
            <p:extLst>
              <p:ext uri="{D42A27DB-BD31-4B8C-83A1-F6EECF244321}">
                <p14:modId xmlns:p14="http://schemas.microsoft.com/office/powerpoint/2010/main" val="3014579600"/>
              </p:ext>
            </p:extLst>
          </p:nvPr>
        </p:nvGraphicFramePr>
        <p:xfrm>
          <a:off x="3282950" y="2774950"/>
          <a:ext cx="2578100" cy="431800"/>
        </p:xfrm>
        <a:graphic>
          <a:graphicData uri="http://schemas.openxmlformats.org/presentationml/2006/ole">
            <mc:AlternateContent xmlns:mc="http://schemas.openxmlformats.org/markup-compatibility/2006">
              <mc:Choice xmlns:v="urn:schemas-microsoft-com:vml" Requires="v">
                <p:oleObj spid="_x0000_s1028" name="Equation" r:id="rId8" imgW="2577960" imgH="431640" progId="Equation.DSMT4">
                  <p:embed/>
                </p:oleObj>
              </mc:Choice>
              <mc:Fallback>
                <p:oleObj name="Equation" r:id="rId8" imgW="2577960" imgH="431640" progId="Equation.DSMT4">
                  <p:embed/>
                  <p:pic>
                    <p:nvPicPr>
                      <p:cNvPr id="0" name=""/>
                      <p:cNvPicPr/>
                      <p:nvPr/>
                    </p:nvPicPr>
                    <p:blipFill>
                      <a:blip r:embed="rId9"/>
                      <a:stretch>
                        <a:fillRect/>
                      </a:stretch>
                    </p:blipFill>
                    <p:spPr>
                      <a:xfrm>
                        <a:off x="3282950" y="2774950"/>
                        <a:ext cx="2578100" cy="431800"/>
                      </a:xfrm>
                      <a:prstGeom prst="rect">
                        <a:avLst/>
                      </a:prstGeom>
                    </p:spPr>
                  </p:pic>
                </p:oleObj>
              </mc:Fallback>
            </mc:AlternateContent>
          </a:graphicData>
        </a:graphic>
      </p:graphicFrame>
      <p:sp>
        <p:nvSpPr>
          <p:cNvPr id="19" name="TextBox 18">
            <a:extLst>
              <a:ext uri="{FF2B5EF4-FFF2-40B4-BE49-F238E27FC236}">
                <a16:creationId xmlns:a16="http://schemas.microsoft.com/office/drawing/2014/main" xmlns="" id="{04DFB97F-3071-461D-BB28-5A2A17A95512}"/>
              </a:ext>
            </a:extLst>
          </p:cNvPr>
          <p:cNvSpPr txBox="1"/>
          <p:nvPr/>
        </p:nvSpPr>
        <p:spPr>
          <a:xfrm>
            <a:off x="815724" y="3387725"/>
            <a:ext cx="7688530" cy="52322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Barlow SemiBold" panose="020B0604020202020204" charset="0"/>
              </a:rPr>
              <a:t>Sensitivity  : </a:t>
            </a:r>
            <a:r>
              <a:rPr lang="en-US" dirty="0">
                <a:latin typeface="Barlow SemiBold" panose="020B0604020202020204" charset="0"/>
              </a:rPr>
              <a:t> measure of successful determination of the person having a tumor</a:t>
            </a:r>
          </a:p>
          <a:p>
            <a:pPr marL="285750" indent="-285750">
              <a:buFont typeface="Arial" panose="020B0604020202020204" pitchFamily="34" charset="0"/>
              <a:buChar char="•"/>
            </a:pPr>
            <a:endParaRPr lang="en-US" dirty="0">
              <a:latin typeface="Barlow SemiBold" panose="020B0604020202020204" charset="0"/>
            </a:endParaRPr>
          </a:p>
        </p:txBody>
      </p:sp>
      <p:graphicFrame>
        <p:nvGraphicFramePr>
          <p:cNvPr id="14" name="Object 13">
            <a:extLst>
              <a:ext uri="{FF2B5EF4-FFF2-40B4-BE49-F238E27FC236}">
                <a16:creationId xmlns:a16="http://schemas.microsoft.com/office/drawing/2014/main" xmlns="" id="{E8AC6C4B-9C3A-4378-AAB0-C3E588A8953D}"/>
              </a:ext>
            </a:extLst>
          </p:cNvPr>
          <p:cNvGraphicFramePr>
            <a:graphicFrameLocks noChangeAspect="1"/>
          </p:cNvGraphicFramePr>
          <p:nvPr>
            <p:extLst>
              <p:ext uri="{D42A27DB-BD31-4B8C-83A1-F6EECF244321}">
                <p14:modId xmlns:p14="http://schemas.microsoft.com/office/powerpoint/2010/main" val="3930660493"/>
              </p:ext>
            </p:extLst>
          </p:nvPr>
        </p:nvGraphicFramePr>
        <p:xfrm>
          <a:off x="3262313" y="3768725"/>
          <a:ext cx="2794000" cy="431800"/>
        </p:xfrm>
        <a:graphic>
          <a:graphicData uri="http://schemas.openxmlformats.org/presentationml/2006/ole">
            <mc:AlternateContent xmlns:mc="http://schemas.openxmlformats.org/markup-compatibility/2006">
              <mc:Choice xmlns:v="urn:schemas-microsoft-com:vml" Requires="v">
                <p:oleObj spid="_x0000_s1029" name="Equation" r:id="rId10" imgW="2793960" imgH="431640" progId="Equation.DSMT4">
                  <p:embed/>
                </p:oleObj>
              </mc:Choice>
              <mc:Fallback>
                <p:oleObj name="Equation" r:id="rId10" imgW="2793960" imgH="431640" progId="Equation.DSMT4">
                  <p:embed/>
                  <p:pic>
                    <p:nvPicPr>
                      <p:cNvPr id="0" name=""/>
                      <p:cNvPicPr/>
                      <p:nvPr/>
                    </p:nvPicPr>
                    <p:blipFill>
                      <a:blip r:embed="rId11"/>
                      <a:stretch>
                        <a:fillRect/>
                      </a:stretch>
                    </p:blipFill>
                    <p:spPr>
                      <a:xfrm>
                        <a:off x="3262313" y="3768725"/>
                        <a:ext cx="2794000" cy="431800"/>
                      </a:xfrm>
                      <a:prstGeom prst="rect">
                        <a:avLst/>
                      </a:prstGeom>
                    </p:spPr>
                  </p:pic>
                </p:oleObj>
              </mc:Fallback>
            </mc:AlternateContent>
          </a:graphicData>
        </a:graphic>
      </p:graphicFrame>
    </p:spTree>
    <p:extLst>
      <p:ext uri="{BB962C8B-B14F-4D97-AF65-F5344CB8AC3E}">
        <p14:creationId xmlns:p14="http://schemas.microsoft.com/office/powerpoint/2010/main" val="179523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4" name="Title 3">
            <a:extLst>
              <a:ext uri="{FF2B5EF4-FFF2-40B4-BE49-F238E27FC236}">
                <a16:creationId xmlns:a16="http://schemas.microsoft.com/office/drawing/2014/main" xmlns="" id="{55D81A38-565F-48F8-9548-A230C0FF4693}"/>
              </a:ext>
            </a:extLst>
          </p:cNvPr>
          <p:cNvSpPr>
            <a:spLocks noGrp="1"/>
          </p:cNvSpPr>
          <p:nvPr>
            <p:ph type="title"/>
          </p:nvPr>
        </p:nvSpPr>
        <p:spPr/>
        <p:txBody>
          <a:bodyPr/>
          <a:lstStyle/>
          <a:p>
            <a:r>
              <a:rPr lang="en-US" dirty="0"/>
              <a:t>Conclusion</a:t>
            </a:r>
          </a:p>
        </p:txBody>
      </p:sp>
      <p:sp>
        <p:nvSpPr>
          <p:cNvPr id="7" name="TextBox 6">
            <a:extLst>
              <a:ext uri="{FF2B5EF4-FFF2-40B4-BE49-F238E27FC236}">
                <a16:creationId xmlns:a16="http://schemas.microsoft.com/office/drawing/2014/main" xmlns="" id="{0BE87C25-F749-4A84-974E-92C4063B2EF0}"/>
              </a:ext>
            </a:extLst>
          </p:cNvPr>
          <p:cNvSpPr txBox="1"/>
          <p:nvPr/>
        </p:nvSpPr>
        <p:spPr>
          <a:xfrm>
            <a:off x="914400" y="1414360"/>
            <a:ext cx="7589900" cy="2527615"/>
          </a:xfrm>
          <a:prstGeom prst="rect">
            <a:avLst/>
          </a:prstGeom>
          <a:noFill/>
        </p:spPr>
        <p:txBody>
          <a:bodyPr wrap="square" rtlCol="0">
            <a:spAutoFit/>
          </a:bodyPr>
          <a:lstStyle/>
          <a:p>
            <a:pPr>
              <a:lnSpc>
                <a:spcPct val="150000"/>
              </a:lnSpc>
            </a:pPr>
            <a:r>
              <a:rPr lang="en-US" sz="1800" dirty="0">
                <a:latin typeface="Barlow SemiBold" panose="020B0604020202020204" charset="0"/>
                <a:cs typeface="Arial" panose="020B0604020202020204" pitchFamily="34" charset="0"/>
              </a:rPr>
              <a:t>In this study we clarify the methods to process medical images which include grayscale conversion, threshold binary image, morphological operation and blob analysis with MRI scans by using libraries in python we can make computers apply these operation automatically after MRI scan directly without help of humans, computers can apply these process fast and accurate.</a:t>
            </a:r>
          </a:p>
        </p:txBody>
      </p:sp>
      <p:sp>
        <p:nvSpPr>
          <p:cNvPr id="14" name="Google Shape;762;p36">
            <a:extLst>
              <a:ext uri="{FF2B5EF4-FFF2-40B4-BE49-F238E27FC236}">
                <a16:creationId xmlns:a16="http://schemas.microsoft.com/office/drawing/2014/main" xmlns="" id="{EDED7F12-E812-41DF-8F86-52EB49AA93DD}"/>
              </a:ext>
            </a:extLst>
          </p:cNvPr>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dirty="0"/>
          </a:p>
        </p:txBody>
      </p:sp>
    </p:spTree>
    <p:extLst>
      <p:ext uri="{BB962C8B-B14F-4D97-AF65-F5344CB8AC3E}">
        <p14:creationId xmlns:p14="http://schemas.microsoft.com/office/powerpoint/2010/main" val="389623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5"/>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rPr>
              <a:t>13</a:t>
            </a:fld>
            <a:endParaRPr>
              <a:solidFill>
                <a:schemeClr val="dk1"/>
              </a:solidFill>
            </a:endParaRPr>
          </a:p>
        </p:txBody>
      </p:sp>
      <p:sp>
        <p:nvSpPr>
          <p:cNvPr id="753" name="Google Shape;753;p35"/>
          <p:cNvSpPr txBox="1">
            <a:spLocks noGrp="1"/>
          </p:cNvSpPr>
          <p:nvPr>
            <p:ph type="ctrTitle" idx="4294967295"/>
          </p:nvPr>
        </p:nvSpPr>
        <p:spPr>
          <a:xfrm>
            <a:off x="3102954" y="1958982"/>
            <a:ext cx="4288800" cy="832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dirty="0">
                <a:solidFill>
                  <a:schemeClr val="accent1"/>
                </a:solidFill>
              </a:rPr>
              <a:t>Thanks!</a:t>
            </a:r>
            <a:endParaRPr sz="60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Content</a:t>
            </a:r>
            <a:endParaRPr dirty="0"/>
          </a:p>
        </p:txBody>
      </p:sp>
      <p:sp>
        <p:nvSpPr>
          <p:cNvPr id="525" name="Google Shape;525;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8" name="TextBox 7">
            <a:extLst>
              <a:ext uri="{FF2B5EF4-FFF2-40B4-BE49-F238E27FC236}">
                <a16:creationId xmlns:a16="http://schemas.microsoft.com/office/drawing/2014/main" xmlns="" id="{C9158578-3639-4BB9-AE17-E36B90145F04}"/>
              </a:ext>
            </a:extLst>
          </p:cNvPr>
          <p:cNvSpPr txBox="1"/>
          <p:nvPr/>
        </p:nvSpPr>
        <p:spPr>
          <a:xfrm flipH="1">
            <a:off x="1006167" y="1400330"/>
            <a:ext cx="2901412"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Barlow SemiBold" panose="020B0604020202020204" charset="0"/>
              </a:rPr>
              <a:t>Overview</a:t>
            </a:r>
          </a:p>
          <a:p>
            <a:endParaRPr lang="en-US" sz="2400" dirty="0">
              <a:latin typeface="Barlow SemiBold" panose="020B0604020202020204" charset="0"/>
            </a:endParaRPr>
          </a:p>
          <a:p>
            <a:pPr marL="342900" indent="-342900">
              <a:buFont typeface="Arial" panose="020B0604020202020204" pitchFamily="34" charset="0"/>
              <a:buChar char="•"/>
            </a:pPr>
            <a:r>
              <a:rPr lang="en-US" sz="2400" dirty="0">
                <a:latin typeface="Barlow SemiBold" panose="020B0604020202020204" charset="0"/>
              </a:rPr>
              <a:t>Methodology</a:t>
            </a:r>
          </a:p>
          <a:p>
            <a:pPr marL="342900" indent="-342900">
              <a:buFont typeface="Arial" panose="020B0604020202020204" pitchFamily="34" charset="0"/>
              <a:buChar char="•"/>
            </a:pPr>
            <a:endParaRPr lang="en-US" sz="2400" dirty="0">
              <a:latin typeface="Barlow SemiBold" panose="020B0604020202020204" charset="0"/>
            </a:endParaRPr>
          </a:p>
          <a:p>
            <a:pPr marL="342900" indent="-342900">
              <a:buFont typeface="Arial" panose="020B0604020202020204" pitchFamily="34" charset="0"/>
              <a:buChar char="•"/>
            </a:pPr>
            <a:r>
              <a:rPr lang="en-US" sz="2400" dirty="0">
                <a:latin typeface="Barlow SemiBold" panose="020B0604020202020204" charset="0"/>
              </a:rPr>
              <a:t>Steps Result</a:t>
            </a:r>
          </a:p>
          <a:p>
            <a:pPr marL="342900" indent="-342900">
              <a:buFont typeface="Arial" panose="020B0604020202020204" pitchFamily="34" charset="0"/>
              <a:buChar char="•"/>
            </a:pPr>
            <a:endParaRPr lang="en-US" sz="2400" dirty="0">
              <a:latin typeface="Barlow SemiBold" panose="020B0604020202020204" charset="0"/>
            </a:endParaRPr>
          </a:p>
          <a:p>
            <a:pPr marL="342900" indent="-342900">
              <a:buFont typeface="Arial" panose="020B0604020202020204" pitchFamily="34" charset="0"/>
              <a:buChar char="•"/>
            </a:pPr>
            <a:r>
              <a:rPr lang="en-US" sz="2400" dirty="0">
                <a:latin typeface="Barlow SemiBold" panose="020B0604020202020204" charset="0"/>
              </a:rPr>
              <a:t>Final Result</a:t>
            </a:r>
          </a:p>
          <a:p>
            <a:pPr marL="342900" indent="-342900">
              <a:buFont typeface="Arial" panose="020B0604020202020204" pitchFamily="34" charset="0"/>
              <a:buChar char="•"/>
            </a:pPr>
            <a:endParaRPr lang="en-US" sz="2400" dirty="0">
              <a:latin typeface="Barlow SemiBold" panose="020B0604020202020204" charset="0"/>
            </a:endParaRPr>
          </a:p>
          <a:p>
            <a:pPr marL="342900" indent="-342900">
              <a:buFont typeface="Arial" panose="020B0604020202020204" pitchFamily="34" charset="0"/>
              <a:buChar char="•"/>
            </a:pPr>
            <a:r>
              <a:rPr lang="en-US" sz="2400" dirty="0">
                <a:latin typeface="Barlow SemiBold" panose="020B0604020202020204" charset="0"/>
              </a:rPr>
              <a:t>Conclusion </a:t>
            </a:r>
          </a:p>
          <a:p>
            <a:endParaRPr lang="en-US" sz="2400" dirty="0">
              <a:latin typeface="Barlow SemiBold"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Overview</a:t>
            </a:r>
            <a:endParaRPr dirty="0"/>
          </a:p>
        </p:txBody>
      </p:sp>
      <p:sp>
        <p:nvSpPr>
          <p:cNvPr id="551" name="Google Shape;551;p18"/>
          <p:cNvSpPr txBox="1">
            <a:spLocks noGrp="1"/>
          </p:cNvSpPr>
          <p:nvPr>
            <p:ph type="body" idx="1"/>
          </p:nvPr>
        </p:nvSpPr>
        <p:spPr>
          <a:xfrm>
            <a:off x="1096322" y="1544282"/>
            <a:ext cx="7407932" cy="2886000"/>
          </a:xfrm>
          <a:prstGeom prst="rect">
            <a:avLst/>
          </a:prstGeom>
        </p:spPr>
        <p:txBody>
          <a:bodyPr spcFirstLastPara="1" wrap="square" lIns="0" tIns="0" rIns="0" bIns="0" anchor="t" anchorCtr="0">
            <a:noAutofit/>
          </a:bodyPr>
          <a:lstStyle/>
          <a:p>
            <a:pPr marL="76200" lvl="0" indent="0" rtl="0">
              <a:spcBef>
                <a:spcPts val="600"/>
              </a:spcBef>
              <a:spcAft>
                <a:spcPts val="0"/>
              </a:spcAft>
              <a:buSzPts val="2400"/>
              <a:buNone/>
            </a:pPr>
            <a:r>
              <a:rPr lang="en-US" sz="1800" dirty="0"/>
              <a:t>Brain Cancer is an abnormal cell population that occurs in the brain, so in this Presentation we clarify methods to identify brain tumors in MRI Scans by using Image Processing techniques Specially in Python</a:t>
            </a:r>
            <a:r>
              <a:rPr lang="ar-EG" sz="1800" dirty="0"/>
              <a:t> </a:t>
            </a:r>
            <a:r>
              <a:rPr lang="en-US" sz="1800" dirty="0"/>
              <a:t>programming language by using Segmentation methods and then Classify these images to identify which image contain tumor or not, the proposed is segmented tumor region clear enough to classify and be observed by the medical practitioner and give them more detail about the tumor in their diagnosis</a:t>
            </a:r>
            <a:r>
              <a:rPr lang="ar-EG" sz="1800" dirty="0"/>
              <a:t>.</a:t>
            </a:r>
            <a:endParaRPr sz="1800"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8" name="Google Shape;578;p2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Methodology </a:t>
            </a:r>
            <a:endParaRPr dirty="0"/>
          </a:p>
        </p:txBody>
      </p:sp>
      <p:sp>
        <p:nvSpPr>
          <p:cNvPr id="580" name="Google Shape;580;p2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6" name="Rectangle 5">
            <a:extLst>
              <a:ext uri="{FF2B5EF4-FFF2-40B4-BE49-F238E27FC236}">
                <a16:creationId xmlns:a16="http://schemas.microsoft.com/office/drawing/2014/main" xmlns="" id="{DFCBEC90-8157-4BA8-A6E0-BBC5DCDABE50}"/>
              </a:ext>
            </a:extLst>
          </p:cNvPr>
          <p:cNvSpPr/>
          <p:nvPr/>
        </p:nvSpPr>
        <p:spPr>
          <a:xfrm>
            <a:off x="907472" y="1482436"/>
            <a:ext cx="1420091" cy="7342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Input image</a:t>
            </a:r>
          </a:p>
        </p:txBody>
      </p:sp>
      <p:sp>
        <p:nvSpPr>
          <p:cNvPr id="11" name="Rectangle 10">
            <a:extLst>
              <a:ext uri="{FF2B5EF4-FFF2-40B4-BE49-F238E27FC236}">
                <a16:creationId xmlns:a16="http://schemas.microsoft.com/office/drawing/2014/main" xmlns="" id="{D530171C-D92F-4709-8790-80AFBCF59D77}"/>
              </a:ext>
            </a:extLst>
          </p:cNvPr>
          <p:cNvSpPr/>
          <p:nvPr/>
        </p:nvSpPr>
        <p:spPr>
          <a:xfrm>
            <a:off x="3041072" y="1482433"/>
            <a:ext cx="1420091" cy="7342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Gray Scale </a:t>
            </a:r>
          </a:p>
        </p:txBody>
      </p:sp>
      <p:sp>
        <p:nvSpPr>
          <p:cNvPr id="12" name="Rectangle 11">
            <a:extLst>
              <a:ext uri="{FF2B5EF4-FFF2-40B4-BE49-F238E27FC236}">
                <a16:creationId xmlns:a16="http://schemas.microsoft.com/office/drawing/2014/main" xmlns="" id="{68A4328A-2D70-431A-9B5E-1095368C4828}"/>
              </a:ext>
            </a:extLst>
          </p:cNvPr>
          <p:cNvSpPr/>
          <p:nvPr/>
        </p:nvSpPr>
        <p:spPr>
          <a:xfrm>
            <a:off x="5126181" y="1482433"/>
            <a:ext cx="1420091" cy="7342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Threshold</a:t>
            </a:r>
          </a:p>
        </p:txBody>
      </p:sp>
      <p:sp>
        <p:nvSpPr>
          <p:cNvPr id="13" name="Rectangle 12">
            <a:extLst>
              <a:ext uri="{FF2B5EF4-FFF2-40B4-BE49-F238E27FC236}">
                <a16:creationId xmlns:a16="http://schemas.microsoft.com/office/drawing/2014/main" xmlns="" id="{29D343A0-F48C-41CE-9673-3977A0A755B5}"/>
              </a:ext>
            </a:extLst>
          </p:cNvPr>
          <p:cNvSpPr/>
          <p:nvPr/>
        </p:nvSpPr>
        <p:spPr>
          <a:xfrm>
            <a:off x="7084163" y="1482433"/>
            <a:ext cx="1420091" cy="7342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Morphological </a:t>
            </a:r>
          </a:p>
          <a:p>
            <a:pPr algn="ctr"/>
            <a:r>
              <a:rPr lang="en-US" dirty="0"/>
              <a:t>Operation</a:t>
            </a:r>
          </a:p>
        </p:txBody>
      </p:sp>
      <p:sp>
        <p:nvSpPr>
          <p:cNvPr id="14" name="Rectangle 13">
            <a:extLst>
              <a:ext uri="{FF2B5EF4-FFF2-40B4-BE49-F238E27FC236}">
                <a16:creationId xmlns:a16="http://schemas.microsoft.com/office/drawing/2014/main" xmlns="" id="{B157B33F-BFE2-46C6-89B3-86365FC5E1EF}"/>
              </a:ext>
            </a:extLst>
          </p:cNvPr>
          <p:cNvSpPr/>
          <p:nvPr/>
        </p:nvSpPr>
        <p:spPr>
          <a:xfrm>
            <a:off x="7084162" y="2986116"/>
            <a:ext cx="1420091" cy="7342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Connected Components </a:t>
            </a:r>
          </a:p>
          <a:p>
            <a:pPr algn="ctr"/>
            <a:r>
              <a:rPr lang="en-US" dirty="0"/>
              <a:t>analysis</a:t>
            </a:r>
          </a:p>
        </p:txBody>
      </p:sp>
      <p:sp>
        <p:nvSpPr>
          <p:cNvPr id="15" name="Rectangle 14">
            <a:extLst>
              <a:ext uri="{FF2B5EF4-FFF2-40B4-BE49-F238E27FC236}">
                <a16:creationId xmlns:a16="http://schemas.microsoft.com/office/drawing/2014/main" xmlns="" id="{A6C7F65E-C298-49E7-B50E-340BBECA48A7}"/>
              </a:ext>
            </a:extLst>
          </p:cNvPr>
          <p:cNvSpPr/>
          <p:nvPr/>
        </p:nvSpPr>
        <p:spPr>
          <a:xfrm>
            <a:off x="5126181" y="2986115"/>
            <a:ext cx="1420091" cy="7342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Segmented </a:t>
            </a:r>
          </a:p>
          <a:p>
            <a:pPr algn="ctr"/>
            <a:r>
              <a:rPr lang="en-US" dirty="0"/>
              <a:t>Image</a:t>
            </a:r>
          </a:p>
        </p:txBody>
      </p:sp>
      <p:sp>
        <p:nvSpPr>
          <p:cNvPr id="16" name="Rectangle 15">
            <a:extLst>
              <a:ext uri="{FF2B5EF4-FFF2-40B4-BE49-F238E27FC236}">
                <a16:creationId xmlns:a16="http://schemas.microsoft.com/office/drawing/2014/main" xmlns="" id="{11E609A7-930C-4D4D-977F-19CA70AB7C5C}"/>
              </a:ext>
            </a:extLst>
          </p:cNvPr>
          <p:cNvSpPr/>
          <p:nvPr/>
        </p:nvSpPr>
        <p:spPr>
          <a:xfrm>
            <a:off x="3041071" y="2986114"/>
            <a:ext cx="1420091" cy="7342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Classification</a:t>
            </a:r>
          </a:p>
        </p:txBody>
      </p:sp>
      <p:sp>
        <p:nvSpPr>
          <p:cNvPr id="17" name="Rectangle 16">
            <a:extLst>
              <a:ext uri="{FF2B5EF4-FFF2-40B4-BE49-F238E27FC236}">
                <a16:creationId xmlns:a16="http://schemas.microsoft.com/office/drawing/2014/main" xmlns="" id="{BA4C5101-35D5-49C0-B326-FA8DEBE5B12E}"/>
              </a:ext>
            </a:extLst>
          </p:cNvPr>
          <p:cNvSpPr/>
          <p:nvPr/>
        </p:nvSpPr>
        <p:spPr>
          <a:xfrm>
            <a:off x="983667" y="3825499"/>
            <a:ext cx="1149929" cy="653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Tumor </a:t>
            </a:r>
          </a:p>
        </p:txBody>
      </p:sp>
      <p:sp>
        <p:nvSpPr>
          <p:cNvPr id="18" name="Rectangle 17">
            <a:extLst>
              <a:ext uri="{FF2B5EF4-FFF2-40B4-BE49-F238E27FC236}">
                <a16:creationId xmlns:a16="http://schemas.microsoft.com/office/drawing/2014/main" xmlns="" id="{2F430528-865C-4E2B-8571-F49856D16694}"/>
              </a:ext>
            </a:extLst>
          </p:cNvPr>
          <p:cNvSpPr/>
          <p:nvPr/>
        </p:nvSpPr>
        <p:spPr>
          <a:xfrm>
            <a:off x="983667" y="2659263"/>
            <a:ext cx="1149929" cy="653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Normal</a:t>
            </a:r>
          </a:p>
        </p:txBody>
      </p:sp>
      <p:cxnSp>
        <p:nvCxnSpPr>
          <p:cNvPr id="8" name="Straight Arrow Connector 7">
            <a:extLst>
              <a:ext uri="{FF2B5EF4-FFF2-40B4-BE49-F238E27FC236}">
                <a16:creationId xmlns:a16="http://schemas.microsoft.com/office/drawing/2014/main" xmlns="" id="{6DAEDC35-C045-47D9-A704-4210D12D018B}"/>
              </a:ext>
            </a:extLst>
          </p:cNvPr>
          <p:cNvCxnSpPr>
            <a:stCxn id="6" idx="3"/>
            <a:endCxn id="11" idx="1"/>
          </p:cNvCxnSpPr>
          <p:nvPr/>
        </p:nvCxnSpPr>
        <p:spPr>
          <a:xfrm flipV="1">
            <a:off x="2327563" y="1849579"/>
            <a:ext cx="713509" cy="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xmlns="" id="{ECDC1D16-68A3-47DF-9312-4B1562256547}"/>
              </a:ext>
            </a:extLst>
          </p:cNvPr>
          <p:cNvCxnSpPr>
            <a:cxnSpLocks/>
            <a:endCxn id="12" idx="1"/>
          </p:cNvCxnSpPr>
          <p:nvPr/>
        </p:nvCxnSpPr>
        <p:spPr>
          <a:xfrm flipV="1">
            <a:off x="4440380" y="1849579"/>
            <a:ext cx="685801" cy="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xmlns="" id="{481BC177-CF58-4205-BD28-3A9008BE8C11}"/>
              </a:ext>
            </a:extLst>
          </p:cNvPr>
          <p:cNvCxnSpPr>
            <a:cxnSpLocks/>
            <a:endCxn id="13" idx="1"/>
          </p:cNvCxnSpPr>
          <p:nvPr/>
        </p:nvCxnSpPr>
        <p:spPr>
          <a:xfrm>
            <a:off x="6525489" y="1847758"/>
            <a:ext cx="558674" cy="182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xmlns="" id="{8A90EDEA-3494-4878-992D-D218D20A4FBC}"/>
              </a:ext>
            </a:extLst>
          </p:cNvPr>
          <p:cNvCxnSpPr>
            <a:cxnSpLocks/>
            <a:stCxn id="13" idx="2"/>
            <a:endCxn id="14" idx="0"/>
          </p:cNvCxnSpPr>
          <p:nvPr/>
        </p:nvCxnSpPr>
        <p:spPr>
          <a:xfrm flipH="1">
            <a:off x="7794208" y="2216724"/>
            <a:ext cx="1" cy="7693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xmlns="" id="{8D12BA82-7060-4BDE-A349-1D065BB1EE63}"/>
              </a:ext>
            </a:extLst>
          </p:cNvPr>
          <p:cNvCxnSpPr>
            <a:cxnSpLocks/>
            <a:stCxn id="14" idx="1"/>
            <a:endCxn id="15" idx="3"/>
          </p:cNvCxnSpPr>
          <p:nvPr/>
        </p:nvCxnSpPr>
        <p:spPr>
          <a:xfrm flipH="1" flipV="1">
            <a:off x="6546272" y="3353261"/>
            <a:ext cx="537890"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xmlns="" id="{138E7C7B-9E8D-4B47-AB18-2F58932CC1EC}"/>
              </a:ext>
            </a:extLst>
          </p:cNvPr>
          <p:cNvCxnSpPr>
            <a:cxnSpLocks/>
            <a:endCxn id="16" idx="3"/>
          </p:cNvCxnSpPr>
          <p:nvPr/>
        </p:nvCxnSpPr>
        <p:spPr>
          <a:xfrm flipH="1" flipV="1">
            <a:off x="4461162" y="3353260"/>
            <a:ext cx="665020"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xmlns="" id="{E7FCBB45-7971-4107-BD62-02B88CFF2AEF}"/>
              </a:ext>
            </a:extLst>
          </p:cNvPr>
          <p:cNvCxnSpPr>
            <a:cxnSpLocks/>
            <a:endCxn id="18" idx="3"/>
          </p:cNvCxnSpPr>
          <p:nvPr/>
        </p:nvCxnSpPr>
        <p:spPr>
          <a:xfrm flipH="1" flipV="1">
            <a:off x="2133596" y="2986114"/>
            <a:ext cx="917866" cy="33251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xmlns="" id="{452207B7-0C26-43A8-9144-E952E916A426}"/>
              </a:ext>
            </a:extLst>
          </p:cNvPr>
          <p:cNvCxnSpPr>
            <a:cxnSpLocks/>
            <a:stCxn id="16" idx="1"/>
            <a:endCxn id="17" idx="3"/>
          </p:cNvCxnSpPr>
          <p:nvPr/>
        </p:nvCxnSpPr>
        <p:spPr>
          <a:xfrm flipH="1">
            <a:off x="2133596" y="3353260"/>
            <a:ext cx="907475" cy="79909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1"/>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Steps of Processing (Read Dataset)</a:t>
            </a:r>
            <a:endParaRPr dirty="0"/>
          </a:p>
        </p:txBody>
      </p:sp>
      <p:sp>
        <p:nvSpPr>
          <p:cNvPr id="589" name="Google Shape;589;p2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10" name="TextBox 9">
            <a:extLst>
              <a:ext uri="{FF2B5EF4-FFF2-40B4-BE49-F238E27FC236}">
                <a16:creationId xmlns:a16="http://schemas.microsoft.com/office/drawing/2014/main" xmlns="" id="{CAABFBE8-92DD-40AC-9911-FCC98008E48E}"/>
              </a:ext>
            </a:extLst>
          </p:cNvPr>
          <p:cNvSpPr txBox="1"/>
          <p:nvPr/>
        </p:nvSpPr>
        <p:spPr>
          <a:xfrm>
            <a:off x="872836" y="1530927"/>
            <a:ext cx="7631418"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arlow SemiBold" panose="020B0604020202020204" charset="0"/>
              </a:rPr>
              <a:t>First We use some libraries in python for processing (OpenCV – </a:t>
            </a:r>
            <a:r>
              <a:rPr lang="en-US" dirty="0" err="1">
                <a:latin typeface="Barlow SemiBold" panose="020B0604020202020204" charset="0"/>
              </a:rPr>
              <a:t>MatPlotLib</a:t>
            </a:r>
            <a:r>
              <a:rPr lang="en-US" dirty="0">
                <a:latin typeface="Barlow SemiBold" panose="020B0604020202020204" charset="0"/>
              </a:rPr>
              <a:t> – </a:t>
            </a:r>
            <a:r>
              <a:rPr lang="en-US" dirty="0" err="1">
                <a:latin typeface="Barlow SemiBold" panose="020B0604020202020204" charset="0"/>
              </a:rPr>
              <a:t>Numpy</a:t>
            </a:r>
            <a:r>
              <a:rPr lang="en-US" dirty="0">
                <a:latin typeface="Barlow SemiBold" panose="020B0604020202020204" charset="0"/>
              </a:rPr>
              <a:t> - Pillow)</a:t>
            </a:r>
          </a:p>
          <a:p>
            <a:endParaRPr lang="en-US" dirty="0">
              <a:latin typeface="Barlow SemiBold" panose="020B0604020202020204" charset="0"/>
            </a:endParaRPr>
          </a:p>
          <a:p>
            <a:r>
              <a:rPr lang="en-US" dirty="0">
                <a:latin typeface="Barlow SemiBold" panose="020B0604020202020204" charset="0"/>
              </a:rPr>
              <a:t>We use Brain Tumor MRI Scans Dataset from Kaggle, then we load the data with </a:t>
            </a:r>
            <a:r>
              <a:rPr lang="en-US" dirty="0" err="1">
                <a:latin typeface="Barlow SemiBold" panose="020B0604020202020204" charset="0"/>
              </a:rPr>
              <a:t>Numpy</a:t>
            </a:r>
            <a:r>
              <a:rPr lang="en-US" dirty="0">
                <a:latin typeface="Barlow SemiBold" panose="020B0604020202020204" charset="0"/>
              </a:rPr>
              <a:t> and Pillow to read all images as array to be able to perform different processing on image </a:t>
            </a:r>
          </a:p>
        </p:txBody>
      </p:sp>
      <p:pic>
        <p:nvPicPr>
          <p:cNvPr id="4" name="Picture 3">
            <a:extLst>
              <a:ext uri="{FF2B5EF4-FFF2-40B4-BE49-F238E27FC236}">
                <a16:creationId xmlns:a16="http://schemas.microsoft.com/office/drawing/2014/main" xmlns="" id="{A0737673-E4DF-49DD-8CF9-749BB6945754}"/>
              </a:ext>
            </a:extLst>
          </p:cNvPr>
          <p:cNvPicPr>
            <a:picLocks noChangeAspect="1"/>
          </p:cNvPicPr>
          <p:nvPr/>
        </p:nvPicPr>
        <p:blipFill>
          <a:blip r:embed="rId3"/>
          <a:stretch>
            <a:fillRect/>
          </a:stretch>
        </p:blipFill>
        <p:spPr>
          <a:xfrm>
            <a:off x="3664398" y="2914239"/>
            <a:ext cx="1585044" cy="1919664"/>
          </a:xfrm>
          <a:prstGeom prst="rect">
            <a:avLst/>
          </a:prstGeom>
        </p:spPr>
      </p:pic>
      <p:sp>
        <p:nvSpPr>
          <p:cNvPr id="5" name="TextBox 4">
            <a:extLst>
              <a:ext uri="{FF2B5EF4-FFF2-40B4-BE49-F238E27FC236}">
                <a16:creationId xmlns:a16="http://schemas.microsoft.com/office/drawing/2014/main" xmlns="" id="{CB0963A2-1ADE-4969-AF85-60155EF3BD37}"/>
              </a:ext>
            </a:extLst>
          </p:cNvPr>
          <p:cNvSpPr txBox="1"/>
          <p:nvPr/>
        </p:nvSpPr>
        <p:spPr>
          <a:xfrm>
            <a:off x="3927180" y="4816239"/>
            <a:ext cx="1322262" cy="276999"/>
          </a:xfrm>
          <a:prstGeom prst="rect">
            <a:avLst/>
          </a:prstGeom>
          <a:noFill/>
        </p:spPr>
        <p:txBody>
          <a:bodyPr wrap="square" rtlCol="0">
            <a:spAutoFit/>
          </a:bodyPr>
          <a:lstStyle/>
          <a:p>
            <a:r>
              <a:rPr lang="en-US" sz="1200" dirty="0"/>
              <a:t>Input Image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2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Steps of Processing (Gray Scale &amp; Thresholding)</a:t>
            </a:r>
            <a:endParaRPr dirty="0"/>
          </a:p>
        </p:txBody>
      </p:sp>
      <p:sp>
        <p:nvSpPr>
          <p:cNvPr id="609" name="Google Shape;609;p2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19" name="TextBox 18">
            <a:extLst>
              <a:ext uri="{FF2B5EF4-FFF2-40B4-BE49-F238E27FC236}">
                <a16:creationId xmlns:a16="http://schemas.microsoft.com/office/drawing/2014/main" xmlns="" id="{C919C51F-F3C3-47A3-B251-C6B94D57DF9D}"/>
              </a:ext>
            </a:extLst>
          </p:cNvPr>
          <p:cNvSpPr txBox="1"/>
          <p:nvPr/>
        </p:nvSpPr>
        <p:spPr>
          <a:xfrm>
            <a:off x="736783" y="1408486"/>
            <a:ext cx="7630964" cy="1815882"/>
          </a:xfrm>
          <a:prstGeom prst="rect">
            <a:avLst/>
          </a:prstGeom>
          <a:noFill/>
        </p:spPr>
        <p:txBody>
          <a:bodyPr wrap="square">
            <a:spAutoFit/>
          </a:bodyPr>
          <a:lstStyle/>
          <a:p>
            <a:pPr marL="285750" indent="-285750">
              <a:buFont typeface="Arial" panose="020B0604020202020204" pitchFamily="34" charset="0"/>
              <a:buChar char="•"/>
            </a:pPr>
            <a:r>
              <a:rPr lang="en-US" dirty="0">
                <a:latin typeface="Barlow SemiBold" panose="020B0604020202020204" charset="0"/>
              </a:rPr>
              <a:t>After reading dataset images we convert the images from RGB to Gray Scale because RGB shaped in 3 channels and Gray Scale images only 2 channels, so after we convert images to gray</a:t>
            </a:r>
          </a:p>
          <a:p>
            <a:endParaRPr lang="en-US" dirty="0">
              <a:latin typeface="Barlow SemiBold" panose="020B0604020202020204" charset="0"/>
            </a:endParaRPr>
          </a:p>
          <a:p>
            <a:pPr marL="285750" indent="-285750">
              <a:buFont typeface="Arial" panose="020B0604020202020204" pitchFamily="34" charset="0"/>
              <a:buChar char="•"/>
            </a:pPr>
            <a:r>
              <a:rPr lang="en-US" dirty="0">
                <a:latin typeface="Barlow SemiBold" panose="020B0604020202020204" charset="0"/>
              </a:rPr>
              <a:t>scale we apply thresholding method to isolate the foreground which is the object from background which is Blacked.</a:t>
            </a:r>
          </a:p>
          <a:p>
            <a:endParaRPr lang="en-US" dirty="0">
              <a:latin typeface="Barlow SemiBold" panose="020B0604020202020204" charset="0"/>
            </a:endParaRPr>
          </a:p>
          <a:p>
            <a:pPr marL="285750" indent="-285750">
              <a:buFont typeface="Arial" panose="020B0604020202020204" pitchFamily="34" charset="0"/>
              <a:buChar char="•"/>
            </a:pPr>
            <a:r>
              <a:rPr lang="en-US" dirty="0">
                <a:latin typeface="Barlow SemiBold" panose="020B0604020202020204" charset="0"/>
              </a:rPr>
              <a:t>Thresholding is covert image to binary Image White and black (0 ,1) </a:t>
            </a:r>
          </a:p>
        </p:txBody>
      </p:sp>
      <p:pic>
        <p:nvPicPr>
          <p:cNvPr id="20" name="Picture 19">
            <a:extLst>
              <a:ext uri="{FF2B5EF4-FFF2-40B4-BE49-F238E27FC236}">
                <a16:creationId xmlns:a16="http://schemas.microsoft.com/office/drawing/2014/main" xmlns="" id="{78BE3ED8-28F6-4D8A-A0A5-15CE6EA4AEAD}"/>
              </a:ext>
            </a:extLst>
          </p:cNvPr>
          <p:cNvPicPr>
            <a:picLocks noChangeAspect="1"/>
          </p:cNvPicPr>
          <p:nvPr/>
        </p:nvPicPr>
        <p:blipFill>
          <a:blip r:embed="rId3"/>
          <a:stretch>
            <a:fillRect/>
          </a:stretch>
        </p:blipFill>
        <p:spPr>
          <a:xfrm>
            <a:off x="1690873" y="3314854"/>
            <a:ext cx="1254261" cy="1519049"/>
          </a:xfrm>
          <a:prstGeom prst="rect">
            <a:avLst/>
          </a:prstGeom>
        </p:spPr>
      </p:pic>
      <p:sp>
        <p:nvSpPr>
          <p:cNvPr id="21" name="TextBox 20">
            <a:extLst>
              <a:ext uri="{FF2B5EF4-FFF2-40B4-BE49-F238E27FC236}">
                <a16:creationId xmlns:a16="http://schemas.microsoft.com/office/drawing/2014/main" xmlns="" id="{C178D1DD-9C81-470D-82D9-B275EA586F40}"/>
              </a:ext>
            </a:extLst>
          </p:cNvPr>
          <p:cNvSpPr txBox="1"/>
          <p:nvPr/>
        </p:nvSpPr>
        <p:spPr>
          <a:xfrm>
            <a:off x="1585618" y="4816650"/>
            <a:ext cx="1625004" cy="276999"/>
          </a:xfrm>
          <a:prstGeom prst="rect">
            <a:avLst/>
          </a:prstGeom>
          <a:noFill/>
        </p:spPr>
        <p:txBody>
          <a:bodyPr wrap="square" rtlCol="0">
            <a:spAutoFit/>
          </a:bodyPr>
          <a:lstStyle/>
          <a:p>
            <a:r>
              <a:rPr lang="en-US" sz="1200" dirty="0"/>
              <a:t>Gray Scale Image</a:t>
            </a:r>
          </a:p>
        </p:txBody>
      </p:sp>
      <p:cxnSp>
        <p:nvCxnSpPr>
          <p:cNvPr id="5" name="Straight Arrow Connector 4">
            <a:extLst>
              <a:ext uri="{FF2B5EF4-FFF2-40B4-BE49-F238E27FC236}">
                <a16:creationId xmlns:a16="http://schemas.microsoft.com/office/drawing/2014/main" xmlns="" id="{E37C1B95-F171-47E7-A27A-56F527E08911}"/>
              </a:ext>
            </a:extLst>
          </p:cNvPr>
          <p:cNvCxnSpPr>
            <a:cxnSpLocks/>
          </p:cNvCxnSpPr>
          <p:nvPr/>
        </p:nvCxnSpPr>
        <p:spPr>
          <a:xfrm>
            <a:off x="3078699" y="3920737"/>
            <a:ext cx="133541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xmlns="" id="{D810E018-E5A4-4803-B763-AF3C18D74B62}"/>
              </a:ext>
            </a:extLst>
          </p:cNvPr>
          <p:cNvPicPr>
            <a:picLocks noChangeAspect="1"/>
          </p:cNvPicPr>
          <p:nvPr/>
        </p:nvPicPr>
        <p:blipFill>
          <a:blip r:embed="rId4"/>
          <a:stretch>
            <a:fillRect/>
          </a:stretch>
        </p:blipFill>
        <p:spPr>
          <a:xfrm>
            <a:off x="4667134" y="3314855"/>
            <a:ext cx="1266246" cy="1501796"/>
          </a:xfrm>
          <a:prstGeom prst="rect">
            <a:avLst/>
          </a:prstGeom>
        </p:spPr>
      </p:pic>
      <p:sp>
        <p:nvSpPr>
          <p:cNvPr id="28" name="TextBox 27">
            <a:extLst>
              <a:ext uri="{FF2B5EF4-FFF2-40B4-BE49-F238E27FC236}">
                <a16:creationId xmlns:a16="http://schemas.microsoft.com/office/drawing/2014/main" xmlns="" id="{DC7B6CFF-912C-41CD-821E-48E9AC47FA4E}"/>
              </a:ext>
            </a:extLst>
          </p:cNvPr>
          <p:cNvSpPr txBox="1"/>
          <p:nvPr/>
        </p:nvSpPr>
        <p:spPr>
          <a:xfrm>
            <a:off x="4667134" y="4768638"/>
            <a:ext cx="1625004" cy="276999"/>
          </a:xfrm>
          <a:prstGeom prst="rect">
            <a:avLst/>
          </a:prstGeom>
          <a:noFill/>
        </p:spPr>
        <p:txBody>
          <a:bodyPr wrap="square" rtlCol="0">
            <a:spAutoFit/>
          </a:bodyPr>
          <a:lstStyle/>
          <a:p>
            <a:r>
              <a:rPr lang="en-US" sz="1200" dirty="0"/>
              <a:t>Threshold Image</a:t>
            </a:r>
          </a:p>
        </p:txBody>
      </p:sp>
      <p:sp>
        <p:nvSpPr>
          <p:cNvPr id="12" name="TextBox 11">
            <a:extLst>
              <a:ext uri="{FF2B5EF4-FFF2-40B4-BE49-F238E27FC236}">
                <a16:creationId xmlns:a16="http://schemas.microsoft.com/office/drawing/2014/main" xmlns="" id="{296BD1D2-2AA1-495B-8460-39FE6F618130}"/>
              </a:ext>
            </a:extLst>
          </p:cNvPr>
          <p:cNvSpPr txBox="1"/>
          <p:nvPr/>
        </p:nvSpPr>
        <p:spPr>
          <a:xfrm>
            <a:off x="2993632" y="3643738"/>
            <a:ext cx="1625004" cy="276999"/>
          </a:xfrm>
          <a:prstGeom prst="rect">
            <a:avLst/>
          </a:prstGeom>
          <a:noFill/>
        </p:spPr>
        <p:txBody>
          <a:bodyPr wrap="square" rtlCol="0">
            <a:spAutoFit/>
          </a:bodyPr>
          <a:lstStyle/>
          <a:p>
            <a:r>
              <a:rPr lang="en-US" sz="1200" dirty="0"/>
              <a:t>Binary Threshold</a:t>
            </a:r>
            <a:endParaRPr lang="ar-EG" sz="1200" dirty="0"/>
          </a:p>
        </p:txBody>
      </p:sp>
      <p:sp>
        <p:nvSpPr>
          <p:cNvPr id="11" name="TextBox 10">
            <a:extLst>
              <a:ext uri="{FF2B5EF4-FFF2-40B4-BE49-F238E27FC236}">
                <a16:creationId xmlns:a16="http://schemas.microsoft.com/office/drawing/2014/main" xmlns="" id="{EEA30A59-89C1-41AF-9CB3-DA31CD18974A}"/>
              </a:ext>
            </a:extLst>
          </p:cNvPr>
          <p:cNvSpPr txBox="1"/>
          <p:nvPr/>
        </p:nvSpPr>
        <p:spPr>
          <a:xfrm>
            <a:off x="3050389" y="3918657"/>
            <a:ext cx="1625004" cy="276999"/>
          </a:xfrm>
          <a:prstGeom prst="rect">
            <a:avLst/>
          </a:prstGeom>
          <a:noFill/>
        </p:spPr>
        <p:txBody>
          <a:bodyPr wrap="square" rtlCol="0">
            <a:spAutoFit/>
          </a:bodyPr>
          <a:lstStyle/>
          <a:p>
            <a:r>
              <a:rPr lang="en-US" sz="1200" dirty="0"/>
              <a:t>       at 160</a:t>
            </a:r>
            <a:endParaRPr lang="ar-EG"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2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Steps of Processing (</a:t>
            </a:r>
            <a:r>
              <a:rPr lang="en-US" dirty="0"/>
              <a:t>Morphological Operation</a:t>
            </a:r>
            <a:r>
              <a:rPr lang="en" dirty="0"/>
              <a:t>)</a:t>
            </a:r>
            <a:endParaRPr dirty="0"/>
          </a:p>
        </p:txBody>
      </p:sp>
      <p:sp>
        <p:nvSpPr>
          <p:cNvPr id="629" name="Google Shape;629;p2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2" name="TextBox 1">
            <a:extLst>
              <a:ext uri="{FF2B5EF4-FFF2-40B4-BE49-F238E27FC236}">
                <a16:creationId xmlns:a16="http://schemas.microsoft.com/office/drawing/2014/main" xmlns="" id="{28862726-C4F2-4D29-80C1-ABB6A0835968}"/>
              </a:ext>
            </a:extLst>
          </p:cNvPr>
          <p:cNvSpPr txBox="1"/>
          <p:nvPr/>
        </p:nvSpPr>
        <p:spPr>
          <a:xfrm>
            <a:off x="802567" y="1466987"/>
            <a:ext cx="7701688" cy="160043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02124"/>
                </a:solidFill>
                <a:effectLst/>
                <a:latin typeface="Barlow SemiBold" panose="020B0604020202020204" charset="0"/>
              </a:rPr>
              <a:t>A </a:t>
            </a:r>
            <a:r>
              <a:rPr lang="en-US" b="1" i="0" dirty="0">
                <a:solidFill>
                  <a:srgbClr val="202124"/>
                </a:solidFill>
                <a:effectLst/>
                <a:latin typeface="Barlow SemiBold" panose="020B0604020202020204" charset="0"/>
              </a:rPr>
              <a:t>morphological operation</a:t>
            </a:r>
            <a:r>
              <a:rPr lang="en-US" b="0" i="0" dirty="0">
                <a:solidFill>
                  <a:srgbClr val="202124"/>
                </a:solidFill>
                <a:effectLst/>
                <a:latin typeface="Barlow SemiBold" panose="020B0604020202020204" charset="0"/>
              </a:rPr>
              <a:t> is </a:t>
            </a:r>
            <a:r>
              <a:rPr lang="en-US" b="1" i="0" dirty="0">
                <a:solidFill>
                  <a:srgbClr val="202124"/>
                </a:solidFill>
                <a:effectLst/>
                <a:latin typeface="Barlow SemiBold" panose="020B0604020202020204" charset="0"/>
              </a:rPr>
              <a:t>defined</a:t>
            </a:r>
            <a:r>
              <a:rPr lang="en-US" b="0" i="0" dirty="0">
                <a:solidFill>
                  <a:srgbClr val="202124"/>
                </a:solidFill>
                <a:effectLst/>
                <a:latin typeface="Barlow SemiBold" panose="020B0604020202020204" charset="0"/>
              </a:rPr>
              <a:t> by</a:t>
            </a:r>
            <a:r>
              <a:rPr lang="ar-EG" b="0" i="0" dirty="0">
                <a:solidFill>
                  <a:srgbClr val="202124"/>
                </a:solidFill>
                <a:effectLst/>
                <a:latin typeface="Barlow SemiBold" panose="020B0604020202020204" charset="0"/>
              </a:rPr>
              <a:t> </a:t>
            </a:r>
            <a:r>
              <a:rPr lang="en-US" dirty="0">
                <a:solidFill>
                  <a:srgbClr val="202124"/>
                </a:solidFill>
                <a:latin typeface="Barlow SemiBold" panose="020B0604020202020204" charset="0"/>
              </a:rPr>
              <a:t>moving an array called Structured Element on the image to be modified </a:t>
            </a:r>
          </a:p>
          <a:p>
            <a:pPr marL="285750" indent="-285750">
              <a:buFont typeface="Arial" panose="020B0604020202020204" pitchFamily="34" charset="0"/>
              <a:buChar char="•"/>
            </a:pPr>
            <a:r>
              <a:rPr lang="en-US" dirty="0">
                <a:solidFill>
                  <a:srgbClr val="202124"/>
                </a:solidFill>
                <a:latin typeface="Barlow SemiBold" panose="020B0604020202020204" charset="0"/>
              </a:rPr>
              <a:t>There are Different Types of Morphological Operations such as: Dilation – Erosion – Opening – Closing, in our case we use Closing to remove small holes and opening to remove small holes.</a:t>
            </a:r>
          </a:p>
          <a:p>
            <a:pPr marL="285750" indent="-285750">
              <a:buFont typeface="Arial" panose="020B0604020202020204" pitchFamily="34" charset="0"/>
              <a:buChar char="•"/>
            </a:pPr>
            <a:r>
              <a:rPr lang="en-US" dirty="0">
                <a:solidFill>
                  <a:srgbClr val="202124"/>
                </a:solidFill>
                <a:latin typeface="Barlow SemiBold" panose="020B0604020202020204" charset="0"/>
              </a:rPr>
              <a:t>Opening Process is applied on threshold image </a:t>
            </a:r>
          </a:p>
          <a:p>
            <a:pPr marL="285750" indent="-285750">
              <a:buFont typeface="Arial" panose="020B0604020202020204" pitchFamily="34" charset="0"/>
              <a:buChar char="•"/>
            </a:pPr>
            <a:r>
              <a:rPr lang="en-US" dirty="0">
                <a:solidFill>
                  <a:srgbClr val="202124"/>
                </a:solidFill>
                <a:latin typeface="Barlow SemiBold" panose="020B0604020202020204" charset="0"/>
              </a:rPr>
              <a:t>Closing Operation is applied on Opening image </a:t>
            </a:r>
          </a:p>
          <a:p>
            <a:pPr marL="285750" indent="-285750">
              <a:buFont typeface="Arial" panose="020B0604020202020204" pitchFamily="34" charset="0"/>
              <a:buChar char="•"/>
            </a:pPr>
            <a:endParaRPr lang="en-US" dirty="0">
              <a:latin typeface="Barlow SemiBold" panose="020B0604020202020204" charset="0"/>
            </a:endParaRPr>
          </a:p>
        </p:txBody>
      </p:sp>
      <p:pic>
        <p:nvPicPr>
          <p:cNvPr id="8" name="Picture 7">
            <a:extLst>
              <a:ext uri="{FF2B5EF4-FFF2-40B4-BE49-F238E27FC236}">
                <a16:creationId xmlns:a16="http://schemas.microsoft.com/office/drawing/2014/main" xmlns="" id="{E8A3E0E2-CE1C-4743-B58B-A34EF67E936A}"/>
              </a:ext>
            </a:extLst>
          </p:cNvPr>
          <p:cNvPicPr>
            <a:picLocks noChangeAspect="1"/>
          </p:cNvPicPr>
          <p:nvPr/>
        </p:nvPicPr>
        <p:blipFill>
          <a:blip r:embed="rId3"/>
          <a:stretch>
            <a:fillRect/>
          </a:stretch>
        </p:blipFill>
        <p:spPr>
          <a:xfrm>
            <a:off x="1392709" y="3197005"/>
            <a:ext cx="1266246" cy="1501796"/>
          </a:xfrm>
          <a:prstGeom prst="rect">
            <a:avLst/>
          </a:prstGeom>
        </p:spPr>
      </p:pic>
      <p:pic>
        <p:nvPicPr>
          <p:cNvPr id="7" name="Picture 6">
            <a:extLst>
              <a:ext uri="{FF2B5EF4-FFF2-40B4-BE49-F238E27FC236}">
                <a16:creationId xmlns:a16="http://schemas.microsoft.com/office/drawing/2014/main" xmlns="" id="{1F190323-C0DF-4F68-BE73-A200AD94A33E}"/>
              </a:ext>
            </a:extLst>
          </p:cNvPr>
          <p:cNvPicPr>
            <a:picLocks noChangeAspect="1"/>
          </p:cNvPicPr>
          <p:nvPr/>
        </p:nvPicPr>
        <p:blipFill>
          <a:blip r:embed="rId4"/>
          <a:stretch>
            <a:fillRect/>
          </a:stretch>
        </p:blipFill>
        <p:spPr>
          <a:xfrm>
            <a:off x="5603527" y="3197005"/>
            <a:ext cx="1266246" cy="1501796"/>
          </a:xfrm>
          <a:prstGeom prst="rect">
            <a:avLst/>
          </a:prstGeom>
        </p:spPr>
      </p:pic>
      <p:sp>
        <p:nvSpPr>
          <p:cNvPr id="12" name="TextBox 11">
            <a:extLst>
              <a:ext uri="{FF2B5EF4-FFF2-40B4-BE49-F238E27FC236}">
                <a16:creationId xmlns:a16="http://schemas.microsoft.com/office/drawing/2014/main" xmlns="" id="{E81646B1-BDFC-4BD9-B90C-D8AFB121488A}"/>
              </a:ext>
            </a:extLst>
          </p:cNvPr>
          <p:cNvSpPr txBox="1"/>
          <p:nvPr/>
        </p:nvSpPr>
        <p:spPr>
          <a:xfrm>
            <a:off x="1392709" y="4718207"/>
            <a:ext cx="1625004" cy="276999"/>
          </a:xfrm>
          <a:prstGeom prst="rect">
            <a:avLst/>
          </a:prstGeom>
          <a:noFill/>
        </p:spPr>
        <p:txBody>
          <a:bodyPr wrap="square" rtlCol="0">
            <a:spAutoFit/>
          </a:bodyPr>
          <a:lstStyle/>
          <a:p>
            <a:r>
              <a:rPr lang="en-US" sz="1200" dirty="0"/>
              <a:t>Threshold image</a:t>
            </a:r>
          </a:p>
        </p:txBody>
      </p:sp>
      <p:sp>
        <p:nvSpPr>
          <p:cNvPr id="13" name="TextBox 12">
            <a:extLst>
              <a:ext uri="{FF2B5EF4-FFF2-40B4-BE49-F238E27FC236}">
                <a16:creationId xmlns:a16="http://schemas.microsoft.com/office/drawing/2014/main" xmlns="" id="{6BA8D1A6-9ED3-4D31-85DA-6CD40CA82779}"/>
              </a:ext>
            </a:extLst>
          </p:cNvPr>
          <p:cNvSpPr txBox="1"/>
          <p:nvPr/>
        </p:nvSpPr>
        <p:spPr>
          <a:xfrm>
            <a:off x="5772309" y="4718207"/>
            <a:ext cx="1625004" cy="276999"/>
          </a:xfrm>
          <a:prstGeom prst="rect">
            <a:avLst/>
          </a:prstGeom>
          <a:noFill/>
        </p:spPr>
        <p:txBody>
          <a:bodyPr wrap="square" rtlCol="0">
            <a:spAutoFit/>
          </a:bodyPr>
          <a:lstStyle/>
          <a:p>
            <a:r>
              <a:rPr lang="en-US" sz="1200" dirty="0"/>
              <a:t>Closing Image</a:t>
            </a:r>
          </a:p>
        </p:txBody>
      </p:sp>
      <p:cxnSp>
        <p:nvCxnSpPr>
          <p:cNvPr id="14" name="Straight Arrow Connector 13">
            <a:extLst>
              <a:ext uri="{FF2B5EF4-FFF2-40B4-BE49-F238E27FC236}">
                <a16:creationId xmlns:a16="http://schemas.microsoft.com/office/drawing/2014/main" xmlns="" id="{6BED95D5-9F00-4DF7-8181-A932301D40DB}"/>
              </a:ext>
            </a:extLst>
          </p:cNvPr>
          <p:cNvCxnSpPr>
            <a:cxnSpLocks/>
            <a:stCxn id="8" idx="3"/>
            <a:endCxn id="15" idx="1"/>
          </p:cNvCxnSpPr>
          <p:nvPr/>
        </p:nvCxnSpPr>
        <p:spPr>
          <a:xfrm>
            <a:off x="2658955" y="3947903"/>
            <a:ext cx="83916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xmlns="" id="{8B22DD46-A48A-416F-8DC3-E3E1A3DE6CFE}"/>
              </a:ext>
            </a:extLst>
          </p:cNvPr>
          <p:cNvSpPr txBox="1"/>
          <p:nvPr/>
        </p:nvSpPr>
        <p:spPr>
          <a:xfrm>
            <a:off x="4764364" y="3624017"/>
            <a:ext cx="1625004" cy="276999"/>
          </a:xfrm>
          <a:prstGeom prst="rect">
            <a:avLst/>
          </a:prstGeom>
          <a:noFill/>
        </p:spPr>
        <p:txBody>
          <a:bodyPr wrap="square" rtlCol="0">
            <a:spAutoFit/>
          </a:bodyPr>
          <a:lstStyle/>
          <a:p>
            <a:r>
              <a:rPr lang="en-US" sz="1200" dirty="0"/>
              <a:t>Closing </a:t>
            </a:r>
          </a:p>
        </p:txBody>
      </p:sp>
      <p:sp>
        <p:nvSpPr>
          <p:cNvPr id="11" name="TextBox 10">
            <a:extLst>
              <a:ext uri="{FF2B5EF4-FFF2-40B4-BE49-F238E27FC236}">
                <a16:creationId xmlns:a16="http://schemas.microsoft.com/office/drawing/2014/main" xmlns="" id="{532E9281-64C0-4F67-8FDB-884AD66147D5}"/>
              </a:ext>
            </a:extLst>
          </p:cNvPr>
          <p:cNvSpPr txBox="1"/>
          <p:nvPr/>
        </p:nvSpPr>
        <p:spPr>
          <a:xfrm>
            <a:off x="4791025" y="3994791"/>
            <a:ext cx="1625004" cy="276999"/>
          </a:xfrm>
          <a:prstGeom prst="rect">
            <a:avLst/>
          </a:prstGeom>
          <a:noFill/>
        </p:spPr>
        <p:txBody>
          <a:bodyPr wrap="square" rtlCol="0">
            <a:spAutoFit/>
          </a:bodyPr>
          <a:lstStyle/>
          <a:p>
            <a:r>
              <a:rPr lang="en-US" sz="1200" dirty="0"/>
              <a:t>SE 7X7 </a:t>
            </a:r>
          </a:p>
        </p:txBody>
      </p:sp>
      <p:pic>
        <p:nvPicPr>
          <p:cNvPr id="15" name="Picture 14">
            <a:extLst>
              <a:ext uri="{FF2B5EF4-FFF2-40B4-BE49-F238E27FC236}">
                <a16:creationId xmlns:a16="http://schemas.microsoft.com/office/drawing/2014/main" xmlns="" id="{20427099-4E23-4B12-A0D4-A1D3BC3F0DBE}"/>
              </a:ext>
            </a:extLst>
          </p:cNvPr>
          <p:cNvPicPr>
            <a:picLocks noChangeAspect="1"/>
          </p:cNvPicPr>
          <p:nvPr/>
        </p:nvPicPr>
        <p:blipFill>
          <a:blip r:embed="rId4"/>
          <a:stretch>
            <a:fillRect/>
          </a:stretch>
        </p:blipFill>
        <p:spPr>
          <a:xfrm>
            <a:off x="3498118" y="3197005"/>
            <a:ext cx="1266246" cy="1501796"/>
          </a:xfrm>
          <a:prstGeom prst="rect">
            <a:avLst/>
          </a:prstGeom>
        </p:spPr>
      </p:pic>
      <p:cxnSp>
        <p:nvCxnSpPr>
          <p:cNvPr id="16" name="Straight Arrow Connector 15">
            <a:extLst>
              <a:ext uri="{FF2B5EF4-FFF2-40B4-BE49-F238E27FC236}">
                <a16:creationId xmlns:a16="http://schemas.microsoft.com/office/drawing/2014/main" xmlns="" id="{4F13F884-2679-4433-95FF-24019460B958}"/>
              </a:ext>
            </a:extLst>
          </p:cNvPr>
          <p:cNvCxnSpPr>
            <a:cxnSpLocks/>
          </p:cNvCxnSpPr>
          <p:nvPr/>
        </p:nvCxnSpPr>
        <p:spPr>
          <a:xfrm>
            <a:off x="4764364" y="3947903"/>
            <a:ext cx="83916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xmlns="" id="{D096EB47-C706-4376-AC7D-786290A0BD70}"/>
              </a:ext>
            </a:extLst>
          </p:cNvPr>
          <p:cNvSpPr txBox="1"/>
          <p:nvPr/>
        </p:nvSpPr>
        <p:spPr>
          <a:xfrm>
            <a:off x="2685616" y="3967310"/>
            <a:ext cx="1625004" cy="276999"/>
          </a:xfrm>
          <a:prstGeom prst="rect">
            <a:avLst/>
          </a:prstGeom>
          <a:noFill/>
        </p:spPr>
        <p:txBody>
          <a:bodyPr wrap="square" rtlCol="0">
            <a:spAutoFit/>
          </a:bodyPr>
          <a:lstStyle/>
          <a:p>
            <a:r>
              <a:rPr lang="en-US" sz="1200" dirty="0"/>
              <a:t>SE 7X7 </a:t>
            </a:r>
          </a:p>
        </p:txBody>
      </p:sp>
      <p:sp>
        <p:nvSpPr>
          <p:cNvPr id="18" name="TextBox 17">
            <a:extLst>
              <a:ext uri="{FF2B5EF4-FFF2-40B4-BE49-F238E27FC236}">
                <a16:creationId xmlns:a16="http://schemas.microsoft.com/office/drawing/2014/main" xmlns="" id="{745FD656-209A-4B4B-B35C-A37F4612416E}"/>
              </a:ext>
            </a:extLst>
          </p:cNvPr>
          <p:cNvSpPr txBox="1"/>
          <p:nvPr/>
        </p:nvSpPr>
        <p:spPr>
          <a:xfrm>
            <a:off x="2658955" y="3651498"/>
            <a:ext cx="1625004" cy="276999"/>
          </a:xfrm>
          <a:prstGeom prst="rect">
            <a:avLst/>
          </a:prstGeom>
          <a:noFill/>
        </p:spPr>
        <p:txBody>
          <a:bodyPr wrap="square" rtlCol="0">
            <a:spAutoFit/>
          </a:bodyPr>
          <a:lstStyle/>
          <a:p>
            <a:r>
              <a:rPr lang="en-US" sz="1200" dirty="0"/>
              <a:t>Opening</a:t>
            </a:r>
          </a:p>
        </p:txBody>
      </p:sp>
      <p:sp>
        <p:nvSpPr>
          <p:cNvPr id="19" name="TextBox 18">
            <a:extLst>
              <a:ext uri="{FF2B5EF4-FFF2-40B4-BE49-F238E27FC236}">
                <a16:creationId xmlns:a16="http://schemas.microsoft.com/office/drawing/2014/main" xmlns="" id="{2B4CAD52-5022-4A6F-A740-4891787394A9}"/>
              </a:ext>
            </a:extLst>
          </p:cNvPr>
          <p:cNvSpPr txBox="1"/>
          <p:nvPr/>
        </p:nvSpPr>
        <p:spPr>
          <a:xfrm>
            <a:off x="3593835" y="4718207"/>
            <a:ext cx="1625004" cy="276999"/>
          </a:xfrm>
          <a:prstGeom prst="rect">
            <a:avLst/>
          </a:prstGeom>
          <a:noFill/>
        </p:spPr>
        <p:txBody>
          <a:bodyPr wrap="square" rtlCol="0">
            <a:spAutoFit/>
          </a:bodyPr>
          <a:lstStyle/>
          <a:p>
            <a:r>
              <a:rPr lang="en-US" sz="1200" dirty="0"/>
              <a:t>Opening Image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29"/>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Steps of Processing (</a:t>
            </a:r>
            <a:r>
              <a:rPr lang="en-US" dirty="0"/>
              <a:t>BLOB Analysis</a:t>
            </a:r>
            <a:r>
              <a:rPr lang="en" dirty="0"/>
              <a:t>)</a:t>
            </a:r>
            <a:endParaRPr dirty="0"/>
          </a:p>
        </p:txBody>
      </p:sp>
      <p:sp>
        <p:nvSpPr>
          <p:cNvPr id="668" name="Google Shape;668;p29"/>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dirty="0"/>
          </a:p>
        </p:txBody>
      </p:sp>
      <p:sp>
        <p:nvSpPr>
          <p:cNvPr id="2" name="TextBox 1">
            <a:extLst>
              <a:ext uri="{FF2B5EF4-FFF2-40B4-BE49-F238E27FC236}">
                <a16:creationId xmlns:a16="http://schemas.microsoft.com/office/drawing/2014/main" xmlns="" id="{21759E83-B416-4C6C-8E2F-2B1F7605192A}"/>
              </a:ext>
            </a:extLst>
          </p:cNvPr>
          <p:cNvSpPr txBox="1"/>
          <p:nvPr/>
        </p:nvSpPr>
        <p:spPr>
          <a:xfrm>
            <a:off x="723626" y="1434095"/>
            <a:ext cx="7780628" cy="1169551"/>
          </a:xfrm>
          <a:prstGeom prst="rect">
            <a:avLst/>
          </a:prstGeom>
          <a:noFill/>
        </p:spPr>
        <p:txBody>
          <a:bodyPr wrap="square" rtlCol="0">
            <a:spAutoFit/>
          </a:bodyPr>
          <a:lstStyle/>
          <a:p>
            <a:pPr marL="285750" indent="-285750" algn="l">
              <a:buFont typeface="Arial" panose="020B0604020202020204" pitchFamily="34" charset="0"/>
              <a:buChar char="•"/>
            </a:pPr>
            <a:r>
              <a:rPr lang="en-US" b="1" dirty="0">
                <a:latin typeface="Barlow SemiBold" panose="020B0604020202020204" charset="0"/>
              </a:rPr>
              <a:t>BLOB </a:t>
            </a:r>
            <a:r>
              <a:rPr lang="en-US" dirty="0">
                <a:latin typeface="Barlow SemiBold" panose="020B0604020202020204" charset="0"/>
              </a:rPr>
              <a:t>is stands for (</a:t>
            </a:r>
            <a:r>
              <a:rPr lang="en-US" b="1" i="0" dirty="0">
                <a:solidFill>
                  <a:srgbClr val="222222"/>
                </a:solidFill>
                <a:effectLst/>
                <a:latin typeface="Google Sans"/>
              </a:rPr>
              <a:t>Binary Large Object) </a:t>
            </a:r>
          </a:p>
          <a:p>
            <a:pPr marL="285750" indent="-285750" algn="l">
              <a:buFont typeface="Arial" panose="020B0604020202020204" pitchFamily="34" charset="0"/>
              <a:buChar char="•"/>
            </a:pPr>
            <a:r>
              <a:rPr lang="en-US" b="1" dirty="0">
                <a:solidFill>
                  <a:srgbClr val="222222"/>
                </a:solidFill>
                <a:latin typeface="Barlow SemiBold" panose="020B0604020202020204" charset="0"/>
              </a:rPr>
              <a:t>Blob Analysis </a:t>
            </a:r>
            <a:r>
              <a:rPr lang="en-US" dirty="0">
                <a:solidFill>
                  <a:srgbClr val="222222"/>
                </a:solidFill>
                <a:latin typeface="Barlow SemiBold" panose="020B0604020202020204" charset="0"/>
              </a:rPr>
              <a:t>it means detect connected regions in binary images so we can </a:t>
            </a:r>
            <a:r>
              <a:rPr lang="en-US" i="0" dirty="0">
                <a:solidFill>
                  <a:srgbClr val="202124"/>
                </a:solidFill>
                <a:effectLst/>
                <a:latin typeface="Barlow SemiBold" panose="020B0604020202020204" charset="0"/>
              </a:rPr>
              <a:t>calculates statistics or centroid, bounding box, label matrix for labeled regions</a:t>
            </a:r>
            <a:r>
              <a:rPr lang="en-US" i="0" dirty="0">
                <a:solidFill>
                  <a:srgbClr val="222222"/>
                </a:solidFill>
                <a:effectLst/>
                <a:latin typeface="Barlow SemiBold" panose="020B0604020202020204" charset="0"/>
              </a:rPr>
              <a:t> and number of blobs in image </a:t>
            </a:r>
          </a:p>
          <a:p>
            <a:pPr marL="285750" indent="-285750" algn="l">
              <a:buFont typeface="Arial" panose="020B0604020202020204" pitchFamily="34" charset="0"/>
              <a:buChar char="•"/>
            </a:pPr>
            <a:r>
              <a:rPr lang="en-US" i="0" dirty="0">
                <a:solidFill>
                  <a:srgbClr val="222222"/>
                </a:solidFill>
                <a:effectLst/>
                <a:latin typeface="Barlow SemiBold" panose="020B0604020202020204" charset="0"/>
              </a:rPr>
              <a:t>We ge</a:t>
            </a:r>
            <a:r>
              <a:rPr lang="en-US" dirty="0">
                <a:solidFill>
                  <a:srgbClr val="222222"/>
                </a:solidFill>
                <a:latin typeface="Barlow SemiBold" panose="020B0604020202020204" charset="0"/>
              </a:rPr>
              <a:t>t labeled image after we get the statistics of the tumor area so we can isolate it only.</a:t>
            </a:r>
            <a:endParaRPr lang="en-US" i="0" dirty="0">
              <a:solidFill>
                <a:srgbClr val="222222"/>
              </a:solidFill>
              <a:effectLst/>
              <a:latin typeface="Barlow SemiBold" panose="020B0604020202020204" charset="0"/>
            </a:endParaRPr>
          </a:p>
        </p:txBody>
      </p:sp>
      <p:pic>
        <p:nvPicPr>
          <p:cNvPr id="29" name="Picture 28">
            <a:extLst>
              <a:ext uri="{FF2B5EF4-FFF2-40B4-BE49-F238E27FC236}">
                <a16:creationId xmlns:a16="http://schemas.microsoft.com/office/drawing/2014/main" xmlns="" id="{4D78E23B-8876-4A98-A8EC-289D22B8B083}"/>
              </a:ext>
            </a:extLst>
          </p:cNvPr>
          <p:cNvPicPr>
            <a:picLocks noChangeAspect="1"/>
          </p:cNvPicPr>
          <p:nvPr/>
        </p:nvPicPr>
        <p:blipFill>
          <a:blip r:embed="rId3"/>
          <a:stretch>
            <a:fillRect/>
          </a:stretch>
        </p:blipFill>
        <p:spPr>
          <a:xfrm>
            <a:off x="1693691" y="3051951"/>
            <a:ext cx="1266246" cy="1501796"/>
          </a:xfrm>
          <a:prstGeom prst="rect">
            <a:avLst/>
          </a:prstGeom>
        </p:spPr>
      </p:pic>
      <p:pic>
        <p:nvPicPr>
          <p:cNvPr id="5" name="Picture 4">
            <a:extLst>
              <a:ext uri="{FF2B5EF4-FFF2-40B4-BE49-F238E27FC236}">
                <a16:creationId xmlns:a16="http://schemas.microsoft.com/office/drawing/2014/main" xmlns="" id="{550E0184-CC56-4A68-B7EE-D1BBD7C1DC77}"/>
              </a:ext>
            </a:extLst>
          </p:cNvPr>
          <p:cNvPicPr>
            <a:picLocks noChangeAspect="1"/>
          </p:cNvPicPr>
          <p:nvPr/>
        </p:nvPicPr>
        <p:blipFill>
          <a:blip r:embed="rId4"/>
          <a:stretch>
            <a:fillRect/>
          </a:stretch>
        </p:blipFill>
        <p:spPr>
          <a:xfrm>
            <a:off x="5186832" y="3051952"/>
            <a:ext cx="1266246" cy="1501796"/>
          </a:xfrm>
          <a:prstGeom prst="rect">
            <a:avLst/>
          </a:prstGeom>
        </p:spPr>
      </p:pic>
      <p:cxnSp>
        <p:nvCxnSpPr>
          <p:cNvPr id="33" name="Straight Arrow Connector 32">
            <a:extLst>
              <a:ext uri="{FF2B5EF4-FFF2-40B4-BE49-F238E27FC236}">
                <a16:creationId xmlns:a16="http://schemas.microsoft.com/office/drawing/2014/main" xmlns="" id="{96F24133-2FFA-49D3-ADEC-1E099A3B2D07}"/>
              </a:ext>
            </a:extLst>
          </p:cNvPr>
          <p:cNvCxnSpPr>
            <a:cxnSpLocks/>
          </p:cNvCxnSpPr>
          <p:nvPr/>
        </p:nvCxnSpPr>
        <p:spPr>
          <a:xfrm>
            <a:off x="3135656" y="3685222"/>
            <a:ext cx="195603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xmlns="" id="{EFF47F70-A79D-4083-9835-068EDDC9C905}"/>
              </a:ext>
            </a:extLst>
          </p:cNvPr>
          <p:cNvSpPr txBox="1"/>
          <p:nvPr/>
        </p:nvSpPr>
        <p:spPr>
          <a:xfrm>
            <a:off x="1723738" y="4526652"/>
            <a:ext cx="1625004" cy="276999"/>
          </a:xfrm>
          <a:prstGeom prst="rect">
            <a:avLst/>
          </a:prstGeom>
          <a:noFill/>
        </p:spPr>
        <p:txBody>
          <a:bodyPr wrap="square" rtlCol="0">
            <a:spAutoFit/>
          </a:bodyPr>
          <a:lstStyle/>
          <a:p>
            <a:r>
              <a:rPr lang="en-US" sz="1200" dirty="0"/>
              <a:t>Closed Image</a:t>
            </a:r>
          </a:p>
        </p:txBody>
      </p:sp>
      <p:sp>
        <p:nvSpPr>
          <p:cNvPr id="35" name="TextBox 34">
            <a:extLst>
              <a:ext uri="{FF2B5EF4-FFF2-40B4-BE49-F238E27FC236}">
                <a16:creationId xmlns:a16="http://schemas.microsoft.com/office/drawing/2014/main" xmlns="" id="{D363112F-0F3C-4776-A31A-2419EF21C3E5}"/>
              </a:ext>
            </a:extLst>
          </p:cNvPr>
          <p:cNvSpPr txBox="1"/>
          <p:nvPr/>
        </p:nvSpPr>
        <p:spPr>
          <a:xfrm>
            <a:off x="5186832" y="4553747"/>
            <a:ext cx="1625004" cy="276999"/>
          </a:xfrm>
          <a:prstGeom prst="rect">
            <a:avLst/>
          </a:prstGeom>
          <a:noFill/>
        </p:spPr>
        <p:txBody>
          <a:bodyPr wrap="square" rtlCol="0">
            <a:spAutoFit/>
          </a:bodyPr>
          <a:lstStyle/>
          <a:p>
            <a:r>
              <a:rPr lang="en-US" sz="1200" dirty="0"/>
              <a:t>Labeled Image</a:t>
            </a:r>
          </a:p>
        </p:txBody>
      </p:sp>
      <p:sp>
        <p:nvSpPr>
          <p:cNvPr id="10" name="TextBox 9">
            <a:extLst>
              <a:ext uri="{FF2B5EF4-FFF2-40B4-BE49-F238E27FC236}">
                <a16:creationId xmlns:a16="http://schemas.microsoft.com/office/drawing/2014/main" xmlns="" id="{E65A5C7F-0E5D-4865-99C2-04735B230A65}"/>
              </a:ext>
            </a:extLst>
          </p:cNvPr>
          <p:cNvSpPr txBox="1"/>
          <p:nvPr/>
        </p:nvSpPr>
        <p:spPr>
          <a:xfrm>
            <a:off x="3135656" y="3408223"/>
            <a:ext cx="2229756" cy="276999"/>
          </a:xfrm>
          <a:prstGeom prst="rect">
            <a:avLst/>
          </a:prstGeom>
          <a:noFill/>
        </p:spPr>
        <p:txBody>
          <a:bodyPr wrap="square" rtlCol="0">
            <a:spAutoFit/>
          </a:bodyPr>
          <a:lstStyle/>
          <a:p>
            <a:r>
              <a:rPr lang="en-US" sz="1200" dirty="0"/>
              <a:t>       Labeled Image </a:t>
            </a:r>
          </a:p>
        </p:txBody>
      </p:sp>
      <p:sp>
        <p:nvSpPr>
          <p:cNvPr id="13" name="TextBox 12">
            <a:extLst>
              <a:ext uri="{FF2B5EF4-FFF2-40B4-BE49-F238E27FC236}">
                <a16:creationId xmlns:a16="http://schemas.microsoft.com/office/drawing/2014/main" xmlns="" id="{E56B8079-9F15-4F6D-84B8-6B3F349358D2}"/>
              </a:ext>
            </a:extLst>
          </p:cNvPr>
          <p:cNvSpPr txBox="1"/>
          <p:nvPr/>
        </p:nvSpPr>
        <p:spPr>
          <a:xfrm>
            <a:off x="3287823" y="3685708"/>
            <a:ext cx="2229756" cy="276999"/>
          </a:xfrm>
          <a:prstGeom prst="rect">
            <a:avLst/>
          </a:prstGeom>
          <a:noFill/>
        </p:spPr>
        <p:txBody>
          <a:bodyPr wrap="square" rtlCol="0">
            <a:spAutoFit/>
          </a:bodyPr>
          <a:lstStyle/>
          <a:p>
            <a:r>
              <a:rPr lang="en-US" sz="1200" dirty="0"/>
              <a:t>Using 4 Connectivity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3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Steps of Processing (</a:t>
            </a:r>
            <a:r>
              <a:rPr lang="en-US" dirty="0"/>
              <a:t>Classification</a:t>
            </a:r>
            <a:r>
              <a:rPr lang="en" dirty="0"/>
              <a:t>)</a:t>
            </a:r>
            <a:endParaRPr dirty="0"/>
          </a:p>
        </p:txBody>
      </p:sp>
      <p:sp>
        <p:nvSpPr>
          <p:cNvPr id="14" name="TextBox 13">
            <a:extLst>
              <a:ext uri="{FF2B5EF4-FFF2-40B4-BE49-F238E27FC236}">
                <a16:creationId xmlns:a16="http://schemas.microsoft.com/office/drawing/2014/main" xmlns="" id="{2A542E72-42AD-44AB-A6DF-E3319614A9E2}"/>
              </a:ext>
            </a:extLst>
          </p:cNvPr>
          <p:cNvSpPr txBox="1"/>
          <p:nvPr/>
        </p:nvSpPr>
        <p:spPr>
          <a:xfrm>
            <a:off x="749940" y="1513036"/>
            <a:ext cx="8005933" cy="116955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arlow SemiBold" panose="020B0604020202020204" charset="0"/>
              </a:rPr>
              <a:t>After we applied blob analysis in all images data that contain Tumor and Not contain we can Classify our images into Classes First images with Tumor Second with No Tumor .</a:t>
            </a:r>
          </a:p>
          <a:p>
            <a:pPr marL="285750" indent="-285750">
              <a:buFont typeface="Arial" panose="020B0604020202020204" pitchFamily="34" charset="0"/>
              <a:buChar char="•"/>
            </a:pPr>
            <a:r>
              <a:rPr lang="en-US" dirty="0">
                <a:latin typeface="Barlow SemiBold" panose="020B0604020202020204" charset="0"/>
              </a:rPr>
              <a:t>Classification is based on number of Blobs in image if image has more 1 blobs then it will be Classified as Tumor else it Classified as Normal.</a:t>
            </a:r>
          </a:p>
          <a:p>
            <a:pPr marL="285750" indent="-285750">
              <a:buFont typeface="Arial" panose="020B0604020202020204" pitchFamily="34" charset="0"/>
              <a:buChar char="•"/>
            </a:pPr>
            <a:r>
              <a:rPr lang="en-US" dirty="0">
                <a:latin typeface="Barlow SemiBold" panose="020B0604020202020204" charset="0"/>
              </a:rPr>
              <a:t>By applying this method we can detect the tumor.</a:t>
            </a:r>
          </a:p>
        </p:txBody>
      </p:sp>
      <p:pic>
        <p:nvPicPr>
          <p:cNvPr id="24" name="Picture 23">
            <a:extLst>
              <a:ext uri="{FF2B5EF4-FFF2-40B4-BE49-F238E27FC236}">
                <a16:creationId xmlns:a16="http://schemas.microsoft.com/office/drawing/2014/main" xmlns="" id="{CDDEAA95-33BD-48D4-A339-E19C398192CA}"/>
              </a:ext>
            </a:extLst>
          </p:cNvPr>
          <p:cNvPicPr>
            <a:picLocks noChangeAspect="1"/>
          </p:cNvPicPr>
          <p:nvPr/>
        </p:nvPicPr>
        <p:blipFill>
          <a:blip r:embed="rId3"/>
          <a:stretch>
            <a:fillRect/>
          </a:stretch>
        </p:blipFill>
        <p:spPr>
          <a:xfrm>
            <a:off x="1173158" y="2704273"/>
            <a:ext cx="980292" cy="986786"/>
          </a:xfrm>
          <a:prstGeom prst="rect">
            <a:avLst/>
          </a:prstGeom>
        </p:spPr>
      </p:pic>
      <p:cxnSp>
        <p:nvCxnSpPr>
          <p:cNvPr id="26" name="Straight Arrow Connector 25">
            <a:extLst>
              <a:ext uri="{FF2B5EF4-FFF2-40B4-BE49-F238E27FC236}">
                <a16:creationId xmlns:a16="http://schemas.microsoft.com/office/drawing/2014/main" xmlns="" id="{DF76550C-CB66-44F3-8D0F-A54D9B94A373}"/>
              </a:ext>
            </a:extLst>
          </p:cNvPr>
          <p:cNvCxnSpPr>
            <a:cxnSpLocks/>
          </p:cNvCxnSpPr>
          <p:nvPr/>
        </p:nvCxnSpPr>
        <p:spPr>
          <a:xfrm>
            <a:off x="2146872" y="3131323"/>
            <a:ext cx="63493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xmlns="" id="{4D333CDF-91E7-4205-AFAD-81EAAE6A3FBA}"/>
              </a:ext>
            </a:extLst>
          </p:cNvPr>
          <p:cNvSpPr/>
          <p:nvPr/>
        </p:nvSpPr>
        <p:spPr>
          <a:xfrm>
            <a:off x="2775625" y="2877623"/>
            <a:ext cx="1297529" cy="4917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Segmentation</a:t>
            </a:r>
          </a:p>
        </p:txBody>
      </p:sp>
      <p:cxnSp>
        <p:nvCxnSpPr>
          <p:cNvPr id="31" name="Straight Arrow Connector 30">
            <a:extLst>
              <a:ext uri="{FF2B5EF4-FFF2-40B4-BE49-F238E27FC236}">
                <a16:creationId xmlns:a16="http://schemas.microsoft.com/office/drawing/2014/main" xmlns="" id="{35B6F617-D609-44FC-9676-F521F4A3AF27}"/>
              </a:ext>
            </a:extLst>
          </p:cNvPr>
          <p:cNvCxnSpPr>
            <a:cxnSpLocks/>
            <a:endCxn id="46" idx="1"/>
          </p:cNvCxnSpPr>
          <p:nvPr/>
        </p:nvCxnSpPr>
        <p:spPr>
          <a:xfrm>
            <a:off x="4073154" y="3123514"/>
            <a:ext cx="433692" cy="780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xmlns="" id="{A8CDD3A5-FDDF-4A47-971A-C4088938FDD2}"/>
              </a:ext>
            </a:extLst>
          </p:cNvPr>
          <p:cNvCxnSpPr>
            <a:cxnSpLocks/>
            <a:stCxn id="46" idx="3"/>
          </p:cNvCxnSpPr>
          <p:nvPr/>
        </p:nvCxnSpPr>
        <p:spPr>
          <a:xfrm flipV="1">
            <a:off x="5804375" y="3123514"/>
            <a:ext cx="622175" cy="780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xmlns="" id="{969FE4F6-CB78-4D8E-B56F-A39A9BC30A5E}"/>
              </a:ext>
            </a:extLst>
          </p:cNvPr>
          <p:cNvPicPr>
            <a:picLocks noChangeAspect="1"/>
          </p:cNvPicPr>
          <p:nvPr/>
        </p:nvPicPr>
        <p:blipFill>
          <a:blip r:embed="rId4"/>
          <a:stretch>
            <a:fillRect/>
          </a:stretch>
        </p:blipFill>
        <p:spPr>
          <a:xfrm>
            <a:off x="6426550" y="2630121"/>
            <a:ext cx="803860" cy="986786"/>
          </a:xfrm>
          <a:prstGeom prst="rect">
            <a:avLst/>
          </a:prstGeom>
        </p:spPr>
      </p:pic>
      <p:sp>
        <p:nvSpPr>
          <p:cNvPr id="44" name="TextBox 43">
            <a:extLst>
              <a:ext uri="{FF2B5EF4-FFF2-40B4-BE49-F238E27FC236}">
                <a16:creationId xmlns:a16="http://schemas.microsoft.com/office/drawing/2014/main" xmlns="" id="{32B79CD0-0017-4878-B56D-36B71378B75A}"/>
              </a:ext>
            </a:extLst>
          </p:cNvPr>
          <p:cNvSpPr txBox="1"/>
          <p:nvPr/>
        </p:nvSpPr>
        <p:spPr>
          <a:xfrm>
            <a:off x="6257255" y="3609048"/>
            <a:ext cx="1735522" cy="261610"/>
          </a:xfrm>
          <a:prstGeom prst="rect">
            <a:avLst/>
          </a:prstGeom>
          <a:noFill/>
        </p:spPr>
        <p:txBody>
          <a:bodyPr wrap="square" rtlCol="0">
            <a:spAutoFit/>
          </a:bodyPr>
          <a:lstStyle/>
          <a:p>
            <a:r>
              <a:rPr lang="en-US" sz="1050" dirty="0"/>
              <a:t>Tumor Founded</a:t>
            </a:r>
          </a:p>
        </p:txBody>
      </p:sp>
      <p:sp>
        <p:nvSpPr>
          <p:cNvPr id="46" name="Rectangle 45">
            <a:extLst>
              <a:ext uri="{FF2B5EF4-FFF2-40B4-BE49-F238E27FC236}">
                <a16:creationId xmlns:a16="http://schemas.microsoft.com/office/drawing/2014/main" xmlns="" id="{3BC920A2-CF1B-4906-B0C6-C61EED6089A7}"/>
              </a:ext>
            </a:extLst>
          </p:cNvPr>
          <p:cNvSpPr/>
          <p:nvPr/>
        </p:nvSpPr>
        <p:spPr>
          <a:xfrm>
            <a:off x="4506846" y="2885432"/>
            <a:ext cx="1297529" cy="4917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Classification</a:t>
            </a:r>
          </a:p>
        </p:txBody>
      </p:sp>
      <p:cxnSp>
        <p:nvCxnSpPr>
          <p:cNvPr id="51" name="Straight Arrow Connector 50">
            <a:extLst>
              <a:ext uri="{FF2B5EF4-FFF2-40B4-BE49-F238E27FC236}">
                <a16:creationId xmlns:a16="http://schemas.microsoft.com/office/drawing/2014/main" xmlns="" id="{15EE68D8-0197-4D13-84BF-4A44700E85C7}"/>
              </a:ext>
            </a:extLst>
          </p:cNvPr>
          <p:cNvCxnSpPr>
            <a:cxnSpLocks/>
          </p:cNvCxnSpPr>
          <p:nvPr/>
        </p:nvCxnSpPr>
        <p:spPr>
          <a:xfrm>
            <a:off x="2146872" y="4401240"/>
            <a:ext cx="63493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xmlns="" id="{941EBFFC-4CEB-4F64-9D15-09955E2B856A}"/>
              </a:ext>
            </a:extLst>
          </p:cNvPr>
          <p:cNvSpPr/>
          <p:nvPr/>
        </p:nvSpPr>
        <p:spPr>
          <a:xfrm>
            <a:off x="2775625" y="4147540"/>
            <a:ext cx="1297529" cy="4917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Segmentation</a:t>
            </a:r>
          </a:p>
        </p:txBody>
      </p:sp>
      <p:cxnSp>
        <p:nvCxnSpPr>
          <p:cNvPr id="53" name="Straight Arrow Connector 52">
            <a:extLst>
              <a:ext uri="{FF2B5EF4-FFF2-40B4-BE49-F238E27FC236}">
                <a16:creationId xmlns:a16="http://schemas.microsoft.com/office/drawing/2014/main" xmlns="" id="{BE0A1A7F-D54E-4B6B-89CA-D308C6B1BD3B}"/>
              </a:ext>
            </a:extLst>
          </p:cNvPr>
          <p:cNvCxnSpPr>
            <a:cxnSpLocks/>
            <a:stCxn id="56" idx="3"/>
          </p:cNvCxnSpPr>
          <p:nvPr/>
        </p:nvCxnSpPr>
        <p:spPr>
          <a:xfrm flipV="1">
            <a:off x="5804375" y="4393431"/>
            <a:ext cx="622175" cy="780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xmlns="" id="{291BEBD9-70C6-47DC-97FB-11AB33D56B9A}"/>
              </a:ext>
            </a:extLst>
          </p:cNvPr>
          <p:cNvSpPr txBox="1"/>
          <p:nvPr/>
        </p:nvSpPr>
        <p:spPr>
          <a:xfrm>
            <a:off x="6566580" y="4908202"/>
            <a:ext cx="1735522" cy="261610"/>
          </a:xfrm>
          <a:prstGeom prst="rect">
            <a:avLst/>
          </a:prstGeom>
          <a:noFill/>
        </p:spPr>
        <p:txBody>
          <a:bodyPr wrap="square" rtlCol="0">
            <a:spAutoFit/>
          </a:bodyPr>
          <a:lstStyle/>
          <a:p>
            <a:r>
              <a:rPr lang="en-US" sz="1050" dirty="0"/>
              <a:t>Normal</a:t>
            </a:r>
          </a:p>
        </p:txBody>
      </p:sp>
      <p:sp>
        <p:nvSpPr>
          <p:cNvPr id="56" name="Rectangle 55">
            <a:extLst>
              <a:ext uri="{FF2B5EF4-FFF2-40B4-BE49-F238E27FC236}">
                <a16:creationId xmlns:a16="http://schemas.microsoft.com/office/drawing/2014/main" xmlns="" id="{AA6304A5-1DA1-490B-A614-71A312F50568}"/>
              </a:ext>
            </a:extLst>
          </p:cNvPr>
          <p:cNvSpPr/>
          <p:nvPr/>
        </p:nvSpPr>
        <p:spPr>
          <a:xfrm>
            <a:off x="4506846" y="4155349"/>
            <a:ext cx="1297529" cy="4917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Classification</a:t>
            </a:r>
          </a:p>
        </p:txBody>
      </p:sp>
      <p:cxnSp>
        <p:nvCxnSpPr>
          <p:cNvPr id="57" name="Straight Arrow Connector 56">
            <a:extLst>
              <a:ext uri="{FF2B5EF4-FFF2-40B4-BE49-F238E27FC236}">
                <a16:creationId xmlns:a16="http://schemas.microsoft.com/office/drawing/2014/main" xmlns="" id="{153264B2-A323-4575-8DF3-E803C13DD994}"/>
              </a:ext>
            </a:extLst>
          </p:cNvPr>
          <p:cNvCxnSpPr>
            <a:cxnSpLocks/>
          </p:cNvCxnSpPr>
          <p:nvPr/>
        </p:nvCxnSpPr>
        <p:spPr>
          <a:xfrm>
            <a:off x="4073154" y="4401240"/>
            <a:ext cx="433692" cy="780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677" name="Picture 676">
            <a:extLst>
              <a:ext uri="{FF2B5EF4-FFF2-40B4-BE49-F238E27FC236}">
                <a16:creationId xmlns:a16="http://schemas.microsoft.com/office/drawing/2014/main" xmlns="" id="{65785668-A510-45EC-901C-F74AC225087D}"/>
              </a:ext>
            </a:extLst>
          </p:cNvPr>
          <p:cNvPicPr>
            <a:picLocks noChangeAspect="1"/>
          </p:cNvPicPr>
          <p:nvPr/>
        </p:nvPicPr>
        <p:blipFill>
          <a:blip r:embed="rId5"/>
          <a:stretch>
            <a:fillRect/>
          </a:stretch>
        </p:blipFill>
        <p:spPr>
          <a:xfrm>
            <a:off x="1173158" y="3989270"/>
            <a:ext cx="980292" cy="979859"/>
          </a:xfrm>
          <a:prstGeom prst="rect">
            <a:avLst/>
          </a:prstGeom>
        </p:spPr>
      </p:pic>
      <p:pic>
        <p:nvPicPr>
          <p:cNvPr id="680" name="Picture 679">
            <a:extLst>
              <a:ext uri="{FF2B5EF4-FFF2-40B4-BE49-F238E27FC236}">
                <a16:creationId xmlns:a16="http://schemas.microsoft.com/office/drawing/2014/main" xmlns="" id="{DA606946-579E-4B7B-AACB-732A02B713C3}"/>
              </a:ext>
            </a:extLst>
          </p:cNvPr>
          <p:cNvPicPr>
            <a:picLocks noChangeAspect="1"/>
          </p:cNvPicPr>
          <p:nvPr/>
        </p:nvPicPr>
        <p:blipFill>
          <a:blip r:embed="rId6"/>
          <a:stretch>
            <a:fillRect/>
          </a:stretch>
        </p:blipFill>
        <p:spPr>
          <a:xfrm>
            <a:off x="6426550" y="3982343"/>
            <a:ext cx="803860" cy="979859"/>
          </a:xfrm>
          <a:prstGeom prst="rect">
            <a:avLst/>
          </a:prstGeom>
        </p:spPr>
      </p:pic>
      <p:sp>
        <p:nvSpPr>
          <p:cNvPr id="63" name="Google Shape;668;p29">
            <a:extLst>
              <a:ext uri="{FF2B5EF4-FFF2-40B4-BE49-F238E27FC236}">
                <a16:creationId xmlns:a16="http://schemas.microsoft.com/office/drawing/2014/main" xmlns="" id="{A54B17A7-1DA9-45D2-9654-EA559F396841}"/>
              </a:ext>
            </a:extLst>
          </p:cNvPr>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10</a:t>
            </a:r>
            <a:endParaRPr dirty="0"/>
          </a:p>
        </p:txBody>
      </p:sp>
    </p:spTree>
  </p:cSld>
  <p:clrMapOvr>
    <a:masterClrMapping/>
  </p:clrMapOvr>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TotalTime>
  <Words>668</Words>
  <Application>Microsoft Office PowerPoint</Application>
  <PresentationFormat>On-screen Show (16:9)</PresentationFormat>
  <Paragraphs>110</Paragraphs>
  <Slides>13</Slides>
  <Notes>13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Barlow SemiBold</vt:lpstr>
      <vt:lpstr>Arial</vt:lpstr>
      <vt:lpstr>Google Sans</vt:lpstr>
      <vt:lpstr>Barlow Light</vt:lpstr>
      <vt:lpstr>Lodovico template</vt:lpstr>
      <vt:lpstr>Equation</vt:lpstr>
      <vt:lpstr>Brain Tumor Segmentation  &amp;  Classification</vt:lpstr>
      <vt:lpstr>Content</vt:lpstr>
      <vt:lpstr>Overview</vt:lpstr>
      <vt:lpstr>Methodology </vt:lpstr>
      <vt:lpstr>Steps of Processing (Read Dataset)</vt:lpstr>
      <vt:lpstr>Steps of Processing (Gray Scale &amp; Thresholding)</vt:lpstr>
      <vt:lpstr>Steps of Processing (Morphological Operation)</vt:lpstr>
      <vt:lpstr>Steps of Processing (BLOB Analysis)</vt:lpstr>
      <vt:lpstr>Steps of Processing (Classification)</vt:lpstr>
      <vt:lpstr>Final Result (Confusion Matrix)</vt:lpstr>
      <vt:lpstr>Final Result (Accuracy , Sensitivity, Specificity)</vt:lpstr>
      <vt:lpstr>Conclusion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Segmentation  &amp;  Classification</dc:title>
  <dc:creator>mohamed mohsen</dc:creator>
  <cp:lastModifiedBy>ahmed187015@fci.bu.edu.eg</cp:lastModifiedBy>
  <cp:revision>31</cp:revision>
  <dcterms:modified xsi:type="dcterms:W3CDTF">2022-11-09T09:42:25Z</dcterms:modified>
</cp:coreProperties>
</file>