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sldIdLst>
    <p:sldId id="256" r:id="rId4"/>
    <p:sldId id="308" r:id="rId5"/>
    <p:sldId id="261" r:id="rId6"/>
    <p:sldId id="281" r:id="rId7"/>
    <p:sldId id="304" r:id="rId8"/>
    <p:sldId id="305" r:id="rId9"/>
    <p:sldId id="306" r:id="rId10"/>
    <p:sldId id="302" r:id="rId11"/>
    <p:sldId id="269" r:id="rId12"/>
    <p:sldId id="300" r:id="rId13"/>
    <p:sldId id="303" r:id="rId14"/>
    <p:sldId id="265" r:id="rId15"/>
    <p:sldId id="309" r:id="rId16"/>
    <p:sldId id="307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AB0"/>
    <a:srgbClr val="F7F77B"/>
    <a:srgbClr val="FB1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68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B2D9-5CCB-4FE4-AEEC-8843940852B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E9F30-A536-496E-9F19-827B21B0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9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6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>
                <a:lumMod val="95000"/>
              </a:schemeClr>
            </a:gs>
            <a:gs pos="50000">
              <a:schemeClr val="bg1">
                <a:lumMod val="95000"/>
                <a:alpha val="52000"/>
              </a:schemeClr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5D0F8AD9-A4A3-420A-ADE3-AD27E8A93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07904" y="3147815"/>
            <a:ext cx="5039544" cy="108012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C661144E-472A-4AA8-9346-9E33770FB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7904" y="4227934"/>
            <a:ext cx="5039401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pic>
        <p:nvPicPr>
          <p:cNvPr id="1026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0" y="987135"/>
            <a:ext cx="3882340" cy="33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0" y="343350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096000" y="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096000" y="343350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192000" y="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192000" y="343350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46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421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0"/>
            <a:ext cx="4499992" cy="30758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4499992" cy="30758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174521"/>
            <a:ext cx="9144000" cy="19689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8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2682" y="1268068"/>
            <a:ext cx="1944216" cy="3607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92393" y="1275382"/>
            <a:ext cx="1944216" cy="2405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02104" y="1275382"/>
            <a:ext cx="1944216" cy="154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11815" y="1275382"/>
            <a:ext cx="1944216" cy="36006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592393" y="3733289"/>
            <a:ext cx="1944000" cy="1142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602104" y="2862780"/>
            <a:ext cx="1944000" cy="2013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2347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95536" y="699542"/>
            <a:ext cx="69847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5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65" y="123478"/>
            <a:ext cx="127914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2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56705" y="1460555"/>
            <a:ext cx="2232000" cy="22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704000" y="3703500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92783" y="9610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52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715766"/>
            <a:ext cx="9144000" cy="2427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19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001718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919477"/>
            <a:ext cx="9144000" cy="173239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3970216" y="1342704"/>
            <a:ext cx="1177848" cy="1177848"/>
          </a:xfrm>
          <a:prstGeom prst="ellipse">
            <a:avLst/>
          </a:prstGeom>
          <a:solidFill>
            <a:schemeClr val="accent2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694536"/>
            <a:ext cx="9144000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811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3651870"/>
            <a:ext cx="9144000" cy="108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907416" y="339502"/>
            <a:ext cx="3320768" cy="4464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07416" y="3468997"/>
            <a:ext cx="33207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07268" y="4045061"/>
            <a:ext cx="3320768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92" y="995858"/>
            <a:ext cx="2418636" cy="20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/>
          <p:cNvSpPr/>
          <p:nvPr userDrawn="1"/>
        </p:nvSpPr>
        <p:spPr>
          <a:xfrm rot="10800000">
            <a:off x="7763323" y="0"/>
            <a:ext cx="1380677" cy="51435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>
            <a:off x="0" y="0"/>
            <a:ext cx="1380677" cy="51435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380677" y="987574"/>
            <a:ext cx="7295779" cy="374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36" y="731346"/>
            <a:ext cx="1966918" cy="1691484"/>
          </a:xfrm>
          <a:prstGeom prst="rect">
            <a:avLst/>
          </a:prstGeom>
          <a:noFill/>
          <a:scene3d>
            <a:camera prst="orthographicFront">
              <a:rot lat="0" lon="0" rev="6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2347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699542"/>
            <a:ext cx="69847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65" y="123478"/>
            <a:ext cx="127914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403648" y="555526"/>
            <a:ext cx="7128793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03648" y="1131590"/>
            <a:ext cx="7128793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917849" y="411510"/>
            <a:ext cx="7758608" cy="4320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3" y="190171"/>
            <a:ext cx="1597115" cy="137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0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45036" y="987574"/>
            <a:ext cx="2880320" cy="367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58632" y="987574"/>
            <a:ext cx="2880320" cy="36724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02448" y="555526"/>
            <a:ext cx="144016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16044" y="555526"/>
            <a:ext cx="144016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3804" y="1131590"/>
            <a:ext cx="4608512" cy="234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428248"/>
            <a:ext cx="2209529" cy="1633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33" y="1314908"/>
            <a:ext cx="2880320" cy="255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29573" y="1428248"/>
            <a:ext cx="2646122" cy="1601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9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774" y="1334106"/>
            <a:ext cx="1728192" cy="20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085002" y="1428248"/>
            <a:ext cx="996682" cy="15395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2347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699542"/>
            <a:ext cx="69847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8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65" y="123478"/>
            <a:ext cx="127914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34" y="1419622"/>
            <a:ext cx="309205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34924" y="1553997"/>
            <a:ext cx="1783249" cy="2754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2347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699542"/>
            <a:ext cx="69847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9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65" y="123478"/>
            <a:ext cx="127914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12236"/>
            <a:ext cx="3312368" cy="29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906464" y="1317956"/>
            <a:ext cx="3043041" cy="184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4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55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83968" y="83988"/>
            <a:ext cx="4860032" cy="414394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US" altLang="ko-KR" sz="8800" dirty="0">
                <a:ea typeface="맑은 고딕" pitchFamily="50" charset="-127"/>
              </a:rPr>
              <a:t>P</a:t>
            </a:r>
            <a:r>
              <a:rPr lang="en-US" altLang="ko-KR" dirty="0">
                <a:ea typeface="맑은 고딕" pitchFamily="50" charset="-127"/>
              </a:rPr>
              <a:t>harmacy Management System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CFDDB9C-24CF-4EF9-BE20-91252BB0F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1131590"/>
            <a:ext cx="7704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• Provides the searching facilities based on various factors. Such as </a:t>
            </a:r>
            <a:r>
              <a:rPr lang="en-US" sz="1600" dirty="0" smtClean="0"/>
              <a:t>Medicines, </a:t>
            </a:r>
            <a:br>
              <a:rPr lang="en-US" sz="1600" dirty="0" smtClean="0"/>
            </a:br>
            <a:r>
              <a:rPr lang="en-US" sz="1600" dirty="0" smtClean="0"/>
              <a:t>  Inventory</a:t>
            </a:r>
            <a:r>
              <a:rPr lang="en-US" sz="1600" dirty="0"/>
              <a:t>, Pharmacy, </a:t>
            </a:r>
            <a:r>
              <a:rPr lang="en-US" sz="1600" dirty="0" smtClean="0"/>
              <a:t>Sells.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The transactions are executed in off-line mode, hence on-line </a:t>
            </a:r>
            <a:r>
              <a:rPr lang="en-US" sz="1600" dirty="0" smtClean="0"/>
              <a:t>data for Medicines</a:t>
            </a:r>
            <a:br>
              <a:rPr lang="en-US" sz="1600" dirty="0" smtClean="0"/>
            </a:br>
            <a:r>
              <a:rPr lang="en-US" sz="1600" dirty="0" smtClean="0"/>
              <a:t>  ,Stocks </a:t>
            </a:r>
            <a:r>
              <a:rPr lang="en-US" sz="1600" dirty="0"/>
              <a:t>capture and modification is not possible.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It tracks all the information of Stocks, Company, Pharmacy </a:t>
            </a:r>
            <a:r>
              <a:rPr lang="en-US" sz="1600" dirty="0" smtClean="0"/>
              <a:t>etc.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Manage the information of </a:t>
            </a:r>
            <a:r>
              <a:rPr lang="en-US" sz="1600" dirty="0" smtClean="0"/>
              <a:t>Stocks.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Shows the information and description of the Medicines, Inventory • All the </a:t>
            </a:r>
            <a:r>
              <a:rPr lang="en-US" sz="1600" dirty="0" smtClean="0"/>
              <a:t>fields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/>
              <a:t>such as Medicines, Inventory, Sells are validated and does not take invalid </a:t>
            </a:r>
            <a:r>
              <a:rPr lang="en-US" sz="1600" dirty="0" smtClean="0"/>
              <a:t>values. 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It generates the report on Medicines, Stocks, </a:t>
            </a:r>
            <a:r>
              <a:rPr lang="en-US" sz="1600" dirty="0" smtClean="0"/>
              <a:t>Company. 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Provide filter reports on </a:t>
            </a:r>
            <a:r>
              <a:rPr lang="en-US" sz="1600" dirty="0" smtClean="0"/>
              <a:t>Inventory, Pharmacy, Sells. 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You can easily export PDF for the Medicines, </a:t>
            </a:r>
            <a:r>
              <a:rPr lang="en-US" sz="1600" dirty="0" smtClean="0"/>
              <a:t>Company, Pharmacy. </a:t>
            </a:r>
          </a:p>
          <a:p>
            <a:r>
              <a:rPr lang="en-US" sz="1600" dirty="0" smtClean="0"/>
              <a:t>• </a:t>
            </a:r>
            <a:r>
              <a:rPr lang="en-US" sz="1600" dirty="0"/>
              <a:t>Application also provides excel export for Stocks, Inventory, </a:t>
            </a:r>
            <a:r>
              <a:rPr lang="en-US" sz="1600" dirty="0" smtClean="0"/>
              <a:t>Sells. 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You can also export the report into csv format for Medicines, Stocks, </a:t>
            </a:r>
            <a:r>
              <a:rPr lang="en-US" sz="1600" dirty="0" smtClean="0"/>
              <a:t>Sells. </a:t>
            </a:r>
          </a:p>
          <a:p>
            <a:r>
              <a:rPr lang="en-US" sz="1600" dirty="0" smtClean="0"/>
              <a:t>• </a:t>
            </a:r>
            <a:r>
              <a:rPr lang="en-US" sz="1600" dirty="0"/>
              <a:t>To increase efficiency of managing the Medicine </a:t>
            </a:r>
            <a:r>
              <a:rPr lang="en-US" sz="1600" dirty="0" smtClean="0"/>
              <a:t>Stocks.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999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483518"/>
            <a:ext cx="71287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• It tracks all the information of Stocks, Company, Pharmacy </a:t>
            </a:r>
            <a:r>
              <a:rPr lang="en-US" sz="1600" dirty="0" smtClean="0"/>
              <a:t>etc. 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Manage the information of </a:t>
            </a:r>
            <a:r>
              <a:rPr lang="en-US" sz="1600" dirty="0" smtClean="0"/>
              <a:t>Stocks. 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Shows the information and </a:t>
            </a:r>
            <a:r>
              <a:rPr lang="en-US" sz="1600" dirty="0" smtClean="0"/>
              <a:t>description</a:t>
            </a:r>
            <a:r>
              <a:rPr lang="en-US" sz="1600" dirty="0"/>
              <a:t> </a:t>
            </a:r>
            <a:r>
              <a:rPr lang="en-US" sz="1600" dirty="0" smtClean="0"/>
              <a:t>of </a:t>
            </a:r>
            <a:r>
              <a:rPr lang="en-US" sz="1600" dirty="0"/>
              <a:t>the Medicines, </a:t>
            </a:r>
            <a:r>
              <a:rPr lang="en-US" sz="1600" dirty="0" smtClean="0"/>
              <a:t>Inventory. 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All the fields such as Medicines, Inventory, Sells are validated and does </a:t>
            </a:r>
            <a:r>
              <a:rPr lang="en-US" sz="1600" dirty="0" smtClean="0"/>
              <a:t>not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/>
              <a:t>take invalid </a:t>
            </a:r>
            <a:r>
              <a:rPr lang="en-US" sz="1600" dirty="0" smtClean="0"/>
              <a:t>values. 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It generates the report on Medicines, Stocks, </a:t>
            </a:r>
            <a:r>
              <a:rPr lang="en-US" sz="1600" dirty="0" smtClean="0"/>
              <a:t>Company. 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Provide filter reports on </a:t>
            </a:r>
            <a:r>
              <a:rPr lang="en-US" sz="1600" dirty="0" smtClean="0"/>
              <a:t>Inventory, Pharmacy, Sells.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You can easily export PDF for the Medicines, </a:t>
            </a:r>
            <a:r>
              <a:rPr lang="en-US" sz="1600" dirty="0" smtClean="0"/>
              <a:t>Company, Pharmacy. 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Application also provides excel export for Stocks, Inventory, </a:t>
            </a:r>
            <a:r>
              <a:rPr lang="en-US" sz="1600" dirty="0" smtClean="0"/>
              <a:t>Sells. 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You can also export the report into csv format for Medicines, Stocks, </a:t>
            </a:r>
            <a:r>
              <a:rPr lang="en-US" sz="1600" dirty="0" smtClean="0"/>
              <a:t>Sells. 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To increase efficiency of managing the Medicines, </a:t>
            </a:r>
            <a:r>
              <a:rPr lang="en-US" sz="1600" dirty="0" smtClean="0"/>
              <a:t>Stocks. 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It deals with monitoring the information and transactions of Pharmacy.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Manage the information of </a:t>
            </a:r>
            <a:r>
              <a:rPr lang="en-US" sz="1600" dirty="0" smtClean="0"/>
              <a:t>Medicines. 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Editing, adding and updating of Records is improved which results in </a:t>
            </a:r>
            <a:r>
              <a:rPr lang="en-US" sz="1600" dirty="0" smtClean="0"/>
              <a:t>proper</a:t>
            </a:r>
            <a:br>
              <a:rPr lang="en-US" sz="1600" dirty="0" smtClean="0"/>
            </a:br>
            <a:r>
              <a:rPr lang="en-US" sz="1600" dirty="0" smtClean="0"/>
              <a:t>  resource </a:t>
            </a:r>
            <a:r>
              <a:rPr lang="en-US" sz="1600" dirty="0"/>
              <a:t>management of Medicines data.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Manage the information of </a:t>
            </a:r>
            <a:r>
              <a:rPr lang="en-US" sz="1600" dirty="0" smtClean="0"/>
              <a:t>Pharmacy.</a:t>
            </a:r>
            <a:br>
              <a:rPr lang="en-US" sz="1600" dirty="0" smtClean="0"/>
            </a:br>
            <a:r>
              <a:rPr lang="en-US" sz="1600" dirty="0" smtClean="0"/>
              <a:t>• </a:t>
            </a:r>
            <a:r>
              <a:rPr lang="en-US" sz="1600" dirty="0"/>
              <a:t>Integration of all records of Sells. </a:t>
            </a:r>
          </a:p>
        </p:txBody>
      </p:sp>
    </p:spTree>
    <p:extLst>
      <p:ext uri="{BB962C8B-B14F-4D97-AF65-F5344CB8AC3E}">
        <p14:creationId xmlns:p14="http://schemas.microsoft.com/office/powerpoint/2010/main" val="35580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Problems in Pharmacy System</a:t>
            </a:r>
            <a:endParaRPr lang="ko-KR" altLang="en-US" dirty="0"/>
          </a:p>
        </p:txBody>
      </p:sp>
      <p:sp>
        <p:nvSpPr>
          <p:cNvPr id="73" name="AutoShape 92">
            <a:extLst>
              <a:ext uri="{FF2B5EF4-FFF2-40B4-BE49-F238E27FC236}">
                <a16:creationId xmlns="" xmlns:a16="http://schemas.microsoft.com/office/drawing/2014/main" id="{6008E7F4-2D2D-4907-9C17-A24B90CA7F0A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11177" y="1055637"/>
            <a:ext cx="1224134" cy="224013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187CC26B-7C64-44C7-8D52-09BED28EFD16}"/>
              </a:ext>
            </a:extLst>
          </p:cNvPr>
          <p:cNvGrpSpPr/>
          <p:nvPr/>
        </p:nvGrpSpPr>
        <p:grpSpPr>
          <a:xfrm>
            <a:off x="912466" y="1625568"/>
            <a:ext cx="2045068" cy="853643"/>
            <a:chOff x="2299398" y="1781114"/>
            <a:chExt cx="8645670" cy="853643"/>
          </a:xfrm>
        </p:grpSpPr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5D3FF45D-36F9-4CE5-8A79-3E4AA8EB082C}"/>
                </a:ext>
              </a:extLst>
            </p:cNvPr>
            <p:cNvSpPr txBox="1"/>
            <p:nvPr/>
          </p:nvSpPr>
          <p:spPr bwMode="auto">
            <a:xfrm>
              <a:off x="2299398" y="1781114"/>
              <a:ext cx="8645670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Delivery Problem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12">
              <a:extLst>
                <a:ext uri="{FF2B5EF4-FFF2-40B4-BE49-F238E27FC236}">
                  <a16:creationId xmlns="" xmlns:a16="http://schemas.microsoft.com/office/drawing/2014/main" id="{40DEEBEA-5573-4767-BC9E-FB577E26B1D9}"/>
                </a:ext>
              </a:extLst>
            </p:cNvPr>
            <p:cNvSpPr txBox="1"/>
            <p:nvPr/>
          </p:nvSpPr>
          <p:spPr bwMode="auto">
            <a:xfrm>
              <a:off x="2505805" y="2173092"/>
              <a:ext cx="8294443" cy="461665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Many patients can’t get the drugs by themselves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ED66D3F3-2F69-466A-AFF9-8B19D6B916AA}"/>
              </a:ext>
            </a:extLst>
          </p:cNvPr>
          <p:cNvGrpSpPr/>
          <p:nvPr/>
        </p:nvGrpSpPr>
        <p:grpSpPr>
          <a:xfrm>
            <a:off x="251024" y="1851704"/>
            <a:ext cx="648000" cy="648000"/>
            <a:chOff x="522784" y="1851704"/>
            <a:chExt cx="648000" cy="648000"/>
          </a:xfrm>
        </p:grpSpPr>
        <p:sp>
          <p:nvSpPr>
            <p:cNvPr id="80" name="AutoShape 92">
              <a:extLst>
                <a:ext uri="{FF2B5EF4-FFF2-40B4-BE49-F238E27FC236}">
                  <a16:creationId xmlns="" xmlns:a16="http://schemas.microsoft.com/office/drawing/2014/main" id="{5A6C60F5-575D-47CD-9314-4482E95F7D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522784" y="1851704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1" name="AutoShape 92">
              <a:extLst>
                <a:ext uri="{FF2B5EF4-FFF2-40B4-BE49-F238E27FC236}">
                  <a16:creationId xmlns="" xmlns:a16="http://schemas.microsoft.com/office/drawing/2014/main" id="{FFD4EB71-7EAE-4E67-88A8-834C87B173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576036" y="1906452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9" name="직사각형 69">
              <a:extLst>
                <a:ext uri="{FF2B5EF4-FFF2-40B4-BE49-F238E27FC236}">
                  <a16:creationId xmlns="" xmlns:a16="http://schemas.microsoft.com/office/drawing/2014/main" id="{9DD160E6-CAB7-4B3F-A968-001DAA704D04}"/>
                </a:ext>
              </a:extLst>
            </p:cNvPr>
            <p:cNvSpPr/>
            <p:nvPr/>
          </p:nvSpPr>
          <p:spPr>
            <a:xfrm>
              <a:off x="587618" y="1944872"/>
              <a:ext cx="52770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AutoShape 92">
            <a:extLst>
              <a:ext uri="{FF2B5EF4-FFF2-40B4-BE49-F238E27FC236}">
                <a16:creationId xmlns="" xmlns:a16="http://schemas.microsoft.com/office/drawing/2014/main" id="{B12DCC1E-05F3-47FC-9D1F-FF2D82973B17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855865" y="1055637"/>
            <a:ext cx="1224134" cy="224013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9528C34F-76BF-4819-B28F-E8554DD5F7FF}"/>
              </a:ext>
            </a:extLst>
          </p:cNvPr>
          <p:cNvGrpSpPr/>
          <p:nvPr/>
        </p:nvGrpSpPr>
        <p:grpSpPr>
          <a:xfrm>
            <a:off x="3769398" y="1625568"/>
            <a:ext cx="1818602" cy="1007939"/>
            <a:chOff x="2299398" y="1781114"/>
            <a:chExt cx="7688269" cy="1007939"/>
          </a:xfrm>
        </p:grpSpPr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5F48075B-2DC1-4BC7-BB0C-D4814CA29E8E}"/>
                </a:ext>
              </a:extLst>
            </p:cNvPr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 Wasting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6" name="TextBox 12">
              <a:extLst>
                <a:ext uri="{FF2B5EF4-FFF2-40B4-BE49-F238E27FC236}">
                  <a16:creationId xmlns="" xmlns:a16="http://schemas.microsoft.com/office/drawing/2014/main" id="{9F10BDD8-3ABB-4D70-A9B6-DC428FFD8770}"/>
                </a:ext>
              </a:extLst>
            </p:cNvPr>
            <p:cNvSpPr txBox="1"/>
            <p:nvPr/>
          </p:nvSpPr>
          <p:spPr bwMode="auto">
            <a:xfrm>
              <a:off x="2299398" y="2142722"/>
              <a:ext cx="7688269" cy="64633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Searching for specific drug may cause time wasting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F95394E6-8D2E-433D-9007-B6ECA86E3149}"/>
              </a:ext>
            </a:extLst>
          </p:cNvPr>
          <p:cNvGrpSpPr/>
          <p:nvPr/>
        </p:nvGrpSpPr>
        <p:grpSpPr>
          <a:xfrm>
            <a:off x="2995712" y="1851704"/>
            <a:ext cx="648000" cy="648000"/>
            <a:chOff x="3267472" y="1851704"/>
            <a:chExt cx="648000" cy="648000"/>
          </a:xfrm>
        </p:grpSpPr>
        <p:sp>
          <p:nvSpPr>
            <p:cNvPr id="118" name="AutoShape 92">
              <a:extLst>
                <a:ext uri="{FF2B5EF4-FFF2-40B4-BE49-F238E27FC236}">
                  <a16:creationId xmlns="" xmlns:a16="http://schemas.microsoft.com/office/drawing/2014/main" id="{0BD81B2F-1660-45B3-BB59-0A8680D076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3267472" y="1851704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9" name="AutoShape 92">
              <a:extLst>
                <a:ext uri="{FF2B5EF4-FFF2-40B4-BE49-F238E27FC236}">
                  <a16:creationId xmlns="" xmlns:a16="http://schemas.microsoft.com/office/drawing/2014/main" id="{505107A5-7BA2-4384-85F6-A0103CD1EB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3320724" y="1906452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20" name="직사각형 69">
              <a:extLst>
                <a:ext uri="{FF2B5EF4-FFF2-40B4-BE49-F238E27FC236}">
                  <a16:creationId xmlns="" xmlns:a16="http://schemas.microsoft.com/office/drawing/2014/main" id="{11A3B750-63B7-4311-8354-264251C630B0}"/>
                </a:ext>
              </a:extLst>
            </p:cNvPr>
            <p:cNvSpPr/>
            <p:nvPr/>
          </p:nvSpPr>
          <p:spPr>
            <a:xfrm>
              <a:off x="3332306" y="1944872"/>
              <a:ext cx="52770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AutoShape 92">
            <a:extLst>
              <a:ext uri="{FF2B5EF4-FFF2-40B4-BE49-F238E27FC236}">
                <a16:creationId xmlns="" xmlns:a16="http://schemas.microsoft.com/office/drawing/2014/main" id="{FEE1800B-6F23-487E-90D1-E7BFFB2ABE0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6600553" y="1055637"/>
            <a:ext cx="1224134" cy="224013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="" xmlns:a16="http://schemas.microsoft.com/office/drawing/2014/main" id="{56C98994-E99C-4A1D-8E4A-662A4C652B10}"/>
              </a:ext>
            </a:extLst>
          </p:cNvPr>
          <p:cNvGrpSpPr/>
          <p:nvPr/>
        </p:nvGrpSpPr>
        <p:grpSpPr>
          <a:xfrm>
            <a:off x="6514086" y="1625568"/>
            <a:ext cx="1818602" cy="1007939"/>
            <a:chOff x="2299398" y="1781114"/>
            <a:chExt cx="7688269" cy="1007939"/>
          </a:xfrm>
        </p:grpSpPr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9E59FB32-7C36-487A-9901-06D345B0E5F4}"/>
                </a:ext>
              </a:extLst>
            </p:cNvPr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Handling Stocks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4" name="TextBox 12">
              <a:extLst>
                <a:ext uri="{FF2B5EF4-FFF2-40B4-BE49-F238E27FC236}">
                  <a16:creationId xmlns="" xmlns:a16="http://schemas.microsoft.com/office/drawing/2014/main" id="{797DF07C-7BB3-40B3-A623-CAE41473F880}"/>
                </a:ext>
              </a:extLst>
            </p:cNvPr>
            <p:cNvSpPr txBox="1"/>
            <p:nvPr/>
          </p:nvSpPr>
          <p:spPr bwMode="auto">
            <a:xfrm>
              <a:off x="2299398" y="2142722"/>
              <a:ext cx="7688269" cy="64633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Pharmacist must be aware with Available and expired drugs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="" xmlns:a16="http://schemas.microsoft.com/office/drawing/2014/main" id="{3245D9EA-99B5-42A8-B92F-91AA96E5ADC0}"/>
              </a:ext>
            </a:extLst>
          </p:cNvPr>
          <p:cNvGrpSpPr/>
          <p:nvPr/>
        </p:nvGrpSpPr>
        <p:grpSpPr>
          <a:xfrm>
            <a:off x="5740400" y="1851704"/>
            <a:ext cx="648000" cy="648000"/>
            <a:chOff x="6012160" y="1851704"/>
            <a:chExt cx="648000" cy="648000"/>
          </a:xfrm>
        </p:grpSpPr>
        <p:sp>
          <p:nvSpPr>
            <p:cNvPr id="126" name="AutoShape 92">
              <a:extLst>
                <a:ext uri="{FF2B5EF4-FFF2-40B4-BE49-F238E27FC236}">
                  <a16:creationId xmlns="" xmlns:a16="http://schemas.microsoft.com/office/drawing/2014/main" id="{05DA2B68-F77E-45A5-8178-9A725EB174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6012160" y="1851704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27" name="AutoShape 92">
              <a:extLst>
                <a:ext uri="{FF2B5EF4-FFF2-40B4-BE49-F238E27FC236}">
                  <a16:creationId xmlns="" xmlns:a16="http://schemas.microsoft.com/office/drawing/2014/main" id="{044BDB02-1B53-495D-B8CB-C851251AFC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6065412" y="1906452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28" name="직사각형 69">
              <a:extLst>
                <a:ext uri="{FF2B5EF4-FFF2-40B4-BE49-F238E27FC236}">
                  <a16:creationId xmlns="" xmlns:a16="http://schemas.microsoft.com/office/drawing/2014/main" id="{E1D9AE84-550C-43C3-9D4D-0BCA87A092FB}"/>
                </a:ext>
              </a:extLst>
            </p:cNvPr>
            <p:cNvSpPr/>
            <p:nvPr/>
          </p:nvSpPr>
          <p:spPr>
            <a:xfrm>
              <a:off x="6076994" y="1944872"/>
              <a:ext cx="52770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9" name="AutoShape 92">
            <a:extLst>
              <a:ext uri="{FF2B5EF4-FFF2-40B4-BE49-F238E27FC236}">
                <a16:creationId xmlns="" xmlns:a16="http://schemas.microsoft.com/office/drawing/2014/main" id="{48BFD16D-7D5C-4C10-B32C-320DAC59B4BF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11176" y="2639813"/>
            <a:ext cx="1224134" cy="224013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="" xmlns:a16="http://schemas.microsoft.com/office/drawing/2014/main" id="{88B7F8AD-763A-4888-B30B-0FFD644CCE70}"/>
              </a:ext>
            </a:extLst>
          </p:cNvPr>
          <p:cNvGrpSpPr/>
          <p:nvPr/>
        </p:nvGrpSpPr>
        <p:grpSpPr>
          <a:xfrm>
            <a:off x="1024709" y="3209744"/>
            <a:ext cx="1818602" cy="1007939"/>
            <a:chOff x="2299398" y="1781114"/>
            <a:chExt cx="7688269" cy="1007939"/>
          </a:xfrm>
        </p:grpSpPr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A95BFB24-47F4-48CA-B3A5-0054AB953CE9}"/>
                </a:ext>
              </a:extLst>
            </p:cNvPr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Records on Paper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2" name="TextBox 12">
              <a:extLst>
                <a:ext uri="{FF2B5EF4-FFF2-40B4-BE49-F238E27FC236}">
                  <a16:creationId xmlns="" xmlns:a16="http://schemas.microsoft.com/office/drawing/2014/main" id="{EC8EDEF6-3F4E-41E9-B972-9D329815563F}"/>
                </a:ext>
              </a:extLst>
            </p:cNvPr>
            <p:cNvSpPr txBox="1"/>
            <p:nvPr/>
          </p:nvSpPr>
          <p:spPr bwMode="auto">
            <a:xfrm>
              <a:off x="2299398" y="2142722"/>
              <a:ext cx="7688269" cy="64633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It’s difficult to keep records in paper and reports it may be lost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="" xmlns:a16="http://schemas.microsoft.com/office/drawing/2014/main" id="{D84E51D5-0F97-43C8-B960-67C20ABFF776}"/>
              </a:ext>
            </a:extLst>
          </p:cNvPr>
          <p:cNvGrpSpPr/>
          <p:nvPr/>
        </p:nvGrpSpPr>
        <p:grpSpPr>
          <a:xfrm>
            <a:off x="251023" y="3435880"/>
            <a:ext cx="648000" cy="648000"/>
            <a:chOff x="522783" y="3435880"/>
            <a:chExt cx="648000" cy="648000"/>
          </a:xfrm>
        </p:grpSpPr>
        <p:sp>
          <p:nvSpPr>
            <p:cNvPr id="134" name="AutoShape 92">
              <a:extLst>
                <a:ext uri="{FF2B5EF4-FFF2-40B4-BE49-F238E27FC236}">
                  <a16:creationId xmlns="" xmlns:a16="http://schemas.microsoft.com/office/drawing/2014/main" id="{26EE4539-3F88-4408-B1E4-AFE53E3B19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522783" y="343588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5" name="AutoShape 92">
              <a:extLst>
                <a:ext uri="{FF2B5EF4-FFF2-40B4-BE49-F238E27FC236}">
                  <a16:creationId xmlns="" xmlns:a16="http://schemas.microsoft.com/office/drawing/2014/main" id="{FFC7F7DE-5C14-4D05-9110-F36FAF7971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576035" y="3490628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6" name="직사각형 69">
              <a:extLst>
                <a:ext uri="{FF2B5EF4-FFF2-40B4-BE49-F238E27FC236}">
                  <a16:creationId xmlns="" xmlns:a16="http://schemas.microsoft.com/office/drawing/2014/main" id="{1B09BB79-85CD-4F2C-B839-82AFA07C8069}"/>
                </a:ext>
              </a:extLst>
            </p:cNvPr>
            <p:cNvSpPr/>
            <p:nvPr/>
          </p:nvSpPr>
          <p:spPr>
            <a:xfrm>
              <a:off x="587617" y="3529048"/>
              <a:ext cx="52770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7" name="AutoShape 92">
            <a:extLst>
              <a:ext uri="{FF2B5EF4-FFF2-40B4-BE49-F238E27FC236}">
                <a16:creationId xmlns="" xmlns:a16="http://schemas.microsoft.com/office/drawing/2014/main" id="{1E58E610-43C2-4273-A451-7254ADB232F0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855864" y="2639813"/>
            <a:ext cx="1224134" cy="224013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="" xmlns:a16="http://schemas.microsoft.com/office/drawing/2014/main" id="{8366E34B-BB75-447A-A903-86A86CFF012A}"/>
              </a:ext>
            </a:extLst>
          </p:cNvPr>
          <p:cNvGrpSpPr/>
          <p:nvPr/>
        </p:nvGrpSpPr>
        <p:grpSpPr>
          <a:xfrm>
            <a:off x="3769397" y="3209744"/>
            <a:ext cx="1818602" cy="1100272"/>
            <a:chOff x="2299398" y="1781114"/>
            <a:chExt cx="7688269" cy="1100272"/>
          </a:xfrm>
        </p:grpSpPr>
        <p:sp>
          <p:nvSpPr>
            <p:cNvPr id="139" name="TextBox 138">
              <a:extLst>
                <a:ext uri="{FF2B5EF4-FFF2-40B4-BE49-F238E27FC236}">
                  <a16:creationId xmlns="" xmlns:a16="http://schemas.microsoft.com/office/drawing/2014/main" id="{72E38FCF-FABE-4380-A406-C76ACFD247DB}"/>
                </a:ext>
              </a:extLst>
            </p:cNvPr>
            <p:cNvSpPr txBox="1"/>
            <p:nvPr/>
          </p:nvSpPr>
          <p:spPr bwMode="auto">
            <a:xfrm>
              <a:off x="2299398" y="1781114"/>
              <a:ext cx="7688269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Store Drugs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0" name="TextBox 12">
              <a:extLst>
                <a:ext uri="{FF2B5EF4-FFF2-40B4-BE49-F238E27FC236}">
                  <a16:creationId xmlns="" xmlns:a16="http://schemas.microsoft.com/office/drawing/2014/main" id="{AC1A3700-63F8-4034-AFF5-1B29B963D163}"/>
                </a:ext>
              </a:extLst>
            </p:cNvPr>
            <p:cNvSpPr txBox="1"/>
            <p:nvPr/>
          </p:nvSpPr>
          <p:spPr bwMode="auto">
            <a:xfrm>
              <a:off x="2299398" y="2050389"/>
              <a:ext cx="7688269" cy="83099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system should have the ability and flexibility to store large amount of data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="" xmlns:a16="http://schemas.microsoft.com/office/drawing/2014/main" id="{3E540FBA-8AB2-4503-8A45-70EEC99FE0C8}"/>
              </a:ext>
            </a:extLst>
          </p:cNvPr>
          <p:cNvGrpSpPr/>
          <p:nvPr/>
        </p:nvGrpSpPr>
        <p:grpSpPr>
          <a:xfrm>
            <a:off x="2995711" y="3435880"/>
            <a:ext cx="648000" cy="648000"/>
            <a:chOff x="3267471" y="3435880"/>
            <a:chExt cx="648000" cy="648000"/>
          </a:xfrm>
        </p:grpSpPr>
        <p:sp>
          <p:nvSpPr>
            <p:cNvPr id="142" name="AutoShape 92">
              <a:extLst>
                <a:ext uri="{FF2B5EF4-FFF2-40B4-BE49-F238E27FC236}">
                  <a16:creationId xmlns="" xmlns:a16="http://schemas.microsoft.com/office/drawing/2014/main" id="{AF9ADDA8-9B14-42DC-8D2A-A6CA6D8C68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3267471" y="343588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43" name="AutoShape 92">
              <a:extLst>
                <a:ext uri="{FF2B5EF4-FFF2-40B4-BE49-F238E27FC236}">
                  <a16:creationId xmlns="" xmlns:a16="http://schemas.microsoft.com/office/drawing/2014/main" id="{8800BB71-BA4E-40F8-AED0-192CCA57DC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3320723" y="3490628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44" name="직사각형 69">
              <a:extLst>
                <a:ext uri="{FF2B5EF4-FFF2-40B4-BE49-F238E27FC236}">
                  <a16:creationId xmlns="" xmlns:a16="http://schemas.microsoft.com/office/drawing/2014/main" id="{6FC9898C-27E8-4FDE-9ABF-A37EFE65431A}"/>
                </a:ext>
              </a:extLst>
            </p:cNvPr>
            <p:cNvSpPr/>
            <p:nvPr/>
          </p:nvSpPr>
          <p:spPr>
            <a:xfrm>
              <a:off x="3332305" y="3529048"/>
              <a:ext cx="52770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5" name="AutoShape 92">
            <a:extLst>
              <a:ext uri="{FF2B5EF4-FFF2-40B4-BE49-F238E27FC236}">
                <a16:creationId xmlns="" xmlns:a16="http://schemas.microsoft.com/office/drawing/2014/main" id="{6FD7EB8B-E424-47B9-B5D5-81D981B7DEE5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6600552" y="2639813"/>
            <a:ext cx="1224134" cy="224013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="" xmlns:a16="http://schemas.microsoft.com/office/drawing/2014/main" id="{355BF5A6-7661-44F5-B67F-093AE39BE779}"/>
              </a:ext>
            </a:extLst>
          </p:cNvPr>
          <p:cNvGrpSpPr/>
          <p:nvPr/>
        </p:nvGrpSpPr>
        <p:grpSpPr>
          <a:xfrm>
            <a:off x="6108306" y="3163639"/>
            <a:ext cx="2450403" cy="1000213"/>
            <a:chOff x="583939" y="1735009"/>
            <a:chExt cx="10359253" cy="1000213"/>
          </a:xfrm>
        </p:grpSpPr>
        <p:sp>
          <p:nvSpPr>
            <p:cNvPr id="147" name="TextBox 146">
              <a:extLst>
                <a:ext uri="{FF2B5EF4-FFF2-40B4-BE49-F238E27FC236}">
                  <a16:creationId xmlns="" xmlns:a16="http://schemas.microsoft.com/office/drawing/2014/main" id="{98FD27B8-1980-407F-8CB0-9547BC9D627B}"/>
                </a:ext>
              </a:extLst>
            </p:cNvPr>
            <p:cNvSpPr txBox="1"/>
            <p:nvPr/>
          </p:nvSpPr>
          <p:spPr bwMode="auto">
            <a:xfrm>
              <a:off x="583939" y="1735009"/>
              <a:ext cx="10359253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Price Calculate Mistakes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8" name="TextBox 12">
              <a:extLst>
                <a:ext uri="{FF2B5EF4-FFF2-40B4-BE49-F238E27FC236}">
                  <a16:creationId xmlns="" xmlns:a16="http://schemas.microsoft.com/office/drawing/2014/main" id="{076CEAF9-D5A6-46A1-B756-CA99D0088BC5}"/>
                </a:ext>
              </a:extLst>
            </p:cNvPr>
            <p:cNvSpPr txBox="1"/>
            <p:nvPr/>
          </p:nvSpPr>
          <p:spPr bwMode="auto">
            <a:xfrm>
              <a:off x="2117300" y="2088891"/>
              <a:ext cx="7688269" cy="64633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Automate Price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calculate when place an order to avoid mistakes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="" xmlns:a16="http://schemas.microsoft.com/office/drawing/2014/main" id="{074BB5C0-09C7-4F0A-8BBA-3E8B961217A0}"/>
              </a:ext>
            </a:extLst>
          </p:cNvPr>
          <p:cNvGrpSpPr/>
          <p:nvPr/>
        </p:nvGrpSpPr>
        <p:grpSpPr>
          <a:xfrm>
            <a:off x="5740399" y="3435880"/>
            <a:ext cx="648000" cy="648000"/>
            <a:chOff x="6012159" y="3435880"/>
            <a:chExt cx="648000" cy="648000"/>
          </a:xfrm>
        </p:grpSpPr>
        <p:sp>
          <p:nvSpPr>
            <p:cNvPr id="150" name="AutoShape 92">
              <a:extLst>
                <a:ext uri="{FF2B5EF4-FFF2-40B4-BE49-F238E27FC236}">
                  <a16:creationId xmlns="" xmlns:a16="http://schemas.microsoft.com/office/drawing/2014/main" id="{23EE2535-8FF3-41A4-B28B-E624E5E1EE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6012159" y="343588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1" name="AutoShape 92">
              <a:extLst>
                <a:ext uri="{FF2B5EF4-FFF2-40B4-BE49-F238E27FC236}">
                  <a16:creationId xmlns="" xmlns:a16="http://schemas.microsoft.com/office/drawing/2014/main" id="{95B507C0-694C-41F2-A4D7-789493D71C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6065411" y="3490628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2" name="직사각형 69">
              <a:extLst>
                <a:ext uri="{FF2B5EF4-FFF2-40B4-BE49-F238E27FC236}">
                  <a16:creationId xmlns="" xmlns:a16="http://schemas.microsoft.com/office/drawing/2014/main" id="{DE382398-E9AD-4AAB-86AD-7D85F4D0CEC8}"/>
                </a:ext>
              </a:extLst>
            </p:cNvPr>
            <p:cNvSpPr/>
            <p:nvPr/>
          </p:nvSpPr>
          <p:spPr>
            <a:xfrm>
              <a:off x="6076993" y="3529048"/>
              <a:ext cx="52770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96183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pharmacy management system, also known as a pharmacy information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</a:t>
            </a:r>
            <a:r>
              <a:rPr lang="en-US" dirty="0"/>
              <a:t>, is a system that stores data and enables the function that regulates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maintains drug use within pharmacies. These systems may be standalone </a:t>
            </a:r>
            <a:endParaRPr lang="en-US" dirty="0" smtClean="0"/>
          </a:p>
          <a:p>
            <a:r>
              <a:rPr lang="en-US" dirty="0" smtClean="0"/>
              <a:t>technology </a:t>
            </a:r>
            <a:r>
              <a:rPr lang="en-US" dirty="0"/>
              <a:t>for pharmacy use only, or in a hospital </a:t>
            </a:r>
            <a:r>
              <a:rPr lang="en-US" dirty="0" smtClean="0"/>
              <a:t>environment, pharmacies </a:t>
            </a:r>
          </a:p>
          <a:p>
            <a:r>
              <a:rPr lang="en-US" dirty="0" smtClean="0"/>
              <a:t>may </a:t>
            </a:r>
            <a:r>
              <a:rPr lang="en-US" dirty="0"/>
              <a:t>be integrated into an inpatient computer doctor order entry system</a:t>
            </a:r>
            <a:r>
              <a:rPr lang="en-US" dirty="0" smtClean="0"/>
              <a:t>.</a:t>
            </a:r>
          </a:p>
          <a:p>
            <a:r>
              <a:rPr lang="en-US" dirty="0"/>
              <a:t>These systems may be an independent technology for the pharmacy's use </a:t>
            </a:r>
            <a:r>
              <a:rPr lang="en-US" dirty="0" smtClean="0"/>
              <a:t>only, or </a:t>
            </a:r>
            <a:r>
              <a:rPr lang="en-US" dirty="0"/>
              <a:t>in a hospital setting, pharmacies may be integrated within an inpatient </a:t>
            </a:r>
            <a:endParaRPr lang="en-US" dirty="0" smtClean="0"/>
          </a:p>
          <a:p>
            <a:r>
              <a:rPr lang="en-US" dirty="0" smtClean="0"/>
              <a:t>hospital </a:t>
            </a:r>
            <a:r>
              <a:rPr lang="en-US" dirty="0"/>
              <a:t>computer physician order </a:t>
            </a:r>
            <a:r>
              <a:rPr lang="en-US" dirty="0" smtClean="0"/>
              <a:t>entry </a:t>
            </a:r>
            <a:r>
              <a:rPr lang="en-US" dirty="0"/>
              <a:t>system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Necessary actions for a basic, functioning pharmacy management system </a:t>
            </a:r>
            <a:endParaRPr lang="en-US" dirty="0" smtClean="0"/>
          </a:p>
          <a:p>
            <a:r>
              <a:rPr lang="en-US" dirty="0" smtClean="0"/>
              <a:t>include </a:t>
            </a:r>
            <a:r>
              <a:rPr lang="en-US" dirty="0"/>
              <a:t>a user interface, data entry and retention, and security limits to protect </a:t>
            </a:r>
            <a:endParaRPr lang="en-US" dirty="0" smtClean="0"/>
          </a:p>
          <a:p>
            <a:r>
              <a:rPr lang="en-US" dirty="0" smtClean="0"/>
              <a:t>patient </a:t>
            </a:r>
            <a:r>
              <a:rPr lang="en-US" dirty="0"/>
              <a:t>health information</a:t>
            </a:r>
            <a:r>
              <a:rPr lang="en-US" dirty="0" smtClean="0"/>
              <a:t>.</a:t>
            </a:r>
            <a:endParaRPr lang="en-US" baseline="30000" dirty="0"/>
          </a:p>
          <a:p>
            <a:r>
              <a:rPr lang="en-US" dirty="0" smtClean="0"/>
              <a:t>Pharmacy </a:t>
            </a:r>
            <a:r>
              <a:rPr lang="en-US" dirty="0"/>
              <a:t>computer software is usually purchased ready made or provided by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drug wholesaler as part of their service. Various pharmacy software operating systems are used throughout the many practice settings of pharmacy across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world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3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Thank You 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7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2355726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Ahmed Samir Afifi </a:t>
            </a:r>
          </a:p>
          <a:p>
            <a:r>
              <a:rPr lang="en-US" sz="2800" b="1" dirty="0">
                <a:latin typeface="Arial Rounded MT Bold" panose="020F0704030504030204" pitchFamily="34" charset="0"/>
              </a:rPr>
              <a:t>Mohamed Mohsen Foad </a:t>
            </a:r>
          </a:p>
          <a:p>
            <a:r>
              <a:rPr lang="en-US" sz="2800" b="1" dirty="0">
                <a:latin typeface="Arial Rounded MT Bold" panose="020F0704030504030204" pitchFamily="34" charset="0"/>
              </a:rPr>
              <a:t>Aya Sherif Samir</a:t>
            </a:r>
            <a:br>
              <a:rPr lang="en-US" sz="2800" b="1" dirty="0">
                <a:latin typeface="Arial Rounded MT Bold" panose="020F0704030504030204" pitchFamily="34" charset="0"/>
              </a:rPr>
            </a:br>
            <a:r>
              <a:rPr lang="en-US" sz="2800" b="1" dirty="0">
                <a:latin typeface="Arial Rounded MT Bold" panose="020F0704030504030204" pitchFamily="34" charset="0"/>
              </a:rPr>
              <a:t>Shorouk Abdel Hamid Suleiman</a:t>
            </a:r>
            <a:br>
              <a:rPr lang="en-US" sz="2800" b="1" dirty="0">
                <a:latin typeface="Arial Rounded MT Bold" panose="020F0704030504030204" pitchFamily="34" charset="0"/>
              </a:rPr>
            </a:br>
            <a:r>
              <a:rPr lang="en-US" sz="2800" b="1" dirty="0" smtClean="0">
                <a:latin typeface="Arial Rounded MT Bold" panose="020F0704030504030204" pitchFamily="34" charset="0"/>
              </a:rPr>
              <a:t>Yasmin </a:t>
            </a:r>
            <a:r>
              <a:rPr lang="en-US" sz="2800" b="1" dirty="0">
                <a:latin typeface="Arial Rounded MT Bold" panose="020F0704030504030204" pitchFamily="34" charset="0"/>
              </a:rPr>
              <a:t>Atef Ibrahim</a:t>
            </a:r>
            <a:br>
              <a:rPr lang="en-US" sz="2800" b="1" dirty="0">
                <a:latin typeface="Arial Rounded MT Bold" panose="020F0704030504030204" pitchFamily="34" charset="0"/>
              </a:rPr>
            </a:br>
            <a:r>
              <a:rPr lang="en-US" sz="2800" b="1" dirty="0">
                <a:latin typeface="Arial Rounded MT Bold" panose="020F0704030504030204" pitchFamily="34" charset="0"/>
              </a:rPr>
              <a:t>Shaima Zakaria </a:t>
            </a:r>
            <a:r>
              <a:rPr lang="en-US" sz="2800" b="1" dirty="0" smtClean="0">
                <a:latin typeface="Arial Rounded MT Bold" panose="020F0704030504030204" pitchFamily="34" charset="0"/>
              </a:rPr>
              <a:t>Abdulghani  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7944" y="627534"/>
            <a:ext cx="4112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[ Students Team work ]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4254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339752" y="267494"/>
            <a:ext cx="680424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95736" y="1356240"/>
            <a:ext cx="3516594" cy="648000"/>
            <a:chOff x="2195736" y="1356240"/>
            <a:chExt cx="3516594" cy="648000"/>
          </a:xfrm>
        </p:grpSpPr>
        <p:sp>
          <p:nvSpPr>
            <p:cNvPr id="144" name="AutoShape 92">
              <a:extLst>
                <a:ext uri="{FF2B5EF4-FFF2-40B4-BE49-F238E27FC236}">
                  <a16:creationId xmlns="" xmlns:a16="http://schemas.microsoft.com/office/drawing/2014/main" id="{5ACD647C-CA90-475A-9B6F-50E2F75120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433964" y="488164"/>
              <a:ext cx="612000" cy="238415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46" name="TextBox 10">
              <a:extLst>
                <a:ext uri="{FF2B5EF4-FFF2-40B4-BE49-F238E27FC236}">
                  <a16:creationId xmlns="" xmlns:a16="http://schemas.microsoft.com/office/drawing/2014/main" id="{2168D7A5-A0D3-4D2D-B78D-E625315F1F40}"/>
                </a:ext>
              </a:extLst>
            </p:cNvPr>
            <p:cNvSpPr txBox="1"/>
            <p:nvPr/>
          </p:nvSpPr>
          <p:spPr bwMode="auto">
            <a:xfrm>
              <a:off x="2896988" y="1435275"/>
              <a:ext cx="2815342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Overview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="" xmlns:a16="http://schemas.microsoft.com/office/drawing/2014/main" id="{24C754A5-505D-4B29-A49D-17562E598D36}"/>
                </a:ext>
              </a:extLst>
            </p:cNvPr>
            <p:cNvGrpSpPr/>
            <p:nvPr/>
          </p:nvGrpSpPr>
          <p:grpSpPr>
            <a:xfrm>
              <a:off x="2195736" y="1356240"/>
              <a:ext cx="648000" cy="648000"/>
              <a:chOff x="2195736" y="1356240"/>
              <a:chExt cx="648000" cy="648000"/>
            </a:xfrm>
          </p:grpSpPr>
          <p:sp>
            <p:nvSpPr>
              <p:cNvPr id="149" name="AutoShape 92">
                <a:extLst>
                  <a:ext uri="{FF2B5EF4-FFF2-40B4-BE49-F238E27FC236}">
                    <a16:creationId xmlns="" xmlns:a16="http://schemas.microsoft.com/office/drawing/2014/main" id="{E2C97F59-8D2D-473C-BD31-6C0B7C8DD7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195736" y="1356240"/>
                <a:ext cx="648000" cy="64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150" name="AutoShape 92">
                <a:extLst>
                  <a:ext uri="{FF2B5EF4-FFF2-40B4-BE49-F238E27FC236}">
                    <a16:creationId xmlns="" xmlns:a16="http://schemas.microsoft.com/office/drawing/2014/main" id="{3A69A161-4E81-4BB2-919C-52F8477512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248988" y="1410988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151" name="직사각형 69">
                <a:extLst>
                  <a:ext uri="{FF2B5EF4-FFF2-40B4-BE49-F238E27FC236}">
                    <a16:creationId xmlns="" xmlns:a16="http://schemas.microsoft.com/office/drawing/2014/main" id="{15A22940-9F73-44AF-8F29-5CB394AB461F}"/>
                  </a:ext>
                </a:extLst>
              </p:cNvPr>
              <p:cNvSpPr/>
              <p:nvPr/>
            </p:nvSpPr>
            <p:spPr>
              <a:xfrm>
                <a:off x="2260570" y="1453387"/>
                <a:ext cx="527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01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52" name="AutoShape 92">
            <a:extLst>
              <a:ext uri="{FF2B5EF4-FFF2-40B4-BE49-F238E27FC236}">
                <a16:creationId xmlns="" xmlns:a16="http://schemas.microsoft.com/office/drawing/2014/main" id="{5CC89937-E797-49A4-81F3-B98383D47F04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433965" y="1288565"/>
            <a:ext cx="612000" cy="238415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="" xmlns:a16="http://schemas.microsoft.com/office/drawing/2014/main" id="{86E75441-531B-40DB-9955-B8E4122D1642}"/>
              </a:ext>
            </a:extLst>
          </p:cNvPr>
          <p:cNvGrpSpPr/>
          <p:nvPr/>
        </p:nvGrpSpPr>
        <p:grpSpPr>
          <a:xfrm>
            <a:off x="2195736" y="2156640"/>
            <a:ext cx="648000" cy="648000"/>
            <a:chOff x="2195736" y="2156640"/>
            <a:chExt cx="648000" cy="648000"/>
          </a:xfrm>
        </p:grpSpPr>
        <p:sp>
          <p:nvSpPr>
            <p:cNvPr id="157" name="AutoShape 92">
              <a:extLst>
                <a:ext uri="{FF2B5EF4-FFF2-40B4-BE49-F238E27FC236}">
                  <a16:creationId xmlns="" xmlns:a16="http://schemas.microsoft.com/office/drawing/2014/main" id="{422A5F42-8766-40C7-8052-B56C866B16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195736" y="215664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58" name="AutoShape 92">
              <a:extLst>
                <a:ext uri="{FF2B5EF4-FFF2-40B4-BE49-F238E27FC236}">
                  <a16:creationId xmlns="" xmlns:a16="http://schemas.microsoft.com/office/drawing/2014/main" id="{AFAA2AA2-834F-4509-BA25-3B4F9B0025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248988" y="2211388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59" name="직사각형 69">
              <a:extLst>
                <a:ext uri="{FF2B5EF4-FFF2-40B4-BE49-F238E27FC236}">
                  <a16:creationId xmlns="" xmlns:a16="http://schemas.microsoft.com/office/drawing/2014/main" id="{F4EA9E44-03C1-4BF5-BF10-0441E83E0D8F}"/>
                </a:ext>
              </a:extLst>
            </p:cNvPr>
            <p:cNvSpPr/>
            <p:nvPr/>
          </p:nvSpPr>
          <p:spPr>
            <a:xfrm>
              <a:off x="2260570" y="2253787"/>
              <a:ext cx="5277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0" name="AutoShape 92">
            <a:extLst>
              <a:ext uri="{FF2B5EF4-FFF2-40B4-BE49-F238E27FC236}">
                <a16:creationId xmlns="" xmlns:a16="http://schemas.microsoft.com/office/drawing/2014/main" id="{5EB77F9A-DF30-42FB-8A06-F3E0FA3400ED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433963" y="2088965"/>
            <a:ext cx="612000" cy="2384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B65465C4-BE49-4FB0-B292-1AEB1B0798EC}"/>
              </a:ext>
            </a:extLst>
          </p:cNvPr>
          <p:cNvGrpSpPr/>
          <p:nvPr/>
        </p:nvGrpSpPr>
        <p:grpSpPr>
          <a:xfrm>
            <a:off x="2195736" y="2957040"/>
            <a:ext cx="648000" cy="648000"/>
            <a:chOff x="2195736" y="2957040"/>
            <a:chExt cx="648000" cy="648000"/>
          </a:xfrm>
        </p:grpSpPr>
        <p:sp>
          <p:nvSpPr>
            <p:cNvPr id="165" name="AutoShape 92">
              <a:extLst>
                <a:ext uri="{FF2B5EF4-FFF2-40B4-BE49-F238E27FC236}">
                  <a16:creationId xmlns="" xmlns:a16="http://schemas.microsoft.com/office/drawing/2014/main" id="{A7A74634-23A5-47F3-9D06-F16AF9E87B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195736" y="295704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66" name="AutoShape 92">
              <a:extLst>
                <a:ext uri="{FF2B5EF4-FFF2-40B4-BE49-F238E27FC236}">
                  <a16:creationId xmlns="" xmlns:a16="http://schemas.microsoft.com/office/drawing/2014/main" id="{D7375035-6B34-468A-8AC7-79E452203D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248988" y="3011788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67" name="직사각형 69">
              <a:extLst>
                <a:ext uri="{FF2B5EF4-FFF2-40B4-BE49-F238E27FC236}">
                  <a16:creationId xmlns="" xmlns:a16="http://schemas.microsoft.com/office/drawing/2014/main" id="{C8C8126C-E691-4F47-86AC-8BE54798331C}"/>
                </a:ext>
              </a:extLst>
            </p:cNvPr>
            <p:cNvSpPr/>
            <p:nvPr/>
          </p:nvSpPr>
          <p:spPr>
            <a:xfrm>
              <a:off x="2260570" y="3054187"/>
              <a:ext cx="5277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8" name="AutoShape 92">
            <a:extLst>
              <a:ext uri="{FF2B5EF4-FFF2-40B4-BE49-F238E27FC236}">
                <a16:creationId xmlns="" xmlns:a16="http://schemas.microsoft.com/office/drawing/2014/main" id="{8D6F1B98-9F26-4537-AAA6-17B0F2E840CD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433963" y="2889365"/>
            <a:ext cx="612000" cy="2384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="" xmlns:a16="http://schemas.microsoft.com/office/drawing/2014/main" id="{B2D61E98-469C-4419-8908-8404AF2F409F}"/>
              </a:ext>
            </a:extLst>
          </p:cNvPr>
          <p:cNvGrpSpPr/>
          <p:nvPr/>
        </p:nvGrpSpPr>
        <p:grpSpPr>
          <a:xfrm>
            <a:off x="2195736" y="3757440"/>
            <a:ext cx="648000" cy="648000"/>
            <a:chOff x="2195736" y="3757440"/>
            <a:chExt cx="648000" cy="648000"/>
          </a:xfrm>
        </p:grpSpPr>
        <p:sp>
          <p:nvSpPr>
            <p:cNvPr id="173" name="AutoShape 92">
              <a:extLst>
                <a:ext uri="{FF2B5EF4-FFF2-40B4-BE49-F238E27FC236}">
                  <a16:creationId xmlns="" xmlns:a16="http://schemas.microsoft.com/office/drawing/2014/main" id="{5535A5C6-8A8B-41A2-858F-BA6FE49103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195736" y="3757440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4" name="AutoShape 92">
              <a:extLst>
                <a:ext uri="{FF2B5EF4-FFF2-40B4-BE49-F238E27FC236}">
                  <a16:creationId xmlns="" xmlns:a16="http://schemas.microsoft.com/office/drawing/2014/main" id="{9ACB0774-09C4-4D3D-8B84-A4E7EC33DC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248988" y="3812188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5" name="직사각형 69">
              <a:extLst>
                <a:ext uri="{FF2B5EF4-FFF2-40B4-BE49-F238E27FC236}">
                  <a16:creationId xmlns="" xmlns:a16="http://schemas.microsoft.com/office/drawing/2014/main" id="{C8E5AE11-C652-45C7-B150-8825E1BCCB0D}"/>
                </a:ext>
              </a:extLst>
            </p:cNvPr>
            <p:cNvSpPr/>
            <p:nvPr/>
          </p:nvSpPr>
          <p:spPr>
            <a:xfrm>
              <a:off x="2260570" y="3854587"/>
              <a:ext cx="5277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6" name="TextBox 10">
            <a:extLst>
              <a:ext uri="{FF2B5EF4-FFF2-40B4-BE49-F238E27FC236}">
                <a16:creationId xmlns="" xmlns:a16="http://schemas.microsoft.com/office/drawing/2014/main" id="{A1D10367-FE47-4C10-993D-D62D033D498B}"/>
              </a:ext>
            </a:extLst>
          </p:cNvPr>
          <p:cNvSpPr txBox="1"/>
          <p:nvPr/>
        </p:nvSpPr>
        <p:spPr bwMode="auto">
          <a:xfrm>
            <a:off x="2926534" y="2253787"/>
            <a:ext cx="2815342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Abstract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TextBox 10">
            <a:extLst>
              <a:ext uri="{FF2B5EF4-FFF2-40B4-BE49-F238E27FC236}">
                <a16:creationId xmlns="" xmlns:a16="http://schemas.microsoft.com/office/drawing/2014/main" id="{C3AF7857-7060-4372-99D8-2A17C7A2580D}"/>
              </a:ext>
            </a:extLst>
          </p:cNvPr>
          <p:cNvSpPr txBox="1"/>
          <p:nvPr/>
        </p:nvSpPr>
        <p:spPr bwMode="auto">
          <a:xfrm>
            <a:off x="2943787" y="3049797"/>
            <a:ext cx="2815342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Introduction 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TextBox 10">
            <a:extLst>
              <a:ext uri="{FF2B5EF4-FFF2-40B4-BE49-F238E27FC236}">
                <a16:creationId xmlns="" xmlns:a16="http://schemas.microsoft.com/office/drawing/2014/main" id="{D7765D34-46B1-454D-B155-38FBED0BDB10}"/>
              </a:ext>
            </a:extLst>
          </p:cNvPr>
          <p:cNvSpPr txBox="1"/>
          <p:nvPr/>
        </p:nvSpPr>
        <p:spPr bwMode="auto">
          <a:xfrm>
            <a:off x="2943787" y="3850607"/>
            <a:ext cx="2815342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Methods 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493756" y="3346559"/>
            <a:ext cx="3516594" cy="648000"/>
            <a:chOff x="2195736" y="1356240"/>
            <a:chExt cx="3516594" cy="648000"/>
          </a:xfrm>
        </p:grpSpPr>
        <p:sp>
          <p:nvSpPr>
            <p:cNvPr id="50" name="AutoShape 92">
              <a:extLst>
                <a:ext uri="{FF2B5EF4-FFF2-40B4-BE49-F238E27FC236}">
                  <a16:creationId xmlns="" xmlns:a16="http://schemas.microsoft.com/office/drawing/2014/main" id="{5ACD647C-CA90-475A-9B6F-50E2F75120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433964" y="488164"/>
              <a:ext cx="612000" cy="238415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51" name="TextBox 10">
              <a:extLst>
                <a:ext uri="{FF2B5EF4-FFF2-40B4-BE49-F238E27FC236}">
                  <a16:creationId xmlns="" xmlns:a16="http://schemas.microsoft.com/office/drawing/2014/main" id="{2168D7A5-A0D3-4D2D-B78D-E625315F1F40}"/>
                </a:ext>
              </a:extLst>
            </p:cNvPr>
            <p:cNvSpPr txBox="1"/>
            <p:nvPr/>
          </p:nvSpPr>
          <p:spPr bwMode="auto">
            <a:xfrm>
              <a:off x="2896988" y="1435275"/>
              <a:ext cx="2815342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Conclusion 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24C754A5-505D-4B29-A49D-17562E598D36}"/>
                </a:ext>
              </a:extLst>
            </p:cNvPr>
            <p:cNvGrpSpPr/>
            <p:nvPr/>
          </p:nvGrpSpPr>
          <p:grpSpPr>
            <a:xfrm>
              <a:off x="2195736" y="1356240"/>
              <a:ext cx="648000" cy="648000"/>
              <a:chOff x="2195736" y="1356240"/>
              <a:chExt cx="648000" cy="648000"/>
            </a:xfrm>
          </p:grpSpPr>
          <p:sp>
            <p:nvSpPr>
              <p:cNvPr id="53" name="AutoShape 92">
                <a:extLst>
                  <a:ext uri="{FF2B5EF4-FFF2-40B4-BE49-F238E27FC236}">
                    <a16:creationId xmlns="" xmlns:a16="http://schemas.microsoft.com/office/drawing/2014/main" id="{E2C97F59-8D2D-473C-BD31-6C0B7C8DD7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195736" y="1356240"/>
                <a:ext cx="648000" cy="64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4" name="AutoShape 92">
                <a:extLst>
                  <a:ext uri="{FF2B5EF4-FFF2-40B4-BE49-F238E27FC236}">
                    <a16:creationId xmlns="" xmlns:a16="http://schemas.microsoft.com/office/drawing/2014/main" id="{3A69A161-4E81-4BB2-919C-52F8477512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248988" y="1410988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5" name="직사각형 69">
                <a:extLst>
                  <a:ext uri="{FF2B5EF4-FFF2-40B4-BE49-F238E27FC236}">
                    <a16:creationId xmlns="" xmlns:a16="http://schemas.microsoft.com/office/drawing/2014/main" id="{15A22940-9F73-44AF-8F29-5CB394AB461F}"/>
                  </a:ext>
                </a:extLst>
              </p:cNvPr>
              <p:cNvSpPr/>
              <p:nvPr/>
            </p:nvSpPr>
            <p:spPr>
              <a:xfrm>
                <a:off x="2260570" y="1453387"/>
                <a:ext cx="527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06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493756" y="2067452"/>
            <a:ext cx="3516594" cy="648000"/>
            <a:chOff x="2195736" y="1356240"/>
            <a:chExt cx="3516594" cy="648000"/>
          </a:xfrm>
        </p:grpSpPr>
        <p:sp>
          <p:nvSpPr>
            <p:cNvPr id="57" name="AutoShape 92">
              <a:extLst>
                <a:ext uri="{FF2B5EF4-FFF2-40B4-BE49-F238E27FC236}">
                  <a16:creationId xmlns="" xmlns:a16="http://schemas.microsoft.com/office/drawing/2014/main" id="{5ACD647C-CA90-475A-9B6F-50E2F75120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433964" y="488164"/>
              <a:ext cx="612000" cy="238415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58" name="TextBox 10">
              <a:extLst>
                <a:ext uri="{FF2B5EF4-FFF2-40B4-BE49-F238E27FC236}">
                  <a16:creationId xmlns="" xmlns:a16="http://schemas.microsoft.com/office/drawing/2014/main" id="{2168D7A5-A0D3-4D2D-B78D-E625315F1F40}"/>
                </a:ext>
              </a:extLst>
            </p:cNvPr>
            <p:cNvSpPr txBox="1"/>
            <p:nvPr/>
          </p:nvSpPr>
          <p:spPr bwMode="auto">
            <a:xfrm>
              <a:off x="2896988" y="1435275"/>
              <a:ext cx="2815342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Results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24C754A5-505D-4B29-A49D-17562E598D36}"/>
                </a:ext>
              </a:extLst>
            </p:cNvPr>
            <p:cNvGrpSpPr/>
            <p:nvPr/>
          </p:nvGrpSpPr>
          <p:grpSpPr>
            <a:xfrm>
              <a:off x="2195736" y="1356240"/>
              <a:ext cx="648000" cy="648000"/>
              <a:chOff x="2195736" y="1356240"/>
              <a:chExt cx="648000" cy="648000"/>
            </a:xfrm>
          </p:grpSpPr>
          <p:sp>
            <p:nvSpPr>
              <p:cNvPr id="60" name="AutoShape 92">
                <a:extLst>
                  <a:ext uri="{FF2B5EF4-FFF2-40B4-BE49-F238E27FC236}">
                    <a16:creationId xmlns="" xmlns:a16="http://schemas.microsoft.com/office/drawing/2014/main" id="{E2C97F59-8D2D-473C-BD31-6C0B7C8DD7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195736" y="1356240"/>
                <a:ext cx="648000" cy="64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61" name="AutoShape 92">
                <a:extLst>
                  <a:ext uri="{FF2B5EF4-FFF2-40B4-BE49-F238E27FC236}">
                    <a16:creationId xmlns="" xmlns:a16="http://schemas.microsoft.com/office/drawing/2014/main" id="{3A69A161-4E81-4BB2-919C-52F8477512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2248988" y="1410988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62" name="직사각형 69">
                <a:extLst>
                  <a:ext uri="{FF2B5EF4-FFF2-40B4-BE49-F238E27FC236}">
                    <a16:creationId xmlns="" xmlns:a16="http://schemas.microsoft.com/office/drawing/2014/main" id="{15A22940-9F73-44AF-8F29-5CB394AB461F}"/>
                  </a:ext>
                </a:extLst>
              </p:cNvPr>
              <p:cNvSpPr/>
              <p:nvPr/>
            </p:nvSpPr>
            <p:spPr>
              <a:xfrm>
                <a:off x="2260570" y="1453387"/>
                <a:ext cx="527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2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05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1059582"/>
            <a:ext cx="8856984" cy="3739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 pharmacy management system the purpose of the system is to automate </a:t>
            </a:r>
            <a:r>
              <a:rPr lang="en-US" sz="1600" dirty="0" smtClean="0"/>
              <a:t>the </a:t>
            </a:r>
            <a:br>
              <a:rPr lang="en-US" sz="1600" dirty="0" smtClean="0"/>
            </a:br>
            <a:r>
              <a:rPr lang="en-US" sz="1600" dirty="0" smtClean="0"/>
              <a:t>existing</a:t>
            </a:r>
            <a:r>
              <a:rPr lang="en-US" sz="1600" dirty="0"/>
              <a:t> </a:t>
            </a:r>
            <a:r>
              <a:rPr lang="en-US" sz="1600" dirty="0" smtClean="0"/>
              <a:t>system </a:t>
            </a:r>
            <a:r>
              <a:rPr lang="en-US" sz="1600" dirty="0"/>
              <a:t>of manually maintained records of sales, purchases, inventory, </a:t>
            </a:r>
            <a:r>
              <a:rPr lang="en-US" sz="1600" dirty="0" smtClean="0"/>
              <a:t>customers </a:t>
            </a:r>
            <a:br>
              <a:rPr lang="en-US" sz="1600" dirty="0" smtClean="0"/>
            </a:br>
            <a:r>
              <a:rPr lang="en-US" sz="1600" dirty="0" smtClean="0"/>
              <a:t>records</a:t>
            </a:r>
            <a:r>
              <a:rPr lang="en-US" sz="1600" dirty="0"/>
              <a:t>, invoices, employees, reports, store drugs and all details of drug.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Also Pharmacy system Allow patients to request Drugs from their home in other hand, This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system </a:t>
            </a:r>
            <a:r>
              <a:rPr lang="en-US" sz="1600" dirty="0"/>
              <a:t>is </a:t>
            </a:r>
            <a:r>
              <a:rPr lang="en-US" sz="1600" dirty="0" smtClean="0"/>
              <a:t>also </a:t>
            </a:r>
            <a:r>
              <a:rPr lang="en-US" sz="1600" dirty="0"/>
              <a:t>deals with Pharmaceutical Factories for Drug Discovery and Design based on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AI </a:t>
            </a:r>
            <a:r>
              <a:rPr lang="en-US" sz="1600" dirty="0"/>
              <a:t>technologies.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This system also connected with many pharmacies which help to handle all records of business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related to drugs, Reduce the risk of getting loss and help to get quick report.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PMS also provide the statistics about drugs which are in stocks which data can also be updated,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deleted. It also gives the ability to print the invoices and transaction and other reports.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0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03598"/>
            <a:ext cx="808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submitting a proposal for a pharmacy system, it can deal in general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all </a:t>
            </a:r>
            <a:r>
              <a:rPr lang="en-US" dirty="0" smtClean="0"/>
              <a:t>users </a:t>
            </a:r>
            <a:r>
              <a:rPr lang="en-US" dirty="0"/>
              <a:t>of this </a:t>
            </a:r>
            <a:r>
              <a:rPr lang="en-US" dirty="0" smtClean="0"/>
              <a:t>system</a:t>
            </a:r>
            <a:r>
              <a:rPr lang="ar-EG" dirty="0" smtClean="0"/>
              <a:t> .</a:t>
            </a:r>
            <a:br>
              <a:rPr lang="ar-EG" dirty="0" smtClean="0"/>
            </a:br>
            <a:r>
              <a:rPr lang="en-US" dirty="0" smtClean="0"/>
              <a:t>The </a:t>
            </a:r>
            <a:r>
              <a:rPr lang="en-US" dirty="0"/>
              <a:t>work team and many of the staff and </a:t>
            </a:r>
            <a:r>
              <a:rPr lang="en-US" dirty="0" smtClean="0"/>
              <a:t>other </a:t>
            </a:r>
            <a:r>
              <a:rPr lang="en-US" dirty="0"/>
              <a:t>employees are like </a:t>
            </a:r>
            <a:r>
              <a:rPr lang="en-US" dirty="0" smtClean="0"/>
              <a:t>doctors</a:t>
            </a:r>
            <a:endParaRPr lang="ar-EG" dirty="0" smtClean="0"/>
          </a:p>
          <a:p>
            <a:r>
              <a:rPr lang="en-US" dirty="0"/>
              <a:t>The project starts with having 9 screens for each screen of its own </a:t>
            </a:r>
            <a:r>
              <a:rPr lang="en-US" dirty="0" smtClean="0"/>
              <a:t>work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When </a:t>
            </a:r>
            <a:r>
              <a:rPr lang="en-US" dirty="0"/>
              <a:t>you open the system program, it automatically asks for the username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password </a:t>
            </a:r>
            <a:r>
              <a:rPr lang="en-US" dirty="0"/>
              <a:t>of any person registered on this system</a:t>
            </a:r>
            <a:r>
              <a:rPr lang="en-US" dirty="0" smtClean="0"/>
              <a:t>.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This </a:t>
            </a:r>
            <a:r>
              <a:rPr lang="en-US" dirty="0"/>
              <a:t>is the first </a:t>
            </a:r>
            <a:r>
              <a:rPr lang="en-US" dirty="0" smtClean="0"/>
              <a:t>screen</a:t>
            </a:r>
            <a:r>
              <a:rPr lang="en-US" dirty="0"/>
              <a:t> </a:t>
            </a:r>
            <a:r>
              <a:rPr lang="en-US" dirty="0" smtClean="0"/>
              <a:t>but </a:t>
            </a:r>
            <a:r>
              <a:rPr lang="en-US" dirty="0"/>
              <a:t>if there is no </a:t>
            </a:r>
            <a:r>
              <a:rPr lang="en-US" dirty="0" smtClean="0"/>
              <a:t>e-mail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Anyone </a:t>
            </a:r>
            <a:r>
              <a:rPr lang="en-US" dirty="0"/>
              <a:t>available on the system can register a new username and password as </a:t>
            </a:r>
            <a:r>
              <a:rPr lang="en-US" dirty="0" smtClean="0"/>
              <a:t>well </a:t>
            </a:r>
            <a:r>
              <a:rPr lang="en-US" dirty="0"/>
              <a:t>so that it is added immediately to the </a:t>
            </a:r>
            <a:r>
              <a:rPr lang="en-US" dirty="0" smtClean="0"/>
              <a:t>system</a:t>
            </a:r>
            <a:endParaRPr lang="ar-EG" dirty="0" smtClean="0"/>
          </a:p>
          <a:p>
            <a:r>
              <a:rPr lang="en-US" dirty="0"/>
              <a:t>This is also the second screen in the project, which is the recording inside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system.</a:t>
            </a:r>
            <a:r>
              <a:rPr lang="ar-EG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8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75606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introduction of this system explains all the parts related to the system 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with </a:t>
            </a:r>
            <a:r>
              <a:rPr lang="en-US" dirty="0"/>
              <a:t>the possibility of any individual within the organization obtaining 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any </a:t>
            </a:r>
            <a:r>
              <a:rPr lang="en-US" dirty="0"/>
              <a:t>powers related to that </a:t>
            </a:r>
            <a:r>
              <a:rPr lang="en-US" dirty="0" smtClean="0"/>
              <a:t>program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District </a:t>
            </a:r>
            <a:r>
              <a:rPr lang="en-US" dirty="0"/>
              <a:t>deals with and officially store medicines that belong to the </a:t>
            </a:r>
            <a:r>
              <a:rPr lang="en-US" dirty="0" smtClean="0"/>
              <a:t>pharmacy </a:t>
            </a:r>
            <a:r>
              <a:rPr lang="en-US" dirty="0"/>
              <a:t>and this must be on the receipt of every medicine Serial </a:t>
            </a:r>
            <a:r>
              <a:rPr lang="en-US" dirty="0" smtClean="0"/>
              <a:t>ID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And </a:t>
            </a:r>
            <a:r>
              <a:rPr lang="en-US" dirty="0"/>
              <a:t>knowing when this medicine is expired or not until a warning is given 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for </a:t>
            </a:r>
            <a:r>
              <a:rPr lang="en-US" dirty="0"/>
              <a:t>that medicine with the quantity running out or when it is nearing its final expiration </a:t>
            </a:r>
            <a:r>
              <a:rPr lang="en-US" dirty="0" smtClean="0"/>
              <a:t>date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Then </a:t>
            </a:r>
            <a:r>
              <a:rPr lang="en-US" dirty="0"/>
              <a:t>the warning alerts the doctor or the work team until the person in 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charge </a:t>
            </a:r>
            <a:r>
              <a:rPr lang="en-US" dirty="0"/>
              <a:t>of this drug and the request for it from the competent </a:t>
            </a:r>
            <a:r>
              <a:rPr lang="en-US" dirty="0" smtClean="0"/>
              <a:t>companies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It </a:t>
            </a:r>
            <a:r>
              <a:rPr lang="en-US" dirty="0"/>
              <a:t>will help him with this special system</a:t>
            </a:r>
          </a:p>
        </p:txBody>
      </p:sp>
    </p:spTree>
    <p:extLst>
      <p:ext uri="{BB962C8B-B14F-4D97-AF65-F5344CB8AC3E}">
        <p14:creationId xmlns:p14="http://schemas.microsoft.com/office/powerpoint/2010/main" val="192375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771550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other processes are made in the screens that follow in registering </a:t>
            </a:r>
            <a:endParaRPr lang="ar-EG" dirty="0" smtClean="0"/>
          </a:p>
          <a:p>
            <a:r>
              <a:rPr lang="en-US" dirty="0" smtClean="0"/>
              <a:t>the </a:t>
            </a:r>
            <a:r>
              <a:rPr lang="en-US" dirty="0"/>
              <a:t>medicines for the pharmacy, then identifying everything inside 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the </a:t>
            </a:r>
            <a:r>
              <a:rPr lang="en-US" dirty="0"/>
              <a:t>pharmacy through registering all users and creating their own emails</a:t>
            </a:r>
            <a:r>
              <a:rPr lang="en-US" dirty="0" smtClean="0"/>
              <a:t>.</a:t>
            </a:r>
            <a:endParaRPr lang="ar-EG" dirty="0" smtClean="0"/>
          </a:p>
          <a:p>
            <a:r>
              <a:rPr lang="en-US" dirty="0" smtClean="0"/>
              <a:t>Then</a:t>
            </a:r>
            <a:r>
              <a:rPr lang="en-US" dirty="0"/>
              <a:t>, the medicines, whether new or old, and recording the appropriate chemicals found in the </a:t>
            </a:r>
            <a:r>
              <a:rPr lang="en-US" dirty="0" smtClean="0"/>
              <a:t>pharmacy</a:t>
            </a:r>
            <a:endParaRPr lang="ar-EG" dirty="0" smtClean="0"/>
          </a:p>
          <a:p>
            <a:r>
              <a:rPr lang="en-US" dirty="0" smtClean="0"/>
              <a:t>Accordingly</a:t>
            </a:r>
            <a:r>
              <a:rPr lang="en-US" dirty="0"/>
              <a:t>, the amendment is made either in the name of the drug or 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the </a:t>
            </a:r>
            <a:r>
              <a:rPr lang="en-US" dirty="0"/>
              <a:t>names of the team used for that </a:t>
            </a:r>
            <a:r>
              <a:rPr lang="en-US" dirty="0" smtClean="0"/>
              <a:t>system</a:t>
            </a:r>
            <a:endParaRPr lang="ar-EG" dirty="0" smtClean="0"/>
          </a:p>
          <a:p>
            <a:r>
              <a:rPr lang="en-US" dirty="0" smtClean="0"/>
              <a:t>An </a:t>
            </a:r>
            <a:r>
              <a:rPr lang="en-US" dirty="0"/>
              <a:t>unimportant element can be deleted or not used, and it can also be </a:t>
            </a:r>
            <a:endParaRPr lang="ar-EG" dirty="0" smtClean="0"/>
          </a:p>
          <a:p>
            <a:r>
              <a:rPr lang="en-US" dirty="0" smtClean="0"/>
              <a:t>modified </a:t>
            </a:r>
            <a:r>
              <a:rPr lang="en-US" dirty="0"/>
              <a:t>on all data in the </a:t>
            </a:r>
            <a:r>
              <a:rPr lang="en-US" dirty="0" smtClean="0"/>
              <a:t>system</a:t>
            </a:r>
            <a:endParaRPr lang="ar-EG" dirty="0" smtClean="0"/>
          </a:p>
          <a:p>
            <a:r>
              <a:rPr lang="en-US" dirty="0"/>
              <a:t>However, there can be problems, the system will treat these problems as soon as there is a warning alarm that alerts all users of the system to treat it quickly when these problems are </a:t>
            </a:r>
            <a:r>
              <a:rPr lang="en-US" dirty="0" smtClean="0"/>
              <a:t>discovered</a:t>
            </a:r>
            <a:r>
              <a:rPr lang="ar-EG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5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9214A73-8371-4274-B24A-97AE65509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does the system Work?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3E45373-8F75-498A-9FC1-88B5DF2448A1}"/>
              </a:ext>
            </a:extLst>
          </p:cNvPr>
          <p:cNvSpPr/>
          <p:nvPr/>
        </p:nvSpPr>
        <p:spPr>
          <a:xfrm>
            <a:off x="2483768" y="915566"/>
            <a:ext cx="30243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0CADD6-F61F-4547-BFA3-9AB2B508CF69}"/>
              </a:ext>
            </a:extLst>
          </p:cNvPr>
          <p:cNvSpPr txBox="1"/>
          <p:nvPr/>
        </p:nvSpPr>
        <p:spPr>
          <a:xfrm>
            <a:off x="2467933" y="1059582"/>
            <a:ext cx="3105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Pharmacy Management 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86E4BC5-F577-4523-9E69-31159D2D5D27}"/>
              </a:ext>
            </a:extLst>
          </p:cNvPr>
          <p:cNvSpPr/>
          <p:nvPr/>
        </p:nvSpPr>
        <p:spPr>
          <a:xfrm>
            <a:off x="6512795" y="2341449"/>
            <a:ext cx="1735034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Pharmacies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856845D-CCA2-407B-A3E3-561EC739DE85}"/>
              </a:ext>
            </a:extLst>
          </p:cNvPr>
          <p:cNvSpPr/>
          <p:nvPr/>
        </p:nvSpPr>
        <p:spPr>
          <a:xfrm>
            <a:off x="3121486" y="2376687"/>
            <a:ext cx="1735034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Patients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959C7CB-DC57-4E3E-A580-1E82A7D230C2}"/>
              </a:ext>
            </a:extLst>
          </p:cNvPr>
          <p:cNvSpPr/>
          <p:nvPr/>
        </p:nvSpPr>
        <p:spPr>
          <a:xfrm>
            <a:off x="129684" y="2376687"/>
            <a:ext cx="1922036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96735E1F-33FE-45D1-B231-801FE0CD53F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090702" y="1563638"/>
            <a:ext cx="1393068" cy="81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5957D298-48EF-4BF6-BEF1-ECB7A59C7B96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3989003" y="1563638"/>
            <a:ext cx="6933" cy="81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6E48DE3-17E5-402A-A1DD-8BCC6984C9E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494238" y="1563638"/>
            <a:ext cx="1886074" cy="77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BE8FF36-AE58-4C96-95D0-C648E698A00C}"/>
              </a:ext>
            </a:extLst>
          </p:cNvPr>
          <p:cNvSpPr txBox="1"/>
          <p:nvPr/>
        </p:nvSpPr>
        <p:spPr>
          <a:xfrm>
            <a:off x="0" y="2434652"/>
            <a:ext cx="21054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pharmaceutical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manufacturing Companies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F347F45-C6A5-4659-AE91-1CFAA7399E19}"/>
              </a:ext>
            </a:extLst>
          </p:cNvPr>
          <p:cNvSpPr/>
          <p:nvPr/>
        </p:nvSpPr>
        <p:spPr>
          <a:xfrm>
            <a:off x="6084168" y="3363838"/>
            <a:ext cx="2880319" cy="460602"/>
          </a:xfrm>
          <a:prstGeom prst="rect">
            <a:avLst/>
          </a:prstGeom>
          <a:solidFill>
            <a:srgbClr val="FCF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Account For Each Pharmacy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D2D09FA9-951E-4305-8040-212D7697AE47}"/>
              </a:ext>
            </a:extLst>
          </p:cNvPr>
          <p:cNvSpPr/>
          <p:nvPr/>
        </p:nvSpPr>
        <p:spPr>
          <a:xfrm>
            <a:off x="6084168" y="4232851"/>
            <a:ext cx="2880319" cy="499633"/>
          </a:xfrm>
          <a:prstGeom prst="rect">
            <a:avLst/>
          </a:prstGeom>
          <a:solidFill>
            <a:srgbClr val="FCF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One system with different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FC8C692B-898E-4E78-AAE4-4B03C3DC92F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524327" y="2989521"/>
            <a:ext cx="1" cy="37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D406EDFE-B0E9-4999-AD61-198BC7C0958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516366" y="3814249"/>
            <a:ext cx="7962" cy="41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CFB5BFC5-13D7-44D5-8C6D-31872942AD4D}"/>
              </a:ext>
            </a:extLst>
          </p:cNvPr>
          <p:cNvSpPr/>
          <p:nvPr/>
        </p:nvSpPr>
        <p:spPr>
          <a:xfrm>
            <a:off x="2627785" y="3587644"/>
            <a:ext cx="2880319" cy="1113591"/>
          </a:xfrm>
          <a:prstGeom prst="rect">
            <a:avLst/>
          </a:prstGeom>
          <a:solidFill>
            <a:srgbClr val="FCF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Online web application for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Deliveries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Connected with the system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812F245F-BDE7-4ADA-B92E-F5075F114AC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067945" y="3024759"/>
            <a:ext cx="0" cy="56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471F4F67-679D-44CB-8932-0DCC4375338A}"/>
              </a:ext>
            </a:extLst>
          </p:cNvPr>
          <p:cNvSpPr/>
          <p:nvPr/>
        </p:nvSpPr>
        <p:spPr>
          <a:xfrm>
            <a:off x="129685" y="3618894"/>
            <a:ext cx="2210068" cy="1113591"/>
          </a:xfrm>
          <a:prstGeom prst="rect">
            <a:avLst/>
          </a:prstGeom>
          <a:solidFill>
            <a:srgbClr val="FCF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Using drugs Chemical data in drug design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With AI Technologies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7AF77912-8580-40FF-8783-BFE0FC49E7AC}"/>
              </a:ext>
            </a:extLst>
          </p:cNvPr>
          <p:cNvCxnSpPr>
            <a:cxnSpLocks/>
          </p:cNvCxnSpPr>
          <p:nvPr/>
        </p:nvCxnSpPr>
        <p:spPr>
          <a:xfrm>
            <a:off x="1048233" y="3024759"/>
            <a:ext cx="0" cy="56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25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2556" y="1711075"/>
            <a:ext cx="278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Highly Minimize Time and resources by reducing search time for medicine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9345" y="1707654"/>
            <a:ext cx="278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Provide user friendly system for pharmacists to manage all tasks automatically </a:t>
            </a:r>
          </a:p>
        </p:txBody>
      </p:sp>
      <p:sp>
        <p:nvSpPr>
          <p:cNvPr id="11" name="Oval 10"/>
          <p:cNvSpPr/>
          <p:nvPr/>
        </p:nvSpPr>
        <p:spPr>
          <a:xfrm>
            <a:off x="1218114" y="1707654"/>
            <a:ext cx="552754" cy="55275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04048" y="1707654"/>
            <a:ext cx="552754" cy="55275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6634" y="18059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0721" y="17987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35F626E1-1DB0-4BE0-AD06-899B1801097C}"/>
              </a:ext>
            </a:extLst>
          </p:cNvPr>
          <p:cNvSpPr/>
          <p:nvPr/>
        </p:nvSpPr>
        <p:spPr>
          <a:xfrm>
            <a:off x="1271202" y="2569182"/>
            <a:ext cx="552754" cy="55275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116DD8B-545F-4E76-B23D-8B4664BB6D0C}"/>
              </a:ext>
            </a:extLst>
          </p:cNvPr>
          <p:cNvSpPr txBox="1"/>
          <p:nvPr/>
        </p:nvSpPr>
        <p:spPr>
          <a:xfrm>
            <a:off x="1329722" y="26674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BE5FD8F-6A77-4B5F-B030-970E05A9D0AC}"/>
              </a:ext>
            </a:extLst>
          </p:cNvPr>
          <p:cNvSpPr txBox="1"/>
          <p:nvPr/>
        </p:nvSpPr>
        <p:spPr>
          <a:xfrm>
            <a:off x="1908124" y="2569182"/>
            <a:ext cx="278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Handling all drugs in pharmacy in efficient 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1F6F212-677A-4F54-B962-33A4732329F5}"/>
              </a:ext>
            </a:extLst>
          </p:cNvPr>
          <p:cNvSpPr txBox="1"/>
          <p:nvPr/>
        </p:nvSpPr>
        <p:spPr>
          <a:xfrm>
            <a:off x="5722556" y="2475226"/>
            <a:ext cx="278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Provide Warning system to reduce loss by give alert about product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AD9CCB0-B865-4B2F-A095-C1C1FA2ADC3C}"/>
              </a:ext>
            </a:extLst>
          </p:cNvPr>
          <p:cNvSpPr/>
          <p:nvPr/>
        </p:nvSpPr>
        <p:spPr>
          <a:xfrm>
            <a:off x="5004048" y="2471805"/>
            <a:ext cx="552754" cy="55275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CF6F291-3942-4A16-8403-8A0592519E2F}"/>
              </a:ext>
            </a:extLst>
          </p:cNvPr>
          <p:cNvSpPr txBox="1"/>
          <p:nvPr/>
        </p:nvSpPr>
        <p:spPr>
          <a:xfrm>
            <a:off x="5070721" y="25628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F74E96C-6CC0-439B-8A23-FE2BFFF670D0}"/>
              </a:ext>
            </a:extLst>
          </p:cNvPr>
          <p:cNvSpPr/>
          <p:nvPr/>
        </p:nvSpPr>
        <p:spPr>
          <a:xfrm>
            <a:off x="1271202" y="3430710"/>
            <a:ext cx="552754" cy="55275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F59593-E7FC-4405-BC09-6B76BCCD1846}"/>
              </a:ext>
            </a:extLst>
          </p:cNvPr>
          <p:cNvSpPr txBox="1"/>
          <p:nvPr/>
        </p:nvSpPr>
        <p:spPr>
          <a:xfrm>
            <a:off x="1329722" y="35289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725DF85-35A8-4347-A468-036FF29A0FCD}"/>
              </a:ext>
            </a:extLst>
          </p:cNvPr>
          <p:cNvSpPr txBox="1"/>
          <p:nvPr/>
        </p:nvSpPr>
        <p:spPr>
          <a:xfrm>
            <a:off x="1908124" y="3430710"/>
            <a:ext cx="278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make it easier for patient who can’t get the drug by themselves 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FED70F7-55CC-4E72-A872-5285FDED85F3}"/>
              </a:ext>
            </a:extLst>
          </p:cNvPr>
          <p:cNvSpPr txBox="1"/>
          <p:nvPr/>
        </p:nvSpPr>
        <p:spPr>
          <a:xfrm>
            <a:off x="5722556" y="3298130"/>
            <a:ext cx="278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Electronic Reports and Records of patients instead of papers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2080621C-1F4D-445F-9682-4B41C8BFC98D}"/>
              </a:ext>
            </a:extLst>
          </p:cNvPr>
          <p:cNvSpPr/>
          <p:nvPr/>
        </p:nvSpPr>
        <p:spPr>
          <a:xfrm>
            <a:off x="5004048" y="3294709"/>
            <a:ext cx="552754" cy="55275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6AF021C-2C23-4196-98A2-688E2B0F1AB1}"/>
              </a:ext>
            </a:extLst>
          </p:cNvPr>
          <p:cNvSpPr txBox="1"/>
          <p:nvPr/>
        </p:nvSpPr>
        <p:spPr>
          <a:xfrm>
            <a:off x="5070721" y="33857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75114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B150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337</Words>
  <Application>Microsoft Office PowerPoint</Application>
  <PresentationFormat>On-screen Show (16:9)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Unicode MS</vt:lpstr>
      <vt:lpstr>맑은 고딕</vt:lpstr>
      <vt:lpstr>Arial</vt:lpstr>
      <vt:lpstr>Arial Black</vt:lpstr>
      <vt:lpstr>Arial Rounded MT 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ahmed187015@fci.bu.edu.eg</cp:lastModifiedBy>
  <cp:revision>145</cp:revision>
  <dcterms:created xsi:type="dcterms:W3CDTF">2016-12-05T23:26:54Z</dcterms:created>
  <dcterms:modified xsi:type="dcterms:W3CDTF">2021-01-22T21:04:47Z</dcterms:modified>
</cp:coreProperties>
</file>