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2" r:id="rId6"/>
    <p:sldId id="263" r:id="rId7"/>
    <p:sldId id="264" r:id="rId8"/>
    <p:sldId id="267" r:id="rId9"/>
    <p:sldId id="268" r:id="rId10"/>
    <p:sldId id="269" r:id="rId11"/>
    <p:sldId id="271" r:id="rId12"/>
    <p:sldId id="270" r:id="rId13"/>
  </p:sldIdLst>
  <p:sldSz cx="18288000" cy="10287000"/>
  <p:notesSz cx="6858000" cy="9144000"/>
  <p:embeddedFontLst>
    <p:embeddedFont>
      <p:font typeface="Cooper BT Bold"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69" d="100"/>
          <a:sy n="69" d="100"/>
        </p:scale>
        <p:origin x="696"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4.sv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DE0D1"/>
        </a:solidFill>
        <a:effectLst/>
      </p:bgPr>
    </p:bg>
    <p:spTree>
      <p:nvGrpSpPr>
        <p:cNvPr id="1" name=""/>
        <p:cNvGrpSpPr/>
        <p:nvPr/>
      </p:nvGrpSpPr>
      <p:grpSpPr>
        <a:xfrm>
          <a:off x="0" y="0"/>
          <a:ext cx="0" cy="0"/>
          <a:chOff x="0" y="0"/>
          <a:chExt cx="0" cy="0"/>
        </a:xfrm>
      </p:grpSpPr>
      <p:sp>
        <p:nvSpPr>
          <p:cNvPr id="2" name="TextBox 2"/>
          <p:cNvSpPr txBox="1"/>
          <p:nvPr/>
        </p:nvSpPr>
        <p:spPr>
          <a:xfrm>
            <a:off x="1912924" y="1817359"/>
            <a:ext cx="14462152" cy="3572003"/>
          </a:xfrm>
          <a:prstGeom prst="rect">
            <a:avLst/>
          </a:prstGeom>
        </p:spPr>
        <p:txBody>
          <a:bodyPr wrap="square" lIns="0" tIns="0" rIns="0" bIns="0" rtlCol="0" anchor="t">
            <a:spAutoFit/>
          </a:bodyPr>
          <a:lstStyle/>
          <a:p>
            <a:pPr algn="ctr">
              <a:lnSpc>
                <a:spcPts val="15195"/>
              </a:lnSpc>
            </a:pPr>
            <a:r>
              <a:rPr lang="fr-FR" sz="5400" dirty="0">
                <a:solidFill>
                  <a:schemeClr val="accent4">
                    <a:lumMod val="75000"/>
                  </a:schemeClr>
                </a:solidFill>
                <a:latin typeface="Cooper BT Bold"/>
              </a:rPr>
              <a:t>Projet de classe 2</a:t>
            </a:r>
          </a:p>
          <a:p>
            <a:pPr algn="ctr">
              <a:lnSpc>
                <a:spcPts val="15195"/>
              </a:lnSpc>
            </a:pPr>
            <a:r>
              <a:rPr lang="fr-FR" sz="5400" dirty="0">
                <a:solidFill>
                  <a:schemeClr val="accent4">
                    <a:lumMod val="75000"/>
                  </a:schemeClr>
                </a:solidFill>
                <a:latin typeface="Cooper BT Bold"/>
              </a:rPr>
              <a:t>Générateur de Rapports de Performances</a:t>
            </a:r>
            <a:endParaRPr lang="en-US" sz="5400" dirty="0">
              <a:solidFill>
                <a:schemeClr val="accent4">
                  <a:lumMod val="75000"/>
                </a:schemeClr>
              </a:solidFill>
              <a:latin typeface="Cooper BT Bold"/>
            </a:endParaRPr>
          </a:p>
        </p:txBody>
      </p:sp>
      <p:sp>
        <p:nvSpPr>
          <p:cNvPr id="3" name="Freeform 3"/>
          <p:cNvSpPr/>
          <p:nvPr/>
        </p:nvSpPr>
        <p:spPr>
          <a:xfrm>
            <a:off x="-1889093" y="-2025661"/>
            <a:ext cx="4010284" cy="5327672"/>
          </a:xfrm>
          <a:custGeom>
            <a:avLst/>
            <a:gdLst/>
            <a:ahLst/>
            <a:cxnLst/>
            <a:rect l="l" t="t" r="r" b="b"/>
            <a:pathLst>
              <a:path w="4010284" h="5327672">
                <a:moveTo>
                  <a:pt x="0" y="0"/>
                </a:moveTo>
                <a:lnTo>
                  <a:pt x="4010284" y="0"/>
                </a:lnTo>
                <a:lnTo>
                  <a:pt x="4010284" y="5327672"/>
                </a:lnTo>
                <a:lnTo>
                  <a:pt x="0" y="532767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rot="746247">
            <a:off x="-1156514" y="5381726"/>
            <a:ext cx="6088034" cy="7200900"/>
          </a:xfrm>
          <a:custGeom>
            <a:avLst/>
            <a:gdLst/>
            <a:ahLst/>
            <a:cxnLst/>
            <a:rect l="l" t="t" r="r" b="b"/>
            <a:pathLst>
              <a:path w="6088034" h="7200900">
                <a:moveTo>
                  <a:pt x="0" y="0"/>
                </a:moveTo>
                <a:lnTo>
                  <a:pt x="6088034" y="0"/>
                </a:lnTo>
                <a:lnTo>
                  <a:pt x="6088034" y="7200900"/>
                </a:lnTo>
                <a:lnTo>
                  <a:pt x="0" y="72009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rot="-10690362">
            <a:off x="12526631" y="-2276459"/>
            <a:ext cx="6088034" cy="7200900"/>
          </a:xfrm>
          <a:custGeom>
            <a:avLst/>
            <a:gdLst/>
            <a:ahLst/>
            <a:cxnLst/>
            <a:rect l="l" t="t" r="r" b="b"/>
            <a:pathLst>
              <a:path w="6088034" h="7200900">
                <a:moveTo>
                  <a:pt x="0" y="0"/>
                </a:moveTo>
                <a:lnTo>
                  <a:pt x="6088034" y="0"/>
                </a:lnTo>
                <a:lnTo>
                  <a:pt x="6088034" y="7200900"/>
                </a:lnTo>
                <a:lnTo>
                  <a:pt x="0" y="72009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6" name="Freeform 6"/>
          <p:cNvSpPr/>
          <p:nvPr/>
        </p:nvSpPr>
        <p:spPr>
          <a:xfrm rot="10659771">
            <a:off x="16282858" y="6968873"/>
            <a:ext cx="4010284" cy="5327672"/>
          </a:xfrm>
          <a:custGeom>
            <a:avLst/>
            <a:gdLst/>
            <a:ahLst/>
            <a:cxnLst/>
            <a:rect l="l" t="t" r="r" b="b"/>
            <a:pathLst>
              <a:path w="4010284" h="5327672">
                <a:moveTo>
                  <a:pt x="0" y="0"/>
                </a:moveTo>
                <a:lnTo>
                  <a:pt x="4010284" y="0"/>
                </a:lnTo>
                <a:lnTo>
                  <a:pt x="4010284" y="5327672"/>
                </a:lnTo>
                <a:lnTo>
                  <a:pt x="0" y="532767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TextBox 7"/>
          <p:cNvSpPr txBox="1"/>
          <p:nvPr/>
        </p:nvSpPr>
        <p:spPr>
          <a:xfrm>
            <a:off x="4387707" y="6655194"/>
            <a:ext cx="9512586" cy="984885"/>
          </a:xfrm>
          <a:prstGeom prst="rect">
            <a:avLst/>
          </a:prstGeom>
        </p:spPr>
        <p:txBody>
          <a:bodyPr lIns="0" tIns="0" rIns="0" bIns="0" rtlCol="0" anchor="t">
            <a:spAutoFit/>
          </a:bodyPr>
          <a:lstStyle/>
          <a:p>
            <a:pPr algn="ctr"/>
            <a:r>
              <a:rPr lang="fr-FR" sz="3200" dirty="0">
                <a:solidFill>
                  <a:srgbClr val="331C2C"/>
                </a:solidFill>
                <a:latin typeface="Cooper BT Bold"/>
              </a:rPr>
              <a:t>Préparé par: Ayman DHISSI et</a:t>
            </a:r>
          </a:p>
          <a:p>
            <a:pPr algn="ctr"/>
            <a:r>
              <a:rPr lang="fr-FR" sz="3200" dirty="0">
                <a:solidFill>
                  <a:srgbClr val="331C2C"/>
                </a:solidFill>
                <a:latin typeface="Cooper BT Bold"/>
              </a:rPr>
              <a:t> Ahmed Ali EL MOUTAOUADI</a:t>
            </a:r>
            <a:endParaRPr lang="en-US" sz="3200" dirty="0">
              <a:solidFill>
                <a:srgbClr val="331C2C"/>
              </a:solidFill>
              <a:latin typeface="Cooper BT Bold"/>
            </a:endParaRPr>
          </a:p>
        </p:txBody>
      </p:sp>
      <p:pic>
        <p:nvPicPr>
          <p:cNvPr id="1026" name="Picture 2" descr="École Marocaine des Sciences de l'Ingénieur – EMSI">
            <a:extLst>
              <a:ext uri="{FF2B5EF4-FFF2-40B4-BE49-F238E27FC236}">
                <a16:creationId xmlns:a16="http://schemas.microsoft.com/office/drawing/2014/main" id="{36B72DEB-9197-6074-8AFF-1EBA73947AF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79566" y="638175"/>
            <a:ext cx="4800600" cy="105013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83ADA05-A51C-69CB-2E67-BD8BA8922E2D}"/>
              </a:ext>
            </a:extLst>
          </p:cNvPr>
          <p:cNvSpPr txBox="1"/>
          <p:nvPr/>
        </p:nvSpPr>
        <p:spPr>
          <a:xfrm>
            <a:off x="5749630" y="8394384"/>
            <a:ext cx="6916702" cy="584775"/>
          </a:xfrm>
          <a:prstGeom prst="rect">
            <a:avLst/>
          </a:prstGeom>
          <a:noFill/>
        </p:spPr>
        <p:txBody>
          <a:bodyPr wrap="none" rtlCol="0">
            <a:spAutoFit/>
          </a:bodyPr>
          <a:lstStyle/>
          <a:p>
            <a:r>
              <a:rPr lang="fr-FR" sz="3200" dirty="0">
                <a:solidFill>
                  <a:srgbClr val="331C2C"/>
                </a:solidFill>
                <a:latin typeface="Cooper BT Bold"/>
              </a:rPr>
              <a:t>Encadré par: Pr. Nadia OUKRICH</a:t>
            </a:r>
            <a:endParaRPr lang="en-US" sz="3200" dirty="0">
              <a:solidFill>
                <a:srgbClr val="331C2C"/>
              </a:solidFill>
              <a:latin typeface="Cooper BT 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DE0D1"/>
        </a:solidFill>
        <a:effectLst/>
      </p:bgPr>
    </p:bg>
    <p:spTree>
      <p:nvGrpSpPr>
        <p:cNvPr id="1" name=""/>
        <p:cNvGrpSpPr/>
        <p:nvPr/>
      </p:nvGrpSpPr>
      <p:grpSpPr>
        <a:xfrm>
          <a:off x="0" y="0"/>
          <a:ext cx="0" cy="0"/>
          <a:chOff x="0" y="0"/>
          <a:chExt cx="0" cy="0"/>
        </a:xfrm>
      </p:grpSpPr>
      <p:sp>
        <p:nvSpPr>
          <p:cNvPr id="4" name="TextBox 4"/>
          <p:cNvSpPr txBox="1"/>
          <p:nvPr/>
        </p:nvSpPr>
        <p:spPr>
          <a:xfrm>
            <a:off x="1597453" y="3221467"/>
            <a:ext cx="14847341" cy="3844066"/>
          </a:xfrm>
          <a:prstGeom prst="rect">
            <a:avLst/>
          </a:prstGeom>
        </p:spPr>
        <p:txBody>
          <a:bodyPr lIns="0" tIns="0" rIns="0" bIns="0" rtlCol="0" anchor="t">
            <a:spAutoFit/>
          </a:bodyPr>
          <a:lstStyle/>
          <a:p>
            <a:pPr algn="ctr">
              <a:lnSpc>
                <a:spcPts val="5125"/>
              </a:lnSpc>
            </a:pPr>
            <a:r>
              <a:rPr lang="fr-FR" sz="2800" dirty="0">
                <a:solidFill>
                  <a:srgbClr val="331C2C"/>
                </a:solidFill>
                <a:latin typeface="Cooper BT Bold"/>
              </a:rPr>
              <a:t>Le projet est équipé d'une fonctionnalité de notification qui permet d'alerter l'utilisateur par e-mail en cas de problème lors de la collecte de données ou de la génération de rapports. Cette capacité assure que les responsables sont rapidement informés des éventuels incidents, ce qui leur permet de prendre des mesures correctives immédiates pour maintenir la fiabilité et l'efficacité du système de surveillance des performances.</a:t>
            </a:r>
            <a:endParaRPr lang="en-US" sz="2800" dirty="0">
              <a:solidFill>
                <a:srgbClr val="331C2C"/>
              </a:solidFill>
              <a:latin typeface="Cooper BT Bold"/>
            </a:endParaRPr>
          </a:p>
        </p:txBody>
      </p:sp>
      <p:sp>
        <p:nvSpPr>
          <p:cNvPr id="6" name="TextBox 6"/>
          <p:cNvSpPr txBox="1"/>
          <p:nvPr/>
        </p:nvSpPr>
        <p:spPr>
          <a:xfrm>
            <a:off x="6936024" y="1446020"/>
            <a:ext cx="13464081" cy="1037848"/>
          </a:xfrm>
          <a:prstGeom prst="rect">
            <a:avLst/>
          </a:prstGeom>
        </p:spPr>
        <p:txBody>
          <a:bodyPr lIns="0" tIns="0" rIns="0" bIns="0" rtlCol="0" anchor="t">
            <a:spAutoFit/>
          </a:bodyPr>
          <a:lstStyle/>
          <a:p>
            <a:pPr>
              <a:lnSpc>
                <a:spcPts val="9799"/>
              </a:lnSpc>
            </a:pPr>
            <a:r>
              <a:rPr lang="en-US" sz="3200" dirty="0">
                <a:solidFill>
                  <a:schemeClr val="tx2">
                    <a:lumMod val="75000"/>
                  </a:schemeClr>
                </a:solidFill>
                <a:latin typeface="Cooper BT Bold"/>
              </a:rPr>
              <a:t>7 - Notifications</a:t>
            </a:r>
          </a:p>
        </p:txBody>
      </p:sp>
      <p:sp>
        <p:nvSpPr>
          <p:cNvPr id="7" name="TextBox 7"/>
          <p:cNvSpPr txBox="1"/>
          <p:nvPr/>
        </p:nvSpPr>
        <p:spPr>
          <a:xfrm>
            <a:off x="5702946" y="8809807"/>
            <a:ext cx="6882108" cy="458759"/>
          </a:xfrm>
          <a:prstGeom prst="rect">
            <a:avLst/>
          </a:prstGeom>
        </p:spPr>
        <p:txBody>
          <a:bodyPr lIns="0" tIns="0" rIns="0" bIns="0" rtlCol="0" anchor="t">
            <a:spAutoFit/>
          </a:bodyPr>
          <a:lstStyle/>
          <a:p>
            <a:pPr algn="ctr">
              <a:lnSpc>
                <a:spcPts val="3779"/>
              </a:lnSpc>
            </a:pPr>
            <a:r>
              <a:rPr lang="en-US" sz="2700" dirty="0">
                <a:solidFill>
                  <a:srgbClr val="331C2C"/>
                </a:solidFill>
                <a:latin typeface="Cooper BT Bold"/>
              </a:rPr>
              <a:t>EMSI | 2024</a:t>
            </a:r>
          </a:p>
        </p:txBody>
      </p:sp>
      <p:sp>
        <p:nvSpPr>
          <p:cNvPr id="14" name="Freeform 14"/>
          <p:cNvSpPr/>
          <p:nvPr/>
        </p:nvSpPr>
        <p:spPr>
          <a:xfrm rot="10659771">
            <a:off x="16939064" y="7804610"/>
            <a:ext cx="3371126" cy="4478549"/>
          </a:xfrm>
          <a:custGeom>
            <a:avLst/>
            <a:gdLst/>
            <a:ahLst/>
            <a:cxnLst/>
            <a:rect l="l" t="t" r="r" b="b"/>
            <a:pathLst>
              <a:path w="3371126" h="4478549">
                <a:moveTo>
                  <a:pt x="0" y="0"/>
                </a:moveTo>
                <a:lnTo>
                  <a:pt x="3371126" y="0"/>
                </a:lnTo>
                <a:lnTo>
                  <a:pt x="3371126" y="4478549"/>
                </a:lnTo>
                <a:lnTo>
                  <a:pt x="0" y="44785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5" name="Group 15"/>
          <p:cNvGrpSpPr/>
          <p:nvPr/>
        </p:nvGrpSpPr>
        <p:grpSpPr>
          <a:xfrm>
            <a:off x="16479430" y="8470436"/>
            <a:ext cx="1193520" cy="1159060"/>
            <a:chOff x="0" y="0"/>
            <a:chExt cx="1591360" cy="1545414"/>
          </a:xfrm>
        </p:grpSpPr>
        <p:grpSp>
          <p:nvGrpSpPr>
            <p:cNvPr id="16" name="Group 16"/>
            <p:cNvGrpSpPr/>
            <p:nvPr/>
          </p:nvGrpSpPr>
          <p:grpSpPr>
            <a:xfrm>
              <a:off x="22973" y="0"/>
              <a:ext cx="1545414" cy="1545414"/>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EB3C0"/>
              </a:solidFill>
            </p:spPr>
            <p:txBody>
              <a:bodyPr/>
              <a:lstStyle/>
              <a:p>
                <a:endParaRPr lang="en-US"/>
              </a:p>
            </p:txBody>
          </p:sp>
          <p:sp>
            <p:nvSpPr>
              <p:cNvPr id="18" name="TextBox 18"/>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19" name="TextBox 19"/>
            <p:cNvSpPr txBox="1"/>
            <p:nvPr/>
          </p:nvSpPr>
          <p:spPr>
            <a:xfrm>
              <a:off x="0" y="209522"/>
              <a:ext cx="1591360" cy="1076140"/>
            </a:xfrm>
            <a:prstGeom prst="rect">
              <a:avLst/>
            </a:prstGeom>
          </p:spPr>
          <p:txBody>
            <a:bodyPr lIns="0" tIns="0" rIns="0" bIns="0" rtlCol="0" anchor="t">
              <a:spAutoFit/>
            </a:bodyPr>
            <a:lstStyle/>
            <a:p>
              <a:pPr algn="ctr">
                <a:lnSpc>
                  <a:spcPts val="6790"/>
                </a:lnSpc>
              </a:pPr>
              <a:r>
                <a:rPr lang="en-US" sz="4850" dirty="0">
                  <a:solidFill>
                    <a:srgbClr val="331C2C"/>
                  </a:solidFill>
                  <a:latin typeface="Cooper BT Bold"/>
                </a:rPr>
                <a:t>10</a:t>
              </a:r>
            </a:p>
          </p:txBody>
        </p:sp>
      </p:grpSp>
      <p:sp>
        <p:nvSpPr>
          <p:cNvPr id="20" name="Freeform 20"/>
          <p:cNvSpPr/>
          <p:nvPr/>
        </p:nvSpPr>
        <p:spPr>
          <a:xfrm rot="-10690362">
            <a:off x="14516937" y="-1346836"/>
            <a:ext cx="4134546" cy="4890324"/>
          </a:xfrm>
          <a:custGeom>
            <a:avLst/>
            <a:gdLst/>
            <a:ahLst/>
            <a:cxnLst/>
            <a:rect l="l" t="t" r="r" b="b"/>
            <a:pathLst>
              <a:path w="4134546" h="4890324">
                <a:moveTo>
                  <a:pt x="0" y="0"/>
                </a:moveTo>
                <a:lnTo>
                  <a:pt x="4134546" y="0"/>
                </a:lnTo>
                <a:lnTo>
                  <a:pt x="4134546" y="4890323"/>
                </a:lnTo>
                <a:lnTo>
                  <a:pt x="0" y="489032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21" name="Freeform 21"/>
          <p:cNvSpPr/>
          <p:nvPr/>
        </p:nvSpPr>
        <p:spPr>
          <a:xfrm>
            <a:off x="-1889093" y="-1787536"/>
            <a:ext cx="3105152" cy="4125202"/>
          </a:xfrm>
          <a:custGeom>
            <a:avLst/>
            <a:gdLst/>
            <a:ahLst/>
            <a:cxnLst/>
            <a:rect l="l" t="t" r="r" b="b"/>
            <a:pathLst>
              <a:path w="3105152" h="4125202">
                <a:moveTo>
                  <a:pt x="0" y="0"/>
                </a:moveTo>
                <a:lnTo>
                  <a:pt x="3105152" y="0"/>
                </a:lnTo>
                <a:lnTo>
                  <a:pt x="3105152" y="4125202"/>
                </a:lnTo>
                <a:lnTo>
                  <a:pt x="0" y="41252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2" name="Freeform 22"/>
          <p:cNvSpPr/>
          <p:nvPr/>
        </p:nvSpPr>
        <p:spPr>
          <a:xfrm rot="665646">
            <a:off x="-607849" y="7151772"/>
            <a:ext cx="4135775" cy="4891777"/>
          </a:xfrm>
          <a:custGeom>
            <a:avLst/>
            <a:gdLst/>
            <a:ahLst/>
            <a:cxnLst/>
            <a:rect l="l" t="t" r="r" b="b"/>
            <a:pathLst>
              <a:path w="4135775" h="4891777">
                <a:moveTo>
                  <a:pt x="0" y="0"/>
                </a:moveTo>
                <a:lnTo>
                  <a:pt x="4135775" y="0"/>
                </a:lnTo>
                <a:lnTo>
                  <a:pt x="4135775" y="4891776"/>
                </a:lnTo>
                <a:lnTo>
                  <a:pt x="0" y="48917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DE0D1"/>
        </a:solidFill>
        <a:effectLst/>
      </p:bgPr>
    </p:bg>
    <p:spTree>
      <p:nvGrpSpPr>
        <p:cNvPr id="1" name=""/>
        <p:cNvGrpSpPr/>
        <p:nvPr/>
      </p:nvGrpSpPr>
      <p:grpSpPr>
        <a:xfrm>
          <a:off x="0" y="0"/>
          <a:ext cx="0" cy="0"/>
          <a:chOff x="0" y="0"/>
          <a:chExt cx="0" cy="0"/>
        </a:xfrm>
      </p:grpSpPr>
      <p:sp>
        <p:nvSpPr>
          <p:cNvPr id="4" name="TextBox 4"/>
          <p:cNvSpPr txBox="1"/>
          <p:nvPr/>
        </p:nvSpPr>
        <p:spPr>
          <a:xfrm>
            <a:off x="1720328" y="2567442"/>
            <a:ext cx="14847341" cy="5152116"/>
          </a:xfrm>
          <a:prstGeom prst="rect">
            <a:avLst/>
          </a:prstGeom>
        </p:spPr>
        <p:txBody>
          <a:bodyPr lIns="0" tIns="0" rIns="0" bIns="0" rtlCol="0" anchor="t">
            <a:spAutoFit/>
          </a:bodyPr>
          <a:lstStyle/>
          <a:p>
            <a:pPr algn="ctr">
              <a:lnSpc>
                <a:spcPts val="5125"/>
              </a:lnSpc>
            </a:pPr>
            <a:r>
              <a:rPr lang="fr-FR" sz="2800" dirty="0">
                <a:solidFill>
                  <a:srgbClr val="331C2C"/>
                </a:solidFill>
                <a:latin typeface="Cooper BT Bold"/>
              </a:rPr>
              <a:t>En conclusion, le projet de développement du système de surveillance et d'analyse des performances constitue une étape cruciale vers une gestion plus efficace des ressources de l'entreprise. Grâce à une solution complète et conviviale, le projet permet une collecte, une analyse et une présentation fiables des données de performance système. Doté de fonctionnalités telles que la personnalisation des paramètres de collecte, les notifications d'incidents et la traçabilité des activités, il offre au client les outils nécessaires pour une gestion proactive et informée de ses infrastructures informatiques, renforçant ainsi sa compétitivité sur le marché.</a:t>
            </a:r>
            <a:endParaRPr lang="en-US" sz="2800" dirty="0">
              <a:solidFill>
                <a:srgbClr val="331C2C"/>
              </a:solidFill>
              <a:latin typeface="Cooper BT Bold"/>
            </a:endParaRPr>
          </a:p>
        </p:txBody>
      </p:sp>
      <p:sp>
        <p:nvSpPr>
          <p:cNvPr id="6" name="TextBox 6"/>
          <p:cNvSpPr txBox="1"/>
          <p:nvPr/>
        </p:nvSpPr>
        <p:spPr>
          <a:xfrm>
            <a:off x="2411959" y="679095"/>
            <a:ext cx="13464081" cy="1085490"/>
          </a:xfrm>
          <a:prstGeom prst="rect">
            <a:avLst/>
          </a:prstGeom>
        </p:spPr>
        <p:txBody>
          <a:bodyPr lIns="0" tIns="0" rIns="0" bIns="0" rtlCol="0" anchor="t">
            <a:spAutoFit/>
          </a:bodyPr>
          <a:lstStyle/>
          <a:p>
            <a:pPr algn="ctr">
              <a:lnSpc>
                <a:spcPts val="9799"/>
              </a:lnSpc>
            </a:pPr>
            <a:r>
              <a:rPr lang="en-US" sz="4800" dirty="0">
                <a:solidFill>
                  <a:schemeClr val="accent4">
                    <a:lumMod val="75000"/>
                  </a:schemeClr>
                </a:solidFill>
                <a:latin typeface="Cooper BT Bold"/>
              </a:rPr>
              <a:t>CONCLUSION</a:t>
            </a:r>
          </a:p>
        </p:txBody>
      </p:sp>
      <p:sp>
        <p:nvSpPr>
          <p:cNvPr id="7" name="TextBox 7"/>
          <p:cNvSpPr txBox="1"/>
          <p:nvPr/>
        </p:nvSpPr>
        <p:spPr>
          <a:xfrm>
            <a:off x="5702946" y="8809807"/>
            <a:ext cx="6882108" cy="458759"/>
          </a:xfrm>
          <a:prstGeom prst="rect">
            <a:avLst/>
          </a:prstGeom>
        </p:spPr>
        <p:txBody>
          <a:bodyPr lIns="0" tIns="0" rIns="0" bIns="0" rtlCol="0" anchor="t">
            <a:spAutoFit/>
          </a:bodyPr>
          <a:lstStyle/>
          <a:p>
            <a:pPr algn="ctr">
              <a:lnSpc>
                <a:spcPts val="3779"/>
              </a:lnSpc>
            </a:pPr>
            <a:r>
              <a:rPr lang="en-US" sz="2700" dirty="0">
                <a:solidFill>
                  <a:srgbClr val="331C2C"/>
                </a:solidFill>
                <a:latin typeface="Cooper BT Bold"/>
              </a:rPr>
              <a:t>EMSI | 2024</a:t>
            </a:r>
          </a:p>
        </p:txBody>
      </p:sp>
      <p:sp>
        <p:nvSpPr>
          <p:cNvPr id="14" name="Freeform 14"/>
          <p:cNvSpPr/>
          <p:nvPr/>
        </p:nvSpPr>
        <p:spPr>
          <a:xfrm rot="10659771">
            <a:off x="16939064" y="7804610"/>
            <a:ext cx="3371126" cy="4478549"/>
          </a:xfrm>
          <a:custGeom>
            <a:avLst/>
            <a:gdLst/>
            <a:ahLst/>
            <a:cxnLst/>
            <a:rect l="l" t="t" r="r" b="b"/>
            <a:pathLst>
              <a:path w="3371126" h="4478549">
                <a:moveTo>
                  <a:pt x="0" y="0"/>
                </a:moveTo>
                <a:lnTo>
                  <a:pt x="3371126" y="0"/>
                </a:lnTo>
                <a:lnTo>
                  <a:pt x="3371126" y="4478549"/>
                </a:lnTo>
                <a:lnTo>
                  <a:pt x="0" y="44785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5" name="Group 15"/>
          <p:cNvGrpSpPr/>
          <p:nvPr/>
        </p:nvGrpSpPr>
        <p:grpSpPr>
          <a:xfrm>
            <a:off x="16479430" y="8470436"/>
            <a:ext cx="1193520" cy="1159060"/>
            <a:chOff x="0" y="0"/>
            <a:chExt cx="1591360" cy="1545414"/>
          </a:xfrm>
        </p:grpSpPr>
        <p:grpSp>
          <p:nvGrpSpPr>
            <p:cNvPr id="16" name="Group 16"/>
            <p:cNvGrpSpPr/>
            <p:nvPr/>
          </p:nvGrpSpPr>
          <p:grpSpPr>
            <a:xfrm>
              <a:off x="22973" y="0"/>
              <a:ext cx="1545414" cy="1545414"/>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EB3C0"/>
              </a:solidFill>
            </p:spPr>
            <p:txBody>
              <a:bodyPr/>
              <a:lstStyle/>
              <a:p>
                <a:endParaRPr lang="en-US"/>
              </a:p>
            </p:txBody>
          </p:sp>
          <p:sp>
            <p:nvSpPr>
              <p:cNvPr id="18" name="TextBox 18"/>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19" name="TextBox 19"/>
            <p:cNvSpPr txBox="1"/>
            <p:nvPr/>
          </p:nvSpPr>
          <p:spPr>
            <a:xfrm>
              <a:off x="0" y="209522"/>
              <a:ext cx="1591360" cy="1076140"/>
            </a:xfrm>
            <a:prstGeom prst="rect">
              <a:avLst/>
            </a:prstGeom>
          </p:spPr>
          <p:txBody>
            <a:bodyPr lIns="0" tIns="0" rIns="0" bIns="0" rtlCol="0" anchor="t">
              <a:spAutoFit/>
            </a:bodyPr>
            <a:lstStyle/>
            <a:p>
              <a:pPr algn="ctr">
                <a:lnSpc>
                  <a:spcPts val="6790"/>
                </a:lnSpc>
              </a:pPr>
              <a:r>
                <a:rPr lang="en-US" sz="4850" dirty="0">
                  <a:solidFill>
                    <a:srgbClr val="331C2C"/>
                  </a:solidFill>
                  <a:latin typeface="Cooper BT Bold"/>
                </a:rPr>
                <a:t>11</a:t>
              </a:r>
            </a:p>
          </p:txBody>
        </p:sp>
      </p:grpSp>
      <p:sp>
        <p:nvSpPr>
          <p:cNvPr id="20" name="Freeform 20"/>
          <p:cNvSpPr/>
          <p:nvPr/>
        </p:nvSpPr>
        <p:spPr>
          <a:xfrm rot="-10690362">
            <a:off x="14516937" y="-1346836"/>
            <a:ext cx="4134546" cy="4890324"/>
          </a:xfrm>
          <a:custGeom>
            <a:avLst/>
            <a:gdLst/>
            <a:ahLst/>
            <a:cxnLst/>
            <a:rect l="l" t="t" r="r" b="b"/>
            <a:pathLst>
              <a:path w="4134546" h="4890324">
                <a:moveTo>
                  <a:pt x="0" y="0"/>
                </a:moveTo>
                <a:lnTo>
                  <a:pt x="4134546" y="0"/>
                </a:lnTo>
                <a:lnTo>
                  <a:pt x="4134546" y="4890323"/>
                </a:lnTo>
                <a:lnTo>
                  <a:pt x="0" y="489032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21" name="Freeform 21"/>
          <p:cNvSpPr/>
          <p:nvPr/>
        </p:nvSpPr>
        <p:spPr>
          <a:xfrm>
            <a:off x="-1889093" y="-1787536"/>
            <a:ext cx="3105152" cy="4125202"/>
          </a:xfrm>
          <a:custGeom>
            <a:avLst/>
            <a:gdLst/>
            <a:ahLst/>
            <a:cxnLst/>
            <a:rect l="l" t="t" r="r" b="b"/>
            <a:pathLst>
              <a:path w="3105152" h="4125202">
                <a:moveTo>
                  <a:pt x="0" y="0"/>
                </a:moveTo>
                <a:lnTo>
                  <a:pt x="3105152" y="0"/>
                </a:lnTo>
                <a:lnTo>
                  <a:pt x="3105152" y="4125202"/>
                </a:lnTo>
                <a:lnTo>
                  <a:pt x="0" y="41252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2" name="Freeform 22"/>
          <p:cNvSpPr/>
          <p:nvPr/>
        </p:nvSpPr>
        <p:spPr>
          <a:xfrm rot="665646">
            <a:off x="-607849" y="7151772"/>
            <a:ext cx="4135775" cy="4891777"/>
          </a:xfrm>
          <a:custGeom>
            <a:avLst/>
            <a:gdLst/>
            <a:ahLst/>
            <a:cxnLst/>
            <a:rect l="l" t="t" r="r" b="b"/>
            <a:pathLst>
              <a:path w="4135775" h="4891777">
                <a:moveTo>
                  <a:pt x="0" y="0"/>
                </a:moveTo>
                <a:lnTo>
                  <a:pt x="4135775" y="0"/>
                </a:lnTo>
                <a:lnTo>
                  <a:pt x="4135775" y="4891776"/>
                </a:lnTo>
                <a:lnTo>
                  <a:pt x="0" y="48917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Tree>
    <p:extLst>
      <p:ext uri="{BB962C8B-B14F-4D97-AF65-F5344CB8AC3E}">
        <p14:creationId xmlns:p14="http://schemas.microsoft.com/office/powerpoint/2010/main" val="1334911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DE0D1"/>
        </a:solidFill>
        <a:effectLst/>
      </p:bgPr>
    </p:bg>
    <p:spTree>
      <p:nvGrpSpPr>
        <p:cNvPr id="1" name=""/>
        <p:cNvGrpSpPr/>
        <p:nvPr/>
      </p:nvGrpSpPr>
      <p:grpSpPr>
        <a:xfrm>
          <a:off x="0" y="0"/>
          <a:ext cx="0" cy="0"/>
          <a:chOff x="0" y="0"/>
          <a:chExt cx="0" cy="0"/>
        </a:xfrm>
      </p:grpSpPr>
      <p:sp>
        <p:nvSpPr>
          <p:cNvPr id="3" name="TextBox 3"/>
          <p:cNvSpPr txBox="1"/>
          <p:nvPr/>
        </p:nvSpPr>
        <p:spPr>
          <a:xfrm>
            <a:off x="5702946" y="1812889"/>
            <a:ext cx="6882108" cy="537075"/>
          </a:xfrm>
          <a:prstGeom prst="rect">
            <a:avLst/>
          </a:prstGeom>
        </p:spPr>
        <p:txBody>
          <a:bodyPr lIns="0" tIns="0" rIns="0" bIns="0" rtlCol="0" anchor="t">
            <a:spAutoFit/>
          </a:bodyPr>
          <a:lstStyle/>
          <a:p>
            <a:pPr algn="ctr">
              <a:lnSpc>
                <a:spcPts val="4376"/>
              </a:lnSpc>
            </a:pPr>
            <a:r>
              <a:rPr lang="en-US" sz="3200" dirty="0">
                <a:solidFill>
                  <a:srgbClr val="331C2C"/>
                </a:solidFill>
                <a:latin typeface="Cooper BT Bold"/>
              </a:rPr>
              <a:t>EMSI </a:t>
            </a:r>
            <a:r>
              <a:rPr lang="en-US" sz="3126" dirty="0">
                <a:solidFill>
                  <a:srgbClr val="331C2C"/>
                </a:solidFill>
                <a:latin typeface="Cooper BT Bold"/>
              </a:rPr>
              <a:t>| 2024</a:t>
            </a:r>
          </a:p>
        </p:txBody>
      </p:sp>
      <p:sp>
        <p:nvSpPr>
          <p:cNvPr id="4" name="TextBox 4"/>
          <p:cNvSpPr txBox="1"/>
          <p:nvPr/>
        </p:nvSpPr>
        <p:spPr>
          <a:xfrm>
            <a:off x="2775411" y="3615786"/>
            <a:ext cx="12737178" cy="2137252"/>
          </a:xfrm>
          <a:prstGeom prst="rect">
            <a:avLst/>
          </a:prstGeom>
        </p:spPr>
        <p:txBody>
          <a:bodyPr lIns="0" tIns="0" rIns="0" bIns="0" rtlCol="0" anchor="t">
            <a:spAutoFit/>
          </a:bodyPr>
          <a:lstStyle/>
          <a:p>
            <a:pPr algn="ctr">
              <a:lnSpc>
                <a:spcPts val="18183"/>
              </a:lnSpc>
            </a:pPr>
            <a:r>
              <a:rPr lang="en-US" sz="12987" dirty="0">
                <a:solidFill>
                  <a:srgbClr val="331C2C"/>
                </a:solidFill>
                <a:latin typeface="Cooper BT Bold"/>
              </a:rPr>
              <a:t>MERCI</a:t>
            </a:r>
          </a:p>
        </p:txBody>
      </p:sp>
      <p:sp>
        <p:nvSpPr>
          <p:cNvPr id="5" name="Freeform 5"/>
          <p:cNvSpPr/>
          <p:nvPr/>
        </p:nvSpPr>
        <p:spPr>
          <a:xfrm rot="-10690362">
            <a:off x="12526631" y="-2276459"/>
            <a:ext cx="6088034" cy="7200900"/>
          </a:xfrm>
          <a:custGeom>
            <a:avLst/>
            <a:gdLst/>
            <a:ahLst/>
            <a:cxnLst/>
            <a:rect l="l" t="t" r="r" b="b"/>
            <a:pathLst>
              <a:path w="6088034" h="7200900">
                <a:moveTo>
                  <a:pt x="0" y="0"/>
                </a:moveTo>
                <a:lnTo>
                  <a:pt x="6088034" y="0"/>
                </a:lnTo>
                <a:lnTo>
                  <a:pt x="6088034" y="7200900"/>
                </a:lnTo>
                <a:lnTo>
                  <a:pt x="0" y="7200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rot="746247">
            <a:off x="-1156514" y="5381726"/>
            <a:ext cx="6088034" cy="7200900"/>
          </a:xfrm>
          <a:custGeom>
            <a:avLst/>
            <a:gdLst/>
            <a:ahLst/>
            <a:cxnLst/>
            <a:rect l="l" t="t" r="r" b="b"/>
            <a:pathLst>
              <a:path w="6088034" h="7200900">
                <a:moveTo>
                  <a:pt x="0" y="0"/>
                </a:moveTo>
                <a:lnTo>
                  <a:pt x="6088034" y="0"/>
                </a:lnTo>
                <a:lnTo>
                  <a:pt x="6088034" y="7200900"/>
                </a:lnTo>
                <a:lnTo>
                  <a:pt x="0" y="7200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a:off x="-1889093" y="-2025661"/>
            <a:ext cx="4010284" cy="5327672"/>
          </a:xfrm>
          <a:custGeom>
            <a:avLst/>
            <a:gdLst/>
            <a:ahLst/>
            <a:cxnLst/>
            <a:rect l="l" t="t" r="r" b="b"/>
            <a:pathLst>
              <a:path w="4010284" h="5327672">
                <a:moveTo>
                  <a:pt x="0" y="0"/>
                </a:moveTo>
                <a:lnTo>
                  <a:pt x="4010284" y="0"/>
                </a:lnTo>
                <a:lnTo>
                  <a:pt x="4010284" y="5327672"/>
                </a:lnTo>
                <a:lnTo>
                  <a:pt x="0" y="532767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8"/>
          <p:cNvSpPr/>
          <p:nvPr/>
        </p:nvSpPr>
        <p:spPr>
          <a:xfrm rot="10659771">
            <a:off x="16282858" y="6968873"/>
            <a:ext cx="4010284" cy="5327672"/>
          </a:xfrm>
          <a:custGeom>
            <a:avLst/>
            <a:gdLst/>
            <a:ahLst/>
            <a:cxnLst/>
            <a:rect l="l" t="t" r="r" b="b"/>
            <a:pathLst>
              <a:path w="4010284" h="5327672">
                <a:moveTo>
                  <a:pt x="0" y="0"/>
                </a:moveTo>
                <a:lnTo>
                  <a:pt x="4010284" y="0"/>
                </a:lnTo>
                <a:lnTo>
                  <a:pt x="4010284" y="5327672"/>
                </a:lnTo>
                <a:lnTo>
                  <a:pt x="0" y="532767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pic>
        <p:nvPicPr>
          <p:cNvPr id="1026" name="Picture 2" descr="Linux Logo PNG &amp; SVG Design For T-Shirts">
            <a:extLst>
              <a:ext uri="{FF2B5EF4-FFF2-40B4-BE49-F238E27FC236}">
                <a16:creationId xmlns:a16="http://schemas.microsoft.com/office/drawing/2014/main" id="{CBB6BA0C-4E19-E68A-6281-A80365ACAD7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2823" y="6425553"/>
            <a:ext cx="3124200" cy="31242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Ubuntu Logo PNG Vector (AI) Free Download">
            <a:extLst>
              <a:ext uri="{FF2B5EF4-FFF2-40B4-BE49-F238E27FC236}">
                <a16:creationId xmlns:a16="http://schemas.microsoft.com/office/drawing/2014/main" id="{1E2D74AF-46DC-7B28-17E9-2C82D07144A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577709" y="6610451"/>
            <a:ext cx="2857500" cy="23717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E0D1"/>
        </a:solidFill>
        <a:effectLst/>
      </p:bgPr>
    </p:bg>
    <p:spTree>
      <p:nvGrpSpPr>
        <p:cNvPr id="1" name=""/>
        <p:cNvGrpSpPr/>
        <p:nvPr/>
      </p:nvGrpSpPr>
      <p:grpSpPr>
        <a:xfrm>
          <a:off x="0" y="0"/>
          <a:ext cx="0" cy="0"/>
          <a:chOff x="0" y="0"/>
          <a:chExt cx="0" cy="0"/>
        </a:xfrm>
      </p:grpSpPr>
      <p:sp>
        <p:nvSpPr>
          <p:cNvPr id="2" name="TextBox 2"/>
          <p:cNvSpPr txBox="1"/>
          <p:nvPr/>
        </p:nvSpPr>
        <p:spPr>
          <a:xfrm>
            <a:off x="1828800" y="214351"/>
            <a:ext cx="13180039" cy="1085490"/>
          </a:xfrm>
          <a:prstGeom prst="rect">
            <a:avLst/>
          </a:prstGeom>
        </p:spPr>
        <p:txBody>
          <a:bodyPr lIns="0" tIns="0" rIns="0" bIns="0" rtlCol="0" anchor="t">
            <a:spAutoFit/>
          </a:bodyPr>
          <a:lstStyle/>
          <a:p>
            <a:pPr algn="ctr">
              <a:lnSpc>
                <a:spcPts val="9799"/>
              </a:lnSpc>
            </a:pPr>
            <a:r>
              <a:rPr lang="fr-FR" sz="4800" dirty="0">
                <a:solidFill>
                  <a:schemeClr val="accent4">
                    <a:lumMod val="75000"/>
                  </a:schemeClr>
                </a:solidFill>
                <a:latin typeface="Cooper BT Bold"/>
              </a:rPr>
              <a:t>P</a:t>
            </a:r>
            <a:r>
              <a:rPr lang="en-US" sz="4800" dirty="0">
                <a:solidFill>
                  <a:schemeClr val="accent4">
                    <a:lumMod val="75000"/>
                  </a:schemeClr>
                </a:solidFill>
                <a:latin typeface="Cooper BT Bold"/>
              </a:rPr>
              <a:t>LAN</a:t>
            </a:r>
          </a:p>
        </p:txBody>
      </p:sp>
      <p:sp>
        <p:nvSpPr>
          <p:cNvPr id="3" name="TextBox 3"/>
          <p:cNvSpPr txBox="1"/>
          <p:nvPr/>
        </p:nvSpPr>
        <p:spPr>
          <a:xfrm>
            <a:off x="5702946" y="8809807"/>
            <a:ext cx="6882108" cy="458759"/>
          </a:xfrm>
          <a:prstGeom prst="rect">
            <a:avLst/>
          </a:prstGeom>
        </p:spPr>
        <p:txBody>
          <a:bodyPr lIns="0" tIns="0" rIns="0" bIns="0" rtlCol="0" anchor="t">
            <a:spAutoFit/>
          </a:bodyPr>
          <a:lstStyle/>
          <a:p>
            <a:pPr algn="ctr">
              <a:lnSpc>
                <a:spcPts val="3779"/>
              </a:lnSpc>
            </a:pPr>
            <a:r>
              <a:rPr lang="en-US" sz="2700" dirty="0">
                <a:solidFill>
                  <a:srgbClr val="331C2C"/>
                </a:solidFill>
                <a:latin typeface="Cooper BT Bold"/>
              </a:rPr>
              <a:t>EMSI | 2024</a:t>
            </a:r>
          </a:p>
        </p:txBody>
      </p:sp>
      <p:sp>
        <p:nvSpPr>
          <p:cNvPr id="4" name="Freeform 4"/>
          <p:cNvSpPr/>
          <p:nvPr/>
        </p:nvSpPr>
        <p:spPr>
          <a:xfrm rot="10659771">
            <a:off x="16939064" y="7804610"/>
            <a:ext cx="3371126" cy="4478549"/>
          </a:xfrm>
          <a:custGeom>
            <a:avLst/>
            <a:gdLst/>
            <a:ahLst/>
            <a:cxnLst/>
            <a:rect l="l" t="t" r="r" b="b"/>
            <a:pathLst>
              <a:path w="3371126" h="4478549">
                <a:moveTo>
                  <a:pt x="0" y="0"/>
                </a:moveTo>
                <a:lnTo>
                  <a:pt x="3371126" y="0"/>
                </a:lnTo>
                <a:lnTo>
                  <a:pt x="3371126" y="4478549"/>
                </a:lnTo>
                <a:lnTo>
                  <a:pt x="0" y="44785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5" name="Group 5"/>
          <p:cNvGrpSpPr/>
          <p:nvPr/>
        </p:nvGrpSpPr>
        <p:grpSpPr>
          <a:xfrm>
            <a:off x="16479430" y="8470436"/>
            <a:ext cx="1193520" cy="1159060"/>
            <a:chOff x="0" y="0"/>
            <a:chExt cx="1591360" cy="1545414"/>
          </a:xfrm>
        </p:grpSpPr>
        <p:grpSp>
          <p:nvGrpSpPr>
            <p:cNvPr id="6" name="Group 6"/>
            <p:cNvGrpSpPr/>
            <p:nvPr/>
          </p:nvGrpSpPr>
          <p:grpSpPr>
            <a:xfrm>
              <a:off x="22973" y="0"/>
              <a:ext cx="1545414" cy="1545414"/>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EB3C0"/>
              </a:solidFill>
            </p:spPr>
            <p:txBody>
              <a:bodyPr/>
              <a:lstStyle/>
              <a:p>
                <a:endParaRPr lang="en-US"/>
              </a:p>
            </p:txBody>
          </p:sp>
          <p:sp>
            <p:nvSpPr>
              <p:cNvPr id="8" name="TextBox 8"/>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0" y="209522"/>
              <a:ext cx="1591360" cy="1076140"/>
            </a:xfrm>
            <a:prstGeom prst="rect">
              <a:avLst/>
            </a:prstGeom>
          </p:spPr>
          <p:txBody>
            <a:bodyPr lIns="0" tIns="0" rIns="0" bIns="0" rtlCol="0" anchor="t">
              <a:spAutoFit/>
            </a:bodyPr>
            <a:lstStyle/>
            <a:p>
              <a:pPr algn="ctr">
                <a:lnSpc>
                  <a:spcPts val="6790"/>
                </a:lnSpc>
              </a:pPr>
              <a:r>
                <a:rPr lang="fr-FR" sz="4850" dirty="0">
                  <a:solidFill>
                    <a:srgbClr val="331C2C"/>
                  </a:solidFill>
                  <a:latin typeface="Cooper BT Bold"/>
                </a:rPr>
                <a:t>2</a:t>
              </a:r>
              <a:endParaRPr lang="en-US" sz="4850" dirty="0">
                <a:solidFill>
                  <a:srgbClr val="331C2C"/>
                </a:solidFill>
                <a:latin typeface="Cooper BT Bold"/>
              </a:endParaRPr>
            </a:p>
          </p:txBody>
        </p:sp>
      </p:grpSp>
      <p:sp>
        <p:nvSpPr>
          <p:cNvPr id="10" name="TextBox 10"/>
          <p:cNvSpPr txBox="1"/>
          <p:nvPr/>
        </p:nvSpPr>
        <p:spPr>
          <a:xfrm>
            <a:off x="1412970" y="2166962"/>
            <a:ext cx="4480960" cy="610295"/>
          </a:xfrm>
          <a:prstGeom prst="rect">
            <a:avLst/>
          </a:prstGeom>
        </p:spPr>
        <p:txBody>
          <a:bodyPr lIns="0" tIns="0" rIns="0" bIns="0" rtlCol="0" anchor="t">
            <a:spAutoFit/>
          </a:bodyPr>
          <a:lstStyle/>
          <a:p>
            <a:pPr marL="798829" lvl="1" indent="-399415" algn="l">
              <a:lnSpc>
                <a:spcPts val="5179"/>
              </a:lnSpc>
              <a:buFont typeface="Arial"/>
              <a:buChar char="•"/>
            </a:pPr>
            <a:r>
              <a:rPr lang="en-US" sz="3699" dirty="0" err="1">
                <a:solidFill>
                  <a:srgbClr val="331C2C"/>
                </a:solidFill>
                <a:latin typeface="Cooper BT Bold"/>
              </a:rPr>
              <a:t>Fonctionnalités</a:t>
            </a:r>
            <a:endParaRPr lang="en-US" sz="3699" dirty="0">
              <a:solidFill>
                <a:srgbClr val="331C2C"/>
              </a:solidFill>
              <a:latin typeface="Cooper BT Bold"/>
            </a:endParaRPr>
          </a:p>
        </p:txBody>
      </p:sp>
      <p:sp>
        <p:nvSpPr>
          <p:cNvPr id="11" name="TextBox 11"/>
          <p:cNvSpPr txBox="1"/>
          <p:nvPr/>
        </p:nvSpPr>
        <p:spPr>
          <a:xfrm>
            <a:off x="1667571" y="2756380"/>
            <a:ext cx="14952857" cy="1277144"/>
          </a:xfrm>
          <a:prstGeom prst="rect">
            <a:avLst/>
          </a:prstGeom>
        </p:spPr>
        <p:txBody>
          <a:bodyPr wrap="square" lIns="0" tIns="0" rIns="0" bIns="0" rtlCol="0" anchor="t">
            <a:spAutoFit/>
          </a:bodyPr>
          <a:lstStyle/>
          <a:p>
            <a:pPr marL="399414" lvl="1">
              <a:lnSpc>
                <a:spcPts val="5179"/>
              </a:lnSpc>
            </a:pPr>
            <a:r>
              <a:rPr lang="fr-FR" sz="3200" dirty="0">
                <a:solidFill>
                  <a:srgbClr val="331C2C"/>
                </a:solidFill>
                <a:latin typeface="Cooper BT Bold"/>
              </a:rPr>
              <a:t> 	    1 - Collecter les Données de Performances Système</a:t>
            </a:r>
            <a:endParaRPr lang="en-US" sz="3200" dirty="0">
              <a:solidFill>
                <a:srgbClr val="331C2C"/>
              </a:solidFill>
              <a:latin typeface="Cooper BT Bold"/>
            </a:endParaRPr>
          </a:p>
          <a:p>
            <a:pPr marL="798829" lvl="1" indent="-399415" algn="l">
              <a:lnSpc>
                <a:spcPts val="5179"/>
              </a:lnSpc>
              <a:buFont typeface="Arial"/>
              <a:buChar char="•"/>
            </a:pPr>
            <a:endParaRPr lang="en-US" sz="3699" dirty="0">
              <a:solidFill>
                <a:srgbClr val="331C2C"/>
              </a:solidFill>
              <a:latin typeface="Cooper BT Bold"/>
            </a:endParaRPr>
          </a:p>
        </p:txBody>
      </p:sp>
      <p:sp>
        <p:nvSpPr>
          <p:cNvPr id="21" name="TextBox 21"/>
          <p:cNvSpPr txBox="1"/>
          <p:nvPr/>
        </p:nvSpPr>
        <p:spPr>
          <a:xfrm>
            <a:off x="1447606" y="1375948"/>
            <a:ext cx="4480960" cy="610295"/>
          </a:xfrm>
          <a:prstGeom prst="rect">
            <a:avLst/>
          </a:prstGeom>
        </p:spPr>
        <p:txBody>
          <a:bodyPr lIns="0" tIns="0" rIns="0" bIns="0" rtlCol="0" anchor="t">
            <a:spAutoFit/>
          </a:bodyPr>
          <a:lstStyle/>
          <a:p>
            <a:pPr marL="798829" lvl="1" indent="-399415" algn="l">
              <a:lnSpc>
                <a:spcPts val="5179"/>
              </a:lnSpc>
              <a:buFont typeface="Arial"/>
              <a:buChar char="•"/>
            </a:pPr>
            <a:r>
              <a:rPr lang="en-US" sz="3699" dirty="0">
                <a:solidFill>
                  <a:srgbClr val="331C2C"/>
                </a:solidFill>
                <a:latin typeface="Cooper BT Bold"/>
              </a:rPr>
              <a:t>Introduction</a:t>
            </a:r>
          </a:p>
        </p:txBody>
      </p:sp>
      <p:sp>
        <p:nvSpPr>
          <p:cNvPr id="22" name="Freeform 22"/>
          <p:cNvSpPr/>
          <p:nvPr/>
        </p:nvSpPr>
        <p:spPr>
          <a:xfrm rot="-10690362">
            <a:off x="14516937" y="-1346836"/>
            <a:ext cx="4134546" cy="4890324"/>
          </a:xfrm>
          <a:custGeom>
            <a:avLst/>
            <a:gdLst/>
            <a:ahLst/>
            <a:cxnLst/>
            <a:rect l="l" t="t" r="r" b="b"/>
            <a:pathLst>
              <a:path w="4134546" h="4890324">
                <a:moveTo>
                  <a:pt x="0" y="0"/>
                </a:moveTo>
                <a:lnTo>
                  <a:pt x="4134546" y="0"/>
                </a:lnTo>
                <a:lnTo>
                  <a:pt x="4134546" y="4890323"/>
                </a:lnTo>
                <a:lnTo>
                  <a:pt x="0" y="489032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23" name="Freeform 23"/>
          <p:cNvSpPr/>
          <p:nvPr/>
        </p:nvSpPr>
        <p:spPr>
          <a:xfrm rot="665646">
            <a:off x="-607849" y="7151772"/>
            <a:ext cx="4135775" cy="4891777"/>
          </a:xfrm>
          <a:custGeom>
            <a:avLst/>
            <a:gdLst/>
            <a:ahLst/>
            <a:cxnLst/>
            <a:rect l="l" t="t" r="r" b="b"/>
            <a:pathLst>
              <a:path w="4135775" h="4891777">
                <a:moveTo>
                  <a:pt x="0" y="0"/>
                </a:moveTo>
                <a:lnTo>
                  <a:pt x="4135775" y="0"/>
                </a:lnTo>
                <a:lnTo>
                  <a:pt x="4135775" y="4891776"/>
                </a:lnTo>
                <a:lnTo>
                  <a:pt x="0" y="48917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24" name="Freeform 24"/>
          <p:cNvSpPr/>
          <p:nvPr/>
        </p:nvSpPr>
        <p:spPr>
          <a:xfrm>
            <a:off x="-1889093" y="-1787536"/>
            <a:ext cx="3105152" cy="4125202"/>
          </a:xfrm>
          <a:custGeom>
            <a:avLst/>
            <a:gdLst/>
            <a:ahLst/>
            <a:cxnLst/>
            <a:rect l="l" t="t" r="r" b="b"/>
            <a:pathLst>
              <a:path w="3105152" h="4125202">
                <a:moveTo>
                  <a:pt x="0" y="0"/>
                </a:moveTo>
                <a:lnTo>
                  <a:pt x="3105152" y="0"/>
                </a:lnTo>
                <a:lnTo>
                  <a:pt x="3105152" y="4125202"/>
                </a:lnTo>
                <a:lnTo>
                  <a:pt x="0" y="41252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5" name="TextBox 11">
            <a:extLst>
              <a:ext uri="{FF2B5EF4-FFF2-40B4-BE49-F238E27FC236}">
                <a16:creationId xmlns:a16="http://schemas.microsoft.com/office/drawing/2014/main" id="{3CE32CED-5AAF-58A3-4D2C-7855102EC6A3}"/>
              </a:ext>
            </a:extLst>
          </p:cNvPr>
          <p:cNvSpPr txBox="1"/>
          <p:nvPr/>
        </p:nvSpPr>
        <p:spPr>
          <a:xfrm>
            <a:off x="1667571" y="3458116"/>
            <a:ext cx="14952857" cy="492443"/>
          </a:xfrm>
          <a:prstGeom prst="rect">
            <a:avLst/>
          </a:prstGeom>
        </p:spPr>
        <p:txBody>
          <a:bodyPr wrap="square" lIns="0" tIns="0" rIns="0" bIns="0" rtlCol="0" anchor="t">
            <a:spAutoFit/>
          </a:bodyPr>
          <a:lstStyle/>
          <a:p>
            <a:r>
              <a:rPr lang="fr-FR" sz="3200" dirty="0">
                <a:solidFill>
                  <a:srgbClr val="331C2C"/>
                </a:solidFill>
                <a:latin typeface="Cooper BT Bold"/>
              </a:rPr>
              <a:t>     	    2 - </a:t>
            </a:r>
            <a:r>
              <a:rPr lang="en-US" sz="3200" dirty="0" err="1">
                <a:solidFill>
                  <a:srgbClr val="331C2C"/>
                </a:solidFill>
                <a:latin typeface="Cooper BT Bold"/>
              </a:rPr>
              <a:t>Générer</a:t>
            </a:r>
            <a:r>
              <a:rPr lang="en-US" sz="3200" dirty="0">
                <a:solidFill>
                  <a:srgbClr val="331C2C"/>
                </a:solidFill>
                <a:latin typeface="Cooper BT Bold"/>
              </a:rPr>
              <a:t> des Rapports </a:t>
            </a:r>
            <a:r>
              <a:rPr lang="en-US" sz="3200" dirty="0" err="1">
                <a:solidFill>
                  <a:srgbClr val="331C2C"/>
                </a:solidFill>
                <a:latin typeface="Cooper BT Bold"/>
              </a:rPr>
              <a:t>Personnalisables</a:t>
            </a:r>
            <a:endParaRPr lang="en-US" sz="3200" dirty="0">
              <a:solidFill>
                <a:srgbClr val="331C2C"/>
              </a:solidFill>
              <a:latin typeface="Cooper BT Bold"/>
            </a:endParaRPr>
          </a:p>
        </p:txBody>
      </p:sp>
      <p:sp>
        <p:nvSpPr>
          <p:cNvPr id="28" name="TextBox 11">
            <a:extLst>
              <a:ext uri="{FF2B5EF4-FFF2-40B4-BE49-F238E27FC236}">
                <a16:creationId xmlns:a16="http://schemas.microsoft.com/office/drawing/2014/main" id="{89400924-F7D6-FC52-2CD6-ADEC1834F52D}"/>
              </a:ext>
            </a:extLst>
          </p:cNvPr>
          <p:cNvSpPr txBox="1"/>
          <p:nvPr/>
        </p:nvSpPr>
        <p:spPr>
          <a:xfrm>
            <a:off x="2123333" y="5507875"/>
            <a:ext cx="14952857" cy="1152303"/>
          </a:xfrm>
          <a:prstGeom prst="rect">
            <a:avLst/>
          </a:prstGeom>
        </p:spPr>
        <p:txBody>
          <a:bodyPr wrap="square" lIns="0" tIns="0" rIns="0" bIns="0" rtlCol="0" anchor="t">
            <a:spAutoFit/>
          </a:bodyPr>
          <a:lstStyle/>
          <a:p>
            <a:pPr>
              <a:lnSpc>
                <a:spcPts val="9799"/>
              </a:lnSpc>
            </a:pPr>
            <a:r>
              <a:rPr lang="en-US" sz="7200" dirty="0">
                <a:solidFill>
                  <a:schemeClr val="tx2">
                    <a:lumMod val="75000"/>
                  </a:schemeClr>
                </a:solidFill>
                <a:latin typeface="Cooper BT Bold"/>
              </a:rPr>
              <a:t>﻿	</a:t>
            </a:r>
            <a:r>
              <a:rPr lang="en-US" sz="3200" dirty="0">
                <a:solidFill>
                  <a:srgbClr val="331C2C"/>
                </a:solidFill>
                <a:latin typeface="Cooper BT Bold"/>
              </a:rPr>
              <a:t>6 - </a:t>
            </a:r>
            <a:r>
              <a:rPr lang="en-US" sz="3200" dirty="0" err="1">
                <a:solidFill>
                  <a:srgbClr val="331C2C"/>
                </a:solidFill>
                <a:latin typeface="Cooper BT Bold"/>
              </a:rPr>
              <a:t>Journalisation</a:t>
            </a:r>
            <a:r>
              <a:rPr lang="en-US" sz="3200" dirty="0">
                <a:solidFill>
                  <a:srgbClr val="331C2C"/>
                </a:solidFill>
                <a:latin typeface="Cooper BT Bold"/>
              </a:rPr>
              <a:t> des </a:t>
            </a:r>
            <a:r>
              <a:rPr lang="en-US" sz="3200" dirty="0" err="1">
                <a:solidFill>
                  <a:srgbClr val="331C2C"/>
                </a:solidFill>
                <a:latin typeface="Cooper BT Bold"/>
              </a:rPr>
              <a:t>Activités</a:t>
            </a:r>
            <a:endParaRPr lang="en-US" sz="3200" dirty="0">
              <a:solidFill>
                <a:srgbClr val="331C2C"/>
              </a:solidFill>
              <a:latin typeface="Cooper BT Bold"/>
            </a:endParaRPr>
          </a:p>
        </p:txBody>
      </p:sp>
      <p:sp>
        <p:nvSpPr>
          <p:cNvPr id="29" name="TextBox 11">
            <a:extLst>
              <a:ext uri="{FF2B5EF4-FFF2-40B4-BE49-F238E27FC236}">
                <a16:creationId xmlns:a16="http://schemas.microsoft.com/office/drawing/2014/main" id="{938A28A5-DA7E-5088-8832-6E13CEA833CA}"/>
              </a:ext>
            </a:extLst>
          </p:cNvPr>
          <p:cNvSpPr txBox="1"/>
          <p:nvPr/>
        </p:nvSpPr>
        <p:spPr>
          <a:xfrm>
            <a:off x="2123333" y="3535587"/>
            <a:ext cx="14952857" cy="1037848"/>
          </a:xfrm>
          <a:prstGeom prst="rect">
            <a:avLst/>
          </a:prstGeom>
        </p:spPr>
        <p:txBody>
          <a:bodyPr wrap="square" lIns="0" tIns="0" rIns="0" bIns="0" rtlCol="0" anchor="t">
            <a:spAutoFit/>
          </a:bodyPr>
          <a:lstStyle/>
          <a:p>
            <a:pPr>
              <a:lnSpc>
                <a:spcPts val="9799"/>
              </a:lnSpc>
            </a:pPr>
            <a:r>
              <a:rPr lang="fr-FR" sz="3200" dirty="0">
                <a:solidFill>
                  <a:srgbClr val="331C2C"/>
                </a:solidFill>
                <a:latin typeface="Cooper BT Bold"/>
              </a:rPr>
              <a:t> 	3 - </a:t>
            </a:r>
            <a:r>
              <a:rPr lang="en-US" sz="3200" dirty="0">
                <a:solidFill>
                  <a:srgbClr val="331C2C"/>
                </a:solidFill>
                <a:latin typeface="Cooper BT Bold"/>
              </a:rPr>
              <a:t>Configuration Flexible </a:t>
            </a:r>
          </a:p>
        </p:txBody>
      </p:sp>
      <p:sp>
        <p:nvSpPr>
          <p:cNvPr id="30" name="TextBox 11">
            <a:extLst>
              <a:ext uri="{FF2B5EF4-FFF2-40B4-BE49-F238E27FC236}">
                <a16:creationId xmlns:a16="http://schemas.microsoft.com/office/drawing/2014/main" id="{2C160784-54F0-FC8B-6F6C-45A3CA8E0C96}"/>
              </a:ext>
            </a:extLst>
          </p:cNvPr>
          <p:cNvSpPr txBox="1"/>
          <p:nvPr/>
        </p:nvSpPr>
        <p:spPr>
          <a:xfrm>
            <a:off x="2123333" y="4897970"/>
            <a:ext cx="14952857" cy="1035733"/>
          </a:xfrm>
          <a:prstGeom prst="rect">
            <a:avLst/>
          </a:prstGeom>
        </p:spPr>
        <p:txBody>
          <a:bodyPr wrap="square" lIns="0" tIns="0" rIns="0" bIns="0" rtlCol="0" anchor="t">
            <a:spAutoFit/>
          </a:bodyPr>
          <a:lstStyle/>
          <a:p>
            <a:pPr>
              <a:lnSpc>
                <a:spcPts val="9799"/>
              </a:lnSpc>
            </a:pPr>
            <a:r>
              <a:rPr lang="en-US" sz="3200" dirty="0">
                <a:solidFill>
                  <a:schemeClr val="tx2">
                    <a:lumMod val="75000"/>
                  </a:schemeClr>
                </a:solidFill>
                <a:latin typeface="Cooper BT Bold"/>
              </a:rPr>
              <a:t>﻿	</a:t>
            </a:r>
            <a:r>
              <a:rPr lang="en-US" sz="3200" dirty="0">
                <a:solidFill>
                  <a:srgbClr val="331C2C"/>
                </a:solidFill>
                <a:latin typeface="Cooper BT Bold"/>
              </a:rPr>
              <a:t>5 - Interface </a:t>
            </a:r>
            <a:r>
              <a:rPr lang="en-US" sz="3200" dirty="0" err="1">
                <a:solidFill>
                  <a:srgbClr val="331C2C"/>
                </a:solidFill>
                <a:latin typeface="Cooper BT Bold"/>
              </a:rPr>
              <a:t>Utilisateur</a:t>
            </a:r>
            <a:r>
              <a:rPr lang="en-US" sz="3200" dirty="0">
                <a:solidFill>
                  <a:srgbClr val="331C2C"/>
                </a:solidFill>
                <a:latin typeface="Cooper BT Bold"/>
              </a:rPr>
              <a:t> Intuitive</a:t>
            </a:r>
          </a:p>
        </p:txBody>
      </p:sp>
      <p:sp>
        <p:nvSpPr>
          <p:cNvPr id="31" name="TextBox 11">
            <a:extLst>
              <a:ext uri="{FF2B5EF4-FFF2-40B4-BE49-F238E27FC236}">
                <a16:creationId xmlns:a16="http://schemas.microsoft.com/office/drawing/2014/main" id="{70EBFF06-A427-029F-E330-025EBEEB7F38}"/>
              </a:ext>
            </a:extLst>
          </p:cNvPr>
          <p:cNvSpPr txBox="1"/>
          <p:nvPr/>
        </p:nvSpPr>
        <p:spPr>
          <a:xfrm>
            <a:off x="2209800" y="4176684"/>
            <a:ext cx="14952857" cy="1037848"/>
          </a:xfrm>
          <a:prstGeom prst="rect">
            <a:avLst/>
          </a:prstGeom>
        </p:spPr>
        <p:txBody>
          <a:bodyPr wrap="square" lIns="0" tIns="0" rIns="0" bIns="0" rtlCol="0" anchor="t">
            <a:spAutoFit/>
          </a:bodyPr>
          <a:lstStyle/>
          <a:p>
            <a:pPr>
              <a:lnSpc>
                <a:spcPts val="9799"/>
              </a:lnSpc>
            </a:pPr>
            <a:r>
              <a:rPr lang="en-US" sz="3200" dirty="0">
                <a:solidFill>
                  <a:srgbClr val="331C2C"/>
                </a:solidFill>
                <a:latin typeface="Cooper BT Bold"/>
              </a:rPr>
              <a:t>       4 - </a:t>
            </a:r>
            <a:r>
              <a:rPr lang="en-US" sz="3200" dirty="0" err="1">
                <a:solidFill>
                  <a:srgbClr val="331C2C"/>
                </a:solidFill>
                <a:latin typeface="Cooper BT Bold"/>
              </a:rPr>
              <a:t>Fiabilité</a:t>
            </a:r>
            <a:r>
              <a:rPr lang="en-US" sz="3200" dirty="0">
                <a:solidFill>
                  <a:srgbClr val="331C2C"/>
                </a:solidFill>
                <a:latin typeface="Cooper BT Bold"/>
              </a:rPr>
              <a:t> et </a:t>
            </a:r>
            <a:r>
              <a:rPr lang="en-US" sz="3200" dirty="0" err="1">
                <a:solidFill>
                  <a:srgbClr val="331C2C"/>
                </a:solidFill>
                <a:latin typeface="Cooper BT Bold"/>
              </a:rPr>
              <a:t>Sécurité</a:t>
            </a:r>
            <a:endParaRPr lang="en-US" sz="3200" dirty="0">
              <a:solidFill>
                <a:srgbClr val="331C2C"/>
              </a:solidFill>
              <a:latin typeface="Cooper BT Bold"/>
            </a:endParaRPr>
          </a:p>
        </p:txBody>
      </p:sp>
      <p:sp>
        <p:nvSpPr>
          <p:cNvPr id="32" name="TextBox 11">
            <a:extLst>
              <a:ext uri="{FF2B5EF4-FFF2-40B4-BE49-F238E27FC236}">
                <a16:creationId xmlns:a16="http://schemas.microsoft.com/office/drawing/2014/main" id="{E2116651-3CB8-FCEE-52CF-3CBE8E7301A6}"/>
              </a:ext>
            </a:extLst>
          </p:cNvPr>
          <p:cNvSpPr txBox="1"/>
          <p:nvPr/>
        </p:nvSpPr>
        <p:spPr>
          <a:xfrm>
            <a:off x="2102551" y="6159913"/>
            <a:ext cx="14952857" cy="1037848"/>
          </a:xfrm>
          <a:prstGeom prst="rect">
            <a:avLst/>
          </a:prstGeom>
        </p:spPr>
        <p:txBody>
          <a:bodyPr wrap="square" lIns="0" tIns="0" rIns="0" bIns="0" rtlCol="0" anchor="t">
            <a:spAutoFit/>
          </a:bodyPr>
          <a:lstStyle/>
          <a:p>
            <a:pPr>
              <a:lnSpc>
                <a:spcPts val="9799"/>
              </a:lnSpc>
            </a:pPr>
            <a:r>
              <a:rPr lang="en-US" sz="3200" dirty="0">
                <a:solidFill>
                  <a:srgbClr val="331C2C"/>
                </a:solidFill>
                <a:latin typeface="Cooper BT Bold"/>
              </a:rPr>
              <a:t>	7 - Notifications</a:t>
            </a:r>
          </a:p>
        </p:txBody>
      </p:sp>
      <p:sp>
        <p:nvSpPr>
          <p:cNvPr id="34" name="TextBox 10">
            <a:extLst>
              <a:ext uri="{FF2B5EF4-FFF2-40B4-BE49-F238E27FC236}">
                <a16:creationId xmlns:a16="http://schemas.microsoft.com/office/drawing/2014/main" id="{63615E70-CFC9-E107-9A77-3345E08B4CC7}"/>
              </a:ext>
            </a:extLst>
          </p:cNvPr>
          <p:cNvSpPr txBox="1"/>
          <p:nvPr/>
        </p:nvSpPr>
        <p:spPr>
          <a:xfrm>
            <a:off x="1412970" y="7520181"/>
            <a:ext cx="4480960" cy="610295"/>
          </a:xfrm>
          <a:prstGeom prst="rect">
            <a:avLst/>
          </a:prstGeom>
        </p:spPr>
        <p:txBody>
          <a:bodyPr lIns="0" tIns="0" rIns="0" bIns="0" rtlCol="0" anchor="t">
            <a:spAutoFit/>
          </a:bodyPr>
          <a:lstStyle/>
          <a:p>
            <a:pPr marL="798829" lvl="1" indent="-399415" algn="l">
              <a:lnSpc>
                <a:spcPts val="5179"/>
              </a:lnSpc>
              <a:buFont typeface="Arial"/>
              <a:buChar char="•"/>
            </a:pPr>
            <a:r>
              <a:rPr lang="en-US" sz="3699" dirty="0">
                <a:solidFill>
                  <a:srgbClr val="331C2C"/>
                </a:solidFill>
                <a:latin typeface="Cooper BT Bold"/>
              </a:rPr>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DE0D1"/>
        </a:solidFill>
        <a:effectLst/>
      </p:bgPr>
    </p:bg>
    <p:spTree>
      <p:nvGrpSpPr>
        <p:cNvPr id="1" name=""/>
        <p:cNvGrpSpPr/>
        <p:nvPr/>
      </p:nvGrpSpPr>
      <p:grpSpPr>
        <a:xfrm>
          <a:off x="0" y="0"/>
          <a:ext cx="0" cy="0"/>
          <a:chOff x="0" y="0"/>
          <a:chExt cx="0" cy="0"/>
        </a:xfrm>
      </p:grpSpPr>
      <p:sp>
        <p:nvSpPr>
          <p:cNvPr id="2" name="TextBox 2"/>
          <p:cNvSpPr txBox="1"/>
          <p:nvPr/>
        </p:nvSpPr>
        <p:spPr>
          <a:xfrm>
            <a:off x="1805195" y="3294325"/>
            <a:ext cx="14705320" cy="3677353"/>
          </a:xfrm>
          <a:prstGeom prst="rect">
            <a:avLst/>
          </a:prstGeom>
        </p:spPr>
        <p:txBody>
          <a:bodyPr lIns="0" tIns="0" rIns="0" bIns="0" rtlCol="0" anchor="t">
            <a:spAutoFit/>
          </a:bodyPr>
          <a:lstStyle/>
          <a:p>
            <a:pPr algn="ctr">
              <a:lnSpc>
                <a:spcPts val="5852"/>
              </a:lnSpc>
            </a:pPr>
            <a:r>
              <a:rPr lang="fr-FR" sz="2800" dirty="0">
                <a:solidFill>
                  <a:srgbClr val="331C2C"/>
                </a:solidFill>
                <a:latin typeface="Cooper BT Bold"/>
              </a:rPr>
              <a:t>Le projet s'attache à concevoir un outil de génération de rapports dédié à l'évaluation des performances système, répondant ainsi aux besoins spécifiques de surveillance et d'analyse. Cette initiative vise à fournir au client des données pertinentes et exploitables permettant une évaluation approfondie des performances, indispensable pour une gestion efficace et proactive de ses activités.</a:t>
            </a:r>
            <a:endParaRPr lang="en-US" sz="2800" dirty="0">
              <a:solidFill>
                <a:srgbClr val="331C2C"/>
              </a:solidFill>
              <a:latin typeface="Cooper BT Bold"/>
            </a:endParaRPr>
          </a:p>
        </p:txBody>
      </p:sp>
      <p:sp>
        <p:nvSpPr>
          <p:cNvPr id="3" name="TextBox 3"/>
          <p:cNvSpPr txBox="1"/>
          <p:nvPr/>
        </p:nvSpPr>
        <p:spPr>
          <a:xfrm>
            <a:off x="2553980" y="904875"/>
            <a:ext cx="13180039" cy="1085490"/>
          </a:xfrm>
          <a:prstGeom prst="rect">
            <a:avLst/>
          </a:prstGeom>
        </p:spPr>
        <p:txBody>
          <a:bodyPr lIns="0" tIns="0" rIns="0" bIns="0" rtlCol="0" anchor="t">
            <a:spAutoFit/>
          </a:bodyPr>
          <a:lstStyle/>
          <a:p>
            <a:pPr algn="ctr">
              <a:lnSpc>
                <a:spcPts val="9799"/>
              </a:lnSpc>
            </a:pPr>
            <a:r>
              <a:rPr lang="fr-FR" sz="4800" dirty="0">
                <a:solidFill>
                  <a:schemeClr val="accent4">
                    <a:lumMod val="75000"/>
                  </a:schemeClr>
                </a:solidFill>
                <a:latin typeface="Cooper BT Bold"/>
              </a:rPr>
              <a:t>I</a:t>
            </a:r>
            <a:r>
              <a:rPr lang="en-US" sz="4800" dirty="0">
                <a:solidFill>
                  <a:schemeClr val="accent4">
                    <a:lumMod val="75000"/>
                  </a:schemeClr>
                </a:solidFill>
                <a:latin typeface="Cooper BT Bold"/>
              </a:rPr>
              <a:t>NTRODUCTION</a:t>
            </a:r>
          </a:p>
        </p:txBody>
      </p:sp>
      <p:sp>
        <p:nvSpPr>
          <p:cNvPr id="4" name="Freeform 4"/>
          <p:cNvSpPr/>
          <p:nvPr/>
        </p:nvSpPr>
        <p:spPr>
          <a:xfrm rot="10659771">
            <a:off x="16939064" y="7804610"/>
            <a:ext cx="3371126" cy="4478549"/>
          </a:xfrm>
          <a:custGeom>
            <a:avLst/>
            <a:gdLst/>
            <a:ahLst/>
            <a:cxnLst/>
            <a:rect l="l" t="t" r="r" b="b"/>
            <a:pathLst>
              <a:path w="3371126" h="4478549">
                <a:moveTo>
                  <a:pt x="0" y="0"/>
                </a:moveTo>
                <a:lnTo>
                  <a:pt x="3371126" y="0"/>
                </a:lnTo>
                <a:lnTo>
                  <a:pt x="3371126" y="4478549"/>
                </a:lnTo>
                <a:lnTo>
                  <a:pt x="0" y="44785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5" name="Group 5"/>
          <p:cNvGrpSpPr/>
          <p:nvPr/>
        </p:nvGrpSpPr>
        <p:grpSpPr>
          <a:xfrm>
            <a:off x="16479430" y="8470436"/>
            <a:ext cx="1193520" cy="1159060"/>
            <a:chOff x="0" y="0"/>
            <a:chExt cx="1591360" cy="1545414"/>
          </a:xfrm>
        </p:grpSpPr>
        <p:grpSp>
          <p:nvGrpSpPr>
            <p:cNvPr id="6" name="Group 6"/>
            <p:cNvGrpSpPr/>
            <p:nvPr/>
          </p:nvGrpSpPr>
          <p:grpSpPr>
            <a:xfrm>
              <a:off x="22973" y="0"/>
              <a:ext cx="1545414" cy="1545414"/>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EB3C0"/>
              </a:solidFill>
            </p:spPr>
            <p:txBody>
              <a:bodyPr/>
              <a:lstStyle/>
              <a:p>
                <a:endParaRPr lang="en-US"/>
              </a:p>
            </p:txBody>
          </p:sp>
          <p:sp>
            <p:nvSpPr>
              <p:cNvPr id="8" name="TextBox 8"/>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0" y="209522"/>
              <a:ext cx="1591360" cy="1076140"/>
            </a:xfrm>
            <a:prstGeom prst="rect">
              <a:avLst/>
            </a:prstGeom>
          </p:spPr>
          <p:txBody>
            <a:bodyPr lIns="0" tIns="0" rIns="0" bIns="0" rtlCol="0" anchor="t">
              <a:spAutoFit/>
            </a:bodyPr>
            <a:lstStyle/>
            <a:p>
              <a:pPr algn="ctr">
                <a:lnSpc>
                  <a:spcPts val="6790"/>
                </a:lnSpc>
              </a:pPr>
              <a:r>
                <a:rPr lang="fr-FR" sz="4850" dirty="0">
                  <a:solidFill>
                    <a:srgbClr val="331C2C"/>
                  </a:solidFill>
                  <a:latin typeface="Cooper BT Bold"/>
                </a:rPr>
                <a:t>3</a:t>
              </a:r>
              <a:endParaRPr lang="en-US" sz="4850" dirty="0">
                <a:solidFill>
                  <a:srgbClr val="331C2C"/>
                </a:solidFill>
                <a:latin typeface="Cooper BT Bold"/>
              </a:endParaRPr>
            </a:p>
          </p:txBody>
        </p:sp>
      </p:grpSp>
      <p:sp>
        <p:nvSpPr>
          <p:cNvPr id="10" name="TextBox 10"/>
          <p:cNvSpPr txBox="1"/>
          <p:nvPr/>
        </p:nvSpPr>
        <p:spPr>
          <a:xfrm>
            <a:off x="5702946" y="8809807"/>
            <a:ext cx="6882108" cy="458759"/>
          </a:xfrm>
          <a:prstGeom prst="rect">
            <a:avLst/>
          </a:prstGeom>
        </p:spPr>
        <p:txBody>
          <a:bodyPr lIns="0" tIns="0" rIns="0" bIns="0" rtlCol="0" anchor="t">
            <a:spAutoFit/>
          </a:bodyPr>
          <a:lstStyle/>
          <a:p>
            <a:pPr algn="ctr">
              <a:lnSpc>
                <a:spcPts val="3779"/>
              </a:lnSpc>
            </a:pPr>
            <a:r>
              <a:rPr lang="en-US" sz="2700" dirty="0">
                <a:solidFill>
                  <a:srgbClr val="331C2C"/>
                </a:solidFill>
                <a:latin typeface="Cooper BT Bold"/>
              </a:rPr>
              <a:t>EMSI | 2024</a:t>
            </a:r>
          </a:p>
        </p:txBody>
      </p:sp>
      <p:sp>
        <p:nvSpPr>
          <p:cNvPr id="11" name="Freeform 11"/>
          <p:cNvSpPr/>
          <p:nvPr/>
        </p:nvSpPr>
        <p:spPr>
          <a:xfrm rot="-10690362">
            <a:off x="14516937" y="-1346836"/>
            <a:ext cx="4134546" cy="4890324"/>
          </a:xfrm>
          <a:custGeom>
            <a:avLst/>
            <a:gdLst/>
            <a:ahLst/>
            <a:cxnLst/>
            <a:rect l="l" t="t" r="r" b="b"/>
            <a:pathLst>
              <a:path w="4134546" h="4890324">
                <a:moveTo>
                  <a:pt x="0" y="0"/>
                </a:moveTo>
                <a:lnTo>
                  <a:pt x="4134546" y="0"/>
                </a:lnTo>
                <a:lnTo>
                  <a:pt x="4134546" y="4890323"/>
                </a:lnTo>
                <a:lnTo>
                  <a:pt x="0" y="489032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2" name="Freeform 12"/>
          <p:cNvSpPr/>
          <p:nvPr/>
        </p:nvSpPr>
        <p:spPr>
          <a:xfrm>
            <a:off x="-1889093" y="-1787536"/>
            <a:ext cx="3105152" cy="4125202"/>
          </a:xfrm>
          <a:custGeom>
            <a:avLst/>
            <a:gdLst/>
            <a:ahLst/>
            <a:cxnLst/>
            <a:rect l="l" t="t" r="r" b="b"/>
            <a:pathLst>
              <a:path w="3105152" h="4125202">
                <a:moveTo>
                  <a:pt x="0" y="0"/>
                </a:moveTo>
                <a:lnTo>
                  <a:pt x="3105152" y="0"/>
                </a:lnTo>
                <a:lnTo>
                  <a:pt x="3105152" y="4125202"/>
                </a:lnTo>
                <a:lnTo>
                  <a:pt x="0" y="41252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3" name="Freeform 13"/>
          <p:cNvSpPr/>
          <p:nvPr/>
        </p:nvSpPr>
        <p:spPr>
          <a:xfrm rot="665646">
            <a:off x="-607849" y="7151772"/>
            <a:ext cx="4135775" cy="4891777"/>
          </a:xfrm>
          <a:custGeom>
            <a:avLst/>
            <a:gdLst/>
            <a:ahLst/>
            <a:cxnLst/>
            <a:rect l="l" t="t" r="r" b="b"/>
            <a:pathLst>
              <a:path w="4135775" h="4891777">
                <a:moveTo>
                  <a:pt x="0" y="0"/>
                </a:moveTo>
                <a:lnTo>
                  <a:pt x="4135775" y="0"/>
                </a:lnTo>
                <a:lnTo>
                  <a:pt x="4135775" y="4891776"/>
                </a:lnTo>
                <a:lnTo>
                  <a:pt x="0" y="48917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DE0D1"/>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12511689" y="2494217"/>
            <a:ext cx="5444578" cy="5423311"/>
            <a:chOff x="0" y="0"/>
            <a:chExt cx="6502400" cy="6477000"/>
          </a:xfrm>
        </p:grpSpPr>
        <p:sp>
          <p:nvSpPr>
            <p:cNvPr id="3" name="Freeform 3"/>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2"/>
              <a:stretch>
                <a:fillRect l="-50054" r="-50054"/>
              </a:stretch>
            </a:blipFill>
          </p:spPr>
          <p:txBody>
            <a:bodyPr/>
            <a:lstStyle/>
            <a:p>
              <a:endParaRPr lang="en-US"/>
            </a:p>
          </p:txBody>
        </p:sp>
        <p:sp>
          <p:nvSpPr>
            <p:cNvPr id="4" name="Freeform 4"/>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CEB3C0"/>
            </a:solidFill>
          </p:spPr>
          <p:txBody>
            <a:bodyPr/>
            <a:lstStyle/>
            <a:p>
              <a:endParaRPr lang="en-US"/>
            </a:p>
          </p:txBody>
        </p:sp>
      </p:grpSp>
      <p:sp>
        <p:nvSpPr>
          <p:cNvPr id="5" name="TextBox 5"/>
          <p:cNvSpPr txBox="1"/>
          <p:nvPr/>
        </p:nvSpPr>
        <p:spPr>
          <a:xfrm>
            <a:off x="1370790" y="2692447"/>
            <a:ext cx="10820400" cy="6585201"/>
          </a:xfrm>
          <a:prstGeom prst="rect">
            <a:avLst/>
          </a:prstGeom>
        </p:spPr>
        <p:txBody>
          <a:bodyPr wrap="square" lIns="0" tIns="0" rIns="0" bIns="0" rtlCol="0" anchor="t">
            <a:spAutoFit/>
          </a:bodyPr>
          <a:lstStyle/>
          <a:p>
            <a:pPr algn="l">
              <a:lnSpc>
                <a:spcPts val="5179"/>
              </a:lnSpc>
            </a:pPr>
            <a:r>
              <a:rPr lang="fr-FR" sz="2800" dirty="0">
                <a:solidFill>
                  <a:srgbClr val="331C2C"/>
                </a:solidFill>
                <a:latin typeface="Cooper BT Bold"/>
              </a:rPr>
              <a:t>Les données de performance système, incluant l'utilisation du CPU, de la mémoire, du disque, du réseau et d'autres métriques pertinentes, sont efficacement collectées. Elles sont stockées de manière sécurisée, garantissant leur intégrité et leur confidentialité, tout en restant facilement accessibles pour la génération de rapports ultérieurs. Cette étape essentielle nous permettra d'effectuer une analyse approfondie de ses performances système, soutenant ainsi une prise de décision éclairée et une gestion proactive de ses opérations.</a:t>
            </a:r>
            <a:endParaRPr lang="en-US" sz="2800" dirty="0">
              <a:solidFill>
                <a:srgbClr val="331C2C"/>
              </a:solidFill>
              <a:latin typeface="Cooper BT Bold"/>
            </a:endParaRPr>
          </a:p>
        </p:txBody>
      </p:sp>
      <p:sp>
        <p:nvSpPr>
          <p:cNvPr id="6" name="Freeform 6"/>
          <p:cNvSpPr/>
          <p:nvPr/>
        </p:nvSpPr>
        <p:spPr>
          <a:xfrm rot="10659771">
            <a:off x="16939064" y="7804610"/>
            <a:ext cx="3371126" cy="4478549"/>
          </a:xfrm>
          <a:custGeom>
            <a:avLst/>
            <a:gdLst/>
            <a:ahLst/>
            <a:cxnLst/>
            <a:rect l="l" t="t" r="r" b="b"/>
            <a:pathLst>
              <a:path w="3371126" h="4478549">
                <a:moveTo>
                  <a:pt x="0" y="0"/>
                </a:moveTo>
                <a:lnTo>
                  <a:pt x="3371126" y="0"/>
                </a:lnTo>
                <a:lnTo>
                  <a:pt x="3371126" y="4478549"/>
                </a:lnTo>
                <a:lnTo>
                  <a:pt x="0" y="447854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7" name="Group 7"/>
          <p:cNvGrpSpPr/>
          <p:nvPr/>
        </p:nvGrpSpPr>
        <p:grpSpPr>
          <a:xfrm>
            <a:off x="16479430" y="8470436"/>
            <a:ext cx="1193520" cy="1159060"/>
            <a:chOff x="0" y="0"/>
            <a:chExt cx="1591360" cy="1545414"/>
          </a:xfrm>
        </p:grpSpPr>
        <p:grpSp>
          <p:nvGrpSpPr>
            <p:cNvPr id="8" name="Group 8"/>
            <p:cNvGrpSpPr/>
            <p:nvPr/>
          </p:nvGrpSpPr>
          <p:grpSpPr>
            <a:xfrm>
              <a:off x="22973" y="0"/>
              <a:ext cx="1545414" cy="1545414"/>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EB3C0"/>
              </a:solidFill>
            </p:spPr>
            <p:txBody>
              <a:bodyPr/>
              <a:lstStyle/>
              <a:p>
                <a:endParaRPr lang="en-US"/>
              </a:p>
            </p:txBody>
          </p:sp>
          <p:sp>
            <p:nvSpPr>
              <p:cNvPr id="10" name="TextBox 10"/>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0" y="209522"/>
              <a:ext cx="1591360" cy="1076140"/>
            </a:xfrm>
            <a:prstGeom prst="rect">
              <a:avLst/>
            </a:prstGeom>
          </p:spPr>
          <p:txBody>
            <a:bodyPr lIns="0" tIns="0" rIns="0" bIns="0" rtlCol="0" anchor="t">
              <a:spAutoFit/>
            </a:bodyPr>
            <a:lstStyle/>
            <a:p>
              <a:pPr algn="ctr">
                <a:lnSpc>
                  <a:spcPts val="6790"/>
                </a:lnSpc>
              </a:pPr>
              <a:r>
                <a:rPr lang="fr-FR" sz="4850" dirty="0">
                  <a:solidFill>
                    <a:srgbClr val="331C2C"/>
                  </a:solidFill>
                  <a:latin typeface="Cooper BT Bold"/>
                </a:rPr>
                <a:t>4</a:t>
              </a:r>
              <a:endParaRPr lang="en-US" sz="4850" dirty="0">
                <a:solidFill>
                  <a:srgbClr val="331C2C"/>
                </a:solidFill>
                <a:latin typeface="Cooper BT Bold"/>
              </a:endParaRPr>
            </a:p>
          </p:txBody>
        </p:sp>
      </p:grpSp>
      <p:sp>
        <p:nvSpPr>
          <p:cNvPr id="12" name="TextBox 12"/>
          <p:cNvSpPr txBox="1"/>
          <p:nvPr/>
        </p:nvSpPr>
        <p:spPr>
          <a:xfrm>
            <a:off x="2553980" y="485745"/>
            <a:ext cx="13180039" cy="1085490"/>
          </a:xfrm>
          <a:prstGeom prst="rect">
            <a:avLst/>
          </a:prstGeom>
        </p:spPr>
        <p:txBody>
          <a:bodyPr lIns="0" tIns="0" rIns="0" bIns="0" rtlCol="0" anchor="t">
            <a:spAutoFit/>
          </a:bodyPr>
          <a:lstStyle/>
          <a:p>
            <a:pPr algn="ctr">
              <a:lnSpc>
                <a:spcPts val="9799"/>
              </a:lnSpc>
            </a:pPr>
            <a:r>
              <a:rPr lang="en-US" sz="4800" dirty="0">
                <a:solidFill>
                  <a:schemeClr val="accent4">
                    <a:lumMod val="75000"/>
                  </a:schemeClr>
                </a:solidFill>
                <a:latin typeface="Cooper BT Bold"/>
              </a:rPr>
              <a:t>FONCTIONNALITES</a:t>
            </a:r>
          </a:p>
        </p:txBody>
      </p:sp>
      <p:sp>
        <p:nvSpPr>
          <p:cNvPr id="13" name="TextBox 13"/>
          <p:cNvSpPr txBox="1"/>
          <p:nvPr/>
        </p:nvSpPr>
        <p:spPr>
          <a:xfrm>
            <a:off x="5486400" y="9400116"/>
            <a:ext cx="6882108" cy="458759"/>
          </a:xfrm>
          <a:prstGeom prst="rect">
            <a:avLst/>
          </a:prstGeom>
        </p:spPr>
        <p:txBody>
          <a:bodyPr lIns="0" tIns="0" rIns="0" bIns="0" rtlCol="0" anchor="t">
            <a:spAutoFit/>
          </a:bodyPr>
          <a:lstStyle/>
          <a:p>
            <a:pPr algn="ctr">
              <a:lnSpc>
                <a:spcPts val="3779"/>
              </a:lnSpc>
            </a:pPr>
            <a:r>
              <a:rPr lang="en-US" sz="2700" dirty="0">
                <a:solidFill>
                  <a:srgbClr val="331C2C"/>
                </a:solidFill>
                <a:latin typeface="Cooper BT Bold"/>
              </a:rPr>
              <a:t>EMSI | 2024</a:t>
            </a:r>
          </a:p>
        </p:txBody>
      </p:sp>
      <p:sp>
        <p:nvSpPr>
          <p:cNvPr id="14" name="Freeform 14"/>
          <p:cNvSpPr/>
          <p:nvPr/>
        </p:nvSpPr>
        <p:spPr>
          <a:xfrm rot="-10690362">
            <a:off x="14516937" y="-1346836"/>
            <a:ext cx="4134546" cy="4890324"/>
          </a:xfrm>
          <a:custGeom>
            <a:avLst/>
            <a:gdLst/>
            <a:ahLst/>
            <a:cxnLst/>
            <a:rect l="l" t="t" r="r" b="b"/>
            <a:pathLst>
              <a:path w="4134546" h="4890324">
                <a:moveTo>
                  <a:pt x="0" y="0"/>
                </a:moveTo>
                <a:lnTo>
                  <a:pt x="4134546" y="0"/>
                </a:lnTo>
                <a:lnTo>
                  <a:pt x="4134546" y="4890323"/>
                </a:lnTo>
                <a:lnTo>
                  <a:pt x="0" y="489032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5" name="Freeform 15"/>
          <p:cNvSpPr/>
          <p:nvPr/>
        </p:nvSpPr>
        <p:spPr>
          <a:xfrm>
            <a:off x="-1889093" y="-1787536"/>
            <a:ext cx="3105152" cy="4125202"/>
          </a:xfrm>
          <a:custGeom>
            <a:avLst/>
            <a:gdLst/>
            <a:ahLst/>
            <a:cxnLst/>
            <a:rect l="l" t="t" r="r" b="b"/>
            <a:pathLst>
              <a:path w="3105152" h="4125202">
                <a:moveTo>
                  <a:pt x="0" y="0"/>
                </a:moveTo>
                <a:lnTo>
                  <a:pt x="3105152" y="0"/>
                </a:lnTo>
                <a:lnTo>
                  <a:pt x="3105152" y="4125202"/>
                </a:lnTo>
                <a:lnTo>
                  <a:pt x="0" y="412520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7" name="TextBox 16">
            <a:extLst>
              <a:ext uri="{FF2B5EF4-FFF2-40B4-BE49-F238E27FC236}">
                <a16:creationId xmlns:a16="http://schemas.microsoft.com/office/drawing/2014/main" id="{30F72FF8-8704-BFF9-782D-24A287FD7EF4}"/>
              </a:ext>
            </a:extLst>
          </p:cNvPr>
          <p:cNvSpPr txBox="1"/>
          <p:nvPr/>
        </p:nvSpPr>
        <p:spPr>
          <a:xfrm>
            <a:off x="1578235" y="1814481"/>
            <a:ext cx="10499797" cy="584775"/>
          </a:xfrm>
          <a:prstGeom prst="rect">
            <a:avLst/>
          </a:prstGeom>
          <a:noFill/>
        </p:spPr>
        <p:txBody>
          <a:bodyPr wrap="none" rtlCol="0">
            <a:spAutoFit/>
          </a:bodyPr>
          <a:lstStyle/>
          <a:p>
            <a:r>
              <a:rPr lang="fr-FR" sz="3200" dirty="0">
                <a:solidFill>
                  <a:schemeClr val="tx2">
                    <a:lumMod val="75000"/>
                  </a:schemeClr>
                </a:solidFill>
                <a:latin typeface="Cooper BT Bold"/>
              </a:rPr>
              <a:t>1 - Collecter les Données de Performances Système</a:t>
            </a:r>
            <a:endParaRPr lang="en-US" sz="3200" dirty="0">
              <a:solidFill>
                <a:schemeClr val="tx2">
                  <a:lumMod val="75000"/>
                </a:schemeClr>
              </a:solidFill>
              <a:latin typeface="Cooper BT Bo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DE0D1"/>
        </a:solidFill>
        <a:effectLst/>
      </p:bgPr>
    </p:bg>
    <p:spTree>
      <p:nvGrpSpPr>
        <p:cNvPr id="1" name=""/>
        <p:cNvGrpSpPr/>
        <p:nvPr/>
      </p:nvGrpSpPr>
      <p:grpSpPr>
        <a:xfrm>
          <a:off x="0" y="0"/>
          <a:ext cx="0" cy="0"/>
          <a:chOff x="0" y="0"/>
          <a:chExt cx="0" cy="0"/>
        </a:xfrm>
      </p:grpSpPr>
      <p:sp>
        <p:nvSpPr>
          <p:cNvPr id="5" name="TextBox 5"/>
          <p:cNvSpPr txBox="1"/>
          <p:nvPr/>
        </p:nvSpPr>
        <p:spPr>
          <a:xfrm>
            <a:off x="4343400" y="1713369"/>
            <a:ext cx="11709454" cy="492443"/>
          </a:xfrm>
          <a:prstGeom prst="rect">
            <a:avLst/>
          </a:prstGeom>
        </p:spPr>
        <p:txBody>
          <a:bodyPr wrap="square" lIns="0" tIns="0" rIns="0" bIns="0" rtlCol="0" anchor="t">
            <a:spAutoFit/>
          </a:bodyPr>
          <a:lstStyle/>
          <a:p>
            <a:r>
              <a:rPr lang="fr-FR" sz="3200" dirty="0">
                <a:solidFill>
                  <a:schemeClr val="tx2">
                    <a:lumMod val="75000"/>
                  </a:schemeClr>
                </a:solidFill>
                <a:latin typeface="Cooper BT Bold"/>
              </a:rPr>
              <a:t>2 - </a:t>
            </a:r>
            <a:r>
              <a:rPr lang="en-US" sz="3200" dirty="0" err="1">
                <a:solidFill>
                  <a:schemeClr val="tx2">
                    <a:lumMod val="75000"/>
                  </a:schemeClr>
                </a:solidFill>
                <a:latin typeface="Cooper BT Bold"/>
              </a:rPr>
              <a:t>Générer</a:t>
            </a:r>
            <a:r>
              <a:rPr lang="en-US" sz="3200" dirty="0">
                <a:solidFill>
                  <a:schemeClr val="tx2">
                    <a:lumMod val="75000"/>
                  </a:schemeClr>
                </a:solidFill>
                <a:latin typeface="Cooper BT Bold"/>
              </a:rPr>
              <a:t> des Rapports </a:t>
            </a:r>
            <a:r>
              <a:rPr lang="en-US" sz="3200" dirty="0" err="1">
                <a:solidFill>
                  <a:schemeClr val="tx2">
                    <a:lumMod val="75000"/>
                  </a:schemeClr>
                </a:solidFill>
                <a:latin typeface="Cooper BT Bold"/>
              </a:rPr>
              <a:t>Personnalisables</a:t>
            </a:r>
            <a:endParaRPr lang="en-US" sz="3200" dirty="0">
              <a:solidFill>
                <a:schemeClr val="tx2">
                  <a:lumMod val="75000"/>
                </a:schemeClr>
              </a:solidFill>
              <a:latin typeface="Cooper BT Bold"/>
            </a:endParaRPr>
          </a:p>
        </p:txBody>
      </p:sp>
      <p:sp>
        <p:nvSpPr>
          <p:cNvPr id="6" name="TextBox 6"/>
          <p:cNvSpPr txBox="1"/>
          <p:nvPr/>
        </p:nvSpPr>
        <p:spPr>
          <a:xfrm>
            <a:off x="5702946" y="8809807"/>
            <a:ext cx="6882108" cy="458759"/>
          </a:xfrm>
          <a:prstGeom prst="rect">
            <a:avLst/>
          </a:prstGeom>
        </p:spPr>
        <p:txBody>
          <a:bodyPr lIns="0" tIns="0" rIns="0" bIns="0" rtlCol="0" anchor="t">
            <a:spAutoFit/>
          </a:bodyPr>
          <a:lstStyle/>
          <a:p>
            <a:pPr algn="ctr">
              <a:lnSpc>
                <a:spcPts val="3779"/>
              </a:lnSpc>
            </a:pPr>
            <a:r>
              <a:rPr lang="en-US" sz="2700" dirty="0">
                <a:solidFill>
                  <a:srgbClr val="331C2C"/>
                </a:solidFill>
                <a:latin typeface="Cooper BT Bold"/>
              </a:rPr>
              <a:t>EMSI | 2024</a:t>
            </a:r>
          </a:p>
        </p:txBody>
      </p:sp>
      <p:sp>
        <p:nvSpPr>
          <p:cNvPr id="9" name="TextBox 9"/>
          <p:cNvSpPr txBox="1"/>
          <p:nvPr/>
        </p:nvSpPr>
        <p:spPr>
          <a:xfrm>
            <a:off x="1785690" y="2743632"/>
            <a:ext cx="14847341" cy="4498091"/>
          </a:xfrm>
          <a:prstGeom prst="rect">
            <a:avLst/>
          </a:prstGeom>
        </p:spPr>
        <p:txBody>
          <a:bodyPr lIns="0" tIns="0" rIns="0" bIns="0" rtlCol="0" anchor="t">
            <a:spAutoFit/>
          </a:bodyPr>
          <a:lstStyle/>
          <a:p>
            <a:pPr algn="ctr">
              <a:lnSpc>
                <a:spcPts val="5125"/>
              </a:lnSpc>
            </a:pPr>
            <a:r>
              <a:rPr lang="fr-FR" sz="2800" dirty="0">
                <a:solidFill>
                  <a:srgbClr val="331C2C"/>
                </a:solidFill>
                <a:latin typeface="Cooper BT Bold"/>
              </a:rPr>
              <a:t>Le projet a été configuré pour générer des rapports personnalisables à partir des données collectées en utilisant des commandes de texte et des outils de traitement de données Shell Bash. Ces rapports sont conçus pour offrir des représentations textuelles claires, notamment des tableaux et des graphiques ASCII, permettant une analyse détaillée des performances système. Cette approche garantit que nous disposons d'informations exploitables et facilement interprétables pour optimiser nos opérations et nos ressources.</a:t>
            </a:r>
            <a:endParaRPr lang="en-US" sz="2800" dirty="0">
              <a:solidFill>
                <a:srgbClr val="331C2C"/>
              </a:solidFill>
              <a:latin typeface="Cooper BT Bold"/>
            </a:endParaRPr>
          </a:p>
        </p:txBody>
      </p:sp>
      <p:sp>
        <p:nvSpPr>
          <p:cNvPr id="14" name="Freeform 14"/>
          <p:cNvSpPr/>
          <p:nvPr/>
        </p:nvSpPr>
        <p:spPr>
          <a:xfrm rot="10659771">
            <a:off x="16939064" y="7804610"/>
            <a:ext cx="3371126" cy="4478549"/>
          </a:xfrm>
          <a:custGeom>
            <a:avLst/>
            <a:gdLst/>
            <a:ahLst/>
            <a:cxnLst/>
            <a:rect l="l" t="t" r="r" b="b"/>
            <a:pathLst>
              <a:path w="3371126" h="4478549">
                <a:moveTo>
                  <a:pt x="0" y="0"/>
                </a:moveTo>
                <a:lnTo>
                  <a:pt x="3371126" y="0"/>
                </a:lnTo>
                <a:lnTo>
                  <a:pt x="3371126" y="4478549"/>
                </a:lnTo>
                <a:lnTo>
                  <a:pt x="0" y="44785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5" name="Group 15"/>
          <p:cNvGrpSpPr/>
          <p:nvPr/>
        </p:nvGrpSpPr>
        <p:grpSpPr>
          <a:xfrm>
            <a:off x="16479430" y="8470436"/>
            <a:ext cx="1193520" cy="1159060"/>
            <a:chOff x="0" y="0"/>
            <a:chExt cx="1591360" cy="1545414"/>
          </a:xfrm>
        </p:grpSpPr>
        <p:grpSp>
          <p:nvGrpSpPr>
            <p:cNvPr id="16" name="Group 16"/>
            <p:cNvGrpSpPr/>
            <p:nvPr/>
          </p:nvGrpSpPr>
          <p:grpSpPr>
            <a:xfrm>
              <a:off x="22973" y="0"/>
              <a:ext cx="1545414" cy="1545414"/>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EB3C0"/>
              </a:solidFill>
            </p:spPr>
            <p:txBody>
              <a:bodyPr/>
              <a:lstStyle/>
              <a:p>
                <a:endParaRPr lang="en-US"/>
              </a:p>
            </p:txBody>
          </p:sp>
          <p:sp>
            <p:nvSpPr>
              <p:cNvPr id="18" name="TextBox 18"/>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19" name="TextBox 19"/>
            <p:cNvSpPr txBox="1"/>
            <p:nvPr/>
          </p:nvSpPr>
          <p:spPr>
            <a:xfrm>
              <a:off x="0" y="209522"/>
              <a:ext cx="1591360" cy="1076140"/>
            </a:xfrm>
            <a:prstGeom prst="rect">
              <a:avLst/>
            </a:prstGeom>
          </p:spPr>
          <p:txBody>
            <a:bodyPr lIns="0" tIns="0" rIns="0" bIns="0" rtlCol="0" anchor="t">
              <a:spAutoFit/>
            </a:bodyPr>
            <a:lstStyle/>
            <a:p>
              <a:pPr algn="ctr">
                <a:lnSpc>
                  <a:spcPts val="6790"/>
                </a:lnSpc>
              </a:pPr>
              <a:r>
                <a:rPr lang="fr-FR" sz="4850" dirty="0">
                  <a:solidFill>
                    <a:srgbClr val="331C2C"/>
                  </a:solidFill>
                  <a:latin typeface="Cooper BT Bold"/>
                </a:rPr>
                <a:t>5</a:t>
              </a:r>
              <a:endParaRPr lang="en-US" sz="4850" dirty="0">
                <a:solidFill>
                  <a:srgbClr val="331C2C"/>
                </a:solidFill>
                <a:latin typeface="Cooper BT Bold"/>
              </a:endParaRPr>
            </a:p>
          </p:txBody>
        </p:sp>
      </p:grpSp>
      <p:sp>
        <p:nvSpPr>
          <p:cNvPr id="20" name="Freeform 20"/>
          <p:cNvSpPr/>
          <p:nvPr/>
        </p:nvSpPr>
        <p:spPr>
          <a:xfrm rot="-10690362">
            <a:off x="14516937" y="-1346836"/>
            <a:ext cx="4134546" cy="4890324"/>
          </a:xfrm>
          <a:custGeom>
            <a:avLst/>
            <a:gdLst/>
            <a:ahLst/>
            <a:cxnLst/>
            <a:rect l="l" t="t" r="r" b="b"/>
            <a:pathLst>
              <a:path w="4134546" h="4890324">
                <a:moveTo>
                  <a:pt x="0" y="0"/>
                </a:moveTo>
                <a:lnTo>
                  <a:pt x="4134546" y="0"/>
                </a:lnTo>
                <a:lnTo>
                  <a:pt x="4134546" y="4890323"/>
                </a:lnTo>
                <a:lnTo>
                  <a:pt x="0" y="489032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21" name="Freeform 21"/>
          <p:cNvSpPr/>
          <p:nvPr/>
        </p:nvSpPr>
        <p:spPr>
          <a:xfrm>
            <a:off x="-1889093" y="-1787536"/>
            <a:ext cx="3105152" cy="4125202"/>
          </a:xfrm>
          <a:custGeom>
            <a:avLst/>
            <a:gdLst/>
            <a:ahLst/>
            <a:cxnLst/>
            <a:rect l="l" t="t" r="r" b="b"/>
            <a:pathLst>
              <a:path w="3105152" h="4125202">
                <a:moveTo>
                  <a:pt x="0" y="0"/>
                </a:moveTo>
                <a:lnTo>
                  <a:pt x="3105152" y="0"/>
                </a:lnTo>
                <a:lnTo>
                  <a:pt x="3105152" y="4125202"/>
                </a:lnTo>
                <a:lnTo>
                  <a:pt x="0" y="41252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2" name="Freeform 22"/>
          <p:cNvSpPr/>
          <p:nvPr/>
        </p:nvSpPr>
        <p:spPr>
          <a:xfrm rot="665646">
            <a:off x="-607849" y="7151772"/>
            <a:ext cx="4135775" cy="4891777"/>
          </a:xfrm>
          <a:custGeom>
            <a:avLst/>
            <a:gdLst/>
            <a:ahLst/>
            <a:cxnLst/>
            <a:rect l="l" t="t" r="r" b="b"/>
            <a:pathLst>
              <a:path w="4135775" h="4891777">
                <a:moveTo>
                  <a:pt x="0" y="0"/>
                </a:moveTo>
                <a:lnTo>
                  <a:pt x="4135775" y="0"/>
                </a:lnTo>
                <a:lnTo>
                  <a:pt x="4135775" y="4891776"/>
                </a:lnTo>
                <a:lnTo>
                  <a:pt x="0" y="48917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DE0D1"/>
        </a:solidFill>
        <a:effectLst/>
      </p:bgPr>
    </p:bg>
    <p:spTree>
      <p:nvGrpSpPr>
        <p:cNvPr id="1" name=""/>
        <p:cNvGrpSpPr/>
        <p:nvPr/>
      </p:nvGrpSpPr>
      <p:grpSpPr>
        <a:xfrm>
          <a:off x="0" y="0"/>
          <a:ext cx="0" cy="0"/>
          <a:chOff x="0" y="0"/>
          <a:chExt cx="0" cy="0"/>
        </a:xfrm>
      </p:grpSpPr>
      <p:sp>
        <p:nvSpPr>
          <p:cNvPr id="2" name="TextBox 2"/>
          <p:cNvSpPr txBox="1"/>
          <p:nvPr/>
        </p:nvSpPr>
        <p:spPr>
          <a:xfrm>
            <a:off x="3448320" y="574272"/>
            <a:ext cx="8773292" cy="1048107"/>
          </a:xfrm>
          <a:prstGeom prst="rect">
            <a:avLst/>
          </a:prstGeom>
        </p:spPr>
        <p:txBody>
          <a:bodyPr wrap="square" lIns="0" tIns="0" rIns="0" bIns="0" rtlCol="0" anchor="t">
            <a:spAutoFit/>
          </a:bodyPr>
          <a:lstStyle/>
          <a:p>
            <a:pPr>
              <a:lnSpc>
                <a:spcPts val="9799"/>
              </a:lnSpc>
            </a:pPr>
            <a:r>
              <a:rPr lang="fr-FR" sz="3200" dirty="0">
                <a:solidFill>
                  <a:schemeClr val="tx2">
                    <a:lumMod val="75000"/>
                  </a:schemeClr>
                </a:solidFill>
                <a:latin typeface="Cooper BT Bold"/>
              </a:rPr>
              <a:t>3 - </a:t>
            </a:r>
            <a:r>
              <a:rPr lang="en-US" sz="3200" dirty="0">
                <a:solidFill>
                  <a:schemeClr val="tx2">
                    <a:lumMod val="75000"/>
                  </a:schemeClr>
                </a:solidFill>
                <a:latin typeface="Cooper BT Bold"/>
              </a:rPr>
              <a:t>Configuration Flexible </a:t>
            </a:r>
          </a:p>
        </p:txBody>
      </p:sp>
      <p:sp>
        <p:nvSpPr>
          <p:cNvPr id="3" name="TextBox 3"/>
          <p:cNvSpPr txBox="1"/>
          <p:nvPr/>
        </p:nvSpPr>
        <p:spPr>
          <a:xfrm>
            <a:off x="5702946" y="8809807"/>
            <a:ext cx="6882108" cy="458759"/>
          </a:xfrm>
          <a:prstGeom prst="rect">
            <a:avLst/>
          </a:prstGeom>
        </p:spPr>
        <p:txBody>
          <a:bodyPr lIns="0" tIns="0" rIns="0" bIns="0" rtlCol="0" anchor="t">
            <a:spAutoFit/>
          </a:bodyPr>
          <a:lstStyle/>
          <a:p>
            <a:pPr algn="ctr">
              <a:lnSpc>
                <a:spcPts val="3779"/>
              </a:lnSpc>
            </a:pPr>
            <a:r>
              <a:rPr lang="en-US" sz="2700" dirty="0">
                <a:solidFill>
                  <a:srgbClr val="331C2C"/>
                </a:solidFill>
                <a:latin typeface="Cooper BT Bold"/>
              </a:rPr>
              <a:t>EMSI | 2024</a:t>
            </a:r>
          </a:p>
        </p:txBody>
      </p:sp>
      <p:sp>
        <p:nvSpPr>
          <p:cNvPr id="4" name="TextBox 4"/>
          <p:cNvSpPr txBox="1"/>
          <p:nvPr/>
        </p:nvSpPr>
        <p:spPr>
          <a:xfrm>
            <a:off x="1637065" y="2137837"/>
            <a:ext cx="9582908" cy="6011326"/>
          </a:xfrm>
          <a:prstGeom prst="rect">
            <a:avLst/>
          </a:prstGeom>
        </p:spPr>
        <p:txBody>
          <a:bodyPr wrap="square" lIns="0" tIns="0" rIns="0" bIns="0" rtlCol="0" anchor="t">
            <a:spAutoFit/>
          </a:bodyPr>
          <a:lstStyle/>
          <a:p>
            <a:pPr algn="ctr">
              <a:lnSpc>
                <a:spcPts val="4339"/>
              </a:lnSpc>
            </a:pPr>
            <a:r>
              <a:rPr lang="fr-FR" sz="2800" dirty="0">
                <a:solidFill>
                  <a:srgbClr val="331C2C"/>
                </a:solidFill>
                <a:latin typeface="Cooper BT Bold"/>
              </a:rPr>
              <a:t>L'utilisateur a la possibilité de configurer les paramètres de collecte de données selon ses besoins spécifiques en modifiant des variables ou des fichiers de configuration Shell Bash. Cette fonctionnalité permet à l'utilisateur de spécifier les métriques à surveiller, les intervalles de collecte, et autres critères pertinents en modifiant le script Shell Bash correspondant. Ainsi, nous pouvons adapter la collecte de données en fonction de nos exigences spécifiques, assurant une surveillance et une analyse personnalisées des performances système.</a:t>
            </a:r>
            <a:endParaRPr lang="en-US" sz="2800" dirty="0">
              <a:solidFill>
                <a:srgbClr val="331C2C"/>
              </a:solidFill>
              <a:latin typeface="Cooper BT Bold"/>
            </a:endParaRPr>
          </a:p>
        </p:txBody>
      </p:sp>
      <p:sp>
        <p:nvSpPr>
          <p:cNvPr id="13" name="Freeform 13"/>
          <p:cNvSpPr/>
          <p:nvPr/>
        </p:nvSpPr>
        <p:spPr>
          <a:xfrm rot="10659771">
            <a:off x="16939064" y="7804610"/>
            <a:ext cx="3371126" cy="4478549"/>
          </a:xfrm>
          <a:custGeom>
            <a:avLst/>
            <a:gdLst/>
            <a:ahLst/>
            <a:cxnLst/>
            <a:rect l="l" t="t" r="r" b="b"/>
            <a:pathLst>
              <a:path w="3371126" h="4478549">
                <a:moveTo>
                  <a:pt x="0" y="0"/>
                </a:moveTo>
                <a:lnTo>
                  <a:pt x="3371126" y="0"/>
                </a:lnTo>
                <a:lnTo>
                  <a:pt x="3371126" y="4478549"/>
                </a:lnTo>
                <a:lnTo>
                  <a:pt x="0" y="44785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4" name="Group 14"/>
          <p:cNvGrpSpPr/>
          <p:nvPr/>
        </p:nvGrpSpPr>
        <p:grpSpPr>
          <a:xfrm>
            <a:off x="16479430" y="8470436"/>
            <a:ext cx="1193520" cy="1159060"/>
            <a:chOff x="0" y="0"/>
            <a:chExt cx="1591360" cy="1545414"/>
          </a:xfrm>
        </p:grpSpPr>
        <p:grpSp>
          <p:nvGrpSpPr>
            <p:cNvPr id="15" name="Group 15"/>
            <p:cNvGrpSpPr/>
            <p:nvPr/>
          </p:nvGrpSpPr>
          <p:grpSpPr>
            <a:xfrm>
              <a:off x="22973" y="0"/>
              <a:ext cx="1545414" cy="1545414"/>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EB3C0"/>
              </a:solidFill>
            </p:spPr>
            <p:txBody>
              <a:bodyPr/>
              <a:lstStyle/>
              <a:p>
                <a:endParaRPr lang="en-US"/>
              </a:p>
            </p:txBody>
          </p:sp>
          <p:sp>
            <p:nvSpPr>
              <p:cNvPr id="17" name="TextBox 17"/>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18" name="TextBox 18"/>
            <p:cNvSpPr txBox="1"/>
            <p:nvPr/>
          </p:nvSpPr>
          <p:spPr>
            <a:xfrm>
              <a:off x="0" y="209522"/>
              <a:ext cx="1591360" cy="1076140"/>
            </a:xfrm>
            <a:prstGeom prst="rect">
              <a:avLst/>
            </a:prstGeom>
          </p:spPr>
          <p:txBody>
            <a:bodyPr lIns="0" tIns="0" rIns="0" bIns="0" rtlCol="0" anchor="t">
              <a:spAutoFit/>
            </a:bodyPr>
            <a:lstStyle/>
            <a:p>
              <a:pPr algn="ctr">
                <a:lnSpc>
                  <a:spcPts val="6790"/>
                </a:lnSpc>
              </a:pPr>
              <a:r>
                <a:rPr lang="fr-FR" sz="4850" dirty="0">
                  <a:solidFill>
                    <a:srgbClr val="331C2C"/>
                  </a:solidFill>
                  <a:latin typeface="Cooper BT Bold"/>
                </a:rPr>
                <a:t>6</a:t>
              </a:r>
              <a:endParaRPr lang="en-US" sz="4850" dirty="0">
                <a:solidFill>
                  <a:srgbClr val="331C2C"/>
                </a:solidFill>
                <a:latin typeface="Cooper BT Bold"/>
              </a:endParaRPr>
            </a:p>
          </p:txBody>
        </p:sp>
      </p:grpSp>
      <p:sp>
        <p:nvSpPr>
          <p:cNvPr id="20" name="Freeform 20"/>
          <p:cNvSpPr/>
          <p:nvPr/>
        </p:nvSpPr>
        <p:spPr>
          <a:xfrm rot="-10690362">
            <a:off x="14516937" y="-1346836"/>
            <a:ext cx="4134546" cy="4890324"/>
          </a:xfrm>
          <a:custGeom>
            <a:avLst/>
            <a:gdLst/>
            <a:ahLst/>
            <a:cxnLst/>
            <a:rect l="l" t="t" r="r" b="b"/>
            <a:pathLst>
              <a:path w="4134546" h="4890324">
                <a:moveTo>
                  <a:pt x="0" y="0"/>
                </a:moveTo>
                <a:lnTo>
                  <a:pt x="4134546" y="0"/>
                </a:lnTo>
                <a:lnTo>
                  <a:pt x="4134546" y="4890323"/>
                </a:lnTo>
                <a:lnTo>
                  <a:pt x="0" y="489032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21" name="Freeform 21"/>
          <p:cNvSpPr/>
          <p:nvPr/>
        </p:nvSpPr>
        <p:spPr>
          <a:xfrm>
            <a:off x="-1889093" y="-1787536"/>
            <a:ext cx="3105152" cy="4125202"/>
          </a:xfrm>
          <a:custGeom>
            <a:avLst/>
            <a:gdLst/>
            <a:ahLst/>
            <a:cxnLst/>
            <a:rect l="l" t="t" r="r" b="b"/>
            <a:pathLst>
              <a:path w="3105152" h="4125202">
                <a:moveTo>
                  <a:pt x="0" y="0"/>
                </a:moveTo>
                <a:lnTo>
                  <a:pt x="3105152" y="0"/>
                </a:lnTo>
                <a:lnTo>
                  <a:pt x="3105152" y="4125202"/>
                </a:lnTo>
                <a:lnTo>
                  <a:pt x="0" y="41252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2" name="Freeform 22"/>
          <p:cNvSpPr/>
          <p:nvPr/>
        </p:nvSpPr>
        <p:spPr>
          <a:xfrm rot="665646">
            <a:off x="-607849" y="7151772"/>
            <a:ext cx="4135775" cy="4891777"/>
          </a:xfrm>
          <a:custGeom>
            <a:avLst/>
            <a:gdLst/>
            <a:ahLst/>
            <a:cxnLst/>
            <a:rect l="l" t="t" r="r" b="b"/>
            <a:pathLst>
              <a:path w="4135775" h="4891777">
                <a:moveTo>
                  <a:pt x="0" y="0"/>
                </a:moveTo>
                <a:lnTo>
                  <a:pt x="4135775" y="0"/>
                </a:lnTo>
                <a:lnTo>
                  <a:pt x="4135775" y="4891776"/>
                </a:lnTo>
                <a:lnTo>
                  <a:pt x="0" y="48917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pic>
        <p:nvPicPr>
          <p:cNvPr id="2050" name="Picture 2" descr="Làm quen với Shell Script">
            <a:extLst>
              <a:ext uri="{FF2B5EF4-FFF2-40B4-BE49-F238E27FC236}">
                <a16:creationId xmlns:a16="http://schemas.microsoft.com/office/drawing/2014/main" id="{764BE1CB-BD18-D8BC-F717-22B52824C4D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52861" y="3728132"/>
            <a:ext cx="3774315" cy="28307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DE0D1"/>
        </a:solidFill>
        <a:effectLst/>
      </p:bgPr>
    </p:bg>
    <p:spTree>
      <p:nvGrpSpPr>
        <p:cNvPr id="1" name=""/>
        <p:cNvGrpSpPr/>
        <p:nvPr/>
      </p:nvGrpSpPr>
      <p:grpSpPr>
        <a:xfrm>
          <a:off x="0" y="0"/>
          <a:ext cx="0" cy="0"/>
          <a:chOff x="0" y="0"/>
          <a:chExt cx="0" cy="0"/>
        </a:xfrm>
      </p:grpSpPr>
      <p:sp>
        <p:nvSpPr>
          <p:cNvPr id="2" name="TextBox 2"/>
          <p:cNvSpPr txBox="1"/>
          <p:nvPr/>
        </p:nvSpPr>
        <p:spPr>
          <a:xfrm>
            <a:off x="6477000" y="1098326"/>
            <a:ext cx="13180039" cy="1037848"/>
          </a:xfrm>
          <a:prstGeom prst="rect">
            <a:avLst/>
          </a:prstGeom>
        </p:spPr>
        <p:txBody>
          <a:bodyPr lIns="0" tIns="0" rIns="0" bIns="0" rtlCol="0" anchor="t">
            <a:spAutoFit/>
          </a:bodyPr>
          <a:lstStyle/>
          <a:p>
            <a:pPr>
              <a:lnSpc>
                <a:spcPts val="9799"/>
              </a:lnSpc>
            </a:pPr>
            <a:r>
              <a:rPr lang="en-US" sz="3200" dirty="0">
                <a:solidFill>
                  <a:schemeClr val="tx2">
                    <a:lumMod val="75000"/>
                  </a:schemeClr>
                </a:solidFill>
                <a:latin typeface="Cooper BT Bold"/>
              </a:rPr>
              <a:t>4 - </a:t>
            </a:r>
            <a:r>
              <a:rPr lang="en-US" sz="3200" dirty="0" err="1">
                <a:solidFill>
                  <a:schemeClr val="tx2">
                    <a:lumMod val="75000"/>
                  </a:schemeClr>
                </a:solidFill>
                <a:latin typeface="Cooper BT Bold"/>
              </a:rPr>
              <a:t>Fiabilité</a:t>
            </a:r>
            <a:r>
              <a:rPr lang="en-US" sz="3200" dirty="0">
                <a:solidFill>
                  <a:schemeClr val="tx2">
                    <a:lumMod val="75000"/>
                  </a:schemeClr>
                </a:solidFill>
                <a:latin typeface="Cooper BT Bold"/>
              </a:rPr>
              <a:t> et </a:t>
            </a:r>
            <a:r>
              <a:rPr lang="en-US" sz="3200" dirty="0" err="1">
                <a:solidFill>
                  <a:schemeClr val="tx2">
                    <a:lumMod val="75000"/>
                  </a:schemeClr>
                </a:solidFill>
                <a:latin typeface="Cooper BT Bold"/>
              </a:rPr>
              <a:t>Sécurité</a:t>
            </a:r>
            <a:endParaRPr lang="en-US" sz="3200" dirty="0">
              <a:solidFill>
                <a:schemeClr val="tx2">
                  <a:lumMod val="75000"/>
                </a:schemeClr>
              </a:solidFill>
              <a:latin typeface="Cooper BT Bold"/>
            </a:endParaRPr>
          </a:p>
        </p:txBody>
      </p:sp>
      <p:sp>
        <p:nvSpPr>
          <p:cNvPr id="3" name="TextBox 3"/>
          <p:cNvSpPr txBox="1"/>
          <p:nvPr/>
        </p:nvSpPr>
        <p:spPr>
          <a:xfrm>
            <a:off x="1878890" y="2873099"/>
            <a:ext cx="14705320" cy="4433971"/>
          </a:xfrm>
          <a:prstGeom prst="rect">
            <a:avLst/>
          </a:prstGeom>
        </p:spPr>
        <p:txBody>
          <a:bodyPr lIns="0" tIns="0" rIns="0" bIns="0" rtlCol="0" anchor="t">
            <a:spAutoFit/>
          </a:bodyPr>
          <a:lstStyle/>
          <a:p>
            <a:pPr algn="ctr">
              <a:lnSpc>
                <a:spcPts val="5852"/>
              </a:lnSpc>
            </a:pPr>
            <a:r>
              <a:rPr lang="fr-FR" sz="2800" dirty="0">
                <a:solidFill>
                  <a:srgbClr val="331C2C"/>
                </a:solidFill>
                <a:latin typeface="Cooper BT Bold"/>
              </a:rPr>
              <a:t>Il est primordial que les données collectées soient fiables et sécurisées afin de garantir leur intégrité. Le projet a été conçu pour gérer les erreurs de manière efficace, en alertant l'utilisateur en cas de problème critique. Cette approche assure que nous disposons de données précises et fiables pour nos analyses de performances système, renforçant ainsi la confiance dans les informations recueillies et facilitant une réaction rapide en cas d'incident.</a:t>
            </a:r>
            <a:endParaRPr lang="en-US" sz="2800" dirty="0">
              <a:solidFill>
                <a:srgbClr val="331C2C"/>
              </a:solidFill>
              <a:latin typeface="Cooper BT Bold"/>
            </a:endParaRPr>
          </a:p>
        </p:txBody>
      </p:sp>
      <p:sp>
        <p:nvSpPr>
          <p:cNvPr id="4" name="TextBox 4"/>
          <p:cNvSpPr txBox="1"/>
          <p:nvPr/>
        </p:nvSpPr>
        <p:spPr>
          <a:xfrm>
            <a:off x="5702946" y="8809807"/>
            <a:ext cx="6882108" cy="458759"/>
          </a:xfrm>
          <a:prstGeom prst="rect">
            <a:avLst/>
          </a:prstGeom>
        </p:spPr>
        <p:txBody>
          <a:bodyPr lIns="0" tIns="0" rIns="0" bIns="0" rtlCol="0" anchor="t">
            <a:spAutoFit/>
          </a:bodyPr>
          <a:lstStyle/>
          <a:p>
            <a:pPr algn="ctr">
              <a:lnSpc>
                <a:spcPts val="3779"/>
              </a:lnSpc>
            </a:pPr>
            <a:r>
              <a:rPr lang="en-US" sz="2700" dirty="0">
                <a:solidFill>
                  <a:srgbClr val="331C2C"/>
                </a:solidFill>
                <a:latin typeface="Cooper BT Bold"/>
              </a:rPr>
              <a:t>EMSI | 2024</a:t>
            </a:r>
          </a:p>
        </p:txBody>
      </p:sp>
      <p:sp>
        <p:nvSpPr>
          <p:cNvPr id="5" name="Freeform 5"/>
          <p:cNvSpPr/>
          <p:nvPr/>
        </p:nvSpPr>
        <p:spPr>
          <a:xfrm rot="10659771">
            <a:off x="16939064" y="7804610"/>
            <a:ext cx="3371126" cy="4478549"/>
          </a:xfrm>
          <a:custGeom>
            <a:avLst/>
            <a:gdLst/>
            <a:ahLst/>
            <a:cxnLst/>
            <a:rect l="l" t="t" r="r" b="b"/>
            <a:pathLst>
              <a:path w="3371126" h="4478549">
                <a:moveTo>
                  <a:pt x="0" y="0"/>
                </a:moveTo>
                <a:lnTo>
                  <a:pt x="3371126" y="0"/>
                </a:lnTo>
                <a:lnTo>
                  <a:pt x="3371126" y="4478549"/>
                </a:lnTo>
                <a:lnTo>
                  <a:pt x="0" y="44785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6" name="Group 6"/>
          <p:cNvGrpSpPr/>
          <p:nvPr/>
        </p:nvGrpSpPr>
        <p:grpSpPr>
          <a:xfrm>
            <a:off x="16479430" y="8470436"/>
            <a:ext cx="1193520" cy="1159060"/>
            <a:chOff x="0" y="0"/>
            <a:chExt cx="1591360" cy="1545414"/>
          </a:xfrm>
        </p:grpSpPr>
        <p:grpSp>
          <p:nvGrpSpPr>
            <p:cNvPr id="7" name="Group 7"/>
            <p:cNvGrpSpPr/>
            <p:nvPr/>
          </p:nvGrpSpPr>
          <p:grpSpPr>
            <a:xfrm>
              <a:off x="22973" y="0"/>
              <a:ext cx="1545414" cy="1545414"/>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EB3C0"/>
              </a:solidFill>
            </p:spPr>
            <p:txBody>
              <a:bodyPr/>
              <a:lstStyle/>
              <a:p>
                <a:endParaRPr lang="en-US"/>
              </a:p>
            </p:txBody>
          </p:sp>
          <p:sp>
            <p:nvSpPr>
              <p:cNvPr id="9" name="TextBox 9"/>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0" y="209522"/>
              <a:ext cx="1591360" cy="1076140"/>
            </a:xfrm>
            <a:prstGeom prst="rect">
              <a:avLst/>
            </a:prstGeom>
          </p:spPr>
          <p:txBody>
            <a:bodyPr lIns="0" tIns="0" rIns="0" bIns="0" rtlCol="0" anchor="t">
              <a:spAutoFit/>
            </a:bodyPr>
            <a:lstStyle/>
            <a:p>
              <a:pPr algn="ctr">
                <a:lnSpc>
                  <a:spcPts val="6790"/>
                </a:lnSpc>
              </a:pPr>
              <a:r>
                <a:rPr lang="fr-FR" sz="4850" dirty="0">
                  <a:solidFill>
                    <a:srgbClr val="331C2C"/>
                  </a:solidFill>
                  <a:latin typeface="Cooper BT Bold"/>
                </a:rPr>
                <a:t>7</a:t>
              </a:r>
              <a:endParaRPr lang="en-US" sz="4850" dirty="0">
                <a:solidFill>
                  <a:srgbClr val="331C2C"/>
                </a:solidFill>
                <a:latin typeface="Cooper BT Bold"/>
              </a:endParaRPr>
            </a:p>
          </p:txBody>
        </p:sp>
      </p:grpSp>
      <p:sp>
        <p:nvSpPr>
          <p:cNvPr id="11" name="Freeform 11"/>
          <p:cNvSpPr/>
          <p:nvPr/>
        </p:nvSpPr>
        <p:spPr>
          <a:xfrm rot="-10690362">
            <a:off x="14516937" y="-1346836"/>
            <a:ext cx="4134546" cy="4890324"/>
          </a:xfrm>
          <a:custGeom>
            <a:avLst/>
            <a:gdLst/>
            <a:ahLst/>
            <a:cxnLst/>
            <a:rect l="l" t="t" r="r" b="b"/>
            <a:pathLst>
              <a:path w="4134546" h="4890324">
                <a:moveTo>
                  <a:pt x="0" y="0"/>
                </a:moveTo>
                <a:lnTo>
                  <a:pt x="4134546" y="0"/>
                </a:lnTo>
                <a:lnTo>
                  <a:pt x="4134546" y="4890323"/>
                </a:lnTo>
                <a:lnTo>
                  <a:pt x="0" y="489032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2" name="Freeform 12"/>
          <p:cNvSpPr/>
          <p:nvPr/>
        </p:nvSpPr>
        <p:spPr>
          <a:xfrm>
            <a:off x="-1889093" y="-1787536"/>
            <a:ext cx="3105152" cy="4125202"/>
          </a:xfrm>
          <a:custGeom>
            <a:avLst/>
            <a:gdLst/>
            <a:ahLst/>
            <a:cxnLst/>
            <a:rect l="l" t="t" r="r" b="b"/>
            <a:pathLst>
              <a:path w="3105152" h="4125202">
                <a:moveTo>
                  <a:pt x="0" y="0"/>
                </a:moveTo>
                <a:lnTo>
                  <a:pt x="3105152" y="0"/>
                </a:lnTo>
                <a:lnTo>
                  <a:pt x="3105152" y="4125202"/>
                </a:lnTo>
                <a:lnTo>
                  <a:pt x="0" y="41252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3" name="Freeform 13"/>
          <p:cNvSpPr/>
          <p:nvPr/>
        </p:nvSpPr>
        <p:spPr>
          <a:xfrm rot="665646">
            <a:off x="-607849" y="7151772"/>
            <a:ext cx="4135775" cy="4891777"/>
          </a:xfrm>
          <a:custGeom>
            <a:avLst/>
            <a:gdLst/>
            <a:ahLst/>
            <a:cxnLst/>
            <a:rect l="l" t="t" r="r" b="b"/>
            <a:pathLst>
              <a:path w="4135775" h="4891777">
                <a:moveTo>
                  <a:pt x="0" y="0"/>
                </a:moveTo>
                <a:lnTo>
                  <a:pt x="4135775" y="0"/>
                </a:lnTo>
                <a:lnTo>
                  <a:pt x="4135775" y="4891776"/>
                </a:lnTo>
                <a:lnTo>
                  <a:pt x="0" y="48917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DE0D1"/>
        </a:solidFill>
        <a:effectLst/>
      </p:bgPr>
    </p:bg>
    <p:spTree>
      <p:nvGrpSpPr>
        <p:cNvPr id="1" name=""/>
        <p:cNvGrpSpPr/>
        <p:nvPr/>
      </p:nvGrpSpPr>
      <p:grpSpPr>
        <a:xfrm>
          <a:off x="0" y="0"/>
          <a:ext cx="0" cy="0"/>
          <a:chOff x="0" y="0"/>
          <a:chExt cx="0" cy="0"/>
        </a:xfrm>
      </p:grpSpPr>
      <p:sp>
        <p:nvSpPr>
          <p:cNvPr id="2" name="TextBox 2"/>
          <p:cNvSpPr txBox="1"/>
          <p:nvPr/>
        </p:nvSpPr>
        <p:spPr>
          <a:xfrm>
            <a:off x="5486400" y="1018434"/>
            <a:ext cx="15815306" cy="1035733"/>
          </a:xfrm>
          <a:prstGeom prst="rect">
            <a:avLst/>
          </a:prstGeom>
        </p:spPr>
        <p:txBody>
          <a:bodyPr lIns="0" tIns="0" rIns="0" bIns="0" rtlCol="0" anchor="t">
            <a:spAutoFit/>
          </a:bodyPr>
          <a:lstStyle/>
          <a:p>
            <a:pPr>
              <a:lnSpc>
                <a:spcPts val="9799"/>
              </a:lnSpc>
            </a:pPr>
            <a:r>
              <a:rPr lang="en-US" sz="3200" dirty="0">
                <a:solidFill>
                  <a:schemeClr val="tx2">
                    <a:lumMod val="75000"/>
                  </a:schemeClr>
                </a:solidFill>
                <a:latin typeface="Cooper BT Bold"/>
              </a:rPr>
              <a:t>﻿5 - Interface </a:t>
            </a:r>
            <a:r>
              <a:rPr lang="en-US" sz="3200" dirty="0" err="1">
                <a:solidFill>
                  <a:schemeClr val="tx2">
                    <a:lumMod val="75000"/>
                  </a:schemeClr>
                </a:solidFill>
                <a:latin typeface="Cooper BT Bold"/>
              </a:rPr>
              <a:t>Utilisateur</a:t>
            </a:r>
            <a:r>
              <a:rPr lang="en-US" sz="3200" dirty="0">
                <a:solidFill>
                  <a:schemeClr val="tx2">
                    <a:lumMod val="75000"/>
                  </a:schemeClr>
                </a:solidFill>
                <a:latin typeface="Cooper BT Bold"/>
              </a:rPr>
              <a:t> Intuitive</a:t>
            </a:r>
          </a:p>
        </p:txBody>
      </p:sp>
      <p:sp>
        <p:nvSpPr>
          <p:cNvPr id="3" name="TextBox 3"/>
          <p:cNvSpPr txBox="1"/>
          <p:nvPr/>
        </p:nvSpPr>
        <p:spPr>
          <a:xfrm>
            <a:off x="2017023" y="2758680"/>
            <a:ext cx="14253953" cy="4769639"/>
          </a:xfrm>
          <a:prstGeom prst="rect">
            <a:avLst/>
          </a:prstGeom>
        </p:spPr>
        <p:txBody>
          <a:bodyPr wrap="square" lIns="0" tIns="0" rIns="0" bIns="0" rtlCol="0" anchor="t">
            <a:spAutoFit/>
          </a:bodyPr>
          <a:lstStyle/>
          <a:p>
            <a:pPr algn="ctr">
              <a:lnSpc>
                <a:spcPts val="5358"/>
              </a:lnSpc>
            </a:pPr>
            <a:r>
              <a:rPr lang="fr-FR" sz="2800" dirty="0">
                <a:solidFill>
                  <a:srgbClr val="331C2C"/>
                </a:solidFill>
                <a:latin typeface="Cooper BT Bold"/>
              </a:rPr>
              <a:t>Le système a été développé avec une interface utilisateur conviviale, permettant la configuration des paramètres de collecte et la génération de rapports de manière intuitive. Cette interface utilise des menus et des instructions simples dans l'environnement Shell Bash, facilitant ainsi l'interaction de l'utilisateur avec le système. De plus, toutes les commandes et options sont clairement documentées pour assurer une utilisation aisée et efficace du système par les utilisateurs.</a:t>
            </a:r>
            <a:endParaRPr lang="en-US" sz="2800" dirty="0">
              <a:solidFill>
                <a:srgbClr val="331C2C"/>
              </a:solidFill>
              <a:latin typeface="Cooper BT Bold"/>
            </a:endParaRPr>
          </a:p>
        </p:txBody>
      </p:sp>
      <p:sp>
        <p:nvSpPr>
          <p:cNvPr id="4" name="TextBox 4"/>
          <p:cNvSpPr txBox="1"/>
          <p:nvPr/>
        </p:nvSpPr>
        <p:spPr>
          <a:xfrm>
            <a:off x="5702946" y="8809807"/>
            <a:ext cx="6882108" cy="458759"/>
          </a:xfrm>
          <a:prstGeom prst="rect">
            <a:avLst/>
          </a:prstGeom>
        </p:spPr>
        <p:txBody>
          <a:bodyPr lIns="0" tIns="0" rIns="0" bIns="0" rtlCol="0" anchor="t">
            <a:spAutoFit/>
          </a:bodyPr>
          <a:lstStyle/>
          <a:p>
            <a:pPr algn="ctr">
              <a:lnSpc>
                <a:spcPts val="3779"/>
              </a:lnSpc>
            </a:pPr>
            <a:r>
              <a:rPr lang="en-US" sz="2700" dirty="0">
                <a:solidFill>
                  <a:srgbClr val="331C2C"/>
                </a:solidFill>
                <a:latin typeface="Cooper BT Bold"/>
              </a:rPr>
              <a:t>EMSI | 2024</a:t>
            </a:r>
          </a:p>
        </p:txBody>
      </p:sp>
      <p:sp>
        <p:nvSpPr>
          <p:cNvPr id="6" name="Freeform 6"/>
          <p:cNvSpPr/>
          <p:nvPr/>
        </p:nvSpPr>
        <p:spPr>
          <a:xfrm rot="10659771">
            <a:off x="16939064" y="7804610"/>
            <a:ext cx="3371126" cy="4478549"/>
          </a:xfrm>
          <a:custGeom>
            <a:avLst/>
            <a:gdLst/>
            <a:ahLst/>
            <a:cxnLst/>
            <a:rect l="l" t="t" r="r" b="b"/>
            <a:pathLst>
              <a:path w="3371126" h="4478549">
                <a:moveTo>
                  <a:pt x="0" y="0"/>
                </a:moveTo>
                <a:lnTo>
                  <a:pt x="3371126" y="0"/>
                </a:lnTo>
                <a:lnTo>
                  <a:pt x="3371126" y="4478549"/>
                </a:lnTo>
                <a:lnTo>
                  <a:pt x="0" y="44785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7" name="Group 7"/>
          <p:cNvGrpSpPr/>
          <p:nvPr/>
        </p:nvGrpSpPr>
        <p:grpSpPr>
          <a:xfrm>
            <a:off x="16479430" y="8470436"/>
            <a:ext cx="1193520" cy="1159060"/>
            <a:chOff x="0" y="0"/>
            <a:chExt cx="1591360" cy="1545414"/>
          </a:xfrm>
        </p:grpSpPr>
        <p:grpSp>
          <p:nvGrpSpPr>
            <p:cNvPr id="8" name="Group 8"/>
            <p:cNvGrpSpPr/>
            <p:nvPr/>
          </p:nvGrpSpPr>
          <p:grpSpPr>
            <a:xfrm>
              <a:off x="22973" y="0"/>
              <a:ext cx="1545414" cy="1545414"/>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EB3C0"/>
              </a:solidFill>
            </p:spPr>
            <p:txBody>
              <a:bodyPr/>
              <a:lstStyle/>
              <a:p>
                <a:endParaRPr lang="en-US"/>
              </a:p>
            </p:txBody>
          </p:sp>
          <p:sp>
            <p:nvSpPr>
              <p:cNvPr id="10" name="TextBox 10"/>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0" y="209522"/>
              <a:ext cx="1591360" cy="1076140"/>
            </a:xfrm>
            <a:prstGeom prst="rect">
              <a:avLst/>
            </a:prstGeom>
          </p:spPr>
          <p:txBody>
            <a:bodyPr lIns="0" tIns="0" rIns="0" bIns="0" rtlCol="0" anchor="t">
              <a:spAutoFit/>
            </a:bodyPr>
            <a:lstStyle/>
            <a:p>
              <a:pPr algn="ctr">
                <a:lnSpc>
                  <a:spcPts val="6790"/>
                </a:lnSpc>
              </a:pPr>
              <a:r>
                <a:rPr lang="fr-FR" sz="4850" dirty="0">
                  <a:solidFill>
                    <a:srgbClr val="331C2C"/>
                  </a:solidFill>
                  <a:latin typeface="Cooper BT Bold"/>
                </a:rPr>
                <a:t>8</a:t>
              </a:r>
              <a:endParaRPr lang="en-US" sz="4850" dirty="0">
                <a:solidFill>
                  <a:srgbClr val="331C2C"/>
                </a:solidFill>
                <a:latin typeface="Cooper BT Bold"/>
              </a:endParaRPr>
            </a:p>
          </p:txBody>
        </p:sp>
      </p:grpSp>
      <p:sp>
        <p:nvSpPr>
          <p:cNvPr id="12" name="Freeform 12"/>
          <p:cNvSpPr/>
          <p:nvPr/>
        </p:nvSpPr>
        <p:spPr>
          <a:xfrm rot="-10690362">
            <a:off x="14516937" y="-1346836"/>
            <a:ext cx="4134546" cy="4890324"/>
          </a:xfrm>
          <a:custGeom>
            <a:avLst/>
            <a:gdLst/>
            <a:ahLst/>
            <a:cxnLst/>
            <a:rect l="l" t="t" r="r" b="b"/>
            <a:pathLst>
              <a:path w="4134546" h="4890324">
                <a:moveTo>
                  <a:pt x="0" y="0"/>
                </a:moveTo>
                <a:lnTo>
                  <a:pt x="4134546" y="0"/>
                </a:lnTo>
                <a:lnTo>
                  <a:pt x="4134546" y="4890323"/>
                </a:lnTo>
                <a:lnTo>
                  <a:pt x="0" y="489032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3" name="Freeform 13"/>
          <p:cNvSpPr/>
          <p:nvPr/>
        </p:nvSpPr>
        <p:spPr>
          <a:xfrm>
            <a:off x="-1889093" y="-1787536"/>
            <a:ext cx="3105152" cy="4125202"/>
          </a:xfrm>
          <a:custGeom>
            <a:avLst/>
            <a:gdLst/>
            <a:ahLst/>
            <a:cxnLst/>
            <a:rect l="l" t="t" r="r" b="b"/>
            <a:pathLst>
              <a:path w="3105152" h="4125202">
                <a:moveTo>
                  <a:pt x="0" y="0"/>
                </a:moveTo>
                <a:lnTo>
                  <a:pt x="3105152" y="0"/>
                </a:lnTo>
                <a:lnTo>
                  <a:pt x="3105152" y="4125202"/>
                </a:lnTo>
                <a:lnTo>
                  <a:pt x="0" y="41252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4" name="Freeform 14"/>
          <p:cNvSpPr/>
          <p:nvPr/>
        </p:nvSpPr>
        <p:spPr>
          <a:xfrm rot="665646">
            <a:off x="-607849" y="7151772"/>
            <a:ext cx="4135775" cy="4891777"/>
          </a:xfrm>
          <a:custGeom>
            <a:avLst/>
            <a:gdLst/>
            <a:ahLst/>
            <a:cxnLst/>
            <a:rect l="l" t="t" r="r" b="b"/>
            <a:pathLst>
              <a:path w="4135775" h="4891777">
                <a:moveTo>
                  <a:pt x="0" y="0"/>
                </a:moveTo>
                <a:lnTo>
                  <a:pt x="4135775" y="0"/>
                </a:lnTo>
                <a:lnTo>
                  <a:pt x="4135775" y="4891776"/>
                </a:lnTo>
                <a:lnTo>
                  <a:pt x="0" y="48917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DE0D1"/>
        </a:solidFill>
        <a:effectLst/>
      </p:bgPr>
    </p:bg>
    <p:spTree>
      <p:nvGrpSpPr>
        <p:cNvPr id="1" name=""/>
        <p:cNvGrpSpPr/>
        <p:nvPr/>
      </p:nvGrpSpPr>
      <p:grpSpPr>
        <a:xfrm>
          <a:off x="0" y="0"/>
          <a:ext cx="0" cy="0"/>
          <a:chOff x="0" y="0"/>
          <a:chExt cx="0" cy="0"/>
        </a:xfrm>
      </p:grpSpPr>
      <p:sp>
        <p:nvSpPr>
          <p:cNvPr id="2" name="TextBox 2"/>
          <p:cNvSpPr txBox="1"/>
          <p:nvPr/>
        </p:nvSpPr>
        <p:spPr>
          <a:xfrm>
            <a:off x="2286001" y="2781300"/>
            <a:ext cx="9878791" cy="5251502"/>
          </a:xfrm>
          <a:prstGeom prst="rect">
            <a:avLst/>
          </a:prstGeom>
        </p:spPr>
        <p:txBody>
          <a:bodyPr wrap="square" lIns="0" tIns="0" rIns="0" bIns="0" rtlCol="0" anchor="t">
            <a:spAutoFit/>
          </a:bodyPr>
          <a:lstStyle/>
          <a:p>
            <a:pPr algn="ctr">
              <a:lnSpc>
                <a:spcPts val="5179"/>
              </a:lnSpc>
            </a:pPr>
            <a:r>
              <a:rPr lang="fr-FR" sz="2800" dirty="0">
                <a:solidFill>
                  <a:srgbClr val="331C2C"/>
                </a:solidFill>
                <a:latin typeface="Cooper BT Bold"/>
              </a:rPr>
              <a:t>Le projet a été configuré pour enregistrer toutes les activités de collecte de données et de génération de rapports dans un fichier journal. Cette fonctionnalité permet un suivi complet des opérations effectuées, facilitant ainsi l'audit des activités liées au système. Cette traçabilité renforce la transparence et la sécurité des processus de surveillance et d'analyse des performances.</a:t>
            </a:r>
            <a:endParaRPr lang="en-US" sz="2800" dirty="0">
              <a:solidFill>
                <a:srgbClr val="331C2C"/>
              </a:solidFill>
              <a:latin typeface="Cooper BT Bold"/>
            </a:endParaRPr>
          </a:p>
        </p:txBody>
      </p:sp>
      <p:grpSp>
        <p:nvGrpSpPr>
          <p:cNvPr id="3" name="Group 3"/>
          <p:cNvGrpSpPr>
            <a:grpSpLocks noChangeAspect="1"/>
          </p:cNvGrpSpPr>
          <p:nvPr/>
        </p:nvGrpSpPr>
        <p:grpSpPr>
          <a:xfrm>
            <a:off x="12597861" y="2561569"/>
            <a:ext cx="5477869" cy="5316961"/>
            <a:chOff x="-23043" y="66269"/>
            <a:chExt cx="6542159" cy="6349987"/>
          </a:xfrm>
        </p:grpSpPr>
        <p:sp>
          <p:nvSpPr>
            <p:cNvPr id="4" name="Freeform 4"/>
            <p:cNvSpPr/>
            <p:nvPr/>
          </p:nvSpPr>
          <p:spPr>
            <a:xfrm>
              <a:off x="-23043" y="119141"/>
              <a:ext cx="6542159" cy="6244241"/>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2"/>
              <a:stretch>
                <a:fillRect l="-24712" r="-24712"/>
              </a:stretch>
            </a:blipFill>
          </p:spPr>
          <p:txBody>
            <a:bodyPr/>
            <a:lstStyle/>
            <a:p>
              <a:endParaRPr lang="en-US" dirty="0"/>
            </a:p>
          </p:txBody>
        </p:sp>
        <p:sp>
          <p:nvSpPr>
            <p:cNvPr id="5" name="Freeform 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CEB3C0"/>
            </a:solidFill>
          </p:spPr>
          <p:txBody>
            <a:bodyPr/>
            <a:lstStyle/>
            <a:p>
              <a:endParaRPr lang="en-US"/>
            </a:p>
          </p:txBody>
        </p:sp>
      </p:grpSp>
      <p:sp>
        <p:nvSpPr>
          <p:cNvPr id="6" name="Freeform 6"/>
          <p:cNvSpPr/>
          <p:nvPr/>
        </p:nvSpPr>
        <p:spPr>
          <a:xfrm rot="10659771">
            <a:off x="16939064" y="7804610"/>
            <a:ext cx="3371126" cy="4478549"/>
          </a:xfrm>
          <a:custGeom>
            <a:avLst/>
            <a:gdLst/>
            <a:ahLst/>
            <a:cxnLst/>
            <a:rect l="l" t="t" r="r" b="b"/>
            <a:pathLst>
              <a:path w="3371126" h="4478549">
                <a:moveTo>
                  <a:pt x="0" y="0"/>
                </a:moveTo>
                <a:lnTo>
                  <a:pt x="3371126" y="0"/>
                </a:lnTo>
                <a:lnTo>
                  <a:pt x="3371126" y="4478549"/>
                </a:lnTo>
                <a:lnTo>
                  <a:pt x="0" y="447854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7" name="Group 7"/>
          <p:cNvGrpSpPr/>
          <p:nvPr/>
        </p:nvGrpSpPr>
        <p:grpSpPr>
          <a:xfrm>
            <a:off x="16479430" y="8470436"/>
            <a:ext cx="1193520" cy="1159060"/>
            <a:chOff x="0" y="0"/>
            <a:chExt cx="1591360" cy="1545414"/>
          </a:xfrm>
        </p:grpSpPr>
        <p:grpSp>
          <p:nvGrpSpPr>
            <p:cNvPr id="8" name="Group 8"/>
            <p:cNvGrpSpPr/>
            <p:nvPr/>
          </p:nvGrpSpPr>
          <p:grpSpPr>
            <a:xfrm>
              <a:off x="22973" y="0"/>
              <a:ext cx="1545414" cy="1545414"/>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EB3C0"/>
              </a:solidFill>
            </p:spPr>
            <p:txBody>
              <a:bodyPr/>
              <a:lstStyle/>
              <a:p>
                <a:endParaRPr lang="en-US"/>
              </a:p>
            </p:txBody>
          </p:sp>
          <p:sp>
            <p:nvSpPr>
              <p:cNvPr id="10" name="TextBox 10"/>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0" y="209522"/>
              <a:ext cx="1591360" cy="1076140"/>
            </a:xfrm>
            <a:prstGeom prst="rect">
              <a:avLst/>
            </a:prstGeom>
          </p:spPr>
          <p:txBody>
            <a:bodyPr lIns="0" tIns="0" rIns="0" bIns="0" rtlCol="0" anchor="t">
              <a:spAutoFit/>
            </a:bodyPr>
            <a:lstStyle/>
            <a:p>
              <a:pPr algn="ctr">
                <a:lnSpc>
                  <a:spcPts val="6790"/>
                </a:lnSpc>
              </a:pPr>
              <a:r>
                <a:rPr lang="fr-FR" sz="4850" dirty="0">
                  <a:solidFill>
                    <a:srgbClr val="331C2C"/>
                  </a:solidFill>
                  <a:latin typeface="Cooper BT Bold"/>
                </a:rPr>
                <a:t>9</a:t>
              </a:r>
              <a:endParaRPr lang="en-US" sz="4850" dirty="0">
                <a:solidFill>
                  <a:srgbClr val="331C2C"/>
                </a:solidFill>
                <a:latin typeface="Cooper BT Bold"/>
              </a:endParaRPr>
            </a:p>
          </p:txBody>
        </p:sp>
      </p:grpSp>
      <p:sp>
        <p:nvSpPr>
          <p:cNvPr id="12" name="TextBox 12"/>
          <p:cNvSpPr txBox="1"/>
          <p:nvPr/>
        </p:nvSpPr>
        <p:spPr>
          <a:xfrm>
            <a:off x="3810000" y="1070387"/>
            <a:ext cx="10929913" cy="1132169"/>
          </a:xfrm>
          <a:prstGeom prst="rect">
            <a:avLst/>
          </a:prstGeom>
        </p:spPr>
        <p:txBody>
          <a:bodyPr lIns="0" tIns="0" rIns="0" bIns="0" rtlCol="0" anchor="t">
            <a:spAutoFit/>
          </a:bodyPr>
          <a:lstStyle/>
          <a:p>
            <a:pPr>
              <a:lnSpc>
                <a:spcPts val="9799"/>
              </a:lnSpc>
            </a:pPr>
            <a:r>
              <a:rPr lang="en-US" sz="7200" dirty="0">
                <a:solidFill>
                  <a:schemeClr val="tx2">
                    <a:lumMod val="75000"/>
                  </a:schemeClr>
                </a:solidFill>
                <a:latin typeface="Cooper BT Bold"/>
              </a:rPr>
              <a:t>﻿</a:t>
            </a:r>
            <a:r>
              <a:rPr lang="en-US" sz="3200" dirty="0">
                <a:solidFill>
                  <a:schemeClr val="tx2">
                    <a:lumMod val="75000"/>
                  </a:schemeClr>
                </a:solidFill>
                <a:latin typeface="Cooper BT Bold"/>
              </a:rPr>
              <a:t>6 - </a:t>
            </a:r>
            <a:r>
              <a:rPr lang="en-US" sz="3200" dirty="0" err="1">
                <a:solidFill>
                  <a:schemeClr val="tx2">
                    <a:lumMod val="75000"/>
                  </a:schemeClr>
                </a:solidFill>
                <a:latin typeface="Cooper BT Bold"/>
              </a:rPr>
              <a:t>Journalisation</a:t>
            </a:r>
            <a:r>
              <a:rPr lang="en-US" sz="3200" dirty="0">
                <a:solidFill>
                  <a:schemeClr val="tx2">
                    <a:lumMod val="75000"/>
                  </a:schemeClr>
                </a:solidFill>
                <a:latin typeface="Cooper BT Bold"/>
              </a:rPr>
              <a:t> des </a:t>
            </a:r>
            <a:r>
              <a:rPr lang="en-US" sz="3200" dirty="0" err="1">
                <a:solidFill>
                  <a:schemeClr val="tx2">
                    <a:lumMod val="75000"/>
                  </a:schemeClr>
                </a:solidFill>
                <a:latin typeface="Cooper BT Bold"/>
              </a:rPr>
              <a:t>Activités</a:t>
            </a:r>
            <a:endParaRPr lang="en-US" sz="3200" dirty="0">
              <a:solidFill>
                <a:schemeClr val="tx2">
                  <a:lumMod val="75000"/>
                </a:schemeClr>
              </a:solidFill>
              <a:latin typeface="Cooper BT Bold"/>
            </a:endParaRPr>
          </a:p>
        </p:txBody>
      </p:sp>
      <p:sp>
        <p:nvSpPr>
          <p:cNvPr id="13" name="TextBox 13"/>
          <p:cNvSpPr txBox="1"/>
          <p:nvPr/>
        </p:nvSpPr>
        <p:spPr>
          <a:xfrm>
            <a:off x="6404074" y="9216613"/>
            <a:ext cx="6882108" cy="458759"/>
          </a:xfrm>
          <a:prstGeom prst="rect">
            <a:avLst/>
          </a:prstGeom>
        </p:spPr>
        <p:txBody>
          <a:bodyPr lIns="0" tIns="0" rIns="0" bIns="0" rtlCol="0" anchor="t">
            <a:spAutoFit/>
          </a:bodyPr>
          <a:lstStyle/>
          <a:p>
            <a:pPr algn="ctr">
              <a:lnSpc>
                <a:spcPts val="3779"/>
              </a:lnSpc>
            </a:pPr>
            <a:r>
              <a:rPr lang="en-US" sz="2700" dirty="0">
                <a:solidFill>
                  <a:srgbClr val="331C2C"/>
                </a:solidFill>
                <a:latin typeface="Cooper BT Bold"/>
              </a:rPr>
              <a:t>EMSI | 2024</a:t>
            </a:r>
          </a:p>
        </p:txBody>
      </p:sp>
      <p:sp>
        <p:nvSpPr>
          <p:cNvPr id="14" name="Freeform 14"/>
          <p:cNvSpPr/>
          <p:nvPr/>
        </p:nvSpPr>
        <p:spPr>
          <a:xfrm rot="-10690362">
            <a:off x="14516937" y="-1346836"/>
            <a:ext cx="4134546" cy="4890324"/>
          </a:xfrm>
          <a:custGeom>
            <a:avLst/>
            <a:gdLst/>
            <a:ahLst/>
            <a:cxnLst/>
            <a:rect l="l" t="t" r="r" b="b"/>
            <a:pathLst>
              <a:path w="4134546" h="4890324">
                <a:moveTo>
                  <a:pt x="0" y="0"/>
                </a:moveTo>
                <a:lnTo>
                  <a:pt x="4134546" y="0"/>
                </a:lnTo>
                <a:lnTo>
                  <a:pt x="4134546" y="4890323"/>
                </a:lnTo>
                <a:lnTo>
                  <a:pt x="0" y="489032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5" name="Freeform 15"/>
          <p:cNvSpPr/>
          <p:nvPr/>
        </p:nvSpPr>
        <p:spPr>
          <a:xfrm>
            <a:off x="-1889093" y="-1787536"/>
            <a:ext cx="3105152" cy="4125202"/>
          </a:xfrm>
          <a:custGeom>
            <a:avLst/>
            <a:gdLst/>
            <a:ahLst/>
            <a:cxnLst/>
            <a:rect l="l" t="t" r="r" b="b"/>
            <a:pathLst>
              <a:path w="3105152" h="4125202">
                <a:moveTo>
                  <a:pt x="0" y="0"/>
                </a:moveTo>
                <a:lnTo>
                  <a:pt x="3105152" y="0"/>
                </a:lnTo>
                <a:lnTo>
                  <a:pt x="3105152" y="4125202"/>
                </a:lnTo>
                <a:lnTo>
                  <a:pt x="0" y="412520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6" name="Freeform 16"/>
          <p:cNvSpPr/>
          <p:nvPr/>
        </p:nvSpPr>
        <p:spPr>
          <a:xfrm rot="665646">
            <a:off x="-607849" y="7151772"/>
            <a:ext cx="4135775" cy="4891777"/>
          </a:xfrm>
          <a:custGeom>
            <a:avLst/>
            <a:gdLst/>
            <a:ahLst/>
            <a:cxnLst/>
            <a:rect l="l" t="t" r="r" b="b"/>
            <a:pathLst>
              <a:path w="4135775" h="4891777">
                <a:moveTo>
                  <a:pt x="0" y="0"/>
                </a:moveTo>
                <a:lnTo>
                  <a:pt x="4135775" y="0"/>
                </a:lnTo>
                <a:lnTo>
                  <a:pt x="4135775" y="4891776"/>
                </a:lnTo>
                <a:lnTo>
                  <a:pt x="0" y="489177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TotalTime>
  <Words>848</Words>
  <Application>Microsoft Office PowerPoint</Application>
  <PresentationFormat>Custom</PresentationFormat>
  <Paragraphs>57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Arial</vt:lpstr>
      <vt:lpstr>Cooper BT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Cream Purple Abstract Thesis Defense Presentation</dc:title>
  <cp:lastModifiedBy>Silver Bullet</cp:lastModifiedBy>
  <cp:revision>3</cp:revision>
  <dcterms:created xsi:type="dcterms:W3CDTF">2006-08-16T00:00:00Z</dcterms:created>
  <dcterms:modified xsi:type="dcterms:W3CDTF">2024-05-11T17:20:55Z</dcterms:modified>
  <dc:identifier>DAGE7ah__M4</dc:identifier>
</cp:coreProperties>
</file>