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8" r:id="rId3"/>
    <p:sldId id="261" r:id="rId4"/>
    <p:sldId id="257" r:id="rId5"/>
    <p:sldId id="259" r:id="rId6"/>
    <p:sldId id="260"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9" d="100"/>
          <a:sy n="79" d="100"/>
        </p:scale>
        <p:origin x="15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19375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0655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6530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079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96356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80777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77624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76652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1980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1242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413369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05793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15005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51883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75416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71996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11/26/2019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8689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11/26/2019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‹N°›</a:t>
            </a:fld>
            <a:endParaRPr lang="en-US" dirty="0"/>
          </a:p>
        </p:txBody>
      </p:sp>
    </p:spTree>
    <p:extLst>
      <p:ext uri="{BB962C8B-B14F-4D97-AF65-F5344CB8AC3E}">
        <p14:creationId xmlns:p14="http://schemas.microsoft.com/office/powerpoint/2010/main" val="143128874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62" r:id="rId5"/>
    <p:sldLayoutId id="2147483663" r:id="rId6"/>
    <p:sldLayoutId id="2147483664" r:id="rId7"/>
    <p:sldLayoutId id="2147483665" r:id="rId8"/>
    <p:sldLayoutId id="2147483666" r:id="rId9"/>
    <p:sldLayoutId id="2147483667" r:id="rId10"/>
    <p:sldLayoutId id="2147483668" r:id="rId11"/>
    <p:sldLayoutId id="2147483674" r:id="rId12"/>
    <p:sldLayoutId id="2147483669" r:id="rId13"/>
    <p:sldLayoutId id="2147483670" r:id="rId14"/>
    <p:sldLayoutId id="2147483671" r:id="rId15"/>
    <p:sldLayoutId id="2147483672" r:id="rId16"/>
    <p:sldLayoutId id="2147483673"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5" Type="http://schemas.openxmlformats.org/officeDocument/2006/relationships/hyperlink" Target="http://www.amazon.com/gp/product/0596008031" TargetMode="External"/><Relationship Id="rId4" Type="http://schemas.openxmlformats.org/officeDocument/2006/relationships/hyperlink" Target="http://jtidwell.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08855-6C67-441B-905C-1D47F7881561}"/>
              </a:ext>
            </a:extLst>
          </p:cNvPr>
          <p:cNvPicPr>
            <a:picLocks noChangeAspect="1"/>
          </p:cNvPicPr>
          <p:nvPr/>
        </p:nvPicPr>
        <p:blipFill rotWithShape="1">
          <a:blip r:embed="rId3">
            <a:alphaModFix amt="35000"/>
          </a:blip>
          <a:srcRect t="1353" b="821"/>
          <a:stretch/>
        </p:blipFill>
        <p:spPr>
          <a:xfrm>
            <a:off x="121382" y="8102"/>
            <a:ext cx="12191980" cy="6857990"/>
          </a:xfrm>
          <a:prstGeom prst="rect">
            <a:avLst/>
          </a:prstGeom>
        </p:spPr>
      </p:pic>
      <p:sp>
        <p:nvSpPr>
          <p:cNvPr id="2" name="Titre 1">
            <a:extLst>
              <a:ext uri="{FF2B5EF4-FFF2-40B4-BE49-F238E27FC236}">
                <a16:creationId xmlns:a16="http://schemas.microsoft.com/office/drawing/2014/main" id="{31A8FD87-E45D-42B5-8F4B-8E63EA145D32}"/>
              </a:ext>
            </a:extLst>
          </p:cNvPr>
          <p:cNvSpPr>
            <a:spLocks noGrp="1"/>
          </p:cNvSpPr>
          <p:nvPr>
            <p:ph type="ctrTitle"/>
          </p:nvPr>
        </p:nvSpPr>
        <p:spPr>
          <a:xfrm>
            <a:off x="1375983" y="250853"/>
            <a:ext cx="9440034" cy="1089810"/>
          </a:xfrm>
        </p:spPr>
        <p:txBody>
          <a:bodyPr>
            <a:normAutofit/>
          </a:bodyPr>
          <a:lstStyle/>
          <a:p>
            <a:r>
              <a:rPr lang="fr-MA" b="1" dirty="0">
                <a:solidFill>
                  <a:schemeClr val="accent1">
                    <a:lumMod val="20000"/>
                    <a:lumOff val="80000"/>
                  </a:schemeClr>
                </a:solidFill>
                <a:effectLst/>
              </a:rPr>
              <a:t>Maquettage</a:t>
            </a:r>
            <a:r>
              <a:rPr lang="fr-MA" b="1" dirty="0">
                <a:effectLst/>
              </a:rPr>
              <a:t> d’un site vitrine</a:t>
            </a:r>
            <a:endParaRPr lang="fr-MA" dirty="0"/>
          </a:p>
        </p:txBody>
      </p:sp>
      <p:sp>
        <p:nvSpPr>
          <p:cNvPr id="3" name="Sous-titre 2">
            <a:extLst>
              <a:ext uri="{FF2B5EF4-FFF2-40B4-BE49-F238E27FC236}">
                <a16:creationId xmlns:a16="http://schemas.microsoft.com/office/drawing/2014/main" id="{704580DF-EED3-47C3-923F-3713EABED6BF}"/>
              </a:ext>
            </a:extLst>
          </p:cNvPr>
          <p:cNvSpPr>
            <a:spLocks noGrp="1"/>
          </p:cNvSpPr>
          <p:nvPr>
            <p:ph type="subTitle" idx="1"/>
          </p:nvPr>
        </p:nvSpPr>
        <p:spPr>
          <a:xfrm>
            <a:off x="795833" y="1400638"/>
            <a:ext cx="10600334" cy="5397386"/>
          </a:xfrm>
        </p:spPr>
        <p:txBody>
          <a:bodyPr>
            <a:normAutofit/>
          </a:bodyPr>
          <a:lstStyle/>
          <a:p>
            <a:pPr>
              <a:lnSpc>
                <a:spcPct val="150000"/>
              </a:lnSpc>
            </a:pPr>
            <a:r>
              <a:rPr lang="fr-FR" sz="1400" dirty="0">
                <a:effectLst/>
              </a:rPr>
              <a:t>Depuis les années 1990, le web a changé de visage, en s’affranchissant en grande partie d’une conception « brochure-like » pour s’approcher, voire rejoindre, le monde de l’applicatif en permettant à l’utilisateur non plus de lire, mais d’effectuer diverses opérations (écrire, sauvegarder, retoucher des images, commenter des photos, noter des vidéos, etc.). De ce fait, le design des grands sites d’aujourd’hui tend à se rapprocher de celui des outils logiciels. Pourquoi ? Pour quelques raisons simples et évidentes. Aucun utilisateur ne va accepter de lire un mode d’emploi avant de consulter et d’interagir avec un site. On accepte éventuellement de passer du temps à se former sur un logiciel qu’on va utiliser quotidiennement, mais pas pour un site web qu’on utilise occasionnellement, voire rarement. Il est donc impératif, pour garantir la qualité de l’expérience utilisateur, de créer des interfaces intuitives. Oui, mais… qu’est-ce que c’est, une interface intuitive ?</a:t>
            </a:r>
            <a:br>
              <a:rPr lang="fr-FR" sz="1400" dirty="0"/>
            </a:br>
            <a:br>
              <a:rPr lang="fr-FR" sz="1400" dirty="0"/>
            </a:br>
            <a:r>
              <a:rPr lang="fr-FR" sz="1400" dirty="0">
                <a:effectLst/>
              </a:rPr>
              <a:t>C’est une interface familière (j’emprunte ici les termes de </a:t>
            </a:r>
            <a:r>
              <a:rPr lang="fr-FR" sz="1400" dirty="0">
                <a:effectLst/>
                <a:hlinkClick r:id="rId4" tooltip="Jenifer Tidwell"/>
              </a:rPr>
              <a:t>Jenifer </a:t>
            </a:r>
            <a:r>
              <a:rPr lang="fr-FR" sz="1400" dirty="0" err="1">
                <a:effectLst/>
                <a:hlinkClick r:id="rId4" tooltip="Jenifer Tidwell"/>
              </a:rPr>
              <a:t>Tidwell</a:t>
            </a:r>
            <a:r>
              <a:rPr lang="fr-FR" sz="1400" dirty="0">
                <a:effectLst/>
              </a:rPr>
              <a:t>, cf. </a:t>
            </a:r>
            <a:r>
              <a:rPr lang="fr-FR" sz="1400" dirty="0" err="1">
                <a:effectLst/>
                <a:hlinkClick r:id="rId5" tooltip="Designing Interfaces sur Amazon"/>
              </a:rPr>
              <a:t>Designing</a:t>
            </a:r>
            <a:r>
              <a:rPr lang="fr-FR" sz="1400" dirty="0">
                <a:effectLst/>
                <a:hlinkClick r:id="rId5" tooltip="Designing Interfaces sur Amazon"/>
              </a:rPr>
              <a:t> Interfaces</a:t>
            </a:r>
            <a:r>
              <a:rPr lang="fr-FR" sz="1400" dirty="0">
                <a:effectLst/>
              </a:rPr>
              <a:t>), donc une interface qui se fonde sur la connaissance </a:t>
            </a:r>
            <a:r>
              <a:rPr lang="fr-FR" sz="1100" dirty="0">
                <a:effectLst/>
              </a:rPr>
              <a:t>préexistante</a:t>
            </a:r>
            <a:r>
              <a:rPr lang="fr-FR" sz="1400" dirty="0">
                <a:effectLst/>
              </a:rPr>
              <a:t> de l’utilisateur et utilise, voire exploite, ses repères. Cette connaissance, c’est évidemment celle des logiciels les plus répandus et les plus utilisés : Word, Excel, Photoshop, pour ne citer que les premiers. Ce faisant, l’ensemble des sites web a fini par établir un certain nombre de conventions, en particulier sur l’emplacement des différents outils, à l’instar et sur le modèle des applications logicielles.</a:t>
            </a:r>
            <a:br>
              <a:rPr lang="fr-FR" sz="1400" dirty="0"/>
            </a:br>
            <a:br>
              <a:rPr lang="fr-FR" sz="1400" dirty="0"/>
            </a:br>
            <a:r>
              <a:rPr lang="fr-FR" sz="1400" dirty="0">
                <a:effectLst/>
              </a:rPr>
              <a:t>Ainsi, une barre de navigation principale d’un site web trouvera naturellement sa place en haut de l’écran, comme tout logiciel affiche, presque invariablement, une barre grise portant Fichier | Edition | Affichage | etc. La barre d’outils sera en pied, de la même manière. Et, ainsi de suite pour quasiment tous les éléments, la nature de chacun dictant son emplacement.</a:t>
            </a:r>
            <a:endParaRPr lang="fr-MA" sz="1400" dirty="0"/>
          </a:p>
        </p:txBody>
      </p:sp>
    </p:spTree>
    <p:extLst>
      <p:ext uri="{BB962C8B-B14F-4D97-AF65-F5344CB8AC3E}">
        <p14:creationId xmlns:p14="http://schemas.microsoft.com/office/powerpoint/2010/main" val="64280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08855-6C67-441B-905C-1D47F7881561}"/>
              </a:ext>
            </a:extLst>
          </p:cNvPr>
          <p:cNvPicPr>
            <a:picLocks noChangeAspect="1"/>
          </p:cNvPicPr>
          <p:nvPr/>
        </p:nvPicPr>
        <p:blipFill rotWithShape="1">
          <a:blip r:embed="rId3">
            <a:alphaModFix amt="35000"/>
          </a:blip>
          <a:srcRect t="1353" b="821"/>
          <a:stretch/>
        </p:blipFill>
        <p:spPr>
          <a:xfrm>
            <a:off x="-5280" y="10"/>
            <a:ext cx="12191980" cy="6857990"/>
          </a:xfrm>
          <a:prstGeom prst="rect">
            <a:avLst/>
          </a:prstGeom>
        </p:spPr>
      </p:pic>
      <p:sp>
        <p:nvSpPr>
          <p:cNvPr id="3" name="Sous-titre 2">
            <a:extLst>
              <a:ext uri="{FF2B5EF4-FFF2-40B4-BE49-F238E27FC236}">
                <a16:creationId xmlns:a16="http://schemas.microsoft.com/office/drawing/2014/main" id="{704580DF-EED3-47C3-923F-3713EABED6BF}"/>
              </a:ext>
            </a:extLst>
          </p:cNvPr>
          <p:cNvSpPr>
            <a:spLocks noGrp="1"/>
          </p:cNvSpPr>
          <p:nvPr>
            <p:ph type="subTitle" idx="1"/>
          </p:nvPr>
        </p:nvSpPr>
        <p:spPr>
          <a:xfrm>
            <a:off x="790543" y="879417"/>
            <a:ext cx="10600334" cy="5397386"/>
          </a:xfrm>
        </p:spPr>
        <p:txBody>
          <a:bodyPr>
            <a:normAutofit/>
          </a:bodyPr>
          <a:lstStyle/>
          <a:p>
            <a:r>
              <a:rPr lang="fr-MA" sz="3200" b="1" dirty="0"/>
              <a:t>Conception ergonomique</a:t>
            </a:r>
            <a:r>
              <a:rPr lang="fr-MA" dirty="0"/>
              <a:t>:</a:t>
            </a:r>
          </a:p>
          <a:p>
            <a:pPr algn="l"/>
            <a:r>
              <a:rPr lang="fr-MA" sz="2400" b="1" dirty="0"/>
              <a:t>1. Zoning:</a:t>
            </a:r>
          </a:p>
          <a:p>
            <a:pPr algn="l"/>
            <a:r>
              <a:rPr lang="fr-FR" dirty="0"/>
              <a:t>Le zoning, comme son nom l’indique, sert à identifier les principales emplacement des blocs.</a:t>
            </a:r>
          </a:p>
          <a:p>
            <a:pPr algn="l"/>
            <a:r>
              <a:rPr lang="fr-FR" dirty="0"/>
              <a:t>Ce schéma en noir et blanc permet de lister les contenus, pour ne pas en oublier et à commencer</a:t>
            </a:r>
          </a:p>
          <a:p>
            <a:pPr algn="l"/>
            <a:r>
              <a:rPr lang="fr-FR" dirty="0"/>
              <a:t>à hiérarchiser l’information dans la page, par la proportion des blocs ou des nuances de gris.</a:t>
            </a:r>
          </a:p>
          <a:p>
            <a:pPr algn="l"/>
            <a:r>
              <a:rPr lang="fr-FR" dirty="0"/>
              <a:t>Il donne une vue macro. donc c'est une </a:t>
            </a:r>
            <a:r>
              <a:rPr lang="fr-FR" dirty="0" err="1"/>
              <a:t>shématisation</a:t>
            </a:r>
            <a:r>
              <a:rPr lang="fr-FR" dirty="0"/>
              <a:t> </a:t>
            </a:r>
            <a:r>
              <a:rPr lang="fr-FR" dirty="0" err="1"/>
              <a:t>grossiere</a:t>
            </a:r>
            <a:r>
              <a:rPr lang="fr-FR" dirty="0"/>
              <a:t> qui </a:t>
            </a:r>
            <a:r>
              <a:rPr lang="fr-FR" dirty="0" err="1"/>
              <a:t>represente</a:t>
            </a:r>
            <a:r>
              <a:rPr lang="fr-FR" dirty="0"/>
              <a:t> rapidement les </a:t>
            </a:r>
          </a:p>
          <a:p>
            <a:pPr algn="l"/>
            <a:r>
              <a:rPr lang="fr-FR" dirty="0"/>
              <a:t>différentes pages et détermine le contenu de chaque page pour </a:t>
            </a:r>
            <a:r>
              <a:rPr lang="fr-FR" dirty="0" err="1"/>
              <a:t>presenter</a:t>
            </a:r>
            <a:r>
              <a:rPr lang="fr-FR" dirty="0"/>
              <a:t> une </a:t>
            </a:r>
            <a:r>
              <a:rPr lang="fr-FR" dirty="0" err="1"/>
              <a:t>premiere</a:t>
            </a:r>
            <a:r>
              <a:rPr lang="fr-FR" dirty="0"/>
              <a:t> approche</a:t>
            </a:r>
          </a:p>
          <a:p>
            <a:pPr algn="l"/>
            <a:r>
              <a:rPr lang="fr-FR" dirty="0"/>
              <a:t>Outils : papier et crayons, LibreOffice, Wireframe.cc [*], </a:t>
            </a:r>
            <a:r>
              <a:rPr lang="fr-FR" dirty="0" err="1"/>
              <a:t>Cacoo</a:t>
            </a:r>
            <a:r>
              <a:rPr lang="fr-FR" dirty="0"/>
              <a:t>, etc.</a:t>
            </a:r>
          </a:p>
          <a:p>
            <a:endParaRPr lang="fr-MA" dirty="0"/>
          </a:p>
        </p:txBody>
      </p:sp>
    </p:spTree>
    <p:extLst>
      <p:ext uri="{BB962C8B-B14F-4D97-AF65-F5344CB8AC3E}">
        <p14:creationId xmlns:p14="http://schemas.microsoft.com/office/powerpoint/2010/main" val="119544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B208855-6C67-441B-905C-1D47F7881561}"/>
              </a:ext>
            </a:extLst>
          </p:cNvPr>
          <p:cNvPicPr>
            <a:picLocks noChangeAspect="1"/>
          </p:cNvPicPr>
          <p:nvPr/>
        </p:nvPicPr>
        <p:blipFill rotWithShape="1">
          <a:blip r:embed="rId3">
            <a:alphaModFix amt="35000"/>
          </a:blip>
          <a:srcRect t="1353" b="821"/>
          <a:stretch/>
        </p:blipFill>
        <p:spPr>
          <a:xfrm>
            <a:off x="-5280" y="10"/>
            <a:ext cx="12191980" cy="6857990"/>
          </a:xfrm>
          <a:prstGeom prst="rect">
            <a:avLst/>
          </a:prstGeom>
        </p:spPr>
      </p:pic>
      <p:sp>
        <p:nvSpPr>
          <p:cNvPr id="5" name="Sous-titre 4">
            <a:extLst>
              <a:ext uri="{FF2B5EF4-FFF2-40B4-BE49-F238E27FC236}">
                <a16:creationId xmlns:a16="http://schemas.microsoft.com/office/drawing/2014/main" id="{709BAD33-FDC5-4E8E-A393-18F9773DA6C3}"/>
              </a:ext>
            </a:extLst>
          </p:cNvPr>
          <p:cNvSpPr>
            <a:spLocks noGrp="1"/>
          </p:cNvSpPr>
          <p:nvPr>
            <p:ph type="subTitle" idx="1"/>
          </p:nvPr>
        </p:nvSpPr>
        <p:spPr>
          <a:xfrm>
            <a:off x="682706" y="436970"/>
            <a:ext cx="10816007" cy="6279420"/>
          </a:xfrm>
        </p:spPr>
        <p:txBody>
          <a:bodyPr>
            <a:normAutofit fontScale="92500" lnSpcReduction="10000"/>
          </a:bodyPr>
          <a:lstStyle/>
          <a:p>
            <a:pPr algn="l"/>
            <a:endParaRPr lang="fr-FR" sz="1600" dirty="0"/>
          </a:p>
          <a:p>
            <a:pPr algn="l"/>
            <a:r>
              <a:rPr lang="fr-FR" sz="2600" b="1" dirty="0"/>
              <a:t>2 Wireframe</a:t>
            </a:r>
          </a:p>
          <a:p>
            <a:pPr algn="l"/>
            <a:r>
              <a:rPr lang="fr-FR" sz="1600" dirty="0"/>
              <a:t>c'est une structures filaires qui peuvent être considérées comme les éléments essentiels d'une conception.</a:t>
            </a:r>
          </a:p>
          <a:p>
            <a:pPr algn="l"/>
            <a:r>
              <a:rPr lang="fr-FR" sz="1600" dirty="0"/>
              <a:t>Elles relieront les informations à la surface du site Web ou du projet de conception pour mobile, </a:t>
            </a:r>
          </a:p>
          <a:p>
            <a:pPr algn="l"/>
            <a:r>
              <a:rPr lang="fr-FR" sz="1600" dirty="0"/>
              <a:t>sans avoir à se soucier du contenu, des polices, etc. Ils communiquent également la manière dont le contenu est affiché,</a:t>
            </a:r>
          </a:p>
          <a:p>
            <a:pPr algn="l"/>
            <a:r>
              <a:rPr lang="fr-FR" sz="1600" dirty="0"/>
              <a:t>présentent une hiérarchie visuelle et informationnelle et montrent même le fonctionnement de l'interface utilisateur.</a:t>
            </a:r>
          </a:p>
          <a:p>
            <a:pPr algn="l"/>
            <a:r>
              <a:rPr lang="fr-FR" sz="1600" dirty="0"/>
              <a:t>Ils constituent également un outil précieux pour la gestion des flux d’utilisateur entre les vues et les pages.</a:t>
            </a:r>
          </a:p>
          <a:p>
            <a:pPr algn="l"/>
            <a:r>
              <a:rPr lang="fr-FR" sz="1600" dirty="0"/>
              <a:t>Mieux encore, ils sont jetables dans la mesure où ils ne sont rien de plus que des boîtes et des flèches pouvant</a:t>
            </a:r>
          </a:p>
          <a:p>
            <a:pPr algn="l"/>
            <a:r>
              <a:rPr lang="fr-FR" sz="1600" dirty="0"/>
              <a:t>être déplacées sur le tableau d'art.</a:t>
            </a:r>
          </a:p>
          <a:p>
            <a:pPr algn="l"/>
            <a:r>
              <a:rPr lang="fr-FR" sz="1600" dirty="0"/>
              <a:t>Il complète le zoning réalisé précédemment, en rentrant dans le détail de chaque bloc, avec du vrai-faux contenu. </a:t>
            </a:r>
          </a:p>
          <a:p>
            <a:pPr algn="l"/>
            <a:r>
              <a:rPr lang="fr-FR" sz="1600" dirty="0"/>
              <a:t>C’est un dessin informatif, monochrome, qui peut servir de base aux spécifications.</a:t>
            </a:r>
          </a:p>
          <a:p>
            <a:pPr algn="l"/>
            <a:r>
              <a:rPr lang="fr-FR" sz="1600" dirty="0"/>
              <a:t>Outils : papier et crayons, </a:t>
            </a:r>
            <a:r>
              <a:rPr lang="fr-FR" sz="1600" dirty="0" err="1"/>
              <a:t>Balsamiq</a:t>
            </a:r>
            <a:r>
              <a:rPr lang="fr-FR" sz="1600" dirty="0"/>
              <a:t>, Pencil, </a:t>
            </a:r>
            <a:r>
              <a:rPr lang="fr-FR" sz="1600" dirty="0" err="1"/>
              <a:t>Moqups</a:t>
            </a:r>
            <a:r>
              <a:rPr lang="fr-FR" sz="1600" dirty="0"/>
              <a:t> [*], </a:t>
            </a:r>
            <a:r>
              <a:rPr lang="fr-FR" sz="1600" dirty="0" err="1"/>
              <a:t>MockFlow</a:t>
            </a:r>
            <a:r>
              <a:rPr lang="fr-FR" sz="1600" dirty="0"/>
              <a:t>, </a:t>
            </a:r>
            <a:r>
              <a:rPr lang="fr-FR" sz="1600" dirty="0" err="1"/>
              <a:t>Mockingbird</a:t>
            </a:r>
            <a:r>
              <a:rPr lang="fr-FR" sz="1600" dirty="0"/>
              <a:t>, </a:t>
            </a:r>
            <a:r>
              <a:rPr lang="fr-FR" sz="1600" dirty="0" err="1"/>
              <a:t>iPlotz</a:t>
            </a:r>
            <a:r>
              <a:rPr lang="fr-FR" sz="1600" dirty="0"/>
              <a:t>, etc.</a:t>
            </a:r>
          </a:p>
          <a:p>
            <a:pPr algn="l"/>
            <a:r>
              <a:rPr lang="fr-FR" sz="1600" dirty="0"/>
              <a:t>maquette basse définition(interactive)</a:t>
            </a:r>
          </a:p>
          <a:p>
            <a:pPr algn="l"/>
            <a:r>
              <a:rPr lang="fr-FR" sz="1600" dirty="0"/>
              <a:t>organiser les </a:t>
            </a:r>
            <a:r>
              <a:rPr lang="fr-FR" sz="1600" dirty="0" err="1"/>
              <a:t>differents</a:t>
            </a:r>
            <a:r>
              <a:rPr lang="fr-FR" sz="1600" dirty="0"/>
              <a:t> éléments et formes</a:t>
            </a:r>
          </a:p>
          <a:p>
            <a:pPr algn="l"/>
            <a:r>
              <a:rPr lang="fr-FR" sz="1600" dirty="0"/>
              <a:t>orienté réflexion en respectant l'</a:t>
            </a:r>
            <a:r>
              <a:rPr lang="fr-FR" sz="1600" dirty="0" err="1"/>
              <a:t>érgonomie</a:t>
            </a:r>
            <a:endParaRPr lang="fr-FR" sz="1600" dirty="0"/>
          </a:p>
          <a:p>
            <a:pPr algn="l"/>
            <a:r>
              <a:rPr lang="fr-FR" sz="1600" dirty="0"/>
              <a:t>présenter l'ensemble des </a:t>
            </a:r>
            <a:r>
              <a:rPr lang="fr-FR" sz="1600" dirty="0" err="1"/>
              <a:t>fonctionalités</a:t>
            </a:r>
            <a:r>
              <a:rPr lang="fr-FR" sz="1600" dirty="0"/>
              <a:t> et les</a:t>
            </a:r>
          </a:p>
          <a:p>
            <a:pPr algn="l"/>
            <a:r>
              <a:rPr lang="fr-FR" sz="1600" dirty="0"/>
              <a:t>spécifications qui sont associés</a:t>
            </a:r>
            <a:endParaRPr lang="fr-MA" sz="1600" dirty="0"/>
          </a:p>
        </p:txBody>
      </p:sp>
    </p:spTree>
    <p:extLst>
      <p:ext uri="{BB962C8B-B14F-4D97-AF65-F5344CB8AC3E}">
        <p14:creationId xmlns:p14="http://schemas.microsoft.com/office/powerpoint/2010/main" val="1981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04580DF-EED3-47C3-923F-3713EABED6BF}"/>
              </a:ext>
            </a:extLst>
          </p:cNvPr>
          <p:cNvSpPr>
            <a:spLocks noGrp="1"/>
          </p:cNvSpPr>
          <p:nvPr>
            <p:ph type="subTitle" idx="1"/>
          </p:nvPr>
        </p:nvSpPr>
        <p:spPr>
          <a:xfrm>
            <a:off x="795833" y="1282589"/>
            <a:ext cx="11309852" cy="5397386"/>
          </a:xfrm>
        </p:spPr>
        <p:txBody>
          <a:bodyPr>
            <a:normAutofit fontScale="55000" lnSpcReduction="20000"/>
          </a:bodyPr>
          <a:lstStyle/>
          <a:p>
            <a:pPr algn="l">
              <a:lnSpc>
                <a:spcPct val="120000"/>
              </a:lnSpc>
            </a:pPr>
            <a:r>
              <a:rPr lang="fr-FR" sz="4400" b="1" dirty="0"/>
              <a:t>3. Prototype</a:t>
            </a:r>
          </a:p>
          <a:p>
            <a:pPr algn="l">
              <a:lnSpc>
                <a:spcPct val="120000"/>
              </a:lnSpc>
            </a:pPr>
            <a:r>
              <a:rPr lang="fr-FR" sz="2600" dirty="0"/>
              <a:t>c'est une structures filaires qui peuvent être considérées comme les éléments essentiels d'une conception.</a:t>
            </a:r>
          </a:p>
          <a:p>
            <a:pPr algn="l">
              <a:lnSpc>
                <a:spcPct val="120000"/>
              </a:lnSpc>
            </a:pPr>
            <a:r>
              <a:rPr lang="fr-FR" sz="2600" dirty="0"/>
              <a:t>Elles relieront les informations à la surface du site Web ou du projet de conception pour mobile, </a:t>
            </a:r>
          </a:p>
          <a:p>
            <a:pPr algn="l">
              <a:lnSpc>
                <a:spcPct val="120000"/>
              </a:lnSpc>
            </a:pPr>
            <a:r>
              <a:rPr lang="fr-FR" sz="2600" dirty="0"/>
              <a:t>sans avoir à se soucier du contenu, des polices, etc. Ils communiquent également la manière dont le contenu est affiché,</a:t>
            </a:r>
          </a:p>
          <a:p>
            <a:pPr algn="l">
              <a:lnSpc>
                <a:spcPct val="120000"/>
              </a:lnSpc>
            </a:pPr>
            <a:r>
              <a:rPr lang="fr-FR" sz="2600" dirty="0"/>
              <a:t>présentent une hiérarchie visuelle et informationnelle et montrent même le fonctionnement de l'interface utilisateur.</a:t>
            </a:r>
          </a:p>
          <a:p>
            <a:pPr algn="l">
              <a:lnSpc>
                <a:spcPct val="120000"/>
              </a:lnSpc>
            </a:pPr>
            <a:r>
              <a:rPr lang="fr-FR" sz="2600" dirty="0"/>
              <a:t>Ils constituent également un outil précieux pour la gestion des flux d’utilisateur entre les vues et les pages.</a:t>
            </a:r>
          </a:p>
          <a:p>
            <a:pPr algn="l">
              <a:lnSpc>
                <a:spcPct val="120000"/>
              </a:lnSpc>
            </a:pPr>
            <a:r>
              <a:rPr lang="fr-FR" sz="2600" dirty="0"/>
              <a:t>Mieux encore, ils sont jetables dans la mesure où ils ne sont rien de plus que des boîtes et des flèches pouvant</a:t>
            </a:r>
          </a:p>
          <a:p>
            <a:pPr algn="l">
              <a:lnSpc>
                <a:spcPct val="120000"/>
              </a:lnSpc>
            </a:pPr>
            <a:r>
              <a:rPr lang="fr-FR" sz="2600" dirty="0"/>
              <a:t>être déplacées sur le tableau d'art.</a:t>
            </a:r>
          </a:p>
          <a:p>
            <a:pPr algn="l">
              <a:lnSpc>
                <a:spcPct val="120000"/>
              </a:lnSpc>
            </a:pPr>
            <a:r>
              <a:rPr lang="fr-FR" sz="2600" dirty="0"/>
              <a:t>Il complète le zoning réalisé précédemment, en rentrant dans le détail de chaque bloc, avec du vrai-faux contenu. C’est un dessin informatif, monochrome, qui peut servir de base aux spécifications.</a:t>
            </a:r>
          </a:p>
          <a:p>
            <a:pPr algn="l">
              <a:lnSpc>
                <a:spcPct val="120000"/>
              </a:lnSpc>
            </a:pPr>
            <a:r>
              <a:rPr lang="fr-FR" sz="2600" dirty="0"/>
              <a:t>Outils : papier et crayons, </a:t>
            </a:r>
            <a:r>
              <a:rPr lang="fr-FR" sz="2600" dirty="0" err="1"/>
              <a:t>Balsamiq</a:t>
            </a:r>
            <a:r>
              <a:rPr lang="fr-FR" sz="2600" dirty="0"/>
              <a:t>, Pencil, </a:t>
            </a:r>
            <a:r>
              <a:rPr lang="fr-FR" sz="2600" dirty="0" err="1"/>
              <a:t>Moqups</a:t>
            </a:r>
            <a:r>
              <a:rPr lang="fr-FR" sz="2600" dirty="0"/>
              <a:t> [*], </a:t>
            </a:r>
            <a:r>
              <a:rPr lang="fr-FR" sz="2600" dirty="0" err="1"/>
              <a:t>MockFlow</a:t>
            </a:r>
            <a:r>
              <a:rPr lang="fr-FR" sz="2600" dirty="0"/>
              <a:t>, </a:t>
            </a:r>
            <a:r>
              <a:rPr lang="fr-FR" sz="2600" dirty="0" err="1"/>
              <a:t>Mockingbird</a:t>
            </a:r>
            <a:r>
              <a:rPr lang="fr-FR" sz="2600" dirty="0"/>
              <a:t>, </a:t>
            </a:r>
            <a:r>
              <a:rPr lang="fr-FR" sz="2600" dirty="0" err="1"/>
              <a:t>iPlotz</a:t>
            </a:r>
            <a:r>
              <a:rPr lang="fr-FR" sz="2600" dirty="0"/>
              <a:t>, etc.</a:t>
            </a:r>
          </a:p>
          <a:p>
            <a:pPr algn="l">
              <a:lnSpc>
                <a:spcPct val="120000"/>
              </a:lnSpc>
            </a:pPr>
            <a:r>
              <a:rPr lang="fr-FR" sz="2600" dirty="0"/>
              <a:t>maquette basse définition(interactive)</a:t>
            </a:r>
          </a:p>
          <a:p>
            <a:pPr algn="l">
              <a:lnSpc>
                <a:spcPct val="120000"/>
              </a:lnSpc>
            </a:pPr>
            <a:r>
              <a:rPr lang="fr-FR" sz="2600" dirty="0"/>
              <a:t>organiser les </a:t>
            </a:r>
            <a:r>
              <a:rPr lang="fr-FR" sz="2600" dirty="0" err="1"/>
              <a:t>differents</a:t>
            </a:r>
            <a:r>
              <a:rPr lang="fr-FR" sz="2600" dirty="0"/>
              <a:t> éléments et formes</a:t>
            </a:r>
          </a:p>
          <a:p>
            <a:pPr algn="l">
              <a:lnSpc>
                <a:spcPct val="120000"/>
              </a:lnSpc>
            </a:pPr>
            <a:r>
              <a:rPr lang="fr-FR" sz="2600" dirty="0"/>
              <a:t>orienté réflexion en respectant l'</a:t>
            </a:r>
            <a:r>
              <a:rPr lang="fr-FR" sz="2600" dirty="0" err="1"/>
              <a:t>érgonomie</a:t>
            </a:r>
            <a:endParaRPr lang="fr-FR" sz="2600" dirty="0"/>
          </a:p>
          <a:p>
            <a:pPr algn="l">
              <a:lnSpc>
                <a:spcPct val="120000"/>
              </a:lnSpc>
            </a:pPr>
            <a:r>
              <a:rPr lang="fr-FR" sz="2600" dirty="0"/>
              <a:t>présenter l'ensemble des </a:t>
            </a:r>
            <a:r>
              <a:rPr lang="fr-FR" sz="2600" dirty="0" err="1"/>
              <a:t>fonctionalités</a:t>
            </a:r>
            <a:r>
              <a:rPr lang="fr-FR" sz="2600" dirty="0"/>
              <a:t> et les</a:t>
            </a:r>
          </a:p>
          <a:p>
            <a:pPr algn="l">
              <a:lnSpc>
                <a:spcPct val="120000"/>
              </a:lnSpc>
            </a:pPr>
            <a:r>
              <a:rPr lang="fr-FR" sz="2600" dirty="0"/>
              <a:t>spécifications qui sont associés</a:t>
            </a:r>
            <a:endParaRPr lang="fr-MA" sz="2600" dirty="0"/>
          </a:p>
        </p:txBody>
      </p:sp>
    </p:spTree>
    <p:extLst>
      <p:ext uri="{BB962C8B-B14F-4D97-AF65-F5344CB8AC3E}">
        <p14:creationId xmlns:p14="http://schemas.microsoft.com/office/powerpoint/2010/main" val="410448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704580DF-EED3-47C3-923F-3713EABED6BF}"/>
              </a:ext>
            </a:extLst>
          </p:cNvPr>
          <p:cNvSpPr>
            <a:spLocks noGrp="1"/>
          </p:cNvSpPr>
          <p:nvPr>
            <p:ph type="subTitle" idx="1"/>
          </p:nvPr>
        </p:nvSpPr>
        <p:spPr>
          <a:xfrm>
            <a:off x="795833" y="1282589"/>
            <a:ext cx="11309852" cy="5397386"/>
          </a:xfrm>
        </p:spPr>
        <p:txBody>
          <a:bodyPr>
            <a:normAutofit fontScale="92500" lnSpcReduction="10000"/>
          </a:bodyPr>
          <a:lstStyle/>
          <a:p>
            <a:pPr algn="l">
              <a:lnSpc>
                <a:spcPct val="120000"/>
              </a:lnSpc>
            </a:pPr>
            <a:r>
              <a:rPr lang="fr-FR" sz="2400" b="1" dirty="0"/>
              <a:t>1 </a:t>
            </a:r>
            <a:r>
              <a:rPr lang="fr-FR" sz="2400" b="1" dirty="0" err="1"/>
              <a:t>Mockup</a:t>
            </a:r>
            <a:endParaRPr lang="fr-FR" sz="2400" b="1" dirty="0"/>
          </a:p>
          <a:p>
            <a:pPr algn="l">
              <a:lnSpc>
                <a:spcPct val="120000"/>
              </a:lnSpc>
            </a:pPr>
            <a:r>
              <a:rPr lang="fr-FR" dirty="0" err="1"/>
              <a:t>mockup</a:t>
            </a:r>
            <a:r>
              <a:rPr lang="fr-FR" dirty="0"/>
              <a:t> / maquette graphique</a:t>
            </a:r>
          </a:p>
          <a:p>
            <a:pPr algn="l">
              <a:lnSpc>
                <a:spcPct val="120000"/>
              </a:lnSpc>
            </a:pPr>
            <a:r>
              <a:rPr lang="fr-FR" b="1" dirty="0">
                <a:effectLst/>
              </a:rPr>
              <a:t>Un </a:t>
            </a:r>
            <a:r>
              <a:rPr lang="fr-FR" b="1" dirty="0" err="1">
                <a:effectLst/>
              </a:rPr>
              <a:t>mockup</a:t>
            </a:r>
            <a:r>
              <a:rPr lang="fr-FR" b="1" dirty="0">
                <a:effectLst/>
              </a:rPr>
              <a:t> est un terme informatique, et même un terme de design, qui désigne une maquette d'une interface utilisateur. Cette maquette se veut volontairement simpliste pour se fier principalement sur les fonctionnalités que sur l'aspect esthétique final.</a:t>
            </a:r>
            <a:endParaRPr lang="fr-FR" dirty="0"/>
          </a:p>
          <a:p>
            <a:pPr algn="l">
              <a:lnSpc>
                <a:spcPct val="120000"/>
              </a:lnSpc>
            </a:pPr>
            <a:r>
              <a:rPr lang="fr-FR" dirty="0"/>
              <a:t>Prévisualisation haute fidélité du rendu graphique. Il permet de valider l’apparence graphique des pages du site.</a:t>
            </a:r>
          </a:p>
          <a:p>
            <a:pPr algn="l">
              <a:lnSpc>
                <a:spcPct val="120000"/>
              </a:lnSpc>
            </a:pPr>
            <a:r>
              <a:rPr lang="fr-FR" dirty="0"/>
              <a:t>Outils : Photoshop, The </a:t>
            </a:r>
            <a:r>
              <a:rPr lang="fr-FR" dirty="0" err="1"/>
              <a:t>Gimp</a:t>
            </a:r>
            <a:r>
              <a:rPr lang="fr-FR" dirty="0"/>
              <a:t>, Photoshop Etiquette </a:t>
            </a:r>
            <a:r>
              <a:rPr lang="fr-FR" dirty="0" err="1"/>
              <a:t>Manifesto</a:t>
            </a:r>
            <a:endParaRPr lang="fr-FR" dirty="0"/>
          </a:p>
          <a:p>
            <a:pPr algn="l">
              <a:lnSpc>
                <a:spcPct val="120000"/>
              </a:lnSpc>
            </a:pPr>
            <a:r>
              <a:rPr lang="fr-FR" dirty="0"/>
              <a:t>un </a:t>
            </a:r>
            <a:r>
              <a:rPr lang="fr-FR" dirty="0" err="1"/>
              <a:t>mockup</a:t>
            </a:r>
            <a:r>
              <a:rPr lang="fr-FR" dirty="0"/>
              <a:t> c'</a:t>
            </a:r>
            <a:r>
              <a:rPr lang="fr-FR" dirty="0" err="1"/>
              <a:t>etait</a:t>
            </a:r>
            <a:r>
              <a:rPr lang="fr-FR" dirty="0"/>
              <a:t>:</a:t>
            </a:r>
          </a:p>
          <a:p>
            <a:pPr algn="l">
              <a:lnSpc>
                <a:spcPct val="120000"/>
              </a:lnSpc>
            </a:pPr>
            <a:r>
              <a:rPr lang="fr-FR" dirty="0"/>
              <a:t>un wireframe HTML au format interactif</a:t>
            </a:r>
          </a:p>
          <a:p>
            <a:pPr algn="l">
              <a:lnSpc>
                <a:spcPct val="120000"/>
              </a:lnSpc>
            </a:pPr>
            <a:r>
              <a:rPr lang="fr-FR" dirty="0"/>
              <a:t>aujourd'hui un </a:t>
            </a:r>
            <a:r>
              <a:rPr lang="fr-FR" dirty="0" err="1"/>
              <a:t>mockup</a:t>
            </a:r>
            <a:r>
              <a:rPr lang="fr-FR" dirty="0"/>
              <a:t> c'est:</a:t>
            </a:r>
          </a:p>
          <a:p>
            <a:pPr algn="l">
              <a:lnSpc>
                <a:spcPct val="120000"/>
              </a:lnSpc>
            </a:pPr>
            <a:r>
              <a:rPr lang="fr-FR" dirty="0"/>
              <a:t>un </a:t>
            </a:r>
            <a:r>
              <a:rPr lang="fr-FR" dirty="0" err="1"/>
              <a:t>modele</a:t>
            </a:r>
            <a:r>
              <a:rPr lang="fr-FR" dirty="0"/>
              <a:t> d'une interface utilisateur présenté</a:t>
            </a:r>
          </a:p>
          <a:p>
            <a:pPr algn="l">
              <a:lnSpc>
                <a:spcPct val="120000"/>
              </a:lnSpc>
            </a:pPr>
            <a:r>
              <a:rPr lang="fr-FR" dirty="0"/>
              <a:t>dans la vie réelle</a:t>
            </a:r>
            <a:endParaRPr lang="fr-MA" dirty="0"/>
          </a:p>
        </p:txBody>
      </p:sp>
      <p:sp>
        <p:nvSpPr>
          <p:cNvPr id="6" name="ZoneTexte 5">
            <a:extLst>
              <a:ext uri="{FF2B5EF4-FFF2-40B4-BE49-F238E27FC236}">
                <a16:creationId xmlns:a16="http://schemas.microsoft.com/office/drawing/2014/main" id="{16248C56-71BD-4B81-9844-7EE65721E38F}"/>
              </a:ext>
            </a:extLst>
          </p:cNvPr>
          <p:cNvSpPr txBox="1"/>
          <p:nvPr/>
        </p:nvSpPr>
        <p:spPr>
          <a:xfrm>
            <a:off x="4363014" y="339865"/>
            <a:ext cx="4677196" cy="1077218"/>
          </a:xfrm>
          <a:prstGeom prst="rect">
            <a:avLst/>
          </a:prstGeom>
          <a:noFill/>
        </p:spPr>
        <p:txBody>
          <a:bodyPr wrap="square" rtlCol="0">
            <a:spAutoFit/>
          </a:bodyPr>
          <a:lstStyle/>
          <a:p>
            <a:endParaRPr lang="fr-MA" sz="3200" b="1" dirty="0"/>
          </a:p>
          <a:p>
            <a:r>
              <a:rPr lang="fr-MA" sz="3200" b="1" dirty="0"/>
              <a:t>Habillage graphique</a:t>
            </a:r>
          </a:p>
        </p:txBody>
      </p:sp>
    </p:spTree>
    <p:extLst>
      <p:ext uri="{BB962C8B-B14F-4D97-AF65-F5344CB8AC3E}">
        <p14:creationId xmlns:p14="http://schemas.microsoft.com/office/powerpoint/2010/main" val="3589633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4729C36E-FFF2-4091-8A01-8EF81766C1AC}"/>
              </a:ext>
            </a:extLst>
          </p:cNvPr>
          <p:cNvSpPr txBox="1"/>
          <p:nvPr/>
        </p:nvSpPr>
        <p:spPr>
          <a:xfrm>
            <a:off x="307497" y="704007"/>
            <a:ext cx="8261968" cy="2031325"/>
          </a:xfrm>
          <a:prstGeom prst="rect">
            <a:avLst/>
          </a:prstGeom>
          <a:noFill/>
        </p:spPr>
        <p:txBody>
          <a:bodyPr wrap="square" rtlCol="0">
            <a:spAutoFit/>
          </a:bodyPr>
          <a:lstStyle/>
          <a:p>
            <a:r>
              <a:rPr lang="fr-FR" dirty="0"/>
              <a:t>4 maquette</a:t>
            </a:r>
          </a:p>
          <a:p>
            <a:r>
              <a:rPr lang="fr-FR" dirty="0"/>
              <a:t>Le </a:t>
            </a:r>
            <a:r>
              <a:rPr lang="fr-FR" b="1" dirty="0"/>
              <a:t>maquettage </a:t>
            </a:r>
            <a:r>
              <a:rPr lang="fr-FR" dirty="0"/>
              <a:t>est une méthode de conception d'interface qui nous permet de vous proposer des interfaces conformes à vos attentes et besoins. Elle permet également à </a:t>
            </a:r>
            <a:r>
              <a:rPr lang="fr-FR" b="1" dirty="0"/>
              <a:t>l'agence web</a:t>
            </a:r>
            <a:r>
              <a:rPr lang="fr-FR" dirty="0"/>
              <a:t> de s'assurer que les besoins du client sont adaptés ou non au projet.</a:t>
            </a:r>
          </a:p>
          <a:p>
            <a:r>
              <a:rPr lang="fr-FR" dirty="0"/>
              <a:t>la </a:t>
            </a:r>
            <a:r>
              <a:rPr lang="fr-FR" dirty="0" err="1"/>
              <a:t>representation</a:t>
            </a:r>
            <a:r>
              <a:rPr lang="fr-FR" dirty="0"/>
              <a:t> graphique du produit digital</a:t>
            </a:r>
          </a:p>
          <a:p>
            <a:r>
              <a:rPr lang="fr-FR" dirty="0"/>
              <a:t>la validation de tous les aspects visuels</a:t>
            </a:r>
          </a:p>
          <a:p>
            <a:r>
              <a:rPr lang="fr-FR" dirty="0"/>
              <a:t>donne un </a:t>
            </a:r>
            <a:r>
              <a:rPr lang="fr-FR" dirty="0" err="1"/>
              <a:t>trés</a:t>
            </a:r>
            <a:r>
              <a:rPr lang="fr-FR" dirty="0"/>
              <a:t> bon </a:t>
            </a:r>
            <a:r>
              <a:rPr lang="fr-FR" dirty="0" err="1"/>
              <a:t>apercu</a:t>
            </a:r>
            <a:r>
              <a:rPr lang="fr-FR" dirty="0"/>
              <a:t> du produit final</a:t>
            </a:r>
          </a:p>
        </p:txBody>
      </p:sp>
    </p:spTree>
    <p:extLst>
      <p:ext uri="{BB962C8B-B14F-4D97-AF65-F5344CB8AC3E}">
        <p14:creationId xmlns:p14="http://schemas.microsoft.com/office/powerpoint/2010/main" val="4024764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2B41"/>
      </a:dk2>
      <a:lt2>
        <a:srgbClr val="E4E8E2"/>
      </a:lt2>
      <a:accent1>
        <a:srgbClr val="AF29E7"/>
      </a:accent1>
      <a:accent2>
        <a:srgbClr val="6333DA"/>
      </a:accent2>
      <a:accent3>
        <a:srgbClr val="2942E7"/>
      </a:accent3>
      <a:accent4>
        <a:srgbClr val="177FD5"/>
      </a:accent4>
      <a:accent5>
        <a:srgbClr val="21B5BB"/>
      </a:accent5>
      <a:accent6>
        <a:srgbClr val="14B87A"/>
      </a:accent6>
      <a:hlink>
        <a:srgbClr val="368DA4"/>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437</TotalTime>
  <Words>1043</Words>
  <Application>Microsoft Office PowerPoint</Application>
  <PresentationFormat>Grand écran</PresentationFormat>
  <Paragraphs>59</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Georgia Pro Cond Light</vt:lpstr>
      <vt:lpstr>Speak Pro</vt:lpstr>
      <vt:lpstr>Wingdings 2</vt:lpstr>
      <vt:lpstr>SlateVTI</vt:lpstr>
      <vt:lpstr>Maquettage d’un site vitrine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 d’un site vitrine</dc:title>
  <dc:creator>Ahmed Boutayeb</dc:creator>
  <cp:lastModifiedBy>Ahmed Boutayeb</cp:lastModifiedBy>
  <cp:revision>12</cp:revision>
  <dcterms:created xsi:type="dcterms:W3CDTF">2019-11-25T16:22:08Z</dcterms:created>
  <dcterms:modified xsi:type="dcterms:W3CDTF">2019-11-26T09:57:05Z</dcterms:modified>
</cp:coreProperties>
</file>