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3849" r:id="rId6"/>
    <p:sldId id="3861" r:id="rId7"/>
    <p:sldId id="261" r:id="rId8"/>
    <p:sldId id="3852" r:id="rId9"/>
    <p:sldId id="3858" r:id="rId10"/>
    <p:sldId id="3859" r:id="rId11"/>
    <p:sldId id="3860" r:id="rId12"/>
    <p:sldId id="3853" r:id="rId13"/>
    <p:sldId id="3851" r:id="rId14"/>
    <p:sldId id="3854" r:id="rId15"/>
    <p:sldId id="3857" r:id="rId16"/>
    <p:sldId id="263" r:id="rId17"/>
    <p:sldId id="3848" r:id="rId18"/>
    <p:sldId id="3855" r:id="rId19"/>
    <p:sldId id="3856" r:id="rId20"/>
    <p:sldId id="384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06" autoAdjust="0"/>
  </p:normalViewPr>
  <p:slideViewPr>
    <p:cSldViewPr snapToGrid="0">
      <p:cViewPr varScale="1">
        <p:scale>
          <a:sx n="67" d="100"/>
          <a:sy n="67" d="100"/>
        </p:scale>
        <p:origin x="858" y="72"/>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2/10/2024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2/10/2024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a:t>
            </a:fld>
            <a:endParaRPr lang="en-US" dirty="0"/>
          </a:p>
        </p:txBody>
      </p:sp>
    </p:spTree>
    <p:extLst>
      <p:ext uri="{BB962C8B-B14F-4D97-AF65-F5344CB8AC3E}">
        <p14:creationId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000"/>
              </a:spcBef>
              <a:spcAft>
                <a:spcPts val="0"/>
              </a:spcAft>
            </a:pPr>
            <a:r>
              <a:rPr lang="en-US" sz="1800" b="1" dirty="0">
                <a:solidFill>
                  <a:srgbClr val="4F81BD"/>
                </a:solidFill>
                <a:effectLst/>
                <a:latin typeface="Calibri" panose="020F0502020204030204" pitchFamily="34" charset="0"/>
                <a:ea typeface="SimSun" panose="02010600030101010101" pitchFamily="2" charset="-122"/>
                <a:cs typeface="Times New Roman" panose="02020603050405020304" pitchFamily="18" charset="0"/>
              </a:rPr>
              <a:t>Metadata Loading</a:t>
            </a:r>
          </a:p>
          <a:p>
            <a:pPr>
              <a:spcBef>
                <a:spcPts val="900"/>
              </a:spcBef>
              <a:spcAft>
                <a:spcPts val="900"/>
              </a:spcAft>
            </a:pPr>
            <a:r>
              <a:rPr lang="en-US" sz="1800" dirty="0">
                <a:effectLst/>
                <a:latin typeface="Cambria" panose="02040503050406030204" pitchFamily="18" charset="0"/>
                <a:cs typeface="Times New Roman" panose="02020603050405020304" pitchFamily="18" charset="0"/>
              </a:rPr>
              <a:t>In the car charging simulation, metadata is crucial for initializing the simulation. This metadata includes information about the charging stations and cars, and it is loaded from CSV files at the start of the simulation. Here's how it works:</a:t>
            </a:r>
          </a:p>
          <a:p>
            <a:pPr marL="342900" lvl="0" indent="-342900">
              <a:spcAft>
                <a:spcPts val="1000"/>
              </a:spcAft>
              <a:buFont typeface="Times New Roman" panose="02020603050405020304" pitchFamily="18" charset="0"/>
              <a:buChar char="•"/>
            </a:pPr>
            <a:r>
              <a:rPr lang="en-US" sz="1800" b="1" dirty="0">
                <a:effectLst/>
                <a:latin typeface="Cambria" panose="02040503050406030204" pitchFamily="18" charset="0"/>
                <a:cs typeface="Times New Roman" panose="02020603050405020304" pitchFamily="18" charset="0"/>
              </a:rPr>
              <a:t>Charging Stations Metadata</a:t>
            </a:r>
            <a:r>
              <a:rPr lang="en-US" sz="1800" dirty="0">
                <a:effectLst/>
                <a:latin typeface="Cambria" panose="02040503050406030204" pitchFamily="18" charset="0"/>
                <a:cs typeface="Times New Roman" panose="02020603050405020304" pitchFamily="18" charset="0"/>
              </a:rPr>
              <a:t>: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ChargingStation</a:t>
            </a:r>
            <a:r>
              <a:rPr lang="en-US" sz="1800" dirty="0">
                <a:effectLst/>
                <a:latin typeface="Cambria" panose="02040503050406030204" pitchFamily="18" charset="0"/>
                <a:cs typeface="Times New Roman" panose="02020603050405020304" pitchFamily="18" charset="0"/>
              </a:rPr>
              <a:t> class has a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loadFromCSV</a:t>
            </a:r>
            <a:r>
              <a:rPr lang="en-US" sz="1800" dirty="0">
                <a:effectLst/>
                <a:latin typeface="Cambria" panose="02040503050406030204" pitchFamily="18" charset="0"/>
                <a:cs typeface="Times New Roman" panose="02020603050405020304" pitchFamily="18" charset="0"/>
              </a:rPr>
              <a:t> method that reads a CSV file containing information about the charging stations. Each row in the CSV file represents a charging station and includes information such as the station's ID, location, number of charging slots, and energy sources.</a:t>
            </a:r>
          </a:p>
          <a:p>
            <a:pPr marL="342900" lvl="0" indent="-342900">
              <a:spcAft>
                <a:spcPts val="1000"/>
              </a:spcAft>
              <a:buFont typeface="Times New Roman" panose="02020603050405020304" pitchFamily="18" charset="0"/>
              <a:buChar char="•"/>
            </a:pPr>
            <a:r>
              <a:rPr lang="en-US" sz="1800" b="1" dirty="0">
                <a:effectLst/>
                <a:latin typeface="Cambria" panose="02040503050406030204" pitchFamily="18" charset="0"/>
                <a:cs typeface="Times New Roman" panose="02020603050405020304" pitchFamily="18" charset="0"/>
              </a:rPr>
              <a:t>Cars Metadata</a:t>
            </a:r>
            <a:r>
              <a:rPr lang="en-US" sz="1800" dirty="0">
                <a:effectLst/>
                <a:latin typeface="Cambria" panose="02040503050406030204" pitchFamily="18" charset="0"/>
                <a:cs typeface="Times New Roman" panose="02020603050405020304" pitchFamily="18" charset="0"/>
              </a:rPr>
              <a:t>: The </a:t>
            </a:r>
            <a:r>
              <a:rPr lang="en-US" sz="1800" dirty="0">
                <a:effectLst/>
                <a:latin typeface="Consolas" panose="020B0609020204030204" pitchFamily="49" charset="0"/>
                <a:ea typeface="Cambria" panose="02040503050406030204" pitchFamily="18" charset="0"/>
                <a:cs typeface="Times New Roman" panose="02020603050405020304" pitchFamily="18" charset="0"/>
              </a:rPr>
              <a:t>Car</a:t>
            </a:r>
            <a:r>
              <a:rPr lang="en-US" sz="1800" dirty="0">
                <a:effectLst/>
                <a:latin typeface="Cambria" panose="02040503050406030204" pitchFamily="18" charset="0"/>
                <a:cs typeface="Times New Roman" panose="02020603050405020304" pitchFamily="18" charset="0"/>
              </a:rPr>
              <a:t> class also has a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loadFromCSV</a:t>
            </a:r>
            <a:r>
              <a:rPr lang="en-US" sz="1800" dirty="0">
                <a:effectLst/>
                <a:latin typeface="Cambria" panose="02040503050406030204" pitchFamily="18" charset="0"/>
                <a:cs typeface="Times New Roman" panose="02020603050405020304" pitchFamily="18" charset="0"/>
              </a:rPr>
              <a:t> method that reads a CSV file containing information about the cars. Each row in the CSV file represents a car and includes information such as the car's ID, model, battery capacity, and charging speed.</a:t>
            </a:r>
          </a:p>
          <a:p>
            <a:pPr marL="342900" lvl="0" indent="-342900">
              <a:spcAft>
                <a:spcPts val="1000"/>
              </a:spcAft>
              <a:buFont typeface="Times New Roman" panose="02020603050405020304" pitchFamily="18" charset="0"/>
              <a:buChar char="•"/>
            </a:pPr>
            <a:r>
              <a:rPr lang="en-US" sz="1800" b="1" dirty="0">
                <a:effectLst/>
                <a:latin typeface="Cambria" panose="02040503050406030204" pitchFamily="18" charset="0"/>
                <a:cs typeface="Times New Roman" panose="02020603050405020304" pitchFamily="18" charset="0"/>
              </a:rPr>
              <a:t>Metadata Loading</a:t>
            </a:r>
            <a:r>
              <a:rPr lang="en-US" sz="1800" dirty="0">
                <a:effectLst/>
                <a:latin typeface="Cambria" panose="02040503050406030204" pitchFamily="18" charset="0"/>
                <a:cs typeface="Times New Roman" panose="02020603050405020304" pitchFamily="18" charset="0"/>
              </a:rPr>
              <a:t>: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ChargingSimulator</a:t>
            </a:r>
            <a:r>
              <a:rPr lang="en-US" sz="1800" dirty="0">
                <a:effectLst/>
                <a:latin typeface="Cambria" panose="02040503050406030204" pitchFamily="18" charset="0"/>
                <a:cs typeface="Times New Roman" panose="02020603050405020304" pitchFamily="18" charset="0"/>
              </a:rPr>
              <a:t> class calls these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loadFromCSV</a:t>
            </a:r>
            <a:r>
              <a:rPr lang="en-US" sz="1800" dirty="0">
                <a:effectLst/>
                <a:latin typeface="Cambria" panose="02040503050406030204" pitchFamily="18" charset="0"/>
                <a:cs typeface="Times New Roman" panose="02020603050405020304" pitchFamily="18" charset="0"/>
              </a:rPr>
              <a:t> methods during its initialization. It creates a list of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ChargingStation</a:t>
            </a:r>
            <a:r>
              <a:rPr lang="en-US" sz="1800" dirty="0">
                <a:effectLst/>
                <a:latin typeface="Cambria" panose="02040503050406030204" pitchFamily="18" charset="0"/>
                <a:cs typeface="Times New Roman" panose="02020603050405020304" pitchFamily="18" charset="0"/>
              </a:rPr>
              <a:t> and </a:t>
            </a:r>
            <a:r>
              <a:rPr lang="en-US" sz="1800" dirty="0">
                <a:effectLst/>
                <a:latin typeface="Consolas" panose="020B0609020204030204" pitchFamily="49" charset="0"/>
                <a:ea typeface="Cambria" panose="02040503050406030204" pitchFamily="18" charset="0"/>
                <a:cs typeface="Times New Roman" panose="02020603050405020304" pitchFamily="18" charset="0"/>
              </a:rPr>
              <a:t>Car</a:t>
            </a:r>
            <a:r>
              <a:rPr lang="en-US" sz="1800" dirty="0">
                <a:effectLst/>
                <a:latin typeface="Cambria" panose="02040503050406030204" pitchFamily="18" charset="0"/>
                <a:cs typeface="Times New Roman" panose="02020603050405020304" pitchFamily="18" charset="0"/>
              </a:rPr>
              <a:t> objects based on the loaded metadata. These objects are then used throughout the simulation.</a:t>
            </a:r>
          </a:p>
          <a:p>
            <a:pPr>
              <a:spcBef>
                <a:spcPts val="900"/>
              </a:spcBef>
              <a:spcAft>
                <a:spcPts val="900"/>
              </a:spcAft>
            </a:pPr>
            <a:r>
              <a:rPr lang="en-US" sz="1800" dirty="0">
                <a:effectLst/>
                <a:latin typeface="Cambria" panose="02040503050406030204" pitchFamily="18" charset="0"/>
                <a:cs typeface="Times New Roman" panose="02020603050405020304" pitchFamily="18" charset="0"/>
              </a:rPr>
              <a:t>This metadata loading process allows the simulation to be easily configured and customized based on the provided CSV files.</a:t>
            </a:r>
          </a:p>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13</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000"/>
              </a:spcBef>
              <a:spcAft>
                <a:spcPts val="0"/>
              </a:spcAft>
            </a:pPr>
            <a:r>
              <a:rPr lang="en-US" sz="1800" b="1" dirty="0">
                <a:solidFill>
                  <a:srgbClr val="4F81BD"/>
                </a:solidFill>
                <a:effectLst/>
                <a:latin typeface="Calibri" panose="020F0502020204030204" pitchFamily="34" charset="0"/>
                <a:ea typeface="SimSun" panose="02010600030101010101" pitchFamily="2" charset="-122"/>
                <a:cs typeface="Times New Roman" panose="02020603050405020304" pitchFamily="18" charset="0"/>
              </a:rPr>
              <a:t>Communication Inside the App</a:t>
            </a:r>
          </a:p>
          <a:p>
            <a:pPr>
              <a:spcBef>
                <a:spcPts val="900"/>
              </a:spcBef>
              <a:spcAft>
                <a:spcPts val="900"/>
              </a:spcAft>
            </a:pPr>
            <a:r>
              <a:rPr lang="en-US" sz="1800" dirty="0">
                <a:effectLst/>
                <a:latin typeface="Cambria" panose="02040503050406030204" pitchFamily="18" charset="0"/>
                <a:cs typeface="Times New Roman" panose="02020603050405020304" pitchFamily="18" charset="0"/>
              </a:rPr>
              <a:t>In the car charging simulation,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WeatherService</a:t>
            </a:r>
            <a:r>
              <a:rPr lang="en-US" sz="1800" dirty="0">
                <a:effectLst/>
                <a:latin typeface="Cambria" panose="02040503050406030204" pitchFamily="18" charset="0"/>
                <a:cs typeface="Times New Roman" panose="02020603050405020304" pitchFamily="18" charset="0"/>
              </a:rPr>
              <a:t> and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ChargingStation</a:t>
            </a:r>
            <a:r>
              <a:rPr lang="en-US" sz="1800" dirty="0">
                <a:effectLst/>
                <a:latin typeface="Cambria" panose="02040503050406030204" pitchFamily="18" charset="0"/>
                <a:cs typeface="Times New Roman" panose="02020603050405020304" pitchFamily="18" charset="0"/>
              </a:rPr>
              <a:t> classes communicate indirectly through a shared file. Here's how it works:</a:t>
            </a:r>
          </a:p>
          <a:p>
            <a:pPr marL="342900" lvl="0" indent="-342900">
              <a:spcAft>
                <a:spcPts val="1000"/>
              </a:spcAft>
              <a:buFont typeface="Times New Roman" panose="02020603050405020304" pitchFamily="18" charset="0"/>
              <a:buChar char="•"/>
            </a:pPr>
            <a:r>
              <a:rPr lang="en-US" sz="1800" b="1" dirty="0" err="1">
                <a:effectLst/>
                <a:latin typeface="Cambria" panose="02040503050406030204" pitchFamily="18" charset="0"/>
                <a:cs typeface="Times New Roman" panose="02020603050405020304" pitchFamily="18" charset="0"/>
              </a:rPr>
              <a:t>WeatherService</a:t>
            </a:r>
            <a:r>
              <a:rPr lang="en-US" sz="1800" dirty="0">
                <a:effectLst/>
                <a:latin typeface="Cambria" panose="02040503050406030204" pitchFamily="18" charset="0"/>
                <a:cs typeface="Times New Roman" panose="02020603050405020304" pitchFamily="18" charset="0"/>
              </a:rPr>
              <a:t>: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WeatherService</a:t>
            </a:r>
            <a:r>
              <a:rPr lang="en-US" sz="1800" dirty="0">
                <a:effectLst/>
                <a:latin typeface="Cambria" panose="02040503050406030204" pitchFamily="18" charset="0"/>
                <a:cs typeface="Times New Roman" panose="02020603050405020304" pitchFamily="18" charset="0"/>
              </a:rPr>
              <a:t> class simulates weather conditions that affect the energy production of the charging stations. Every 15 seconds, it generates new weather data and writes this data to a file. The weather data includes information such as sunlight intensity and wind speed, which affect the energy production of solar panels and wind turbines, respectively.</a:t>
            </a:r>
          </a:p>
          <a:p>
            <a:pPr marL="342900" lvl="0" indent="-342900">
              <a:spcAft>
                <a:spcPts val="1000"/>
              </a:spcAft>
              <a:buFont typeface="Times New Roman" panose="02020603050405020304" pitchFamily="18" charset="0"/>
              <a:buChar char="•"/>
            </a:pPr>
            <a:r>
              <a:rPr lang="en-US" sz="1800" b="1" dirty="0" err="1">
                <a:effectLst/>
                <a:latin typeface="Cambria" panose="02040503050406030204" pitchFamily="18" charset="0"/>
                <a:cs typeface="Times New Roman" panose="02020603050405020304" pitchFamily="18" charset="0"/>
              </a:rPr>
              <a:t>ChargingStation</a:t>
            </a:r>
            <a:r>
              <a:rPr lang="en-US" sz="1800" dirty="0">
                <a:effectLst/>
                <a:latin typeface="Cambria" panose="02040503050406030204" pitchFamily="18" charset="0"/>
                <a:cs typeface="Times New Roman" panose="02020603050405020304" pitchFamily="18" charset="0"/>
              </a:rPr>
              <a:t>: Each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ChargingStation</a:t>
            </a:r>
            <a:r>
              <a:rPr lang="en-US" sz="1800" dirty="0">
                <a:effectLst/>
                <a:latin typeface="Cambria" panose="02040503050406030204" pitchFamily="18" charset="0"/>
                <a:cs typeface="Times New Roman" panose="02020603050405020304" pitchFamily="18" charset="0"/>
              </a:rPr>
              <a:t> has a list of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EnergySource</a:t>
            </a:r>
            <a:r>
              <a:rPr lang="en-US" sz="1800" dirty="0">
                <a:effectLst/>
                <a:latin typeface="Cambria" panose="02040503050406030204" pitchFamily="18" charset="0"/>
                <a:cs typeface="Times New Roman" panose="02020603050405020304" pitchFamily="18" charset="0"/>
              </a:rPr>
              <a:t> objects, which can be solar panels, wind turbines, or other types of energy sources.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ChargingStation</a:t>
            </a:r>
            <a:r>
              <a:rPr lang="en-US" sz="1800" dirty="0">
                <a:effectLst/>
                <a:latin typeface="Cambria" panose="02040503050406030204" pitchFamily="18" charset="0"/>
                <a:cs typeface="Times New Roman" panose="02020603050405020304" pitchFamily="18" charset="0"/>
              </a:rPr>
              <a:t> class reads the weather data from the file every 15 seconds and updates its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EnergySource</a:t>
            </a:r>
            <a:r>
              <a:rPr lang="en-US" sz="1800" dirty="0">
                <a:effectLst/>
                <a:latin typeface="Cambria" panose="02040503050406030204" pitchFamily="18" charset="0"/>
                <a:cs typeface="Times New Roman" panose="02020603050405020304" pitchFamily="18" charset="0"/>
              </a:rPr>
              <a:t> objects accordingly. For example, if the sunlight intensity is high, the energy production of solar panels increases. If the wind speed is low, the energy production of wind turbines decreases.</a:t>
            </a:r>
          </a:p>
          <a:p>
            <a:pPr>
              <a:spcBef>
                <a:spcPts val="900"/>
              </a:spcBef>
              <a:spcAft>
                <a:spcPts val="900"/>
              </a:spcAft>
            </a:pPr>
            <a:r>
              <a:rPr lang="en-US" sz="1800" dirty="0">
                <a:effectLst/>
                <a:latin typeface="Cambria" panose="02040503050406030204" pitchFamily="18" charset="0"/>
                <a:cs typeface="Times New Roman" panose="02020603050405020304" pitchFamily="18" charset="0"/>
              </a:rPr>
              <a:t>This file-based communication allows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WeatherService</a:t>
            </a:r>
            <a:r>
              <a:rPr lang="en-US" sz="1800" dirty="0">
                <a:effectLst/>
                <a:latin typeface="Cambria" panose="02040503050406030204" pitchFamily="18" charset="0"/>
                <a:cs typeface="Times New Roman" panose="02020603050405020304" pitchFamily="18" charset="0"/>
              </a:rPr>
              <a:t> and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ChargingStation</a:t>
            </a:r>
            <a:r>
              <a:rPr lang="en-US" sz="1800" dirty="0">
                <a:effectLst/>
                <a:latin typeface="Cambria" panose="02040503050406030204" pitchFamily="18" charset="0"/>
                <a:cs typeface="Times New Roman" panose="02020603050405020304" pitchFamily="18" charset="0"/>
              </a:rPr>
              <a:t> classes to interact and update the energy production based on the simulated weather conditions.</a:t>
            </a:r>
          </a:p>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14</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4B445-BA3A-C66D-A3E9-2ED46160B1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E3A1C-B6F9-2FCE-789B-D087FC6FBC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A4D47D-C0D7-52AE-4F36-35A486A9C7EB}"/>
              </a:ext>
            </a:extLst>
          </p:cNvPr>
          <p:cNvSpPr>
            <a:spLocks noGrp="1"/>
          </p:cNvSpPr>
          <p:nvPr>
            <p:ph type="body" idx="1"/>
          </p:nvPr>
        </p:nvSpPr>
        <p:spPr/>
        <p:txBody>
          <a:bodyPr/>
          <a:lstStyle/>
          <a:p>
            <a:pPr>
              <a:spcBef>
                <a:spcPts val="1000"/>
              </a:spcBef>
              <a:spcAft>
                <a:spcPts val="0"/>
              </a:spcAft>
            </a:pPr>
            <a:r>
              <a:rPr lang="en-US" sz="1800" b="1" dirty="0">
                <a:solidFill>
                  <a:srgbClr val="4F81BD"/>
                </a:solidFill>
                <a:effectLst/>
                <a:latin typeface="Calibri" panose="020F0502020204030204" pitchFamily="34" charset="0"/>
                <a:ea typeface="SimSun" panose="02010600030101010101" pitchFamily="2" charset="-122"/>
                <a:cs typeface="Times New Roman" panose="02020603050405020304" pitchFamily="18" charset="0"/>
              </a:rPr>
              <a:t>Logging System</a:t>
            </a:r>
          </a:p>
          <a:p>
            <a:pPr>
              <a:spcBef>
                <a:spcPts val="900"/>
              </a:spcBef>
              <a:spcAft>
                <a:spcPts val="900"/>
              </a:spcAft>
            </a:pPr>
            <a:r>
              <a:rPr lang="en-US" sz="1800" dirty="0">
                <a:effectLst/>
                <a:latin typeface="Cambria" panose="02040503050406030204" pitchFamily="18" charset="0"/>
                <a:cs typeface="Times New Roman" panose="02020603050405020304" pitchFamily="18" charset="0"/>
              </a:rPr>
              <a:t>The logging system in the car charging simulation is implemented using several classes. Here's a brief overview of each:</a:t>
            </a:r>
          </a:p>
          <a:p>
            <a:pPr marL="342900" lvl="0" indent="-342900">
              <a:spcAft>
                <a:spcPts val="1000"/>
              </a:spcAft>
              <a:buFont typeface="Times New Roman" panose="02020603050405020304" pitchFamily="18" charset="0"/>
              <a:buChar char="•"/>
            </a:pPr>
            <a:r>
              <a:rPr lang="en-US" sz="1800" b="1" dirty="0">
                <a:effectLst/>
                <a:latin typeface="Cambria" panose="02040503050406030204" pitchFamily="18" charset="0"/>
                <a:cs typeface="Times New Roman" panose="02020603050405020304" pitchFamily="18" charset="0"/>
              </a:rPr>
              <a:t>Logger</a:t>
            </a:r>
            <a:r>
              <a:rPr lang="en-US" sz="1800" dirty="0">
                <a:effectLst/>
                <a:latin typeface="Cambria" panose="02040503050406030204" pitchFamily="18" charset="0"/>
                <a:cs typeface="Times New Roman" panose="02020603050405020304" pitchFamily="18" charset="0"/>
              </a:rPr>
              <a:t>: The </a:t>
            </a:r>
            <a:r>
              <a:rPr lang="en-US" sz="1800" dirty="0">
                <a:effectLst/>
                <a:latin typeface="Consolas" panose="020B0609020204030204" pitchFamily="49" charset="0"/>
                <a:ea typeface="Cambria" panose="02040503050406030204" pitchFamily="18" charset="0"/>
                <a:cs typeface="Times New Roman" panose="02020603050405020304" pitchFamily="18" charset="0"/>
              </a:rPr>
              <a:t>Logger</a:t>
            </a:r>
            <a:r>
              <a:rPr lang="en-US" sz="1800" dirty="0">
                <a:effectLst/>
                <a:latin typeface="Cambria" panose="02040503050406030204" pitchFamily="18" charset="0"/>
                <a:cs typeface="Times New Roman" panose="02020603050405020304" pitchFamily="18" charset="0"/>
              </a:rPr>
              <a:t> class is the base class for all loggers in the system. It provides methods to log messages with different log levels (</a:t>
            </a:r>
            <a:r>
              <a:rPr lang="en-US" sz="1800" dirty="0">
                <a:effectLst/>
                <a:latin typeface="Consolas" panose="020B0609020204030204" pitchFamily="49" charset="0"/>
                <a:ea typeface="Cambria" panose="02040503050406030204" pitchFamily="18" charset="0"/>
                <a:cs typeface="Times New Roman" panose="02020603050405020304" pitchFamily="18" charset="0"/>
              </a:rPr>
              <a:t>INFO</a:t>
            </a:r>
            <a:r>
              <a:rPr lang="en-US" sz="1800" dirty="0">
                <a:effectLst/>
                <a:latin typeface="Cambria" panose="02040503050406030204" pitchFamily="18" charset="0"/>
                <a:cs typeface="Times New Roman" panose="02020603050405020304" pitchFamily="18" charset="0"/>
              </a:rPr>
              <a:t>, </a:t>
            </a:r>
            <a:r>
              <a:rPr lang="en-US" sz="1800" dirty="0">
                <a:effectLst/>
                <a:latin typeface="Consolas" panose="020B0609020204030204" pitchFamily="49" charset="0"/>
                <a:ea typeface="Cambria" panose="02040503050406030204" pitchFamily="18" charset="0"/>
                <a:cs typeface="Times New Roman" panose="02020603050405020304" pitchFamily="18" charset="0"/>
              </a:rPr>
              <a:t>WARNING</a:t>
            </a:r>
            <a:r>
              <a:rPr lang="en-US" sz="1800" dirty="0">
                <a:effectLst/>
                <a:latin typeface="Cambria" panose="02040503050406030204" pitchFamily="18" charset="0"/>
                <a:cs typeface="Times New Roman" panose="02020603050405020304" pitchFamily="18" charset="0"/>
              </a:rPr>
              <a:t>, </a:t>
            </a:r>
            <a:r>
              <a:rPr lang="en-US" sz="1800" dirty="0">
                <a:effectLst/>
                <a:latin typeface="Consolas" panose="020B0609020204030204" pitchFamily="49" charset="0"/>
                <a:ea typeface="Cambria" panose="02040503050406030204" pitchFamily="18" charset="0"/>
                <a:cs typeface="Times New Roman" panose="02020603050405020304" pitchFamily="18" charset="0"/>
              </a:rPr>
              <a:t>ERROR</a:t>
            </a:r>
            <a:r>
              <a:rPr lang="en-US" sz="1800" dirty="0">
                <a:effectLst/>
                <a:latin typeface="Cambria" panose="02040503050406030204" pitchFamily="18" charset="0"/>
                <a:cs typeface="Times New Roman" panose="02020603050405020304" pitchFamily="18" charset="0"/>
              </a:rPr>
              <a:t>), write logs to a file, and write logs to the console. It also provides methods to archive and delete old logs.</a:t>
            </a:r>
          </a:p>
          <a:p>
            <a:pPr marL="342900" lvl="0" indent="-342900">
              <a:spcAft>
                <a:spcPts val="1000"/>
              </a:spcAft>
              <a:buFont typeface="Times New Roman" panose="02020603050405020304" pitchFamily="18" charset="0"/>
              <a:buChar char="•"/>
            </a:pPr>
            <a:r>
              <a:rPr lang="en-US" sz="1800" b="1" dirty="0" err="1">
                <a:effectLst/>
                <a:latin typeface="Cambria" panose="02040503050406030204" pitchFamily="18" charset="0"/>
                <a:cs typeface="Times New Roman" panose="02020603050405020304" pitchFamily="18" charset="0"/>
              </a:rPr>
              <a:t>ChargingStationLogger</a:t>
            </a:r>
            <a:r>
              <a:rPr lang="en-US" sz="1800" dirty="0">
                <a:effectLst/>
                <a:latin typeface="Cambria" panose="02040503050406030204" pitchFamily="18" charset="0"/>
                <a:cs typeface="Times New Roman" panose="02020603050405020304" pitchFamily="18" charset="0"/>
              </a:rPr>
              <a:t>: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ChargingStationLogger</a:t>
            </a:r>
            <a:r>
              <a:rPr lang="en-US" sz="1800" dirty="0">
                <a:effectLst/>
                <a:latin typeface="Cambria" panose="02040503050406030204" pitchFamily="18" charset="0"/>
                <a:cs typeface="Times New Roman" panose="02020603050405020304" pitchFamily="18" charset="0"/>
              </a:rPr>
              <a:t> class extends the </a:t>
            </a:r>
            <a:r>
              <a:rPr lang="en-US" sz="1800" dirty="0">
                <a:effectLst/>
                <a:latin typeface="Consolas" panose="020B0609020204030204" pitchFamily="49" charset="0"/>
                <a:ea typeface="Cambria" panose="02040503050406030204" pitchFamily="18" charset="0"/>
                <a:cs typeface="Times New Roman" panose="02020603050405020304" pitchFamily="18" charset="0"/>
              </a:rPr>
              <a:t>Logger</a:t>
            </a:r>
            <a:r>
              <a:rPr lang="en-US" sz="1800" dirty="0">
                <a:effectLst/>
                <a:latin typeface="Cambria" panose="02040503050406030204" pitchFamily="18" charset="0"/>
                <a:cs typeface="Times New Roman" panose="02020603050405020304" pitchFamily="18" charset="0"/>
              </a:rPr>
              <a:t> class. It is used to log messages related to a specific charging station. It also has a reference to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ChargingSimulationUI</a:t>
            </a:r>
            <a:r>
              <a:rPr lang="en-US" sz="1800" dirty="0">
                <a:effectLst/>
                <a:latin typeface="Cambria" panose="02040503050406030204" pitchFamily="18" charset="0"/>
                <a:cs typeface="Times New Roman" panose="02020603050405020304" pitchFamily="18" charset="0"/>
              </a:rPr>
              <a:t> to update the UI with log messages.</a:t>
            </a:r>
          </a:p>
          <a:p>
            <a:pPr marL="342900" lvl="0" indent="-342900">
              <a:spcAft>
                <a:spcPts val="1000"/>
              </a:spcAft>
              <a:buFont typeface="Times New Roman" panose="02020603050405020304" pitchFamily="18" charset="0"/>
              <a:buChar char="•"/>
            </a:pPr>
            <a:r>
              <a:rPr lang="en-US" sz="1800" b="1" dirty="0" err="1">
                <a:effectLst/>
                <a:latin typeface="Cambria" panose="02040503050406030204" pitchFamily="18" charset="0"/>
                <a:cs typeface="Times New Roman" panose="02020603050405020304" pitchFamily="18" charset="0"/>
              </a:rPr>
              <a:t>EnergySourceLogger</a:t>
            </a:r>
            <a:r>
              <a:rPr lang="en-US" sz="1800" dirty="0">
                <a:effectLst/>
                <a:latin typeface="Cambria" panose="02040503050406030204" pitchFamily="18" charset="0"/>
                <a:cs typeface="Times New Roman" panose="02020603050405020304" pitchFamily="18" charset="0"/>
              </a:rPr>
              <a:t>: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EnergySourceLogger</a:t>
            </a:r>
            <a:r>
              <a:rPr lang="en-US" sz="1800" dirty="0">
                <a:effectLst/>
                <a:latin typeface="Cambria" panose="02040503050406030204" pitchFamily="18" charset="0"/>
                <a:cs typeface="Times New Roman" panose="02020603050405020304" pitchFamily="18" charset="0"/>
              </a:rPr>
              <a:t> class extends the </a:t>
            </a:r>
            <a:r>
              <a:rPr lang="en-US" sz="1800" dirty="0">
                <a:effectLst/>
                <a:latin typeface="Consolas" panose="020B0609020204030204" pitchFamily="49" charset="0"/>
                <a:ea typeface="Cambria" panose="02040503050406030204" pitchFamily="18" charset="0"/>
                <a:cs typeface="Times New Roman" panose="02020603050405020304" pitchFamily="18" charset="0"/>
              </a:rPr>
              <a:t>Logger</a:t>
            </a:r>
            <a:r>
              <a:rPr lang="en-US" sz="1800" dirty="0">
                <a:effectLst/>
                <a:latin typeface="Cambria" panose="02040503050406030204" pitchFamily="18" charset="0"/>
                <a:cs typeface="Times New Roman" panose="02020603050405020304" pitchFamily="18" charset="0"/>
              </a:rPr>
              <a:t> class. It is used to log messages related to a specific energy source in a specific charging station. It also has a reference to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ChargingSimulationUI</a:t>
            </a:r>
            <a:r>
              <a:rPr lang="en-US" sz="1800" dirty="0">
                <a:effectLst/>
                <a:latin typeface="Cambria" panose="02040503050406030204" pitchFamily="18" charset="0"/>
                <a:cs typeface="Times New Roman" panose="02020603050405020304" pitchFamily="18" charset="0"/>
              </a:rPr>
              <a:t> to update the UI with log messages.</a:t>
            </a:r>
          </a:p>
          <a:p>
            <a:pPr marL="342900" lvl="0" indent="-342900">
              <a:spcAft>
                <a:spcPts val="1000"/>
              </a:spcAft>
              <a:buFont typeface="Times New Roman" panose="02020603050405020304" pitchFamily="18" charset="0"/>
              <a:buChar char="•"/>
            </a:pPr>
            <a:r>
              <a:rPr lang="en-US" sz="1800" b="1" dirty="0" err="1">
                <a:effectLst/>
                <a:latin typeface="Cambria" panose="02040503050406030204" pitchFamily="18" charset="0"/>
                <a:cs typeface="Times New Roman" panose="02020603050405020304" pitchFamily="18" charset="0"/>
              </a:rPr>
              <a:t>SystemLogger</a:t>
            </a:r>
            <a:r>
              <a:rPr lang="en-US" sz="1800" dirty="0">
                <a:effectLst/>
                <a:latin typeface="Cambria" panose="02040503050406030204" pitchFamily="18" charset="0"/>
                <a:cs typeface="Times New Roman" panose="02020603050405020304" pitchFamily="18" charset="0"/>
              </a:rPr>
              <a:t>: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SystemLogger</a:t>
            </a:r>
            <a:r>
              <a:rPr lang="en-US" sz="1800" dirty="0">
                <a:effectLst/>
                <a:latin typeface="Cambria" panose="02040503050406030204" pitchFamily="18" charset="0"/>
                <a:cs typeface="Times New Roman" panose="02020603050405020304" pitchFamily="18" charset="0"/>
              </a:rPr>
              <a:t> class extends the </a:t>
            </a:r>
            <a:r>
              <a:rPr lang="en-US" sz="1800" dirty="0">
                <a:effectLst/>
                <a:latin typeface="Consolas" panose="020B0609020204030204" pitchFamily="49" charset="0"/>
                <a:ea typeface="Cambria" panose="02040503050406030204" pitchFamily="18" charset="0"/>
                <a:cs typeface="Times New Roman" panose="02020603050405020304" pitchFamily="18" charset="0"/>
              </a:rPr>
              <a:t>Logger</a:t>
            </a:r>
            <a:r>
              <a:rPr lang="en-US" sz="1800" dirty="0">
                <a:effectLst/>
                <a:latin typeface="Cambria" panose="02040503050406030204" pitchFamily="18" charset="0"/>
                <a:cs typeface="Times New Roman" panose="02020603050405020304" pitchFamily="18" charset="0"/>
              </a:rPr>
              <a:t> class. It is used to log system-wide messages. It also has a reference to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ChargingSimulationUI</a:t>
            </a:r>
            <a:r>
              <a:rPr lang="en-US" sz="1800" dirty="0">
                <a:effectLst/>
                <a:latin typeface="Cambria" panose="02040503050406030204" pitchFamily="18" charset="0"/>
                <a:cs typeface="Times New Roman" panose="02020603050405020304" pitchFamily="18" charset="0"/>
              </a:rPr>
              <a:t> to update the UI with log messages.</a:t>
            </a:r>
          </a:p>
          <a:p>
            <a:pPr marL="342900" lvl="0" indent="-342900">
              <a:spcAft>
                <a:spcPts val="1000"/>
              </a:spcAft>
              <a:buFont typeface="Times New Roman" panose="02020603050405020304" pitchFamily="18" charset="0"/>
              <a:buChar char="•"/>
            </a:pPr>
            <a:r>
              <a:rPr lang="en-US" sz="1800" b="1" dirty="0" err="1">
                <a:effectLst/>
                <a:latin typeface="Cambria" panose="02040503050406030204" pitchFamily="18" charset="0"/>
                <a:cs typeface="Times New Roman" panose="02020603050405020304" pitchFamily="18" charset="0"/>
              </a:rPr>
              <a:t>LogGenerator</a:t>
            </a:r>
            <a:r>
              <a:rPr lang="en-US" sz="1800" dirty="0">
                <a:effectLst/>
                <a:latin typeface="Cambria" panose="02040503050406030204" pitchFamily="18" charset="0"/>
                <a:cs typeface="Times New Roman" panose="02020603050405020304" pitchFamily="18" charset="0"/>
              </a:rPr>
              <a:t>: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LogGenerator</a:t>
            </a:r>
            <a:r>
              <a:rPr lang="en-US" sz="1800" dirty="0">
                <a:effectLst/>
                <a:latin typeface="Cambria" panose="02040503050406030204" pitchFamily="18" charset="0"/>
                <a:cs typeface="Times New Roman" panose="02020603050405020304" pitchFamily="18" charset="0"/>
              </a:rPr>
              <a:t> class is used to generate test logs for the last x days. It uses the </a:t>
            </a:r>
            <a:r>
              <a:rPr lang="en-US" sz="1800" dirty="0">
                <a:effectLst/>
                <a:latin typeface="Consolas" panose="020B0609020204030204" pitchFamily="49" charset="0"/>
                <a:ea typeface="Cambria" panose="02040503050406030204" pitchFamily="18" charset="0"/>
                <a:cs typeface="Times New Roman" panose="02020603050405020304" pitchFamily="18" charset="0"/>
              </a:rPr>
              <a:t>Logger</a:t>
            </a:r>
            <a:r>
              <a:rPr lang="en-US" sz="1800" dirty="0">
                <a:effectLst/>
                <a:latin typeface="Cambria" panose="02040503050406030204" pitchFamily="18" charset="0"/>
                <a:cs typeface="Times New Roman" panose="02020603050405020304" pitchFamily="18" charset="0"/>
              </a:rPr>
              <a:t> class to create logs.</a:t>
            </a:r>
          </a:p>
          <a:p>
            <a:pPr>
              <a:spcBef>
                <a:spcPts val="900"/>
              </a:spcBef>
              <a:spcAft>
                <a:spcPts val="900"/>
              </a:spcAft>
            </a:pPr>
            <a:r>
              <a:rPr lang="en-US" sz="1800" dirty="0">
                <a:effectLst/>
                <a:latin typeface="Cambria" panose="02040503050406030204" pitchFamily="18" charset="0"/>
                <a:cs typeface="Times New Roman" panose="02020603050405020304" pitchFamily="18" charset="0"/>
              </a:rPr>
              <a:t>These classes work together to provide a comprehensive logging system for the car charging simulation.</a:t>
            </a:r>
          </a:p>
          <a:p>
            <a:pPr>
              <a:spcBef>
                <a:spcPts val="900"/>
              </a:spcBef>
              <a:spcAft>
                <a:spcPts val="900"/>
              </a:spcAft>
            </a:pPr>
            <a:endParaRPr lang="en-US" sz="1800" dirty="0">
              <a:effectLst/>
              <a:latin typeface="Cambria" panose="02040503050406030204" pitchFamily="18" charset="0"/>
              <a:cs typeface="Times New Roman" panose="02020603050405020304" pitchFamily="18" charset="0"/>
            </a:endParaRPr>
          </a:p>
          <a:p>
            <a:pPr>
              <a:spcBef>
                <a:spcPts val="1000"/>
              </a:spcBef>
              <a:spcAft>
                <a:spcPts val="0"/>
              </a:spcAft>
            </a:pPr>
            <a:r>
              <a:rPr lang="en-US" sz="1800" b="1" dirty="0">
                <a:solidFill>
                  <a:srgbClr val="4F81BD"/>
                </a:solidFill>
                <a:effectLst/>
                <a:latin typeface="Calibri" panose="020F0502020204030204" pitchFamily="34" charset="0"/>
                <a:ea typeface="SimSun" panose="02010600030101010101" pitchFamily="2" charset="-122"/>
                <a:cs typeface="Times New Roman" panose="02020603050405020304" pitchFamily="18" charset="0"/>
              </a:rPr>
              <a:t>Daily Log Writing</a:t>
            </a:r>
          </a:p>
          <a:p>
            <a:pPr>
              <a:spcBef>
                <a:spcPts val="900"/>
              </a:spcBef>
              <a:spcAft>
                <a:spcPts val="900"/>
              </a:spcAft>
            </a:pPr>
            <a:r>
              <a:rPr lang="en-US" sz="1800" dirty="0">
                <a:effectLst/>
                <a:latin typeface="Cambria" panose="02040503050406030204" pitchFamily="18" charset="0"/>
                <a:cs typeface="Times New Roman" panose="02020603050405020304" pitchFamily="18" charset="0"/>
              </a:rPr>
              <a:t>In the car charging simulation, logs are written on a daily basis. This is handled by the </a:t>
            </a:r>
            <a:r>
              <a:rPr lang="en-US" sz="1800" dirty="0">
                <a:effectLst/>
                <a:latin typeface="Consolas" panose="020B0609020204030204" pitchFamily="49" charset="0"/>
                <a:ea typeface="Cambria" panose="02040503050406030204" pitchFamily="18" charset="0"/>
                <a:cs typeface="Times New Roman" panose="02020603050405020304" pitchFamily="18" charset="0"/>
              </a:rPr>
              <a:t>Logger</a:t>
            </a:r>
            <a:r>
              <a:rPr lang="en-US" sz="1800" dirty="0">
                <a:effectLst/>
                <a:latin typeface="Cambria" panose="02040503050406030204" pitchFamily="18" charset="0"/>
                <a:cs typeface="Times New Roman" panose="02020603050405020304" pitchFamily="18" charset="0"/>
              </a:rPr>
              <a:t> class. Here's how it works:</a:t>
            </a:r>
          </a:p>
          <a:p>
            <a:pPr marL="342900" lvl="0" indent="-342900">
              <a:spcAft>
                <a:spcPts val="1000"/>
              </a:spcAft>
              <a:buFont typeface="Times New Roman" panose="02020603050405020304" pitchFamily="18" charset="0"/>
              <a:buChar char="•"/>
            </a:pPr>
            <a:r>
              <a:rPr lang="en-US" sz="1800" b="1" dirty="0">
                <a:effectLst/>
                <a:latin typeface="Cambria" panose="02040503050406030204" pitchFamily="18" charset="0"/>
                <a:cs typeface="Times New Roman" panose="02020603050405020304" pitchFamily="18" charset="0"/>
              </a:rPr>
              <a:t>Log File Creation</a:t>
            </a:r>
            <a:r>
              <a:rPr lang="en-US" sz="1800" dirty="0">
                <a:effectLst/>
                <a:latin typeface="Cambria" panose="02040503050406030204" pitchFamily="18" charset="0"/>
                <a:cs typeface="Times New Roman" panose="02020603050405020304" pitchFamily="18" charset="0"/>
              </a:rPr>
              <a:t>: Each day, a new log file is created for each logger. The log file is named with the date of the logs and the name of the logger (e.g., </a:t>
            </a:r>
            <a:r>
              <a:rPr lang="en-US" sz="1800" dirty="0">
                <a:effectLst/>
                <a:latin typeface="Consolas" panose="020B0609020204030204" pitchFamily="49" charset="0"/>
                <a:ea typeface="Cambria" panose="02040503050406030204" pitchFamily="18" charset="0"/>
                <a:cs typeface="Times New Roman" panose="02020603050405020304" pitchFamily="18" charset="0"/>
              </a:rPr>
              <a:t>[2023-03-15]charging_station_1_logs.txt</a:t>
            </a:r>
            <a:r>
              <a:rPr lang="en-US" sz="1800" dirty="0">
                <a:effectLst/>
                <a:latin typeface="Cambria" panose="02040503050406030204" pitchFamily="18" charset="0"/>
                <a:cs typeface="Times New Roman" panose="02020603050405020304" pitchFamily="18" charset="0"/>
              </a:rPr>
              <a:t>). This is done in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createFoldersAndFile</a:t>
            </a:r>
            <a:r>
              <a:rPr lang="en-US" sz="1800" dirty="0">
                <a:effectLst/>
                <a:latin typeface="Cambria" panose="02040503050406030204" pitchFamily="18" charset="0"/>
                <a:cs typeface="Times New Roman" panose="02020603050405020304" pitchFamily="18" charset="0"/>
              </a:rPr>
              <a:t> method of the </a:t>
            </a:r>
            <a:r>
              <a:rPr lang="en-US" sz="1800" dirty="0">
                <a:effectLst/>
                <a:latin typeface="Consolas" panose="020B0609020204030204" pitchFamily="49" charset="0"/>
                <a:ea typeface="Cambria" panose="02040503050406030204" pitchFamily="18" charset="0"/>
                <a:cs typeface="Times New Roman" panose="02020603050405020304" pitchFamily="18" charset="0"/>
              </a:rPr>
              <a:t>Logger</a:t>
            </a:r>
            <a:r>
              <a:rPr lang="en-US" sz="1800" dirty="0">
                <a:effectLst/>
                <a:latin typeface="Cambria" panose="02040503050406030204" pitchFamily="18" charset="0"/>
                <a:cs typeface="Times New Roman" panose="02020603050405020304" pitchFamily="18" charset="0"/>
              </a:rPr>
              <a:t> class.</a:t>
            </a:r>
          </a:p>
          <a:p>
            <a:pPr marL="342900" lvl="0" indent="-342900">
              <a:spcAft>
                <a:spcPts val="1000"/>
              </a:spcAft>
              <a:buFont typeface="Times New Roman" panose="02020603050405020304" pitchFamily="18" charset="0"/>
              <a:buChar char="•"/>
            </a:pPr>
            <a:r>
              <a:rPr lang="en-US" sz="1800" b="1" dirty="0">
                <a:effectLst/>
                <a:latin typeface="Cambria" panose="02040503050406030204" pitchFamily="18" charset="0"/>
                <a:cs typeface="Times New Roman" panose="02020603050405020304" pitchFamily="18" charset="0"/>
              </a:rPr>
              <a:t>Log Writing</a:t>
            </a:r>
            <a:r>
              <a:rPr lang="en-US" sz="1800" dirty="0">
                <a:effectLst/>
                <a:latin typeface="Cambria" panose="02040503050406030204" pitchFamily="18" charset="0"/>
                <a:cs typeface="Times New Roman" panose="02020603050405020304" pitchFamily="18" charset="0"/>
              </a:rPr>
              <a:t>: Throughout the day, log messages are written to the day's log file. Each log message is timestamped with the time it was logged. This is done in the </a:t>
            </a:r>
            <a:r>
              <a:rPr lang="en-US" sz="1800" dirty="0">
                <a:effectLst/>
                <a:latin typeface="Consolas" panose="020B0609020204030204" pitchFamily="49" charset="0"/>
                <a:ea typeface="Cambria" panose="02040503050406030204" pitchFamily="18" charset="0"/>
                <a:cs typeface="Times New Roman" panose="02020603050405020304" pitchFamily="18" charset="0"/>
              </a:rPr>
              <a:t>log</a:t>
            </a:r>
            <a:r>
              <a:rPr lang="en-US" sz="1800" dirty="0">
                <a:effectLst/>
                <a:latin typeface="Cambria" panose="02040503050406030204" pitchFamily="18" charset="0"/>
                <a:cs typeface="Times New Roman" panose="02020603050405020304" pitchFamily="18" charset="0"/>
              </a:rPr>
              <a:t> method of the </a:t>
            </a:r>
            <a:r>
              <a:rPr lang="en-US" sz="1800" dirty="0">
                <a:effectLst/>
                <a:latin typeface="Consolas" panose="020B0609020204030204" pitchFamily="49" charset="0"/>
                <a:ea typeface="Cambria" panose="02040503050406030204" pitchFamily="18" charset="0"/>
                <a:cs typeface="Times New Roman" panose="02020603050405020304" pitchFamily="18" charset="0"/>
              </a:rPr>
              <a:t>Logger</a:t>
            </a:r>
            <a:r>
              <a:rPr lang="en-US" sz="1800" dirty="0">
                <a:effectLst/>
                <a:latin typeface="Cambria" panose="02040503050406030204" pitchFamily="18" charset="0"/>
                <a:cs typeface="Times New Roman" panose="02020603050405020304" pitchFamily="18" charset="0"/>
              </a:rPr>
              <a:t> class.</a:t>
            </a:r>
          </a:p>
          <a:p>
            <a:pPr marL="342900" lvl="0" indent="-342900">
              <a:spcAft>
                <a:spcPts val="1000"/>
              </a:spcAft>
              <a:buFont typeface="Times New Roman" panose="02020603050405020304" pitchFamily="18" charset="0"/>
              <a:buChar char="•"/>
            </a:pPr>
            <a:r>
              <a:rPr lang="en-US" sz="1800" b="1" dirty="0">
                <a:effectLst/>
                <a:latin typeface="Cambria" panose="02040503050406030204" pitchFamily="18" charset="0"/>
                <a:cs typeface="Times New Roman" panose="02020603050405020304" pitchFamily="18" charset="0"/>
              </a:rPr>
              <a:t>Log Archiving and Deletion</a:t>
            </a:r>
            <a:r>
              <a:rPr lang="en-US" sz="1800" dirty="0">
                <a:effectLst/>
                <a:latin typeface="Cambria" panose="02040503050406030204" pitchFamily="18" charset="0"/>
                <a:cs typeface="Times New Roman" panose="02020603050405020304" pitchFamily="18" charset="0"/>
              </a:rPr>
              <a:t>: At the end of the day, the log file is archived and old logs are deleted. This is done in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archiveLogs</a:t>
            </a:r>
            <a:r>
              <a:rPr lang="en-US" sz="1800" dirty="0">
                <a:effectLst/>
                <a:latin typeface="Cambria" panose="02040503050406030204" pitchFamily="18" charset="0"/>
                <a:cs typeface="Times New Roman" panose="02020603050405020304" pitchFamily="18" charset="0"/>
              </a:rPr>
              <a:t> and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deleteOldLogs</a:t>
            </a:r>
            <a:r>
              <a:rPr lang="en-US" sz="1800" dirty="0">
                <a:effectLst/>
                <a:latin typeface="Cambria" panose="02040503050406030204" pitchFamily="18" charset="0"/>
                <a:cs typeface="Times New Roman" panose="02020603050405020304" pitchFamily="18" charset="0"/>
              </a:rPr>
              <a:t> methods of the </a:t>
            </a:r>
            <a:r>
              <a:rPr lang="en-US" sz="1800" dirty="0">
                <a:effectLst/>
                <a:latin typeface="Consolas" panose="020B0609020204030204" pitchFamily="49" charset="0"/>
                <a:ea typeface="Cambria" panose="02040503050406030204" pitchFamily="18" charset="0"/>
                <a:cs typeface="Times New Roman" panose="02020603050405020304" pitchFamily="18" charset="0"/>
              </a:rPr>
              <a:t>Logger</a:t>
            </a:r>
            <a:r>
              <a:rPr lang="en-US" sz="1800" dirty="0">
                <a:effectLst/>
                <a:latin typeface="Cambria" panose="02040503050406030204" pitchFamily="18" charset="0"/>
                <a:cs typeface="Times New Roman" panose="02020603050405020304" pitchFamily="18" charset="0"/>
              </a:rPr>
              <a:t> class.</a:t>
            </a:r>
          </a:p>
          <a:p>
            <a:pPr>
              <a:spcBef>
                <a:spcPts val="900"/>
              </a:spcBef>
              <a:spcAft>
                <a:spcPts val="900"/>
              </a:spcAft>
            </a:pPr>
            <a:r>
              <a:rPr lang="en-US" sz="1800" dirty="0">
                <a:effectLst/>
                <a:latin typeface="Cambria" panose="02040503050406030204" pitchFamily="18" charset="0"/>
                <a:cs typeface="Times New Roman" panose="02020603050405020304" pitchFamily="18" charset="0"/>
              </a:rPr>
              <a:t>This daily log writing process ensures that logs are organized by date, making it easy to find and review logs for a specific day.</a:t>
            </a:r>
          </a:p>
          <a:p>
            <a:endParaRPr lang="en-US" dirty="0"/>
          </a:p>
        </p:txBody>
      </p:sp>
      <p:sp>
        <p:nvSpPr>
          <p:cNvPr id="4" name="Slide Number Placeholder 3">
            <a:extLst>
              <a:ext uri="{FF2B5EF4-FFF2-40B4-BE49-F238E27FC236}">
                <a16:creationId xmlns:a16="http://schemas.microsoft.com/office/drawing/2014/main" id="{32D11408-EF10-2B67-5027-DDE42C2D0304}"/>
              </a:ext>
            </a:extLst>
          </p:cNvPr>
          <p:cNvSpPr>
            <a:spLocks noGrp="1"/>
          </p:cNvSpPr>
          <p:nvPr>
            <p:ph type="sldNum" sz="quarter" idx="5"/>
          </p:nvPr>
        </p:nvSpPr>
        <p:spPr/>
        <p:txBody>
          <a:bodyPr/>
          <a:lstStyle/>
          <a:p>
            <a:fld id="{8B57D50D-BAA9-464B-B391-243138E078D8}" type="slidenum">
              <a:rPr lang="en-US" smtClean="0"/>
              <a:t>15</a:t>
            </a:fld>
            <a:endParaRPr lang="en-US" dirty="0"/>
          </a:p>
        </p:txBody>
      </p:sp>
    </p:spTree>
    <p:extLst>
      <p:ext uri="{BB962C8B-B14F-4D97-AF65-F5344CB8AC3E}">
        <p14:creationId xmlns:p14="http://schemas.microsoft.com/office/powerpoint/2010/main" val="1907284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B494A-B7CF-F7BB-B506-2E1F7E4C0D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3504CF-DB66-3758-031B-B883B98514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56F032-47AF-92F8-BB12-E83606E6E694}"/>
              </a:ext>
            </a:extLst>
          </p:cNvPr>
          <p:cNvSpPr>
            <a:spLocks noGrp="1"/>
          </p:cNvSpPr>
          <p:nvPr>
            <p:ph type="body" idx="1"/>
          </p:nvPr>
        </p:nvSpPr>
        <p:spPr/>
        <p:txBody>
          <a:bodyPr/>
          <a:lstStyle/>
          <a:p>
            <a:pPr>
              <a:spcBef>
                <a:spcPts val="2400"/>
              </a:spcBef>
              <a:spcAft>
                <a:spcPts val="0"/>
              </a:spcAft>
            </a:pPr>
            <a:r>
              <a:rPr lang="en-US" sz="1800" b="1" dirty="0">
                <a:solidFill>
                  <a:srgbClr val="4F81BD"/>
                </a:solidFill>
                <a:effectLst/>
                <a:latin typeface="Calibri" panose="020F0502020204030204" pitchFamily="34" charset="0"/>
                <a:ea typeface="SimSun" panose="02010600030101010101" pitchFamily="2" charset="-122"/>
                <a:cs typeface="Times New Roman" panose="02020603050405020304" pitchFamily="18" charset="0"/>
              </a:rPr>
              <a:t>Search Functionality</a:t>
            </a:r>
          </a:p>
          <a:p>
            <a:pPr>
              <a:spcBef>
                <a:spcPts val="900"/>
              </a:spcBef>
              <a:spcAft>
                <a:spcPts val="900"/>
              </a:spcAft>
            </a:pPr>
            <a:r>
              <a:rPr lang="en-US" sz="1800" dirty="0">
                <a:effectLst/>
                <a:latin typeface="Cambria" panose="02040503050406030204" pitchFamily="18" charset="0"/>
                <a:cs typeface="Times New Roman" panose="02020603050405020304" pitchFamily="18" charset="0"/>
              </a:rPr>
              <a:t>The search functionality in this application is primarily handled by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LogSearchUtility</a:t>
            </a:r>
            <a:r>
              <a:rPr lang="en-US" sz="1800" dirty="0">
                <a:effectLst/>
                <a:latin typeface="Cambria" panose="02040503050406030204" pitchFamily="18" charset="0"/>
                <a:cs typeface="Times New Roman" panose="02020603050405020304" pitchFamily="18" charset="0"/>
              </a:rPr>
              <a:t> class,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LogSearchCLI</a:t>
            </a:r>
            <a:r>
              <a:rPr lang="en-US" sz="1800" dirty="0">
                <a:effectLst/>
                <a:latin typeface="Cambria" panose="02040503050406030204" pitchFamily="18" charset="0"/>
                <a:cs typeface="Times New Roman" panose="02020603050405020304" pitchFamily="18" charset="0"/>
              </a:rPr>
              <a:t> class, and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LogSearchGUI</a:t>
            </a:r>
            <a:r>
              <a:rPr lang="en-US" sz="1800" dirty="0">
                <a:effectLst/>
                <a:latin typeface="Cambria" panose="02040503050406030204" pitchFamily="18" charset="0"/>
                <a:cs typeface="Times New Roman" panose="02020603050405020304" pitchFamily="18" charset="0"/>
              </a:rPr>
              <a:t> class.</a:t>
            </a:r>
          </a:p>
          <a:p>
            <a:pPr>
              <a:spcBef>
                <a:spcPts val="1000"/>
              </a:spcBef>
              <a:spcAft>
                <a:spcPts val="0"/>
              </a:spcAft>
            </a:pPr>
            <a:r>
              <a:rPr lang="en-US" sz="1800" b="1" dirty="0" err="1">
                <a:solidFill>
                  <a:srgbClr val="4F81BD"/>
                </a:solidFill>
                <a:effectLst/>
                <a:latin typeface="Calibri" panose="020F0502020204030204" pitchFamily="34" charset="0"/>
                <a:ea typeface="SimSun" panose="02010600030101010101" pitchFamily="2" charset="-122"/>
                <a:cs typeface="Times New Roman" panose="02020603050405020304" pitchFamily="18" charset="0"/>
              </a:rPr>
              <a:t>LogSearchUtility</a:t>
            </a:r>
            <a:endParaRPr lang="en-US" sz="1800" b="1" dirty="0">
              <a:solidFill>
                <a:srgbClr val="4F81BD"/>
              </a:solidFill>
              <a:effectLst/>
              <a:latin typeface="Calibri" panose="020F0502020204030204" pitchFamily="34" charset="0"/>
              <a:ea typeface="SimSun" panose="02010600030101010101" pitchFamily="2" charset="-122"/>
              <a:cs typeface="Times New Roman" panose="02020603050405020304" pitchFamily="18" charset="0"/>
            </a:endParaRPr>
          </a:p>
          <a:p>
            <a:pPr>
              <a:spcBef>
                <a:spcPts val="900"/>
              </a:spcBef>
              <a:spcAft>
                <a:spcPts val="900"/>
              </a:spcAft>
            </a:pPr>
            <a:r>
              <a:rPr lang="en-US" sz="1800" dirty="0">
                <a:effectLst/>
                <a:latin typeface="Cambria" panose="02040503050406030204" pitchFamily="18" charset="0"/>
                <a:cs typeface="Times New Roman" panose="02020603050405020304" pitchFamily="18" charset="0"/>
              </a:rPr>
              <a:t>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LogSearchUtility</a:t>
            </a:r>
            <a:r>
              <a:rPr lang="en-US" sz="1800" dirty="0">
                <a:effectLst/>
                <a:latin typeface="Cambria" panose="02040503050406030204" pitchFamily="18" charset="0"/>
                <a:cs typeface="Times New Roman" panose="02020603050405020304" pitchFamily="18" charset="0"/>
              </a:rPr>
              <a:t> class provides methods to search for logs in the log folder based on name/date or any combination of the two. It is written in Java and is part of the </a:t>
            </a:r>
            <a:r>
              <a:rPr lang="en-US" sz="1800" dirty="0">
                <a:effectLst/>
                <a:latin typeface="Consolas" panose="020B0609020204030204" pitchFamily="49" charset="0"/>
                <a:ea typeface="Cambria" panose="02040503050406030204" pitchFamily="18" charset="0"/>
                <a:cs typeface="Times New Roman" panose="02020603050405020304" pitchFamily="18" charset="0"/>
              </a:rPr>
              <a:t>search</a:t>
            </a:r>
            <a:r>
              <a:rPr lang="en-US" sz="1800" dirty="0">
                <a:effectLst/>
                <a:latin typeface="Cambria" panose="02040503050406030204" pitchFamily="18" charset="0"/>
                <a:cs typeface="Times New Roman" panose="02020603050405020304" pitchFamily="18" charset="0"/>
              </a:rPr>
              <a:t> package.</a:t>
            </a:r>
          </a:p>
          <a:p>
            <a:pPr>
              <a:spcBef>
                <a:spcPts val="1000"/>
              </a:spcBef>
              <a:spcAft>
                <a:spcPts val="0"/>
              </a:spcAft>
            </a:pPr>
            <a:r>
              <a:rPr lang="en-US" sz="1800" b="1" dirty="0">
                <a:solidFill>
                  <a:srgbClr val="4F81BD"/>
                </a:solidFill>
                <a:effectLst/>
                <a:latin typeface="Calibri" panose="020F0502020204030204" pitchFamily="34" charset="0"/>
                <a:ea typeface="SimSun" panose="02010600030101010101" pitchFamily="2" charset="-122"/>
                <a:cs typeface="Times New Roman" panose="02020603050405020304" pitchFamily="18" charset="0"/>
              </a:rPr>
              <a:t>Methods</a:t>
            </a:r>
          </a:p>
          <a:p>
            <a:pPr>
              <a:spcBef>
                <a:spcPts val="900"/>
              </a:spcBef>
              <a:spcAft>
                <a:spcPts val="900"/>
              </a:spcAft>
            </a:pPr>
            <a:r>
              <a:rPr lang="en-US" sz="1800" dirty="0">
                <a:effectLst/>
                <a:latin typeface="Cambria" panose="02040503050406030204" pitchFamily="18" charset="0"/>
                <a:cs typeface="Times New Roman" panose="02020603050405020304" pitchFamily="18" charset="0"/>
              </a:rPr>
              <a:t>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LogSearchUtility</a:t>
            </a:r>
            <a:r>
              <a:rPr lang="en-US" sz="1800" dirty="0">
                <a:effectLst/>
                <a:latin typeface="Cambria" panose="02040503050406030204" pitchFamily="18" charset="0"/>
                <a:cs typeface="Times New Roman" panose="02020603050405020304" pitchFamily="18" charset="0"/>
              </a:rPr>
              <a:t> class provides the following public methods:</a:t>
            </a:r>
          </a:p>
          <a:p>
            <a:pPr marL="342900" lvl="0" indent="-342900">
              <a:spcAft>
                <a:spcPts val="1000"/>
              </a:spcAft>
              <a:buFont typeface="Times New Roman" panose="02020603050405020304" pitchFamily="18" charset="0"/>
              <a:buChar char="•"/>
            </a:pPr>
            <a:r>
              <a:rPr lang="en-US" sz="1800" dirty="0" err="1">
                <a:effectLst/>
                <a:latin typeface="Consolas" panose="020B0609020204030204" pitchFamily="49" charset="0"/>
                <a:ea typeface="Cambria" panose="02040503050406030204" pitchFamily="18" charset="0"/>
                <a:cs typeface="Times New Roman" panose="02020603050405020304" pitchFamily="18" charset="0"/>
              </a:rPr>
              <a:t>searchLogs</a:t>
            </a:r>
            <a:r>
              <a:rPr lang="en-US" sz="1800" dirty="0">
                <a:effectLst/>
                <a:latin typeface="Consolas" panose="020B0609020204030204" pitchFamily="49" charset="0"/>
                <a:ea typeface="Cambria" panose="02040503050406030204" pitchFamily="18" charset="0"/>
                <a:cs typeface="Times New Roman" panose="02020603050405020304" pitchFamily="18" charset="0"/>
              </a:rPr>
              <a:t>(String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equipmentName</a:t>
            </a:r>
            <a:r>
              <a:rPr lang="en-US" sz="1800" dirty="0">
                <a:effectLst/>
                <a:latin typeface="Consolas" panose="020B0609020204030204" pitchFamily="49" charset="0"/>
                <a:ea typeface="Cambria" panose="02040503050406030204" pitchFamily="18" charset="0"/>
                <a:cs typeface="Times New Roman" panose="02020603050405020304" pitchFamily="18" charset="0"/>
              </a:rPr>
              <a:t>, String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dateString</a:t>
            </a:r>
            <a:r>
              <a:rPr lang="en-US" sz="1800" dirty="0">
                <a:effectLst/>
                <a:latin typeface="Consolas" panose="020B0609020204030204" pitchFamily="49" charset="0"/>
                <a:ea typeface="Cambria" panose="02040503050406030204" pitchFamily="18" charset="0"/>
                <a:cs typeface="Times New Roman" panose="02020603050405020304" pitchFamily="18" charset="0"/>
              </a:rPr>
              <a:t>, String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baseFolderPath</a:t>
            </a:r>
            <a:r>
              <a:rPr lang="en-US" sz="1800" dirty="0">
                <a:effectLst/>
                <a:latin typeface="Consolas" panose="020B0609020204030204" pitchFamily="49" charset="0"/>
                <a:ea typeface="Cambria" panose="02040503050406030204" pitchFamily="18" charset="0"/>
                <a:cs typeface="Times New Roman" panose="02020603050405020304" pitchFamily="18" charset="0"/>
              </a:rPr>
              <a:t>)</a:t>
            </a:r>
            <a:r>
              <a:rPr lang="en-US" sz="1800" dirty="0">
                <a:effectLst/>
                <a:latin typeface="Cambria" panose="02040503050406030204" pitchFamily="18" charset="0"/>
                <a:cs typeface="Times New Roman" panose="02020603050405020304" pitchFamily="18" charset="0"/>
              </a:rPr>
              <a:t>: This method searches for logs based on the equipment name and date. It returns a list of matching log file paths.</a:t>
            </a:r>
          </a:p>
          <a:p>
            <a:pPr marL="342900" lvl="0" indent="-342900">
              <a:spcAft>
                <a:spcPts val="1000"/>
              </a:spcAft>
              <a:buFont typeface="Times New Roman" panose="02020603050405020304" pitchFamily="18" charset="0"/>
              <a:buChar char="•"/>
            </a:pPr>
            <a:r>
              <a:rPr lang="en-US" sz="1800" dirty="0" err="1">
                <a:effectLst/>
                <a:latin typeface="Consolas" panose="020B0609020204030204" pitchFamily="49" charset="0"/>
                <a:ea typeface="Cambria" panose="02040503050406030204" pitchFamily="18" charset="0"/>
                <a:cs typeface="Times New Roman" panose="02020603050405020304" pitchFamily="18" charset="0"/>
              </a:rPr>
              <a:t>searchLogsByEquipmentName</a:t>
            </a:r>
            <a:r>
              <a:rPr lang="en-US" sz="1800" dirty="0">
                <a:effectLst/>
                <a:latin typeface="Consolas" panose="020B0609020204030204" pitchFamily="49" charset="0"/>
                <a:ea typeface="Cambria" panose="02040503050406030204" pitchFamily="18" charset="0"/>
                <a:cs typeface="Times New Roman" panose="02020603050405020304" pitchFamily="18" charset="0"/>
              </a:rPr>
              <a:t>(String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equipmentName</a:t>
            </a:r>
            <a:r>
              <a:rPr lang="en-US" sz="1800" dirty="0">
                <a:effectLst/>
                <a:latin typeface="Consolas" panose="020B0609020204030204" pitchFamily="49" charset="0"/>
                <a:ea typeface="Cambria" panose="02040503050406030204" pitchFamily="18" charset="0"/>
                <a:cs typeface="Times New Roman" panose="02020603050405020304" pitchFamily="18" charset="0"/>
              </a:rPr>
              <a:t>, String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baseFolderPath</a:t>
            </a:r>
            <a:r>
              <a:rPr lang="en-US" sz="1800" dirty="0">
                <a:effectLst/>
                <a:latin typeface="Consolas" panose="020B0609020204030204" pitchFamily="49" charset="0"/>
                <a:ea typeface="Cambria" panose="02040503050406030204" pitchFamily="18" charset="0"/>
                <a:cs typeface="Times New Roman" panose="02020603050405020304" pitchFamily="18" charset="0"/>
              </a:rPr>
              <a:t>)</a:t>
            </a:r>
            <a:r>
              <a:rPr lang="en-US" sz="1800" dirty="0">
                <a:effectLst/>
                <a:latin typeface="Cambria" panose="02040503050406030204" pitchFamily="18" charset="0"/>
                <a:cs typeface="Times New Roman" panose="02020603050405020304" pitchFamily="18" charset="0"/>
              </a:rPr>
              <a:t>: This method searches for logs based on the equipment name. It returns a list of matching log file paths.</a:t>
            </a:r>
          </a:p>
          <a:p>
            <a:pPr marL="342900" lvl="0" indent="-342900">
              <a:spcAft>
                <a:spcPts val="1000"/>
              </a:spcAft>
              <a:buFont typeface="Times New Roman" panose="02020603050405020304" pitchFamily="18" charset="0"/>
              <a:buChar char="•"/>
            </a:pPr>
            <a:r>
              <a:rPr lang="en-US" sz="1800" dirty="0" err="1">
                <a:effectLst/>
                <a:latin typeface="Consolas" panose="020B0609020204030204" pitchFamily="49" charset="0"/>
                <a:ea typeface="Cambria" panose="02040503050406030204" pitchFamily="18" charset="0"/>
                <a:cs typeface="Times New Roman" panose="02020603050405020304" pitchFamily="18" charset="0"/>
              </a:rPr>
              <a:t>searchLogsByDate</a:t>
            </a:r>
            <a:r>
              <a:rPr lang="en-US" sz="1800" dirty="0">
                <a:effectLst/>
                <a:latin typeface="Consolas" panose="020B0609020204030204" pitchFamily="49" charset="0"/>
                <a:ea typeface="Cambria" panose="02040503050406030204" pitchFamily="18" charset="0"/>
                <a:cs typeface="Times New Roman" panose="02020603050405020304" pitchFamily="18" charset="0"/>
              </a:rPr>
              <a:t>(String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dateString</a:t>
            </a:r>
            <a:r>
              <a:rPr lang="en-US" sz="1800" dirty="0">
                <a:effectLst/>
                <a:latin typeface="Consolas" panose="020B0609020204030204" pitchFamily="49" charset="0"/>
                <a:ea typeface="Cambria" panose="02040503050406030204" pitchFamily="18" charset="0"/>
                <a:cs typeface="Times New Roman" panose="02020603050405020304" pitchFamily="18" charset="0"/>
              </a:rPr>
              <a:t>, String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baseFolderPath</a:t>
            </a:r>
            <a:r>
              <a:rPr lang="en-US" sz="1800" dirty="0">
                <a:effectLst/>
                <a:latin typeface="Consolas" panose="020B0609020204030204" pitchFamily="49" charset="0"/>
                <a:ea typeface="Cambria" panose="02040503050406030204" pitchFamily="18" charset="0"/>
                <a:cs typeface="Times New Roman" panose="02020603050405020304" pitchFamily="18" charset="0"/>
              </a:rPr>
              <a:t>)</a:t>
            </a:r>
            <a:r>
              <a:rPr lang="en-US" sz="1800" dirty="0">
                <a:effectLst/>
                <a:latin typeface="Cambria" panose="02040503050406030204" pitchFamily="18" charset="0"/>
                <a:cs typeface="Times New Roman" panose="02020603050405020304" pitchFamily="18" charset="0"/>
              </a:rPr>
              <a:t>: This method searches for logs based on the date. It returns a list of matching log file paths.</a:t>
            </a:r>
          </a:p>
          <a:p>
            <a:pPr>
              <a:spcBef>
                <a:spcPts val="1000"/>
              </a:spcBef>
              <a:spcAft>
                <a:spcPts val="0"/>
              </a:spcAft>
            </a:pPr>
            <a:endParaRPr lang="en-US" sz="1800" b="1" dirty="0">
              <a:solidFill>
                <a:srgbClr val="4F81BD"/>
              </a:solidFill>
              <a:effectLst/>
              <a:latin typeface="Calibri" panose="020F0502020204030204" pitchFamily="34" charset="0"/>
              <a:ea typeface="SimSun" panose="02010600030101010101" pitchFamily="2" charset="-122"/>
              <a:cs typeface="Times New Roman" panose="02020603050405020304" pitchFamily="18" charset="0"/>
            </a:endParaRPr>
          </a:p>
          <a:p>
            <a:pPr>
              <a:spcBef>
                <a:spcPts val="1000"/>
              </a:spcBef>
              <a:spcAft>
                <a:spcPts val="0"/>
              </a:spcAft>
            </a:pPr>
            <a:r>
              <a:rPr lang="en-US" sz="1800" b="1" dirty="0" err="1">
                <a:solidFill>
                  <a:srgbClr val="4F81BD"/>
                </a:solidFill>
                <a:effectLst/>
                <a:latin typeface="Calibri" panose="020F0502020204030204" pitchFamily="34" charset="0"/>
                <a:ea typeface="SimSun" panose="02010600030101010101" pitchFamily="2" charset="-122"/>
                <a:cs typeface="Times New Roman" panose="02020603050405020304" pitchFamily="18" charset="0"/>
              </a:rPr>
              <a:t>LogSearchCLI</a:t>
            </a:r>
            <a:endParaRPr lang="en-US" sz="1800" b="1" dirty="0">
              <a:solidFill>
                <a:srgbClr val="4F81BD"/>
              </a:solidFill>
              <a:effectLst/>
              <a:latin typeface="Calibri" panose="020F0502020204030204" pitchFamily="34" charset="0"/>
              <a:ea typeface="SimSun" panose="02010600030101010101" pitchFamily="2" charset="-122"/>
              <a:cs typeface="Times New Roman" panose="02020603050405020304" pitchFamily="18" charset="0"/>
            </a:endParaRPr>
          </a:p>
          <a:p>
            <a:pPr>
              <a:spcBef>
                <a:spcPts val="900"/>
              </a:spcBef>
              <a:spcAft>
                <a:spcPts val="900"/>
              </a:spcAft>
            </a:pPr>
            <a:r>
              <a:rPr lang="en-US" sz="1800" dirty="0">
                <a:effectLst/>
                <a:latin typeface="Cambria" panose="02040503050406030204" pitchFamily="18" charset="0"/>
                <a:cs typeface="Times New Roman" panose="02020603050405020304" pitchFamily="18" charset="0"/>
              </a:rPr>
              <a:t>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LogSearchCLI</a:t>
            </a:r>
            <a:r>
              <a:rPr lang="en-US" sz="1800" dirty="0">
                <a:effectLst/>
                <a:latin typeface="Cambria" panose="02040503050406030204" pitchFamily="18" charset="0"/>
                <a:cs typeface="Times New Roman" panose="02020603050405020304" pitchFamily="18" charset="0"/>
              </a:rPr>
              <a:t> class provides a command-line interface for the log search functionality. It prompts the user to enter the equipment name and date, and then it uses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LogSearchUtility</a:t>
            </a:r>
            <a:r>
              <a:rPr lang="en-US" sz="1800" dirty="0">
                <a:effectLst/>
                <a:latin typeface="Cambria" panose="02040503050406030204" pitchFamily="18" charset="0"/>
                <a:cs typeface="Times New Roman" panose="02020603050405020304" pitchFamily="18" charset="0"/>
              </a:rPr>
              <a:t> to search for matching logs. The user can then choose a log file to open.</a:t>
            </a:r>
          </a:p>
          <a:p>
            <a:pPr>
              <a:spcBef>
                <a:spcPts val="1000"/>
              </a:spcBef>
              <a:spcAft>
                <a:spcPts val="0"/>
              </a:spcAft>
            </a:pPr>
            <a:endParaRPr lang="en-US" sz="1800" b="1" dirty="0">
              <a:solidFill>
                <a:srgbClr val="4F81BD"/>
              </a:solidFill>
              <a:effectLst/>
              <a:latin typeface="Calibri" panose="020F0502020204030204" pitchFamily="34" charset="0"/>
              <a:ea typeface="SimSun" panose="02010600030101010101" pitchFamily="2" charset="-122"/>
              <a:cs typeface="Times New Roman" panose="02020603050405020304" pitchFamily="18" charset="0"/>
            </a:endParaRPr>
          </a:p>
          <a:p>
            <a:pPr>
              <a:spcBef>
                <a:spcPts val="1000"/>
              </a:spcBef>
              <a:spcAft>
                <a:spcPts val="0"/>
              </a:spcAft>
            </a:pPr>
            <a:r>
              <a:rPr lang="en-US" sz="1800" b="1" dirty="0" err="1">
                <a:solidFill>
                  <a:srgbClr val="4F81BD"/>
                </a:solidFill>
                <a:effectLst/>
                <a:latin typeface="Calibri" panose="020F0502020204030204" pitchFamily="34" charset="0"/>
                <a:ea typeface="SimSun" panose="02010600030101010101" pitchFamily="2" charset="-122"/>
                <a:cs typeface="Times New Roman" panose="02020603050405020304" pitchFamily="18" charset="0"/>
              </a:rPr>
              <a:t>LogSearchGUI</a:t>
            </a:r>
            <a:endParaRPr lang="en-US" sz="1800" b="1" dirty="0">
              <a:solidFill>
                <a:srgbClr val="4F81BD"/>
              </a:solidFill>
              <a:effectLst/>
              <a:latin typeface="Calibri" panose="020F0502020204030204" pitchFamily="34" charset="0"/>
              <a:ea typeface="SimSun" panose="02010600030101010101" pitchFamily="2" charset="-122"/>
              <a:cs typeface="Times New Roman" panose="02020603050405020304" pitchFamily="18" charset="0"/>
            </a:endParaRPr>
          </a:p>
          <a:p>
            <a:pPr>
              <a:spcBef>
                <a:spcPts val="900"/>
              </a:spcBef>
              <a:spcAft>
                <a:spcPts val="900"/>
              </a:spcAft>
            </a:pPr>
            <a:r>
              <a:rPr lang="en-US" sz="1800" dirty="0">
                <a:effectLst/>
                <a:latin typeface="Cambria" panose="02040503050406030204" pitchFamily="18" charset="0"/>
                <a:cs typeface="Times New Roman" panose="02020603050405020304" pitchFamily="18" charset="0"/>
              </a:rPr>
              <a:t>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LogSearchGUI</a:t>
            </a:r>
            <a:r>
              <a:rPr lang="en-US" sz="1800" dirty="0">
                <a:effectLst/>
                <a:latin typeface="Cambria" panose="02040503050406030204" pitchFamily="18" charset="0"/>
                <a:cs typeface="Times New Roman" panose="02020603050405020304" pitchFamily="18" charset="0"/>
              </a:rPr>
              <a:t> class provides a graphical user interface for the log search functionality. It has text fields for the user to enter the equipment name and date, and a button to perform the search. The search results are displayed in a text area and a combo box. The user can select a log file from the combo box and click a button to open it.</a:t>
            </a:r>
          </a:p>
          <a:p>
            <a:endParaRPr lang="en-US" dirty="0"/>
          </a:p>
        </p:txBody>
      </p:sp>
      <p:sp>
        <p:nvSpPr>
          <p:cNvPr id="4" name="Slide Number Placeholder 3">
            <a:extLst>
              <a:ext uri="{FF2B5EF4-FFF2-40B4-BE49-F238E27FC236}">
                <a16:creationId xmlns:a16="http://schemas.microsoft.com/office/drawing/2014/main" id="{59B19DF2-C215-6590-960E-6E08E2A0477A}"/>
              </a:ext>
            </a:extLst>
          </p:cNvPr>
          <p:cNvSpPr>
            <a:spLocks noGrp="1"/>
          </p:cNvSpPr>
          <p:nvPr>
            <p:ph type="sldNum" sz="quarter" idx="5"/>
          </p:nvPr>
        </p:nvSpPr>
        <p:spPr/>
        <p:txBody>
          <a:bodyPr/>
          <a:lstStyle/>
          <a:p>
            <a:fld id="{8B57D50D-BAA9-464B-B391-243138E078D8}" type="slidenum">
              <a:rPr lang="en-US" smtClean="0"/>
              <a:t>16</a:t>
            </a:fld>
            <a:endParaRPr lang="en-US" dirty="0"/>
          </a:p>
        </p:txBody>
      </p:sp>
    </p:spTree>
    <p:extLst>
      <p:ext uri="{BB962C8B-B14F-4D97-AF65-F5344CB8AC3E}">
        <p14:creationId xmlns:p14="http://schemas.microsoft.com/office/powerpoint/2010/main" val="3267371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17</a:t>
            </a:fld>
            <a:endParaRPr lang="en-US" dirty="0"/>
          </a:p>
        </p:txBody>
      </p:sp>
    </p:spTree>
    <p:extLst>
      <p:ext uri="{BB962C8B-B14F-4D97-AF65-F5344CB8AC3E}">
        <p14:creationId xmlns:p14="http://schemas.microsoft.com/office/powerpoint/2010/main" val="4151229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2</a:t>
            </a:fld>
            <a:endParaRPr lang="en-US" dirty="0"/>
          </a:p>
        </p:txBody>
      </p:sp>
    </p:spTree>
    <p:extLst>
      <p:ext uri="{BB962C8B-B14F-4D97-AF65-F5344CB8AC3E}">
        <p14:creationId xmlns:p14="http://schemas.microsoft.com/office/powerpoint/2010/main" val="195191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4</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1FA88-8117-305F-B4D2-97F2A137BD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0D5D5E-3CF3-E840-6873-AB0989BE22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A4CF00-2945-DE52-19AD-1796756604EC}"/>
              </a:ext>
            </a:extLst>
          </p:cNvPr>
          <p:cNvSpPr>
            <a:spLocks noGrp="1"/>
          </p:cNvSpPr>
          <p:nvPr>
            <p:ph type="body" idx="1"/>
          </p:nvPr>
        </p:nvSpPr>
        <p:spPr/>
        <p:txBody>
          <a:bodyPr/>
          <a:lstStyle/>
          <a:p>
            <a:pPr>
              <a:spcBef>
                <a:spcPts val="1000"/>
              </a:spcBef>
              <a:spcAft>
                <a:spcPts val="0"/>
              </a:spcAft>
            </a:pPr>
            <a:r>
              <a:rPr lang="en-US" sz="1800" b="1" dirty="0">
                <a:solidFill>
                  <a:srgbClr val="4F81BD"/>
                </a:solidFill>
                <a:effectLst/>
                <a:latin typeface="Calibri" panose="020F0502020204030204" pitchFamily="34" charset="0"/>
                <a:ea typeface="SimSun" panose="02010600030101010101" pitchFamily="2" charset="-122"/>
                <a:cs typeface="Times New Roman" panose="02020603050405020304" pitchFamily="18" charset="0"/>
              </a:rPr>
              <a:t>Tests</a:t>
            </a:r>
          </a:p>
          <a:p>
            <a:pPr>
              <a:spcBef>
                <a:spcPts val="900"/>
              </a:spcBef>
              <a:spcAft>
                <a:spcPts val="900"/>
              </a:spcAft>
            </a:pPr>
            <a:r>
              <a:rPr lang="en-US" sz="1800" dirty="0">
                <a:effectLst/>
                <a:latin typeface="Cambria" panose="02040503050406030204" pitchFamily="18" charset="0"/>
                <a:cs typeface="Times New Roman" panose="02020603050405020304" pitchFamily="18" charset="0"/>
              </a:rPr>
              <a:t>the application has 40 tests in total, divided into 4 test suites (one for each package).</a:t>
            </a:r>
          </a:p>
          <a:p>
            <a:pPr marL="342900" lvl="0" indent="-342900">
              <a:spcBef>
                <a:spcPts val="180"/>
              </a:spcBef>
              <a:spcAft>
                <a:spcPts val="180"/>
              </a:spcAft>
              <a:buFont typeface="Times New Roman" panose="02020603050405020304" pitchFamily="18" charset="0"/>
              <a:buChar char="•"/>
            </a:pPr>
            <a:r>
              <a:rPr lang="en-US" sz="1800" dirty="0">
                <a:effectLst/>
                <a:latin typeface="Cambria" panose="02040503050406030204" pitchFamily="18" charset="0"/>
                <a:cs typeface="Times New Roman" panose="02020603050405020304" pitchFamily="18" charset="0"/>
              </a:rPr>
              <a:t>they can be run all at once,</a:t>
            </a:r>
          </a:p>
          <a:p>
            <a:pPr marL="342900" lvl="0" indent="-342900">
              <a:spcBef>
                <a:spcPts val="180"/>
              </a:spcBef>
              <a:spcAft>
                <a:spcPts val="180"/>
              </a:spcAft>
              <a:buFont typeface="Times New Roman" panose="02020603050405020304" pitchFamily="18" charset="0"/>
              <a:buChar char="•"/>
            </a:pPr>
            <a:r>
              <a:rPr lang="en-US" sz="1800" dirty="0">
                <a:effectLst/>
                <a:latin typeface="Cambria" panose="02040503050406030204" pitchFamily="18" charset="0"/>
                <a:cs typeface="Times New Roman" panose="02020603050405020304" pitchFamily="18" charset="0"/>
              </a:rPr>
              <a:t>or a single feature can be tested by running the test suite for that feature.</a:t>
            </a:r>
          </a:p>
          <a:p>
            <a:pPr marL="342900" lvl="0" indent="-342900">
              <a:spcBef>
                <a:spcPts val="180"/>
              </a:spcBef>
              <a:spcAft>
                <a:spcPts val="180"/>
              </a:spcAft>
              <a:buFont typeface="Times New Roman" panose="02020603050405020304" pitchFamily="18" charset="0"/>
              <a:buChar char="•"/>
            </a:pPr>
            <a:r>
              <a:rPr lang="en-US" sz="1800" dirty="0">
                <a:effectLst/>
                <a:latin typeface="Cambria" panose="02040503050406030204" pitchFamily="18" charset="0"/>
                <a:cs typeface="Times New Roman" panose="02020603050405020304" pitchFamily="18" charset="0"/>
              </a:rPr>
              <a:t>or a single test can be run by running the test class for that test.</a:t>
            </a:r>
          </a:p>
          <a:p>
            <a:endParaRPr lang="en-US" dirty="0"/>
          </a:p>
        </p:txBody>
      </p:sp>
      <p:sp>
        <p:nvSpPr>
          <p:cNvPr id="4" name="Slide Number Placeholder 3">
            <a:extLst>
              <a:ext uri="{FF2B5EF4-FFF2-40B4-BE49-F238E27FC236}">
                <a16:creationId xmlns:a16="http://schemas.microsoft.com/office/drawing/2014/main" id="{7F1FE82D-CEBD-7A32-A73E-F9969C18236E}"/>
              </a:ext>
            </a:extLst>
          </p:cNvPr>
          <p:cNvSpPr>
            <a:spLocks noGrp="1"/>
          </p:cNvSpPr>
          <p:nvPr>
            <p:ph type="sldNum" sz="quarter" idx="5"/>
          </p:nvPr>
        </p:nvSpPr>
        <p:spPr/>
        <p:txBody>
          <a:bodyPr/>
          <a:lstStyle/>
          <a:p>
            <a:fld id="{8B57D50D-BAA9-464B-B391-243138E078D8}" type="slidenum">
              <a:rPr lang="en-US" smtClean="0"/>
              <a:t>5</a:t>
            </a:fld>
            <a:endParaRPr lang="en-US" dirty="0"/>
          </a:p>
        </p:txBody>
      </p:sp>
    </p:spTree>
    <p:extLst>
      <p:ext uri="{BB962C8B-B14F-4D97-AF65-F5344CB8AC3E}">
        <p14:creationId xmlns:p14="http://schemas.microsoft.com/office/powerpoint/2010/main" val="905925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004CF-0D9A-9095-F2ED-E695CC7B4D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36CEBE-7628-8A2F-4DB2-4A91B1CCDE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FF9B86-F088-A72B-D0E5-467B378DCD4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587CA6-B4BA-0747-A162-7DCB58A57E3A}"/>
              </a:ext>
            </a:extLst>
          </p:cNvPr>
          <p:cNvSpPr>
            <a:spLocks noGrp="1"/>
          </p:cNvSpPr>
          <p:nvPr>
            <p:ph type="sldNum" sz="quarter" idx="5"/>
          </p:nvPr>
        </p:nvSpPr>
        <p:spPr/>
        <p:txBody>
          <a:bodyPr/>
          <a:lstStyle/>
          <a:p>
            <a:fld id="{8B57D50D-BAA9-464B-B391-243138E078D8}" type="slidenum">
              <a:rPr lang="en-US" smtClean="0"/>
              <a:t>6</a:t>
            </a:fld>
            <a:endParaRPr lang="en-US" dirty="0"/>
          </a:p>
        </p:txBody>
      </p:sp>
    </p:spTree>
    <p:extLst>
      <p:ext uri="{BB962C8B-B14F-4D97-AF65-F5344CB8AC3E}">
        <p14:creationId xmlns:p14="http://schemas.microsoft.com/office/powerpoint/2010/main" val="3032105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D4BEE-A49B-EE00-A828-3909997D56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19CC00-AF7E-9367-0C3F-095EEB2470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0F9743-B7F5-395C-A617-AC3F77EC7381}"/>
              </a:ext>
            </a:extLst>
          </p:cNvPr>
          <p:cNvSpPr>
            <a:spLocks noGrp="1"/>
          </p:cNvSpPr>
          <p:nvPr>
            <p:ph type="body" idx="1"/>
          </p:nvPr>
        </p:nvSpPr>
        <p:spPr/>
        <p:txBody>
          <a:bodyPr/>
          <a:lstStyle/>
          <a:p>
            <a:pPr>
              <a:spcBef>
                <a:spcPts val="1000"/>
              </a:spcBef>
              <a:spcAft>
                <a:spcPts val="0"/>
              </a:spcAft>
            </a:pPr>
            <a:r>
              <a:rPr lang="en-US" sz="1800" b="1" dirty="0" err="1">
                <a:solidFill>
                  <a:srgbClr val="4F81BD"/>
                </a:solidFill>
                <a:effectLst/>
                <a:latin typeface="Calibri" panose="020F0502020204030204" pitchFamily="34" charset="0"/>
                <a:ea typeface="SimSun" panose="02010600030101010101" pitchFamily="2" charset="-122"/>
                <a:cs typeface="Times New Roman" panose="02020603050405020304" pitchFamily="18" charset="0"/>
              </a:rPr>
              <a:t>ChargingStation</a:t>
            </a:r>
            <a:r>
              <a:rPr lang="en-US" sz="1800" b="1" dirty="0">
                <a:solidFill>
                  <a:srgbClr val="4F81BD"/>
                </a:solidFill>
                <a:effectLst/>
                <a:latin typeface="Calibri" panose="020F0502020204030204" pitchFamily="34" charset="0"/>
                <a:ea typeface="SimSun" panose="02010600030101010101" pitchFamily="2" charset="-122"/>
                <a:cs typeface="Times New Roman" panose="02020603050405020304" pitchFamily="18" charset="0"/>
              </a:rPr>
              <a:t> and Cars</a:t>
            </a:r>
          </a:p>
          <a:p>
            <a:pPr>
              <a:spcBef>
                <a:spcPts val="900"/>
              </a:spcBef>
              <a:spcAft>
                <a:spcPts val="900"/>
              </a:spcAft>
            </a:pPr>
            <a:r>
              <a:rPr lang="en-US" sz="1800" dirty="0">
                <a:effectLst/>
                <a:latin typeface="Cambria" panose="02040503050406030204" pitchFamily="18" charset="0"/>
                <a:cs typeface="Times New Roman" panose="02020603050405020304" pitchFamily="18" charset="0"/>
              </a:rPr>
              <a:t>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ChargingStation</a:t>
            </a:r>
            <a:r>
              <a:rPr lang="en-US" sz="1800" dirty="0">
                <a:effectLst/>
                <a:latin typeface="Cambria" panose="02040503050406030204" pitchFamily="18" charset="0"/>
                <a:cs typeface="Times New Roman" panose="02020603050405020304" pitchFamily="18" charset="0"/>
              </a:rPr>
              <a:t> and </a:t>
            </a:r>
            <a:r>
              <a:rPr lang="en-US" sz="1800" dirty="0">
                <a:effectLst/>
                <a:latin typeface="Consolas" panose="020B0609020204030204" pitchFamily="49" charset="0"/>
                <a:ea typeface="Cambria" panose="02040503050406030204" pitchFamily="18" charset="0"/>
                <a:cs typeface="Times New Roman" panose="02020603050405020304" pitchFamily="18" charset="0"/>
              </a:rPr>
              <a:t>Cars</a:t>
            </a:r>
            <a:r>
              <a:rPr lang="en-US" sz="1800" dirty="0">
                <a:effectLst/>
                <a:latin typeface="Cambria" panose="02040503050406030204" pitchFamily="18" charset="0"/>
                <a:cs typeface="Times New Roman" panose="02020603050405020304" pitchFamily="18" charset="0"/>
              </a:rPr>
              <a:t> are two fundamental entities in the car charging simulation. Here's a brief overview of each:</a:t>
            </a:r>
          </a:p>
          <a:p>
            <a:pPr marL="342900" lvl="0" indent="-342900">
              <a:spcAft>
                <a:spcPts val="1000"/>
              </a:spcAft>
              <a:buFont typeface="Times New Roman" panose="02020603050405020304" pitchFamily="18" charset="0"/>
              <a:buChar char="•"/>
            </a:pPr>
            <a:r>
              <a:rPr lang="en-US" sz="1800" b="1" dirty="0" err="1">
                <a:effectLst/>
                <a:latin typeface="Cambria" panose="02040503050406030204" pitchFamily="18" charset="0"/>
                <a:cs typeface="Times New Roman" panose="02020603050405020304" pitchFamily="18" charset="0"/>
              </a:rPr>
              <a:t>ChargingStation</a:t>
            </a:r>
            <a:r>
              <a:rPr lang="en-US" sz="1800" dirty="0">
                <a:effectLst/>
                <a:latin typeface="Cambria" panose="02040503050406030204" pitchFamily="18" charset="0"/>
                <a:cs typeface="Times New Roman" panose="02020603050405020304" pitchFamily="18" charset="0"/>
              </a:rPr>
              <a:t>: Each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ChargingStation</a:t>
            </a:r>
            <a:r>
              <a:rPr lang="en-US" sz="1800" dirty="0">
                <a:effectLst/>
                <a:latin typeface="Cambria" panose="02040503050406030204" pitchFamily="18" charset="0"/>
                <a:cs typeface="Times New Roman" panose="02020603050405020304" pitchFamily="18" charset="0"/>
              </a:rPr>
              <a:t> object represents a charging station in the simulation. It has properties such as station's ID, charging slots, and a list of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EnergySource</a:t>
            </a:r>
            <a:r>
              <a:rPr lang="en-US" sz="1800" dirty="0">
                <a:effectLst/>
                <a:latin typeface="Cambria" panose="02040503050406030204" pitchFamily="18" charset="0"/>
                <a:cs typeface="Times New Roman" panose="02020603050405020304" pitchFamily="18" charset="0"/>
              </a:rPr>
              <a:t> objects. </a:t>
            </a:r>
          </a:p>
          <a:p>
            <a:pPr marL="0" lvl="0" indent="0">
              <a:spcAft>
                <a:spcPts val="1000"/>
              </a:spcAft>
              <a:buFont typeface="Times New Roman" panose="02020603050405020304" pitchFamily="18" charset="0"/>
              <a:buNone/>
            </a:pPr>
            <a:r>
              <a:rPr lang="en-US" sz="1800" dirty="0">
                <a:effectLst/>
                <a:latin typeface="Cambria" panose="02040503050406030204" pitchFamily="18" charset="0"/>
                <a:cs typeface="Times New Roman" panose="02020603050405020304" pitchFamily="18" charset="0"/>
              </a:rPr>
              <a:t>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ChargingStation</a:t>
            </a:r>
            <a:r>
              <a:rPr lang="en-US" sz="1800" dirty="0">
                <a:effectLst/>
                <a:latin typeface="Cambria" panose="02040503050406030204" pitchFamily="18" charset="0"/>
                <a:cs typeface="Times New Roman" panose="02020603050405020304" pitchFamily="18" charset="0"/>
              </a:rPr>
              <a:t> class has methods to add or remove energy sources, add a car to the station, and process charging cars. </a:t>
            </a:r>
          </a:p>
          <a:p>
            <a:pPr marL="0" lvl="0" indent="0">
              <a:spcAft>
                <a:spcPts val="1000"/>
              </a:spcAft>
              <a:buFont typeface="Times New Roman" panose="02020603050405020304" pitchFamily="18" charset="0"/>
              <a:buNone/>
            </a:pPr>
            <a:r>
              <a:rPr lang="en-US" sz="1800" dirty="0">
                <a:effectLst/>
                <a:latin typeface="Cambria" panose="02040503050406030204" pitchFamily="18" charset="0"/>
                <a:cs typeface="Times New Roman" panose="02020603050405020304" pitchFamily="18" charset="0"/>
              </a:rPr>
              <a:t>	It also has a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StationWaitingQueue</a:t>
            </a:r>
            <a:r>
              <a:rPr lang="en-US" sz="1800" dirty="0">
                <a:effectLst/>
                <a:latin typeface="Cambria" panose="02040503050406030204" pitchFamily="18" charset="0"/>
                <a:cs typeface="Times New Roman" panose="02020603050405020304" pitchFamily="18" charset="0"/>
              </a:rPr>
              <a:t> object to manage the queue of cars waiting to enter the station.</a:t>
            </a:r>
          </a:p>
          <a:p>
            <a:pPr marL="342900" lvl="0" indent="-342900">
              <a:spcAft>
                <a:spcPts val="1000"/>
              </a:spcAft>
              <a:buFont typeface="Times New Roman" panose="02020603050405020304" pitchFamily="18" charset="0"/>
              <a:buChar char="•"/>
            </a:pPr>
            <a:r>
              <a:rPr lang="en-US" sz="1800" b="1" dirty="0">
                <a:effectLst/>
                <a:latin typeface="Cambria" panose="02040503050406030204" pitchFamily="18" charset="0"/>
                <a:cs typeface="Times New Roman" panose="02020603050405020304" pitchFamily="18" charset="0"/>
              </a:rPr>
              <a:t>Cars</a:t>
            </a:r>
            <a:r>
              <a:rPr lang="en-US" sz="1800" dirty="0">
                <a:effectLst/>
                <a:latin typeface="Cambria" panose="02040503050406030204" pitchFamily="18" charset="0"/>
                <a:cs typeface="Times New Roman" panose="02020603050405020304" pitchFamily="18" charset="0"/>
              </a:rPr>
              <a:t>: The </a:t>
            </a:r>
            <a:r>
              <a:rPr lang="en-US" sz="1800" dirty="0">
                <a:effectLst/>
                <a:latin typeface="Consolas" panose="020B0609020204030204" pitchFamily="49" charset="0"/>
                <a:ea typeface="Cambria" panose="02040503050406030204" pitchFamily="18" charset="0"/>
                <a:cs typeface="Times New Roman" panose="02020603050405020304" pitchFamily="18" charset="0"/>
              </a:rPr>
              <a:t>Car</a:t>
            </a:r>
            <a:r>
              <a:rPr lang="en-US" sz="1800" dirty="0">
                <a:effectLst/>
                <a:latin typeface="Cambria" panose="02040503050406030204" pitchFamily="18" charset="0"/>
                <a:cs typeface="Times New Roman" panose="02020603050405020304" pitchFamily="18" charset="0"/>
              </a:rPr>
              <a:t> class represents a car in the simulation. Each car has properties such as the car's ID, and charging speed. The </a:t>
            </a:r>
            <a:r>
              <a:rPr lang="en-US" sz="1800" dirty="0">
                <a:effectLst/>
                <a:latin typeface="Consolas" panose="020B0609020204030204" pitchFamily="49" charset="0"/>
                <a:ea typeface="Cambria" panose="02040503050406030204" pitchFamily="18" charset="0"/>
                <a:cs typeface="Times New Roman" panose="02020603050405020304" pitchFamily="18" charset="0"/>
              </a:rPr>
              <a:t>Car</a:t>
            </a:r>
            <a:r>
              <a:rPr lang="en-US" sz="1800" dirty="0">
                <a:effectLst/>
                <a:latin typeface="Cambria" panose="02040503050406030204" pitchFamily="18" charset="0"/>
                <a:cs typeface="Times New Roman" panose="02020603050405020304" pitchFamily="18" charset="0"/>
              </a:rPr>
              <a:t> class has methods to get the charging time and to check if the car is fully charged.</a:t>
            </a:r>
          </a:p>
          <a:p>
            <a:pPr>
              <a:spcAft>
                <a:spcPts val="1000"/>
              </a:spcAft>
            </a:pPr>
            <a:r>
              <a:rPr lang="en-US" sz="1800" dirty="0">
                <a:effectLst/>
                <a:latin typeface="Cambria" panose="02040503050406030204" pitchFamily="18" charset="0"/>
                <a:cs typeface="Times New Roman" panose="02020603050405020304" pitchFamily="18" charset="0"/>
              </a:rPr>
              <a:t>These classes interact with each other and with other classes in the simulation to simulate the process of charging cars at charging stations</a:t>
            </a:r>
          </a:p>
          <a:p>
            <a:endParaRPr lang="en-US" dirty="0"/>
          </a:p>
        </p:txBody>
      </p:sp>
      <p:sp>
        <p:nvSpPr>
          <p:cNvPr id="4" name="Slide Number Placeholder 3">
            <a:extLst>
              <a:ext uri="{FF2B5EF4-FFF2-40B4-BE49-F238E27FC236}">
                <a16:creationId xmlns:a16="http://schemas.microsoft.com/office/drawing/2014/main" id="{CDF07E02-9DC3-E453-54F2-ADCC3A7E9C54}"/>
              </a:ext>
            </a:extLst>
          </p:cNvPr>
          <p:cNvSpPr>
            <a:spLocks noGrp="1"/>
          </p:cNvSpPr>
          <p:nvPr>
            <p:ph type="sldNum" sz="quarter" idx="5"/>
          </p:nvPr>
        </p:nvSpPr>
        <p:spPr/>
        <p:txBody>
          <a:bodyPr/>
          <a:lstStyle/>
          <a:p>
            <a:fld id="{8B57D50D-BAA9-464B-B391-243138E078D8}" type="slidenum">
              <a:rPr lang="en-US" smtClean="0"/>
              <a:t>9</a:t>
            </a:fld>
            <a:endParaRPr lang="en-US" dirty="0"/>
          </a:p>
        </p:txBody>
      </p:sp>
    </p:spTree>
    <p:extLst>
      <p:ext uri="{BB962C8B-B14F-4D97-AF65-F5344CB8AC3E}">
        <p14:creationId xmlns:p14="http://schemas.microsoft.com/office/powerpoint/2010/main" val="1886696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000"/>
              </a:spcBef>
              <a:spcAft>
                <a:spcPts val="0"/>
              </a:spcAft>
            </a:pPr>
            <a:r>
              <a:rPr lang="en-US" sz="1800" b="1" dirty="0">
                <a:solidFill>
                  <a:srgbClr val="4F81BD"/>
                </a:solidFill>
                <a:effectLst/>
                <a:latin typeface="Calibri" panose="020F0502020204030204" pitchFamily="34" charset="0"/>
                <a:ea typeface="SimSun" panose="02010600030101010101" pitchFamily="2" charset="-122"/>
                <a:cs typeface="Times New Roman" panose="02020603050405020304" pitchFamily="18" charset="0"/>
              </a:rPr>
              <a:t>Car Charging Simulation Logic</a:t>
            </a:r>
          </a:p>
          <a:p>
            <a:pPr>
              <a:spcBef>
                <a:spcPts val="900"/>
              </a:spcBef>
              <a:spcAft>
                <a:spcPts val="900"/>
              </a:spcAft>
            </a:pPr>
            <a:r>
              <a:rPr lang="en-US" sz="1800" dirty="0">
                <a:effectLst/>
                <a:latin typeface="Cambria" panose="02040503050406030204" pitchFamily="18" charset="0"/>
                <a:cs typeface="Times New Roman" panose="02020603050405020304" pitchFamily="18" charset="0"/>
              </a:rPr>
              <a:t>The car charging simulation logic is implemented in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ChargingSimulator</a:t>
            </a:r>
            <a:r>
              <a:rPr lang="en-US" sz="1800" dirty="0">
                <a:effectLst/>
                <a:latin typeface="Cambria" panose="02040503050406030204" pitchFamily="18" charset="0"/>
                <a:cs typeface="Times New Roman" panose="02020603050405020304" pitchFamily="18" charset="0"/>
              </a:rPr>
              <a:t> class and it works as follows:</a:t>
            </a:r>
          </a:p>
          <a:p>
            <a:pPr marL="342900" lvl="0" indent="-342900">
              <a:spcAft>
                <a:spcPts val="1000"/>
              </a:spcAft>
              <a:buFont typeface="Times New Roman" panose="02020603050405020304" pitchFamily="18" charset="0"/>
              <a:buChar char="•"/>
            </a:pPr>
            <a:r>
              <a:rPr lang="en-US" sz="1800" b="1" dirty="0">
                <a:effectLst/>
                <a:latin typeface="Cambria" panose="02040503050406030204" pitchFamily="18" charset="0"/>
                <a:cs typeface="Times New Roman" panose="02020603050405020304" pitchFamily="18" charset="0"/>
              </a:rPr>
              <a:t>Initialization</a:t>
            </a:r>
            <a:r>
              <a:rPr lang="en-US" sz="1800" dirty="0">
                <a:effectLst/>
                <a:latin typeface="Cambria" panose="02040503050406030204" pitchFamily="18" charset="0"/>
                <a:cs typeface="Times New Roman" panose="02020603050405020304" pitchFamily="18" charset="0"/>
              </a:rPr>
              <a:t>: The simulation starts by loading the metadata for the charging stations and cars from CSV files. It also starts a weather simulation service that runs every 15 seconds.</a:t>
            </a:r>
          </a:p>
          <a:p>
            <a:pPr marL="342900" lvl="0" indent="-342900">
              <a:spcAft>
                <a:spcPts val="1000"/>
              </a:spcAft>
              <a:buFont typeface="Times New Roman" panose="02020603050405020304" pitchFamily="18" charset="0"/>
              <a:buChar char="•"/>
            </a:pPr>
            <a:r>
              <a:rPr lang="en-US" sz="1800" b="1" dirty="0">
                <a:effectLst/>
                <a:latin typeface="Cambria" panose="02040503050406030204" pitchFamily="18" charset="0"/>
                <a:cs typeface="Times New Roman" panose="02020603050405020304" pitchFamily="18" charset="0"/>
              </a:rPr>
              <a:t>UI Setup</a:t>
            </a:r>
            <a:r>
              <a:rPr lang="en-US" sz="1800" dirty="0">
                <a:effectLst/>
                <a:latin typeface="Cambria" panose="02040503050406030204" pitchFamily="18" charset="0"/>
                <a:cs typeface="Times New Roman" panose="02020603050405020304" pitchFamily="18" charset="0"/>
              </a:rPr>
              <a:t>: A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ChargingSimulationUI</a:t>
            </a:r>
            <a:r>
              <a:rPr lang="en-US" sz="1800" dirty="0">
                <a:effectLst/>
                <a:latin typeface="Cambria" panose="02040503050406030204" pitchFamily="18" charset="0"/>
                <a:cs typeface="Times New Roman" panose="02020603050405020304" pitchFamily="18" charset="0"/>
              </a:rPr>
              <a:t> instance is created and set up with the charging stations and cars. The number of available slots in each station and the charging time for each car are logged to the UI.</a:t>
            </a:r>
          </a:p>
          <a:p>
            <a:pPr marL="342900" lvl="0" indent="-342900">
              <a:spcAft>
                <a:spcPts val="1000"/>
              </a:spcAft>
              <a:buFont typeface="Times New Roman" panose="02020603050405020304" pitchFamily="18" charset="0"/>
              <a:buChar char="•"/>
            </a:pPr>
            <a:r>
              <a:rPr lang="en-US" sz="1800" b="1" dirty="0">
                <a:effectLst/>
                <a:latin typeface="Cambria" panose="02040503050406030204" pitchFamily="18" charset="0"/>
                <a:cs typeface="Times New Roman" panose="02020603050405020304" pitchFamily="18" charset="0"/>
              </a:rPr>
              <a:t>Car Charging</a:t>
            </a:r>
            <a:r>
              <a:rPr lang="en-US" sz="1800" dirty="0">
                <a:effectLst/>
                <a:latin typeface="Cambria" panose="02040503050406030204" pitchFamily="18" charset="0"/>
                <a:cs typeface="Times New Roman" panose="02020603050405020304" pitchFamily="18" charset="0"/>
              </a:rPr>
              <a:t>: For each car,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chargeCar</a:t>
            </a:r>
            <a:r>
              <a:rPr lang="en-US" sz="1800" dirty="0">
                <a:effectLst/>
                <a:latin typeface="Cambria" panose="02040503050406030204" pitchFamily="18" charset="0"/>
                <a:cs typeface="Times New Roman" panose="02020603050405020304" pitchFamily="18" charset="0"/>
              </a:rPr>
              <a:t> method is called. This method creates a new thread for each car to simulate parallel charging.</a:t>
            </a:r>
          </a:p>
          <a:p>
            <a:pPr marL="342900" lvl="0" indent="-342900">
              <a:spcAft>
                <a:spcPts val="1000"/>
              </a:spcAft>
              <a:buFont typeface="Times New Roman" panose="02020603050405020304" pitchFamily="18" charset="0"/>
              <a:buChar char="•"/>
            </a:pPr>
            <a:r>
              <a:rPr lang="en-US" sz="1800" b="1" dirty="0">
                <a:effectLst/>
                <a:latin typeface="Cambria" panose="02040503050406030204" pitchFamily="18" charset="0"/>
                <a:cs typeface="Times New Roman" panose="02020603050405020304" pitchFamily="18" charset="0"/>
              </a:rPr>
              <a:t>Charging Attempt</a:t>
            </a:r>
            <a:r>
              <a:rPr lang="en-US" sz="1800" dirty="0">
                <a:effectLst/>
                <a:latin typeface="Cambria" panose="02040503050406030204" pitchFamily="18" charset="0"/>
                <a:cs typeface="Times New Roman" panose="02020603050405020304" pitchFamily="18" charset="0"/>
              </a:rPr>
              <a:t>: Inside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chargeCar</a:t>
            </a:r>
            <a:r>
              <a:rPr lang="en-US" sz="1800" dirty="0">
                <a:effectLst/>
                <a:latin typeface="Cambria" panose="02040503050406030204" pitchFamily="18" charset="0"/>
                <a:cs typeface="Times New Roman" panose="02020603050405020304" pitchFamily="18" charset="0"/>
              </a:rPr>
              <a:t> method, the car attempts to charge at each station in a randomized order. If the station is full, the car tries the next one after waiting for 1 second. If all stations are full, the car waits for 5 seconds and tries again. This process continues until the car is successfully charged.</a:t>
            </a:r>
          </a:p>
          <a:p>
            <a:pPr marL="342900" lvl="0" indent="-342900">
              <a:spcAft>
                <a:spcPts val="1000"/>
              </a:spcAft>
              <a:buFont typeface="Times New Roman" panose="02020603050405020304" pitchFamily="18" charset="0"/>
              <a:buChar char="•"/>
            </a:pPr>
            <a:r>
              <a:rPr lang="en-US" sz="1800" b="1" dirty="0">
                <a:effectLst/>
                <a:latin typeface="Cambria" panose="02040503050406030204" pitchFamily="18" charset="0"/>
                <a:cs typeface="Times New Roman" panose="02020603050405020304" pitchFamily="18" charset="0"/>
              </a:rPr>
              <a:t>Station Processing</a:t>
            </a:r>
            <a:r>
              <a:rPr lang="en-US" sz="1800" dirty="0">
                <a:effectLst/>
                <a:latin typeface="Cambria" panose="02040503050406030204" pitchFamily="18" charset="0"/>
                <a:cs typeface="Times New Roman" panose="02020603050405020304" pitchFamily="18" charset="0"/>
              </a:rPr>
              <a:t>: Each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ChargingStation</a:t>
            </a:r>
            <a:r>
              <a:rPr lang="en-US" sz="1800" dirty="0">
                <a:effectLst/>
                <a:latin typeface="Cambria" panose="02040503050406030204" pitchFamily="18" charset="0"/>
                <a:cs typeface="Times New Roman" panose="02020603050405020304" pitchFamily="18" charset="0"/>
              </a:rPr>
              <a:t> object has a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processChargingCars</a:t>
            </a:r>
            <a:r>
              <a:rPr lang="en-US" sz="1800" dirty="0">
                <a:effectLst/>
                <a:latin typeface="Cambria" panose="02040503050406030204" pitchFamily="18" charset="0"/>
                <a:cs typeface="Times New Roman" panose="02020603050405020304" pitchFamily="18" charset="0"/>
              </a:rPr>
              <a:t> method that runs every second. This method checks each charging slot in the station. If a car is charging, it decreases the charging time. If the charging time reaches 0, the car leaves the station and the next car in the queue enters the station. If a slot is empty, the next car in the queue enters the station.</a:t>
            </a:r>
          </a:p>
          <a:p>
            <a:pPr marL="342900" lvl="0" indent="-342900">
              <a:spcAft>
                <a:spcPts val="1000"/>
              </a:spcAft>
              <a:buFont typeface="Times New Roman" panose="02020603050405020304" pitchFamily="18" charset="0"/>
              <a:buChar char="•"/>
            </a:pPr>
            <a:r>
              <a:rPr lang="en-US" sz="1800" b="1" dirty="0">
                <a:effectLst/>
                <a:latin typeface="Cambria" panose="02040503050406030204" pitchFamily="18" charset="0"/>
                <a:cs typeface="Times New Roman" panose="02020603050405020304" pitchFamily="18" charset="0"/>
              </a:rPr>
              <a:t>Queue Management</a:t>
            </a:r>
            <a:r>
              <a:rPr lang="en-US" sz="1800" dirty="0">
                <a:effectLst/>
                <a:latin typeface="Cambria" panose="02040503050406030204" pitchFamily="18" charset="0"/>
                <a:cs typeface="Times New Roman" panose="02020603050405020304" pitchFamily="18" charset="0"/>
              </a:rPr>
              <a:t>: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StationWaitingQueue</a:t>
            </a:r>
            <a:r>
              <a:rPr lang="en-US" sz="1800" dirty="0">
                <a:effectLst/>
                <a:latin typeface="Cambria" panose="02040503050406030204" pitchFamily="18" charset="0"/>
                <a:cs typeface="Times New Roman" panose="02020603050405020304" pitchFamily="18" charset="0"/>
              </a:rPr>
              <a:t> class manages the queue of cars waiting to enter a station. When a car is added to the queue, its charging time is logged. When a car is removed from the queue, it is ready to be charged. The queue also calculates the total charging time for all cars in the queue.</a:t>
            </a:r>
          </a:p>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10</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A0812-069E-24EB-A4D2-473E4D6F15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9A7B9F-344D-E602-C1F7-7187DCADEC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5DDDB8-85F4-A538-1795-0F0025B8C884}"/>
              </a:ext>
            </a:extLst>
          </p:cNvPr>
          <p:cNvSpPr>
            <a:spLocks noGrp="1"/>
          </p:cNvSpPr>
          <p:nvPr>
            <p:ph type="body" idx="1"/>
          </p:nvPr>
        </p:nvSpPr>
        <p:spPr/>
        <p:txBody>
          <a:bodyPr/>
          <a:lstStyle/>
          <a:p>
            <a:pPr>
              <a:spcBef>
                <a:spcPts val="1000"/>
              </a:spcBef>
              <a:spcAft>
                <a:spcPts val="0"/>
              </a:spcAft>
            </a:pPr>
            <a:r>
              <a:rPr lang="en-US" sz="1800" b="1" dirty="0">
                <a:solidFill>
                  <a:srgbClr val="4F81BD"/>
                </a:solidFill>
                <a:effectLst/>
                <a:latin typeface="Calibri" panose="020F0502020204030204" pitchFamily="34" charset="0"/>
                <a:ea typeface="SimSun" panose="02010600030101010101" pitchFamily="2" charset="-122"/>
                <a:cs typeface="Times New Roman" panose="02020603050405020304" pitchFamily="18" charset="0"/>
              </a:rPr>
              <a:t>Car Queueing and Station Entry Logic</a:t>
            </a:r>
          </a:p>
          <a:p>
            <a:pPr>
              <a:spcBef>
                <a:spcPts val="900"/>
              </a:spcBef>
              <a:spcAft>
                <a:spcPts val="900"/>
              </a:spcAft>
            </a:pPr>
            <a:r>
              <a:rPr lang="en-US" sz="1800" dirty="0">
                <a:effectLst/>
                <a:latin typeface="Cambria" panose="02040503050406030204" pitchFamily="18" charset="0"/>
                <a:cs typeface="Times New Roman" panose="02020603050405020304" pitchFamily="18" charset="0"/>
              </a:rPr>
              <a:t>The decision for a car to enter the queue or station is made in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ChargingSimulator</a:t>
            </a:r>
            <a:r>
              <a:rPr lang="en-US" sz="1800" dirty="0">
                <a:effectLst/>
                <a:latin typeface="Cambria" panose="02040503050406030204" pitchFamily="18" charset="0"/>
                <a:cs typeface="Times New Roman" panose="02020603050405020304" pitchFamily="18" charset="0"/>
              </a:rPr>
              <a:t> class, specifically in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chargeCar</a:t>
            </a:r>
            <a:r>
              <a:rPr lang="en-US" sz="1800" dirty="0">
                <a:effectLst/>
                <a:latin typeface="Cambria" panose="02040503050406030204" pitchFamily="18" charset="0"/>
                <a:cs typeface="Times New Roman" panose="02020603050405020304" pitchFamily="18" charset="0"/>
              </a:rPr>
              <a:t> method. Here's how it works:</a:t>
            </a:r>
          </a:p>
          <a:p>
            <a:pPr marL="342900" lvl="0" indent="-342900">
              <a:spcAft>
                <a:spcPts val="1000"/>
              </a:spcAft>
              <a:buFont typeface="Times New Roman" panose="02020603050405020304" pitchFamily="18" charset="0"/>
              <a:buChar char="•"/>
            </a:pPr>
            <a:r>
              <a:rPr lang="en-US" sz="1800" b="1" dirty="0">
                <a:effectLst/>
                <a:latin typeface="Cambria" panose="02040503050406030204" pitchFamily="18" charset="0"/>
                <a:cs typeface="Times New Roman" panose="02020603050405020304" pitchFamily="18" charset="0"/>
              </a:rPr>
              <a:t>Attempt to Charge</a:t>
            </a:r>
            <a:r>
              <a:rPr lang="en-US" sz="1800" dirty="0">
                <a:effectLst/>
                <a:latin typeface="Cambria" panose="02040503050406030204" pitchFamily="18" charset="0"/>
                <a:cs typeface="Times New Roman" panose="02020603050405020304" pitchFamily="18" charset="0"/>
              </a:rPr>
              <a:t>: The car attempts to charge at each station in a randomized order. This randomization is done to ensure fairness and prevent any station from being consistently overloaded.</a:t>
            </a:r>
          </a:p>
          <a:p>
            <a:pPr marL="342900" lvl="0" indent="-342900">
              <a:spcAft>
                <a:spcPts val="1000"/>
              </a:spcAft>
              <a:buFont typeface="Times New Roman" panose="02020603050405020304" pitchFamily="18" charset="0"/>
              <a:buChar char="•"/>
            </a:pPr>
            <a:r>
              <a:rPr lang="en-US" sz="1800" b="1" dirty="0">
                <a:effectLst/>
                <a:latin typeface="Cambria" panose="02040503050406030204" pitchFamily="18" charset="0"/>
                <a:cs typeface="Times New Roman" panose="02020603050405020304" pitchFamily="18" charset="0"/>
              </a:rPr>
              <a:t>Station Full</a:t>
            </a:r>
            <a:r>
              <a:rPr lang="en-US" sz="1800" dirty="0">
                <a:effectLst/>
                <a:latin typeface="Cambria" panose="02040503050406030204" pitchFamily="18" charset="0"/>
                <a:cs typeface="Times New Roman" panose="02020603050405020304" pitchFamily="18" charset="0"/>
              </a:rPr>
              <a:t>: If a station is full (i.e., all charging slots are occupied &amp; waiting time in the queue is larger than 15 minutes), the car tries the next station after waiting for 1 second. This wait time is implemented to simulate the real-world scenario where a car would need to travel to the next station.</a:t>
            </a:r>
          </a:p>
          <a:p>
            <a:pPr marL="342900" lvl="0" indent="-342900">
              <a:spcAft>
                <a:spcPts val="1000"/>
              </a:spcAft>
              <a:buFont typeface="Times New Roman" panose="02020603050405020304" pitchFamily="18" charset="0"/>
              <a:buChar char="•"/>
            </a:pPr>
            <a:r>
              <a:rPr lang="en-US" sz="1800" b="1" dirty="0">
                <a:effectLst/>
                <a:latin typeface="Cambria" panose="02040503050406030204" pitchFamily="18" charset="0"/>
                <a:cs typeface="Times New Roman" panose="02020603050405020304" pitchFamily="18" charset="0"/>
              </a:rPr>
              <a:t>All Stations Full</a:t>
            </a:r>
            <a:r>
              <a:rPr lang="en-US" sz="1800" dirty="0">
                <a:effectLst/>
                <a:latin typeface="Cambria" panose="02040503050406030204" pitchFamily="18" charset="0"/>
                <a:cs typeface="Times New Roman" panose="02020603050405020304" pitchFamily="18" charset="0"/>
              </a:rPr>
              <a:t>: If all stations are full, the car waits for 5 seconds and tries again. This process continues until the car is successfully charged or the car decides to leave due to long waiting times.</a:t>
            </a:r>
          </a:p>
          <a:p>
            <a:pPr marL="342900" lvl="0" indent="-342900">
              <a:spcAft>
                <a:spcPts val="1000"/>
              </a:spcAft>
              <a:buFont typeface="Times New Roman" panose="02020603050405020304" pitchFamily="18" charset="0"/>
              <a:buChar char="•"/>
            </a:pPr>
            <a:r>
              <a:rPr lang="en-US" sz="1800" b="1" dirty="0">
                <a:effectLst/>
                <a:latin typeface="Cambria" panose="02040503050406030204" pitchFamily="18" charset="0"/>
                <a:cs typeface="Times New Roman" panose="02020603050405020304" pitchFamily="18" charset="0"/>
              </a:rPr>
              <a:t>Waiting Time</a:t>
            </a:r>
            <a:r>
              <a:rPr lang="en-US" sz="1800" dirty="0">
                <a:effectLst/>
                <a:latin typeface="Cambria" panose="02040503050406030204" pitchFamily="18" charset="0"/>
                <a:cs typeface="Times New Roman" panose="02020603050405020304" pitchFamily="18" charset="0"/>
              </a:rPr>
              <a:t>: The waiting time for a car to enter a station is calculated in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ChargingStation</a:t>
            </a:r>
            <a:r>
              <a:rPr lang="en-US" sz="1800" dirty="0">
                <a:effectLst/>
                <a:latin typeface="Cambria" panose="02040503050406030204" pitchFamily="18" charset="0"/>
                <a:cs typeface="Times New Roman" panose="02020603050405020304" pitchFamily="18" charset="0"/>
              </a:rPr>
              <a:t> class, specifically in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getWaitingTimeForNextCar</a:t>
            </a:r>
            <a:r>
              <a:rPr lang="en-US" sz="1800" dirty="0">
                <a:effectLst/>
                <a:latin typeface="Cambria" panose="02040503050406030204" pitchFamily="18" charset="0"/>
                <a:cs typeface="Times New Roman" panose="02020603050405020304" pitchFamily="18" charset="0"/>
              </a:rPr>
              <a:t> method. If the waiting time is more than 15 minutes, the car will not enter the queue or the station and will switch to the next station. This is done to prevent cars from waiting too long to get charged.</a:t>
            </a:r>
          </a:p>
          <a:p>
            <a:pPr marL="342900" lvl="0" indent="-342900">
              <a:spcAft>
                <a:spcPts val="1000"/>
              </a:spcAft>
              <a:buFont typeface="Times New Roman" panose="02020603050405020304" pitchFamily="18" charset="0"/>
              <a:buChar char="•"/>
            </a:pPr>
            <a:r>
              <a:rPr lang="en-US" sz="1800" b="1" dirty="0">
                <a:effectLst/>
                <a:latin typeface="Cambria" panose="02040503050406030204" pitchFamily="18" charset="0"/>
                <a:cs typeface="Times New Roman" panose="02020603050405020304" pitchFamily="18" charset="0"/>
              </a:rPr>
              <a:t>Queue Entry</a:t>
            </a:r>
            <a:r>
              <a:rPr lang="en-US" sz="1800" dirty="0">
                <a:effectLst/>
                <a:latin typeface="Cambria" panose="02040503050406030204" pitchFamily="18" charset="0"/>
                <a:cs typeface="Times New Roman" panose="02020603050405020304" pitchFamily="18" charset="0"/>
              </a:rPr>
              <a:t>: If a station has no available slots but the waiting time is less than 15 minutes, the car is added to the station's queue. The car will enter the station once a slot becomes available.</a:t>
            </a:r>
          </a:p>
          <a:p>
            <a:pPr>
              <a:spcBef>
                <a:spcPts val="900"/>
              </a:spcBef>
              <a:spcAft>
                <a:spcPts val="900"/>
              </a:spcAft>
            </a:pPr>
            <a:r>
              <a:rPr lang="en-US" sz="1800" dirty="0">
                <a:effectLst/>
                <a:latin typeface="Cambria" panose="02040503050406030204" pitchFamily="18" charset="0"/>
                <a:cs typeface="Times New Roman" panose="02020603050405020304" pitchFamily="18" charset="0"/>
              </a:rPr>
              <a:t>This logic ensures that cars are distributed evenly across stations and that no car waits too long to get charged.</a:t>
            </a:r>
          </a:p>
          <a:p>
            <a:endParaRPr lang="en-US" dirty="0"/>
          </a:p>
        </p:txBody>
      </p:sp>
      <p:sp>
        <p:nvSpPr>
          <p:cNvPr id="4" name="Slide Number Placeholder 3">
            <a:extLst>
              <a:ext uri="{FF2B5EF4-FFF2-40B4-BE49-F238E27FC236}">
                <a16:creationId xmlns:a16="http://schemas.microsoft.com/office/drawing/2014/main" id="{F479F053-A3F4-8E90-FBD5-D800CA1D5F71}"/>
              </a:ext>
            </a:extLst>
          </p:cNvPr>
          <p:cNvSpPr>
            <a:spLocks noGrp="1"/>
          </p:cNvSpPr>
          <p:nvPr>
            <p:ph type="sldNum" sz="quarter" idx="5"/>
          </p:nvPr>
        </p:nvSpPr>
        <p:spPr/>
        <p:txBody>
          <a:bodyPr/>
          <a:lstStyle/>
          <a:p>
            <a:fld id="{8B57D50D-BAA9-464B-B391-243138E078D8}" type="slidenum">
              <a:rPr lang="en-US" smtClean="0"/>
              <a:t>11</a:t>
            </a:fld>
            <a:endParaRPr lang="en-US" dirty="0"/>
          </a:p>
        </p:txBody>
      </p:sp>
    </p:spTree>
    <p:extLst>
      <p:ext uri="{BB962C8B-B14F-4D97-AF65-F5344CB8AC3E}">
        <p14:creationId xmlns:p14="http://schemas.microsoft.com/office/powerpoint/2010/main" val="1085177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E6D93-F0C2-7619-E2F9-2C3CD2AB16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F0573C-895B-E972-1480-E92AAA9F21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1F4E1D-B261-28ED-7769-A09C6ECF361B}"/>
              </a:ext>
            </a:extLst>
          </p:cNvPr>
          <p:cNvSpPr>
            <a:spLocks noGrp="1"/>
          </p:cNvSpPr>
          <p:nvPr>
            <p:ph type="body" idx="1"/>
          </p:nvPr>
        </p:nvSpPr>
        <p:spPr/>
        <p:txBody>
          <a:bodyPr/>
          <a:lstStyle/>
          <a:p>
            <a:pPr>
              <a:spcBef>
                <a:spcPts val="1000"/>
              </a:spcBef>
              <a:spcAft>
                <a:spcPts val="0"/>
              </a:spcAft>
            </a:pPr>
            <a:r>
              <a:rPr lang="en-US" sz="1800" b="1" dirty="0">
                <a:solidFill>
                  <a:srgbClr val="4F81BD"/>
                </a:solidFill>
                <a:effectLst/>
                <a:latin typeface="Calibri" panose="020F0502020204030204" pitchFamily="34" charset="0"/>
                <a:ea typeface="SimSun" panose="02010600030101010101" pitchFamily="2" charset="-122"/>
                <a:cs typeface="Times New Roman" panose="02020603050405020304" pitchFamily="18" charset="0"/>
              </a:rPr>
              <a:t>Multi-User Access</a:t>
            </a:r>
          </a:p>
          <a:p>
            <a:pPr>
              <a:spcBef>
                <a:spcPts val="900"/>
              </a:spcBef>
              <a:spcAft>
                <a:spcPts val="900"/>
              </a:spcAft>
            </a:pPr>
            <a:r>
              <a:rPr lang="en-US" sz="1800" dirty="0">
                <a:effectLst/>
                <a:latin typeface="Cambria" panose="02040503050406030204" pitchFamily="18" charset="0"/>
                <a:cs typeface="Times New Roman" panose="02020603050405020304" pitchFamily="18" charset="0"/>
              </a:rPr>
              <a:t>In the car charging simulation, there are two types of users: </a:t>
            </a:r>
            <a:r>
              <a:rPr lang="en-US" sz="1800" dirty="0">
                <a:effectLst/>
                <a:latin typeface="Consolas" panose="020B0609020204030204" pitchFamily="49" charset="0"/>
                <a:ea typeface="Cambria" panose="02040503050406030204" pitchFamily="18" charset="0"/>
                <a:cs typeface="Times New Roman" panose="02020603050405020304" pitchFamily="18" charset="0"/>
              </a:rPr>
              <a:t>Admin</a:t>
            </a:r>
            <a:r>
              <a:rPr lang="en-US" sz="1800" dirty="0">
                <a:effectLst/>
                <a:latin typeface="Cambria" panose="02040503050406030204" pitchFamily="18" charset="0"/>
                <a:cs typeface="Times New Roman" panose="02020603050405020304" pitchFamily="18" charset="0"/>
              </a:rPr>
              <a:t> and </a:t>
            </a:r>
            <a:r>
              <a:rPr lang="en-US" sz="1800" dirty="0">
                <a:effectLst/>
                <a:latin typeface="Consolas" panose="020B0609020204030204" pitchFamily="49" charset="0"/>
                <a:ea typeface="Cambria" panose="02040503050406030204" pitchFamily="18" charset="0"/>
                <a:cs typeface="Times New Roman" panose="02020603050405020304" pitchFamily="18" charset="0"/>
              </a:rPr>
              <a:t>User</a:t>
            </a:r>
            <a:r>
              <a:rPr lang="en-US" sz="1800" dirty="0">
                <a:effectLst/>
                <a:latin typeface="Cambria" panose="02040503050406030204" pitchFamily="18" charset="0"/>
                <a:cs typeface="Times New Roman" panose="02020603050405020304" pitchFamily="18" charset="0"/>
              </a:rPr>
              <a:t>. Both of these users have the ability to interact with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ChargingStation</a:t>
            </a:r>
            <a:r>
              <a:rPr lang="en-US" sz="1800" dirty="0">
                <a:effectLst/>
                <a:latin typeface="Cambria" panose="02040503050406030204" pitchFamily="18" charset="0"/>
                <a:cs typeface="Times New Roman" panose="02020603050405020304" pitchFamily="18" charset="0"/>
              </a:rPr>
              <a:t> and its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StationWaitingQueue</a:t>
            </a:r>
            <a:r>
              <a:rPr lang="en-US" sz="1800" dirty="0">
                <a:effectLst/>
                <a:latin typeface="Cambria" panose="02040503050406030204" pitchFamily="18" charset="0"/>
                <a:cs typeface="Times New Roman" panose="02020603050405020304" pitchFamily="18" charset="0"/>
              </a:rPr>
              <a:t>.</a:t>
            </a:r>
          </a:p>
          <a:p>
            <a:pPr marL="342900" lvl="0" indent="-342900">
              <a:spcAft>
                <a:spcPts val="1000"/>
              </a:spcAft>
              <a:buFont typeface="Times New Roman" panose="02020603050405020304" pitchFamily="18" charset="0"/>
              <a:buChar char="•"/>
            </a:pPr>
            <a:r>
              <a:rPr lang="en-US" sz="1800" b="1" dirty="0">
                <a:effectLst/>
                <a:latin typeface="Cambria" panose="02040503050406030204" pitchFamily="18" charset="0"/>
                <a:cs typeface="Times New Roman" panose="02020603050405020304" pitchFamily="18" charset="0"/>
              </a:rPr>
              <a:t>Admin</a:t>
            </a:r>
            <a:r>
              <a:rPr lang="en-US" sz="1800" dirty="0">
                <a:effectLst/>
                <a:latin typeface="Cambria" panose="02040503050406030204" pitchFamily="18" charset="0"/>
                <a:cs typeface="Times New Roman" panose="02020603050405020304" pitchFamily="18" charset="0"/>
              </a:rPr>
              <a:t>: The </a:t>
            </a:r>
            <a:r>
              <a:rPr lang="en-US" sz="1800" dirty="0">
                <a:effectLst/>
                <a:latin typeface="Consolas" panose="020B0609020204030204" pitchFamily="49" charset="0"/>
                <a:ea typeface="Cambria" panose="02040503050406030204" pitchFamily="18" charset="0"/>
                <a:cs typeface="Times New Roman" panose="02020603050405020304" pitchFamily="18" charset="0"/>
              </a:rPr>
              <a:t>Admin</a:t>
            </a:r>
            <a:r>
              <a:rPr lang="en-US" sz="1800" dirty="0">
                <a:effectLst/>
                <a:latin typeface="Cambria" panose="02040503050406030204" pitchFamily="18" charset="0"/>
                <a:cs typeface="Times New Roman" panose="02020603050405020304" pitchFamily="18" charset="0"/>
              </a:rPr>
              <a:t> class represents an administrator who has the ability to add or remove energy sources from a charging station. They can also add or remove cars from a station's waiting queue. This is done through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addEnergySource</a:t>
            </a:r>
            <a:r>
              <a:rPr lang="en-US" sz="1800" dirty="0">
                <a:effectLst/>
                <a:latin typeface="Cambria" panose="02040503050406030204" pitchFamily="18" charset="0"/>
                <a:cs typeface="Times New Roman" panose="02020603050405020304" pitchFamily="18" charset="0"/>
              </a:rPr>
              <a:t>,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removeEnergySource</a:t>
            </a:r>
            <a:r>
              <a:rPr lang="en-US" sz="1800" dirty="0">
                <a:effectLst/>
                <a:latin typeface="Cambria" panose="02040503050406030204" pitchFamily="18" charset="0"/>
                <a:cs typeface="Times New Roman" panose="02020603050405020304" pitchFamily="18" charset="0"/>
              </a:rPr>
              <a:t>,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addCarToQueue</a:t>
            </a:r>
            <a:r>
              <a:rPr lang="en-US" sz="1800" dirty="0">
                <a:effectLst/>
                <a:latin typeface="Cambria" panose="02040503050406030204" pitchFamily="18" charset="0"/>
                <a:cs typeface="Times New Roman" panose="02020603050405020304" pitchFamily="18" charset="0"/>
              </a:rPr>
              <a:t>, and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removeCarFromQueue</a:t>
            </a:r>
            <a:r>
              <a:rPr lang="en-US" sz="1800" dirty="0">
                <a:effectLst/>
                <a:latin typeface="Cambria" panose="02040503050406030204" pitchFamily="18" charset="0"/>
                <a:cs typeface="Times New Roman" panose="02020603050405020304" pitchFamily="18" charset="0"/>
              </a:rPr>
              <a:t> methods.</a:t>
            </a:r>
          </a:p>
          <a:p>
            <a:pPr marL="342900" lvl="0" indent="-342900">
              <a:spcAft>
                <a:spcPts val="1000"/>
              </a:spcAft>
              <a:buFont typeface="Times New Roman" panose="02020603050405020304" pitchFamily="18" charset="0"/>
              <a:buChar char="•"/>
            </a:pPr>
            <a:r>
              <a:rPr lang="en-US" sz="1800" b="1" dirty="0">
                <a:effectLst/>
                <a:latin typeface="Cambria" panose="02040503050406030204" pitchFamily="18" charset="0"/>
                <a:cs typeface="Times New Roman" panose="02020603050405020304" pitchFamily="18" charset="0"/>
              </a:rPr>
              <a:t>User</a:t>
            </a:r>
            <a:r>
              <a:rPr lang="en-US" sz="1800" dirty="0">
                <a:effectLst/>
                <a:latin typeface="Cambria" panose="02040503050406030204" pitchFamily="18" charset="0"/>
                <a:cs typeface="Times New Roman" panose="02020603050405020304" pitchFamily="18" charset="0"/>
              </a:rPr>
              <a:t>: The </a:t>
            </a:r>
            <a:r>
              <a:rPr lang="en-US" sz="1800" dirty="0">
                <a:effectLst/>
                <a:latin typeface="Consolas" panose="020B0609020204030204" pitchFamily="49" charset="0"/>
                <a:ea typeface="Cambria" panose="02040503050406030204" pitchFamily="18" charset="0"/>
                <a:cs typeface="Times New Roman" panose="02020603050405020304" pitchFamily="18" charset="0"/>
              </a:rPr>
              <a:t>User</a:t>
            </a:r>
            <a:r>
              <a:rPr lang="en-US" sz="1800" dirty="0">
                <a:effectLst/>
                <a:latin typeface="Cambria" panose="02040503050406030204" pitchFamily="18" charset="0"/>
                <a:cs typeface="Times New Roman" panose="02020603050405020304" pitchFamily="18" charset="0"/>
              </a:rPr>
              <a:t> class represents a regular user who owns a car. They can add their car to a charging station's queue or remove it. This is done through the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addToQueue</a:t>
            </a:r>
            <a:r>
              <a:rPr lang="en-US" sz="1800" dirty="0">
                <a:effectLst/>
                <a:latin typeface="Cambria" panose="02040503050406030204" pitchFamily="18" charset="0"/>
                <a:cs typeface="Times New Roman" panose="02020603050405020304" pitchFamily="18" charset="0"/>
              </a:rPr>
              <a:t> and </a:t>
            </a:r>
            <a:r>
              <a:rPr lang="en-US" sz="1800" dirty="0" err="1">
                <a:effectLst/>
                <a:latin typeface="Consolas" panose="020B0609020204030204" pitchFamily="49" charset="0"/>
                <a:ea typeface="Cambria" panose="02040503050406030204" pitchFamily="18" charset="0"/>
                <a:cs typeface="Times New Roman" panose="02020603050405020304" pitchFamily="18" charset="0"/>
              </a:rPr>
              <a:t>removeFromQueue</a:t>
            </a:r>
            <a:r>
              <a:rPr lang="en-US" sz="1800" dirty="0">
                <a:effectLst/>
                <a:latin typeface="Cambria" panose="02040503050406030204" pitchFamily="18" charset="0"/>
                <a:cs typeface="Times New Roman" panose="02020603050405020304" pitchFamily="18" charset="0"/>
              </a:rPr>
              <a:t> methods.</a:t>
            </a:r>
          </a:p>
          <a:p>
            <a:pPr>
              <a:spcBef>
                <a:spcPts val="900"/>
              </a:spcBef>
              <a:spcAft>
                <a:spcPts val="900"/>
              </a:spcAft>
            </a:pPr>
            <a:r>
              <a:rPr lang="en-US" sz="1800" dirty="0">
                <a:effectLst/>
                <a:latin typeface="Cambria" panose="02040503050406030204" pitchFamily="18" charset="0"/>
                <a:cs typeface="Times New Roman" panose="02020603050405020304" pitchFamily="18" charset="0"/>
              </a:rPr>
              <a:t>This multi-user access allows for a realistic simulation of a car charging station, where different users have different levels of access and control.</a:t>
            </a:r>
          </a:p>
          <a:p>
            <a:pPr marL="342900" lvl="0" indent="-342900">
              <a:spcAft>
                <a:spcPts val="1000"/>
              </a:spcAft>
              <a:buFont typeface="Times New Roman" panose="02020603050405020304" pitchFamily="18" charset="0"/>
              <a:buChar char="•"/>
            </a:pPr>
            <a:endParaRPr lang="en-US" sz="1800" dirty="0">
              <a:effectLst/>
              <a:latin typeface="Cambria" panose="020405030504060302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7B6F655-3CA7-DBFD-3349-8968AF312544}"/>
              </a:ext>
            </a:extLst>
          </p:cNvPr>
          <p:cNvSpPr>
            <a:spLocks noGrp="1"/>
          </p:cNvSpPr>
          <p:nvPr>
            <p:ph type="sldNum" sz="quarter" idx="5"/>
          </p:nvPr>
        </p:nvSpPr>
        <p:spPr/>
        <p:txBody>
          <a:bodyPr/>
          <a:lstStyle/>
          <a:p>
            <a:fld id="{8B57D50D-BAA9-464B-B391-243138E078D8}" type="slidenum">
              <a:rPr lang="en-US" smtClean="0"/>
              <a:t>12</a:t>
            </a:fld>
            <a:endParaRPr lang="en-US" dirty="0"/>
          </a:p>
        </p:txBody>
      </p:sp>
    </p:spTree>
    <p:extLst>
      <p:ext uri="{BB962C8B-B14F-4D97-AF65-F5344CB8AC3E}">
        <p14:creationId xmlns:p14="http://schemas.microsoft.com/office/powerpoint/2010/main" val="891443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anchor="b" anchorCtr="0">
            <a:noAutofit/>
          </a:bodyPr>
          <a:lstStyle>
            <a:lvl1pPr algn="r">
              <a:defRPr sz="44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2/10/2024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2/10/2024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a:normAutofit/>
          </a:bodyPr>
          <a:lstStyle>
            <a:lvl1pPr>
              <a:defRPr sz="2400"/>
            </a:lvl1pPr>
          </a:lstStyle>
          <a:p>
            <a:r>
              <a:rPr lang="en-US"/>
              <a:t>Click icon to add table</a:t>
            </a:r>
            <a:endParaRPr lang="en-US" dirty="0"/>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a:noAutofit/>
          </a:bodyPr>
          <a:lstStyle>
            <a:lvl1pPr algn="ctr">
              <a:defRPr sz="44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2/10/2024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a:normAutofit/>
          </a:bodyPr>
          <a:lstStyle>
            <a:lvl1pPr algn="ctr">
              <a:defRPr sz="60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a:normAutofit/>
          </a:bodyPr>
          <a:lstStyle>
            <a:lvl1pPr>
              <a:lnSpc>
                <a:spcPct val="90000"/>
              </a:lnSpc>
              <a:spcBef>
                <a:spcPts val="1000"/>
              </a:spcBef>
              <a:spcAft>
                <a:spcPts val="800"/>
              </a:spcAft>
              <a:buClr>
                <a:schemeClr val="accent2"/>
              </a:buClr>
              <a:defRPr sz="1800"/>
            </a:lvl1pPr>
            <a:lvl2pPr>
              <a:lnSpc>
                <a:spcPct val="90000"/>
              </a:lnSpc>
              <a:spcBef>
                <a:spcPts val="1000"/>
              </a:spcBef>
              <a:spcAft>
                <a:spcPts val="800"/>
              </a:spcAft>
              <a:buClr>
                <a:schemeClr val="accent2"/>
              </a:buClr>
              <a:defRPr sz="1600"/>
            </a:lvl2pPr>
            <a:lvl3pPr>
              <a:lnSpc>
                <a:spcPct val="90000"/>
              </a:lnSpc>
              <a:spcBef>
                <a:spcPts val="1000"/>
              </a:spcBef>
              <a:spcAft>
                <a:spcPts val="800"/>
              </a:spcAft>
              <a:buClr>
                <a:schemeClr val="accent2"/>
              </a:buClr>
              <a:defRPr sz="1400"/>
            </a:lvl3pPr>
            <a:lvl4pPr>
              <a:lnSpc>
                <a:spcPct val="90000"/>
              </a:lnSpc>
              <a:spcBef>
                <a:spcPts val="1000"/>
              </a:spcBef>
              <a:spcAft>
                <a:spcPts val="800"/>
              </a:spcAft>
              <a:buClr>
                <a:schemeClr val="accent2"/>
              </a:buClr>
              <a:defRPr sz="1200"/>
            </a:lvl4pPr>
            <a:lvl5pPr>
              <a:lnSpc>
                <a:spcPct val="90000"/>
              </a:lnSpc>
              <a:spcBef>
                <a:spcPts val="1000"/>
              </a:spcBef>
              <a:spcAft>
                <a:spcPts val="800"/>
              </a:spcAft>
              <a:buClr>
                <a:schemeClr val="accent2"/>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2/10/2024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anchor="ctr">
            <a:noAutofit/>
          </a:bodyP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2/10/2024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2/10/2024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2/10/2024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anchor="b" anchorCtr="0">
            <a:noAutofit/>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413114" y="845068"/>
            <a:ext cx="5193792" cy="5193792"/>
          </a:xfrm>
          <a:prstGeom prst="ellipse">
            <a:avLst/>
          </a:prstGeom>
        </p:spPr>
        <p:txBody>
          <a:bodyPr/>
          <a:lstStyle>
            <a:lvl1pPr marL="0" indent="0" algn="ctr">
              <a:buNone/>
              <a:defRPr/>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2/10/2024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038599" y="1825625"/>
            <a:ext cx="7315199" cy="4297680"/>
          </a:xfrm>
        </p:spPr>
        <p:txBody>
          <a:bodyPr>
            <a:normAutofit/>
          </a:bodyPr>
          <a:lstStyle>
            <a:lvl1pPr marL="0" indent="0">
              <a:buNone/>
              <a:defRPr sz="240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2/10/2024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2/10/2024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xfrm>
            <a:off x="5184474" y="1987638"/>
            <a:ext cx="6261291" cy="2396686"/>
          </a:xfrm>
          <a:noFill/>
        </p:spPr>
        <p:txBody>
          <a:bodyPr anchor="b">
            <a:noAutofit/>
          </a:bodyPr>
          <a:lstStyle/>
          <a:p>
            <a:pPr algn="l"/>
            <a:r>
              <a:rPr lang="en-US" dirty="0"/>
              <a:t>Car Charging Simulation </a:t>
            </a:r>
            <a:br>
              <a:rPr lang="en-US" dirty="0"/>
            </a:br>
            <a:r>
              <a:rPr lang="en-US" dirty="0"/>
              <a:t>Team 17</a:t>
            </a:r>
          </a:p>
        </p:txBody>
      </p:sp>
      <p:sp>
        <p:nvSpPr>
          <p:cNvPr id="2" name="TextBox 1">
            <a:extLst>
              <a:ext uri="{FF2B5EF4-FFF2-40B4-BE49-F238E27FC236}">
                <a16:creationId xmlns:a16="http://schemas.microsoft.com/office/drawing/2014/main" id="{6EFF5799-17CD-8A8A-9D85-08F9F65C7568}"/>
              </a:ext>
            </a:extLst>
          </p:cNvPr>
          <p:cNvSpPr txBox="1"/>
          <p:nvPr/>
        </p:nvSpPr>
        <p:spPr>
          <a:xfrm>
            <a:off x="5184474" y="5049982"/>
            <a:ext cx="6827417" cy="1815882"/>
          </a:xfrm>
          <a:prstGeom prst="rect">
            <a:avLst/>
          </a:prstGeom>
          <a:noFill/>
        </p:spPr>
        <p:txBody>
          <a:bodyPr wrap="square" rtlCol="0">
            <a:spAutoFit/>
          </a:bodyPr>
          <a:lstStyle/>
          <a:p>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1. Ahmed </a:t>
            </a:r>
            <a:r>
              <a:rPr lang="en-US" sz="2800" b="1" dirty="0" err="1">
                <a:solidFill>
                  <a:schemeClr val="bg1"/>
                </a:solidFill>
                <a:latin typeface="Calibri" panose="020F0502020204030204" pitchFamily="34" charset="0"/>
                <a:ea typeface="Calibri" panose="020F0502020204030204" pitchFamily="34" charset="0"/>
                <a:cs typeface="Calibri" panose="020F0502020204030204" pitchFamily="34" charset="0"/>
              </a:rPr>
              <a:t>Hobeishy</a:t>
            </a: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 (7219053, MDT)</a:t>
            </a:r>
          </a:p>
          <a:p>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2. Varsha Vijayan (7216653 ,MDT)</a:t>
            </a:r>
          </a:p>
          <a:p>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3. </a:t>
            </a:r>
            <a:r>
              <a:rPr lang="en-US" sz="2800" b="1" dirty="0" err="1">
                <a:solidFill>
                  <a:schemeClr val="bg1"/>
                </a:solidFill>
                <a:latin typeface="Calibri" panose="020F0502020204030204" pitchFamily="34" charset="0"/>
                <a:ea typeface="Calibri" panose="020F0502020204030204" pitchFamily="34" charset="0"/>
                <a:cs typeface="Calibri" panose="020F0502020204030204" pitchFamily="34" charset="0"/>
              </a:rPr>
              <a:t>Silpa</a:t>
            </a: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 Prasad </a:t>
            </a:r>
            <a:r>
              <a:rPr lang="en-US" sz="2800" b="1" dirty="0" err="1">
                <a:solidFill>
                  <a:schemeClr val="bg1"/>
                </a:solidFill>
                <a:latin typeface="Calibri" panose="020F0502020204030204" pitchFamily="34" charset="0"/>
                <a:ea typeface="Calibri" panose="020F0502020204030204" pitchFamily="34" charset="0"/>
                <a:cs typeface="Calibri" panose="020F0502020204030204" pitchFamily="34" charset="0"/>
              </a:rPr>
              <a:t>Sivaprasad</a:t>
            </a: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 (7216655 ,MDT)</a:t>
            </a:r>
          </a:p>
          <a:p>
            <a:endPar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125"/>
            <a:ext cx="10515600" cy="1325563"/>
          </a:xfrm>
          <a:noFill/>
        </p:spPr>
        <p:txBody>
          <a:bodyPr anchor="ctr"/>
          <a:lstStyle/>
          <a:p>
            <a:pPr algn="l"/>
            <a:r>
              <a:rPr lang="en-US" b="1" i="0" dirty="0">
                <a:solidFill>
                  <a:srgbClr val="0D0D0D"/>
                </a:solidFill>
                <a:effectLst/>
                <a:latin typeface="Söhne"/>
              </a:rPr>
              <a:t>Car Charging Simulation Logic</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838200" y="1825625"/>
            <a:ext cx="4915163" cy="4297680"/>
          </a:xfrm>
          <a:noFill/>
        </p:spPr>
        <p:txBody>
          <a:bodyPr>
            <a:normAutofit/>
          </a:bodyPr>
          <a:lstStyle/>
          <a:p>
            <a:pPr algn="l"/>
            <a:r>
              <a:rPr lang="en-US" b="1" i="0" dirty="0">
                <a:solidFill>
                  <a:srgbClr val="0D0D0D"/>
                </a:solidFill>
                <a:effectLst/>
                <a:latin typeface="Söhne"/>
              </a:rPr>
              <a:t>Initialization</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Load metadata from CSV files</a:t>
            </a:r>
          </a:p>
          <a:p>
            <a:pPr marL="742950" lvl="1" indent="-285750" algn="l">
              <a:buFont typeface="Arial" panose="020B0604020202020204" pitchFamily="34" charset="0"/>
              <a:buChar char="•"/>
            </a:pPr>
            <a:r>
              <a:rPr lang="en-US" b="0" i="0" dirty="0">
                <a:solidFill>
                  <a:srgbClr val="0D0D0D"/>
                </a:solidFill>
                <a:effectLst/>
                <a:latin typeface="Söhne"/>
              </a:rPr>
              <a:t>Start weather simulation service</a:t>
            </a:r>
          </a:p>
          <a:p>
            <a:pPr algn="l"/>
            <a:r>
              <a:rPr lang="en-US" b="1" i="0" dirty="0">
                <a:solidFill>
                  <a:srgbClr val="0D0D0D"/>
                </a:solidFill>
                <a:effectLst/>
                <a:latin typeface="Söhne"/>
              </a:rPr>
              <a:t>UI Setup</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Configure and display charging simulation interface</a:t>
            </a: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6147896" y="1816916"/>
            <a:ext cx="5212080" cy="4297680"/>
          </a:xfrm>
          <a:noFill/>
        </p:spPr>
        <p:txBody>
          <a:bodyPr>
            <a:normAutofit/>
          </a:bodyPr>
          <a:lstStyle/>
          <a:p>
            <a:pPr algn="l"/>
            <a:r>
              <a:rPr lang="en-US" b="1" i="0" dirty="0">
                <a:solidFill>
                  <a:srgbClr val="0D0D0D"/>
                </a:solidFill>
                <a:effectLst/>
                <a:latin typeface="Söhne"/>
              </a:rPr>
              <a:t>Car Charging</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Simulate parallel charging process for each car</a:t>
            </a:r>
          </a:p>
          <a:p>
            <a:pPr algn="l"/>
            <a:r>
              <a:rPr lang="en-US" b="1" i="0" dirty="0">
                <a:solidFill>
                  <a:srgbClr val="0D0D0D"/>
                </a:solidFill>
                <a:effectLst/>
                <a:latin typeface="Söhne"/>
              </a:rPr>
              <a:t>Station Processing</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Manage charging slots and queue in each station</a:t>
            </a:r>
          </a:p>
          <a:p>
            <a:pPr algn="l"/>
            <a:r>
              <a:rPr lang="en-US" b="1" i="0" dirty="0">
                <a:solidFill>
                  <a:srgbClr val="0D0D0D"/>
                </a:solidFill>
                <a:effectLst/>
                <a:latin typeface="Söhne"/>
              </a:rPr>
              <a:t>Queue Management</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Handle waiting queue for stations</a:t>
            </a:r>
          </a:p>
        </p:txBody>
      </p:sp>
    </p:spTree>
    <p:extLst>
      <p:ext uri="{BB962C8B-B14F-4D97-AF65-F5344CB8AC3E}">
        <p14:creationId xmlns:p14="http://schemas.microsoft.com/office/powerpoint/2010/main" val="1127649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55394-7C28-1B5C-1628-A07A363D32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79CEB7-FF8A-C3AB-75EB-AD2A5B086B14}"/>
              </a:ext>
            </a:extLst>
          </p:cNvPr>
          <p:cNvSpPr>
            <a:spLocks noGrp="1"/>
          </p:cNvSpPr>
          <p:nvPr>
            <p:ph type="title"/>
          </p:nvPr>
        </p:nvSpPr>
        <p:spPr>
          <a:xfrm>
            <a:off x="838200" y="365125"/>
            <a:ext cx="10515600" cy="1325563"/>
          </a:xfrm>
          <a:noFill/>
        </p:spPr>
        <p:txBody>
          <a:bodyPr anchor="ctr"/>
          <a:lstStyle/>
          <a:p>
            <a:pPr algn="l"/>
            <a:r>
              <a:rPr lang="en-US" b="1" i="0" dirty="0">
                <a:solidFill>
                  <a:srgbClr val="0D0D0D"/>
                </a:solidFill>
                <a:effectLst/>
                <a:latin typeface="Söhne"/>
              </a:rPr>
              <a:t>Car Queueing and Station Entry Logic</a:t>
            </a:r>
          </a:p>
        </p:txBody>
      </p:sp>
      <p:sp>
        <p:nvSpPr>
          <p:cNvPr id="3" name="Content Placeholder 2">
            <a:extLst>
              <a:ext uri="{FF2B5EF4-FFF2-40B4-BE49-F238E27FC236}">
                <a16:creationId xmlns:a16="http://schemas.microsoft.com/office/drawing/2014/main" id="{446846C1-CAD4-FF0D-EA64-E119D224C6B2}"/>
              </a:ext>
            </a:extLst>
          </p:cNvPr>
          <p:cNvSpPr>
            <a:spLocks noGrp="1"/>
          </p:cNvSpPr>
          <p:nvPr>
            <p:ph sz="half" idx="1"/>
          </p:nvPr>
        </p:nvSpPr>
        <p:spPr>
          <a:xfrm>
            <a:off x="838200" y="1825625"/>
            <a:ext cx="4915163" cy="4297680"/>
          </a:xfrm>
          <a:noFill/>
        </p:spPr>
        <p:txBody>
          <a:bodyPr>
            <a:normAutofit/>
          </a:bodyPr>
          <a:lstStyle/>
          <a:p>
            <a:pPr algn="l">
              <a:buFont typeface="Arial" panose="020B0604020202020204" pitchFamily="34" charset="0"/>
              <a:buChar char="•"/>
            </a:pPr>
            <a:r>
              <a:rPr lang="en-US" b="1" i="0" dirty="0">
                <a:solidFill>
                  <a:srgbClr val="0D0D0D"/>
                </a:solidFill>
                <a:effectLst/>
                <a:latin typeface="Söhne"/>
              </a:rPr>
              <a:t>Attempt to Charge</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Randomized order to ensure fairness</a:t>
            </a:r>
          </a:p>
          <a:p>
            <a:pPr algn="l">
              <a:buFont typeface="Arial" panose="020B0604020202020204" pitchFamily="34" charset="0"/>
              <a:buChar char="•"/>
            </a:pPr>
            <a:r>
              <a:rPr lang="en-US" b="1" i="0" dirty="0">
                <a:solidFill>
                  <a:srgbClr val="0D0D0D"/>
                </a:solidFill>
                <a:effectLst/>
                <a:latin typeface="Söhne"/>
              </a:rPr>
              <a:t>Station Full</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Wait for available slot or switch to next station</a:t>
            </a:r>
          </a:p>
          <a:p>
            <a:pPr algn="l">
              <a:buFont typeface="Arial" panose="020B0604020202020204" pitchFamily="34" charset="0"/>
              <a:buChar char="•"/>
            </a:pPr>
            <a:r>
              <a:rPr lang="en-US" b="1" i="0" dirty="0">
                <a:solidFill>
                  <a:srgbClr val="0D0D0D"/>
                </a:solidFill>
                <a:effectLst/>
                <a:latin typeface="Söhne"/>
              </a:rPr>
              <a:t>All Stations Full</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Wait and retry until successful charge</a:t>
            </a:r>
          </a:p>
        </p:txBody>
      </p:sp>
      <p:sp>
        <p:nvSpPr>
          <p:cNvPr id="4" name="Content Placeholder 3">
            <a:extLst>
              <a:ext uri="{FF2B5EF4-FFF2-40B4-BE49-F238E27FC236}">
                <a16:creationId xmlns:a16="http://schemas.microsoft.com/office/drawing/2014/main" id="{0F9D56E8-441A-291A-FE84-6201655BCA48}"/>
              </a:ext>
            </a:extLst>
          </p:cNvPr>
          <p:cNvSpPr>
            <a:spLocks noGrp="1"/>
          </p:cNvSpPr>
          <p:nvPr>
            <p:ph sz="half" idx="15"/>
          </p:nvPr>
        </p:nvSpPr>
        <p:spPr>
          <a:xfrm>
            <a:off x="6147896" y="1816916"/>
            <a:ext cx="5212080" cy="4297680"/>
          </a:xfrm>
          <a:noFill/>
        </p:spPr>
        <p:txBody>
          <a:bodyPr>
            <a:normAutofit/>
          </a:bodyPr>
          <a:lstStyle/>
          <a:p>
            <a:pPr algn="l">
              <a:buFont typeface="Arial" panose="020B0604020202020204" pitchFamily="34" charset="0"/>
              <a:buChar char="•"/>
            </a:pPr>
            <a:r>
              <a:rPr lang="en-US" b="1" i="0" dirty="0">
                <a:solidFill>
                  <a:srgbClr val="0D0D0D"/>
                </a:solidFill>
                <a:effectLst/>
                <a:latin typeface="Söhne"/>
              </a:rPr>
              <a:t>Waiting Time</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Ensure reasonable waiting times for cars</a:t>
            </a:r>
          </a:p>
          <a:p>
            <a:pPr algn="l">
              <a:buFont typeface="Arial" panose="020B0604020202020204" pitchFamily="34" charset="0"/>
              <a:buChar char="•"/>
            </a:pPr>
            <a:r>
              <a:rPr lang="en-US" b="1" i="0" dirty="0">
                <a:solidFill>
                  <a:srgbClr val="0D0D0D"/>
                </a:solidFill>
                <a:effectLst/>
                <a:latin typeface="Söhne"/>
              </a:rPr>
              <a:t>Queue Entry</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Add cars to queue when no immediate slots available</a:t>
            </a:r>
          </a:p>
        </p:txBody>
      </p:sp>
    </p:spTree>
    <p:extLst>
      <p:ext uri="{BB962C8B-B14F-4D97-AF65-F5344CB8AC3E}">
        <p14:creationId xmlns:p14="http://schemas.microsoft.com/office/powerpoint/2010/main" val="2888195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0B71B-9861-31D3-52E7-B28710F88B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410D02-02A8-1FF1-23EE-060BD5F2050B}"/>
              </a:ext>
            </a:extLst>
          </p:cNvPr>
          <p:cNvSpPr>
            <a:spLocks noGrp="1"/>
          </p:cNvSpPr>
          <p:nvPr>
            <p:ph type="title"/>
          </p:nvPr>
        </p:nvSpPr>
        <p:spPr>
          <a:xfrm>
            <a:off x="838200" y="365125"/>
            <a:ext cx="10515600" cy="1325563"/>
          </a:xfrm>
        </p:spPr>
        <p:txBody>
          <a:bodyPr anchor="ctr">
            <a:normAutofit/>
          </a:bodyPr>
          <a:lstStyle/>
          <a:p>
            <a:r>
              <a:rPr lang="en-US" b="1" i="0">
                <a:effectLst/>
              </a:rPr>
              <a:t>Multi-User Access</a:t>
            </a:r>
          </a:p>
        </p:txBody>
      </p:sp>
      <p:sp>
        <p:nvSpPr>
          <p:cNvPr id="3" name="Content Placeholder 2">
            <a:extLst>
              <a:ext uri="{FF2B5EF4-FFF2-40B4-BE49-F238E27FC236}">
                <a16:creationId xmlns:a16="http://schemas.microsoft.com/office/drawing/2014/main" id="{EE9EC8FC-C8BD-BE38-F88A-324667532F56}"/>
              </a:ext>
            </a:extLst>
          </p:cNvPr>
          <p:cNvSpPr>
            <a:spLocks noGrp="1"/>
          </p:cNvSpPr>
          <p:nvPr>
            <p:ph sz="half" idx="1"/>
          </p:nvPr>
        </p:nvSpPr>
        <p:spPr>
          <a:xfrm>
            <a:off x="838200" y="1825625"/>
            <a:ext cx="5105400" cy="4297680"/>
          </a:xfrm>
        </p:spPr>
        <p:txBody>
          <a:bodyPr vert="horz" lIns="91440" tIns="45720" rIns="91440" bIns="45720" rtlCol="0">
            <a:normAutofit/>
          </a:bodyPr>
          <a:lstStyle/>
          <a:p>
            <a:pPr>
              <a:buFont typeface="Arial" panose="020B0604020202020204" pitchFamily="34" charset="0"/>
              <a:buChar char="•"/>
            </a:pPr>
            <a:r>
              <a:rPr lang="en-US" b="1" i="0" dirty="0">
                <a:effectLst/>
              </a:rPr>
              <a:t>Admin</a:t>
            </a:r>
            <a:r>
              <a:rPr lang="en-US" b="0" i="0" dirty="0">
                <a:effectLst/>
              </a:rPr>
              <a:t>:</a:t>
            </a:r>
          </a:p>
          <a:p>
            <a:pPr marL="742950" lvl="1" indent="-285750">
              <a:buFont typeface="Arial" panose="020B0604020202020204" pitchFamily="34" charset="0"/>
              <a:buChar char="•"/>
            </a:pPr>
            <a:r>
              <a:rPr lang="en-US" b="0" i="0" dirty="0">
                <a:effectLst/>
              </a:rPr>
              <a:t>Manages energy sources and queue</a:t>
            </a:r>
          </a:p>
          <a:p>
            <a:pPr>
              <a:buFont typeface="Arial" panose="020B0604020202020204" pitchFamily="34" charset="0"/>
              <a:buChar char="•"/>
            </a:pPr>
            <a:r>
              <a:rPr lang="en-US" b="1" i="0" dirty="0">
                <a:effectLst/>
              </a:rPr>
              <a:t>User</a:t>
            </a:r>
            <a:r>
              <a:rPr lang="en-US" b="0" i="0" dirty="0">
                <a:effectLst/>
              </a:rPr>
              <a:t>:</a:t>
            </a:r>
          </a:p>
          <a:p>
            <a:pPr marL="742950" lvl="1" indent="-285750">
              <a:buFont typeface="Arial" panose="020B0604020202020204" pitchFamily="34" charset="0"/>
              <a:buChar char="•"/>
            </a:pPr>
            <a:r>
              <a:rPr lang="en-US" b="0" i="0" dirty="0">
                <a:effectLst/>
              </a:rPr>
              <a:t>Adds/removes his/her car from queue</a:t>
            </a:r>
          </a:p>
          <a:p>
            <a:endParaRPr lang="en-US" b="0" i="0" dirty="0">
              <a:effectLst/>
            </a:endParaRPr>
          </a:p>
          <a:p>
            <a:r>
              <a:rPr lang="en-US" dirty="0"/>
              <a:t>This </a:t>
            </a:r>
            <a:r>
              <a:rPr lang="en-US" b="0" i="0" dirty="0">
                <a:effectLst/>
              </a:rPr>
              <a:t>Provides realistic simulation of user interactions</a:t>
            </a:r>
          </a:p>
        </p:txBody>
      </p:sp>
      <p:pic>
        <p:nvPicPr>
          <p:cNvPr id="4100" name="Picture 4" descr="Premium Vector | Access icon design in four variation color">
            <a:extLst>
              <a:ext uri="{FF2B5EF4-FFF2-40B4-BE49-F238E27FC236}">
                <a16:creationId xmlns:a16="http://schemas.microsoft.com/office/drawing/2014/main" id="{E2504B04-6590-C4E1-A5CD-1E331DEF632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05096" y="1816916"/>
            <a:ext cx="4297680" cy="4297680"/>
          </a:xfrm>
          <a:prstGeom prst="rect">
            <a:avLst/>
          </a:prstGeom>
          <a:solidFill>
            <a:srgbClr val="FFFFFF"/>
          </a:solidFill>
        </p:spPr>
      </p:pic>
    </p:spTree>
    <p:extLst>
      <p:ext uri="{BB962C8B-B14F-4D97-AF65-F5344CB8AC3E}">
        <p14:creationId xmlns:p14="http://schemas.microsoft.com/office/powerpoint/2010/main" val="1889186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200" y="365125"/>
            <a:ext cx="10515600" cy="1325563"/>
          </a:xfrm>
        </p:spPr>
        <p:txBody>
          <a:bodyPr anchor="ctr">
            <a:normAutofit/>
          </a:bodyPr>
          <a:lstStyle/>
          <a:p>
            <a:r>
              <a:rPr lang="en-US" b="1" i="0">
                <a:effectLst/>
              </a:rPr>
              <a:t>Metadata Loading</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838200" y="1825625"/>
            <a:ext cx="4915163" cy="4297680"/>
          </a:xfrm>
        </p:spPr>
        <p:txBody>
          <a:bodyPr vert="horz" lIns="91440" tIns="45720" rIns="91440" bIns="45720" rtlCol="0">
            <a:normAutofit/>
          </a:bodyPr>
          <a:lstStyle/>
          <a:p>
            <a:pPr>
              <a:buFont typeface="Arial" panose="020B0604020202020204" pitchFamily="34" charset="0"/>
              <a:buChar char="•"/>
            </a:pPr>
            <a:r>
              <a:rPr lang="en-US" b="1" i="0">
                <a:effectLst/>
              </a:rPr>
              <a:t>Charging Stations Metadata</a:t>
            </a:r>
            <a:r>
              <a:rPr lang="en-US" b="0" i="0">
                <a:effectLst/>
              </a:rPr>
              <a:t>:</a:t>
            </a:r>
          </a:p>
          <a:p>
            <a:pPr marL="742950" lvl="1" indent="-285750">
              <a:buFont typeface="Arial" panose="020B0604020202020204" pitchFamily="34" charset="0"/>
              <a:buChar char="•"/>
            </a:pPr>
            <a:r>
              <a:rPr lang="en-US" b="0" i="0">
                <a:effectLst/>
              </a:rPr>
              <a:t>Loaded from CSV files</a:t>
            </a:r>
          </a:p>
          <a:p>
            <a:pPr>
              <a:buFont typeface="Arial" panose="020B0604020202020204" pitchFamily="34" charset="0"/>
              <a:buChar char="•"/>
            </a:pPr>
            <a:r>
              <a:rPr lang="en-US" b="1" i="0">
                <a:effectLst/>
              </a:rPr>
              <a:t>Cars Metadata</a:t>
            </a:r>
            <a:r>
              <a:rPr lang="en-US" b="0" i="0">
                <a:effectLst/>
              </a:rPr>
              <a:t>:</a:t>
            </a:r>
          </a:p>
          <a:p>
            <a:pPr marL="742950" lvl="1" indent="-285750">
              <a:buFont typeface="Arial" panose="020B0604020202020204" pitchFamily="34" charset="0"/>
              <a:buChar char="•"/>
            </a:pPr>
            <a:r>
              <a:rPr lang="en-US" b="0" i="0">
                <a:effectLst/>
              </a:rPr>
              <a:t>Also loaded from CSV files</a:t>
            </a:r>
          </a:p>
          <a:p>
            <a:pPr>
              <a:buFont typeface="Arial" panose="020B0604020202020204" pitchFamily="34" charset="0"/>
              <a:buChar char="•"/>
            </a:pPr>
            <a:r>
              <a:rPr lang="en-US" b="1" i="0">
                <a:effectLst/>
              </a:rPr>
              <a:t>Metadata Loading Process</a:t>
            </a:r>
            <a:r>
              <a:rPr lang="en-US" b="0" i="0">
                <a:effectLst/>
              </a:rPr>
              <a:t>:</a:t>
            </a:r>
          </a:p>
          <a:p>
            <a:pPr marL="742950" lvl="1" indent="-285750">
              <a:buFont typeface="Arial" panose="020B0604020202020204" pitchFamily="34" charset="0"/>
              <a:buChar char="•"/>
            </a:pPr>
            <a:r>
              <a:rPr lang="en-US" b="0" i="0">
                <a:effectLst/>
              </a:rPr>
              <a:t>Initializes simulation with required entities</a:t>
            </a:r>
          </a:p>
        </p:txBody>
      </p:sp>
      <p:pic>
        <p:nvPicPr>
          <p:cNvPr id="1028" name="Picture 4" descr="Manage Metadata">
            <a:extLst>
              <a:ext uri="{FF2B5EF4-FFF2-40B4-BE49-F238E27FC236}">
                <a16:creationId xmlns:a16="http://schemas.microsoft.com/office/drawing/2014/main" id="{EF67F310-E909-AC3A-E997-5542D0ABE54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05096" y="1816916"/>
            <a:ext cx="4297680" cy="4297680"/>
          </a:xfrm>
          <a:prstGeom prst="rect">
            <a:avLst/>
          </a:prstGeom>
          <a:solidFill>
            <a:srgbClr val="FFFFFF"/>
          </a:solidFill>
        </p:spPr>
      </p:pic>
    </p:spTree>
    <p:extLst>
      <p:ext uri="{BB962C8B-B14F-4D97-AF65-F5344CB8AC3E}">
        <p14:creationId xmlns:p14="http://schemas.microsoft.com/office/powerpoint/2010/main" val="2737241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38200" y="365125"/>
            <a:ext cx="10515600" cy="1325563"/>
          </a:xfrm>
          <a:noFill/>
        </p:spPr>
        <p:txBody>
          <a:bodyPr anchor="ctr"/>
          <a:lstStyle/>
          <a:p>
            <a:pPr algn="l"/>
            <a:r>
              <a:rPr lang="en-US" b="1" i="0" dirty="0">
                <a:solidFill>
                  <a:srgbClr val="0D0D0D"/>
                </a:solidFill>
                <a:effectLst/>
                <a:latin typeface="Söhne"/>
              </a:rPr>
              <a:t>Communication Inside the App</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3"/>
          </p:nvPr>
        </p:nvSpPr>
        <p:spPr>
          <a:xfrm>
            <a:off x="838199" y="1825625"/>
            <a:ext cx="9125309" cy="3393356"/>
          </a:xfrm>
          <a:noFill/>
        </p:spPr>
        <p:txBody>
          <a:bodyPr vert="horz" lIns="91440" tIns="45720" rIns="91440" bIns="45720" rtlCol="0" anchor="t">
            <a:normAutofit/>
          </a:bodyPr>
          <a:lstStyle/>
          <a:p>
            <a:pPr algn="l"/>
            <a:r>
              <a:rPr lang="en-US" b="1" i="0" dirty="0" err="1">
                <a:solidFill>
                  <a:srgbClr val="0D0D0D"/>
                </a:solidFill>
                <a:effectLst/>
                <a:latin typeface="Söhne"/>
              </a:rPr>
              <a:t>WeatherService</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Simulates weather conditions affecting energy production</a:t>
            </a:r>
          </a:p>
          <a:p>
            <a:pPr algn="l"/>
            <a:r>
              <a:rPr lang="en-US" b="1" i="0" dirty="0" err="1">
                <a:solidFill>
                  <a:srgbClr val="0D0D0D"/>
                </a:solidFill>
                <a:effectLst/>
                <a:latin typeface="Söhne"/>
              </a:rPr>
              <a:t>ChargingStation</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Updates energy sources based on weather data</a:t>
            </a:r>
          </a:p>
          <a:p>
            <a:pPr algn="l"/>
            <a:r>
              <a:rPr lang="en-US" b="1" i="0" dirty="0">
                <a:solidFill>
                  <a:srgbClr val="0D0D0D"/>
                </a:solidFill>
                <a:effectLst/>
                <a:latin typeface="Söhne"/>
              </a:rPr>
              <a:t>File-based Communication</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Facilitates indirect interaction between classes</a:t>
            </a:r>
          </a:p>
          <a:p>
            <a:pPr lvl="1"/>
            <a:endParaRPr lang="en-US" dirty="0"/>
          </a:p>
        </p:txBody>
      </p:sp>
    </p:spTree>
    <p:extLst>
      <p:ext uri="{BB962C8B-B14F-4D97-AF65-F5344CB8AC3E}">
        <p14:creationId xmlns:p14="http://schemas.microsoft.com/office/powerpoint/2010/main" val="414613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9C24D-F6CB-2487-475E-6B12D3D023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ED28AF-7A2D-9E32-D301-EABF6E6BADE6}"/>
              </a:ext>
            </a:extLst>
          </p:cNvPr>
          <p:cNvSpPr>
            <a:spLocks noGrp="1"/>
          </p:cNvSpPr>
          <p:nvPr>
            <p:ph type="title"/>
          </p:nvPr>
        </p:nvSpPr>
        <p:spPr>
          <a:xfrm>
            <a:off x="838200" y="365125"/>
            <a:ext cx="10515600" cy="1325563"/>
          </a:xfrm>
          <a:noFill/>
        </p:spPr>
        <p:txBody>
          <a:bodyPr anchor="ctr"/>
          <a:lstStyle/>
          <a:p>
            <a:pPr algn="l"/>
            <a:r>
              <a:rPr lang="en-US" b="1" i="0" dirty="0">
                <a:solidFill>
                  <a:srgbClr val="0D0D0D"/>
                </a:solidFill>
                <a:effectLst/>
                <a:latin typeface="Söhne"/>
              </a:rPr>
              <a:t>Logging System</a:t>
            </a:r>
          </a:p>
        </p:txBody>
      </p:sp>
      <p:sp>
        <p:nvSpPr>
          <p:cNvPr id="3" name="Content Placeholder 2">
            <a:extLst>
              <a:ext uri="{FF2B5EF4-FFF2-40B4-BE49-F238E27FC236}">
                <a16:creationId xmlns:a16="http://schemas.microsoft.com/office/drawing/2014/main" id="{776E80CE-90A9-68A5-FD9E-004217DFE4C2}"/>
              </a:ext>
            </a:extLst>
          </p:cNvPr>
          <p:cNvSpPr>
            <a:spLocks noGrp="1"/>
          </p:cNvSpPr>
          <p:nvPr>
            <p:ph sz="half" idx="1"/>
          </p:nvPr>
        </p:nvSpPr>
        <p:spPr>
          <a:xfrm>
            <a:off x="838200" y="1825625"/>
            <a:ext cx="5205905" cy="4297680"/>
          </a:xfrm>
          <a:noFill/>
        </p:spPr>
        <p:txBody>
          <a:bodyPr>
            <a:normAutofit/>
          </a:bodyPr>
          <a:lstStyle/>
          <a:p>
            <a:pPr algn="l"/>
            <a:r>
              <a:rPr lang="en-US" b="1" i="0" dirty="0">
                <a:solidFill>
                  <a:srgbClr val="0D0D0D"/>
                </a:solidFill>
                <a:effectLst/>
                <a:latin typeface="Söhne"/>
              </a:rPr>
              <a:t>Logger</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Base class for logging functionality</a:t>
            </a:r>
          </a:p>
          <a:p>
            <a:pPr algn="l"/>
            <a:r>
              <a:rPr lang="en-US" b="1" i="0" dirty="0" err="1">
                <a:solidFill>
                  <a:srgbClr val="0D0D0D"/>
                </a:solidFill>
                <a:effectLst/>
                <a:latin typeface="Söhne"/>
              </a:rPr>
              <a:t>ChargingStation</a:t>
            </a:r>
            <a:r>
              <a:rPr lang="en-US" b="1" i="0" dirty="0">
                <a:solidFill>
                  <a:srgbClr val="0D0D0D"/>
                </a:solidFill>
                <a:effectLst/>
                <a:latin typeface="Söhne"/>
              </a:rPr>
              <a:t>, </a:t>
            </a:r>
            <a:r>
              <a:rPr lang="en-US" b="1" i="0" dirty="0" err="1">
                <a:solidFill>
                  <a:srgbClr val="0D0D0D"/>
                </a:solidFill>
                <a:effectLst/>
                <a:latin typeface="Söhne"/>
              </a:rPr>
              <a:t>EnergySource</a:t>
            </a:r>
            <a:r>
              <a:rPr lang="en-US" b="1" i="0" dirty="0">
                <a:solidFill>
                  <a:srgbClr val="0D0D0D"/>
                </a:solidFill>
                <a:effectLst/>
                <a:latin typeface="Söhne"/>
              </a:rPr>
              <a:t>, and Systems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Specialized loggers for specific components</a:t>
            </a:r>
          </a:p>
        </p:txBody>
      </p:sp>
      <p:sp>
        <p:nvSpPr>
          <p:cNvPr id="4" name="Content Placeholder 3">
            <a:extLst>
              <a:ext uri="{FF2B5EF4-FFF2-40B4-BE49-F238E27FC236}">
                <a16:creationId xmlns:a16="http://schemas.microsoft.com/office/drawing/2014/main" id="{D660A403-8DAA-E8AF-B8A4-D1BC946728C9}"/>
              </a:ext>
            </a:extLst>
          </p:cNvPr>
          <p:cNvSpPr>
            <a:spLocks noGrp="1"/>
          </p:cNvSpPr>
          <p:nvPr>
            <p:ph sz="half" idx="15"/>
          </p:nvPr>
        </p:nvSpPr>
        <p:spPr>
          <a:xfrm>
            <a:off x="6147896" y="1816916"/>
            <a:ext cx="5212080" cy="4297680"/>
          </a:xfrm>
          <a:noFill/>
        </p:spPr>
        <p:txBody>
          <a:bodyPr>
            <a:normAutofit/>
          </a:bodyPr>
          <a:lstStyle/>
          <a:p>
            <a:pPr algn="l"/>
            <a:r>
              <a:rPr lang="en-US" b="1" i="0" dirty="0">
                <a:solidFill>
                  <a:srgbClr val="0D0D0D"/>
                </a:solidFill>
                <a:effectLst/>
                <a:latin typeface="Söhne"/>
              </a:rPr>
              <a:t>Daily Log Writing</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Organizes logs by date for easy retrieval</a:t>
            </a:r>
          </a:p>
          <a:p>
            <a:pPr algn="l"/>
            <a:r>
              <a:rPr lang="en-US" b="1" i="0" dirty="0" err="1">
                <a:solidFill>
                  <a:srgbClr val="0D0D0D"/>
                </a:solidFill>
                <a:effectLst/>
                <a:latin typeface="Söhne"/>
              </a:rPr>
              <a:t>LogGenerator</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Generates test logs for X amount of days </a:t>
            </a:r>
            <a:endParaRPr lang="en-US" dirty="0">
              <a:solidFill>
                <a:srgbClr val="0D0D0D"/>
              </a:solidFill>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Useful for testing scenarios tha</a:t>
            </a:r>
            <a:r>
              <a:rPr lang="en-US" dirty="0">
                <a:solidFill>
                  <a:srgbClr val="0D0D0D"/>
                </a:solidFill>
                <a:latin typeface="Söhne"/>
              </a:rPr>
              <a:t>t run for multiple days</a:t>
            </a:r>
            <a:endParaRPr lang="en-US" b="0" i="0" dirty="0">
              <a:solidFill>
                <a:srgbClr val="0D0D0D"/>
              </a:solidFill>
              <a:effectLst/>
              <a:latin typeface="Söhne"/>
            </a:endParaRPr>
          </a:p>
        </p:txBody>
      </p:sp>
    </p:spTree>
    <p:extLst>
      <p:ext uri="{BB962C8B-B14F-4D97-AF65-F5344CB8AC3E}">
        <p14:creationId xmlns:p14="http://schemas.microsoft.com/office/powerpoint/2010/main" val="3073118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E00F6-8E12-CA19-F238-6A911CDC1E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300768-C140-E97F-D9AA-0568A29916D1}"/>
              </a:ext>
            </a:extLst>
          </p:cNvPr>
          <p:cNvSpPr>
            <a:spLocks noGrp="1"/>
          </p:cNvSpPr>
          <p:nvPr>
            <p:ph type="title"/>
          </p:nvPr>
        </p:nvSpPr>
        <p:spPr>
          <a:xfrm>
            <a:off x="838200" y="365125"/>
            <a:ext cx="10515600" cy="1325563"/>
          </a:xfrm>
        </p:spPr>
        <p:txBody>
          <a:bodyPr anchor="ctr">
            <a:normAutofit/>
          </a:bodyPr>
          <a:lstStyle/>
          <a:p>
            <a:r>
              <a:rPr lang="en-US" b="1" i="0">
                <a:effectLst/>
              </a:rPr>
              <a:t>Search Functionality</a:t>
            </a:r>
          </a:p>
        </p:txBody>
      </p:sp>
      <p:sp>
        <p:nvSpPr>
          <p:cNvPr id="3" name="Content Placeholder 2">
            <a:extLst>
              <a:ext uri="{FF2B5EF4-FFF2-40B4-BE49-F238E27FC236}">
                <a16:creationId xmlns:a16="http://schemas.microsoft.com/office/drawing/2014/main" id="{CAFB2A5C-A646-F590-B7AC-5EDBCC4EB789}"/>
              </a:ext>
            </a:extLst>
          </p:cNvPr>
          <p:cNvSpPr>
            <a:spLocks noGrp="1"/>
          </p:cNvSpPr>
          <p:nvPr>
            <p:ph sz="half" idx="13"/>
          </p:nvPr>
        </p:nvSpPr>
        <p:spPr>
          <a:xfrm>
            <a:off x="838200" y="1825625"/>
            <a:ext cx="6934200" cy="4297680"/>
          </a:xfrm>
        </p:spPr>
        <p:txBody>
          <a:bodyPr vert="horz" lIns="91440" tIns="45720" rIns="91440" bIns="45720" rtlCol="0" anchor="t">
            <a:normAutofit/>
          </a:bodyPr>
          <a:lstStyle/>
          <a:p>
            <a:pPr>
              <a:buFont typeface="Arial" panose="020B0604020202020204" pitchFamily="34" charset="0"/>
              <a:buChar char="•"/>
            </a:pPr>
            <a:r>
              <a:rPr lang="en-US" b="1" i="0" err="1">
                <a:effectLst/>
              </a:rPr>
              <a:t>LogSearchUtility</a:t>
            </a:r>
            <a:r>
              <a:rPr lang="en-US" b="0" i="0">
                <a:effectLst/>
              </a:rPr>
              <a:t>:</a:t>
            </a:r>
          </a:p>
          <a:p>
            <a:pPr marL="742950" lvl="1" indent="-285750">
              <a:buFont typeface="Arial" panose="020B0604020202020204" pitchFamily="34" charset="0"/>
              <a:buChar char="•"/>
            </a:pPr>
            <a:r>
              <a:rPr lang="en-US" b="0" i="0">
                <a:effectLst/>
              </a:rPr>
              <a:t>Java class for searching logs by name/date</a:t>
            </a:r>
          </a:p>
          <a:p>
            <a:pPr>
              <a:buFont typeface="Arial" panose="020B0604020202020204" pitchFamily="34" charset="0"/>
              <a:buChar char="•"/>
            </a:pPr>
            <a:r>
              <a:rPr lang="en-US" b="1" i="0" err="1">
                <a:effectLst/>
              </a:rPr>
              <a:t>LogSearchCLI</a:t>
            </a:r>
            <a:r>
              <a:rPr lang="en-US" b="0" i="0">
                <a:effectLst/>
              </a:rPr>
              <a:t>:</a:t>
            </a:r>
          </a:p>
          <a:p>
            <a:pPr marL="742950" lvl="1" indent="-285750">
              <a:buFont typeface="Arial" panose="020B0604020202020204" pitchFamily="34" charset="0"/>
              <a:buChar char="•"/>
            </a:pPr>
            <a:r>
              <a:rPr lang="en-US" b="0" i="0">
                <a:effectLst/>
              </a:rPr>
              <a:t>Command-line interface for log search</a:t>
            </a:r>
          </a:p>
          <a:p>
            <a:pPr>
              <a:buFont typeface="Arial" panose="020B0604020202020204" pitchFamily="34" charset="0"/>
              <a:buChar char="•"/>
            </a:pPr>
            <a:r>
              <a:rPr lang="en-US" b="1" i="0" err="1">
                <a:effectLst/>
              </a:rPr>
              <a:t>LogSearchGUI</a:t>
            </a:r>
            <a:r>
              <a:rPr lang="en-US" b="0" i="0">
                <a:effectLst/>
              </a:rPr>
              <a:t>:</a:t>
            </a:r>
          </a:p>
          <a:p>
            <a:pPr marL="742950" lvl="1" indent="-285750">
              <a:buFont typeface="Arial" panose="020B0604020202020204" pitchFamily="34" charset="0"/>
              <a:buChar char="•"/>
            </a:pPr>
            <a:r>
              <a:rPr lang="en-US" b="0" i="0">
                <a:effectLst/>
              </a:rPr>
              <a:t>Graphical interface for log search</a:t>
            </a:r>
          </a:p>
          <a:p>
            <a:pPr>
              <a:buFont typeface="Arial" panose="020B0604020202020204" pitchFamily="34" charset="0"/>
              <a:buChar char="•"/>
            </a:pPr>
            <a:r>
              <a:rPr lang="en-US" b="1" i="0">
                <a:effectLst/>
              </a:rPr>
              <a:t>Implementation Details</a:t>
            </a:r>
            <a:r>
              <a:rPr lang="en-US" b="0" i="0">
                <a:effectLst/>
              </a:rPr>
              <a:t>:</a:t>
            </a:r>
          </a:p>
          <a:p>
            <a:pPr marL="742950" lvl="1" indent="-285750">
              <a:buFont typeface="Arial" panose="020B0604020202020204" pitchFamily="34" charset="0"/>
              <a:buChar char="•"/>
            </a:pPr>
            <a:r>
              <a:rPr lang="en-US" b="0" i="0">
                <a:effectLst/>
              </a:rPr>
              <a:t>Utilizes File and Pattern classes for search</a:t>
            </a:r>
          </a:p>
        </p:txBody>
      </p:sp>
      <p:pic>
        <p:nvPicPr>
          <p:cNvPr id="3074" name="Picture 2" descr="search Vector Icons free download in SVG, PNG Format">
            <a:extLst>
              <a:ext uri="{FF2B5EF4-FFF2-40B4-BE49-F238E27FC236}">
                <a16:creationId xmlns:a16="http://schemas.microsoft.com/office/drawing/2014/main" id="{A1EBA9FF-17AD-8EAB-7A23-A50E8D7EECE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03029" y="2249079"/>
            <a:ext cx="3450771" cy="3450771"/>
          </a:xfrm>
          <a:prstGeom prst="rect">
            <a:avLst/>
          </a:prstGeom>
          <a:solidFill>
            <a:srgbClr val="FFFFFF"/>
          </a:solidFill>
        </p:spPr>
      </p:pic>
    </p:spTree>
    <p:extLst>
      <p:ext uri="{BB962C8B-B14F-4D97-AF65-F5344CB8AC3E}">
        <p14:creationId xmlns:p14="http://schemas.microsoft.com/office/powerpoint/2010/main" val="724037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383876" y="764502"/>
            <a:ext cx="5315035" cy="5328996"/>
          </a:xfrm>
          <a:noFill/>
        </p:spPr>
        <p:txBody>
          <a:bodyPr/>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6096001" y="755171"/>
            <a:ext cx="6196642" cy="5315035"/>
          </a:xfrm>
          <a:noFill/>
        </p:spPr>
        <p:txBody>
          <a:bodyPr>
            <a:normAutofit/>
          </a:bodyPr>
          <a:lstStyle/>
          <a:p>
            <a:r>
              <a:rPr lang="en-US" dirty="0"/>
              <a:t>1. Ahmed Hobeishy (7219053, MDT)</a:t>
            </a:r>
          </a:p>
          <a:p>
            <a:r>
              <a:rPr lang="en-US" dirty="0"/>
              <a:t>2. Varsha Vijayan (7216653 ,MDT)</a:t>
            </a:r>
          </a:p>
          <a:p>
            <a:r>
              <a:rPr lang="en-US" dirty="0"/>
              <a:t>3. </a:t>
            </a:r>
            <a:r>
              <a:rPr lang="en-US" dirty="0" err="1"/>
              <a:t>Silpa</a:t>
            </a:r>
            <a:r>
              <a:rPr lang="en-US" dirty="0"/>
              <a:t> Prasad </a:t>
            </a:r>
            <a:r>
              <a:rPr lang="en-US" dirty="0" err="1"/>
              <a:t>Sivaprasad</a:t>
            </a:r>
            <a:r>
              <a:rPr lang="en-US" dirty="0"/>
              <a:t> (7216655 ,MDT)</a:t>
            </a:r>
          </a:p>
        </p:txBody>
      </p:sp>
    </p:spTree>
    <p:extLst>
      <p:ext uri="{BB962C8B-B14F-4D97-AF65-F5344CB8AC3E}">
        <p14:creationId xmlns:p14="http://schemas.microsoft.com/office/powerpoint/2010/main" val="156248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609957" y="1119031"/>
            <a:ext cx="4384736" cy="4619938"/>
          </a:xfrm>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801708" y="554942"/>
            <a:ext cx="6163130" cy="5768220"/>
          </a:xfrm>
          <a:noFill/>
        </p:spPr>
        <p:txBody>
          <a:bodyPr>
            <a:normAutofit lnSpcReduction="10000"/>
          </a:bodyPr>
          <a:lstStyle/>
          <a:p>
            <a:pPr marL="342900" indent="-342900">
              <a:buFont typeface="Arial" panose="020B0604020202020204" pitchFamily="34" charset="0"/>
              <a:buChar char="•"/>
            </a:pPr>
            <a:r>
              <a:rPr lang="en-US" dirty="0"/>
              <a:t>Running the Application</a:t>
            </a:r>
          </a:p>
          <a:p>
            <a:pPr marL="342900" indent="-342900">
              <a:buFont typeface="Arial" panose="020B0604020202020204" pitchFamily="34" charset="0"/>
              <a:buChar char="•"/>
            </a:pPr>
            <a:r>
              <a:rPr lang="en-US" dirty="0"/>
              <a:t>Tests</a:t>
            </a:r>
          </a:p>
          <a:p>
            <a:pPr marL="342900" indent="-342900">
              <a:buFont typeface="Arial" panose="020B0604020202020204" pitchFamily="34" charset="0"/>
              <a:buChar char="•"/>
            </a:pPr>
            <a:r>
              <a:rPr lang="en-US" dirty="0"/>
              <a:t>Class Diagram</a:t>
            </a:r>
          </a:p>
          <a:p>
            <a:pPr marL="342900" indent="-342900">
              <a:buFont typeface="Arial" panose="020B0604020202020204" pitchFamily="34" charset="0"/>
              <a:buChar char="•"/>
            </a:pPr>
            <a:r>
              <a:rPr lang="en-US" dirty="0" err="1"/>
              <a:t>ChargingStation</a:t>
            </a:r>
            <a:r>
              <a:rPr lang="en-US" dirty="0"/>
              <a:t> and Cars</a:t>
            </a:r>
          </a:p>
          <a:p>
            <a:pPr marL="342900" indent="-342900">
              <a:buFont typeface="Arial" panose="020B0604020202020204" pitchFamily="34" charset="0"/>
              <a:buChar char="•"/>
            </a:pPr>
            <a:r>
              <a:rPr lang="en-US" dirty="0"/>
              <a:t>Car Charging Simulation Logic</a:t>
            </a:r>
          </a:p>
          <a:p>
            <a:pPr marL="342900" indent="-342900">
              <a:buFont typeface="Arial" panose="020B0604020202020204" pitchFamily="34" charset="0"/>
              <a:buChar char="•"/>
            </a:pPr>
            <a:r>
              <a:rPr lang="en-US" dirty="0"/>
              <a:t>Car Queueing and Station Entry Logic</a:t>
            </a:r>
          </a:p>
          <a:p>
            <a:pPr marL="342900" indent="-342900">
              <a:buFont typeface="Arial" panose="020B0604020202020204" pitchFamily="34" charset="0"/>
              <a:buChar char="•"/>
            </a:pPr>
            <a:r>
              <a:rPr lang="en-US" dirty="0"/>
              <a:t>Metadata Loading</a:t>
            </a:r>
          </a:p>
          <a:p>
            <a:pPr marL="342900" indent="-342900">
              <a:buFont typeface="Arial" panose="020B0604020202020204" pitchFamily="34" charset="0"/>
              <a:buChar char="•"/>
            </a:pPr>
            <a:r>
              <a:rPr lang="en-US" dirty="0"/>
              <a:t>Communication Inside the App</a:t>
            </a:r>
          </a:p>
          <a:p>
            <a:pPr marL="342900" indent="-342900">
              <a:buFont typeface="Arial" panose="020B0604020202020204" pitchFamily="34" charset="0"/>
              <a:buChar char="•"/>
            </a:pPr>
            <a:r>
              <a:rPr lang="en-US" dirty="0"/>
              <a:t>Logging System</a:t>
            </a:r>
          </a:p>
          <a:p>
            <a:pPr marL="342900" indent="-342900">
              <a:buFont typeface="Arial" panose="020B0604020202020204" pitchFamily="34" charset="0"/>
              <a:buChar char="•"/>
            </a:pPr>
            <a:r>
              <a:rPr lang="en-US" dirty="0"/>
              <a:t>Search Functionality</a:t>
            </a:r>
          </a:p>
          <a:p>
            <a:pPr marL="342900" indent="-342900">
              <a:buFont typeface="Arial" panose="020B0604020202020204" pitchFamily="34" charset="0"/>
              <a:buChar char="•"/>
            </a:pPr>
            <a:r>
              <a:rPr lang="en-US" dirty="0"/>
              <a:t>Multi-User Access</a:t>
            </a:r>
          </a:p>
        </p:txBody>
      </p:sp>
    </p:spTree>
    <p:extLst>
      <p:ext uri="{BB962C8B-B14F-4D97-AF65-F5344CB8AC3E}">
        <p14:creationId xmlns:p14="http://schemas.microsoft.com/office/powerpoint/2010/main" val="392072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3B8A-C6F7-2380-8994-1B3778608210}"/>
              </a:ext>
            </a:extLst>
          </p:cNvPr>
          <p:cNvSpPr>
            <a:spLocks noGrp="1"/>
          </p:cNvSpPr>
          <p:nvPr>
            <p:ph type="title"/>
          </p:nvPr>
        </p:nvSpPr>
        <p:spPr/>
        <p:txBody>
          <a:bodyPr/>
          <a:lstStyle/>
          <a:p>
            <a:r>
              <a:rPr lang="en-IN" sz="4000" dirty="0"/>
              <a:t>Responsibilities</a:t>
            </a:r>
          </a:p>
        </p:txBody>
      </p:sp>
      <p:sp>
        <p:nvSpPr>
          <p:cNvPr id="3" name="Content Placeholder 2">
            <a:extLst>
              <a:ext uri="{FF2B5EF4-FFF2-40B4-BE49-F238E27FC236}">
                <a16:creationId xmlns:a16="http://schemas.microsoft.com/office/drawing/2014/main" id="{884A7CD1-5F53-D04F-C9E3-0D8FC2BF9EB0}"/>
              </a:ext>
            </a:extLst>
          </p:cNvPr>
          <p:cNvSpPr>
            <a:spLocks noGrp="1"/>
          </p:cNvSpPr>
          <p:nvPr>
            <p:ph sz="quarter" idx="13"/>
          </p:nvPr>
        </p:nvSpPr>
        <p:spPr>
          <a:xfrm>
            <a:off x="585788" y="1838099"/>
            <a:ext cx="3629025" cy="4176939"/>
          </a:xfrm>
          <a:ln>
            <a:solidFill>
              <a:schemeClr val="tx1">
                <a:lumMod val="95000"/>
                <a:lumOff val="5000"/>
              </a:schemeClr>
            </a:solidFill>
          </a:ln>
          <a:effectLst>
            <a:innerShdw blurRad="63500" dist="50800" dir="13500000">
              <a:prstClr val="black">
                <a:alpha val="50000"/>
              </a:prstClr>
            </a:innerShdw>
          </a:effectLst>
        </p:spPr>
        <p:txBody>
          <a:bodyPr>
            <a:noAutofit/>
          </a:bodyPr>
          <a:lstStyle/>
          <a:p>
            <a:pPr marL="0" indent="0">
              <a:buNone/>
            </a:pPr>
            <a:r>
              <a:rPr lang="en-IN" sz="1100" b="1"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Ahmed </a:t>
            </a:r>
            <a:r>
              <a:rPr lang="en-IN" sz="1100" b="1" i="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Hobeishy</a:t>
            </a:r>
            <a:r>
              <a:rPr lang="en-IN" sz="1100" b="1"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a:t>
            </a:r>
          </a:p>
          <a:p>
            <a:pPr algn="l">
              <a:buFont typeface="Arial" panose="020B0604020202020204" pitchFamily="34" charset="0"/>
              <a:buChar char="•"/>
            </a:pPr>
            <a:r>
              <a:rPr lang="en-US" sz="11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Create multi-user access to the charging station external users who could book timeslot and be part of the prioritized queue, administrators</a:t>
            </a:r>
          </a:p>
          <a:p>
            <a:pPr algn="l">
              <a:buFont typeface="Arial" panose="020B0604020202020204" pitchFamily="34" charset="0"/>
              <a:buChar char="•"/>
            </a:pPr>
            <a:r>
              <a:rPr lang="en-US" sz="11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Use byte and character streams for simulation of the data exchange in the system</a:t>
            </a:r>
            <a:endParaRPr lang="en-IN" sz="1100"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r>
              <a:rPr lang="en-US" sz="11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Simulate multithread charging of the reserved batteries from several energy sources + test the entire application.</a:t>
            </a:r>
          </a:p>
          <a:p>
            <a:r>
              <a:rPr lang="en-IN" sz="11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chain exceptions + rethrow exception: </a:t>
            </a:r>
            <a:r>
              <a:rPr lang="en-US" sz="11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catch the exception then put it into a more meaningful exception and re-throw it Test the cars and stations packages</a:t>
            </a:r>
          </a:p>
          <a:p>
            <a:pPr algn="l">
              <a:buFont typeface="Arial" panose="020B0604020202020204" pitchFamily="34" charset="0"/>
              <a:buChar char="•"/>
            </a:pPr>
            <a:r>
              <a:rPr lang="en-US" sz="11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a base Logger that get the date of today and choose the folder and file to log to based on it</a:t>
            </a:r>
          </a:p>
          <a:p>
            <a:pPr algn="l">
              <a:buFont typeface="Arial" panose="020B0604020202020204" pitchFamily="34" charset="0"/>
              <a:buChar char="•"/>
            </a:pPr>
            <a:r>
              <a:rPr lang="en-US" sz="11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log generator that generates test logs for the last x days, so we can see how logs will look like after days of running the system</a:t>
            </a:r>
          </a:p>
          <a:p>
            <a:pPr marL="0" indent="0">
              <a:buNone/>
            </a:pPr>
            <a:br>
              <a:rPr lang="en-US" sz="1100" dirty="0">
                <a:latin typeface="Calibri" panose="020F0502020204030204" pitchFamily="34" charset="0"/>
                <a:ea typeface="Calibri" panose="020F0502020204030204" pitchFamily="34" charset="0"/>
                <a:cs typeface="Calibri" panose="020F0502020204030204" pitchFamily="34" charset="0"/>
              </a:rPr>
            </a:br>
            <a:endParaRPr lang="en-IN" sz="11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endParaRPr>
          </a:p>
          <a:p>
            <a:endParaRPr lang="en-IN" sz="11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1CAAF8B-9BF7-7CB8-F038-7F451680C0E7}"/>
              </a:ext>
            </a:extLst>
          </p:cNvPr>
          <p:cNvSpPr txBox="1"/>
          <p:nvPr/>
        </p:nvSpPr>
        <p:spPr>
          <a:xfrm>
            <a:off x="4279107" y="1838099"/>
            <a:ext cx="3186112" cy="3785652"/>
          </a:xfrm>
          <a:prstGeom prst="rect">
            <a:avLst/>
          </a:prstGeom>
          <a:noFill/>
          <a:ln>
            <a:solidFill>
              <a:schemeClr val="tx1">
                <a:lumMod val="95000"/>
                <a:lumOff val="5000"/>
              </a:schemeClr>
            </a:solidFill>
          </a:ln>
        </p:spPr>
        <p:txBody>
          <a:bodyPr wrap="square" rtlCol="0">
            <a:spAutoFit/>
          </a:bodyPr>
          <a:lstStyle/>
          <a:p>
            <a:r>
              <a:rPr lang="en-IN" sz="1200" b="1" dirty="0" err="1">
                <a:latin typeface="Calibri" panose="020F0502020204030204" pitchFamily="34" charset="0"/>
                <a:ea typeface="Calibri" panose="020F0502020204030204" pitchFamily="34" charset="0"/>
                <a:cs typeface="Calibri" panose="020F0502020204030204" pitchFamily="34" charset="0"/>
              </a:rPr>
              <a:t>Silpa</a:t>
            </a:r>
            <a:r>
              <a:rPr lang="en-IN" sz="1200" b="1" dirty="0">
                <a:latin typeface="Calibri" panose="020F0502020204030204" pitchFamily="34" charset="0"/>
                <a:ea typeface="Calibri" panose="020F0502020204030204" pitchFamily="34" charset="0"/>
                <a:cs typeface="Calibri" panose="020F0502020204030204" pitchFamily="34" charset="0"/>
              </a:rPr>
              <a:t> Prasad </a:t>
            </a:r>
            <a:r>
              <a:rPr lang="en-IN" sz="1200" b="1" dirty="0" err="1">
                <a:latin typeface="Calibri" panose="020F0502020204030204" pitchFamily="34" charset="0"/>
                <a:ea typeface="Calibri" panose="020F0502020204030204" pitchFamily="34" charset="0"/>
                <a:cs typeface="Calibri" panose="020F0502020204030204" pitchFamily="34" charset="0"/>
              </a:rPr>
              <a:t>Sivaprasad</a:t>
            </a:r>
            <a:r>
              <a:rPr lang="en-IN" sz="1200" b="1" dirty="0">
                <a:latin typeface="Calibri" panose="020F0502020204030204" pitchFamily="34" charset="0"/>
                <a:ea typeface="Calibri" panose="020F0502020204030204" pitchFamily="34" charset="0"/>
                <a:cs typeface="Calibri" panose="020F0502020204030204" pitchFamily="34" charset="0"/>
              </a:rPr>
              <a:t>:</a:t>
            </a:r>
            <a:br>
              <a:rPr lang="en-IN" sz="1200" dirty="0">
                <a:latin typeface="Calibri" panose="020F0502020204030204" pitchFamily="34" charset="0"/>
                <a:ea typeface="Calibri" panose="020F0502020204030204" pitchFamily="34" charset="0"/>
                <a:cs typeface="Calibri" panose="020F0502020204030204" pitchFamily="34" charset="0"/>
              </a:rPr>
            </a:br>
            <a:endParaRPr lang="en-IN" sz="12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dirty="0">
                <a:solidFill>
                  <a:srgbClr val="1F2328"/>
                </a:solidFill>
                <a:latin typeface="Calibri" panose="020F0502020204030204" pitchFamily="34" charset="0"/>
                <a:ea typeface="Calibri" panose="020F0502020204030204" pitchFamily="34" charset="0"/>
                <a:cs typeface="Calibri" panose="020F0502020204030204" pitchFamily="34" charset="0"/>
              </a:rPr>
              <a:t>H</a:t>
            </a:r>
            <a:r>
              <a:rPr lang="en-US" sz="12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andling multiple exception: in the </a:t>
            </a:r>
            <a:r>
              <a:rPr lang="en-US" sz="1200" b="0" i="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chargingLocation</a:t>
            </a:r>
            <a:r>
              <a:rPr lang="en-US" sz="12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class the </a:t>
            </a:r>
            <a:r>
              <a:rPr lang="en-US" sz="1200" b="0" i="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OccupiedException</a:t>
            </a:r>
            <a:r>
              <a:rPr lang="en-US" sz="12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is handle then any other </a:t>
            </a:r>
            <a:r>
              <a:rPr lang="en-US" sz="1200" b="0" i="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ChargingException</a:t>
            </a:r>
            <a:r>
              <a:rPr lang="en-US" sz="12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is handles then any other exceptions are handled</a:t>
            </a:r>
            <a:r>
              <a:rPr lang="en-IN" sz="12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a:t>
            </a:r>
          </a:p>
          <a:p>
            <a:endParaRPr lang="en-IN" sz="12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Create metadata for your project</a:t>
            </a:r>
          </a:p>
          <a:p>
            <a:endParaRPr lang="en-US" sz="12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Simulate the system which allow to charge simultaneously 1..N vehicles, depending on the available resources.</a:t>
            </a:r>
          </a:p>
          <a:p>
            <a:endParaRPr lang="en-IN" sz="1200"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search utility that uses Regular expressions to search for the log file based on the name of the equipment or date</a:t>
            </a:r>
          </a:p>
          <a:p>
            <a:endParaRPr lang="en-US" sz="12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2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Test cases for the  the energy package</a:t>
            </a:r>
            <a:br>
              <a:rPr lang="en-IN" sz="1200" dirty="0">
                <a:latin typeface="Calibri" panose="020F0502020204030204" pitchFamily="34" charset="0"/>
                <a:ea typeface="Calibri" panose="020F0502020204030204" pitchFamily="34" charset="0"/>
                <a:cs typeface="Calibri" panose="020F0502020204030204" pitchFamily="34" charset="0"/>
              </a:rPr>
            </a:b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6325B21A-933E-42D5-BF54-F4063F000ED5}"/>
              </a:ext>
            </a:extLst>
          </p:cNvPr>
          <p:cNvSpPr txBox="1"/>
          <p:nvPr/>
        </p:nvSpPr>
        <p:spPr>
          <a:xfrm>
            <a:off x="7529514" y="1838099"/>
            <a:ext cx="3186112" cy="3785652"/>
          </a:xfrm>
          <a:prstGeom prst="rect">
            <a:avLst/>
          </a:prstGeom>
          <a:noFill/>
          <a:ln>
            <a:solidFill>
              <a:schemeClr val="tx1"/>
            </a:solidFill>
          </a:ln>
        </p:spPr>
        <p:txBody>
          <a:bodyPr wrap="square" rtlCol="0">
            <a:spAutoFit/>
          </a:bodyPr>
          <a:lstStyle/>
          <a:p>
            <a:r>
              <a:rPr lang="en-IN" sz="1200" b="1" dirty="0">
                <a:latin typeface="Calibri" panose="020F0502020204030204" pitchFamily="34" charset="0"/>
                <a:ea typeface="Calibri" panose="020F0502020204030204" pitchFamily="34" charset="0"/>
                <a:cs typeface="Calibri" panose="020F0502020204030204" pitchFamily="34" charset="0"/>
              </a:rPr>
              <a:t>Varsha Vijayan:</a:t>
            </a:r>
            <a:br>
              <a:rPr lang="en-IN" sz="1200" dirty="0">
                <a:latin typeface="Calibri" panose="020F0502020204030204" pitchFamily="34" charset="0"/>
                <a:ea typeface="Calibri" panose="020F0502020204030204" pitchFamily="34" charset="0"/>
                <a:cs typeface="Calibri" panose="020F0502020204030204" pitchFamily="34" charset="0"/>
              </a:rPr>
            </a:br>
            <a:endParaRPr lang="en-IN" sz="12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Resource Management: use try-with-resources to manage the </a:t>
            </a:r>
            <a:r>
              <a:rPr lang="en-US" sz="1200" b="0" i="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filteWriter</a:t>
            </a:r>
            <a:r>
              <a:rPr lang="en-US" sz="12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in the </a:t>
            </a:r>
            <a:r>
              <a:rPr lang="en-US" sz="1200" b="0" i="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baseLoger</a:t>
            </a:r>
            <a:r>
              <a:rPr lang="en-US" sz="12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class</a:t>
            </a:r>
          </a:p>
          <a:p>
            <a:pPr marL="285750" indent="-285750">
              <a:buFont typeface="Arial" panose="020B0604020202020204" pitchFamily="34" charset="0"/>
              <a:buChar char="•"/>
            </a:pPr>
            <a:endParaRPr lang="en-US" sz="1200"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2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managing the log files</a:t>
            </a:r>
          </a:p>
          <a:p>
            <a:pPr marL="285750" indent="-285750">
              <a:buFont typeface="Arial" panose="020B0604020202020204" pitchFamily="34" charset="0"/>
              <a:buChar char="•"/>
            </a:pPr>
            <a:endParaRPr lang="en-IN" sz="12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dirty="0">
                <a:solidFill>
                  <a:srgbClr val="1F2328"/>
                </a:solidFill>
                <a:latin typeface="Calibri" panose="020F0502020204030204" pitchFamily="34" charset="0"/>
                <a:ea typeface="Calibri" panose="020F0502020204030204" pitchFamily="34" charset="0"/>
                <a:cs typeface="Calibri" panose="020F0502020204030204" pitchFamily="34" charset="0"/>
              </a:rPr>
              <a:t>Logic on the scenario when </a:t>
            </a:r>
            <a:r>
              <a:rPr lang="en-US" sz="12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car arriving in random moment of time. When the car appear in the queue should be calculated the waiting time, if time is more then 15 min car leaving the queue.</a:t>
            </a:r>
          </a:p>
          <a:p>
            <a:pPr marL="285750" indent="-285750">
              <a:buFont typeface="Arial" panose="020B0604020202020204" pitchFamily="34" charset="0"/>
              <a:buChar char="•"/>
            </a:pPr>
            <a:endParaRPr lang="en-US" sz="12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Command line interface that uses the search utility to search for the log file and open it in the default text editor</a:t>
            </a:r>
          </a:p>
          <a:p>
            <a:pPr marL="285750" indent="-285750">
              <a:buFont typeface="Arial" panose="020B0604020202020204" pitchFamily="34" charset="0"/>
              <a:buChar char="•"/>
            </a:pPr>
            <a:endParaRPr lang="en-US" sz="12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2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test cases for the logging package</a:t>
            </a:r>
          </a:p>
          <a:p>
            <a:pPr marL="285750" indent="-285750">
              <a:buFont typeface="Arial" panose="020B0604020202020204" pitchFamily="34" charset="0"/>
              <a:buChar char="•"/>
            </a:pPr>
            <a:endParaRPr lang="en-IN" sz="12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0360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04803"/>
            <a:ext cx="10515600" cy="1472974"/>
          </a:xfrm>
          <a:noFill/>
        </p:spPr>
        <p:txBody>
          <a:bodyPr anchor="ctr"/>
          <a:lstStyle/>
          <a:p>
            <a:pPr algn="l"/>
            <a:r>
              <a:rPr lang="en-US" b="1" i="0" dirty="0">
                <a:solidFill>
                  <a:srgbClr val="0D0D0D"/>
                </a:solidFill>
                <a:effectLst/>
                <a:latin typeface="Söhne"/>
              </a:rPr>
              <a:t>Running the Application</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3"/>
          </p:nvPr>
        </p:nvSpPr>
        <p:spPr>
          <a:xfrm>
            <a:off x="838200" y="1838099"/>
            <a:ext cx="8012113" cy="4284889"/>
          </a:xfrm>
          <a:noFill/>
        </p:spPr>
        <p:txBody>
          <a:bodyPr vert="horz" lIns="91440" tIns="45720" rIns="91440" bIns="45720" rtlCol="0" anchor="t">
            <a:normAutofit/>
          </a:bodyPr>
          <a:lstStyle/>
          <a:p>
            <a:pPr algn="l">
              <a:buFont typeface="Arial" panose="020B0604020202020204" pitchFamily="34" charset="0"/>
              <a:buChar char="•"/>
            </a:pPr>
            <a:r>
              <a:rPr lang="en-US" b="0" i="0" dirty="0">
                <a:solidFill>
                  <a:srgbClr val="0D0D0D"/>
                </a:solidFill>
                <a:effectLst/>
                <a:latin typeface="Söhne"/>
              </a:rPr>
              <a:t>Execute Main.java to start the application</a:t>
            </a:r>
          </a:p>
          <a:p>
            <a:pPr algn="l">
              <a:buFont typeface="Arial" panose="020B0604020202020204" pitchFamily="34" charset="0"/>
              <a:buChar char="•"/>
            </a:pPr>
            <a:r>
              <a:rPr lang="en-US" b="0" i="0" dirty="0">
                <a:solidFill>
                  <a:srgbClr val="0D0D0D"/>
                </a:solidFill>
                <a:effectLst/>
                <a:latin typeface="Söhne"/>
              </a:rPr>
              <a:t>Two UIs will open:</a:t>
            </a:r>
          </a:p>
          <a:p>
            <a:pPr marL="742950" lvl="1" indent="-285750" algn="l">
              <a:buFont typeface="Arial" panose="020B0604020202020204" pitchFamily="34" charset="0"/>
              <a:buChar char="•"/>
            </a:pPr>
            <a:r>
              <a:rPr lang="en-US" b="0" i="0" dirty="0">
                <a:solidFill>
                  <a:srgbClr val="0D0D0D"/>
                </a:solidFill>
                <a:effectLst/>
                <a:latin typeface="Söhne"/>
              </a:rPr>
              <a:t>Simulation of charging car</a:t>
            </a:r>
          </a:p>
          <a:p>
            <a:pPr marL="1143000" lvl="2" indent="-228600" algn="l">
              <a:buFont typeface="Arial" panose="020B0604020202020204" pitchFamily="34" charset="0"/>
              <a:buChar char="•"/>
            </a:pPr>
            <a:r>
              <a:rPr lang="en-US" b="0" i="0" dirty="0">
                <a:solidFill>
                  <a:srgbClr val="0D0D0D"/>
                </a:solidFill>
                <a:effectLst/>
                <a:latin typeface="Söhne"/>
              </a:rPr>
              <a:t>Provides real-time visualization of car charging process</a:t>
            </a:r>
          </a:p>
          <a:p>
            <a:pPr marL="1143000" lvl="2" indent="-228600" algn="l">
              <a:buFont typeface="Arial" panose="020B0604020202020204" pitchFamily="34" charset="0"/>
              <a:buChar char="•"/>
            </a:pPr>
            <a:r>
              <a:rPr lang="en-US" b="0" i="0" dirty="0">
                <a:solidFill>
                  <a:srgbClr val="0D0D0D"/>
                </a:solidFill>
                <a:effectLst/>
                <a:latin typeface="Söhne"/>
              </a:rPr>
              <a:t>Displays charging stations, cars, and queue status</a:t>
            </a:r>
          </a:p>
          <a:p>
            <a:pPr marL="742950" lvl="1" indent="-285750" algn="l">
              <a:buFont typeface="Arial" panose="020B0604020202020204" pitchFamily="34" charset="0"/>
              <a:buChar char="•"/>
            </a:pPr>
            <a:r>
              <a:rPr lang="en-US" b="0" i="0" dirty="0">
                <a:solidFill>
                  <a:srgbClr val="0D0D0D"/>
                </a:solidFill>
                <a:effectLst/>
                <a:latin typeface="Söhne"/>
              </a:rPr>
              <a:t>Search utility for logs</a:t>
            </a:r>
          </a:p>
          <a:p>
            <a:pPr marL="1143000" lvl="2" indent="-228600" algn="l">
              <a:buFont typeface="Arial" panose="020B0604020202020204" pitchFamily="34" charset="0"/>
              <a:buChar char="•"/>
            </a:pPr>
            <a:r>
              <a:rPr lang="en-US" b="0" i="0" dirty="0">
                <a:solidFill>
                  <a:srgbClr val="0D0D0D"/>
                </a:solidFill>
                <a:effectLst/>
                <a:latin typeface="Söhne"/>
              </a:rPr>
              <a:t>Enables users to search for specific log entries</a:t>
            </a:r>
          </a:p>
        </p:txBody>
      </p:sp>
      <p:pic>
        <p:nvPicPr>
          <p:cNvPr id="5" name="Picture 4">
            <a:extLst>
              <a:ext uri="{FF2B5EF4-FFF2-40B4-BE49-F238E27FC236}">
                <a16:creationId xmlns:a16="http://schemas.microsoft.com/office/drawing/2014/main" id="{449B18B9-219C-4A89-7E6C-AA3B90B537F6}"/>
              </a:ext>
            </a:extLst>
          </p:cNvPr>
          <p:cNvPicPr>
            <a:picLocks noChangeAspect="1"/>
          </p:cNvPicPr>
          <p:nvPr/>
        </p:nvPicPr>
        <p:blipFill>
          <a:blip r:embed="rId3"/>
          <a:stretch>
            <a:fillRect/>
          </a:stretch>
        </p:blipFill>
        <p:spPr>
          <a:xfrm>
            <a:off x="6967187" y="3837211"/>
            <a:ext cx="3404931" cy="248931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7" name="Picture 6">
            <a:extLst>
              <a:ext uri="{FF2B5EF4-FFF2-40B4-BE49-F238E27FC236}">
                <a16:creationId xmlns:a16="http://schemas.microsoft.com/office/drawing/2014/main" id="{0909DD81-9AB2-FC55-3DC4-16653D3EAB96}"/>
              </a:ext>
            </a:extLst>
          </p:cNvPr>
          <p:cNvPicPr>
            <a:picLocks noChangeAspect="1"/>
          </p:cNvPicPr>
          <p:nvPr/>
        </p:nvPicPr>
        <p:blipFill>
          <a:blip r:embed="rId4"/>
          <a:stretch>
            <a:fillRect/>
          </a:stretch>
        </p:blipFill>
        <p:spPr>
          <a:xfrm>
            <a:off x="7017857" y="1118797"/>
            <a:ext cx="3303590" cy="231020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E2273-D45C-EF9B-B7D2-AE29FC77CB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1D4043-B37A-6D28-2E9A-960E09DD9408}"/>
              </a:ext>
            </a:extLst>
          </p:cNvPr>
          <p:cNvSpPr>
            <a:spLocks noGrp="1"/>
          </p:cNvSpPr>
          <p:nvPr>
            <p:ph type="title"/>
          </p:nvPr>
        </p:nvSpPr>
        <p:spPr>
          <a:xfrm>
            <a:off x="838200" y="304803"/>
            <a:ext cx="10515600" cy="1472974"/>
          </a:xfrm>
          <a:noFill/>
        </p:spPr>
        <p:txBody>
          <a:bodyPr anchor="ctr"/>
          <a:lstStyle/>
          <a:p>
            <a:pPr algn="l"/>
            <a:r>
              <a:rPr lang="en-US" b="1" i="0" dirty="0">
                <a:solidFill>
                  <a:srgbClr val="0D0D0D"/>
                </a:solidFill>
                <a:effectLst/>
                <a:latin typeface="Söhne"/>
              </a:rPr>
              <a:t>Tests</a:t>
            </a:r>
          </a:p>
        </p:txBody>
      </p:sp>
      <p:sp>
        <p:nvSpPr>
          <p:cNvPr id="3" name="Content Placeholder 2">
            <a:extLst>
              <a:ext uri="{FF2B5EF4-FFF2-40B4-BE49-F238E27FC236}">
                <a16:creationId xmlns:a16="http://schemas.microsoft.com/office/drawing/2014/main" id="{6DA7DF42-C3D4-F48F-26FC-11FD508FE2B7}"/>
              </a:ext>
            </a:extLst>
          </p:cNvPr>
          <p:cNvSpPr>
            <a:spLocks noGrp="1"/>
          </p:cNvSpPr>
          <p:nvPr>
            <p:ph sz="quarter" idx="13"/>
          </p:nvPr>
        </p:nvSpPr>
        <p:spPr>
          <a:xfrm>
            <a:off x="838200" y="1838099"/>
            <a:ext cx="8668109" cy="4284889"/>
          </a:xfrm>
          <a:noFill/>
        </p:spPr>
        <p:txBody>
          <a:bodyPr vert="horz" lIns="91440" tIns="45720" rIns="91440" bIns="45720" rtlCol="0" anchor="t">
            <a:normAutofit/>
          </a:bodyPr>
          <a:lstStyle/>
          <a:p>
            <a:pPr algn="l"/>
            <a:endParaRPr lang="en-US" b="1"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A total of 40 tests ensure robustness and reliability</a:t>
            </a:r>
          </a:p>
          <a:p>
            <a:pPr algn="l">
              <a:buFont typeface="Arial" panose="020B0604020202020204" pitchFamily="34" charset="0"/>
              <a:buChar char="•"/>
            </a:pPr>
            <a:r>
              <a:rPr lang="en-US" b="0" i="0" dirty="0">
                <a:solidFill>
                  <a:srgbClr val="0D0D0D"/>
                </a:solidFill>
                <a:effectLst/>
                <a:latin typeface="Söhne"/>
              </a:rPr>
              <a:t>Divided into 4 test suites, each corresponding to a package</a:t>
            </a:r>
          </a:p>
          <a:p>
            <a:pPr algn="l">
              <a:buFont typeface="Arial" panose="020B0604020202020204" pitchFamily="34" charset="0"/>
              <a:buChar char="•"/>
            </a:pPr>
            <a:r>
              <a:rPr lang="en-US" b="0" i="0" dirty="0">
                <a:solidFill>
                  <a:srgbClr val="0D0D0D"/>
                </a:solidFill>
                <a:effectLst/>
                <a:latin typeface="Söhne"/>
              </a:rPr>
              <a:t>Can be executed collectively or individually for targeted testing</a:t>
            </a:r>
          </a:p>
        </p:txBody>
      </p:sp>
      <p:pic>
        <p:nvPicPr>
          <p:cNvPr id="5" name="Picture 4">
            <a:extLst>
              <a:ext uri="{FF2B5EF4-FFF2-40B4-BE49-F238E27FC236}">
                <a16:creationId xmlns:a16="http://schemas.microsoft.com/office/drawing/2014/main" id="{03644A07-AD4C-1E3E-16DB-13CF2E701914}"/>
              </a:ext>
            </a:extLst>
          </p:cNvPr>
          <p:cNvPicPr>
            <a:picLocks noChangeAspect="1"/>
          </p:cNvPicPr>
          <p:nvPr/>
        </p:nvPicPr>
        <p:blipFill>
          <a:blip r:embed="rId3"/>
          <a:stretch>
            <a:fillRect/>
          </a:stretch>
        </p:blipFill>
        <p:spPr>
          <a:xfrm>
            <a:off x="7329488" y="1328444"/>
            <a:ext cx="2995811" cy="445799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60482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1F457-BFA9-43EA-CBBB-5803C52EA9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790D42-628E-58F9-1B9E-1E1925286C08}"/>
              </a:ext>
            </a:extLst>
          </p:cNvPr>
          <p:cNvSpPr>
            <a:spLocks noGrp="1"/>
          </p:cNvSpPr>
          <p:nvPr>
            <p:ph type="title"/>
          </p:nvPr>
        </p:nvSpPr>
        <p:spPr>
          <a:xfrm>
            <a:off x="838200" y="304803"/>
            <a:ext cx="10515600" cy="1472974"/>
          </a:xfrm>
          <a:noFill/>
        </p:spPr>
        <p:txBody>
          <a:bodyPr anchor="ctr"/>
          <a:lstStyle/>
          <a:p>
            <a:pPr algn="l"/>
            <a:r>
              <a:rPr lang="en-US" b="1" i="0" dirty="0">
                <a:solidFill>
                  <a:srgbClr val="0D0D0D"/>
                </a:solidFill>
                <a:effectLst/>
                <a:latin typeface="Söhne"/>
              </a:rPr>
              <a:t>Class Diagrams</a:t>
            </a:r>
          </a:p>
        </p:txBody>
      </p:sp>
      <p:pic>
        <p:nvPicPr>
          <p:cNvPr id="19" name="Content Placeholder 18">
            <a:extLst>
              <a:ext uri="{FF2B5EF4-FFF2-40B4-BE49-F238E27FC236}">
                <a16:creationId xmlns:a16="http://schemas.microsoft.com/office/drawing/2014/main" id="{33828B40-2078-C796-2C8B-0969A9629807}"/>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23861" y="2184285"/>
            <a:ext cx="3391001" cy="3210264"/>
          </a:xfrm>
          <a:noFill/>
        </p:spPr>
      </p:pic>
      <p:pic>
        <p:nvPicPr>
          <p:cNvPr id="22" name="Picture 21">
            <a:extLst>
              <a:ext uri="{FF2B5EF4-FFF2-40B4-BE49-F238E27FC236}">
                <a16:creationId xmlns:a16="http://schemas.microsoft.com/office/drawing/2014/main" id="{93B8BB15-B50D-FA0A-01E0-C245E0DF3F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4862" y="2454518"/>
            <a:ext cx="3780135" cy="2669798"/>
          </a:xfrm>
          <a:prstGeom prst="rect">
            <a:avLst/>
          </a:prstGeom>
        </p:spPr>
      </p:pic>
      <p:pic>
        <p:nvPicPr>
          <p:cNvPr id="23" name="Picture 22">
            <a:extLst>
              <a:ext uri="{FF2B5EF4-FFF2-40B4-BE49-F238E27FC236}">
                <a16:creationId xmlns:a16="http://schemas.microsoft.com/office/drawing/2014/main" id="{BCFBEE19-34B0-F135-AB77-5302F65391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1292" y="1621797"/>
            <a:ext cx="3943972" cy="4335239"/>
          </a:xfrm>
          <a:prstGeom prst="rect">
            <a:avLst/>
          </a:prstGeom>
        </p:spPr>
      </p:pic>
    </p:spTree>
    <p:extLst>
      <p:ext uri="{BB962C8B-B14F-4D97-AF65-F5344CB8AC3E}">
        <p14:creationId xmlns:p14="http://schemas.microsoft.com/office/powerpoint/2010/main" val="588733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B95A-9AC4-F1EC-7AC5-72431ED1F328}"/>
              </a:ext>
            </a:extLst>
          </p:cNvPr>
          <p:cNvSpPr>
            <a:spLocks noGrp="1"/>
          </p:cNvSpPr>
          <p:nvPr>
            <p:ph type="title"/>
          </p:nvPr>
        </p:nvSpPr>
        <p:spPr/>
        <p:txBody>
          <a:bodyPr/>
          <a:lstStyle/>
          <a:p>
            <a:r>
              <a:rPr lang="en-US" b="1" i="0" dirty="0">
                <a:solidFill>
                  <a:srgbClr val="0D0D0D"/>
                </a:solidFill>
                <a:effectLst/>
                <a:latin typeface="Söhne"/>
              </a:rPr>
              <a:t>Class Diagrams</a:t>
            </a:r>
            <a:endParaRPr lang="en-IN" b="1" dirty="0"/>
          </a:p>
        </p:txBody>
      </p:sp>
      <p:pic>
        <p:nvPicPr>
          <p:cNvPr id="14" name="Picture 13">
            <a:extLst>
              <a:ext uri="{FF2B5EF4-FFF2-40B4-BE49-F238E27FC236}">
                <a16:creationId xmlns:a16="http://schemas.microsoft.com/office/drawing/2014/main" id="{2A45A6BF-FEC5-051A-C658-F9DBC53C2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38" y="1510390"/>
            <a:ext cx="2609652" cy="5042807"/>
          </a:xfrm>
          <a:prstGeom prst="rect">
            <a:avLst/>
          </a:prstGeom>
        </p:spPr>
      </p:pic>
      <p:pic>
        <p:nvPicPr>
          <p:cNvPr id="16" name="Picture 15">
            <a:extLst>
              <a:ext uri="{FF2B5EF4-FFF2-40B4-BE49-F238E27FC236}">
                <a16:creationId xmlns:a16="http://schemas.microsoft.com/office/drawing/2014/main" id="{44D386CC-B11F-AE26-D146-D43CA27631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8728" y="1510390"/>
            <a:ext cx="4018488" cy="5042808"/>
          </a:xfrm>
          <a:prstGeom prst="rect">
            <a:avLst/>
          </a:prstGeom>
        </p:spPr>
      </p:pic>
      <p:pic>
        <p:nvPicPr>
          <p:cNvPr id="17" name="Picture 16">
            <a:extLst>
              <a:ext uri="{FF2B5EF4-FFF2-40B4-BE49-F238E27FC236}">
                <a16:creationId xmlns:a16="http://schemas.microsoft.com/office/drawing/2014/main" id="{48BA209A-1EE2-F280-09FE-2138F5649E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3355" y="1510390"/>
            <a:ext cx="2979710" cy="5005390"/>
          </a:xfrm>
          <a:prstGeom prst="rect">
            <a:avLst/>
          </a:prstGeom>
        </p:spPr>
      </p:pic>
    </p:spTree>
    <p:extLst>
      <p:ext uri="{BB962C8B-B14F-4D97-AF65-F5344CB8AC3E}">
        <p14:creationId xmlns:p14="http://schemas.microsoft.com/office/powerpoint/2010/main" val="1327983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4FDB7-3BE2-9546-7422-D30045F98106}"/>
              </a:ext>
            </a:extLst>
          </p:cNvPr>
          <p:cNvSpPr>
            <a:spLocks noGrp="1"/>
          </p:cNvSpPr>
          <p:nvPr>
            <p:ph type="title"/>
          </p:nvPr>
        </p:nvSpPr>
        <p:spPr/>
        <p:txBody>
          <a:bodyPr/>
          <a:lstStyle/>
          <a:p>
            <a:r>
              <a:rPr lang="en-US" sz="3600" b="1" i="0" dirty="0">
                <a:solidFill>
                  <a:srgbClr val="0D0D0D"/>
                </a:solidFill>
                <a:effectLst/>
                <a:latin typeface="Söhne"/>
              </a:rPr>
              <a:t>Class Diagrams</a:t>
            </a:r>
            <a:endParaRPr lang="en-IN" sz="3600" dirty="0"/>
          </a:p>
        </p:txBody>
      </p:sp>
      <p:pic>
        <p:nvPicPr>
          <p:cNvPr id="9" name="Picture 8">
            <a:extLst>
              <a:ext uri="{FF2B5EF4-FFF2-40B4-BE49-F238E27FC236}">
                <a16:creationId xmlns:a16="http://schemas.microsoft.com/office/drawing/2014/main" id="{066F1D79-00A9-47C3-FC61-7A1DB84D5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163" y="1228726"/>
            <a:ext cx="9315450" cy="5494828"/>
          </a:xfrm>
          <a:prstGeom prst="rect">
            <a:avLst/>
          </a:prstGeom>
        </p:spPr>
      </p:pic>
    </p:spTree>
    <p:extLst>
      <p:ext uri="{BB962C8B-B14F-4D97-AF65-F5344CB8AC3E}">
        <p14:creationId xmlns:p14="http://schemas.microsoft.com/office/powerpoint/2010/main" val="762504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38417-0939-60A7-95F4-F026643701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F31487-D628-DC8D-5BF0-E9D72991A983}"/>
              </a:ext>
            </a:extLst>
          </p:cNvPr>
          <p:cNvSpPr>
            <a:spLocks noGrp="1"/>
          </p:cNvSpPr>
          <p:nvPr>
            <p:ph type="title"/>
          </p:nvPr>
        </p:nvSpPr>
        <p:spPr>
          <a:xfrm>
            <a:off x="838200" y="304803"/>
            <a:ext cx="10515600" cy="1472974"/>
          </a:xfrm>
          <a:noFill/>
        </p:spPr>
        <p:txBody>
          <a:bodyPr anchor="ctr"/>
          <a:lstStyle/>
          <a:p>
            <a:pPr algn="l"/>
            <a:r>
              <a:rPr lang="en-US" b="1" i="0" dirty="0" err="1">
                <a:solidFill>
                  <a:srgbClr val="0D0D0D"/>
                </a:solidFill>
                <a:effectLst/>
                <a:latin typeface="Söhne"/>
              </a:rPr>
              <a:t>ChargingStation</a:t>
            </a:r>
            <a:r>
              <a:rPr lang="en-US" b="1" i="0" dirty="0">
                <a:solidFill>
                  <a:srgbClr val="0D0D0D"/>
                </a:solidFill>
                <a:effectLst/>
                <a:latin typeface="Söhne"/>
              </a:rPr>
              <a:t> and Cars</a:t>
            </a:r>
          </a:p>
        </p:txBody>
      </p:sp>
      <p:sp>
        <p:nvSpPr>
          <p:cNvPr id="3" name="Content Placeholder 2">
            <a:extLst>
              <a:ext uri="{FF2B5EF4-FFF2-40B4-BE49-F238E27FC236}">
                <a16:creationId xmlns:a16="http://schemas.microsoft.com/office/drawing/2014/main" id="{4CAA44F8-5182-29C7-BC5B-6D743F29C6D2}"/>
              </a:ext>
            </a:extLst>
          </p:cNvPr>
          <p:cNvSpPr>
            <a:spLocks noGrp="1"/>
          </p:cNvSpPr>
          <p:nvPr>
            <p:ph sz="quarter" idx="13"/>
          </p:nvPr>
        </p:nvSpPr>
        <p:spPr>
          <a:xfrm>
            <a:off x="838200" y="1838099"/>
            <a:ext cx="8012113" cy="4284889"/>
          </a:xfrm>
          <a:noFill/>
        </p:spPr>
        <p:txBody>
          <a:bodyPr vert="horz" lIns="91440" tIns="45720" rIns="91440" bIns="45720" rtlCol="0" anchor="t">
            <a:normAutofit/>
          </a:bodyPr>
          <a:lstStyle/>
          <a:p>
            <a:pPr algn="l">
              <a:buFont typeface="Arial" panose="020B0604020202020204" pitchFamily="34" charset="0"/>
              <a:buChar char="•"/>
            </a:pPr>
            <a:r>
              <a:rPr lang="en-US" b="1" i="0" dirty="0" err="1">
                <a:solidFill>
                  <a:srgbClr val="0D0D0D"/>
                </a:solidFill>
                <a:effectLst/>
                <a:latin typeface="Söhne"/>
              </a:rPr>
              <a:t>ChargingStation</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Represents a physical charging station</a:t>
            </a:r>
          </a:p>
          <a:p>
            <a:pPr marL="742950" lvl="1" indent="-285750" algn="l">
              <a:buFont typeface="Arial" panose="020B0604020202020204" pitchFamily="34" charset="0"/>
              <a:buChar char="•"/>
            </a:pPr>
            <a:r>
              <a:rPr lang="en-US" b="0" i="0" dirty="0">
                <a:solidFill>
                  <a:srgbClr val="0D0D0D"/>
                </a:solidFill>
                <a:effectLst/>
                <a:latin typeface="Söhne"/>
              </a:rPr>
              <a:t>Properties include station ID, charging slots, and energy sources</a:t>
            </a:r>
          </a:p>
          <a:p>
            <a:pPr algn="l">
              <a:buFont typeface="Arial" panose="020B0604020202020204" pitchFamily="34" charset="0"/>
              <a:buChar char="•"/>
            </a:pPr>
            <a:r>
              <a:rPr lang="en-US" b="1" i="0" dirty="0">
                <a:solidFill>
                  <a:srgbClr val="0D0D0D"/>
                </a:solidFill>
                <a:effectLst/>
                <a:latin typeface="Söhne"/>
              </a:rPr>
              <a:t>Cars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Represents individual vehicles</a:t>
            </a:r>
          </a:p>
          <a:p>
            <a:pPr marL="742950" lvl="1" indent="-285750" algn="l">
              <a:buFont typeface="Arial" panose="020B0604020202020204" pitchFamily="34" charset="0"/>
              <a:buChar char="•"/>
            </a:pPr>
            <a:r>
              <a:rPr lang="en-US" b="0" i="0" dirty="0">
                <a:solidFill>
                  <a:srgbClr val="0D0D0D"/>
                </a:solidFill>
                <a:effectLst/>
                <a:latin typeface="Söhne"/>
              </a:rPr>
              <a:t>Properties include car ID and charging speed</a:t>
            </a:r>
          </a:p>
        </p:txBody>
      </p:sp>
    </p:spTree>
    <p:extLst>
      <p:ext uri="{BB962C8B-B14F-4D97-AF65-F5344CB8AC3E}">
        <p14:creationId xmlns:p14="http://schemas.microsoft.com/office/powerpoint/2010/main" val="2361684500"/>
      </p:ext>
    </p:extLst>
  </p:cSld>
  <p:clrMapOvr>
    <a:masterClrMapping/>
  </p:clrMapOvr>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BC90B52-91C7-4BE9-8AE0-180FFFE11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3.xml><?xml version="1.0" encoding="utf-8"?>
<ds:datastoreItem xmlns:ds="http://schemas.openxmlformats.org/officeDocument/2006/customXml" ds:itemID="{E130005B-6102-4F3C-A26F-485DF1BF971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{EE21073E-A882-4D77-AE5C-4BEFFD9644E5}tf78504181_win32</Template>
  <TotalTime>100</TotalTime>
  <Words>2933</Words>
  <Application>Microsoft Office PowerPoint</Application>
  <PresentationFormat>Widescreen</PresentationFormat>
  <Paragraphs>223</Paragraphs>
  <Slides>17</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Aptos</vt:lpstr>
      <vt:lpstr>Arial</vt:lpstr>
      <vt:lpstr>Avenir Next LT Pro</vt:lpstr>
      <vt:lpstr>Avenir Next LT Pro Light</vt:lpstr>
      <vt:lpstr>Calibri</vt:lpstr>
      <vt:lpstr>Cambria</vt:lpstr>
      <vt:lpstr>Consolas</vt:lpstr>
      <vt:lpstr>Söhne</vt:lpstr>
      <vt:lpstr>Times New Roman</vt:lpstr>
      <vt:lpstr>Tw Cen MT</vt:lpstr>
      <vt:lpstr>Custom</vt:lpstr>
      <vt:lpstr>Car Charging Simulation  Team 17</vt:lpstr>
      <vt:lpstr>Agenda</vt:lpstr>
      <vt:lpstr>Responsibilities</vt:lpstr>
      <vt:lpstr>Running the Application</vt:lpstr>
      <vt:lpstr>Tests</vt:lpstr>
      <vt:lpstr>Class Diagrams</vt:lpstr>
      <vt:lpstr>Class Diagrams</vt:lpstr>
      <vt:lpstr>Class Diagrams</vt:lpstr>
      <vt:lpstr>ChargingStation and Cars</vt:lpstr>
      <vt:lpstr>Car Charging Simulation Logic</vt:lpstr>
      <vt:lpstr>Car Queueing and Station Entry Logic</vt:lpstr>
      <vt:lpstr>Multi-User Access</vt:lpstr>
      <vt:lpstr>Metadata Loading</vt:lpstr>
      <vt:lpstr>Communication Inside the App</vt:lpstr>
      <vt:lpstr>Logging System</vt:lpstr>
      <vt:lpstr>Search Functionality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Charging Simulation  Team 17</dc:title>
  <dc:creator>Ahmed Hobeishy</dc:creator>
  <cp:lastModifiedBy>Varsha Vijayan</cp:lastModifiedBy>
  <cp:revision>25</cp:revision>
  <dcterms:created xsi:type="dcterms:W3CDTF">2024-02-09T07:41:19Z</dcterms:created>
  <dcterms:modified xsi:type="dcterms:W3CDTF">2024-02-10T13:03:58Z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