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5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0872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96783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93768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773552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652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6993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2464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7925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5/23/2020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62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5/23/2020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18842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36121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5/23/2020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554923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FF0000"/>
                </a:solidFill>
                <a:latin typeface="Helvetica" panose="020B0604020202020204" pitchFamily="34" charset="0"/>
                <a:cs typeface="Helvetica" panose="020B0604020202020204" pitchFamily="34" charset="0"/>
              </a:rPr>
              <a:t>Challenges for Billie Martian Office</a:t>
            </a:r>
            <a:endParaRPr lang="en-US" b="1" dirty="0">
              <a:solidFill>
                <a:srgbClr val="FF0000"/>
              </a:solidFill>
              <a:latin typeface="Helvetica" panose="020B0604020202020204" pitchFamily="34" charset="0"/>
              <a:cs typeface="Helvetica" panose="020B0604020202020204" pitchFamily="34" charset="0"/>
            </a:endParaRPr>
          </a:p>
        </p:txBody>
      </p:sp>
      <p:sp>
        <p:nvSpPr>
          <p:cNvPr id="3" name="Subtitle 2"/>
          <p:cNvSpPr>
            <a:spLocks noGrp="1"/>
          </p:cNvSpPr>
          <p:nvPr>
            <p:ph type="subTitle" idx="1"/>
          </p:nvPr>
        </p:nvSpPr>
        <p:spPr/>
        <p:txBody>
          <a:bodyPr/>
          <a:lstStyle/>
          <a:p>
            <a:r>
              <a:rPr lang="en-US" dirty="0" smtClean="0">
                <a:solidFill>
                  <a:srgbClr val="1F2530"/>
                </a:solidFill>
                <a:latin typeface="Helvetica" panose="020B0604020202020204" pitchFamily="34" charset="0"/>
                <a:cs typeface="Helvetica" panose="020B0604020202020204" pitchFamily="34" charset="0"/>
              </a:rPr>
              <a:t>Ahmed </a:t>
            </a:r>
            <a:r>
              <a:rPr lang="en-US" dirty="0" err="1" smtClean="0">
                <a:solidFill>
                  <a:srgbClr val="1F2530"/>
                </a:solidFill>
                <a:latin typeface="Helvetica" panose="020B0604020202020204" pitchFamily="34" charset="0"/>
                <a:cs typeface="Helvetica" panose="020B0604020202020204" pitchFamily="34" charset="0"/>
              </a:rPr>
              <a:t>khalil</a:t>
            </a:r>
            <a:endParaRPr lang="en-US" dirty="0">
              <a:solidFill>
                <a:srgbClr val="1F2530"/>
              </a:solidFill>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7211" y="323850"/>
            <a:ext cx="738538" cy="1085850"/>
          </a:xfrm>
          <a:prstGeom prst="rect">
            <a:avLst/>
          </a:prstGeom>
        </p:spPr>
      </p:pic>
    </p:spTree>
    <p:extLst>
      <p:ext uri="{BB962C8B-B14F-4D97-AF65-F5344CB8AC3E}">
        <p14:creationId xmlns:p14="http://schemas.microsoft.com/office/powerpoint/2010/main" val="2466570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panose="020B0604020202020204" pitchFamily="34" charset="0"/>
                <a:cs typeface="Helvetica" panose="020B0604020202020204" pitchFamily="34" charset="0"/>
              </a:rPr>
              <a:t>See you soon!</a:t>
            </a:r>
            <a:endParaRPr lang="en-US" dirty="0">
              <a:latin typeface="Helvetica" panose="020B0604020202020204" pitchFamily="34" charset="0"/>
              <a:cs typeface="Helvetica" panose="020B0604020202020204" pitchFamily="34" charset="0"/>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4167" b="14167"/>
          <a:stretch>
            <a:fillRect/>
          </a:stretch>
        </p:blipFill>
        <p:spPr/>
      </p:pic>
    </p:spTree>
    <p:extLst>
      <p:ext uri="{BB962C8B-B14F-4D97-AF65-F5344CB8AC3E}">
        <p14:creationId xmlns:p14="http://schemas.microsoft.com/office/powerpoint/2010/main" val="1798057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panose="020B0604020202020204" pitchFamily="34" charset="0"/>
                <a:cs typeface="Helvetica" panose="020B0604020202020204" pitchFamily="34" charset="0"/>
              </a:rPr>
              <a:t>Current Mars Situation</a:t>
            </a:r>
            <a:endParaRPr lang="en-US" dirty="0">
              <a:latin typeface="Helvetica" panose="020B0604020202020204" pitchFamily="34" charset="0"/>
              <a:cs typeface="Helvetica" panose="020B0604020202020204" pitchFamily="34" charset="0"/>
            </a:endParaRPr>
          </a:p>
        </p:txBody>
      </p:sp>
      <p:sp>
        <p:nvSpPr>
          <p:cNvPr id="4" name="Text Placeholder 3"/>
          <p:cNvSpPr>
            <a:spLocks noGrp="1"/>
          </p:cNvSpPr>
          <p:nvPr>
            <p:ph type="body" sz="half" idx="2"/>
          </p:nvPr>
        </p:nvSpPr>
        <p:spPr/>
        <p:txBody>
          <a:bodyPr/>
          <a:lstStyle/>
          <a:p>
            <a:r>
              <a:rPr lang="en-US" dirty="0" smtClean="0">
                <a:latin typeface="Helvetica" panose="020B0604020202020204" pitchFamily="34" charset="0"/>
                <a:cs typeface="Helvetica" panose="020B0604020202020204" pitchFamily="34" charset="0"/>
              </a:rPr>
              <a:t>MARS IS UNFORGIVING ENVIRONEMENT</a:t>
            </a:r>
            <a:endParaRPr lang="en-US" dirty="0">
              <a:latin typeface="Helvetica" panose="020B0604020202020204" pitchFamily="34" charset="0"/>
              <a:cs typeface="Helvetica" panose="020B0604020202020204" pitchFamily="34" charset="0"/>
            </a:endParaRPr>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t="14167" b="14167"/>
          <a:stretch>
            <a:fillRect/>
          </a:stretch>
        </p:blipFill>
        <p:spPr/>
      </p:pic>
    </p:spTree>
    <p:extLst>
      <p:ext uri="{BB962C8B-B14F-4D97-AF65-F5344CB8AC3E}">
        <p14:creationId xmlns:p14="http://schemas.microsoft.com/office/powerpoint/2010/main" val="36238288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panose="020B0604020202020204" pitchFamily="34" charset="0"/>
                <a:cs typeface="Helvetica" panose="020B0604020202020204" pitchFamily="34" charset="0"/>
              </a:rPr>
              <a:t>Mars Atmosphere</a:t>
            </a:r>
            <a:endParaRPr lang="en-US" dirty="0">
              <a:latin typeface="Helvetica" panose="020B0604020202020204" pitchFamily="34" charset="0"/>
              <a:cs typeface="Helvetica" panose="020B0604020202020204" pitchFamily="34" charset="0"/>
            </a:endParaRPr>
          </a:p>
        </p:txBody>
      </p:sp>
      <p:sp>
        <p:nvSpPr>
          <p:cNvPr id="3" name="Content Placeholder 2"/>
          <p:cNvSpPr>
            <a:spLocks noGrp="1"/>
          </p:cNvSpPr>
          <p:nvPr>
            <p:ph sz="half" idx="1"/>
          </p:nvPr>
        </p:nvSpPr>
        <p:spPr/>
        <p:txBody>
          <a:bodyPr>
            <a:normAutofit lnSpcReduction="10000"/>
          </a:bodyPr>
          <a:lstStyle/>
          <a:p>
            <a:r>
              <a:rPr lang="en-US" dirty="0" smtClean="0"/>
              <a:t>Mars is not a place for humans:</a:t>
            </a:r>
          </a:p>
          <a:p>
            <a:pPr lvl="1"/>
            <a:r>
              <a:rPr lang="en-US" dirty="0"/>
              <a:t>Earth has 78% nitrogen, 21% oxygen, 1% argon and other </a:t>
            </a:r>
            <a:r>
              <a:rPr lang="en-US" dirty="0" smtClean="0"/>
              <a:t>gases including CO2.</a:t>
            </a:r>
          </a:p>
          <a:p>
            <a:pPr lvl="1"/>
            <a:r>
              <a:rPr lang="en-US" dirty="0"/>
              <a:t>Mars has about 95% CO2(carbon dioxide), less than 3% nitrogen, less than 2% argon and only 0.2% </a:t>
            </a:r>
            <a:r>
              <a:rPr lang="en-US" dirty="0" smtClean="0"/>
              <a:t>oxygen. (And we need Oxygen to breath)</a:t>
            </a:r>
          </a:p>
          <a:p>
            <a:pPr lvl="1"/>
            <a:r>
              <a:rPr lang="en-US" dirty="0" smtClean="0"/>
              <a:t>Mars average temperature is -60 </a:t>
            </a:r>
            <a:r>
              <a:rPr lang="en-US" dirty="0"/>
              <a:t>°</a:t>
            </a:r>
            <a:r>
              <a:rPr lang="en-US" dirty="0" smtClean="0"/>
              <a:t>C.</a:t>
            </a:r>
          </a:p>
          <a:p>
            <a:pPr lvl="1"/>
            <a:r>
              <a:rPr lang="en-US" dirty="0" smtClean="0"/>
              <a:t>Mars has a week gravity and a week magnetic field compared to Earth causing:</a:t>
            </a:r>
          </a:p>
          <a:p>
            <a:pPr lvl="2"/>
            <a:r>
              <a:rPr lang="en-US" dirty="0" smtClean="0"/>
              <a:t>Failure on keeping gas including water vapor at the surface.</a:t>
            </a:r>
          </a:p>
          <a:p>
            <a:pPr lvl="2"/>
            <a:r>
              <a:rPr lang="en-US" dirty="0" smtClean="0"/>
              <a:t>Major heath problem on human bones and muscles.</a:t>
            </a:r>
          </a:p>
          <a:p>
            <a:pPr lvl="2"/>
            <a:r>
              <a:rPr lang="en-US" dirty="0" smtClean="0"/>
              <a:t>Alongside freezing temperature no liquid water is kept at Mars surface.</a:t>
            </a:r>
          </a:p>
          <a:p>
            <a:pPr lvl="1"/>
            <a:r>
              <a:rPr lang="en-US" dirty="0" smtClean="0"/>
              <a:t>Mars surface exposition to space radiation making Mars soil a toxic environment for the planets which means No Food.</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78143" y="2290354"/>
            <a:ext cx="4913885" cy="3074126"/>
          </a:xfrm>
        </p:spPr>
      </p:pic>
    </p:spTree>
    <p:extLst>
      <p:ext uri="{BB962C8B-B14F-4D97-AF65-F5344CB8AC3E}">
        <p14:creationId xmlns:p14="http://schemas.microsoft.com/office/powerpoint/2010/main" val="3831492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panose="020B0604020202020204" pitchFamily="34" charset="0"/>
                <a:cs typeface="Helvetica" panose="020B0604020202020204" pitchFamily="34" charset="0"/>
              </a:rPr>
              <a:t>But</a:t>
            </a:r>
            <a:r>
              <a:rPr lang="en-US" dirty="0" smtClean="0"/>
              <a:t>…</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6156" b="6156"/>
          <a:stretch>
            <a:fillRect/>
          </a:stretch>
        </p:blipFill>
        <p:spPr/>
      </p:pic>
      <p:sp>
        <p:nvSpPr>
          <p:cNvPr id="4" name="Text Placeholder 3"/>
          <p:cNvSpPr>
            <a:spLocks noGrp="1"/>
          </p:cNvSpPr>
          <p:nvPr>
            <p:ph type="body" sz="half" idx="2"/>
          </p:nvPr>
        </p:nvSpPr>
        <p:spPr/>
        <p:txBody>
          <a:bodyPr/>
          <a:lstStyle/>
          <a:p>
            <a:r>
              <a:rPr lang="en-US" dirty="0" smtClean="0"/>
              <a:t>By 2120 everything will be ok, how else Billie will be able to open an office on Mars. </a:t>
            </a:r>
            <a:endParaRPr lang="en-US" dirty="0"/>
          </a:p>
        </p:txBody>
      </p:sp>
    </p:spTree>
    <p:extLst>
      <p:ext uri="{BB962C8B-B14F-4D97-AF65-F5344CB8AC3E}">
        <p14:creationId xmlns:p14="http://schemas.microsoft.com/office/powerpoint/2010/main" val="22070752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panose="020B0604020202020204" pitchFamily="34" charset="0"/>
                <a:cs typeface="Helvetica" panose="020B0604020202020204" pitchFamily="34" charset="0"/>
              </a:rPr>
              <a:t>Mars is now ready</a:t>
            </a:r>
            <a:endParaRPr lang="en-US" dirty="0">
              <a:latin typeface="Helvetica" panose="020B0604020202020204" pitchFamily="34" charset="0"/>
              <a:cs typeface="Helvetica" panose="020B0604020202020204" pitchFamily="34" charset="0"/>
            </a:endParaRPr>
          </a:p>
        </p:txBody>
      </p:sp>
      <p:sp>
        <p:nvSpPr>
          <p:cNvPr id="3" name="Content Placeholder 2"/>
          <p:cNvSpPr>
            <a:spLocks noGrp="1"/>
          </p:cNvSpPr>
          <p:nvPr>
            <p:ph sz="half" idx="1"/>
          </p:nvPr>
        </p:nvSpPr>
        <p:spPr/>
        <p:txBody>
          <a:bodyPr/>
          <a:lstStyle/>
          <a:p>
            <a:r>
              <a:rPr lang="en-US" dirty="0" smtClean="0"/>
              <a:t>Mars can be ready for Billie’s office and employees:</a:t>
            </a:r>
          </a:p>
          <a:p>
            <a:pPr lvl="1"/>
            <a:r>
              <a:rPr lang="en-US" dirty="0" smtClean="0"/>
              <a:t>By using giant mirrors orbit the plant reflecting sunlight back at Mars and heating it.</a:t>
            </a:r>
          </a:p>
          <a:p>
            <a:pPr lvl="1"/>
            <a:r>
              <a:rPr lang="en-US" dirty="0" smtClean="0"/>
              <a:t>Building greenhouses providing food for the plant and working as gas factories on the surface of mars to heat it and make the Martian climate warmer similar to how fossil fuels warming Earth.</a:t>
            </a:r>
            <a:endParaRPr lang="en-US" dirty="0"/>
          </a:p>
          <a:p>
            <a:pPr lvl="1"/>
            <a:r>
              <a:rPr lang="en-US" dirty="0" smtClean="0"/>
              <a:t>Flying nitrogen-rich asteroids attached with engines towards Mars making a collation with the surface</a:t>
            </a:r>
            <a:r>
              <a:rPr lang="en-US" dirty="0"/>
              <a:t>. (It is estimated that four such impacts would be sufficient to create Earth-like conditions on </a:t>
            </a:r>
            <a:r>
              <a:rPr lang="en-US" dirty="0" smtClean="0"/>
              <a:t>Mars) </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312611" y="2562688"/>
            <a:ext cx="2589451" cy="2589451"/>
          </a:xfrm>
        </p:spPr>
      </p:pic>
      <p:pic>
        <p:nvPicPr>
          <p:cNvPr id="7"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4113784"/>
            <a:ext cx="3117986" cy="1755310"/>
          </a:xfrm>
          <a:prstGeom prst="rect">
            <a:avLst/>
          </a:prstGeom>
        </p:spPr>
      </p:pic>
      <p:pic>
        <p:nvPicPr>
          <p:cNvPr id="9" name="Content Placeholder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6480" y="1845734"/>
            <a:ext cx="3094690" cy="2168917"/>
          </a:xfrm>
          <a:prstGeom prst="rect">
            <a:avLst/>
          </a:prstGeom>
        </p:spPr>
      </p:pic>
    </p:spTree>
    <p:extLst>
      <p:ext uri="{BB962C8B-B14F-4D97-AF65-F5344CB8AC3E}">
        <p14:creationId xmlns:p14="http://schemas.microsoft.com/office/powerpoint/2010/main" val="2471346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panose="020B0604020202020204" pitchFamily="34" charset="0"/>
                <a:cs typeface="Helvetica" panose="020B0604020202020204" pitchFamily="34" charset="0"/>
              </a:rPr>
              <a:t>Billie office is ready</a:t>
            </a:r>
            <a:endParaRPr lang="en-US" dirty="0">
              <a:latin typeface="Helvetica" panose="020B0604020202020204" pitchFamily="34" charset="0"/>
              <a:cs typeface="Helvetica" panose="020B0604020202020204" pitchFamily="34" charset="0"/>
            </a:endParaRPr>
          </a:p>
        </p:txBody>
      </p:sp>
      <p:pic>
        <p:nvPicPr>
          <p:cNvPr id="10" name="Picture Placeholder 9"/>
          <p:cNvPicPr>
            <a:picLocks noGrp="1" noChangeAspect="1"/>
          </p:cNvPicPr>
          <p:nvPr>
            <p:ph type="pic" idx="1"/>
          </p:nvPr>
        </p:nvPicPr>
        <p:blipFill>
          <a:blip r:embed="rId2">
            <a:extLst>
              <a:ext uri="{28A0092B-C50C-407E-A947-70E740481C1C}">
                <a14:useLocalDpi xmlns:a14="http://schemas.microsoft.com/office/drawing/2010/main" val="0"/>
              </a:ext>
            </a:extLst>
          </a:blip>
          <a:srcRect t="14167" b="14167"/>
          <a:stretch>
            <a:fillRect/>
          </a:stretch>
        </p:blipFill>
        <p:spPr>
          <a:xfrm>
            <a:off x="15" y="-34834"/>
            <a:ext cx="12191985" cy="4915076"/>
          </a:xfrm>
        </p:spPr>
      </p:pic>
      <p:sp>
        <p:nvSpPr>
          <p:cNvPr id="4" name="Text Placeholder 3"/>
          <p:cNvSpPr>
            <a:spLocks noGrp="1"/>
          </p:cNvSpPr>
          <p:nvPr>
            <p:ph type="body" sz="half" idx="2"/>
          </p:nvPr>
        </p:nvSpPr>
        <p:spPr/>
        <p:txBody>
          <a:bodyPr/>
          <a:lstStyle/>
          <a:p>
            <a:r>
              <a:rPr lang="en-US" dirty="0" smtClean="0"/>
              <a:t>The past 100 years were extremely bright and successful. Billie conquered Europe, America, Africa and entire Earth. It turned out that the Martian B2B market looks pretty attractive. And it makes Mars a perfect destination for the next Billie’s office.</a:t>
            </a:r>
          </a:p>
        </p:txBody>
      </p:sp>
      <p:grpSp>
        <p:nvGrpSpPr>
          <p:cNvPr id="16" name="Group 15"/>
          <p:cNvGrpSpPr/>
          <p:nvPr/>
        </p:nvGrpSpPr>
        <p:grpSpPr>
          <a:xfrm>
            <a:off x="300727" y="1114832"/>
            <a:ext cx="3357145" cy="1734769"/>
            <a:chOff x="195952" y="1295807"/>
            <a:chExt cx="3357145" cy="1734769"/>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176" y="1295807"/>
              <a:ext cx="2857500" cy="1514475"/>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952" y="1459101"/>
              <a:ext cx="3357145" cy="1571475"/>
            </a:xfrm>
            <a:prstGeom prst="rect">
              <a:avLst/>
            </a:prstGeom>
          </p:spPr>
        </p:pic>
      </p:grpSp>
    </p:spTree>
    <p:extLst>
      <p:ext uri="{BB962C8B-B14F-4D97-AF65-F5344CB8AC3E}">
        <p14:creationId xmlns:p14="http://schemas.microsoft.com/office/powerpoint/2010/main" val="4081347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panose="020B0604020202020204" pitchFamily="34" charset="0"/>
                <a:cs typeface="Helvetica" panose="020B0604020202020204" pitchFamily="34" charset="0"/>
              </a:rPr>
              <a:t>Billie is facing challenges on Mars</a:t>
            </a:r>
            <a:endParaRPr lang="en-US"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p:txBody>
          <a:bodyPr/>
          <a:lstStyle/>
          <a:p>
            <a:r>
              <a:rPr lang="en-US" dirty="0" smtClean="0"/>
              <a:t>It doesn’t stop for Billie at making Mars habitable place for humans and making </a:t>
            </a:r>
            <a:r>
              <a:rPr lang="en-US" dirty="0"/>
              <a:t>the essentials </a:t>
            </a:r>
            <a:r>
              <a:rPr lang="en-US" dirty="0" smtClean="0"/>
              <a:t>available:</a:t>
            </a:r>
          </a:p>
          <a:p>
            <a:pPr lvl="1"/>
            <a:r>
              <a:rPr lang="en-US" dirty="0" smtClean="0"/>
              <a:t>Mars is now warmer so Billie’s employees can survive on a similar to Earth weather.</a:t>
            </a:r>
          </a:p>
          <a:p>
            <a:pPr lvl="1"/>
            <a:r>
              <a:rPr lang="en-US" dirty="0" smtClean="0"/>
              <a:t>Water is now liquid forming lakes and oceans on Mars surface make it prettier and offering places for vacations for Billie’s employees.</a:t>
            </a:r>
          </a:p>
          <a:p>
            <a:pPr lvl="1"/>
            <a:r>
              <a:rPr lang="en-US" dirty="0" smtClean="0"/>
              <a:t>Clean liquid water is now available so Billie’s employees aren’t thirsty anymore.</a:t>
            </a:r>
          </a:p>
          <a:p>
            <a:pPr lvl="1"/>
            <a:r>
              <a:rPr lang="en-US" dirty="0" smtClean="0"/>
              <a:t>Mars cities provide oxygen and similar to Earth gravity so Billie’s employees can talk walks to Billie’s office and stay healthy.</a:t>
            </a:r>
          </a:p>
          <a:p>
            <a:pPr lvl="1"/>
            <a:r>
              <a:rPr lang="en-US" dirty="0" smtClean="0"/>
              <a:t>Mars cities also provide the 22th century residential homes, entertaining facilities and outdoor parks so Billie’s employees can enjoy life.</a:t>
            </a:r>
          </a:p>
          <a:p>
            <a:pPr lvl="1"/>
            <a:r>
              <a:rPr lang="en-US" dirty="0" smtClean="0"/>
              <a:t>Mars greenhouses provide vegetables, fruits and all types of food for Billie’s employees.</a:t>
            </a:r>
          </a:p>
          <a:p>
            <a:pPr lvl="1"/>
            <a:r>
              <a:rPr lang="en-US" dirty="0" smtClean="0"/>
              <a:t>Mars cities are built with the fastest transportation channels.</a:t>
            </a:r>
          </a:p>
          <a:p>
            <a:pPr lvl="1"/>
            <a:r>
              <a:rPr lang="en-US" dirty="0" smtClean="0"/>
              <a:t>But it doesn’t stop here…</a:t>
            </a:r>
            <a:endParaRPr lang="en-US" dirty="0"/>
          </a:p>
        </p:txBody>
      </p:sp>
    </p:spTree>
    <p:extLst>
      <p:ext uri="{BB962C8B-B14F-4D97-AF65-F5344CB8AC3E}">
        <p14:creationId xmlns:p14="http://schemas.microsoft.com/office/powerpoint/2010/main" val="1907811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panose="020B0604020202020204" pitchFamily="34" charset="0"/>
                <a:cs typeface="Helvetica" panose="020B0604020202020204" pitchFamily="34" charset="0"/>
              </a:rPr>
              <a:t>After Essentials</a:t>
            </a:r>
            <a:endParaRPr lang="en-US"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p:txBody>
          <a:bodyPr/>
          <a:lstStyle/>
          <a:p>
            <a:r>
              <a:rPr lang="en-US" dirty="0" smtClean="0"/>
              <a:t>With all the essentials covered, Billie’s Martian office is facing new challenges:</a:t>
            </a:r>
          </a:p>
          <a:p>
            <a:pPr lvl="1"/>
            <a:r>
              <a:rPr lang="en-US" dirty="0" smtClean="0"/>
              <a:t>Communication with Earth offices is still a challenge, because the only way to send messages through space is using radio waves and by the time the radio waves reach </a:t>
            </a:r>
            <a:r>
              <a:rPr lang="en-US" dirty="0"/>
              <a:t>E</a:t>
            </a:r>
            <a:r>
              <a:rPr lang="en-US" dirty="0" smtClean="0"/>
              <a:t>arth they often become week and need a huge radio receivers which will </a:t>
            </a:r>
            <a:r>
              <a:rPr lang="en-US" dirty="0"/>
              <a:t>add enormous </a:t>
            </a:r>
            <a:r>
              <a:rPr lang="en-US" dirty="0" smtClean="0"/>
              <a:t>cost challenges.</a:t>
            </a:r>
          </a:p>
          <a:p>
            <a:pPr lvl="1"/>
            <a:r>
              <a:rPr lang="en-US" dirty="0" smtClean="0"/>
              <a:t>Mars year is almost double the year length on Earth (687 days) which introduce new challenges:</a:t>
            </a:r>
          </a:p>
          <a:p>
            <a:pPr lvl="2"/>
            <a:r>
              <a:rPr lang="en-US" dirty="0" smtClean="0"/>
              <a:t>When do the companies start, end and settle their financial year?</a:t>
            </a:r>
          </a:p>
          <a:p>
            <a:pPr lvl="2"/>
            <a:r>
              <a:rPr lang="en-US" dirty="0" smtClean="0"/>
              <a:t>The number of yearly vacation days for Billie’s employees has to be adjusted.</a:t>
            </a:r>
          </a:p>
          <a:p>
            <a:pPr lvl="1"/>
            <a:r>
              <a:rPr lang="en-US" dirty="0" smtClean="0"/>
              <a:t>Hiring new people from Earth and relocating them to Mars will be a challenge:</a:t>
            </a:r>
          </a:p>
          <a:p>
            <a:pPr lvl="2"/>
            <a:r>
              <a:rPr lang="en-US" dirty="0" smtClean="0"/>
              <a:t>The estimation cost for the trip in 2020 is $6 billion, in 100 years the cost will be much less but it will still be very high for the employees to come to Mars and go to Earth to visit their families.</a:t>
            </a:r>
          </a:p>
          <a:p>
            <a:pPr lvl="2"/>
            <a:r>
              <a:rPr lang="en-US" dirty="0" smtClean="0"/>
              <a:t>And with a single trip takes around 7 months it will be more harder to travel between Mars and Ears.</a:t>
            </a:r>
          </a:p>
          <a:p>
            <a:pPr lvl="1"/>
            <a:r>
              <a:rPr lang="en-US" dirty="0" smtClean="0"/>
              <a:t>Maintaining and developing Mars cities will cost governments more money which will lead to higher tax rates on companies.</a:t>
            </a:r>
          </a:p>
          <a:p>
            <a:pPr lvl="2"/>
            <a:endParaRPr lang="en-US" dirty="0"/>
          </a:p>
        </p:txBody>
      </p:sp>
    </p:spTree>
    <p:extLst>
      <p:ext uri="{BB962C8B-B14F-4D97-AF65-F5344CB8AC3E}">
        <p14:creationId xmlns:p14="http://schemas.microsoft.com/office/powerpoint/2010/main" val="4233662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panose="020B0604020202020204" pitchFamily="34" charset="0"/>
                <a:cs typeface="Helvetica" panose="020B0604020202020204" pitchFamily="34" charset="0"/>
              </a:rPr>
              <a:t>Solutions</a:t>
            </a:r>
            <a:endParaRPr lang="en-US"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Billie should invest and start working on developing smaller and cheaper radio waves receivers for easing the communication between Martian office and Earth offices.</a:t>
            </a:r>
          </a:p>
          <a:p>
            <a:pPr>
              <a:buFont typeface="Arial" panose="020B0604020202020204" pitchFamily="34" charset="0"/>
              <a:buChar char="•"/>
            </a:pPr>
            <a:r>
              <a:rPr lang="en-US" dirty="0" smtClean="0"/>
              <a:t> Smart planning and planning for years in advance will cover Billie needs for new employees while growing in Mars.</a:t>
            </a:r>
          </a:p>
          <a:p>
            <a:pPr>
              <a:buFont typeface="Arial" panose="020B0604020202020204" pitchFamily="34" charset="0"/>
              <a:buChar char="•"/>
            </a:pPr>
            <a:r>
              <a:rPr lang="en-US" dirty="0" smtClean="0"/>
              <a:t> Billie should start working on new financial rules and definitions for organizing the financial interaction between companies.</a:t>
            </a:r>
          </a:p>
          <a:p>
            <a:pPr>
              <a:buFont typeface="Arial" panose="020B0604020202020204" pitchFamily="34" charset="0"/>
              <a:buChar char="•"/>
            </a:pPr>
            <a:r>
              <a:rPr lang="en-US" dirty="0"/>
              <a:t> </a:t>
            </a:r>
            <a:r>
              <a:rPr lang="en-US" dirty="0" smtClean="0"/>
              <a:t>Billie Martian office needs to work on new financial plans to cover the costs of running an office on Mars.</a:t>
            </a:r>
            <a:endParaRPr lang="en-US" dirty="0"/>
          </a:p>
        </p:txBody>
      </p:sp>
    </p:spTree>
    <p:extLst>
      <p:ext uri="{BB962C8B-B14F-4D97-AF65-F5344CB8AC3E}">
        <p14:creationId xmlns:p14="http://schemas.microsoft.com/office/powerpoint/2010/main" val="5473686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Custom 3">
      <a:dk1>
        <a:srgbClr val="000000"/>
      </a:dk1>
      <a:lt1>
        <a:sysClr val="window" lastClr="FFFFFF"/>
      </a:lt1>
      <a:dk2>
        <a:srgbClr val="637052"/>
      </a:dk2>
      <a:lt2>
        <a:srgbClr val="CCDDEA"/>
      </a:lt2>
      <a:accent1>
        <a:srgbClr val="1F2530"/>
      </a:accent1>
      <a:accent2>
        <a:srgbClr val="FF4338"/>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0</TotalTime>
  <Words>776</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vt:lpstr>
      <vt:lpstr>Retrospect</vt:lpstr>
      <vt:lpstr>Challenges for Billie Martian Office</vt:lpstr>
      <vt:lpstr>Current Mars Situation</vt:lpstr>
      <vt:lpstr>Mars Atmosphere</vt:lpstr>
      <vt:lpstr>But…</vt:lpstr>
      <vt:lpstr>Mars is now ready</vt:lpstr>
      <vt:lpstr>Billie office is ready</vt:lpstr>
      <vt:lpstr>Billie is facing challenges on Mars</vt:lpstr>
      <vt:lpstr>After Essentials</vt:lpstr>
      <vt:lpstr>Solutions</vt:lpstr>
      <vt:lpstr>See you soon!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for Billie Martian Office</dc:title>
  <dc:creator>EXTERNAL Khalil Ahmed Gomaa (TS, CC-DA/EDB7)</dc:creator>
  <cp:lastModifiedBy>EXTERNAL Khalil Ahmed Gomaa (TS, CC-DA/EDB7)</cp:lastModifiedBy>
  <cp:revision>26</cp:revision>
  <dcterms:created xsi:type="dcterms:W3CDTF">2020-05-22T23:35:48Z</dcterms:created>
  <dcterms:modified xsi:type="dcterms:W3CDTF">2020-05-23T06:30:10Z</dcterms:modified>
</cp:coreProperties>
</file>