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7" r:id="rId2"/>
    <p:sldId id="282" r:id="rId3"/>
    <p:sldId id="302" r:id="rId4"/>
    <p:sldId id="303" r:id="rId5"/>
    <p:sldId id="286" r:id="rId6"/>
    <p:sldId id="306" r:id="rId7"/>
    <p:sldId id="305" r:id="rId8"/>
    <p:sldId id="300" r:id="rId9"/>
    <p:sldId id="304" r:id="rId10"/>
    <p:sldId id="298" r:id="rId11"/>
    <p:sldId id="30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81" autoAdjust="0"/>
  </p:normalViewPr>
  <p:slideViewPr>
    <p:cSldViewPr snapToGrid="0" showGuides="1">
      <p:cViewPr varScale="1">
        <p:scale>
          <a:sx n="75" d="100"/>
          <a:sy n="75" d="100"/>
        </p:scale>
        <p:origin x="173" y="67"/>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2/25/2024</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2/25/2024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905625" y="1381125"/>
            <a:ext cx="4267200" cy="1704975"/>
          </a:xfrm>
        </p:spPr>
        <p:txBody>
          <a:bodyPr>
            <a:normAutofit/>
          </a:bodyPr>
          <a:lstStyle/>
          <a:p>
            <a:r>
              <a:rPr lang="en-US" sz="4400" dirty="0"/>
              <a:t>Intro  to Mobile Development</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6905625" y="3429000"/>
            <a:ext cx="4986338" cy="976311"/>
          </a:xfrm>
        </p:spPr>
        <p:txBody>
          <a:bodyPr>
            <a:normAutofit/>
          </a:bodyPr>
          <a:lstStyle/>
          <a:p>
            <a:r>
              <a:rPr lang="en-US" dirty="0"/>
              <a:t>Cross</a:t>
            </a:r>
            <a:r>
              <a:rPr lang="ar-EG" dirty="0"/>
              <a:t> </a:t>
            </a:r>
            <a:r>
              <a:rPr lang="en-US" dirty="0"/>
              <a:t>Platform and </a:t>
            </a:r>
            <a:r>
              <a:rPr lang="en-US" b="1" dirty="0"/>
              <a:t> Flutter</a:t>
            </a:r>
            <a:endParaRPr lang="en-US" dirty="0"/>
          </a:p>
        </p:txBody>
      </p:sp>
      <p:pic>
        <p:nvPicPr>
          <p:cNvPr id="7" name="Picture 6" descr="Person watching empty phone">
            <a:extLst>
              <a:ext uri="{FF2B5EF4-FFF2-40B4-BE49-F238E27FC236}">
                <a16:creationId xmlns:a16="http://schemas.microsoft.com/office/drawing/2014/main" id="{96C70EEB-09BE-3836-A373-052722D16AC4}"/>
              </a:ext>
            </a:extLst>
          </p:cNvPr>
          <p:cNvPicPr>
            <a:picLocks noChangeAspect="1"/>
          </p:cNvPicPr>
          <p:nvPr/>
        </p:nvPicPr>
        <p:blipFill rotWithShape="1">
          <a:blip r:embed="rId2"/>
          <a:srcRect l="36204" r="6334" b="-1"/>
          <a:stretch/>
        </p:blipFill>
        <p:spPr>
          <a:xfrm>
            <a:off x="0" y="0"/>
            <a:ext cx="6096000" cy="685800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F8E5BC1-257F-4CA0-A14D-8A76F6198211}"/>
              </a:ext>
            </a:extLst>
          </p:cNvPr>
          <p:cNvSpPr>
            <a:spLocks noGrp="1"/>
          </p:cNvSpPr>
          <p:nvPr>
            <p:ph type="title"/>
          </p:nvPr>
        </p:nvSpPr>
        <p:spPr/>
        <p:txBody>
          <a:bodyPr>
            <a:normAutofit/>
          </a:bodyPr>
          <a:lstStyle/>
          <a:p>
            <a:r>
              <a:rPr lang="en-US" sz="3200" i="0" dirty="0">
                <a:solidFill>
                  <a:srgbClr val="242438"/>
                </a:solidFill>
                <a:effectLst/>
                <a:latin typeface="Roboto" panose="02000000000000000000" pitchFamily="2" charset="0"/>
              </a:rPr>
              <a:t>Some famous applications created by </a:t>
            </a:r>
            <a:r>
              <a:rPr lang="en-US" sz="3200" dirty="0"/>
              <a:t>flutter </a:t>
            </a:r>
          </a:p>
        </p:txBody>
      </p:sp>
      <p:sp>
        <p:nvSpPr>
          <p:cNvPr id="3" name="Slide Number Placeholder 2">
            <a:extLst>
              <a:ext uri="{FF2B5EF4-FFF2-40B4-BE49-F238E27FC236}">
                <a16:creationId xmlns:a16="http://schemas.microsoft.com/office/drawing/2014/main" id="{CE84475F-A218-40AD-91D5-2A42073651D9}"/>
              </a:ext>
            </a:extLst>
          </p:cNvPr>
          <p:cNvSpPr>
            <a:spLocks noGrp="1"/>
          </p:cNvSpPr>
          <p:nvPr>
            <p:ph type="sldNum" sz="quarter" idx="12"/>
          </p:nvPr>
        </p:nvSpPr>
        <p:spPr/>
        <p:txBody>
          <a:bodyPr/>
          <a:lstStyle/>
          <a:p>
            <a:fld id="{03DC2DEF-D2FE-4B45-ABA4-9F153FD1C98A}" type="slidenum">
              <a:rPr lang="en-US" smtClean="0"/>
              <a:t>10</a:t>
            </a:fld>
            <a:endParaRPr lang="en-US" dirty="0"/>
          </a:p>
        </p:txBody>
      </p:sp>
      <p:sp>
        <p:nvSpPr>
          <p:cNvPr id="14" name="Text Placeholder 13">
            <a:extLst>
              <a:ext uri="{FF2B5EF4-FFF2-40B4-BE49-F238E27FC236}">
                <a16:creationId xmlns:a16="http://schemas.microsoft.com/office/drawing/2014/main" id="{32B0CB1D-E6FE-4346-B4DC-C1AC8F0F5CC6}"/>
              </a:ext>
            </a:extLst>
          </p:cNvPr>
          <p:cNvSpPr>
            <a:spLocks noGrp="1"/>
          </p:cNvSpPr>
          <p:nvPr>
            <p:ph type="body" sz="quarter" idx="20"/>
          </p:nvPr>
        </p:nvSpPr>
        <p:spPr>
          <a:xfrm>
            <a:off x="3567204" y="2659533"/>
            <a:ext cx="2184401" cy="666781"/>
          </a:xfrm>
        </p:spPr>
        <p:txBody>
          <a:bodyPr/>
          <a:lstStyle/>
          <a:p>
            <a:r>
              <a:rPr lang="en-US" sz="3200" dirty="0">
                <a:solidFill>
                  <a:schemeClr val="bg1"/>
                </a:solidFill>
              </a:rPr>
              <a:t>Google Ads</a:t>
            </a:r>
          </a:p>
        </p:txBody>
      </p:sp>
      <p:sp>
        <p:nvSpPr>
          <p:cNvPr id="30" name="Text Placeholder 13">
            <a:extLst>
              <a:ext uri="{FF2B5EF4-FFF2-40B4-BE49-F238E27FC236}">
                <a16:creationId xmlns:a16="http://schemas.microsoft.com/office/drawing/2014/main" id="{A16DA26D-DD40-FEC2-FCF9-ED71EF65B084}"/>
              </a:ext>
            </a:extLst>
          </p:cNvPr>
          <p:cNvSpPr txBox="1">
            <a:spLocks/>
          </p:cNvSpPr>
          <p:nvPr/>
        </p:nvSpPr>
        <p:spPr>
          <a:xfrm>
            <a:off x="711199" y="2727982"/>
            <a:ext cx="2184401" cy="66678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000" b="1" kern="120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chemeClr val="bg1"/>
                </a:solidFill>
              </a:rPr>
              <a:t>Google </a:t>
            </a:r>
            <a:r>
              <a:rPr lang="ar-EG" sz="3200" dirty="0">
                <a:solidFill>
                  <a:schemeClr val="bg1"/>
                </a:solidFill>
              </a:rPr>
              <a:t>Play</a:t>
            </a:r>
            <a:endParaRPr lang="en-US" sz="3200" dirty="0">
              <a:solidFill>
                <a:schemeClr val="bg1"/>
              </a:solidFill>
            </a:endParaRPr>
          </a:p>
        </p:txBody>
      </p:sp>
      <p:sp>
        <p:nvSpPr>
          <p:cNvPr id="31" name="Text Placeholder 13">
            <a:extLst>
              <a:ext uri="{FF2B5EF4-FFF2-40B4-BE49-F238E27FC236}">
                <a16:creationId xmlns:a16="http://schemas.microsoft.com/office/drawing/2014/main" id="{03A1F04D-5995-8F0E-ACC7-5A59E093485F}"/>
              </a:ext>
            </a:extLst>
          </p:cNvPr>
          <p:cNvSpPr txBox="1">
            <a:spLocks/>
          </p:cNvSpPr>
          <p:nvPr/>
        </p:nvSpPr>
        <p:spPr>
          <a:xfrm>
            <a:off x="9521030" y="2644314"/>
            <a:ext cx="2184401" cy="66678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000" b="1" kern="120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chemeClr val="bg1"/>
                </a:solidFill>
              </a:rPr>
              <a:t>Toyota</a:t>
            </a:r>
          </a:p>
        </p:txBody>
      </p:sp>
      <p:sp>
        <p:nvSpPr>
          <p:cNvPr id="32" name="Text Placeholder 13">
            <a:extLst>
              <a:ext uri="{FF2B5EF4-FFF2-40B4-BE49-F238E27FC236}">
                <a16:creationId xmlns:a16="http://schemas.microsoft.com/office/drawing/2014/main" id="{726A1F12-AC02-BEFB-1FD7-AF9805DE4082}"/>
              </a:ext>
            </a:extLst>
          </p:cNvPr>
          <p:cNvSpPr txBox="1">
            <a:spLocks/>
          </p:cNvSpPr>
          <p:nvPr/>
        </p:nvSpPr>
        <p:spPr>
          <a:xfrm>
            <a:off x="6544117" y="2659532"/>
            <a:ext cx="2184401" cy="66678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000" b="1" kern="120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chemeClr val="bg1"/>
                </a:solidFill>
              </a:rPr>
              <a:t>BMW</a:t>
            </a:r>
          </a:p>
        </p:txBody>
      </p:sp>
      <p:sp>
        <p:nvSpPr>
          <p:cNvPr id="47" name="TextBox 46">
            <a:extLst>
              <a:ext uri="{FF2B5EF4-FFF2-40B4-BE49-F238E27FC236}">
                <a16:creationId xmlns:a16="http://schemas.microsoft.com/office/drawing/2014/main" id="{726E3410-3EB3-78A4-CA7B-459CFED1F699}"/>
              </a:ext>
            </a:extLst>
          </p:cNvPr>
          <p:cNvSpPr txBox="1"/>
          <p:nvPr/>
        </p:nvSpPr>
        <p:spPr>
          <a:xfrm>
            <a:off x="371475" y="4597338"/>
            <a:ext cx="8894170" cy="461665"/>
          </a:xfrm>
          <a:prstGeom prst="rect">
            <a:avLst/>
          </a:prstGeom>
          <a:noFill/>
        </p:spPr>
        <p:txBody>
          <a:bodyPr wrap="square" rtlCol="0">
            <a:spAutoFit/>
          </a:bodyPr>
          <a:lstStyle/>
          <a:p>
            <a:r>
              <a:rPr lang="ar-EG" sz="2400" dirty="0"/>
              <a:t>Millions of users use</a:t>
            </a:r>
            <a:r>
              <a:rPr lang="en-US" sz="2400" dirty="0"/>
              <a:t> this application.</a:t>
            </a:r>
          </a:p>
        </p:txBody>
      </p:sp>
    </p:spTree>
    <p:extLst>
      <p:ext uri="{BB962C8B-B14F-4D97-AF65-F5344CB8AC3E}">
        <p14:creationId xmlns:p14="http://schemas.microsoft.com/office/powerpoint/2010/main" val="297104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E6EA75-DBC1-EC95-9BC4-1B674ACAD45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A252914-98E0-CEEC-C4BE-36C4086DCF7A}"/>
              </a:ext>
            </a:extLst>
          </p:cNvPr>
          <p:cNvSpPr>
            <a:spLocks noGrp="1"/>
          </p:cNvSpPr>
          <p:nvPr>
            <p:ph type="ctrTitle"/>
          </p:nvPr>
        </p:nvSpPr>
        <p:spPr>
          <a:xfrm>
            <a:off x="4277360" y="2173605"/>
            <a:ext cx="4094480" cy="1704975"/>
          </a:xfrm>
        </p:spPr>
        <p:txBody>
          <a:bodyPr>
            <a:normAutofit/>
          </a:bodyPr>
          <a:lstStyle/>
          <a:p>
            <a:r>
              <a:rPr lang="en-US" sz="6600" dirty="0"/>
              <a:t>Thank You!</a:t>
            </a:r>
          </a:p>
        </p:txBody>
      </p:sp>
    </p:spTree>
    <p:extLst>
      <p:ext uri="{BB962C8B-B14F-4D97-AF65-F5344CB8AC3E}">
        <p14:creationId xmlns:p14="http://schemas.microsoft.com/office/powerpoint/2010/main" val="178856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E30CD99-8B5F-89DF-D531-728F4E69B7A7}"/>
              </a:ext>
            </a:extLst>
          </p:cNvPr>
          <p:cNvSpPr txBox="1">
            <a:spLocks/>
          </p:cNvSpPr>
          <p:nvPr/>
        </p:nvSpPr>
        <p:spPr>
          <a:xfrm>
            <a:off x="135890" y="965275"/>
            <a:ext cx="7915275" cy="1629477"/>
          </a:xfrm>
          <a:prstGeom prst="rect">
            <a:avLst/>
          </a:prstGeom>
        </p:spPr>
        <p:txBody>
          <a:bodyPr>
            <a:normAutofit fontScale="75000" lnSpcReduction="20000"/>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marL="571500" indent="-571500">
              <a:buFont typeface="Wingdings" panose="05000000000000000000" pitchFamily="2" charset="2"/>
              <a:buChar char="Ø"/>
            </a:pPr>
            <a:r>
              <a:rPr lang="en-US" sz="4300" dirty="0"/>
              <a:t>Mobile development </a:t>
            </a:r>
            <a:br>
              <a:rPr lang="en-US" dirty="0"/>
            </a:br>
            <a:r>
              <a:rPr lang="en-US" dirty="0"/>
              <a:t>   - native </a:t>
            </a:r>
            <a:br>
              <a:rPr lang="en-US" dirty="0"/>
            </a:br>
            <a:r>
              <a:rPr lang="en-US" dirty="0"/>
              <a:t>   - cross-platform </a:t>
            </a:r>
            <a:br>
              <a:rPr lang="en-US" dirty="0"/>
            </a:br>
            <a:r>
              <a:rPr lang="en-US" dirty="0"/>
              <a:t>  </a:t>
            </a:r>
            <a:br>
              <a:rPr lang="en-US" dirty="0"/>
            </a:br>
            <a:endParaRPr lang="en-US" dirty="0"/>
          </a:p>
        </p:txBody>
      </p:sp>
      <p:sp>
        <p:nvSpPr>
          <p:cNvPr id="12" name="Content Placeholder 2">
            <a:extLst>
              <a:ext uri="{FF2B5EF4-FFF2-40B4-BE49-F238E27FC236}">
                <a16:creationId xmlns:a16="http://schemas.microsoft.com/office/drawing/2014/main" id="{715CF1FE-B9CC-3256-0CFE-B29804E00604}"/>
              </a:ext>
            </a:extLst>
          </p:cNvPr>
          <p:cNvSpPr txBox="1">
            <a:spLocks/>
          </p:cNvSpPr>
          <p:nvPr/>
        </p:nvSpPr>
        <p:spPr>
          <a:xfrm>
            <a:off x="634483" y="2687217"/>
            <a:ext cx="8414268" cy="266710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solidFill>
                  <a:schemeClr val="accent4"/>
                </a:solidFill>
              </a:rPr>
              <a:t>Native:</a:t>
            </a:r>
            <a:r>
              <a:rPr lang="en-US" sz="3200" b="1" dirty="0"/>
              <a:t> </a:t>
            </a:r>
            <a:r>
              <a:rPr lang="en-US" b="1" dirty="0"/>
              <a:t>Single code and run on  only one operating system</a:t>
            </a:r>
          </a:p>
          <a:p>
            <a:pPr marL="0" indent="0">
              <a:buFont typeface="Arial" panose="020B0604020202020204" pitchFamily="34" charset="0"/>
              <a:buNone/>
            </a:pPr>
            <a:endParaRPr lang="en-US" b="1" dirty="0"/>
          </a:p>
          <a:p>
            <a:r>
              <a:rPr lang="en-US" sz="3200" b="1" dirty="0">
                <a:solidFill>
                  <a:schemeClr val="accent4"/>
                </a:solidFill>
              </a:rPr>
              <a:t>Cross-Platform: </a:t>
            </a:r>
            <a:r>
              <a:rPr lang="en-US" b="1" dirty="0"/>
              <a:t>Single code but run on multiple operating systems</a:t>
            </a:r>
          </a:p>
          <a:p>
            <a:endParaRPr lang="en-US" b="1" dirty="0"/>
          </a:p>
        </p:txBody>
      </p:sp>
    </p:spTree>
    <p:extLst>
      <p:ext uri="{BB962C8B-B14F-4D97-AF65-F5344CB8AC3E}">
        <p14:creationId xmlns:p14="http://schemas.microsoft.com/office/powerpoint/2010/main" val="19607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 calcmode="lin" valueType="num">
                                      <p:cBhvr additive="base">
                                        <p:cTn id="1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2">
                                            <p:txEl>
                                              <p:pRg st="2" end="2"/>
                                            </p:txEl>
                                          </p:spTgt>
                                        </p:tgtEl>
                                        <p:attrNameLst>
                                          <p:attrName>style.visibility</p:attrName>
                                        </p:attrNameLst>
                                      </p:cBhvr>
                                      <p:to>
                                        <p:strVal val="visible"/>
                                      </p:to>
                                    </p:set>
                                    <p:anim calcmode="lin" valueType="num">
                                      <p:cBhvr additive="base">
                                        <p:cTn id="20"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077CF-B4CA-094C-D0AC-432E6BC7B9A8}"/>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EED77547-B062-E202-E0E4-E295130E8824}"/>
              </a:ext>
            </a:extLst>
          </p:cNvPr>
          <p:cNvSpPr txBox="1">
            <a:spLocks/>
          </p:cNvSpPr>
          <p:nvPr/>
        </p:nvSpPr>
        <p:spPr>
          <a:xfrm>
            <a:off x="247650" y="457276"/>
            <a:ext cx="7915275" cy="1046404"/>
          </a:xfrm>
          <a:prstGeom prst="rect">
            <a:avLst/>
          </a:prstGeom>
        </p:spPr>
        <p:txBody>
          <a:bodyPr>
            <a:normAutofit fontScale="97500"/>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marL="571500" indent="-571500">
              <a:buFont typeface="Wingdings" panose="05000000000000000000" pitchFamily="2" charset="2"/>
              <a:buChar char="Ø"/>
            </a:pPr>
            <a:r>
              <a:rPr lang="en-US" dirty="0"/>
              <a:t>Native mobile App</a:t>
            </a:r>
          </a:p>
        </p:txBody>
      </p:sp>
      <p:sp>
        <p:nvSpPr>
          <p:cNvPr id="12" name="Content Placeholder 2">
            <a:extLst>
              <a:ext uri="{FF2B5EF4-FFF2-40B4-BE49-F238E27FC236}">
                <a16:creationId xmlns:a16="http://schemas.microsoft.com/office/drawing/2014/main" id="{F35FB01E-34E6-F775-5C25-CA1C35B467CC}"/>
              </a:ext>
            </a:extLst>
          </p:cNvPr>
          <p:cNvSpPr txBox="1">
            <a:spLocks/>
          </p:cNvSpPr>
          <p:nvPr/>
        </p:nvSpPr>
        <p:spPr>
          <a:xfrm>
            <a:off x="766563" y="1503680"/>
            <a:ext cx="7737357" cy="13564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Roboto" panose="02000000000000000000" pitchFamily="2" charset="0"/>
              </a:rPr>
              <a:t>Original mobile apps are apps developed to target either Android or iOS separately in different programming languages.</a:t>
            </a:r>
            <a:endParaRPr lang="ar-EG" sz="2400" dirty="0">
              <a:latin typeface="Roboto" panose="02000000000000000000" pitchFamily="2" charset="0"/>
            </a:endParaRPr>
          </a:p>
          <a:p>
            <a:pPr marL="0" indent="0">
              <a:buNone/>
            </a:pPr>
            <a:endParaRPr lang="en-US" b="1" dirty="0"/>
          </a:p>
        </p:txBody>
      </p:sp>
      <p:sp>
        <p:nvSpPr>
          <p:cNvPr id="2" name="Content Placeholder 2">
            <a:extLst>
              <a:ext uri="{FF2B5EF4-FFF2-40B4-BE49-F238E27FC236}">
                <a16:creationId xmlns:a16="http://schemas.microsoft.com/office/drawing/2014/main" id="{B67A6C1D-7BD6-0561-2E6C-84286910FD5F}"/>
              </a:ext>
            </a:extLst>
          </p:cNvPr>
          <p:cNvSpPr txBox="1">
            <a:spLocks/>
          </p:cNvSpPr>
          <p:nvPr/>
        </p:nvSpPr>
        <p:spPr>
          <a:xfrm>
            <a:off x="766563" y="3089884"/>
            <a:ext cx="4211837" cy="13564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Roboto" panose="02000000000000000000" pitchFamily="2" charset="0"/>
              </a:rPr>
              <a:t>Android </a:t>
            </a:r>
          </a:p>
          <a:p>
            <a:pPr marL="457200" lvl="1" indent="0">
              <a:buNone/>
            </a:pPr>
            <a:r>
              <a:rPr lang="en-US" b="0" i="0" dirty="0">
                <a:effectLst/>
                <a:latin typeface="Roboto" panose="02000000000000000000" pitchFamily="2" charset="0"/>
              </a:rPr>
              <a:t>- Java language</a:t>
            </a:r>
          </a:p>
          <a:p>
            <a:pPr marL="457200" lvl="1" indent="0">
              <a:buNone/>
            </a:pPr>
            <a:r>
              <a:rPr lang="en-US" dirty="0">
                <a:latin typeface="Roboto" panose="02000000000000000000" pitchFamily="2" charset="0"/>
              </a:rPr>
              <a:t>- Kotlin language</a:t>
            </a:r>
            <a:endParaRPr lang="en-US" b="0" i="0" dirty="0">
              <a:effectLst/>
              <a:latin typeface="Roboto" panose="02000000000000000000" pitchFamily="2" charset="0"/>
            </a:endParaRPr>
          </a:p>
        </p:txBody>
      </p:sp>
      <p:sp>
        <p:nvSpPr>
          <p:cNvPr id="6" name="Content Placeholder 2">
            <a:extLst>
              <a:ext uri="{FF2B5EF4-FFF2-40B4-BE49-F238E27FC236}">
                <a16:creationId xmlns:a16="http://schemas.microsoft.com/office/drawing/2014/main" id="{72CC62F0-B592-5200-4861-69D22036B7E9}"/>
              </a:ext>
            </a:extLst>
          </p:cNvPr>
          <p:cNvSpPr txBox="1">
            <a:spLocks/>
          </p:cNvSpPr>
          <p:nvPr/>
        </p:nvSpPr>
        <p:spPr>
          <a:xfrm>
            <a:off x="766563" y="4676088"/>
            <a:ext cx="3795277" cy="13564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Roboto" panose="02000000000000000000" pitchFamily="2" charset="0"/>
              </a:rPr>
              <a:t>IOS </a:t>
            </a:r>
          </a:p>
          <a:p>
            <a:pPr marL="457200" lvl="1" indent="0">
              <a:buNone/>
            </a:pPr>
            <a:r>
              <a:rPr lang="en-US" dirty="0"/>
              <a:t>- </a:t>
            </a:r>
            <a:r>
              <a:rPr lang="en-US" dirty="0">
                <a:latin typeface="Roboto" panose="02000000000000000000" pitchFamily="2" charset="0"/>
                <a:ea typeface="Roboto" panose="02000000000000000000" pitchFamily="2" charset="0"/>
                <a:cs typeface="Roboto" panose="02000000000000000000" pitchFamily="2" charset="0"/>
              </a:rPr>
              <a:t>Swift language</a:t>
            </a:r>
          </a:p>
          <a:p>
            <a:pPr marL="457200" lvl="1" indent="0">
              <a:buNone/>
            </a:pPr>
            <a:r>
              <a:rPr lang="en-US" dirty="0">
                <a:latin typeface="Roboto" panose="02000000000000000000" pitchFamily="2" charset="0"/>
                <a:ea typeface="Roboto" panose="02000000000000000000" pitchFamily="2" charset="0"/>
                <a:cs typeface="Roboto" panose="02000000000000000000" pitchFamily="2" charset="0"/>
              </a:rPr>
              <a:t>- Objective C language</a:t>
            </a:r>
          </a:p>
        </p:txBody>
      </p:sp>
    </p:spTree>
    <p:extLst>
      <p:ext uri="{BB962C8B-B14F-4D97-AF65-F5344CB8AC3E}">
        <p14:creationId xmlns:p14="http://schemas.microsoft.com/office/powerpoint/2010/main" val="208636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3BE16-C331-F6D6-3E64-459837853A4F}"/>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36E9DB67-3EB3-9E75-C0DB-1404011E87E0}"/>
              </a:ext>
            </a:extLst>
          </p:cNvPr>
          <p:cNvSpPr txBox="1">
            <a:spLocks/>
          </p:cNvSpPr>
          <p:nvPr/>
        </p:nvSpPr>
        <p:spPr>
          <a:xfrm>
            <a:off x="247650" y="457276"/>
            <a:ext cx="7915275" cy="1046404"/>
          </a:xfrm>
          <a:prstGeom prst="rect">
            <a:avLst/>
          </a:prstGeom>
        </p:spPr>
        <p:txBody>
          <a:bodyPr>
            <a:normAutofit fontScale="97500"/>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marL="571500" indent="-571500">
              <a:buFont typeface="Wingdings" panose="05000000000000000000" pitchFamily="2" charset="2"/>
              <a:buChar char="Ø"/>
            </a:pPr>
            <a:r>
              <a:rPr lang="en-US" dirty="0"/>
              <a:t>Cross-platform Mobile App</a:t>
            </a:r>
          </a:p>
        </p:txBody>
      </p:sp>
      <p:sp>
        <p:nvSpPr>
          <p:cNvPr id="12" name="Content Placeholder 2">
            <a:extLst>
              <a:ext uri="{FF2B5EF4-FFF2-40B4-BE49-F238E27FC236}">
                <a16:creationId xmlns:a16="http://schemas.microsoft.com/office/drawing/2014/main" id="{51518FCE-099F-EAFD-7AB2-BB1A8A028FB3}"/>
              </a:ext>
            </a:extLst>
          </p:cNvPr>
          <p:cNvSpPr txBox="1">
            <a:spLocks/>
          </p:cNvSpPr>
          <p:nvPr/>
        </p:nvSpPr>
        <p:spPr>
          <a:xfrm>
            <a:off x="766563" y="1503680"/>
            <a:ext cx="7737357" cy="13564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a:latin typeface="Roboto" panose="02000000000000000000" pitchFamily="2" charset="0"/>
              </a:rPr>
              <a:t>Phone apps developed to target Android or iOS with the same code and same programming language</a:t>
            </a:r>
            <a:r>
              <a:rPr lang="en-US" sz="2400" dirty="0">
                <a:latin typeface="Roboto" panose="02000000000000000000" pitchFamily="2" charset="0"/>
              </a:rPr>
              <a:t>.</a:t>
            </a:r>
            <a:endParaRPr lang="en-US" b="1" dirty="0"/>
          </a:p>
        </p:txBody>
      </p:sp>
      <p:sp>
        <p:nvSpPr>
          <p:cNvPr id="2" name="Content Placeholder 2">
            <a:extLst>
              <a:ext uri="{FF2B5EF4-FFF2-40B4-BE49-F238E27FC236}">
                <a16:creationId xmlns:a16="http://schemas.microsoft.com/office/drawing/2014/main" id="{0AB0A264-51B7-F89D-8590-D8A18F4FD752}"/>
              </a:ext>
            </a:extLst>
          </p:cNvPr>
          <p:cNvSpPr txBox="1">
            <a:spLocks/>
          </p:cNvSpPr>
          <p:nvPr/>
        </p:nvSpPr>
        <p:spPr>
          <a:xfrm>
            <a:off x="766563" y="2959230"/>
            <a:ext cx="3012957" cy="51437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Roboto" panose="02000000000000000000" pitchFamily="2" charset="0"/>
              </a:rPr>
              <a:t>Flutter </a:t>
            </a:r>
          </a:p>
        </p:txBody>
      </p:sp>
      <p:sp>
        <p:nvSpPr>
          <p:cNvPr id="3" name="Content Placeholder 2">
            <a:extLst>
              <a:ext uri="{FF2B5EF4-FFF2-40B4-BE49-F238E27FC236}">
                <a16:creationId xmlns:a16="http://schemas.microsoft.com/office/drawing/2014/main" id="{C08C5F81-7A0F-8F60-5920-2E5E0A794600}"/>
              </a:ext>
            </a:extLst>
          </p:cNvPr>
          <p:cNvSpPr txBox="1">
            <a:spLocks/>
          </p:cNvSpPr>
          <p:nvPr/>
        </p:nvSpPr>
        <p:spPr>
          <a:xfrm>
            <a:off x="1359784" y="3995991"/>
            <a:ext cx="7737357" cy="13564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open-source UI software development toolkit created by Google for building natively compiled applications for mobile, web, and desktop from a single codebase. Using the Dart programming language,</a:t>
            </a:r>
          </a:p>
        </p:txBody>
      </p:sp>
      <p:sp>
        <p:nvSpPr>
          <p:cNvPr id="4" name="Content Placeholder 2">
            <a:extLst>
              <a:ext uri="{FF2B5EF4-FFF2-40B4-BE49-F238E27FC236}">
                <a16:creationId xmlns:a16="http://schemas.microsoft.com/office/drawing/2014/main" id="{EAE5DAE9-6562-F31A-DBE3-1D150EC45D90}"/>
              </a:ext>
            </a:extLst>
          </p:cNvPr>
          <p:cNvSpPr txBox="1">
            <a:spLocks/>
          </p:cNvSpPr>
          <p:nvPr/>
        </p:nvSpPr>
        <p:spPr>
          <a:xfrm>
            <a:off x="1112628" y="4016516"/>
            <a:ext cx="247156" cy="389813"/>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Roboto" panose="02000000000000000000" pitchFamily="2" charset="0"/>
              </a:rPr>
              <a:t>-</a:t>
            </a:r>
          </a:p>
        </p:txBody>
      </p:sp>
      <p:sp>
        <p:nvSpPr>
          <p:cNvPr id="9" name="Content Placeholder 2">
            <a:extLst>
              <a:ext uri="{FF2B5EF4-FFF2-40B4-BE49-F238E27FC236}">
                <a16:creationId xmlns:a16="http://schemas.microsoft.com/office/drawing/2014/main" id="{09F49D9F-069A-A048-6024-097F1AA91E8E}"/>
              </a:ext>
            </a:extLst>
          </p:cNvPr>
          <p:cNvSpPr txBox="1">
            <a:spLocks/>
          </p:cNvSpPr>
          <p:nvPr/>
        </p:nvSpPr>
        <p:spPr>
          <a:xfrm>
            <a:off x="1359784" y="5618686"/>
            <a:ext cx="7737357" cy="13564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Can develop applications for IOS,  Android,  Linux, Mac and Windows</a:t>
            </a:r>
          </a:p>
        </p:txBody>
      </p:sp>
      <p:sp>
        <p:nvSpPr>
          <p:cNvPr id="11" name="Content Placeholder 2">
            <a:extLst>
              <a:ext uri="{FF2B5EF4-FFF2-40B4-BE49-F238E27FC236}">
                <a16:creationId xmlns:a16="http://schemas.microsoft.com/office/drawing/2014/main" id="{7C0D4D70-254D-701F-313A-75EE327E5D3B}"/>
              </a:ext>
            </a:extLst>
          </p:cNvPr>
          <p:cNvSpPr txBox="1">
            <a:spLocks/>
          </p:cNvSpPr>
          <p:nvPr/>
        </p:nvSpPr>
        <p:spPr>
          <a:xfrm>
            <a:off x="1139794" y="5679935"/>
            <a:ext cx="247156" cy="389813"/>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Roboto" panose="02000000000000000000" pitchFamily="2" charset="0"/>
              </a:rPr>
              <a:t>-</a:t>
            </a:r>
          </a:p>
        </p:txBody>
      </p:sp>
      <p:sp>
        <p:nvSpPr>
          <p:cNvPr id="13" name="Content Placeholder 2">
            <a:extLst>
              <a:ext uri="{FF2B5EF4-FFF2-40B4-BE49-F238E27FC236}">
                <a16:creationId xmlns:a16="http://schemas.microsoft.com/office/drawing/2014/main" id="{CEBE05F3-BFA2-816F-73D3-4352D6C1A929}"/>
              </a:ext>
            </a:extLst>
          </p:cNvPr>
          <p:cNvSpPr txBox="1">
            <a:spLocks/>
          </p:cNvSpPr>
          <p:nvPr/>
        </p:nvSpPr>
        <p:spPr>
          <a:xfrm>
            <a:off x="675122" y="3534852"/>
            <a:ext cx="3012957" cy="375611"/>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b="0" i="0" dirty="0">
                <a:effectLst/>
                <a:latin typeface="Roboto" panose="02000000000000000000" pitchFamily="2" charset="0"/>
              </a:rPr>
              <a:t>- Dart language </a:t>
            </a:r>
          </a:p>
        </p:txBody>
      </p:sp>
    </p:spTree>
    <p:extLst>
      <p:ext uri="{BB962C8B-B14F-4D97-AF65-F5344CB8AC3E}">
        <p14:creationId xmlns:p14="http://schemas.microsoft.com/office/powerpoint/2010/main" val="390560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371475" y="679338"/>
            <a:ext cx="11520487" cy="755649"/>
          </a:xfrm>
        </p:spPr>
        <p:txBody>
          <a:bodyPr/>
          <a:lstStyle/>
          <a:p>
            <a:r>
              <a:rPr lang="en-US" dirty="0"/>
              <a:t>Why Flutter ? </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5</a:t>
            </a:fld>
            <a:endParaRPr lang="en-US" dirty="0"/>
          </a:p>
        </p:txBody>
      </p:sp>
      <p:sp>
        <p:nvSpPr>
          <p:cNvPr id="10" name="Text Placeholder 9">
            <a:extLst>
              <a:ext uri="{FF2B5EF4-FFF2-40B4-BE49-F238E27FC236}">
                <a16:creationId xmlns:a16="http://schemas.microsoft.com/office/drawing/2014/main" id="{41B8DC8C-1FD7-4773-B07E-7E4432766A4E}"/>
              </a:ext>
            </a:extLst>
          </p:cNvPr>
          <p:cNvSpPr>
            <a:spLocks noGrp="1"/>
          </p:cNvSpPr>
          <p:nvPr>
            <p:ph type="body" idx="1"/>
          </p:nvPr>
        </p:nvSpPr>
        <p:spPr>
          <a:xfrm>
            <a:off x="371475" y="2372431"/>
            <a:ext cx="5582064" cy="518457"/>
          </a:xfrm>
        </p:spPr>
        <p:txBody>
          <a:bodyPr>
            <a:noAutofit/>
          </a:bodyPr>
          <a:lstStyle/>
          <a:p>
            <a:r>
              <a:rPr lang="en-US" sz="3200" b="1" dirty="0"/>
              <a:t>Flutter is simple</a:t>
            </a:r>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121920" y="2916943"/>
            <a:ext cx="10332720" cy="1953455"/>
          </a:xfrm>
        </p:spPr>
        <p:txBody>
          <a:bodyPr>
            <a:normAutofit/>
          </a:bodyPr>
          <a:lstStyle/>
          <a:p>
            <a:pPr lvl="1"/>
            <a:r>
              <a:rPr lang="en-US" sz="2400" dirty="0"/>
              <a:t>The Dart programming language and Flutter are easy to learn and start creating with, so there never will be a shortage of specialists, any software engineer can easily and quickly switch if needed</a:t>
            </a:r>
          </a:p>
        </p:txBody>
      </p:sp>
      <p:sp>
        <p:nvSpPr>
          <p:cNvPr id="8" name="TextBox 7">
            <a:extLst>
              <a:ext uri="{FF2B5EF4-FFF2-40B4-BE49-F238E27FC236}">
                <a16:creationId xmlns:a16="http://schemas.microsoft.com/office/drawing/2014/main" id="{1AB6570F-8739-A320-F681-A19233E65C16}"/>
              </a:ext>
            </a:extLst>
          </p:cNvPr>
          <p:cNvSpPr txBox="1"/>
          <p:nvPr/>
        </p:nvSpPr>
        <p:spPr>
          <a:xfrm>
            <a:off x="965199" y="4791831"/>
            <a:ext cx="10740231" cy="16970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400" dirty="0"/>
              <a:t>The ability to hot reload is one of the main benefits of using Flutter. This is for effective cross-platform development so it can complement the nature of Flutter. This feature’s function speeds up application development.</a:t>
            </a:r>
          </a:p>
        </p:txBody>
      </p:sp>
      <p:sp>
        <p:nvSpPr>
          <p:cNvPr id="20" name="Text Placeholder 9">
            <a:extLst>
              <a:ext uri="{FF2B5EF4-FFF2-40B4-BE49-F238E27FC236}">
                <a16:creationId xmlns:a16="http://schemas.microsoft.com/office/drawing/2014/main" id="{F005375C-9067-F5FD-443F-CC2038BB90EF}"/>
              </a:ext>
            </a:extLst>
          </p:cNvPr>
          <p:cNvSpPr txBox="1">
            <a:spLocks/>
          </p:cNvSpPr>
          <p:nvPr/>
        </p:nvSpPr>
        <p:spPr>
          <a:xfrm>
            <a:off x="371475" y="4288398"/>
            <a:ext cx="5582064" cy="518457"/>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3200" b="1" dirty="0"/>
              <a:t>Hot Reload Feature</a:t>
            </a:r>
            <a:endParaRPr lang="en-US" sz="3200" dirty="0"/>
          </a:p>
        </p:txBody>
      </p:sp>
    </p:spTree>
    <p:extLst>
      <p:ext uri="{BB962C8B-B14F-4D97-AF65-F5344CB8AC3E}">
        <p14:creationId xmlns:p14="http://schemas.microsoft.com/office/powerpoint/2010/main" val="115496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BEC077-9963-2B7C-5008-9B11A0B29871}"/>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58F15EF-9ADA-0F2E-AC77-9A2421E0374C}"/>
              </a:ext>
            </a:extLst>
          </p:cNvPr>
          <p:cNvSpPr>
            <a:spLocks noGrp="1"/>
          </p:cNvSpPr>
          <p:nvPr>
            <p:ph type="title"/>
          </p:nvPr>
        </p:nvSpPr>
        <p:spPr>
          <a:xfrm>
            <a:off x="371475" y="679338"/>
            <a:ext cx="11520487" cy="755649"/>
          </a:xfrm>
        </p:spPr>
        <p:txBody>
          <a:bodyPr/>
          <a:lstStyle/>
          <a:p>
            <a:r>
              <a:rPr lang="en-US" dirty="0"/>
              <a:t>Why Flutter ? </a:t>
            </a:r>
          </a:p>
        </p:txBody>
      </p:sp>
      <p:sp>
        <p:nvSpPr>
          <p:cNvPr id="3" name="Slide Number Placeholder 2">
            <a:extLst>
              <a:ext uri="{FF2B5EF4-FFF2-40B4-BE49-F238E27FC236}">
                <a16:creationId xmlns:a16="http://schemas.microsoft.com/office/drawing/2014/main" id="{303C076B-E5B3-0763-943F-777CBB47FE7D}"/>
              </a:ext>
            </a:extLst>
          </p:cNvPr>
          <p:cNvSpPr>
            <a:spLocks noGrp="1"/>
          </p:cNvSpPr>
          <p:nvPr>
            <p:ph type="sldNum" sz="quarter" idx="12"/>
          </p:nvPr>
        </p:nvSpPr>
        <p:spPr/>
        <p:txBody>
          <a:bodyPr/>
          <a:lstStyle/>
          <a:p>
            <a:fld id="{03DC2DEF-D2FE-4B45-ABA4-9F153FD1C98A}" type="slidenum">
              <a:rPr lang="en-US" smtClean="0"/>
              <a:t>6</a:t>
            </a:fld>
            <a:endParaRPr lang="en-US" dirty="0"/>
          </a:p>
        </p:txBody>
      </p:sp>
      <p:sp>
        <p:nvSpPr>
          <p:cNvPr id="10" name="Text Placeholder 9">
            <a:extLst>
              <a:ext uri="{FF2B5EF4-FFF2-40B4-BE49-F238E27FC236}">
                <a16:creationId xmlns:a16="http://schemas.microsoft.com/office/drawing/2014/main" id="{51018D14-4DAC-2F85-776D-7E3294DECC5C}"/>
              </a:ext>
            </a:extLst>
          </p:cNvPr>
          <p:cNvSpPr>
            <a:spLocks noGrp="1"/>
          </p:cNvSpPr>
          <p:nvPr>
            <p:ph type="body" idx="1"/>
          </p:nvPr>
        </p:nvSpPr>
        <p:spPr>
          <a:xfrm>
            <a:off x="371475" y="2372431"/>
            <a:ext cx="5582064" cy="518457"/>
          </a:xfrm>
        </p:spPr>
        <p:txBody>
          <a:bodyPr>
            <a:noAutofit/>
          </a:bodyPr>
          <a:lstStyle/>
          <a:p>
            <a:r>
              <a:rPr lang="en-US" sz="3200" b="1" dirty="0"/>
              <a:t>Powerful community</a:t>
            </a:r>
          </a:p>
        </p:txBody>
      </p:sp>
      <p:sp>
        <p:nvSpPr>
          <p:cNvPr id="11" name="Content Placeholder 10">
            <a:extLst>
              <a:ext uri="{FF2B5EF4-FFF2-40B4-BE49-F238E27FC236}">
                <a16:creationId xmlns:a16="http://schemas.microsoft.com/office/drawing/2014/main" id="{CB2E7895-19DF-72B0-BAE8-62D8E1480659}"/>
              </a:ext>
            </a:extLst>
          </p:cNvPr>
          <p:cNvSpPr>
            <a:spLocks noGrp="1"/>
          </p:cNvSpPr>
          <p:nvPr>
            <p:ph sz="half" idx="2"/>
          </p:nvPr>
        </p:nvSpPr>
        <p:spPr>
          <a:xfrm>
            <a:off x="121920" y="2916944"/>
            <a:ext cx="10332720" cy="877176"/>
          </a:xfrm>
        </p:spPr>
        <p:txBody>
          <a:bodyPr>
            <a:noAutofit/>
          </a:bodyPr>
          <a:lstStyle/>
          <a:p>
            <a:pPr lvl="1"/>
            <a:r>
              <a:rPr lang="en-US" sz="2000" dirty="0"/>
              <a:t>According to Statista, Flutter has become one of the most popular frameworks and a first choice by developers globally. Over 40 percent of software developers have chosen Flutter over the course of the last three years. The following chart shows the growing interest in Flutter in comparison with other cross-platform app tools</a:t>
            </a:r>
          </a:p>
        </p:txBody>
      </p:sp>
      <p:sp>
        <p:nvSpPr>
          <p:cNvPr id="8" name="TextBox 7">
            <a:extLst>
              <a:ext uri="{FF2B5EF4-FFF2-40B4-BE49-F238E27FC236}">
                <a16:creationId xmlns:a16="http://schemas.microsoft.com/office/drawing/2014/main" id="{72E33CD3-9000-ECE4-DC95-B7EC4F2737DE}"/>
              </a:ext>
            </a:extLst>
          </p:cNvPr>
          <p:cNvSpPr txBox="1"/>
          <p:nvPr/>
        </p:nvSpPr>
        <p:spPr>
          <a:xfrm>
            <a:off x="965199" y="4791831"/>
            <a:ext cx="10740231" cy="14296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t>Flutter provides out-of-the-box support for both Material Design (Android) and Cupertino (iOS) widget sets. This ensures that the UI looks native on both platforms, creating a consistent and familiar user experience</a:t>
            </a:r>
            <a:r>
              <a:rPr lang="en-US" dirty="0"/>
              <a:t>.</a:t>
            </a:r>
          </a:p>
        </p:txBody>
      </p:sp>
      <p:sp>
        <p:nvSpPr>
          <p:cNvPr id="20" name="Text Placeholder 9">
            <a:extLst>
              <a:ext uri="{FF2B5EF4-FFF2-40B4-BE49-F238E27FC236}">
                <a16:creationId xmlns:a16="http://schemas.microsoft.com/office/drawing/2014/main" id="{93EBCB57-73CD-AA16-C8A4-B963AEC2A72D}"/>
              </a:ext>
            </a:extLst>
          </p:cNvPr>
          <p:cNvSpPr txBox="1">
            <a:spLocks/>
          </p:cNvSpPr>
          <p:nvPr/>
        </p:nvSpPr>
        <p:spPr>
          <a:xfrm>
            <a:off x="371474" y="4074160"/>
            <a:ext cx="7146926" cy="712375"/>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3200" b="1" dirty="0"/>
              <a:t>Material Design and Cupertino widgets</a:t>
            </a:r>
            <a:endParaRPr lang="en-US" sz="3200" dirty="0"/>
          </a:p>
        </p:txBody>
      </p:sp>
    </p:spTree>
    <p:extLst>
      <p:ext uri="{BB962C8B-B14F-4D97-AF65-F5344CB8AC3E}">
        <p14:creationId xmlns:p14="http://schemas.microsoft.com/office/powerpoint/2010/main" val="1288400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8A187-D709-003B-D3A8-1AC06C10C96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0FCC7789-C142-2028-D67A-E1732246F2E9}"/>
              </a:ext>
            </a:extLst>
          </p:cNvPr>
          <p:cNvSpPr>
            <a:spLocks noGrp="1"/>
          </p:cNvSpPr>
          <p:nvPr>
            <p:ph type="title"/>
          </p:nvPr>
        </p:nvSpPr>
        <p:spPr>
          <a:xfrm>
            <a:off x="371475" y="679338"/>
            <a:ext cx="11520487" cy="755649"/>
          </a:xfrm>
        </p:spPr>
        <p:txBody>
          <a:bodyPr/>
          <a:lstStyle/>
          <a:p>
            <a:r>
              <a:rPr lang="en-US" dirty="0"/>
              <a:t>Why Widget ? </a:t>
            </a:r>
          </a:p>
        </p:txBody>
      </p:sp>
      <p:sp>
        <p:nvSpPr>
          <p:cNvPr id="3" name="Slide Number Placeholder 2">
            <a:extLst>
              <a:ext uri="{FF2B5EF4-FFF2-40B4-BE49-F238E27FC236}">
                <a16:creationId xmlns:a16="http://schemas.microsoft.com/office/drawing/2014/main" id="{0A0E95D8-272C-554E-71AE-F13B93403E2C}"/>
              </a:ext>
            </a:extLst>
          </p:cNvPr>
          <p:cNvSpPr>
            <a:spLocks noGrp="1"/>
          </p:cNvSpPr>
          <p:nvPr>
            <p:ph type="sldNum" sz="quarter" idx="12"/>
          </p:nvPr>
        </p:nvSpPr>
        <p:spPr/>
        <p:txBody>
          <a:bodyPr/>
          <a:lstStyle/>
          <a:p>
            <a:fld id="{03DC2DEF-D2FE-4B45-ABA4-9F153FD1C98A}" type="slidenum">
              <a:rPr lang="en-US" smtClean="0"/>
              <a:t>7</a:t>
            </a:fld>
            <a:endParaRPr lang="en-US" dirty="0"/>
          </a:p>
        </p:txBody>
      </p:sp>
      <p:sp>
        <p:nvSpPr>
          <p:cNvPr id="10" name="Text Placeholder 9">
            <a:extLst>
              <a:ext uri="{FF2B5EF4-FFF2-40B4-BE49-F238E27FC236}">
                <a16:creationId xmlns:a16="http://schemas.microsoft.com/office/drawing/2014/main" id="{B43B8A5D-2829-67D5-A982-F452515B515A}"/>
              </a:ext>
            </a:extLst>
          </p:cNvPr>
          <p:cNvSpPr>
            <a:spLocks noGrp="1"/>
          </p:cNvSpPr>
          <p:nvPr>
            <p:ph type="body" idx="1"/>
          </p:nvPr>
        </p:nvSpPr>
        <p:spPr>
          <a:xfrm>
            <a:off x="371475" y="2372431"/>
            <a:ext cx="5582064" cy="518457"/>
          </a:xfrm>
        </p:spPr>
        <p:txBody>
          <a:bodyPr>
            <a:noAutofit/>
          </a:bodyPr>
          <a:lstStyle/>
          <a:p>
            <a:r>
              <a:rPr lang="en-US" sz="3200" b="1" dirty="0"/>
              <a:t>Powerful community</a:t>
            </a:r>
          </a:p>
        </p:txBody>
      </p:sp>
      <p:sp>
        <p:nvSpPr>
          <p:cNvPr id="11" name="Content Placeholder 10">
            <a:extLst>
              <a:ext uri="{FF2B5EF4-FFF2-40B4-BE49-F238E27FC236}">
                <a16:creationId xmlns:a16="http://schemas.microsoft.com/office/drawing/2014/main" id="{E2B91308-AF30-E4C0-08C8-877F827F3985}"/>
              </a:ext>
            </a:extLst>
          </p:cNvPr>
          <p:cNvSpPr>
            <a:spLocks noGrp="1"/>
          </p:cNvSpPr>
          <p:nvPr>
            <p:ph sz="half" idx="2"/>
          </p:nvPr>
        </p:nvSpPr>
        <p:spPr>
          <a:xfrm>
            <a:off x="121920" y="2916944"/>
            <a:ext cx="10332720" cy="877176"/>
          </a:xfrm>
        </p:spPr>
        <p:txBody>
          <a:bodyPr>
            <a:noAutofit/>
          </a:bodyPr>
          <a:lstStyle/>
          <a:p>
            <a:pPr lvl="1"/>
            <a:r>
              <a:rPr lang="en-US" sz="2000" dirty="0"/>
              <a:t>According to Statista, Flutter has become one of the most popular frameworks and a first choice by developers globally. Over 40 percent of software developers have chosen Flutter over the course of the last three years. The following chart shows the growing interest in Flutter in comparison with other cross-platform app tools</a:t>
            </a:r>
          </a:p>
        </p:txBody>
      </p:sp>
      <p:sp>
        <p:nvSpPr>
          <p:cNvPr id="8" name="TextBox 7">
            <a:extLst>
              <a:ext uri="{FF2B5EF4-FFF2-40B4-BE49-F238E27FC236}">
                <a16:creationId xmlns:a16="http://schemas.microsoft.com/office/drawing/2014/main" id="{BA774175-E878-0AAD-492E-9EFA92257B60}"/>
              </a:ext>
            </a:extLst>
          </p:cNvPr>
          <p:cNvSpPr txBox="1"/>
          <p:nvPr/>
        </p:nvSpPr>
        <p:spPr>
          <a:xfrm>
            <a:off x="583423" y="4883271"/>
            <a:ext cx="10740231" cy="14296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t>Flutter provides out-of-the-box support for both Material Design (Android) and Cupertino (iOS) widget sets. This ensures that the UI looks native on both platforms, creating a consistent and familiar user experience.</a:t>
            </a:r>
          </a:p>
        </p:txBody>
      </p:sp>
      <p:sp>
        <p:nvSpPr>
          <p:cNvPr id="20" name="Text Placeholder 9">
            <a:extLst>
              <a:ext uri="{FF2B5EF4-FFF2-40B4-BE49-F238E27FC236}">
                <a16:creationId xmlns:a16="http://schemas.microsoft.com/office/drawing/2014/main" id="{A1D90CC6-44E3-B8F1-448B-EB139C85EF0A}"/>
              </a:ext>
            </a:extLst>
          </p:cNvPr>
          <p:cNvSpPr txBox="1">
            <a:spLocks/>
          </p:cNvSpPr>
          <p:nvPr/>
        </p:nvSpPr>
        <p:spPr>
          <a:xfrm>
            <a:off x="371474" y="4268078"/>
            <a:ext cx="7045325" cy="518457"/>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3200" b="1" dirty="0"/>
              <a:t>Material Design and Cupertino widgets.</a:t>
            </a:r>
            <a:endParaRPr lang="en-US" sz="3200" dirty="0"/>
          </a:p>
        </p:txBody>
      </p:sp>
    </p:spTree>
    <p:extLst>
      <p:ext uri="{BB962C8B-B14F-4D97-AF65-F5344CB8AC3E}">
        <p14:creationId xmlns:p14="http://schemas.microsoft.com/office/powerpoint/2010/main" val="2465296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lstStyle/>
          <a:p>
            <a:r>
              <a:rPr lang="en-US" dirty="0"/>
              <a:t>What is a Widget?</a:t>
            </a: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8</a:t>
            </a:fld>
            <a:endParaRPr lang="en-US" dirty="0"/>
          </a:p>
        </p:txBody>
      </p:sp>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normAutofit/>
          </a:bodyPr>
          <a:lstStyle/>
          <a:p>
            <a:r>
              <a:rPr lang="en-US" sz="2800" dirty="0"/>
              <a:t>a widget is a fundamental building block used to construct user interface elements. Everything in Flutter is a widget, including the layout, buttons, text, images, padding, and even the application itself.</a:t>
            </a:r>
          </a:p>
        </p:txBody>
      </p:sp>
      <p:sp>
        <p:nvSpPr>
          <p:cNvPr id="8" name="TextBox 7">
            <a:extLst>
              <a:ext uri="{FF2B5EF4-FFF2-40B4-BE49-F238E27FC236}">
                <a16:creationId xmlns:a16="http://schemas.microsoft.com/office/drawing/2014/main" id="{C1B3BFB5-F6A7-7358-67E9-A9C06A07D559}"/>
              </a:ext>
            </a:extLst>
          </p:cNvPr>
          <p:cNvSpPr txBox="1"/>
          <p:nvPr/>
        </p:nvSpPr>
        <p:spPr>
          <a:xfrm>
            <a:off x="5349398" y="1450975"/>
            <a:ext cx="2798922" cy="553998"/>
          </a:xfrm>
          <a:prstGeom prst="rect">
            <a:avLst/>
          </a:prstGeom>
          <a:noFill/>
        </p:spPr>
        <p:txBody>
          <a:bodyPr wrap="square">
            <a:spAutoFit/>
          </a:bodyPr>
          <a:lstStyle/>
          <a:p>
            <a:r>
              <a:rPr lang="en-US" sz="3000" b="1" dirty="0"/>
              <a:t>Type Of Widget : </a:t>
            </a:r>
          </a:p>
        </p:txBody>
      </p:sp>
      <p:sp>
        <p:nvSpPr>
          <p:cNvPr id="9" name="TextBox 8">
            <a:extLst>
              <a:ext uri="{FF2B5EF4-FFF2-40B4-BE49-F238E27FC236}">
                <a16:creationId xmlns:a16="http://schemas.microsoft.com/office/drawing/2014/main" id="{9AF56DF9-707A-4CE1-438F-13B6302D2085}"/>
              </a:ext>
            </a:extLst>
          </p:cNvPr>
          <p:cNvSpPr txBox="1"/>
          <p:nvPr/>
        </p:nvSpPr>
        <p:spPr>
          <a:xfrm>
            <a:off x="5887879" y="2068828"/>
            <a:ext cx="2928620" cy="830997"/>
          </a:xfrm>
          <a:prstGeom prst="rect">
            <a:avLst/>
          </a:prstGeom>
          <a:noFill/>
        </p:spPr>
        <p:txBody>
          <a:bodyPr wrap="square">
            <a:spAutoFit/>
          </a:bodyPr>
          <a:lstStyle/>
          <a:p>
            <a:pPr marL="342900" indent="-342900">
              <a:buFont typeface="Arial" panose="020B0604020202020204" pitchFamily="34" charset="0"/>
              <a:buChar char="•"/>
            </a:pPr>
            <a:r>
              <a:rPr lang="en-US" sz="2400" b="1" dirty="0"/>
              <a:t>Stateless widget</a:t>
            </a:r>
          </a:p>
          <a:p>
            <a:pPr marL="342900" indent="-342900">
              <a:buFont typeface="Arial" panose="020B0604020202020204" pitchFamily="34" charset="0"/>
              <a:buChar char="•"/>
            </a:pPr>
            <a:r>
              <a:rPr lang="en-US" sz="2400" b="1" dirty="0"/>
              <a:t>Stateful widget</a:t>
            </a:r>
          </a:p>
        </p:txBody>
      </p:sp>
    </p:spTree>
    <p:extLst>
      <p:ext uri="{BB962C8B-B14F-4D97-AF65-F5344CB8AC3E}">
        <p14:creationId xmlns:p14="http://schemas.microsoft.com/office/powerpoint/2010/main" val="2900026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813B3-F959-0F72-ECFD-2D2E3E2FF543}"/>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CF32EB66-AC88-7BAD-469E-871AD692ED56}"/>
              </a:ext>
            </a:extLst>
          </p:cNvPr>
          <p:cNvSpPr>
            <a:spLocks noGrp="1"/>
          </p:cNvSpPr>
          <p:nvPr>
            <p:ph type="title"/>
          </p:nvPr>
        </p:nvSpPr>
        <p:spPr/>
        <p:txBody>
          <a:bodyPr>
            <a:normAutofit/>
          </a:bodyPr>
          <a:lstStyle/>
          <a:p>
            <a:r>
              <a:rPr lang="en-US" dirty="0"/>
              <a:t>Stateless  vs  Stateful widgets</a:t>
            </a:r>
          </a:p>
        </p:txBody>
      </p:sp>
      <p:sp>
        <p:nvSpPr>
          <p:cNvPr id="3" name="Slide Number Placeholder 2">
            <a:extLst>
              <a:ext uri="{FF2B5EF4-FFF2-40B4-BE49-F238E27FC236}">
                <a16:creationId xmlns:a16="http://schemas.microsoft.com/office/drawing/2014/main" id="{BA335AA4-4CA5-32CA-5A43-196362529A17}"/>
              </a:ext>
            </a:extLst>
          </p:cNvPr>
          <p:cNvSpPr>
            <a:spLocks noGrp="1"/>
          </p:cNvSpPr>
          <p:nvPr>
            <p:ph type="sldNum" sz="quarter" idx="12"/>
          </p:nvPr>
        </p:nvSpPr>
        <p:spPr/>
        <p:txBody>
          <a:bodyPr/>
          <a:lstStyle/>
          <a:p>
            <a:fld id="{03DC2DEF-D2FE-4B45-ABA4-9F153FD1C98A}" type="slidenum">
              <a:rPr lang="en-US" smtClean="0"/>
              <a:t>9</a:t>
            </a:fld>
            <a:endParaRPr lang="en-US" dirty="0"/>
          </a:p>
        </p:txBody>
      </p:sp>
      <p:sp>
        <p:nvSpPr>
          <p:cNvPr id="12" name="Text Placeholder 11">
            <a:extLst>
              <a:ext uri="{FF2B5EF4-FFF2-40B4-BE49-F238E27FC236}">
                <a16:creationId xmlns:a16="http://schemas.microsoft.com/office/drawing/2014/main" id="{8EBE05C1-A284-B62B-647F-410585B22313}"/>
              </a:ext>
            </a:extLst>
          </p:cNvPr>
          <p:cNvSpPr>
            <a:spLocks noGrp="1"/>
          </p:cNvSpPr>
          <p:nvPr>
            <p:ph type="body" sz="quarter" idx="3"/>
          </p:nvPr>
        </p:nvSpPr>
        <p:spPr>
          <a:xfrm>
            <a:off x="6737059" y="2485923"/>
            <a:ext cx="4957065" cy="518457"/>
          </a:xfrm>
        </p:spPr>
        <p:txBody>
          <a:bodyPr>
            <a:noAutofit/>
          </a:bodyPr>
          <a:lstStyle/>
          <a:p>
            <a:r>
              <a:rPr lang="en-US" sz="3200" dirty="0"/>
              <a:t>Stateful widget</a:t>
            </a:r>
          </a:p>
        </p:txBody>
      </p:sp>
      <p:sp>
        <p:nvSpPr>
          <p:cNvPr id="10" name="Text Placeholder 9">
            <a:extLst>
              <a:ext uri="{FF2B5EF4-FFF2-40B4-BE49-F238E27FC236}">
                <a16:creationId xmlns:a16="http://schemas.microsoft.com/office/drawing/2014/main" id="{CAF03713-1846-387E-D22C-231E3D6BC7A7}"/>
              </a:ext>
            </a:extLst>
          </p:cNvPr>
          <p:cNvSpPr>
            <a:spLocks noGrp="1"/>
          </p:cNvSpPr>
          <p:nvPr>
            <p:ph type="body" idx="1"/>
          </p:nvPr>
        </p:nvSpPr>
        <p:spPr>
          <a:xfrm>
            <a:off x="859155" y="2485923"/>
            <a:ext cx="5582064" cy="518457"/>
          </a:xfrm>
        </p:spPr>
        <p:txBody>
          <a:bodyPr>
            <a:noAutofit/>
          </a:bodyPr>
          <a:lstStyle/>
          <a:p>
            <a:r>
              <a:rPr lang="en-US" sz="3200" dirty="0"/>
              <a:t>Stateless widget</a:t>
            </a:r>
          </a:p>
        </p:txBody>
      </p:sp>
      <p:sp>
        <p:nvSpPr>
          <p:cNvPr id="11" name="Content Placeholder 10">
            <a:extLst>
              <a:ext uri="{FF2B5EF4-FFF2-40B4-BE49-F238E27FC236}">
                <a16:creationId xmlns:a16="http://schemas.microsoft.com/office/drawing/2014/main" id="{CB622335-0321-67B1-1F84-C4FD3EF72713}"/>
              </a:ext>
            </a:extLst>
          </p:cNvPr>
          <p:cNvSpPr>
            <a:spLocks noGrp="1"/>
          </p:cNvSpPr>
          <p:nvPr>
            <p:ph sz="half" idx="2"/>
          </p:nvPr>
        </p:nvSpPr>
        <p:spPr>
          <a:xfrm>
            <a:off x="715451" y="3155852"/>
            <a:ext cx="4943669" cy="2929988"/>
          </a:xfrm>
        </p:spPr>
        <p:txBody>
          <a:bodyPr>
            <a:normAutofit/>
          </a:bodyPr>
          <a:lstStyle/>
          <a:p>
            <a:pPr marL="0" indent="0">
              <a:buNone/>
            </a:pPr>
            <a:r>
              <a:rPr lang="en-US" sz="2400" dirty="0"/>
              <a:t> A stateless widget is immutable, meaning its properties cannot change once it's built. These widgets are simple and lightweight, and their appearance depends only on their configuration and the data provided to them. Examples include text, buttons, icons, etc.</a:t>
            </a:r>
          </a:p>
        </p:txBody>
      </p:sp>
      <p:sp>
        <p:nvSpPr>
          <p:cNvPr id="14" name="Content Placeholder 10">
            <a:extLst>
              <a:ext uri="{FF2B5EF4-FFF2-40B4-BE49-F238E27FC236}">
                <a16:creationId xmlns:a16="http://schemas.microsoft.com/office/drawing/2014/main" id="{C03F3220-DF4D-484A-416A-ECEA7D6BCF16}"/>
              </a:ext>
            </a:extLst>
          </p:cNvPr>
          <p:cNvSpPr txBox="1">
            <a:spLocks/>
          </p:cNvSpPr>
          <p:nvPr/>
        </p:nvSpPr>
        <p:spPr>
          <a:xfrm>
            <a:off x="6948293" y="3155851"/>
            <a:ext cx="4943669" cy="29299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A stateful widget can maintain state that might change during the lifetime of the widget. Stateful widgets are dynamic and can be updated over time in response to user interactions or other events. Examples include forms, animations, and scrollable lists.</a:t>
            </a:r>
          </a:p>
        </p:txBody>
      </p:sp>
    </p:spTree>
    <p:extLst>
      <p:ext uri="{BB962C8B-B14F-4D97-AF65-F5344CB8AC3E}">
        <p14:creationId xmlns:p14="http://schemas.microsoft.com/office/powerpoint/2010/main" val="3090557387"/>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139</TotalTime>
  <Words>618</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Roboto</vt:lpstr>
      <vt:lpstr>Wingdings</vt:lpstr>
      <vt:lpstr>Office Theme</vt:lpstr>
      <vt:lpstr>Intro  to Mobile Development</vt:lpstr>
      <vt:lpstr>PowerPoint Presentation</vt:lpstr>
      <vt:lpstr>PowerPoint Presentation</vt:lpstr>
      <vt:lpstr>PowerPoint Presentation</vt:lpstr>
      <vt:lpstr>Why Flutter ? </vt:lpstr>
      <vt:lpstr>Why Flutter ? </vt:lpstr>
      <vt:lpstr>Why Widget ? </vt:lpstr>
      <vt:lpstr>What is a Widget?</vt:lpstr>
      <vt:lpstr>Stateless  vs  Stateful widgets</vt:lpstr>
      <vt:lpstr>Some famous applications created by flutter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Mobile Development</dc:title>
  <dc:creator>Ashraf Hatem</dc:creator>
  <cp:lastModifiedBy>Ashraf Hatem</cp:lastModifiedBy>
  <cp:revision>6</cp:revision>
  <dcterms:created xsi:type="dcterms:W3CDTF">2024-02-24T23:06:02Z</dcterms:created>
  <dcterms:modified xsi:type="dcterms:W3CDTF">2024-02-25T01:25:08Z</dcterms:modified>
</cp:coreProperties>
</file>