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8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2010-04-06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527B1C-A9E8-40CF-854B-BC8B8691E58D}" type="datetime1">
              <a:rPr lang="sv-SE" smtClean="0"/>
              <a:pPr/>
              <a:t>2010-04-06</a:t>
            </a:fld>
            <a:endParaRPr lang="sv-S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00430" y="6357958"/>
            <a:ext cx="2350681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32D48-601E-4646-93E1-EB9177A94064}" type="datetime1">
              <a:rPr lang="sv-SE" smtClean="0"/>
              <a:pPr/>
              <a:t>2010-04-06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EC2E68-9B6A-4DB0-981E-381BE6280F54}" type="datetime1">
              <a:rPr lang="sv-SE" smtClean="0"/>
              <a:pPr/>
              <a:t>2010-04-06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FA8CE-6BA4-46A8-A33A-2DD170B4CBE0}" type="datetime1">
              <a:rPr lang="sv-SE" smtClean="0"/>
              <a:pPr/>
              <a:t>2010-04-06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6B2BF-7BC8-470B-AD41-DC8334EFC5C5}" type="datetime1">
              <a:rPr lang="sv-SE" smtClean="0"/>
              <a:pPr/>
              <a:t>2010-04-06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00F090-C0F8-4925-9286-66A8BA110C5B}" type="datetime1">
              <a:rPr lang="sv-SE" smtClean="0"/>
              <a:pPr/>
              <a:t>2010-04-06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79189-24AF-4026-8953-9CA247029D09}" type="datetime1">
              <a:rPr lang="sv-SE" smtClean="0"/>
              <a:pPr/>
              <a:t>2010-04-06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E7CB56-A107-4C42-A416-11CDF5DAA717}" type="datetime1">
              <a:rPr lang="sv-SE" smtClean="0"/>
              <a:pPr/>
              <a:t>2010-04-06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A1709-63AB-4E7E-8FDC-40ECDCEB7DA5}" type="datetime1">
              <a:rPr lang="sv-SE" smtClean="0"/>
              <a:pPr/>
              <a:t>2010-04-06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CF28B86-395D-4C33-B72B-65CEA7639476}" type="datetime1">
              <a:rPr lang="sv-SE" smtClean="0"/>
              <a:pPr/>
              <a:t>2010-04-06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7730DF-77E4-4B24-B06C-B1B49F068BCB}" type="datetime1">
              <a:rPr lang="sv-SE" smtClean="0"/>
              <a:pPr/>
              <a:t>2010-04-06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DE0383-82C5-4507-B108-8AA2AB765A5B}" type="datetime1">
              <a:rPr lang="sv-SE" smtClean="0"/>
              <a:pPr/>
              <a:t>2010-04-06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Lecture</a:t>
            </a:r>
            <a:r>
              <a:rPr lang="sv-SE" dirty="0" smtClean="0"/>
              <a:t> 1a:</a:t>
            </a:r>
            <a:br>
              <a:rPr lang="sv-SE" dirty="0" smtClean="0"/>
            </a:br>
            <a:r>
              <a:rPr lang="sv-SE" dirty="0" err="1" smtClean="0"/>
              <a:t>Introduction</a:t>
            </a:r>
            <a:r>
              <a:rPr lang="sv-SE" dirty="0" smtClean="0"/>
              <a:t>, </a:t>
            </a:r>
            <a:br>
              <a:rPr lang="sv-SE" dirty="0" smtClean="0"/>
            </a:br>
            <a:r>
              <a:rPr lang="sv-SE" dirty="0" smtClean="0"/>
              <a:t>Computer </a:t>
            </a:r>
            <a:r>
              <a:rPr lang="sv-SE" dirty="0" err="1" smtClean="0"/>
              <a:t>arithmetic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Real numbers are not the same as computer floats!! But they are instead rounded towards floats…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6600"/>
                </a:solidFill>
              </a:rPr>
              <a:t>Ex.</a:t>
            </a:r>
            <a:r>
              <a:rPr lang="en-US" dirty="0" smtClean="0"/>
              <a:t>: Assume there are only 5 digits for mantissa, number 4.0000567 becomes 0.40000*10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In most computer systems, base is 2, not 10, but the problem remains.</a:t>
            </a:r>
          </a:p>
          <a:p>
            <a:r>
              <a:rPr lang="en-US" dirty="0" smtClean="0"/>
              <a:t>How computer floats are distributed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Very dense from -1 to 1, density decreases. If N points for numbers having exponent *10</a:t>
            </a:r>
            <a:r>
              <a:rPr lang="en-US" baseline="30000" dirty="0" smtClean="0"/>
              <a:t>1</a:t>
            </a:r>
            <a:r>
              <a:rPr lang="en-US" dirty="0" smtClean="0"/>
              <a:t>, also N points for  numbers with exponent 10</a:t>
            </a:r>
            <a:r>
              <a:rPr lang="en-US" baseline="30000" dirty="0" smtClean="0"/>
              <a:t>3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system</a:t>
            </a:r>
            <a:endParaRPr lang="sv-SE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929066"/>
            <a:ext cx="7072362" cy="77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Usially</a:t>
            </a:r>
            <a:r>
              <a:rPr lang="en-US" dirty="0" smtClean="0"/>
              <a:t> maximal allowed number in the exponent is one unit less than it could be </a:t>
            </a:r>
          </a:p>
          <a:p>
            <a:r>
              <a:rPr lang="en-US" dirty="0" smtClean="0"/>
              <a:t>± </a:t>
            </a:r>
            <a:r>
              <a:rPr lang="en-US" dirty="0" err="1" smtClean="0"/>
              <a:t>Inf</a:t>
            </a:r>
            <a:r>
              <a:rPr lang="en-US" dirty="0" smtClean="0"/>
              <a:t> : exponent is exp</a:t>
            </a:r>
            <a:r>
              <a:rPr lang="en-US" baseline="-25000" dirty="0" smtClean="0"/>
              <a:t>max</a:t>
            </a:r>
            <a:r>
              <a:rPr lang="en-US" dirty="0" smtClean="0"/>
              <a:t>+1 and mantissa is zero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: exponent is exp</a:t>
            </a:r>
            <a:r>
              <a:rPr lang="en-US" baseline="-25000" dirty="0" smtClean="0"/>
              <a:t>max</a:t>
            </a:r>
            <a:r>
              <a:rPr lang="en-US" dirty="0" smtClean="0"/>
              <a:t>+1 and mantissa is nonzero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Overflow/underflow: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10</a:t>
            </a:r>
            <a:r>
              <a:rPr lang="en-US" baseline="30000" dirty="0" smtClean="0"/>
              <a:t>200</a:t>
            </a:r>
            <a:r>
              <a:rPr lang="en-US" dirty="0" smtClean="0"/>
              <a:t>*10</a:t>
            </a:r>
            <a:r>
              <a:rPr lang="en-US" baseline="30000" dirty="0" smtClean="0"/>
              <a:t>200</a:t>
            </a:r>
            <a:r>
              <a:rPr lang="en-US" dirty="0" smtClean="0"/>
              <a:t>=+</a:t>
            </a:r>
            <a:r>
              <a:rPr lang="en-US" dirty="0" err="1" smtClean="0"/>
              <a:t>Inf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baseline="30000" dirty="0" smtClean="0"/>
              <a:t>400</a:t>
            </a:r>
            <a:r>
              <a:rPr lang="en-US" dirty="0" smtClean="0"/>
              <a:t>/10</a:t>
            </a:r>
            <a:r>
              <a:rPr lang="en-US" baseline="30000" dirty="0" smtClean="0"/>
              <a:t>400</a:t>
            </a:r>
            <a:r>
              <a:rPr lang="en-US" dirty="0" smtClean="0"/>
              <a:t>=</a:t>
            </a:r>
            <a:r>
              <a:rPr lang="en-US" dirty="0" err="1" smtClean="0"/>
              <a:t>Inf</a:t>
            </a:r>
            <a:r>
              <a:rPr lang="en-US" dirty="0" smtClean="0"/>
              <a:t>/</a:t>
            </a:r>
            <a:r>
              <a:rPr lang="en-US" dirty="0" err="1" smtClean="0"/>
              <a:t>Inf</a:t>
            </a:r>
            <a:r>
              <a:rPr lang="en-US" dirty="0" smtClean="0"/>
              <a:t>=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baseline="30000" dirty="0" smtClean="0"/>
              <a:t>-200</a:t>
            </a:r>
            <a:r>
              <a:rPr lang="en-US" dirty="0" smtClean="0"/>
              <a:t>/10</a:t>
            </a:r>
            <a:r>
              <a:rPr lang="en-US" baseline="30000" dirty="0" smtClean="0"/>
              <a:t>200</a:t>
            </a:r>
            <a:r>
              <a:rPr lang="en-US" dirty="0" smtClean="0"/>
              <a:t>=0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0*10</a:t>
            </a:r>
            <a:r>
              <a:rPr lang="en-US" baseline="30000" dirty="0" smtClean="0">
                <a:solidFill>
                  <a:srgbClr val="006600"/>
                </a:solidFill>
              </a:rPr>
              <a:t>400</a:t>
            </a:r>
            <a:r>
              <a:rPr lang="en-US" dirty="0" smtClean="0">
                <a:solidFill>
                  <a:srgbClr val="006600"/>
                </a:solidFill>
              </a:rPr>
              <a:t>=?</a:t>
            </a:r>
          </a:p>
          <a:p>
            <a:r>
              <a:rPr lang="en-US" dirty="0" smtClean="0"/>
              <a:t>If x:=x+1, the cycle will NOT converge to +</a:t>
            </a:r>
            <a:r>
              <a:rPr lang="en-US" dirty="0" err="1" smtClean="0"/>
              <a:t>Inf</a:t>
            </a:r>
            <a:r>
              <a:rPr lang="en-US" dirty="0" smtClean="0"/>
              <a:t> !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floating-point numbers</a:t>
            </a:r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floats are not the same as real numbers,  usual mathematical laws may break down.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</a:t>
            </a:r>
            <a:r>
              <a:rPr lang="en-US" dirty="0" smtClean="0"/>
              <a:t>: 1/3+1/3=2/3 where in computer 0.33333+0.33333≠0.66667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However, most of computer systems are designed to make arithmetic operations as correct as possible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12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Operations on real numbers and floats</a:t>
            </a:r>
            <a:endParaRPr lang="sv-SE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More problems with floats:</a:t>
            </a:r>
          </a:p>
          <a:p>
            <a:endParaRPr lang="en-US" dirty="0" smtClean="0"/>
          </a:p>
          <a:p>
            <a:r>
              <a:rPr lang="en-US" dirty="0" smtClean="0"/>
              <a:t>Results of X*Y and X+Y do not result in a true value (overflow for ex.) </a:t>
            </a:r>
          </a:p>
          <a:p>
            <a:r>
              <a:rPr lang="en-US" dirty="0" smtClean="0"/>
              <a:t>A+X=B+X    but  B ≠A</a:t>
            </a:r>
          </a:p>
          <a:p>
            <a:r>
              <a:rPr lang="en-US" dirty="0" smtClean="0"/>
              <a:t>A+X=X but A+Y ≠Y</a:t>
            </a:r>
          </a:p>
          <a:p>
            <a:r>
              <a:rPr lang="en-US" dirty="0" smtClean="0"/>
              <a:t>A+X=X but X-X ≠a</a:t>
            </a:r>
          </a:p>
          <a:p>
            <a:r>
              <a:rPr lang="en-US" dirty="0" smtClean="0"/>
              <a:t>-&gt; </a:t>
            </a:r>
            <a:r>
              <a:rPr lang="en-US" dirty="0" smtClean="0">
                <a:solidFill>
                  <a:srgbClr val="006600"/>
                </a:solidFill>
              </a:rPr>
              <a:t>BE CAREFUL WHEN YOU COMPARE NUMBERS IN COMPUTER!</a:t>
            </a:r>
          </a:p>
          <a:p>
            <a:r>
              <a:rPr lang="en-US" dirty="0" err="1" smtClean="0"/>
              <a:t>Associativity</a:t>
            </a:r>
            <a:r>
              <a:rPr lang="en-US" dirty="0" smtClean="0"/>
              <a:t> and </a:t>
            </a:r>
            <a:r>
              <a:rPr lang="en-US" dirty="0" err="1" smtClean="0"/>
              <a:t>distributivity</a:t>
            </a:r>
            <a:r>
              <a:rPr lang="en-US" dirty="0" smtClean="0"/>
              <a:t> may not hold</a:t>
            </a:r>
            <a:endParaRPr lang="sv-SE" dirty="0">
              <a:solidFill>
                <a:srgbClr val="0066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Operations on real numbers and floats</a:t>
            </a:r>
            <a:endParaRPr lang="sv-SE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x:=x+1, similar problem may occur when summing </a:t>
            </a:r>
            <a:r>
              <a:rPr lang="en-US" dirty="0" err="1" smtClean="0"/>
              <a:t>arbitraty</a:t>
            </a:r>
            <a:r>
              <a:rPr lang="en-US" dirty="0" smtClean="0"/>
              <a:t> data series.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Solution A: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Sort the numbers ascending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Sum up numbers in this order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Solution B (similar magnitude):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Sum numbers </a:t>
            </a:r>
            <a:r>
              <a:rPr lang="en-US" dirty="0" err="1" smtClean="0"/>
              <a:t>pairwise</a:t>
            </a:r>
            <a:r>
              <a:rPr lang="en-US" dirty="0" smtClean="0"/>
              <a:t>, having n numbers obtain n/2 numbers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Continue until you have 1 number</a:t>
            </a:r>
          </a:p>
          <a:p>
            <a:pPr marL="566928" indent="-457200">
              <a:buFont typeface="+mj-lt"/>
              <a:buAutoNum type="arabicPeriod"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problem</a:t>
            </a: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computing exponent using Taylor series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</a:t>
            </a:r>
            <a:r>
              <a:rPr lang="en-US" baseline="30000" dirty="0" smtClean="0"/>
              <a:t>x</a:t>
            </a:r>
            <a:r>
              <a:rPr lang="en-US" dirty="0" smtClean="0"/>
              <a:t>=1+x+x</a:t>
            </a:r>
            <a:r>
              <a:rPr lang="en-US" baseline="30000" dirty="0" smtClean="0"/>
              <a:t>2</a:t>
            </a:r>
            <a:r>
              <a:rPr lang="en-US" dirty="0" smtClean="0"/>
              <a:t>/2+x</a:t>
            </a:r>
            <a:r>
              <a:rPr lang="en-US" baseline="30000" dirty="0" smtClean="0"/>
              <a:t>3</a:t>
            </a:r>
            <a:r>
              <a:rPr lang="en-US" dirty="0" smtClean="0"/>
              <a:t>/6+…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x=20, the formula works fine</a:t>
            </a:r>
          </a:p>
          <a:p>
            <a:r>
              <a:rPr lang="en-US" dirty="0" smtClean="0"/>
              <a:t>If x=-20, the error is almost 100%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Main reason: varying sign of the terms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Cancellation</a:t>
            </a:r>
            <a:r>
              <a:rPr lang="en-US" dirty="0" smtClean="0"/>
              <a:t> = adding two numbers almost equal magnitude, opposite sign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Here, effects of small cancellations accumulated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Chapter</a:t>
            </a:r>
            <a:r>
              <a:rPr lang="sv-SE" dirty="0" smtClean="0"/>
              <a:t> </a:t>
            </a:r>
            <a:r>
              <a:rPr lang="sv-SE" b="1" dirty="0" smtClean="0">
                <a:solidFill>
                  <a:srgbClr val="0070C0"/>
                </a:solidFill>
              </a:rPr>
              <a:t>2</a:t>
            </a:r>
            <a:r>
              <a:rPr lang="sv-SE" dirty="0" smtClean="0"/>
              <a:t>, </a:t>
            </a:r>
            <a:r>
              <a:rPr lang="sv-SE" dirty="0" err="1" smtClean="0"/>
              <a:t>course</a:t>
            </a:r>
            <a:r>
              <a:rPr lang="sv-SE" dirty="0" smtClean="0"/>
              <a:t> </a:t>
            </a:r>
            <a:r>
              <a:rPr lang="sv-SE" dirty="0" err="1" smtClean="0"/>
              <a:t>book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Reading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 It’s learning (accessed via Student portal)</a:t>
            </a:r>
          </a:p>
          <a:p>
            <a:endParaRPr lang="en-US" dirty="0" smtClean="0"/>
          </a:p>
          <a:p>
            <a:r>
              <a:rPr lang="en-US" dirty="0" smtClean="0"/>
              <a:t>Lectures</a:t>
            </a:r>
          </a:p>
          <a:p>
            <a:endParaRPr lang="en-US" dirty="0" smtClean="0"/>
          </a:p>
          <a:p>
            <a:r>
              <a:rPr lang="en-US" dirty="0" smtClean="0"/>
              <a:t>Labs (computer). </a:t>
            </a:r>
            <a:r>
              <a:rPr lang="en-US" b="1" dirty="0" smtClean="0"/>
              <a:t>Deadlines, </a:t>
            </a:r>
            <a:r>
              <a:rPr lang="en-US" dirty="0" smtClean="0"/>
              <a:t>normally 24 hours after lab ends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Seminars</a:t>
            </a:r>
          </a:p>
          <a:p>
            <a:pPr lvl="1"/>
            <a:r>
              <a:rPr lang="en-US" dirty="0" smtClean="0"/>
              <a:t>Speaker(s)</a:t>
            </a:r>
          </a:p>
          <a:p>
            <a:pPr lvl="1"/>
            <a:r>
              <a:rPr lang="en-US" dirty="0" smtClean="0"/>
              <a:t>Opponent(s)</a:t>
            </a:r>
          </a:p>
          <a:p>
            <a:endParaRPr lang="en-US" dirty="0" smtClean="0"/>
          </a:p>
          <a:p>
            <a:r>
              <a:rPr lang="en-US" dirty="0" smtClean="0"/>
              <a:t>One written final exam (computer)</a:t>
            </a:r>
          </a:p>
          <a:p>
            <a:endParaRPr lang="en-US" dirty="0" smtClean="0"/>
          </a:p>
          <a:p>
            <a:r>
              <a:rPr lang="en-US" dirty="0" smtClean="0"/>
              <a:t>Course book: </a:t>
            </a:r>
            <a:r>
              <a:rPr lang="en-US" i="1" dirty="0" smtClean="0"/>
              <a:t>Computational statistics </a:t>
            </a:r>
            <a:r>
              <a:rPr lang="en-US" dirty="0" smtClean="0"/>
              <a:t>by J.E. Gentle.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analysis is often complex, paper and pen is often not enough -&gt; computer assistance is needed</a:t>
            </a:r>
          </a:p>
          <a:p>
            <a:endParaRPr lang="en-US" dirty="0" smtClean="0"/>
          </a:p>
          <a:p>
            <a:r>
              <a:rPr lang="en-US" dirty="0" smtClean="0"/>
              <a:t>In computational statistics, we answer questions like:</a:t>
            </a:r>
          </a:p>
          <a:p>
            <a:pPr lvl="1"/>
            <a:r>
              <a:rPr lang="en-US" dirty="0" smtClean="0"/>
              <a:t>How to implement statistical procedures that we do not get problems like overflow?</a:t>
            </a:r>
          </a:p>
          <a:p>
            <a:pPr lvl="1"/>
            <a:r>
              <a:rPr lang="en-US" dirty="0" smtClean="0"/>
              <a:t>How do we generate a random variable,  several correlated variables, variables coming from some multivariate distribution?</a:t>
            </a:r>
          </a:p>
          <a:p>
            <a:pPr lvl="1"/>
            <a:r>
              <a:rPr lang="en-US" dirty="0" smtClean="0"/>
              <a:t>How to compute maximum likelihood numerically?</a:t>
            </a:r>
          </a:p>
          <a:p>
            <a:pPr lvl="1"/>
            <a:r>
              <a:rPr lang="en-US" dirty="0" smtClean="0"/>
              <a:t>How to compute confidence intervals for complex distributions when deriving formulas is not helping?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statistics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Computer Arithmetic</a:t>
            </a:r>
          </a:p>
          <a:p>
            <a:r>
              <a:rPr lang="en-US" dirty="0" smtClean="0"/>
              <a:t>Introduction to R</a:t>
            </a:r>
          </a:p>
          <a:p>
            <a:r>
              <a:rPr lang="en-US" dirty="0" smtClean="0"/>
              <a:t>Random number generation</a:t>
            </a:r>
          </a:p>
          <a:p>
            <a:r>
              <a:rPr lang="en-US" dirty="0" smtClean="0"/>
              <a:t>Monte Carlo methods in statistical inference</a:t>
            </a:r>
          </a:p>
          <a:p>
            <a:r>
              <a:rPr lang="en-US" dirty="0" smtClean="0"/>
              <a:t>Bootstrap, cross-validation, jackknife </a:t>
            </a:r>
          </a:p>
          <a:p>
            <a:endParaRPr lang="en-US" dirty="0" smtClean="0"/>
          </a:p>
          <a:p>
            <a:r>
              <a:rPr lang="en-US" dirty="0" smtClean="0"/>
              <a:t>Numerical linear algebra</a:t>
            </a:r>
          </a:p>
          <a:p>
            <a:r>
              <a:rPr lang="en-US" dirty="0" smtClean="0"/>
              <a:t>Optimization</a:t>
            </a:r>
          </a:p>
          <a:p>
            <a:r>
              <a:rPr lang="en-US" dirty="0" smtClean="0"/>
              <a:t>EM algorithm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Sensitivity analysis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data is stored in binary form (bits)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 Byte=8bit   (typical unit!)</a:t>
            </a:r>
          </a:p>
          <a:p>
            <a:r>
              <a:rPr lang="en-US" dirty="0" smtClean="0"/>
              <a:t>1 Word = 32 or 64 bit (depend on comp)</a:t>
            </a:r>
          </a:p>
          <a:p>
            <a:r>
              <a:rPr lang="en-US" dirty="0" smtClean="0"/>
              <a:t>1KB=1024bytes</a:t>
            </a:r>
          </a:p>
          <a:p>
            <a:r>
              <a:rPr lang="en-US" dirty="0" smtClean="0"/>
              <a:t>1MB=1024 KB</a:t>
            </a:r>
          </a:p>
          <a:p>
            <a:r>
              <a:rPr lang="en-US" dirty="0" smtClean="0"/>
              <a:t>…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presentation and measures</a:t>
            </a:r>
            <a:endParaRPr lang="sv-S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2000240"/>
          <a:ext cx="3690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368"/>
                <a:gridCol w="461368"/>
                <a:gridCol w="461368"/>
                <a:gridCol w="461368"/>
                <a:gridCol w="461368"/>
                <a:gridCol w="461368"/>
                <a:gridCol w="461368"/>
                <a:gridCol w="461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(American standard code for information </a:t>
            </a:r>
            <a:r>
              <a:rPr lang="en-US" dirty="0" err="1" smtClean="0"/>
              <a:t>excahnge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character – 1 byte (totally 2</a:t>
            </a:r>
            <a:r>
              <a:rPr lang="en-US" baseline="30000" dirty="0" smtClean="0"/>
              <a:t>8</a:t>
            </a:r>
            <a:r>
              <a:rPr lang="en-US" dirty="0" smtClean="0"/>
              <a:t> characters)</a:t>
            </a:r>
          </a:p>
          <a:p>
            <a:pPr lvl="1"/>
            <a:r>
              <a:rPr lang="en-US" dirty="0" smtClean="0"/>
              <a:t>English </a:t>
            </a:r>
            <a:r>
              <a:rPr lang="en-US" dirty="0" err="1" smtClean="0"/>
              <a:t>letters+arabic</a:t>
            </a:r>
            <a:r>
              <a:rPr lang="en-US" dirty="0" smtClean="0"/>
              <a:t> </a:t>
            </a:r>
            <a:r>
              <a:rPr lang="en-US" dirty="0" err="1" smtClean="0"/>
              <a:t>numerals+punctuation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Unicode</a:t>
            </a:r>
          </a:p>
          <a:p>
            <a:pPr lvl="1"/>
            <a:r>
              <a:rPr lang="en-US" dirty="0" smtClean="0"/>
              <a:t>Each character – 2 bytes</a:t>
            </a:r>
          </a:p>
          <a:p>
            <a:pPr lvl="1"/>
            <a:r>
              <a:rPr lang="en-US" dirty="0" smtClean="0"/>
              <a:t>Variety of languages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integer can be represented as a sequence of bits</a:t>
            </a:r>
            <a:r>
              <a:rPr lang="sv-SE" dirty="0" smtClean="0"/>
              <a:t>: A=a</a:t>
            </a:r>
            <a:r>
              <a:rPr lang="sv-SE" baseline="-25000" dirty="0" smtClean="0"/>
              <a:t>0</a:t>
            </a:r>
            <a:r>
              <a:rPr lang="sv-SE" dirty="0" smtClean="0"/>
              <a:t>2</a:t>
            </a:r>
            <a:r>
              <a:rPr lang="sv-SE" baseline="30000" dirty="0" smtClean="0"/>
              <a:t>0</a:t>
            </a:r>
            <a:r>
              <a:rPr lang="sv-SE" dirty="0" smtClean="0"/>
              <a:t>+a</a:t>
            </a:r>
            <a:r>
              <a:rPr lang="sv-SE" baseline="-25000" dirty="0" smtClean="0"/>
              <a:t>1</a:t>
            </a:r>
            <a:r>
              <a:rPr lang="sv-SE" dirty="0" smtClean="0"/>
              <a:t>2</a:t>
            </a:r>
            <a:r>
              <a:rPr lang="sv-SE" baseline="30000" dirty="0" smtClean="0"/>
              <a:t>1</a:t>
            </a:r>
            <a:r>
              <a:rPr lang="sv-SE" dirty="0" smtClean="0"/>
              <a:t>+a</a:t>
            </a:r>
            <a:r>
              <a:rPr lang="sv-SE" baseline="-25000" dirty="0" smtClean="0"/>
              <a:t>2</a:t>
            </a:r>
            <a:r>
              <a:rPr lang="sv-SE" dirty="0" smtClean="0"/>
              <a:t>2</a:t>
            </a:r>
            <a:r>
              <a:rPr lang="sv-SE" baseline="30000" dirty="0" smtClean="0"/>
              <a:t>2</a:t>
            </a:r>
            <a:r>
              <a:rPr lang="sv-SE" dirty="0" smtClean="0"/>
              <a:t>+…. </a:t>
            </a:r>
            <a:r>
              <a:rPr lang="sv-SE" dirty="0" smtClean="0">
                <a:solidFill>
                  <a:srgbClr val="006600"/>
                </a:solidFill>
              </a:rPr>
              <a:t>Try with A=5 </a:t>
            </a:r>
            <a:r>
              <a:rPr lang="sv-SE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Integer may occupy a word, half of word or double word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Negative numbers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Leading bit</a:t>
            </a:r>
            <a:r>
              <a:rPr lang="en-US" dirty="0" smtClean="0"/>
              <a:t>: first bit=1 if negative  (easy)</a:t>
            </a:r>
          </a:p>
          <a:p>
            <a:pPr lvl="1"/>
            <a:r>
              <a:rPr lang="en-US" dirty="0" smtClean="0"/>
              <a:t>Two’s complement (short numbers): 8=00001000 , -8=11110111</a:t>
            </a:r>
          </a:p>
          <a:p>
            <a:pPr lvl="1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6600"/>
                </a:solidFill>
              </a:rPr>
              <a:t>Try to add +8 and -8! </a:t>
            </a:r>
          </a:p>
          <a:p>
            <a:pPr lvl="1"/>
            <a:r>
              <a:rPr lang="en-US" dirty="0" smtClean="0"/>
              <a:t>If k bits used,  range becomes [-2</a:t>
            </a:r>
            <a:r>
              <a:rPr lang="en-US" baseline="30000" dirty="0" smtClean="0"/>
              <a:t>k-1</a:t>
            </a:r>
            <a:r>
              <a:rPr lang="en-US" dirty="0" smtClean="0"/>
              <a:t>,2</a:t>
            </a:r>
            <a:r>
              <a:rPr lang="en-US" baseline="30000" dirty="0" smtClean="0"/>
              <a:t>k-1</a:t>
            </a:r>
            <a:r>
              <a:rPr lang="en-US" dirty="0" smtClean="0"/>
              <a:t>-1]</a:t>
            </a:r>
            <a:endParaRPr lang="en-US" dirty="0" smtClean="0">
              <a:solidFill>
                <a:srgbClr val="0066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Fixed-point (integer) system</a:t>
            </a:r>
            <a:endParaRPr lang="sv-S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Addition, multiplication: work with bits</a:t>
            </a:r>
          </a:p>
          <a:p>
            <a:r>
              <a:rPr lang="en-US" smtClean="0"/>
              <a:t>Substraction</a:t>
            </a:r>
            <a:r>
              <a:rPr lang="en-US" dirty="0" smtClean="0"/>
              <a:t>: A-B= A+ (-B)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Division:</a:t>
            </a:r>
            <a:r>
              <a:rPr lang="en-US" dirty="0" smtClean="0"/>
              <a:t> Is not easy to do,  rounded towards zero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Overflow: If adding two large numbers, sign bit can be treated as high order bit, in some architectures result is a negative number!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sv-S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</a:t>
            </a:r>
          </a:p>
          <a:p>
            <a:r>
              <a:rPr lang="en-US" dirty="0" smtClean="0"/>
              <a:t>Exponent</a:t>
            </a:r>
          </a:p>
          <a:p>
            <a:r>
              <a:rPr lang="en-US" dirty="0" smtClean="0"/>
              <a:t>Mantissa=</a:t>
            </a:r>
            <a:r>
              <a:rPr lang="en-US" dirty="0" err="1" smtClean="0"/>
              <a:t>Significand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±</a:t>
            </a:r>
            <a:r>
              <a:rPr lang="en-US" baseline="-25000" dirty="0" smtClean="0"/>
              <a:t> </a:t>
            </a:r>
            <a:r>
              <a:rPr lang="en-US" dirty="0" smtClean="0"/>
              <a:t>0.d1d2…</a:t>
            </a:r>
            <a:r>
              <a:rPr lang="en-US" dirty="0" err="1" smtClean="0"/>
              <a:t>d</a:t>
            </a:r>
            <a:r>
              <a:rPr lang="en-US" baseline="-25000" dirty="0" err="1" smtClean="0"/>
              <a:t>p</a:t>
            </a:r>
            <a:r>
              <a:rPr lang="en-US" dirty="0" smtClean="0"/>
              <a:t>*b</a:t>
            </a:r>
            <a:r>
              <a:rPr lang="en-US" baseline="30000" dirty="0" smtClean="0"/>
              <a:t>e</a:t>
            </a:r>
            <a:endParaRPr lang="en-US" dirty="0" smtClean="0"/>
          </a:p>
          <a:p>
            <a:r>
              <a:rPr lang="en-US" dirty="0" smtClean="0"/>
              <a:t>Values to be presented approx [-10</a:t>
            </a:r>
            <a:r>
              <a:rPr lang="en-US" baseline="30000" dirty="0" smtClean="0"/>
              <a:t>300</a:t>
            </a:r>
            <a:r>
              <a:rPr lang="en-US" dirty="0" smtClean="0"/>
              <a:t>,10</a:t>
            </a:r>
            <a:r>
              <a:rPr lang="en-US" baseline="30000" dirty="0" smtClean="0"/>
              <a:t>300</a:t>
            </a:r>
            <a:r>
              <a:rPr lang="en-US" dirty="0" smtClean="0"/>
              <a:t>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system</a:t>
            </a:r>
            <a:endParaRPr lang="sv-S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71538" y="2714620"/>
          <a:ext cx="6096000" cy="67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22"/>
                <a:gridCol w="1357322"/>
                <a:gridCol w="3905256"/>
              </a:tblGrid>
              <a:tr h="674678">
                <a:tc>
                  <a:txBody>
                    <a:bodyPr/>
                    <a:lstStyle/>
                    <a:p>
                      <a:r>
                        <a:rPr lang="en-US" dirty="0" smtClean="0"/>
                        <a:t>sign</a:t>
                      </a:r>
                    </a:p>
                    <a:p>
                      <a:r>
                        <a:rPr lang="en-US" dirty="0" smtClean="0"/>
                        <a:t>(1bit)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 </a:t>
                      </a:r>
                    </a:p>
                    <a:p>
                      <a:r>
                        <a:rPr lang="en-US" dirty="0" smtClean="0"/>
                        <a:t>(11bits)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Mantissa </a:t>
                      </a:r>
                    </a:p>
                    <a:p>
                      <a:r>
                        <a:rPr lang="en-US" dirty="0" smtClean="0"/>
                        <a:t>(52 bits)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7572</TotalTime>
  <Words>812</Words>
  <Application>Microsoft Office PowerPoint</Application>
  <PresentationFormat>On-screen Show (4:3)</PresentationFormat>
  <Paragraphs>188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Lecture 1a: Introduction,  Computer arithmetic</vt:lpstr>
      <vt:lpstr>Course structure</vt:lpstr>
      <vt:lpstr>Computational statistics</vt:lpstr>
      <vt:lpstr>Course contents</vt:lpstr>
      <vt:lpstr>Data presentation and measures</vt:lpstr>
      <vt:lpstr>Characters</vt:lpstr>
      <vt:lpstr>Fixed-point (integer) system</vt:lpstr>
      <vt:lpstr>Arithmetic operations</vt:lpstr>
      <vt:lpstr>Floating-point system</vt:lpstr>
      <vt:lpstr>Floating-point system</vt:lpstr>
      <vt:lpstr>Special floating-point numbers</vt:lpstr>
      <vt:lpstr>Operations on real numbers and floats</vt:lpstr>
      <vt:lpstr>Operations on real numbers and floats</vt:lpstr>
      <vt:lpstr>Summation problem</vt:lpstr>
      <vt:lpstr>Cancellation</vt:lpstr>
      <vt:lpstr>Reading</vt:lpstr>
    </vt:vector>
  </TitlesOfParts>
  <Company>Linkopings universitet, 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651</cp:revision>
  <dcterms:created xsi:type="dcterms:W3CDTF">2010-03-24T13:38:58Z</dcterms:created>
  <dcterms:modified xsi:type="dcterms:W3CDTF">2010-04-06T10:34:34Z</dcterms:modified>
</cp:coreProperties>
</file>