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316" r:id="rId6"/>
    <p:sldId id="261" r:id="rId7"/>
    <p:sldId id="262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37" r:id="rId20"/>
    <p:sldId id="268" r:id="rId21"/>
    <p:sldId id="329" r:id="rId22"/>
    <p:sldId id="330" r:id="rId23"/>
    <p:sldId id="332" r:id="rId24"/>
    <p:sldId id="341" r:id="rId25"/>
    <p:sldId id="271" r:id="rId26"/>
    <p:sldId id="272" r:id="rId27"/>
    <p:sldId id="273" r:id="rId28"/>
    <p:sldId id="333" r:id="rId29"/>
    <p:sldId id="334" r:id="rId30"/>
    <p:sldId id="276" r:id="rId31"/>
    <p:sldId id="344" r:id="rId32"/>
    <p:sldId id="335" r:id="rId33"/>
    <p:sldId id="336" r:id="rId34"/>
    <p:sldId id="338" r:id="rId35"/>
    <p:sldId id="339" r:id="rId36"/>
    <p:sldId id="340" r:id="rId37"/>
    <p:sldId id="342" r:id="rId38"/>
    <p:sldId id="343" r:id="rId39"/>
    <p:sldId id="345" r:id="rId40"/>
    <p:sldId id="346" r:id="rId41"/>
    <p:sldId id="347" r:id="rId42"/>
    <p:sldId id="293" r:id="rId43"/>
    <p:sldId id="349" r:id="rId44"/>
    <p:sldId id="302" r:id="rId45"/>
    <p:sldId id="303" r:id="rId46"/>
    <p:sldId id="304" r:id="rId47"/>
    <p:sldId id="305" r:id="rId48"/>
    <p:sldId id="306" r:id="rId49"/>
    <p:sldId id="348" r:id="rId5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2010-03-31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652D3-AF05-48E3-AAF2-8DD22EB10F8C}" type="slidenum">
              <a:rPr lang="en-GB"/>
              <a:pPr/>
              <a:t>3</a:t>
            </a:fld>
            <a:endParaRPr lang="en-GB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6B87E-6D6A-4311-8E99-73FE4B42821D}" type="slidenum">
              <a:rPr lang="en-GB"/>
              <a:pPr/>
              <a:t>4</a:t>
            </a:fld>
            <a:endParaRPr lang="en-GB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616AD-CE6A-4228-84D2-8AA28160ABAB}" type="slidenum">
              <a:rPr lang="en-GB"/>
              <a:pPr/>
              <a:t>5</a:t>
            </a:fld>
            <a:endParaRPr lang="en-GB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3176B-2806-4E0D-A1C8-F43AC81B23FB}" type="slidenum">
              <a:rPr lang="en-GB"/>
              <a:pPr/>
              <a:t>6</a:t>
            </a:fld>
            <a:endParaRPr lang="en-GB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395F66-8D37-4880-B562-750012145613}" type="slidenum">
              <a:rPr lang="en-GB"/>
              <a:pPr/>
              <a:t>7</a:t>
            </a:fld>
            <a:endParaRPr lang="en-GB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82C67A-F5A8-4F31-90D7-B9913BF57A82}" type="datetime1">
              <a:rPr lang="sv-SE" smtClean="0"/>
              <a:t>2010-03-31</a:t>
            </a:fld>
            <a:endParaRPr lang="sv-S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00430" y="6357958"/>
            <a:ext cx="2350681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F0EE3-205A-4DE5-92A4-10EEC5B677EC}" type="datetime1">
              <a:rPr lang="sv-SE" smtClean="0"/>
              <a:t>2010-03-31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FECF8-33E9-44CB-98A9-60914E7828BC}" type="datetime1">
              <a:rPr lang="sv-SE" smtClean="0"/>
              <a:t>2010-03-31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75EA0-E827-4CF6-9DC4-F0C88824C0B5}" type="datetime1">
              <a:rPr lang="sv-SE" smtClean="0"/>
              <a:t>2010-03-31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72C36C-FAE5-4140-8AC5-75BAF365EA4A}" type="datetime1">
              <a:rPr lang="sv-SE" smtClean="0"/>
              <a:t>2010-03-31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DB335-0A5D-4F77-956A-F9AA0EA1513F}" type="datetime1">
              <a:rPr lang="sv-SE" smtClean="0"/>
              <a:t>2010-03-31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7E829D-72DB-4D4E-A362-0F5DAECD3035}" type="datetime1">
              <a:rPr lang="sv-SE" smtClean="0"/>
              <a:t>2010-03-31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AD54C-1A63-4A05-9C9E-8FEBB0F78766}" type="datetime1">
              <a:rPr lang="sv-SE" smtClean="0"/>
              <a:t>2010-03-31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55F88-B113-4C1C-95FE-997856333AB9}" type="datetime1">
              <a:rPr lang="sv-SE" smtClean="0"/>
              <a:t>2010-03-31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0FB8A2-59F2-46D2-87C3-388D370CA28E}" type="datetime1">
              <a:rPr lang="sv-SE" smtClean="0"/>
              <a:t>2010-03-31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10B785-DBEC-4FC2-B9E5-07AD8FBB3A23}" type="datetime1">
              <a:rPr lang="sv-SE" smtClean="0"/>
              <a:t>2010-03-31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1BDE46-7018-426F-849D-6A628FF23D0E}" type="datetime1">
              <a:rPr lang="sv-SE" smtClean="0"/>
              <a:t>2010-03-31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hyperlink" Target="http://www.r-project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2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Lecture</a:t>
            </a:r>
            <a:r>
              <a:rPr lang="sv-SE" dirty="0" smtClean="0"/>
              <a:t> </a:t>
            </a:r>
            <a:r>
              <a:rPr lang="sv-SE" dirty="0" smtClean="0"/>
              <a:t>1b: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Introduction</a:t>
            </a:r>
            <a:r>
              <a:rPr lang="sv-SE" dirty="0" smtClean="0"/>
              <a:t> to R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menu items</a:t>
            </a:r>
            <a:endParaRPr lang="sv-SE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85926"/>
            <a:ext cx="6692929" cy="388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menu items</a:t>
            </a:r>
            <a:endParaRPr lang="sv-SE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952" y="2105024"/>
            <a:ext cx="5862062" cy="325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menu items</a:t>
            </a:r>
            <a:endParaRPr lang="sv-SE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5056" y="1576388"/>
            <a:ext cx="5413894" cy="442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Specific function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Help browser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help.start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sv-SE" dirty="0" smtClean="0"/>
          </a:p>
          <a:p>
            <a:endParaRPr lang="en-US" dirty="0" smtClean="0"/>
          </a:p>
          <a:p>
            <a:r>
              <a:rPr lang="en-US" dirty="0" smtClean="0"/>
              <a:t>Search for something in help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help.search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Gettting</a:t>
            </a:r>
            <a:r>
              <a:rPr lang="en-US" dirty="0" smtClean="0"/>
              <a:t> help</a:t>
            </a:r>
            <a:endParaRPr lang="sv-S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case-sensitive</a:t>
            </a:r>
          </a:p>
          <a:p>
            <a:r>
              <a:rPr lang="en-US" dirty="0" smtClean="0"/>
              <a:t>Separate commands by semicolon (;)</a:t>
            </a:r>
          </a:p>
          <a:p>
            <a:r>
              <a:rPr lang="en-US" dirty="0" smtClean="0"/>
              <a:t>Comments: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#R is a very cool language!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Data assignment: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 -&gt; or &lt;-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a&lt;-3;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3-&gt;b;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/>
          <a:lstStyle/>
          <a:p>
            <a:r>
              <a:rPr lang="en-US" dirty="0" smtClean="0"/>
              <a:t>Assign a vector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verctors</a:t>
            </a:r>
            <a:endParaRPr lang="sv-SE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00034" y="1571612"/>
          <a:ext cx="3311525" cy="1722437"/>
        </p:xfrm>
        <a:graphic>
          <a:graphicData uri="http://schemas.openxmlformats.org/presentationml/2006/ole">
            <p:oleObj spid="_x0000_s52226" name="Bitmappsbild" r:id="rId3" imgW="1886213" imgH="980952" progId="Paint.Picture">
              <p:embed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60847" y="2076437"/>
            <a:ext cx="424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The function </a:t>
            </a:r>
            <a:r>
              <a:rPr lang="en-GB" dirty="0">
                <a:latin typeface="Courier New" pitchFamily="49" charset="0"/>
              </a:rPr>
              <a:t>c()</a:t>
            </a:r>
            <a:r>
              <a:rPr lang="en-GB" dirty="0"/>
              <a:t> combines individual values (comma-spaced) to a vector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7158" y="3643314"/>
            <a:ext cx="8497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Printing the value on screen: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714348" y="4214818"/>
          <a:ext cx="2592387" cy="2005012"/>
        </p:xfrm>
        <a:graphic>
          <a:graphicData uri="http://schemas.openxmlformats.org/presentationml/2006/ole">
            <p:oleObj spid="_x0000_s52227" name="Bitmappsbild" r:id="rId4" imgW="1600000" imgH="1238423" progId="Paint.Picture">
              <p:embed/>
            </p:oleObj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29124" y="4071942"/>
            <a:ext cx="44640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Either enter the variable or use the function </a:t>
            </a:r>
            <a:r>
              <a:rPr lang="en-GB" dirty="0">
                <a:latin typeface="Courier New" pitchFamily="49" charset="0"/>
              </a:rPr>
              <a:t>print()</a:t>
            </a: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Note that the output begins with </a:t>
            </a:r>
            <a:r>
              <a:rPr lang="en-GB" dirty="0">
                <a:latin typeface="Courier New" pitchFamily="49" charset="0"/>
              </a:rPr>
              <a:t>[1]</a:t>
            </a:r>
            <a:r>
              <a:rPr lang="en-GB" dirty="0"/>
              <a:t>. This is the row number, and in this case </a:t>
            </a:r>
            <a:r>
              <a:rPr lang="en-GB" b="1" i="1" dirty="0"/>
              <a:t>x</a:t>
            </a:r>
            <a:r>
              <a:rPr lang="en-GB" dirty="0"/>
              <a:t> is interpreted as a row vector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 and removing objects</a:t>
            </a:r>
            <a:endParaRPr lang="sv-SE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7010" y="1495416"/>
            <a:ext cx="8497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Listing defined objects (vectors, matrices, data frames):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00034" y="1857364"/>
          <a:ext cx="3024187" cy="1808162"/>
        </p:xfrm>
        <a:graphic>
          <a:graphicData uri="http://schemas.openxmlformats.org/presentationml/2006/ole">
            <p:oleObj spid="_x0000_s53250" name="Bitmappsbild" r:id="rId3" imgW="1752381" imgH="1047619" progId="Paint.Picture">
              <p:embed/>
            </p:oleObj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89409" y="2001826"/>
            <a:ext cx="3959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Use the function </a:t>
            </a:r>
            <a:r>
              <a:rPr lang="en-GB">
                <a:latin typeface="Courier New" pitchFamily="49" charset="0"/>
              </a:rPr>
              <a:t>ls() </a:t>
            </a:r>
            <a:r>
              <a:rPr lang="en-GB"/>
              <a:t>with </a:t>
            </a:r>
            <a:r>
              <a:rPr lang="en-GB" u="sng"/>
              <a:t>no</a:t>
            </a:r>
            <a:r>
              <a:rPr lang="en-GB"/>
              <a:t> arguments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85720" y="3786190"/>
            <a:ext cx="8497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Removing objects: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14282" y="4143380"/>
          <a:ext cx="3960812" cy="2205038"/>
        </p:xfrm>
        <a:graphic>
          <a:graphicData uri="http://schemas.openxmlformats.org/presentationml/2006/ole">
            <p:oleObj spid="_x0000_s53251" name="Bitmappsbild" r:id="rId4" imgW="2190476" imgH="1219370" progId="Paint.Picture">
              <p:embed/>
            </p:oleObj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895819" y="436086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Use the function </a:t>
            </a:r>
            <a:r>
              <a:rPr lang="en-GB">
                <a:latin typeface="Courier New" pitchFamily="49" charset="0"/>
              </a:rPr>
              <a:t>rm()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either ‘: ‘ or </a:t>
            </a:r>
            <a:r>
              <a:rPr lang="en-US" dirty="0" err="1" smtClean="0"/>
              <a:t>seq</a:t>
            </a:r>
            <a:r>
              <a:rPr lang="en-US" dirty="0" smtClean="0"/>
              <a:t>()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sv-SE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928802"/>
            <a:ext cx="6572296" cy="3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Element-wise: +-*/</a:t>
            </a:r>
            <a:r>
              <a:rPr lang="sv-SE" dirty="0" smtClean="0"/>
              <a:t>^</a:t>
            </a:r>
            <a:endParaRPr lang="en-US" dirty="0" smtClean="0"/>
          </a:p>
          <a:p>
            <a:r>
              <a:rPr lang="en-US" dirty="0" smtClean="0"/>
              <a:t>log exp sin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length –number of elements</a:t>
            </a:r>
          </a:p>
          <a:p>
            <a:r>
              <a:rPr lang="en-US" dirty="0" smtClean="0"/>
              <a:t>sum - sum of all elements</a:t>
            </a:r>
          </a:p>
          <a:p>
            <a:r>
              <a:rPr lang="en-US" dirty="0" smtClean="0"/>
              <a:t>max min sort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Logicals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>
              <a:buNone/>
            </a:pPr>
            <a:r>
              <a:rPr lang="en-US" dirty="0" smtClean="0"/>
              <a:t>TRUE or FALSE: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a&lt;-TRUE;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sv-SE" dirty="0" smtClean="0"/>
              <a:t>&gt;   &gt;=   &lt;   &lt;=   !=   &amp; (and)</a:t>
            </a:r>
            <a:r>
              <a:rPr lang="en-US" dirty="0" smtClean="0"/>
              <a:t>   | (or)</a:t>
            </a:r>
          </a:p>
          <a:p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with vectors</a:t>
            </a:r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in R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attributes</a:t>
            </a:r>
            <a:r>
              <a:rPr lang="sv-SE" dirty="0" smtClean="0"/>
              <a:t> (</a:t>
            </a:r>
            <a:r>
              <a:rPr lang="sv-SE" dirty="0" err="1" smtClean="0"/>
              <a:t>especially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 in </a:t>
            </a:r>
            <a:r>
              <a:rPr lang="sv-SE" dirty="0" err="1" smtClean="0"/>
              <a:t>working</a:t>
            </a:r>
            <a:r>
              <a:rPr lang="sv-SE" dirty="0" smtClean="0"/>
              <a:t> with </a:t>
            </a:r>
            <a:r>
              <a:rPr lang="sv-SE" dirty="0" err="1" smtClean="0"/>
              <a:t>functions</a:t>
            </a:r>
            <a:r>
              <a:rPr lang="sv-SE" dirty="0" smtClean="0"/>
              <a:t>)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Attributes</a:t>
            </a:r>
            <a:endParaRPr lang="sv-SE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571744"/>
            <a:ext cx="4358462" cy="197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 is an open source comprehensive statistical package, more and more used around the world.</a:t>
            </a:r>
          </a:p>
          <a:p>
            <a:endParaRPr lang="en-US" sz="1800" dirty="0" smtClean="0"/>
          </a:p>
          <a:p>
            <a:r>
              <a:rPr lang="en-US" sz="1800" dirty="0" smtClean="0"/>
              <a:t>R is a real programming language (compare to SAS or Minitab)</a:t>
            </a:r>
          </a:p>
          <a:p>
            <a:endParaRPr lang="en-US" sz="1800" dirty="0" smtClean="0"/>
          </a:p>
          <a:p>
            <a:r>
              <a:rPr lang="en-US" sz="1800" dirty="0" smtClean="0"/>
              <a:t>R is not low-level language as C or Visual Basic</a:t>
            </a:r>
          </a:p>
          <a:p>
            <a:endParaRPr lang="en-US" sz="1800" dirty="0" smtClean="0"/>
          </a:p>
          <a:p>
            <a:r>
              <a:rPr lang="en-US" sz="1800" dirty="0" smtClean="0"/>
              <a:t>Can be compared to </a:t>
            </a:r>
            <a:r>
              <a:rPr lang="en-US" sz="1800" dirty="0" err="1" smtClean="0"/>
              <a:t>Matlab</a:t>
            </a:r>
            <a:r>
              <a:rPr lang="en-US" sz="1800" dirty="0" smtClean="0"/>
              <a:t> by structure, by origin – free version of 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+  Has a lot of contributed packages covering a lot of statistical methods (also recent ones!)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- Documentation is badly structured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About</a:t>
            </a:r>
            <a:r>
              <a:rPr lang="sv-SE" dirty="0" smtClean="0"/>
              <a:t> R</a:t>
            </a:r>
            <a:endParaRPr lang="sv-S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35183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Alternative 1: Use the function </a:t>
            </a:r>
            <a:r>
              <a:rPr lang="en-GB" sz="1600" dirty="0">
                <a:latin typeface="Courier New" pitchFamily="49" charset="0"/>
              </a:rPr>
              <a:t>matrix()</a:t>
            </a:r>
            <a:endParaRPr lang="en-GB" sz="1600" dirty="0"/>
          </a:p>
          <a:p>
            <a:pPr>
              <a:spcBef>
                <a:spcPct val="50000"/>
              </a:spcBef>
            </a:pPr>
            <a:r>
              <a:rPr lang="en-GB" sz="1600" dirty="0"/>
              <a:t>	</a:t>
            </a:r>
            <a:r>
              <a:rPr lang="en-GB" sz="1600" dirty="0">
                <a:latin typeface="Courier New" pitchFamily="49" charset="0"/>
              </a:rPr>
              <a:t>a&lt;-matrix(</a:t>
            </a:r>
            <a:r>
              <a:rPr lang="en-GB" sz="1600" i="1" dirty="0" err="1"/>
              <a:t>values</a:t>
            </a:r>
            <a:r>
              <a:rPr lang="en-GB" sz="1600" dirty="0" err="1">
                <a:latin typeface="Courier New" pitchFamily="49" charset="0"/>
              </a:rPr>
              <a:t>,nrow</a:t>
            </a:r>
            <a:r>
              <a:rPr lang="en-GB" sz="1600" dirty="0">
                <a:latin typeface="Courier New" pitchFamily="49" charset="0"/>
              </a:rPr>
              <a:t>=</a:t>
            </a:r>
            <a:r>
              <a:rPr lang="en-GB" sz="1600" i="1" dirty="0" err="1"/>
              <a:t>m</a:t>
            </a:r>
            <a:r>
              <a:rPr lang="en-GB" sz="1600" dirty="0" err="1">
                <a:latin typeface="Courier New" pitchFamily="49" charset="0"/>
              </a:rPr>
              <a:t>,ncol</a:t>
            </a:r>
            <a:r>
              <a:rPr lang="en-GB" sz="1600" dirty="0">
                <a:latin typeface="Courier New" pitchFamily="49" charset="0"/>
              </a:rPr>
              <a:t>=</a:t>
            </a:r>
            <a:r>
              <a:rPr lang="en-GB" sz="1600" i="1" dirty="0"/>
              <a:t>n</a:t>
            </a:r>
            <a:r>
              <a:rPr lang="en-GB" sz="16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GB" sz="1600" dirty="0">
                <a:latin typeface="Courier New" pitchFamily="49" charset="0"/>
              </a:rPr>
              <a:t>	</a:t>
            </a:r>
            <a:r>
              <a:rPr lang="en-GB" sz="1600" i="1" dirty="0"/>
              <a:t>values</a:t>
            </a:r>
            <a:r>
              <a:rPr lang="en-GB" sz="1600" dirty="0"/>
              <a:t> is a list of values enclosed in </a:t>
            </a:r>
            <a:r>
              <a:rPr lang="en-GB" sz="1600" dirty="0">
                <a:latin typeface="Courier New" pitchFamily="49" charset="0"/>
              </a:rPr>
              <a:t>c()</a:t>
            </a:r>
            <a:r>
              <a:rPr lang="en-GB" sz="1600" dirty="0"/>
              <a:t>, i.e. a row vector </a:t>
            </a:r>
            <a:r>
              <a:rPr lang="en-GB" sz="1600" i="1" dirty="0"/>
              <a:t>or</a:t>
            </a:r>
            <a:r>
              <a:rPr lang="en-GB" sz="1600" dirty="0"/>
              <a:t> an 	already defined vector. 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	</a:t>
            </a:r>
            <a:r>
              <a:rPr lang="en-GB" sz="1600" i="1" dirty="0"/>
              <a:t>m</a:t>
            </a:r>
            <a:r>
              <a:rPr lang="en-GB" sz="1600" dirty="0"/>
              <a:t> is the number of rows and </a:t>
            </a:r>
            <a:r>
              <a:rPr lang="en-GB" sz="1600" i="1" dirty="0"/>
              <a:t>n</a:t>
            </a:r>
            <a:r>
              <a:rPr lang="en-GB" sz="1600" dirty="0"/>
              <a:t> is the number of columns of </a:t>
            </a:r>
            <a:endParaRPr lang="en-GB" sz="1600" dirty="0" smtClean="0"/>
          </a:p>
          <a:p>
            <a:pPr>
              <a:spcBef>
                <a:spcPct val="50000"/>
              </a:spcBef>
            </a:pPr>
            <a:r>
              <a:rPr lang="en-GB" sz="1600" dirty="0" smtClean="0"/>
              <a:t>	</a:t>
            </a:r>
            <a:r>
              <a:rPr lang="en-GB" sz="1600" dirty="0" smtClean="0"/>
              <a:t>the matrix. The </a:t>
            </a:r>
            <a:r>
              <a:rPr lang="en-GB" sz="1600" dirty="0"/>
              <a:t>number of values </a:t>
            </a:r>
            <a:r>
              <a:rPr lang="en-GB" sz="1600" i="1" dirty="0"/>
              <a:t>must</a:t>
            </a:r>
            <a:r>
              <a:rPr lang="en-GB" sz="1600" dirty="0"/>
              <a:t> be dividable by both </a:t>
            </a:r>
            <a:r>
              <a:rPr lang="en-GB" sz="1600" i="1" dirty="0"/>
              <a:t>m</a:t>
            </a:r>
            <a:r>
              <a:rPr lang="en-GB" sz="1600" dirty="0"/>
              <a:t> </a:t>
            </a:r>
            <a:r>
              <a:rPr lang="en-GB" sz="1600" dirty="0" smtClean="0"/>
              <a:t>	and </a:t>
            </a:r>
            <a:r>
              <a:rPr lang="en-GB" sz="1600" i="1" dirty="0"/>
              <a:t>n.</a:t>
            </a:r>
          </a:p>
          <a:p>
            <a:pPr>
              <a:spcBef>
                <a:spcPct val="50000"/>
              </a:spcBef>
            </a:pPr>
            <a:r>
              <a:rPr lang="en-GB" sz="1600" i="1" dirty="0"/>
              <a:t>	</a:t>
            </a:r>
            <a:r>
              <a:rPr lang="en-GB" sz="1600" dirty="0"/>
              <a:t>The values are entered </a:t>
            </a:r>
            <a:r>
              <a:rPr lang="en-GB" sz="1600" b="1" i="1" u="sng" dirty="0"/>
              <a:t>column-wise</a:t>
            </a:r>
            <a:r>
              <a:rPr lang="en-GB" sz="1600" dirty="0"/>
              <a:t>.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	The identifiers </a:t>
            </a:r>
            <a:r>
              <a:rPr lang="en-GB" sz="1600" dirty="0" err="1">
                <a:latin typeface="Courier New" pitchFamily="49" charset="0"/>
              </a:rPr>
              <a:t>nrow</a:t>
            </a:r>
            <a:r>
              <a:rPr lang="en-GB" sz="1600" dirty="0">
                <a:latin typeface="Courier New" pitchFamily="49" charset="0"/>
              </a:rPr>
              <a:t>=</a:t>
            </a:r>
            <a:r>
              <a:rPr lang="en-GB" sz="1600" dirty="0"/>
              <a:t> and </a:t>
            </a:r>
            <a:r>
              <a:rPr lang="en-GB" sz="1600" dirty="0" err="1">
                <a:latin typeface="Courier New" pitchFamily="49" charset="0"/>
              </a:rPr>
              <a:t>ncol</a:t>
            </a:r>
            <a:r>
              <a:rPr lang="en-GB" sz="1600" dirty="0">
                <a:latin typeface="Courier New" pitchFamily="49" charset="0"/>
              </a:rPr>
              <a:t>=</a:t>
            </a:r>
            <a:r>
              <a:rPr lang="en-GB" sz="1600" dirty="0"/>
              <a:t> can be omitted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323850" y="4581525"/>
          <a:ext cx="4824413" cy="2087563"/>
        </p:xfrm>
        <a:graphic>
          <a:graphicData uri="http://schemas.openxmlformats.org/presentationml/2006/ole">
            <p:oleObj spid="_x0000_s8194" name="Bitmappsbild" r:id="rId3" imgW="3172268" imgH="1371429" progId="Paint.Picture">
              <p:embed/>
            </p:oleObj>
          </a:graphicData>
        </a:graphic>
      </p:graphicFrame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5508625" y="4797425"/>
            <a:ext cx="33480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Note the double indexing, first number for row and second number for column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Working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with matrices</a:t>
            </a:r>
            <a:endParaRPr kumimoji="0" lang="sv-S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integral indexing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x[1,6]     x[2:10]</a:t>
            </a:r>
          </a:p>
          <a:p>
            <a:endParaRPr lang="en-US" dirty="0" smtClean="0"/>
          </a:p>
          <a:p>
            <a:r>
              <a:rPr lang="en-US" dirty="0" smtClean="0"/>
              <a:t>Negative integral indexing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x[-(1:5)]   </a:t>
            </a:r>
            <a:r>
              <a:rPr lang="en-US" dirty="0" smtClean="0"/>
              <a:t>all except elements 1:5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Indexing entire row or column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x[2,]     </a:t>
            </a:r>
            <a:r>
              <a:rPr lang="en-US" dirty="0" smtClean="0"/>
              <a:t>entire row 2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Matrices of higher dimension can be obtained via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Indexing</a:t>
            </a:r>
            <a:endParaRPr lang="sv-S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Matrix</a:t>
            </a:r>
            <a:r>
              <a:rPr lang="sv-SE" dirty="0" smtClean="0"/>
              <a:t> operations</a:t>
            </a:r>
            <a:endParaRPr lang="sv-SE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285860"/>
            <a:ext cx="5041899" cy="4581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dirty="0" smtClean="0"/>
              <a:t>Matrix operators/functions:</a:t>
            </a:r>
          </a:p>
          <a:p>
            <a:pPr>
              <a:spcBef>
                <a:spcPct val="50000"/>
              </a:spcBef>
            </a:pPr>
            <a:r>
              <a:rPr lang="en-GB" dirty="0" smtClean="0"/>
              <a:t>transpose	</a:t>
            </a:r>
            <a:r>
              <a:rPr lang="en-GB" dirty="0" err="1" smtClean="0">
                <a:latin typeface="Courier New" pitchFamily="49" charset="0"/>
              </a:rPr>
              <a:t>b</a:t>
            </a:r>
            <a:r>
              <a:rPr lang="en-GB" dirty="0" smtClean="0">
                <a:latin typeface="Courier New" pitchFamily="49" charset="0"/>
              </a:rPr>
              <a:t>=t(a</a:t>
            </a:r>
            <a:r>
              <a:rPr lang="en-GB" dirty="0" smtClean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latin typeface="Courier New" pitchFamily="49" charset="0"/>
              </a:rPr>
              <a:t>	</a:t>
            </a:r>
            <a:r>
              <a:rPr lang="en-GB" i="1" dirty="0" err="1" smtClean="0"/>
              <a:t>b</a:t>
            </a:r>
            <a:r>
              <a:rPr lang="en-GB" dirty="0" smtClean="0"/>
              <a:t> = </a:t>
            </a:r>
            <a:r>
              <a:rPr lang="en-GB" i="1" dirty="0" err="1" smtClean="0"/>
              <a:t>a</a:t>
            </a:r>
            <a:r>
              <a:rPr lang="en-GB" baseline="30000" dirty="0" err="1" smtClean="0"/>
              <a:t>T</a:t>
            </a:r>
            <a:endParaRPr lang="en-GB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dirty="0" smtClean="0"/>
              <a:t>Inverse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		</a:t>
            </a:r>
            <a:r>
              <a:rPr lang="en-GB" dirty="0" err="1" smtClean="0">
                <a:latin typeface="Courier New" pitchFamily="49" charset="0"/>
              </a:rPr>
              <a:t>b</a:t>
            </a:r>
            <a:r>
              <a:rPr lang="en-GB" dirty="0" smtClean="0">
                <a:latin typeface="Courier New" pitchFamily="49" charset="0"/>
              </a:rPr>
              <a:t>=solve(a)</a:t>
            </a:r>
            <a:r>
              <a:rPr lang="en-GB" dirty="0" smtClean="0"/>
              <a:t>	</a:t>
            </a: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i="1" dirty="0" err="1" smtClean="0"/>
              <a:t>b</a:t>
            </a:r>
            <a:r>
              <a:rPr lang="en-GB" dirty="0" smtClean="0"/>
              <a:t> </a:t>
            </a:r>
            <a:r>
              <a:rPr lang="en-GB" dirty="0" smtClean="0"/>
              <a:t>= </a:t>
            </a:r>
            <a:r>
              <a:rPr lang="en-GB" i="1" dirty="0" smtClean="0"/>
              <a:t>a</a:t>
            </a:r>
            <a:r>
              <a:rPr lang="en-GB" baseline="30000" dirty="0" smtClean="0"/>
              <a:t>-1</a:t>
            </a:r>
            <a:r>
              <a:rPr lang="en-GB" i="1" dirty="0" smtClean="0"/>
              <a:t> </a:t>
            </a:r>
            <a:r>
              <a:rPr lang="en-GB" dirty="0" smtClean="0"/>
              <a:t> (</a:t>
            </a:r>
            <a:r>
              <a:rPr lang="en-GB" i="1" dirty="0" smtClean="0"/>
              <a:t>when needed</a:t>
            </a:r>
            <a:r>
              <a:rPr lang="en-GB" dirty="0" smtClean="0"/>
              <a:t>)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Matrix</a:t>
            </a:r>
            <a:r>
              <a:rPr lang="sv-SE" dirty="0" smtClean="0"/>
              <a:t> operations</a:t>
            </a:r>
            <a:endParaRPr lang="sv-SE" dirty="0"/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5487" y="1500174"/>
            <a:ext cx="4608513" cy="398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List is a </a:t>
            </a:r>
            <a:r>
              <a:rPr lang="sv-SE" dirty="0" err="1" smtClean="0"/>
              <a:t>collection</a:t>
            </a:r>
            <a:r>
              <a:rPr lang="sv-SE" dirty="0" smtClean="0"/>
              <a:t> of </a:t>
            </a:r>
            <a:r>
              <a:rPr lang="sv-SE" dirty="0" err="1" smtClean="0"/>
              <a:t>objects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Lists</a:t>
            </a:r>
            <a:endParaRPr lang="sv-SE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928802"/>
            <a:ext cx="4000528" cy="379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786058"/>
            <a:ext cx="1571636" cy="96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85720" y="1428736"/>
            <a:ext cx="8569325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Collecting vectors and matrices with the same number of rows in a </a:t>
            </a:r>
            <a:r>
              <a:rPr lang="en-GB" sz="2000" i="1" dirty="0"/>
              <a:t>data frame</a:t>
            </a:r>
            <a:endParaRPr lang="en-GB" sz="2000" dirty="0"/>
          </a:p>
          <a:p>
            <a:pPr>
              <a:spcBef>
                <a:spcPct val="50000"/>
              </a:spcBef>
            </a:pPr>
            <a:r>
              <a:rPr lang="en-GB" sz="1600" dirty="0"/>
              <a:t>Use the function </a:t>
            </a:r>
            <a:r>
              <a:rPr lang="en-GB" sz="1600" dirty="0" err="1">
                <a:latin typeface="Courier New" pitchFamily="49" charset="0"/>
              </a:rPr>
              <a:t>data.frame</a:t>
            </a:r>
            <a:r>
              <a:rPr lang="en-GB" sz="1600" dirty="0">
                <a:latin typeface="Courier New" pitchFamily="49" charset="0"/>
              </a:rPr>
              <a:t>(</a:t>
            </a:r>
            <a:r>
              <a:rPr lang="en-GB" sz="1600" i="1" dirty="0"/>
              <a:t>object 1</a:t>
            </a:r>
            <a:r>
              <a:rPr lang="en-GB" sz="1600" dirty="0"/>
              <a:t>, </a:t>
            </a:r>
            <a:r>
              <a:rPr lang="en-GB" sz="1600" i="1" dirty="0"/>
              <a:t>object 2</a:t>
            </a:r>
            <a:r>
              <a:rPr lang="en-GB" sz="1600" dirty="0"/>
              <a:t>, … , </a:t>
            </a:r>
            <a:r>
              <a:rPr lang="en-GB" sz="1600" i="1" dirty="0"/>
              <a:t>object k</a:t>
            </a:r>
            <a:r>
              <a:rPr lang="en-GB" sz="1600" dirty="0">
                <a:latin typeface="Courier New" pitchFamily="49" charset="0"/>
              </a:rPr>
              <a:t>)</a:t>
            </a:r>
            <a:endParaRPr lang="en-GB" sz="1600" dirty="0"/>
          </a:p>
          <a:p>
            <a:pPr>
              <a:spcBef>
                <a:spcPct val="50000"/>
              </a:spcBef>
            </a:pPr>
            <a:r>
              <a:rPr lang="en-GB" sz="1600" dirty="0"/>
              <a:t>Matrices need to be </a:t>
            </a:r>
            <a:r>
              <a:rPr lang="en-GB" sz="1600" i="1" dirty="0"/>
              <a:t>protected</a:t>
            </a:r>
            <a:r>
              <a:rPr lang="en-GB" sz="1600" dirty="0"/>
              <a:t> , otherwise each column of a matrix will be identified as a single object in the data frame.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Protection is made with the function </a:t>
            </a:r>
            <a:r>
              <a:rPr lang="en-GB" sz="1600" dirty="0">
                <a:latin typeface="Courier New" pitchFamily="49" charset="0"/>
              </a:rPr>
              <a:t>I()</a:t>
            </a:r>
            <a:endParaRPr lang="en-GB" sz="1600" dirty="0"/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929058" y="3571876"/>
          <a:ext cx="4294211" cy="2796986"/>
        </p:xfrm>
        <a:graphic>
          <a:graphicData uri="http://schemas.openxmlformats.org/presentationml/2006/ole">
            <p:oleObj spid="_x0000_s11266" name="Bitmappsbild" r:id="rId3" imgW="2676899" imgH="1743318" progId="Paint.Picture">
              <p:embed/>
            </p:oleObj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</a:t>
            </a:r>
            <a:r>
              <a:rPr kumimoji="0" lang="sv-SE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frames</a:t>
            </a:r>
            <a:endParaRPr kumimoji="0" lang="sv-S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357686" y="3143248"/>
            <a:ext cx="43211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r>
              <a:rPr lang="en-GB" dirty="0" smtClean="0"/>
              <a:t>Objects </a:t>
            </a:r>
            <a:r>
              <a:rPr lang="en-GB" dirty="0"/>
              <a:t>within a data frame can be called upon using the syntax </a:t>
            </a:r>
          </a:p>
          <a:p>
            <a:pPr>
              <a:spcBef>
                <a:spcPct val="50000"/>
              </a:spcBef>
            </a:pPr>
            <a:r>
              <a:rPr lang="en-GB" dirty="0"/>
              <a:t>	</a:t>
            </a:r>
            <a:r>
              <a:rPr lang="en-GB" i="1" dirty="0" err="1"/>
              <a:t>dataframe</a:t>
            </a:r>
            <a:r>
              <a:rPr lang="en-GB" dirty="0" err="1">
                <a:latin typeface="Courier New" pitchFamily="49" charset="0"/>
              </a:rPr>
              <a:t>$</a:t>
            </a:r>
            <a:r>
              <a:rPr lang="en-GB" i="1" dirty="0" err="1"/>
              <a:t>object</a:t>
            </a:r>
            <a:endParaRPr lang="en-GB" dirty="0"/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428596" y="3000372"/>
          <a:ext cx="3527425" cy="2805112"/>
        </p:xfrm>
        <a:graphic>
          <a:graphicData uri="http://schemas.openxmlformats.org/presentationml/2006/ole">
            <p:oleObj spid="_x0000_s12290" name="Bitmappsbild" r:id="rId3" imgW="2000000" imgH="1590897" progId="Paint.Picture">
              <p:embed/>
            </p:oleObj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</a:t>
            </a:r>
            <a:r>
              <a:rPr kumimoji="0" lang="sv-SE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frames</a:t>
            </a:r>
            <a:endParaRPr kumimoji="0" lang="sv-S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143636" y="2214554"/>
            <a:ext cx="2428892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Names of objects within a data frame can be called, set or changed by handling the </a:t>
            </a:r>
            <a:r>
              <a:rPr lang="en-GB" i="1" dirty="0"/>
              <a:t>object</a:t>
            </a:r>
          </a:p>
          <a:p>
            <a:pPr>
              <a:spcBef>
                <a:spcPct val="50000"/>
              </a:spcBef>
            </a:pPr>
            <a:r>
              <a:rPr lang="en-GB" dirty="0"/>
              <a:t>	</a:t>
            </a:r>
            <a:r>
              <a:rPr lang="en-GB" dirty="0">
                <a:latin typeface="Courier New" pitchFamily="49" charset="0"/>
              </a:rPr>
              <a:t>names()</a:t>
            </a:r>
            <a:endParaRPr lang="en-GB" dirty="0"/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500034" y="1857364"/>
          <a:ext cx="5257800" cy="2989263"/>
        </p:xfrm>
        <a:graphic>
          <a:graphicData uri="http://schemas.openxmlformats.org/presentationml/2006/ole">
            <p:oleObj spid="_x0000_s13314" name="Bitmappsbild" r:id="rId3" imgW="3247619" imgH="1848108" progId="Paint.Picture">
              <p:embed/>
            </p:oleObj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</a:t>
            </a:r>
            <a:r>
              <a:rPr kumimoji="0" lang="sv-SE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frames</a:t>
            </a:r>
            <a:endParaRPr kumimoji="0" lang="sv-S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dirty="0" smtClean="0"/>
              <a:t>Assume we have our data stored on the file </a:t>
            </a:r>
            <a:r>
              <a:rPr lang="en-GB" i="1" dirty="0" err="1" smtClean="0"/>
              <a:t>demo.dat</a:t>
            </a:r>
            <a:r>
              <a:rPr lang="en-GB" i="1" dirty="0" smtClean="0"/>
              <a:t> </a:t>
            </a:r>
            <a:r>
              <a:rPr lang="en-GB" dirty="0" smtClean="0"/>
              <a:t>in directory </a:t>
            </a:r>
            <a:r>
              <a:rPr lang="en-GB" i="1" dirty="0" smtClean="0"/>
              <a:t>D:\</a:t>
            </a:r>
            <a:r>
              <a:rPr lang="en-GB" i="1" dirty="0" smtClean="0"/>
              <a:t>undv\732A26</a:t>
            </a:r>
            <a:endParaRPr lang="en-GB" i="1" dirty="0" smtClean="0"/>
          </a:p>
          <a:p>
            <a:pPr>
              <a:spcBef>
                <a:spcPct val="50000"/>
              </a:spcBef>
            </a:pPr>
            <a:r>
              <a:rPr lang="en-GB" dirty="0" smtClean="0"/>
              <a:t>	</a:t>
            </a:r>
            <a:r>
              <a:rPr lang="en-GB" dirty="0" smtClean="0">
                <a:latin typeface="Courier New" pitchFamily="49" charset="0"/>
              </a:rPr>
              <a:t>x	a.1	a.2</a:t>
            </a:r>
          </a:p>
          <a:p>
            <a:r>
              <a:rPr lang="en-GB" dirty="0" smtClean="0">
                <a:latin typeface="Courier New" pitchFamily="49" charset="0"/>
              </a:rPr>
              <a:t>	1	2  	 1</a:t>
            </a:r>
          </a:p>
          <a:p>
            <a:r>
              <a:rPr lang="en-GB" dirty="0" smtClean="0">
                <a:latin typeface="Courier New" pitchFamily="49" charset="0"/>
              </a:rPr>
              <a:t>	2	1 	-1</a:t>
            </a:r>
          </a:p>
          <a:p>
            <a:pPr>
              <a:spcBef>
                <a:spcPct val="50000"/>
              </a:spcBef>
            </a:pPr>
            <a:r>
              <a:rPr lang="en-GB" dirty="0" smtClean="0"/>
              <a:t>First, set </a:t>
            </a:r>
            <a:r>
              <a:rPr lang="en-GB" dirty="0" smtClean="0"/>
              <a:t>correct working directory in R: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Read data from </a:t>
            </a:r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4675" y="2357430"/>
            <a:ext cx="8569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i="1" dirty="0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500570"/>
            <a:ext cx="4537075" cy="920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Read data from </a:t>
            </a:r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7158" y="1857364"/>
            <a:ext cx="8497888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To read from the file, use the function </a:t>
            </a:r>
          </a:p>
          <a:p>
            <a:pPr>
              <a:spcBef>
                <a:spcPct val="50000"/>
              </a:spcBef>
            </a:pPr>
            <a:r>
              <a:rPr lang="en-GB" dirty="0"/>
              <a:t>	</a:t>
            </a:r>
          </a:p>
          <a:p>
            <a:pPr>
              <a:spcBef>
                <a:spcPct val="50000"/>
              </a:spcBef>
            </a:pPr>
            <a:r>
              <a:rPr lang="en-GB" dirty="0"/>
              <a:t>	</a:t>
            </a:r>
            <a:r>
              <a:rPr lang="en-GB" dirty="0" err="1">
                <a:latin typeface="Courier New" pitchFamily="49" charset="0"/>
              </a:rPr>
              <a:t>read.table</a:t>
            </a:r>
            <a:r>
              <a:rPr lang="en-GB" dirty="0">
                <a:latin typeface="Courier New" pitchFamily="49" charset="0"/>
              </a:rPr>
              <a:t>(</a:t>
            </a:r>
            <a:r>
              <a:rPr lang="en-GB" i="1" dirty="0" err="1"/>
              <a:t>filename</a:t>
            </a:r>
            <a:r>
              <a:rPr lang="en-GB" dirty="0" err="1">
                <a:latin typeface="Courier New" pitchFamily="49" charset="0"/>
              </a:rPr>
              <a:t>,header</a:t>
            </a:r>
            <a:r>
              <a:rPr lang="en-GB" dirty="0">
                <a:latin typeface="Courier New" pitchFamily="49" charset="0"/>
              </a:rPr>
              <a:t>=</a:t>
            </a:r>
            <a:r>
              <a:rPr lang="en-GB" i="1" dirty="0" err="1"/>
              <a:t>logical_value</a:t>
            </a:r>
            <a:r>
              <a:rPr lang="en-GB" dirty="0" err="1">
                <a:latin typeface="Courier New" pitchFamily="49" charset="0"/>
              </a:rPr>
              <a:t>,sep</a:t>
            </a:r>
            <a:r>
              <a:rPr lang="en-GB" dirty="0">
                <a:latin typeface="Courier New" pitchFamily="49" charset="0"/>
              </a:rPr>
              <a:t>=</a:t>
            </a:r>
            <a:r>
              <a:rPr lang="en-GB" i="1" dirty="0"/>
              <a:t>separator</a:t>
            </a:r>
            <a:r>
              <a:rPr lang="en-GB" dirty="0">
                <a:latin typeface="Courier New" pitchFamily="49" charset="0"/>
              </a:rPr>
              <a:t>)</a:t>
            </a: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	</a:t>
            </a:r>
            <a:r>
              <a:rPr lang="en-GB" i="1" dirty="0"/>
              <a:t>filename</a:t>
            </a:r>
            <a:r>
              <a:rPr lang="en-GB" dirty="0"/>
              <a:t> is </a:t>
            </a:r>
            <a:r>
              <a:rPr lang="en-GB" dirty="0" smtClean="0"/>
              <a:t> the </a:t>
            </a:r>
            <a:r>
              <a:rPr lang="en-GB" dirty="0"/>
              <a:t>name of the </a:t>
            </a:r>
            <a:r>
              <a:rPr lang="en-GB" dirty="0" smtClean="0"/>
              <a:t>file</a:t>
            </a: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	</a:t>
            </a:r>
            <a:r>
              <a:rPr lang="en-GB" i="1" dirty="0" err="1"/>
              <a:t>logical_value</a:t>
            </a:r>
            <a:r>
              <a:rPr lang="en-GB" dirty="0"/>
              <a:t> </a:t>
            </a:r>
            <a:r>
              <a:rPr lang="en-GB" dirty="0" smtClean="0"/>
              <a:t> is </a:t>
            </a:r>
            <a:r>
              <a:rPr lang="en-GB" dirty="0"/>
              <a:t>set to TRUE if </a:t>
            </a:r>
            <a:r>
              <a:rPr lang="en-GB" dirty="0" smtClean="0"/>
              <a:t>file </a:t>
            </a:r>
            <a:r>
              <a:rPr lang="en-GB" dirty="0"/>
              <a:t>have headers, 	otherwise it should be set to </a:t>
            </a:r>
            <a:r>
              <a:rPr lang="en-GB" dirty="0" smtClean="0"/>
              <a:t>FALSE</a:t>
            </a: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	</a:t>
            </a:r>
            <a:r>
              <a:rPr lang="en-GB" i="1" dirty="0"/>
              <a:t>separator</a:t>
            </a:r>
            <a:r>
              <a:rPr lang="en-GB" dirty="0"/>
              <a:t> </a:t>
            </a:r>
            <a:r>
              <a:rPr lang="en-GB" dirty="0" smtClean="0"/>
              <a:t> (</a:t>
            </a:r>
            <a:r>
              <a:rPr lang="en-GB" dirty="0"/>
              <a:t>default is </a:t>
            </a:r>
            <a:r>
              <a:rPr lang="en-GB" dirty="0">
                <a:latin typeface="Courier New" pitchFamily="49" charset="0"/>
              </a:rPr>
              <a:t>” ” </a:t>
            </a:r>
            <a:r>
              <a:rPr lang="en-GB" dirty="0"/>
              <a:t>for blank-separated columns)</a:t>
            </a:r>
            <a:endParaRPr lang="en-GB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179388" y="188913"/>
            <a:ext cx="8713787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dirty="0" smtClean="0">
                <a:solidFill>
                  <a:schemeClr val="accent2"/>
                </a:solidFill>
              </a:rPr>
              <a:t>Installing the </a:t>
            </a:r>
            <a:r>
              <a:rPr lang="en-GB" sz="2800" dirty="0">
                <a:solidFill>
                  <a:schemeClr val="accent2"/>
                </a:solidFill>
              </a:rPr>
              <a:t>R software</a:t>
            </a:r>
          </a:p>
          <a:p>
            <a:pPr>
              <a:spcBef>
                <a:spcPct val="50000"/>
              </a:spcBef>
            </a:pPr>
            <a:endParaRPr lang="en-GB" sz="28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GB" dirty="0" smtClean="0"/>
              <a:t>R </a:t>
            </a:r>
            <a:r>
              <a:rPr lang="en-GB" dirty="0"/>
              <a:t>project web site:  </a:t>
            </a:r>
            <a:r>
              <a:rPr lang="en-GB" dirty="0">
                <a:hlinkClick r:id="rId4"/>
              </a:rPr>
              <a:t>http://www.r-project.org/</a:t>
            </a: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Find the mirror nearest to you when downloading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323850" y="2708275"/>
          <a:ext cx="8394700" cy="3365500"/>
        </p:xfrm>
        <a:graphic>
          <a:graphicData uri="http://schemas.openxmlformats.org/presentationml/2006/ole">
            <p:oleObj spid="_x0000_s1026" name="Bitmappsbild" r:id="rId5" imgW="8790476" imgH="3524742" progId="Paint.Picture">
              <p:embed/>
            </p:oleObj>
          </a:graphicData>
        </a:graphic>
      </p:graphicFrame>
      <p:sp>
        <p:nvSpPr>
          <p:cNvPr id="1028" name="Line 8"/>
          <p:cNvSpPr>
            <a:spLocks noChangeShapeType="1"/>
          </p:cNvSpPr>
          <p:nvPr/>
        </p:nvSpPr>
        <p:spPr bwMode="auto">
          <a:xfrm flipH="1">
            <a:off x="827088" y="5300663"/>
            <a:ext cx="1655762" cy="504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500034" y="3214686"/>
          <a:ext cx="4819654" cy="2627787"/>
        </p:xfrm>
        <a:graphic>
          <a:graphicData uri="http://schemas.openxmlformats.org/presentationml/2006/ole">
            <p:oleObj spid="_x0000_s15363" name="Bitmappsbild" r:id="rId3" imgW="2847619" imgH="1552792" progId="Paint.Picture">
              <p:embed/>
            </p:oleObj>
          </a:graphicData>
        </a:graphic>
      </p:graphicFrame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57158" y="1214422"/>
          <a:ext cx="7632700" cy="1946275"/>
        </p:xfrm>
        <a:graphic>
          <a:graphicData uri="http://schemas.openxmlformats.org/presentationml/2006/ole">
            <p:oleObj spid="_x0000_s15362" name="Bitmappsbild" r:id="rId4" imgW="3885714" imgH="990738" progId="Paint.Picture">
              <p:embed/>
            </p:oleObj>
          </a:graphicData>
        </a:graphic>
      </p:graphicFrame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071802" y="1928802"/>
            <a:ext cx="392909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1" dirty="0"/>
              <a:t>Note!</a:t>
            </a:r>
            <a:r>
              <a:rPr lang="en-GB" dirty="0"/>
              <a:t>  </a:t>
            </a:r>
            <a:r>
              <a:rPr lang="en-GB" dirty="0" err="1">
                <a:latin typeface="Courier New" pitchFamily="49" charset="0"/>
              </a:rPr>
              <a:t>read.table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treats every column of the file as an individual column, i.e. it cannot be used to read a matrix directly into the workspace</a:t>
            </a:r>
            <a:endParaRPr lang="en-GB" i="1" dirty="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500694" y="4143380"/>
            <a:ext cx="30972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The columns of a stored matrix must be recombined to create the matrix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Read data from file</a:t>
            </a:r>
            <a:endParaRPr kumimoji="0" lang="sv-S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indent="-457200">
              <a:buFont typeface="+mj-lt"/>
              <a:buAutoNum type="arabicPeriod"/>
            </a:pPr>
            <a:r>
              <a:rPr lang="sv-SE" dirty="0" smtClean="0"/>
              <a:t>Save </a:t>
            </a:r>
            <a:r>
              <a:rPr lang="sv-SE" dirty="0" err="1" smtClean="0"/>
              <a:t>file</a:t>
            </a:r>
            <a:r>
              <a:rPr lang="sv-SE" dirty="0" smtClean="0"/>
              <a:t> as </a:t>
            </a:r>
            <a:r>
              <a:rPr lang="sv-SE" dirty="0" err="1" smtClean="0"/>
              <a:t>comma-separated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 (</a:t>
            </a:r>
            <a:r>
              <a:rPr lang="sv-SE" dirty="0" err="1" smtClean="0"/>
              <a:t>csv</a:t>
            </a:r>
            <a:r>
              <a:rPr lang="sv-SE" dirty="0" smtClean="0"/>
              <a:t>)</a:t>
            </a:r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Use</a:t>
            </a:r>
            <a:r>
              <a:rPr lang="sv-SE" dirty="0" smtClean="0"/>
              <a:t> </a:t>
            </a:r>
          </a:p>
          <a:p>
            <a:pPr marL="566928" indent="-457200">
              <a:buNone/>
            </a:pPr>
            <a:endParaRPr lang="sv-SE" dirty="0" smtClean="0"/>
          </a:p>
          <a:p>
            <a:pPr marL="566928" indent="-45720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read.csv(file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header = TRUE, sep = ",", quote="\"",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=".", fill = TRUE,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comment.char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="", ...) 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Read from Excel </a:t>
            </a:r>
            <a:r>
              <a:rPr lang="sv-SE" dirty="0" err="1" smtClean="0"/>
              <a:t>file</a:t>
            </a: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en-GB" dirty="0" err="1" smtClean="0">
                <a:latin typeface="Courier New" pitchFamily="49" charset="0"/>
              </a:rPr>
              <a:t>write.table</a:t>
            </a:r>
            <a:r>
              <a:rPr lang="en-GB" dirty="0" smtClean="0">
                <a:latin typeface="Courier New" pitchFamily="49" charset="0"/>
              </a:rPr>
              <a:t>(</a:t>
            </a:r>
            <a:r>
              <a:rPr lang="en-GB" i="1" dirty="0" err="1" smtClean="0"/>
              <a:t>dataframe</a:t>
            </a:r>
            <a:r>
              <a:rPr lang="en-GB" dirty="0" err="1" smtClean="0">
                <a:latin typeface="Courier New" pitchFamily="49" charset="0"/>
              </a:rPr>
              <a:t>,</a:t>
            </a:r>
            <a:r>
              <a:rPr lang="en-GB" i="1" dirty="0" err="1" smtClean="0"/>
              <a:t>filename</a:t>
            </a:r>
            <a:r>
              <a:rPr lang="en-GB" dirty="0" err="1" smtClean="0">
                <a:latin typeface="Courier New" pitchFamily="49" charset="0"/>
              </a:rPr>
              <a:t>,append</a:t>
            </a:r>
            <a:r>
              <a:rPr lang="en-GB" dirty="0" smtClean="0">
                <a:latin typeface="Courier New" pitchFamily="49" charset="0"/>
              </a:rPr>
              <a:t>=</a:t>
            </a:r>
            <a:r>
              <a:rPr lang="en-GB" i="1" dirty="0" err="1" smtClean="0"/>
              <a:t>logical_value</a:t>
            </a:r>
            <a:r>
              <a:rPr lang="en-GB" dirty="0" err="1" smtClean="0">
                <a:latin typeface="Courier New" pitchFamily="49" charset="0"/>
              </a:rPr>
              <a:t>,sep</a:t>
            </a:r>
            <a:r>
              <a:rPr lang="en-GB" dirty="0" smtClean="0">
                <a:latin typeface="Courier New" pitchFamily="49" charset="0"/>
              </a:rPr>
              <a:t>=</a:t>
            </a:r>
            <a:r>
              <a:rPr lang="en-GB" i="1" dirty="0" err="1" smtClean="0"/>
              <a:t>logical_value</a:t>
            </a:r>
            <a:r>
              <a:rPr lang="en-GB" dirty="0" err="1" smtClean="0">
                <a:latin typeface="Courier New" pitchFamily="49" charset="0"/>
              </a:rPr>
              <a:t>,quote</a:t>
            </a:r>
            <a:r>
              <a:rPr lang="en-GB" dirty="0" smtClean="0">
                <a:latin typeface="Courier New" pitchFamily="49" charset="0"/>
              </a:rPr>
              <a:t>=</a:t>
            </a:r>
            <a:r>
              <a:rPr lang="en-GB" i="1" dirty="0" err="1" smtClean="0"/>
              <a:t>logical_value</a:t>
            </a:r>
            <a:r>
              <a:rPr lang="en-GB" dirty="0" err="1" smtClean="0">
                <a:latin typeface="Courier New" pitchFamily="49" charset="0"/>
              </a:rPr>
              <a:t>,row.names</a:t>
            </a:r>
            <a:r>
              <a:rPr lang="en-GB" dirty="0" smtClean="0">
                <a:latin typeface="Courier New" pitchFamily="49" charset="0"/>
              </a:rPr>
              <a:t>=</a:t>
            </a:r>
            <a:r>
              <a:rPr lang="en-GB" i="1" dirty="0" err="1" smtClean="0"/>
              <a:t>logical_value</a:t>
            </a:r>
            <a:r>
              <a:rPr lang="en-GB" dirty="0" err="1" smtClean="0">
                <a:latin typeface="Courier New" pitchFamily="49" charset="0"/>
              </a:rPr>
              <a:t>,col.names</a:t>
            </a:r>
            <a:r>
              <a:rPr lang="en-GB" dirty="0" smtClean="0">
                <a:latin typeface="Courier New" pitchFamily="49" charset="0"/>
              </a:rPr>
              <a:t>=</a:t>
            </a:r>
            <a:r>
              <a:rPr lang="en-GB" i="1" dirty="0" err="1" smtClean="0"/>
              <a:t>logical_value</a:t>
            </a:r>
            <a:r>
              <a:rPr lang="en-GB" dirty="0" smtClean="0">
                <a:latin typeface="Courier New" pitchFamily="49" charset="0"/>
              </a:rPr>
              <a:t>)</a:t>
            </a:r>
            <a:endParaRPr lang="en-GB" dirty="0" smtClean="0"/>
          </a:p>
          <a:p>
            <a:endParaRPr lang="sv-SE" dirty="0" smtClean="0"/>
          </a:p>
          <a:p>
            <a:pPr>
              <a:spcBef>
                <a:spcPct val="50000"/>
              </a:spcBef>
            </a:pPr>
            <a:r>
              <a:rPr lang="en-GB" i="1" dirty="0" err="1" smtClean="0"/>
              <a:t>dataframe</a:t>
            </a:r>
            <a:r>
              <a:rPr lang="en-GB" dirty="0" smtClean="0"/>
              <a:t> is the name of the data frame to be written on file</a:t>
            </a:r>
          </a:p>
          <a:p>
            <a:pPr>
              <a:spcBef>
                <a:spcPct val="50000"/>
              </a:spcBef>
            </a:pPr>
            <a:r>
              <a:rPr lang="en-GB" i="1" dirty="0" smtClean="0"/>
              <a:t>filename </a:t>
            </a:r>
            <a:r>
              <a:rPr lang="en-GB" dirty="0" smtClean="0"/>
              <a:t>is the name of the file to write to</a:t>
            </a:r>
            <a:endParaRPr lang="en-GB" i="1" dirty="0" smtClean="0"/>
          </a:p>
          <a:p>
            <a:pPr>
              <a:spcBef>
                <a:spcPct val="50000"/>
              </a:spcBef>
            </a:pPr>
            <a:r>
              <a:rPr lang="en-GB" i="1" dirty="0" err="1" smtClean="0"/>
              <a:t>logical_value</a:t>
            </a:r>
            <a:r>
              <a:rPr lang="en-GB" dirty="0" smtClean="0"/>
              <a:t> is either TRUE or FALSE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Write</a:t>
            </a:r>
            <a:r>
              <a:rPr lang="sv-SE" dirty="0" smtClean="0"/>
              <a:t> to an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endParaRPr lang="sv-S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i="1" dirty="0" smtClean="0"/>
              <a:t>Examples:</a:t>
            </a:r>
            <a:endParaRPr lang="en-GB" dirty="0" smtClean="0"/>
          </a:p>
          <a:p>
            <a:pPr>
              <a:spcBef>
                <a:spcPct val="50000"/>
              </a:spcBef>
            </a:pPr>
            <a:endParaRPr lang="en-GB" i="1" dirty="0" smtClean="0"/>
          </a:p>
          <a:p>
            <a:pPr>
              <a:spcBef>
                <a:spcPct val="50000"/>
              </a:spcBef>
            </a:pPr>
            <a:endParaRPr lang="en-GB" i="1" dirty="0" smtClean="0"/>
          </a:p>
          <a:p>
            <a:pPr>
              <a:spcBef>
                <a:spcPct val="50000"/>
              </a:spcBef>
            </a:pPr>
            <a:r>
              <a:rPr lang="en-GB" dirty="0" smtClean="0"/>
              <a:t>Exploring </a:t>
            </a:r>
            <a:r>
              <a:rPr lang="en-GB" i="1" dirty="0" smtClean="0"/>
              <a:t>demo1.dat</a:t>
            </a:r>
            <a:r>
              <a:rPr lang="en-GB" dirty="0" smtClean="0"/>
              <a:t> with Notepad (“</a:t>
            </a:r>
            <a:r>
              <a:rPr lang="en-GB" dirty="0" err="1" smtClean="0"/>
              <a:t>Anteckningar</a:t>
            </a:r>
            <a:r>
              <a:rPr lang="en-GB" dirty="0" smtClean="0"/>
              <a:t>” in Swedish)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Write</a:t>
            </a:r>
            <a:r>
              <a:rPr lang="sv-SE" dirty="0" smtClean="0"/>
              <a:t> to an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endParaRPr lang="sv-SE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928662" y="1857364"/>
          <a:ext cx="7272338" cy="736600"/>
        </p:xfrm>
        <a:graphic>
          <a:graphicData uri="http://schemas.openxmlformats.org/presentationml/2006/ole">
            <p:oleObj spid="_x0000_s58370" name="Bitmappsbild" r:id="rId3" imgW="4133333" imgH="419048" progId="Paint.Picture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071670" y="3500438"/>
          <a:ext cx="5988040" cy="2317289"/>
        </p:xfrm>
        <a:graphic>
          <a:graphicData uri="http://schemas.openxmlformats.org/presentationml/2006/ole">
            <p:oleObj spid="_x0000_s58371" name="Bitmappsbild" r:id="rId4" imgW="2781688" imgH="1076475" progId="Paint.Picture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err="1" smtClean="0"/>
              <a:t>If</a:t>
            </a:r>
            <a:r>
              <a:rPr lang="sv-SE" dirty="0" smtClean="0"/>
              <a:t> you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several</a:t>
            </a:r>
            <a:r>
              <a:rPr lang="sv-SE" dirty="0" smtClean="0"/>
              <a:t> </a:t>
            </a:r>
            <a:r>
              <a:rPr lang="sv-SE" dirty="0" err="1" smtClean="0"/>
              <a:t>conditions</a:t>
            </a:r>
            <a:r>
              <a:rPr lang="sv-SE" dirty="0" smtClean="0"/>
              <a:t>, </a:t>
            </a:r>
            <a:r>
              <a:rPr lang="sv-SE" dirty="0" err="1" smtClean="0"/>
              <a:t>use</a:t>
            </a:r>
            <a:r>
              <a:rPr lang="sv-SE" dirty="0" smtClean="0"/>
              <a:t> ’&amp;’ , ’&amp;&amp;’,  ’| ’ or ’||’</a:t>
            </a:r>
            <a:endParaRPr lang="sv-SE" dirty="0" smtClean="0"/>
          </a:p>
          <a:p>
            <a:pPr>
              <a:buNone/>
            </a:pP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Conditional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sv-SE" i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 in </a:t>
            </a:r>
            <a:r>
              <a:rPr lang="sv-SE" i="1" dirty="0" smtClean="0">
                <a:latin typeface="Courier New" pitchFamily="49" charset="0"/>
                <a:cs typeface="Courier New" pitchFamily="49" charset="0"/>
              </a:rPr>
              <a:t>expr1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sv-SE" i="1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Loops</a:t>
            </a:r>
            <a:endParaRPr lang="sv-SE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785794"/>
            <a:ext cx="2783401" cy="2357454"/>
          </a:xfrm>
          <a:prstGeom prst="rect">
            <a:avLst/>
          </a:prstGeom>
          <a:noFill/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3286124"/>
            <a:ext cx="2740022" cy="2740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186106" cy="4525963"/>
          </a:xfrm>
        </p:spPr>
        <p:txBody>
          <a:bodyPr/>
          <a:lstStyle/>
          <a:p>
            <a:r>
              <a:rPr lang="sv-SE" dirty="0" err="1" smtClean="0"/>
              <a:t>Function</a:t>
            </a:r>
            <a:r>
              <a:rPr lang="sv-SE" dirty="0" smtClean="0"/>
              <a:t> </a:t>
            </a:r>
            <a:r>
              <a:rPr lang="sv-SE" dirty="0" err="1" smtClean="0"/>
              <a:t>writing</a:t>
            </a:r>
            <a:r>
              <a:rPr lang="sv-SE" dirty="0" smtClean="0"/>
              <a:t> must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end</a:t>
            </a:r>
            <a:r>
              <a:rPr lang="sv-SE" dirty="0" smtClean="0"/>
              <a:t> with </a:t>
            </a:r>
            <a:r>
              <a:rPr lang="sv-SE" dirty="0" err="1" smtClean="0"/>
              <a:t>writing</a:t>
            </a:r>
            <a:r>
              <a:rPr lang="sv-SE" dirty="0" smtClean="0"/>
              <a:t> the </a:t>
            </a:r>
            <a:r>
              <a:rPr lang="sv-SE" dirty="0" err="1" smtClean="0"/>
              <a:t>value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be </a:t>
            </a:r>
            <a:r>
              <a:rPr lang="sv-SE" dirty="0" err="1" smtClean="0"/>
              <a:t>returned</a:t>
            </a:r>
            <a:r>
              <a:rPr lang="sv-SE" dirty="0" smtClean="0"/>
              <a:t>!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Writing your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1500174"/>
            <a:ext cx="4929222" cy="450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several</a:t>
            </a:r>
            <a:r>
              <a:rPr lang="sv-SE" dirty="0" smtClean="0"/>
              <a:t> arguments </a:t>
            </a:r>
            <a:r>
              <a:rPr lang="sv-SE" dirty="0" err="1" smtClean="0"/>
              <a:t>need</a:t>
            </a:r>
            <a:r>
              <a:rPr lang="sv-SE" dirty="0" smtClean="0"/>
              <a:t> to be </a:t>
            </a:r>
            <a:r>
              <a:rPr lang="sv-SE" dirty="0" err="1" smtClean="0"/>
              <a:t>returned</a:t>
            </a:r>
            <a:r>
              <a:rPr lang="sv-SE" dirty="0" smtClean="0"/>
              <a:t>, list </a:t>
            </a:r>
            <a:r>
              <a:rPr lang="sv-SE" dirty="0" err="1" smtClean="0"/>
              <a:t>may</a:t>
            </a:r>
            <a:r>
              <a:rPr lang="sv-SE" dirty="0" smtClean="0"/>
              <a:t> be </a:t>
            </a:r>
            <a:r>
              <a:rPr lang="sv-SE" dirty="0" err="1" smtClean="0"/>
              <a:t>used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Writing your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857364"/>
            <a:ext cx="3790969" cy="393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err="1" smtClean="0"/>
              <a:t>plot</a:t>
            </a:r>
            <a:r>
              <a:rPr lang="sv-SE" dirty="0" smtClean="0"/>
              <a:t>(x,..) </a:t>
            </a:r>
            <a:r>
              <a:rPr lang="sv-SE" dirty="0" err="1" smtClean="0"/>
              <a:t>plots</a:t>
            </a:r>
            <a:r>
              <a:rPr lang="sv-SE" dirty="0" smtClean="0"/>
              <a:t> time series</a:t>
            </a:r>
          </a:p>
          <a:p>
            <a:endParaRPr lang="sv-SE" dirty="0" smtClean="0"/>
          </a:p>
          <a:p>
            <a:r>
              <a:rPr lang="sv-SE" dirty="0" err="1" smtClean="0"/>
              <a:t>plot</a:t>
            </a:r>
            <a:r>
              <a:rPr lang="sv-SE" dirty="0" smtClean="0"/>
              <a:t>(</a:t>
            </a:r>
            <a:r>
              <a:rPr lang="sv-SE" dirty="0" err="1" smtClean="0"/>
              <a:t>x,y</a:t>
            </a:r>
            <a:r>
              <a:rPr lang="sv-SE" dirty="0" smtClean="0"/>
              <a:t>) </a:t>
            </a:r>
            <a:r>
              <a:rPr lang="sv-SE" dirty="0" err="1" smtClean="0"/>
              <a:t>scatter</a:t>
            </a:r>
            <a:r>
              <a:rPr lang="sv-SE" dirty="0" smtClean="0"/>
              <a:t> </a:t>
            </a:r>
            <a:r>
              <a:rPr lang="sv-SE" dirty="0" err="1" smtClean="0"/>
              <a:t>plot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hist</a:t>
            </a:r>
            <a:r>
              <a:rPr lang="sv-SE" dirty="0" smtClean="0"/>
              <a:t>(x,..) </a:t>
            </a:r>
            <a:r>
              <a:rPr lang="sv-SE" dirty="0" err="1" smtClean="0"/>
              <a:t>plots</a:t>
            </a:r>
            <a:r>
              <a:rPr lang="sv-SE" dirty="0" smtClean="0"/>
              <a:t> a </a:t>
            </a:r>
            <a:r>
              <a:rPr lang="sv-SE" dirty="0" err="1" smtClean="0"/>
              <a:t>hitogram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3D </a:t>
            </a:r>
            <a:r>
              <a:rPr lang="sv-SE" dirty="0" err="1" smtClean="0"/>
              <a:t>graphics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be </a:t>
            </a:r>
            <a:r>
              <a:rPr lang="sv-SE" dirty="0" err="1" smtClean="0"/>
              <a:t>searched</a:t>
            </a:r>
            <a:r>
              <a:rPr lang="sv-SE" dirty="0" smtClean="0"/>
              <a:t> in </a:t>
            </a:r>
            <a:r>
              <a:rPr lang="sv-SE" dirty="0" err="1" smtClean="0"/>
              <a:t>other</a:t>
            </a:r>
            <a:r>
              <a:rPr lang="sv-SE" dirty="0" smtClean="0"/>
              <a:t> </a:t>
            </a:r>
            <a:r>
              <a:rPr lang="sv-SE" dirty="0" err="1" smtClean="0"/>
              <a:t>packages</a:t>
            </a:r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Graphical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Solving a linear system of equations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examples</a:t>
            </a:r>
            <a:endParaRPr lang="sv-SE" dirty="0"/>
          </a:p>
        </p:txBody>
      </p:sp>
      <p:graphicFrame>
        <p:nvGraphicFramePr>
          <p:cNvPr id="64514" name="Object 3"/>
          <p:cNvGraphicFramePr>
            <a:graphicFrameLocks noChangeAspect="1"/>
          </p:cNvGraphicFramePr>
          <p:nvPr/>
        </p:nvGraphicFramePr>
        <p:xfrm>
          <a:off x="1071538" y="1857364"/>
          <a:ext cx="4572032" cy="1425771"/>
        </p:xfrm>
        <a:graphic>
          <a:graphicData uri="http://schemas.openxmlformats.org/presentationml/2006/ole">
            <p:oleObj spid="_x0000_s64514" name="Formel" r:id="rId3" imgW="2971800" imgH="927000" progId="Equation.3">
              <p:embed/>
            </p:oleObj>
          </a:graphicData>
        </a:graphic>
      </p:graphicFrame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3000372"/>
            <a:ext cx="4000528" cy="2948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323850" y="404813"/>
          <a:ext cx="8424863" cy="2632075"/>
        </p:xfrm>
        <a:graphic>
          <a:graphicData uri="http://schemas.openxmlformats.org/presentationml/2006/ole">
            <p:oleObj spid="_x0000_s2050" name="Bitmappsbild" r:id="rId4" imgW="8078328" imgH="2523810" progId="Paint.Picture">
              <p:embed/>
            </p:oleObj>
          </a:graphicData>
        </a:graphic>
      </p:graphicFrame>
      <p:sp>
        <p:nvSpPr>
          <p:cNvPr id="2052" name="Line 7"/>
          <p:cNvSpPr>
            <a:spLocks noChangeShapeType="1"/>
          </p:cNvSpPr>
          <p:nvPr/>
        </p:nvSpPr>
        <p:spPr bwMode="auto">
          <a:xfrm flipH="1">
            <a:off x="4140200" y="2060575"/>
            <a:ext cx="1008063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graphicFrame>
        <p:nvGraphicFramePr>
          <p:cNvPr id="2051" name="Object 10"/>
          <p:cNvGraphicFramePr>
            <a:graphicFrameLocks noChangeAspect="1"/>
          </p:cNvGraphicFramePr>
          <p:nvPr/>
        </p:nvGraphicFramePr>
        <p:xfrm>
          <a:off x="0" y="3657600"/>
          <a:ext cx="8647113" cy="3200400"/>
        </p:xfrm>
        <a:graphic>
          <a:graphicData uri="http://schemas.openxmlformats.org/presentationml/2006/ole">
            <p:oleObj spid="_x0000_s2051" name="Bitmappsbild" r:id="rId5" imgW="8647619" imgH="3200000" progId="Paint.Picture">
              <p:embed/>
            </p:oleObj>
          </a:graphicData>
        </a:graphic>
      </p:graphicFrame>
      <p:sp>
        <p:nvSpPr>
          <p:cNvPr id="2053" name="AutoShape 6"/>
          <p:cNvSpPr>
            <a:spLocks noChangeArrowheads="1"/>
          </p:cNvSpPr>
          <p:nvPr/>
        </p:nvSpPr>
        <p:spPr bwMode="auto">
          <a:xfrm>
            <a:off x="1763713" y="3357563"/>
            <a:ext cx="576262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examples</a:t>
            </a:r>
            <a:endParaRPr lang="sv-SE" dirty="0"/>
          </a:p>
        </p:txBody>
      </p:sp>
      <p:graphicFrame>
        <p:nvGraphicFramePr>
          <p:cNvPr id="65538" name="Object 3"/>
          <p:cNvGraphicFramePr>
            <a:graphicFrameLocks noChangeAspect="1"/>
          </p:cNvGraphicFramePr>
          <p:nvPr/>
        </p:nvGraphicFramePr>
        <p:xfrm>
          <a:off x="1428728" y="2500306"/>
          <a:ext cx="5143536" cy="2923489"/>
        </p:xfrm>
        <a:graphic>
          <a:graphicData uri="http://schemas.openxmlformats.org/presentationml/2006/ole">
            <p:oleObj spid="_x0000_s65538" name="Ekvation" r:id="rId3" imgW="2501640" imgH="142236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1538" y="135729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Regression </a:t>
            </a:r>
            <a:r>
              <a:rPr lang="sv-SE" dirty="0" err="1" smtClean="0"/>
              <a:t>model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examples</a:t>
            </a:r>
            <a:endParaRPr lang="sv-SE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23850" y="1628775"/>
          <a:ext cx="8351838" cy="2722563"/>
        </p:xfrm>
        <a:graphic>
          <a:graphicData uri="http://schemas.openxmlformats.org/presentationml/2006/ole">
            <p:oleObj spid="_x0000_s66563" name="Bitmappsbild" r:id="rId3" imgW="3885714" imgH="1267002" progId="Paint.Picture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5288" y="5013325"/>
            <a:ext cx="770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Use </a:t>
            </a:r>
            <a:r>
              <a:rPr lang="en-GB">
                <a:latin typeface="Courier New" pitchFamily="49" charset="0"/>
              </a:rPr>
              <a:t>help(”lm”)</a:t>
            </a:r>
            <a:r>
              <a:rPr lang="en-GB"/>
              <a:t> to learn more about this function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50825" y="260350"/>
          <a:ext cx="8893175" cy="5451475"/>
        </p:xfrm>
        <a:graphic>
          <a:graphicData uri="http://schemas.openxmlformats.org/presentationml/2006/ole">
            <p:oleObj spid="_x0000_s31746" name="Bitmappsbild" r:id="rId3" imgW="5563377" imgH="3409524" progId="Paint.Picture">
              <p:embed/>
            </p:oleObj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GB" dirty="0" smtClean="0">
                <a:latin typeface="Courier New" pitchFamily="49" charset="0"/>
              </a:rPr>
              <a:t>x1=c(2,3,5,6,9,10,10,12,13,15)  # First x-variable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Courier New" pitchFamily="49" charset="0"/>
              </a:rPr>
              <a:t>x2=c(1,0,0,1,0,1,1,0,1,1)	  # Second x-variable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Courier New" pitchFamily="49" charset="0"/>
              </a:rPr>
              <a:t>y&lt;-</a:t>
            </a:r>
            <a:r>
              <a:rPr lang="en-GB" dirty="0" err="1" smtClean="0">
                <a:latin typeface="Courier New" pitchFamily="49" charset="0"/>
              </a:rPr>
              <a:t>as.numeric</a:t>
            </a:r>
            <a:r>
              <a:rPr lang="en-GB" dirty="0" smtClean="0">
                <a:latin typeface="Courier New" pitchFamily="49" charset="0"/>
              </a:rPr>
              <a:t>(1:10)		  # Dimensioning y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Courier New" pitchFamily="49" charset="0"/>
              </a:rPr>
              <a:t>for (</a:t>
            </a:r>
            <a:r>
              <a:rPr lang="en-GB" dirty="0" err="1" smtClean="0">
                <a:latin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</a:rPr>
              <a:t> in (1:10)) {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Courier New" pitchFamily="49" charset="0"/>
              </a:rPr>
              <a:t># Computing y using beta1=1.1 and beta2=-4.7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Courier New" pitchFamily="49" charset="0"/>
              </a:rPr>
              <a:t># Random error is N(0,2)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Courier New" pitchFamily="49" charset="0"/>
              </a:rPr>
              <a:t>y[</a:t>
            </a:r>
            <a:r>
              <a:rPr lang="en-GB" dirty="0" err="1" smtClean="0">
                <a:latin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</a:rPr>
              <a:t>]=12+1.1*x1[</a:t>
            </a:r>
            <a:r>
              <a:rPr lang="en-GB" dirty="0" err="1" smtClean="0">
                <a:latin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</a:rPr>
              <a:t>]-4.7*x2[</a:t>
            </a:r>
            <a:r>
              <a:rPr lang="en-GB" dirty="0" err="1" smtClean="0">
                <a:latin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</a:rPr>
              <a:t>]+</a:t>
            </a:r>
            <a:r>
              <a:rPr lang="en-GB" dirty="0" err="1" smtClean="0">
                <a:latin typeface="Courier New" pitchFamily="49" charset="0"/>
              </a:rPr>
              <a:t>rnorm</a:t>
            </a:r>
            <a:r>
              <a:rPr lang="en-GB" dirty="0" smtClean="0">
                <a:latin typeface="Courier New" pitchFamily="49" charset="0"/>
              </a:rPr>
              <a:t>(1,0,2) }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Courier New" pitchFamily="49" charset="0"/>
              </a:rPr>
              <a:t>Plot(x1,y)		# generates a scatter plot y vs. x1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Courier New" pitchFamily="49" charset="0"/>
              </a:rPr>
              <a:t># Estimating the coefficients: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Courier New" pitchFamily="49" charset="0"/>
              </a:rPr>
              <a:t>x=</a:t>
            </a:r>
            <a:r>
              <a:rPr lang="en-GB" dirty="0" err="1" smtClean="0">
                <a:latin typeface="Courier New" pitchFamily="49" charset="0"/>
              </a:rPr>
              <a:t>cbind</a:t>
            </a:r>
            <a:r>
              <a:rPr lang="en-GB" dirty="0" smtClean="0">
                <a:latin typeface="Courier New" pitchFamily="49" charset="0"/>
              </a:rPr>
              <a:t>(rep(1,each=10),x1,x2)</a:t>
            </a:r>
          </a:p>
          <a:p>
            <a:pPr>
              <a:spcBef>
                <a:spcPct val="50000"/>
              </a:spcBef>
            </a:pPr>
            <a:r>
              <a:rPr lang="en-GB" dirty="0" err="1" smtClean="0">
                <a:latin typeface="Courier New" pitchFamily="49" charset="0"/>
              </a:rPr>
              <a:t>b</a:t>
            </a:r>
            <a:r>
              <a:rPr lang="en-GB" dirty="0" smtClean="0">
                <a:latin typeface="Courier New" pitchFamily="49" charset="0"/>
              </a:rPr>
              <a:t>=</a:t>
            </a:r>
            <a:r>
              <a:rPr lang="en-GB" dirty="0" err="1" smtClean="0">
                <a:latin typeface="Courier New" pitchFamily="49" charset="0"/>
              </a:rPr>
              <a:t>qr.solve</a:t>
            </a:r>
            <a:r>
              <a:rPr lang="en-GB" dirty="0" smtClean="0">
                <a:latin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</a:rPr>
              <a:t>x,y</a:t>
            </a:r>
            <a:r>
              <a:rPr lang="en-GB" dirty="0" smtClean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Courier New" pitchFamily="49" charset="0"/>
              </a:rPr>
              <a:t>print(</a:t>
            </a:r>
            <a:r>
              <a:rPr lang="en-GB" dirty="0" err="1" smtClean="0">
                <a:latin typeface="Courier New" pitchFamily="49" charset="0"/>
              </a:rPr>
              <a:t>b</a:t>
            </a:r>
            <a:r>
              <a:rPr lang="en-GB" dirty="0" smtClean="0">
                <a:latin typeface="Courier New" pitchFamily="49" charset="0"/>
              </a:rPr>
              <a:t>)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smtClean="0"/>
              <a:t>Example 2: </a:t>
            </a:r>
            <a:r>
              <a:rPr lang="en-GB" sz="3600" i="1" dirty="0" smtClean="0"/>
              <a:t>Simulating regression data</a:t>
            </a:r>
            <a:r>
              <a:rPr lang="en-GB" sz="4400" i="1" dirty="0" smtClean="0"/>
              <a:t/>
            </a:r>
            <a:br>
              <a:rPr lang="en-GB" sz="4400" i="1" dirty="0" smtClean="0"/>
            </a:br>
            <a:endParaRPr lang="sv-SE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67400" y="5445125"/>
            <a:ext cx="29527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Store in file </a:t>
            </a:r>
            <a:r>
              <a:rPr lang="en-GB" dirty="0" err="1"/>
              <a:t>regress.r</a:t>
            </a:r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4963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 smtClean="0"/>
              <a:t>A more complex example:</a:t>
            </a:r>
            <a:r>
              <a:rPr lang="en-GB" dirty="0" smtClean="0"/>
              <a:t> </a:t>
            </a:r>
            <a:r>
              <a:rPr lang="en-GB" sz="2400" i="1" dirty="0" smtClean="0"/>
              <a:t>Simulating regression data</a:t>
            </a:r>
            <a:endParaRPr lang="en-GB" sz="2400" i="1" dirty="0"/>
          </a:p>
          <a:p>
            <a:pPr>
              <a:spcBef>
                <a:spcPct val="50000"/>
              </a:spcBef>
            </a:pPr>
            <a:r>
              <a:rPr lang="en-GB" dirty="0"/>
              <a:t>Script:</a:t>
            </a:r>
            <a:endParaRPr lang="en-GB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x1=c(2,3,5,6,9,10,10,12,13,15)  # First x-variable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x2=c(1,0,0,1,0,1,1,0,1,1)	  # Second x-variable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y&lt;-</a:t>
            </a:r>
            <a:r>
              <a:rPr lang="en-GB" dirty="0" err="1">
                <a:latin typeface="Courier New" pitchFamily="49" charset="0"/>
              </a:rPr>
              <a:t>as.numeric</a:t>
            </a:r>
            <a:r>
              <a:rPr lang="en-GB" dirty="0">
                <a:latin typeface="Courier New" pitchFamily="49" charset="0"/>
              </a:rPr>
              <a:t>(1:10)		  # Dimensioning y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for (</a:t>
            </a:r>
            <a:r>
              <a:rPr lang="en-GB" dirty="0" err="1">
                <a:latin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</a:rPr>
              <a:t> in (1:10)) {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# Computing y using beta1=1.1 and beta2=-4.7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# Random error is N(0,2)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y[</a:t>
            </a:r>
            <a:r>
              <a:rPr lang="en-GB" dirty="0" err="1">
                <a:latin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</a:rPr>
              <a:t>]=12+1.1*x1[</a:t>
            </a:r>
            <a:r>
              <a:rPr lang="en-GB" dirty="0" err="1">
                <a:latin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</a:rPr>
              <a:t>]-4.7*x2[</a:t>
            </a:r>
            <a:r>
              <a:rPr lang="en-GB" dirty="0" err="1">
                <a:latin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</a:rPr>
              <a:t>]+</a:t>
            </a:r>
            <a:r>
              <a:rPr lang="en-GB" dirty="0" err="1">
                <a:latin typeface="Courier New" pitchFamily="49" charset="0"/>
              </a:rPr>
              <a:t>rnorm</a:t>
            </a:r>
            <a:r>
              <a:rPr lang="en-GB" dirty="0">
                <a:latin typeface="Courier New" pitchFamily="49" charset="0"/>
              </a:rPr>
              <a:t>(1,0,2) }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Plot(x1,y)		# generates a scatter plot y vs. x1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# Estimating the coefficients: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x=</a:t>
            </a:r>
            <a:r>
              <a:rPr lang="en-GB" dirty="0" err="1">
                <a:latin typeface="Courier New" pitchFamily="49" charset="0"/>
              </a:rPr>
              <a:t>cbind</a:t>
            </a:r>
            <a:r>
              <a:rPr lang="en-GB" dirty="0">
                <a:latin typeface="Courier New" pitchFamily="49" charset="0"/>
              </a:rPr>
              <a:t>(rep(1,each=10),x1,x2)</a:t>
            </a:r>
          </a:p>
          <a:p>
            <a:pPr>
              <a:spcBef>
                <a:spcPct val="50000"/>
              </a:spcBef>
            </a:pPr>
            <a:r>
              <a:rPr lang="en-GB" dirty="0" err="1">
                <a:latin typeface="Courier New" pitchFamily="49" charset="0"/>
              </a:rPr>
              <a:t>b</a:t>
            </a:r>
            <a:r>
              <a:rPr lang="en-GB" dirty="0">
                <a:latin typeface="Courier New" pitchFamily="49" charset="0"/>
              </a:rPr>
              <a:t>=</a:t>
            </a:r>
            <a:r>
              <a:rPr lang="en-GB" dirty="0" err="1">
                <a:latin typeface="Courier New" pitchFamily="49" charset="0"/>
              </a:rPr>
              <a:t>qr.solve</a:t>
            </a:r>
            <a:r>
              <a:rPr lang="en-GB" dirty="0">
                <a:latin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</a:rPr>
              <a:t>x,y</a:t>
            </a:r>
            <a:r>
              <a:rPr lang="en-GB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print(</a:t>
            </a:r>
            <a:r>
              <a:rPr lang="en-GB" dirty="0" err="1">
                <a:latin typeface="Courier New" pitchFamily="49" charset="0"/>
              </a:rPr>
              <a:t>b</a:t>
            </a:r>
            <a:r>
              <a:rPr lang="en-GB" dirty="0">
                <a:latin typeface="Courier New" pitchFamily="49" charset="0"/>
              </a:rPr>
              <a:t>)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867400" y="5445125"/>
            <a:ext cx="29527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Store in file </a:t>
            </a:r>
            <a:r>
              <a:rPr lang="en-GB" dirty="0" err="1"/>
              <a:t>regress.r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5"/>
          <p:cNvGraphicFramePr>
            <a:graphicFrameLocks noChangeAspect="1"/>
          </p:cNvGraphicFramePr>
          <p:nvPr/>
        </p:nvGraphicFramePr>
        <p:xfrm>
          <a:off x="0" y="0"/>
          <a:ext cx="6732588" cy="2471738"/>
        </p:xfrm>
        <a:graphic>
          <a:graphicData uri="http://schemas.openxmlformats.org/presentationml/2006/ole">
            <p:oleObj spid="_x0000_s40962" name="Bitmappsbild" r:id="rId3" imgW="2438095" imgH="895238" progId="Paint.Picture">
              <p:embed/>
            </p:oleObj>
          </a:graphicData>
        </a:graphic>
      </p:graphicFrame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4186238" y="1557338"/>
          <a:ext cx="4957762" cy="5300662"/>
        </p:xfrm>
        <a:graphic>
          <a:graphicData uri="http://schemas.openxmlformats.org/presentationml/2006/ole">
            <p:oleObj spid="_x0000_s40963" name="Bitmappsbild" r:id="rId4" imgW="4009524" imgH="4285714" progId="Paint.Picture">
              <p:embed/>
            </p:oleObj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0"/>
            <a:ext cx="85693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Suppose we would like to get empirically derived confidence limits for </a:t>
            </a:r>
            <a:r>
              <a:rPr lang="en-GB" sz="1600" i="1" dirty="0">
                <a:sym typeface="Symbol" pitchFamily="18" charset="2"/>
              </a:rPr>
              <a:t></a:t>
            </a:r>
            <a:r>
              <a:rPr lang="en-GB" sz="1600" baseline="-25000" dirty="0">
                <a:sym typeface="Symbol" pitchFamily="18" charset="2"/>
              </a:rPr>
              <a:t>1</a:t>
            </a:r>
            <a:r>
              <a:rPr lang="en-GB" sz="1600" dirty="0">
                <a:sym typeface="Symbol" pitchFamily="18" charset="2"/>
              </a:rPr>
              <a:t> , i.e. </a:t>
            </a:r>
            <a:r>
              <a:rPr lang="en-GB" sz="1600" b="1" i="1" u="sng" dirty="0">
                <a:sym typeface="Symbol" pitchFamily="18" charset="2"/>
              </a:rPr>
              <a:t>not</a:t>
            </a:r>
            <a:r>
              <a:rPr lang="en-GB" sz="1600" dirty="0">
                <a:sym typeface="Symbol" pitchFamily="18" charset="2"/>
              </a:rPr>
              <a:t> using the normal distribution.</a:t>
            </a:r>
            <a:endParaRPr lang="en-GB" sz="1600" dirty="0"/>
          </a:p>
          <a:p>
            <a:pPr>
              <a:spcBef>
                <a:spcPct val="50000"/>
              </a:spcBef>
            </a:pPr>
            <a:r>
              <a:rPr lang="en-GB" sz="1600" dirty="0">
                <a:latin typeface="Courier New" pitchFamily="49" charset="0"/>
              </a:rPr>
              <a:t>beta1&lt;-</a:t>
            </a:r>
            <a:r>
              <a:rPr lang="en-GB" sz="1600" dirty="0" err="1">
                <a:latin typeface="Courier New" pitchFamily="49" charset="0"/>
              </a:rPr>
              <a:t>as.numeric</a:t>
            </a:r>
            <a:r>
              <a:rPr lang="en-GB" sz="1600" dirty="0">
                <a:latin typeface="Courier New" pitchFamily="49" charset="0"/>
              </a:rPr>
              <a:t>(1:500)		</a:t>
            </a:r>
            <a:r>
              <a:rPr lang="en-GB" sz="1600" dirty="0"/>
              <a:t>#  Dimensioning array of  b1-values</a:t>
            </a:r>
          </a:p>
          <a:p>
            <a:pPr>
              <a:spcBef>
                <a:spcPct val="50000"/>
              </a:spcBef>
            </a:pPr>
            <a:r>
              <a:rPr lang="en-GB" sz="1600" dirty="0">
                <a:latin typeface="Courier New" pitchFamily="49" charset="0"/>
              </a:rPr>
              <a:t>x1=c(2,3,5,6,9,10,10,12,13,15) 	</a:t>
            </a:r>
            <a:r>
              <a:rPr lang="en-GB" sz="1600" dirty="0"/>
              <a:t>#  First x-variable</a:t>
            </a:r>
          </a:p>
          <a:p>
            <a:pPr>
              <a:spcBef>
                <a:spcPct val="50000"/>
              </a:spcBef>
            </a:pPr>
            <a:r>
              <a:rPr lang="en-GB" sz="1600" dirty="0">
                <a:latin typeface="Courier New" pitchFamily="49" charset="0"/>
              </a:rPr>
              <a:t>x2=c(1,0,0,1,0,1,1,0,1,1)       	</a:t>
            </a:r>
            <a:r>
              <a:rPr lang="en-GB" sz="1600" dirty="0"/>
              <a:t>#  Second x-variable</a:t>
            </a:r>
          </a:p>
          <a:p>
            <a:pPr>
              <a:spcBef>
                <a:spcPct val="50000"/>
              </a:spcBef>
            </a:pPr>
            <a:r>
              <a:rPr lang="en-GB" sz="1600" dirty="0">
                <a:latin typeface="Courier New" pitchFamily="49" charset="0"/>
              </a:rPr>
              <a:t>y&lt;-</a:t>
            </a:r>
            <a:r>
              <a:rPr lang="en-GB" sz="1600" dirty="0" err="1">
                <a:latin typeface="Courier New" pitchFamily="49" charset="0"/>
              </a:rPr>
              <a:t>as.numeric</a:t>
            </a:r>
            <a:r>
              <a:rPr lang="en-GB" sz="1600" dirty="0">
                <a:latin typeface="Courier New" pitchFamily="49" charset="0"/>
              </a:rPr>
              <a:t>(1:10)			</a:t>
            </a:r>
            <a:r>
              <a:rPr lang="en-GB" sz="1600" dirty="0"/>
              <a:t>#  Dimensioning  y</a:t>
            </a:r>
          </a:p>
          <a:p>
            <a:pPr>
              <a:spcBef>
                <a:spcPct val="50000"/>
              </a:spcBef>
            </a:pPr>
            <a:r>
              <a:rPr lang="en-GB" sz="1600" dirty="0">
                <a:latin typeface="Courier New" pitchFamily="49" charset="0"/>
              </a:rPr>
              <a:t>for (trial in 1:500) {</a:t>
            </a:r>
          </a:p>
          <a:p>
            <a:pPr>
              <a:spcBef>
                <a:spcPct val="50000"/>
              </a:spcBef>
            </a:pPr>
            <a:r>
              <a:rPr lang="en-GB" sz="1600" dirty="0">
                <a:latin typeface="Courier New" pitchFamily="49" charset="0"/>
              </a:rPr>
              <a:t>for (</a:t>
            </a:r>
            <a:r>
              <a:rPr lang="en-GB" sz="1600" dirty="0" err="1">
                <a:latin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</a:rPr>
              <a:t> in (1:10)) {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#  Computing y using beta1=1.1 and beta2=-4.7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#  Random error is N(0,2)</a:t>
            </a:r>
          </a:p>
          <a:p>
            <a:pPr>
              <a:spcBef>
                <a:spcPct val="50000"/>
              </a:spcBef>
            </a:pPr>
            <a:r>
              <a:rPr lang="en-GB" sz="1600" dirty="0">
                <a:latin typeface="Courier New" pitchFamily="49" charset="0"/>
              </a:rPr>
              <a:t>y[</a:t>
            </a:r>
            <a:r>
              <a:rPr lang="en-GB" sz="1600" dirty="0" err="1">
                <a:latin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</a:rPr>
              <a:t>]=12+1.1*x1[</a:t>
            </a:r>
            <a:r>
              <a:rPr lang="en-GB" sz="1600" dirty="0" err="1">
                <a:latin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</a:rPr>
              <a:t>]-4.7*x2[</a:t>
            </a:r>
            <a:r>
              <a:rPr lang="en-GB" sz="1600" dirty="0" err="1">
                <a:latin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</a:rPr>
              <a:t>]+</a:t>
            </a:r>
            <a:r>
              <a:rPr lang="en-GB" sz="1600" dirty="0" err="1">
                <a:latin typeface="Courier New" pitchFamily="49" charset="0"/>
              </a:rPr>
              <a:t>rnorm</a:t>
            </a:r>
            <a:r>
              <a:rPr lang="en-GB" sz="1600" dirty="0">
                <a:latin typeface="Courier New" pitchFamily="49" charset="0"/>
              </a:rPr>
              <a:t>(1,0,2) }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#  Estimating the coefficients:</a:t>
            </a:r>
          </a:p>
          <a:p>
            <a:pPr>
              <a:spcBef>
                <a:spcPct val="50000"/>
              </a:spcBef>
            </a:pPr>
            <a:r>
              <a:rPr lang="en-GB" sz="1600" dirty="0">
                <a:latin typeface="Courier New" pitchFamily="49" charset="0"/>
              </a:rPr>
              <a:t>x=</a:t>
            </a:r>
            <a:r>
              <a:rPr lang="en-GB" sz="1600" dirty="0" err="1">
                <a:latin typeface="Courier New" pitchFamily="49" charset="0"/>
              </a:rPr>
              <a:t>cbind</a:t>
            </a:r>
            <a:r>
              <a:rPr lang="en-GB" sz="1600" dirty="0">
                <a:latin typeface="Courier New" pitchFamily="49" charset="0"/>
              </a:rPr>
              <a:t>(rep(1,each=10),x1,x2)</a:t>
            </a:r>
          </a:p>
          <a:p>
            <a:pPr>
              <a:spcBef>
                <a:spcPct val="50000"/>
              </a:spcBef>
            </a:pPr>
            <a:r>
              <a:rPr lang="en-GB" sz="1600" dirty="0" err="1">
                <a:latin typeface="Courier New" pitchFamily="49" charset="0"/>
              </a:rPr>
              <a:t>b</a:t>
            </a:r>
            <a:r>
              <a:rPr lang="en-GB" sz="1600" dirty="0">
                <a:latin typeface="Courier New" pitchFamily="49" charset="0"/>
              </a:rPr>
              <a:t>=</a:t>
            </a:r>
            <a:r>
              <a:rPr lang="en-GB" sz="1600" dirty="0" err="1">
                <a:latin typeface="Courier New" pitchFamily="49" charset="0"/>
              </a:rPr>
              <a:t>qr.solve</a:t>
            </a:r>
            <a:r>
              <a:rPr lang="en-GB" sz="1600" dirty="0">
                <a:latin typeface="Courier New" pitchFamily="49" charset="0"/>
              </a:rPr>
              <a:t>(</a:t>
            </a:r>
            <a:r>
              <a:rPr lang="en-GB" sz="1600" dirty="0" err="1">
                <a:latin typeface="Courier New" pitchFamily="49" charset="0"/>
              </a:rPr>
              <a:t>x,y</a:t>
            </a:r>
            <a:r>
              <a:rPr lang="en-GB" sz="16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#  Storing b1 in array</a:t>
            </a:r>
          </a:p>
          <a:p>
            <a:pPr>
              <a:spcBef>
                <a:spcPct val="50000"/>
              </a:spcBef>
            </a:pPr>
            <a:r>
              <a:rPr lang="en-GB" sz="1600" dirty="0">
                <a:latin typeface="Courier New" pitchFamily="49" charset="0"/>
              </a:rPr>
              <a:t>beta1[trial]=</a:t>
            </a:r>
            <a:r>
              <a:rPr lang="en-GB" sz="1600" dirty="0" err="1">
                <a:latin typeface="Courier New" pitchFamily="49" charset="0"/>
              </a:rPr>
              <a:t>b</a:t>
            </a:r>
            <a:r>
              <a:rPr lang="en-GB" sz="1600" dirty="0">
                <a:latin typeface="Courier New" pitchFamily="49" charset="0"/>
              </a:rPr>
              <a:t>[2] }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867400" y="5445125"/>
            <a:ext cx="29527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Store in file regress2.r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5"/>
          <p:cNvGraphicFramePr>
            <a:graphicFrameLocks noChangeAspect="1"/>
          </p:cNvGraphicFramePr>
          <p:nvPr/>
        </p:nvGraphicFramePr>
        <p:xfrm>
          <a:off x="0" y="404813"/>
          <a:ext cx="9144000" cy="1798637"/>
        </p:xfrm>
        <a:graphic>
          <a:graphicData uri="http://schemas.openxmlformats.org/presentationml/2006/ole">
            <p:oleObj spid="_x0000_s41986" name="Bitmappsbild" r:id="rId3" imgW="5761905" imgH="1133633" progId="Paint.Picture">
              <p:embed/>
            </p:oleObj>
          </a:graphicData>
        </a:graphic>
      </p:graphicFrame>
      <p:graphicFrame>
        <p:nvGraphicFramePr>
          <p:cNvPr id="41987" name="Object 6"/>
          <p:cNvGraphicFramePr>
            <a:graphicFrameLocks noChangeAspect="1"/>
          </p:cNvGraphicFramePr>
          <p:nvPr/>
        </p:nvGraphicFramePr>
        <p:xfrm>
          <a:off x="2627313" y="1989138"/>
          <a:ext cx="4567237" cy="4868862"/>
        </p:xfrm>
        <a:graphic>
          <a:graphicData uri="http://schemas.openxmlformats.org/presentationml/2006/ole">
            <p:oleObj spid="_x0000_s41987" name="Bitmappsbild" r:id="rId4" imgW="4029637" imgH="4296375" progId="Paint.Picture">
              <p:embed/>
            </p:oleObj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0" y="339725"/>
          <a:ext cx="9144000" cy="6113463"/>
        </p:xfrm>
        <a:graphic>
          <a:graphicData uri="http://schemas.openxmlformats.org/presentationml/2006/ole">
            <p:oleObj spid="_x0000_s43010" name="Bitmappsbild" r:id="rId3" imgW="5668166" imgH="2924583" progId="Paint.Picture">
              <p:embed/>
            </p:oleObj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en-GB" dirty="0" smtClean="0"/>
              <a:t>Huge more </a:t>
            </a:r>
            <a:r>
              <a:rPr lang="en-GB" dirty="0" smtClean="0"/>
              <a:t>to find out!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 smtClean="0"/>
              <a:t> Use the PDF manual (read at least the first chapter)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 smtClean="0"/>
              <a:t> Use the help function (</a:t>
            </a:r>
            <a:r>
              <a:rPr lang="en-GB" dirty="0" smtClean="0">
                <a:latin typeface="Courier New" pitchFamily="49" charset="0"/>
              </a:rPr>
              <a:t>help(”</a:t>
            </a:r>
            <a:r>
              <a:rPr lang="en-GB" i="1" dirty="0" smtClean="0"/>
              <a:t>function</a:t>
            </a:r>
            <a:r>
              <a:rPr lang="en-GB" dirty="0" smtClean="0">
                <a:latin typeface="Courier New" pitchFamily="49" charset="0"/>
              </a:rPr>
              <a:t>”</a:t>
            </a:r>
            <a:r>
              <a:rPr lang="en-GB" dirty="0" smtClean="0"/>
              <a:t>) or </a:t>
            </a:r>
            <a:r>
              <a:rPr lang="en-GB" dirty="0" smtClean="0">
                <a:latin typeface="Courier New" pitchFamily="49" charset="0"/>
              </a:rPr>
              <a:t>?</a:t>
            </a:r>
            <a:r>
              <a:rPr lang="en-GB" i="1" dirty="0" smtClean="0"/>
              <a:t>function</a:t>
            </a:r>
            <a:endParaRPr lang="en-GB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 smtClean="0"/>
              <a:t> Use Google (search for “R: </a:t>
            </a:r>
            <a:r>
              <a:rPr lang="en-GB" i="1" dirty="0" smtClean="0"/>
              <a:t>what you are looking for</a:t>
            </a:r>
            <a:r>
              <a:rPr lang="en-GB" dirty="0" smtClean="0"/>
              <a:t>”)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Final </a:t>
            </a:r>
            <a:r>
              <a:rPr lang="sv-SE" dirty="0" err="1" smtClean="0"/>
              <a:t>comments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3571876"/>
            <a:ext cx="7786710" cy="299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395288" y="260350"/>
          <a:ext cx="7373937" cy="3238500"/>
        </p:xfrm>
        <a:graphic>
          <a:graphicData uri="http://schemas.openxmlformats.org/presentationml/2006/ole">
            <p:oleObj spid="_x0000_s46082" name="Bitmappsbild" r:id="rId5" imgW="7373379" imgH="3238952" progId="Paint.Picture">
              <p:embed/>
            </p:oleObj>
          </a:graphicData>
        </a:graphic>
      </p:graphicFrame>
      <p:sp>
        <p:nvSpPr>
          <p:cNvPr id="3076" name="Line 3"/>
          <p:cNvSpPr>
            <a:spLocks noChangeShapeType="1"/>
          </p:cNvSpPr>
          <p:nvPr/>
        </p:nvSpPr>
        <p:spPr bwMode="auto">
          <a:xfrm flipH="1">
            <a:off x="1403350" y="1773238"/>
            <a:ext cx="1582738" cy="358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3078" name="AutoShape 7"/>
          <p:cNvSpPr>
            <a:spLocks noChangeArrowheads="1"/>
          </p:cNvSpPr>
          <p:nvPr/>
        </p:nvSpPr>
        <p:spPr bwMode="auto">
          <a:xfrm>
            <a:off x="1042988" y="3500438"/>
            <a:ext cx="576262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11"/>
          <p:cNvSpPr>
            <a:spLocks noChangeShapeType="1"/>
          </p:cNvSpPr>
          <p:nvPr/>
        </p:nvSpPr>
        <p:spPr bwMode="auto">
          <a:xfrm flipH="1">
            <a:off x="3492500" y="4437063"/>
            <a:ext cx="2305050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3080" name="Text Box 12"/>
          <p:cNvSpPr txBox="1">
            <a:spLocks noChangeArrowheads="1"/>
          </p:cNvSpPr>
          <p:nvPr/>
        </p:nvSpPr>
        <p:spPr bwMode="auto">
          <a:xfrm>
            <a:off x="5795963" y="4076700"/>
            <a:ext cx="2663825" cy="406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Wise to read this first!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404813"/>
            <a:ext cx="6337300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580063" y="1052513"/>
            <a:ext cx="3240087" cy="711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Install with PDF Manual included !!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 flipH="1" flipV="1">
            <a:off x="1331913" y="4005263"/>
            <a:ext cx="3384550" cy="22320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787900" y="5445125"/>
            <a:ext cx="3671888" cy="1168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Check this box!</a:t>
            </a:r>
          </a:p>
          <a:p>
            <a:pPr>
              <a:spcBef>
                <a:spcPct val="50000"/>
              </a:spcBef>
            </a:pPr>
            <a:r>
              <a:rPr lang="en-GB"/>
              <a:t>(All boxes can be checked if you have enough memory space.)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684213" y="333375"/>
            <a:ext cx="55435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Start</a:t>
            </a:r>
            <a:r>
              <a:rPr lang="en-GB" b="1">
                <a:sym typeface="Wingdings" pitchFamily="2" charset="2"/>
              </a:rPr>
              <a:t>(All )ProgramRR 2.9.0</a:t>
            </a:r>
            <a:endParaRPr lang="en-GB" b="1"/>
          </a:p>
        </p:txBody>
      </p:sp>
      <p:pic>
        <p:nvPicPr>
          <p:cNvPr id="4813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54113"/>
            <a:ext cx="9144000" cy="570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menu items</a:t>
            </a:r>
            <a:endParaRPr lang="sv-SE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571612"/>
            <a:ext cx="5947572" cy="426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menu items</a:t>
            </a:r>
            <a:endParaRPr lang="sv-SE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28736"/>
            <a:ext cx="7113867" cy="445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8890</TotalTime>
  <Words>1064</Words>
  <Application>Microsoft Office PowerPoint</Application>
  <PresentationFormat>On-screen Show (4:3)</PresentationFormat>
  <Paragraphs>307</Paragraphs>
  <Slides>49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Concourse</vt:lpstr>
      <vt:lpstr>Bitmappsbild</vt:lpstr>
      <vt:lpstr>Microsoft Equation 3.0</vt:lpstr>
      <vt:lpstr>Lecture 1b: Introduction to R  </vt:lpstr>
      <vt:lpstr>About R</vt:lpstr>
      <vt:lpstr>Slide 3</vt:lpstr>
      <vt:lpstr>Slide 4</vt:lpstr>
      <vt:lpstr>Slide 5</vt:lpstr>
      <vt:lpstr>Slide 6</vt:lpstr>
      <vt:lpstr>Slide 7</vt:lpstr>
      <vt:lpstr>Important menu items</vt:lpstr>
      <vt:lpstr>Important menu items</vt:lpstr>
      <vt:lpstr>Important menu items</vt:lpstr>
      <vt:lpstr>Important menu items</vt:lpstr>
      <vt:lpstr>Important menu items</vt:lpstr>
      <vt:lpstr>Gettting help</vt:lpstr>
      <vt:lpstr>Preliminaries</vt:lpstr>
      <vt:lpstr>Working with verctors</vt:lpstr>
      <vt:lpstr>Listing  and removing objects</vt:lpstr>
      <vt:lpstr>Sequences</vt:lpstr>
      <vt:lpstr>Operation with vectors</vt:lpstr>
      <vt:lpstr>Attributes</vt:lpstr>
      <vt:lpstr>Slide 20</vt:lpstr>
      <vt:lpstr>Indexing</vt:lpstr>
      <vt:lpstr>Matrix operations</vt:lpstr>
      <vt:lpstr>Matrix operations</vt:lpstr>
      <vt:lpstr>Lists</vt:lpstr>
      <vt:lpstr>Slide 25</vt:lpstr>
      <vt:lpstr>Slide 26</vt:lpstr>
      <vt:lpstr>Slide 27</vt:lpstr>
      <vt:lpstr>Read data from file</vt:lpstr>
      <vt:lpstr>Read data from file</vt:lpstr>
      <vt:lpstr>Slide 30</vt:lpstr>
      <vt:lpstr>Read from Excel file</vt:lpstr>
      <vt:lpstr>Write to an external file</vt:lpstr>
      <vt:lpstr>Write to an external file</vt:lpstr>
      <vt:lpstr>Conditional execution</vt:lpstr>
      <vt:lpstr>Loops</vt:lpstr>
      <vt:lpstr>Writing your own functions</vt:lpstr>
      <vt:lpstr>Writing your own functions</vt:lpstr>
      <vt:lpstr>Graphical procedures</vt:lpstr>
      <vt:lpstr>Some examples</vt:lpstr>
      <vt:lpstr>Some examples</vt:lpstr>
      <vt:lpstr>Some examples</vt:lpstr>
      <vt:lpstr>Slide 42</vt:lpstr>
      <vt:lpstr>Example 2: Simulating regression data </vt:lpstr>
      <vt:lpstr>Slide 44</vt:lpstr>
      <vt:lpstr>Slide 45</vt:lpstr>
      <vt:lpstr>Slide 46</vt:lpstr>
      <vt:lpstr>Slide 47</vt:lpstr>
      <vt:lpstr>Slide 48</vt:lpstr>
      <vt:lpstr>Final comments</vt:lpstr>
    </vt:vector>
  </TitlesOfParts>
  <Company>Linkopings universitet, 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</cp:lastModifiedBy>
  <cp:revision>786</cp:revision>
  <dcterms:created xsi:type="dcterms:W3CDTF">2010-03-24T13:38:58Z</dcterms:created>
  <dcterms:modified xsi:type="dcterms:W3CDTF">2010-04-01T11:59:33Z</dcterms:modified>
</cp:coreProperties>
</file>