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4" r:id="rId10"/>
    <p:sldId id="265" r:id="rId11"/>
    <p:sldId id="266" r:id="rId12"/>
    <p:sldId id="263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6" r:id="rId21"/>
    <p:sldId id="275" r:id="rId2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B08600"/>
    <a:srgbClr val="00CC66"/>
    <a:srgbClr val="00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F43CE-A4FA-43F5-992B-4CFE4632D628}" type="datetimeFigureOut">
              <a:rPr lang="sv-SE" smtClean="0"/>
              <a:pPr/>
              <a:t>2010-04-02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D2704-2F01-48C2-BEEE-46529420DBC9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E82C67A-F5A8-4F31-90D7-B9913BF57A82}" type="datetime1">
              <a:rPr lang="sv-SE" smtClean="0"/>
              <a:pPr/>
              <a:t>2010-04-02</a:t>
            </a:fld>
            <a:endParaRPr lang="sv-SE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00430" y="6357958"/>
            <a:ext cx="2350681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sv-SE" dirty="0" err="1" smtClean="0"/>
              <a:t>Computational</a:t>
            </a:r>
            <a:r>
              <a:rPr lang="sv-SE" dirty="0" smtClean="0"/>
              <a:t> Statistics-2010</a:t>
            </a:r>
            <a:endParaRPr lang="sv-SE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AF0EE3-205A-4DE5-92A4-10EEC5B677EC}" type="datetime1">
              <a:rPr lang="sv-SE" smtClean="0"/>
              <a:pPr/>
              <a:t>2010-04-02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8FECF8-33E9-44CB-98A9-60914E7828BC}" type="datetime1">
              <a:rPr lang="sv-SE" smtClean="0"/>
              <a:pPr/>
              <a:t>2010-04-02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275EA0-E827-4CF6-9DC4-F0C88824C0B5}" type="datetime1">
              <a:rPr lang="sv-SE" smtClean="0"/>
              <a:pPr/>
              <a:t>2010-04-02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dirty="0" err="1" smtClean="0"/>
              <a:t>Computational</a:t>
            </a:r>
            <a:r>
              <a:rPr lang="sv-SE" dirty="0" smtClean="0"/>
              <a:t> Statistics-2010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72C36C-FAE5-4140-8AC5-75BAF365EA4A}" type="datetime1">
              <a:rPr lang="sv-SE" smtClean="0"/>
              <a:pPr/>
              <a:t>2010-04-02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ADB335-0A5D-4F77-956A-F9AA0EA1513F}" type="datetime1">
              <a:rPr lang="sv-SE" smtClean="0"/>
              <a:pPr/>
              <a:t>2010-04-02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7E829D-72DB-4D4E-A362-0F5DAECD3035}" type="datetime1">
              <a:rPr lang="sv-SE" smtClean="0"/>
              <a:pPr/>
              <a:t>2010-04-02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1AD54C-1A63-4A05-9C9E-8FEBB0F78766}" type="datetime1">
              <a:rPr lang="sv-SE" smtClean="0"/>
              <a:pPr/>
              <a:t>2010-04-02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755F88-B113-4C1C-95FE-997856333AB9}" type="datetime1">
              <a:rPr lang="sv-SE" smtClean="0"/>
              <a:pPr/>
              <a:t>2010-04-02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B0FB8A2-59F2-46D2-87C3-388D370CA28E}" type="datetime1">
              <a:rPr lang="sv-SE" smtClean="0"/>
              <a:pPr/>
              <a:t>2010-04-02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10B785-DBEC-4FC2-B9E5-07AD8FBB3A23}" type="datetime1">
              <a:rPr lang="sv-SE" smtClean="0"/>
              <a:pPr/>
              <a:t>2010-04-02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C1BDE46-7018-426F-849D-6A628FF23D0E}" type="datetime1">
              <a:rPr lang="sv-SE" smtClean="0"/>
              <a:pPr/>
              <a:t>2010-04-02</a:t>
            </a:fld>
            <a:endParaRPr lang="sv-S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Lecture</a:t>
            </a:r>
            <a:r>
              <a:rPr lang="sv-SE" dirty="0" smtClean="0"/>
              <a:t> </a:t>
            </a:r>
            <a:r>
              <a:rPr lang="sv-SE" dirty="0" smtClean="0"/>
              <a:t>2: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err="1" smtClean="0"/>
              <a:t>Random</a:t>
            </a:r>
            <a:r>
              <a:rPr lang="sv-SE" dirty="0" smtClean="0"/>
              <a:t> </a:t>
            </a:r>
            <a:r>
              <a:rPr lang="sv-SE" dirty="0" err="1" smtClean="0"/>
              <a:t>number</a:t>
            </a:r>
            <a:r>
              <a:rPr lang="sv-SE" dirty="0" smtClean="0"/>
              <a:t> generation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None/>
            </a:pPr>
            <a:r>
              <a:rPr lang="en-GB" b="1" dirty="0" smtClean="0">
                <a:solidFill>
                  <a:srgbClr val="0070C0"/>
                </a:solidFill>
              </a:rPr>
              <a:t>Example</a:t>
            </a:r>
          </a:p>
          <a:p>
            <a:pPr>
              <a:spcBef>
                <a:spcPct val="50000"/>
              </a:spcBef>
              <a:buNone/>
            </a:pPr>
            <a:r>
              <a:rPr lang="en-GB" dirty="0" smtClean="0"/>
              <a:t>Let </a:t>
            </a:r>
            <a:r>
              <a:rPr lang="en-GB" i="1" dirty="0" smtClean="0"/>
              <a:t>X</a:t>
            </a:r>
            <a:r>
              <a:rPr lang="en-GB" dirty="0" smtClean="0"/>
              <a:t>  be exponentially distributed, i.e. with </a:t>
            </a:r>
            <a:r>
              <a:rPr lang="en-GB" dirty="0" err="1" smtClean="0"/>
              <a:t>pdf</a:t>
            </a:r>
            <a:endParaRPr lang="en-GB" dirty="0" smtClean="0"/>
          </a:p>
          <a:p>
            <a:pPr>
              <a:spcBef>
                <a:spcPct val="50000"/>
              </a:spcBef>
            </a:pPr>
            <a:endParaRPr lang="en-GB" dirty="0" smtClean="0"/>
          </a:p>
          <a:p>
            <a:pPr>
              <a:spcBef>
                <a:spcPct val="50000"/>
              </a:spcBef>
            </a:pPr>
            <a:endParaRPr lang="en-GB" dirty="0" smtClean="0"/>
          </a:p>
          <a:p>
            <a:pPr>
              <a:spcBef>
                <a:spcPct val="50000"/>
              </a:spcBef>
            </a:pPr>
            <a:endParaRPr lang="en-GB" dirty="0" smtClean="0"/>
          </a:p>
          <a:p>
            <a:pPr>
              <a:spcBef>
                <a:spcPct val="50000"/>
              </a:spcBef>
              <a:buNone/>
            </a:pPr>
            <a:r>
              <a:rPr lang="en-GB" dirty="0" smtClean="0">
                <a:sym typeface="Wingdings" pitchFamily="2" charset="2"/>
              </a:rPr>
              <a:t></a:t>
            </a:r>
          </a:p>
          <a:p>
            <a:pPr>
              <a:spcBef>
                <a:spcPct val="50000"/>
              </a:spcBef>
            </a:pPr>
            <a:endParaRPr lang="en-GB" dirty="0" smtClean="0">
              <a:sym typeface="Wingdings" pitchFamily="2" charset="2"/>
            </a:endParaRPr>
          </a:p>
          <a:p>
            <a:pPr>
              <a:spcBef>
                <a:spcPct val="50000"/>
              </a:spcBef>
              <a:buNone/>
            </a:pPr>
            <a:r>
              <a:rPr lang="en-GB" dirty="0" smtClean="0">
                <a:sym typeface="Wingdings" pitchFamily="2" charset="2"/>
              </a:rPr>
              <a:t>	for </a:t>
            </a:r>
            <a:r>
              <a:rPr lang="en-GB" i="1" dirty="0" smtClean="0">
                <a:sym typeface="Wingdings" pitchFamily="2" charset="2"/>
              </a:rPr>
              <a:t>x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smtClean="0">
                <a:sym typeface="Symbol" pitchFamily="18" charset="2"/>
              </a:rPr>
              <a:t> 0   [</a:t>
            </a:r>
            <a:r>
              <a:rPr lang="en-GB" i="1" dirty="0" smtClean="0">
                <a:sym typeface="Symbol" pitchFamily="18" charset="2"/>
              </a:rPr>
              <a:t>F</a:t>
            </a:r>
            <a:r>
              <a:rPr lang="en-GB" i="1" baseline="-25000" dirty="0" smtClean="0">
                <a:sym typeface="Symbol" pitchFamily="18" charset="2"/>
              </a:rPr>
              <a:t>X</a:t>
            </a:r>
            <a:r>
              <a:rPr lang="en-GB" dirty="0" smtClean="0">
                <a:sym typeface="Symbol" pitchFamily="18" charset="2"/>
              </a:rPr>
              <a:t> (</a:t>
            </a:r>
            <a:r>
              <a:rPr lang="en-GB" i="1" dirty="0" smtClean="0">
                <a:sym typeface="Symbol" pitchFamily="18" charset="2"/>
              </a:rPr>
              <a:t>x</a:t>
            </a:r>
            <a:r>
              <a:rPr lang="en-GB" dirty="0" smtClean="0">
                <a:sym typeface="Symbol" pitchFamily="18" charset="2"/>
              </a:rPr>
              <a:t>) = 0 </a:t>
            </a:r>
            <a:r>
              <a:rPr lang="en-GB" dirty="0" err="1" smtClean="0">
                <a:sym typeface="Symbol" pitchFamily="18" charset="2"/>
              </a:rPr>
              <a:t>för</a:t>
            </a:r>
            <a:r>
              <a:rPr lang="en-GB" dirty="0" smtClean="0">
                <a:sym typeface="Symbol" pitchFamily="18" charset="2"/>
              </a:rPr>
              <a:t> x &lt; 0]</a:t>
            </a:r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Inverse CDF method</a:t>
            </a:r>
            <a:endParaRPr lang="sv-SE" dirty="0"/>
          </a:p>
        </p:txBody>
      </p:sp>
      <p:graphicFrame>
        <p:nvGraphicFramePr>
          <p:cNvPr id="100354" name="Object 2"/>
          <p:cNvGraphicFramePr>
            <a:graphicFrameLocks noChangeAspect="1"/>
          </p:cNvGraphicFramePr>
          <p:nvPr/>
        </p:nvGraphicFramePr>
        <p:xfrm>
          <a:off x="1285852" y="2357430"/>
          <a:ext cx="4835370" cy="932766"/>
        </p:xfrm>
        <a:graphic>
          <a:graphicData uri="http://schemas.openxmlformats.org/presentationml/2006/ole">
            <p:oleObj spid="_x0000_s100354" name="Equation" r:id="rId3" imgW="2501640" imgH="482400" progId="Equation.3">
              <p:embed/>
            </p:oleObj>
          </a:graphicData>
        </a:graphic>
      </p:graphicFrame>
      <p:graphicFrame>
        <p:nvGraphicFramePr>
          <p:cNvPr id="100355" name="Object 3"/>
          <p:cNvGraphicFramePr>
            <a:graphicFrameLocks noChangeAspect="1"/>
          </p:cNvGraphicFramePr>
          <p:nvPr/>
        </p:nvGraphicFramePr>
        <p:xfrm>
          <a:off x="1357290" y="3429000"/>
          <a:ext cx="6353219" cy="1039980"/>
        </p:xfrm>
        <a:graphic>
          <a:graphicData uri="http://schemas.openxmlformats.org/presentationml/2006/ole">
            <p:oleObj spid="_x0000_s100355" name="Equation" r:id="rId4" imgW="294624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b="1" dirty="0" smtClean="0">
                <a:solidFill>
                  <a:srgbClr val="0070C0"/>
                </a:solidFill>
              </a:rPr>
              <a:t>Example(cont.)</a:t>
            </a:r>
            <a:endParaRPr lang="en-GB" dirty="0" smtClean="0"/>
          </a:p>
          <a:p>
            <a:pPr>
              <a:spcBef>
                <a:spcPct val="50000"/>
              </a:spcBef>
              <a:buNone/>
            </a:pPr>
            <a:endParaRPr lang="en-GB" dirty="0" smtClean="0"/>
          </a:p>
          <a:p>
            <a:pPr>
              <a:spcBef>
                <a:spcPct val="50000"/>
              </a:spcBef>
              <a:buNone/>
            </a:pPr>
            <a:r>
              <a:rPr lang="en-GB" dirty="0" smtClean="0"/>
              <a:t>To </a:t>
            </a:r>
            <a:r>
              <a:rPr lang="en-GB" dirty="0" smtClean="0"/>
              <a:t>find </a:t>
            </a:r>
            <a:r>
              <a:rPr lang="en-GB" i="1" dirty="0" smtClean="0"/>
              <a:t>F</a:t>
            </a:r>
            <a:r>
              <a:rPr lang="en-GB" i="1" baseline="-25000" dirty="0" smtClean="0"/>
              <a:t>X</a:t>
            </a:r>
            <a:r>
              <a:rPr lang="en-GB" baseline="30000" dirty="0" smtClean="0"/>
              <a:t>-1</a:t>
            </a:r>
            <a:r>
              <a:rPr lang="en-GB" dirty="0" smtClean="0"/>
              <a:t> solve for </a:t>
            </a:r>
            <a:r>
              <a:rPr lang="en-GB" i="1" dirty="0" smtClean="0"/>
              <a:t>x </a:t>
            </a:r>
            <a:r>
              <a:rPr lang="en-GB" dirty="0" smtClean="0"/>
              <a:t>the equation</a:t>
            </a:r>
          </a:p>
          <a:p>
            <a:pPr>
              <a:spcBef>
                <a:spcPct val="50000"/>
              </a:spcBef>
              <a:buNone/>
            </a:pPr>
            <a:r>
              <a:rPr lang="en-GB" dirty="0" smtClean="0"/>
              <a:t> </a:t>
            </a:r>
            <a:endParaRPr lang="en-GB" dirty="0" smtClean="0"/>
          </a:p>
          <a:p>
            <a:pPr>
              <a:spcBef>
                <a:spcPct val="50000"/>
              </a:spcBef>
            </a:pPr>
            <a:endParaRPr lang="en-GB" dirty="0" smtClean="0"/>
          </a:p>
          <a:p>
            <a:pPr>
              <a:spcBef>
                <a:spcPct val="50000"/>
              </a:spcBef>
            </a:pPr>
            <a:endParaRPr lang="en-GB" dirty="0" smtClean="0"/>
          </a:p>
          <a:p>
            <a:pPr>
              <a:spcBef>
                <a:spcPct val="50000"/>
              </a:spcBef>
              <a:buNone/>
            </a:pPr>
            <a:endParaRPr lang="en-GB" dirty="0" smtClean="0"/>
          </a:p>
          <a:p>
            <a:pPr>
              <a:spcBef>
                <a:spcPct val="50000"/>
              </a:spcBef>
              <a:buNone/>
            </a:pPr>
            <a:endParaRPr lang="en-GB" dirty="0" smtClean="0"/>
          </a:p>
          <a:p>
            <a:pPr>
              <a:spcBef>
                <a:spcPct val="50000"/>
              </a:spcBef>
              <a:buNone/>
            </a:pPr>
            <a:r>
              <a:rPr lang="en-GB" dirty="0" smtClean="0"/>
              <a:t>Thus </a:t>
            </a:r>
            <a:r>
              <a:rPr lang="en-GB" dirty="0" smtClean="0"/>
              <a:t>the transform from </a:t>
            </a:r>
            <a:r>
              <a:rPr lang="en-GB" i="1" dirty="0" smtClean="0"/>
              <a:t>U</a:t>
            </a:r>
            <a:r>
              <a:rPr lang="en-GB" dirty="0" smtClean="0"/>
              <a:t> to </a:t>
            </a:r>
            <a:r>
              <a:rPr lang="en-GB" i="1" dirty="0" smtClean="0"/>
              <a:t>X </a:t>
            </a:r>
            <a:r>
              <a:rPr lang="en-GB" dirty="0" smtClean="0"/>
              <a:t>becomes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Inverse CDF method</a:t>
            </a:r>
            <a:endParaRPr lang="sv-SE" dirty="0"/>
          </a:p>
        </p:txBody>
      </p:sp>
      <p:graphicFrame>
        <p:nvGraphicFramePr>
          <p:cNvPr id="101378" name="Object 2"/>
          <p:cNvGraphicFramePr>
            <a:graphicFrameLocks noChangeAspect="1"/>
          </p:cNvGraphicFramePr>
          <p:nvPr/>
        </p:nvGraphicFramePr>
        <p:xfrm>
          <a:off x="1142976" y="2786058"/>
          <a:ext cx="2312428" cy="2143140"/>
        </p:xfrm>
        <a:graphic>
          <a:graphicData uri="http://schemas.openxmlformats.org/presentationml/2006/ole">
            <p:oleObj spid="_x0000_s101378" name="Equation" r:id="rId3" imgW="1396800" imgH="1295280" progId="Equation.3">
              <p:embed/>
            </p:oleObj>
          </a:graphicData>
        </a:graphic>
      </p:graphicFrame>
      <p:graphicFrame>
        <p:nvGraphicFramePr>
          <p:cNvPr id="101379" name="Object 3"/>
          <p:cNvGraphicFramePr>
            <a:graphicFrameLocks noChangeAspect="1"/>
          </p:cNvGraphicFramePr>
          <p:nvPr/>
        </p:nvGraphicFramePr>
        <p:xfrm>
          <a:off x="5929322" y="5000636"/>
          <a:ext cx="1785950" cy="718531"/>
        </p:xfrm>
        <a:graphic>
          <a:graphicData uri="http://schemas.openxmlformats.org/presentationml/2006/ole">
            <p:oleObj spid="_x0000_s101379" name="Equation" r:id="rId4" imgW="97776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>
                <a:solidFill>
                  <a:srgbClr val="0070C0"/>
                </a:solidFill>
              </a:rPr>
              <a:t>Inverse CDF </a:t>
            </a:r>
            <a:r>
              <a:rPr lang="en-GB" b="1" dirty="0" smtClean="0">
                <a:solidFill>
                  <a:srgbClr val="0070C0"/>
                </a:solidFill>
              </a:rPr>
              <a:t>method – discrete variables</a:t>
            </a:r>
            <a:endParaRPr lang="en-GB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Define distribution P(X=x</a:t>
            </a:r>
            <a:r>
              <a:rPr lang="en-US" baseline="-25000" dirty="0" smtClean="0"/>
              <a:t>i</a:t>
            </a:r>
            <a:r>
              <a:rPr lang="en-US" dirty="0" smtClean="0"/>
              <a:t>)=p</a:t>
            </a:r>
            <a:r>
              <a:rPr lang="en-US" baseline="-25000" dirty="0" smtClean="0"/>
              <a:t>i</a:t>
            </a: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i="1" dirty="0" smtClean="0"/>
              <a:t>U</a:t>
            </a:r>
            <a:r>
              <a:rPr lang="en-US" dirty="0" smtClean="0"/>
              <a:t> from U(0,1)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If U≤p</a:t>
            </a:r>
            <a:r>
              <a:rPr lang="en-US" baseline="-25000" dirty="0" smtClean="0"/>
              <a:t>0</a:t>
            </a:r>
            <a:r>
              <a:rPr lang="en-US" dirty="0" smtClean="0"/>
              <a:t>, deliver X=x</a:t>
            </a:r>
            <a:r>
              <a:rPr lang="en-US" baseline="-25000" dirty="0" smtClean="0"/>
              <a:t>0</a:t>
            </a: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If U≤</a:t>
            </a:r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+</a:t>
            </a:r>
            <a:r>
              <a:rPr lang="en-US" dirty="0" smtClean="0"/>
              <a:t> </a:t>
            </a:r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dirty="0" smtClean="0"/>
              <a:t>deliver </a:t>
            </a:r>
            <a:r>
              <a:rPr lang="en-US" dirty="0" smtClean="0"/>
              <a:t>X=x</a:t>
            </a:r>
            <a:r>
              <a:rPr lang="en-US" baseline="-25000" dirty="0" smtClean="0"/>
              <a:t>1</a:t>
            </a: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…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Repeat procedure from step 2</a:t>
            </a: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endParaRPr lang="sv-SE" i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Inverse CDF method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GB" dirty="0" smtClean="0"/>
              <a:t>When the inverse cumulative distribution can be explicitly derived </a:t>
            </a:r>
            <a:r>
              <a:rPr lang="en-GB" dirty="0" smtClean="0">
                <a:sym typeface="Wingdings" pitchFamily="2" charset="2"/>
              </a:rPr>
              <a:t> No problem!</a:t>
            </a: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GB" dirty="0" smtClean="0">
                <a:sym typeface="Wingdings" pitchFamily="2" charset="2"/>
              </a:rPr>
              <a:t> When not  Numerical solution necessary  Usually time-consuming</a:t>
            </a:r>
          </a:p>
          <a:p>
            <a:pPr marL="342900" indent="-342900">
              <a:spcBef>
                <a:spcPct val="50000"/>
              </a:spcBef>
            </a:pPr>
            <a:endParaRPr lang="en-GB" dirty="0" smtClean="0"/>
          </a:p>
          <a:p>
            <a:pPr marL="342900" indent="-342900">
              <a:spcBef>
                <a:spcPct val="50000"/>
              </a:spcBef>
            </a:pPr>
            <a:r>
              <a:rPr lang="en-GB" dirty="0" smtClean="0"/>
              <a:t>Unfortunately, situation 2 is </a:t>
            </a:r>
            <a:r>
              <a:rPr lang="en-GB" dirty="0" smtClean="0"/>
              <a:t>quite </a:t>
            </a:r>
            <a:r>
              <a:rPr lang="en-GB" dirty="0" smtClean="0"/>
              <a:t>often, ex.: normally </a:t>
            </a:r>
            <a:r>
              <a:rPr lang="en-GB" dirty="0" smtClean="0"/>
              <a:t>distributed random variables </a:t>
            </a:r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Inverse CDF method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GB" dirty="0" smtClean="0">
                <a:sym typeface="Symbol" pitchFamily="18" charset="2"/>
              </a:rPr>
              <a:t>Assume </a:t>
            </a:r>
          </a:p>
          <a:p>
            <a:pPr>
              <a:spcBef>
                <a:spcPct val="50000"/>
              </a:spcBef>
            </a:pPr>
            <a:r>
              <a:rPr lang="el-GR" dirty="0" smtClean="0">
                <a:sym typeface="Symbol" pitchFamily="18" charset="2"/>
              </a:rPr>
              <a:t>Θ</a:t>
            </a:r>
            <a:r>
              <a:rPr lang="en-GB" dirty="0" smtClean="0">
                <a:sym typeface="Symbol" pitchFamily="18" charset="2"/>
              </a:rPr>
              <a:t> </a:t>
            </a:r>
            <a:r>
              <a:rPr lang="el-GR" dirty="0" smtClean="0">
                <a:sym typeface="Symbol" pitchFamily="18" charset="2"/>
              </a:rPr>
              <a:t>ε</a:t>
            </a:r>
            <a:r>
              <a:rPr lang="en-US" dirty="0" smtClean="0">
                <a:sym typeface="Symbol" pitchFamily="18" charset="2"/>
              </a:rPr>
              <a:t> U(0, 2</a:t>
            </a:r>
            <a:r>
              <a:rPr lang="el-GR" dirty="0" smtClean="0">
                <a:sym typeface="Symbol" pitchFamily="18" charset="2"/>
              </a:rPr>
              <a:t>π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sym typeface="Symbol" pitchFamily="18" charset="2"/>
              </a:rPr>
              <a:t>D</a:t>
            </a:r>
            <a:r>
              <a:rPr lang="el-GR" dirty="0" smtClean="0">
                <a:sym typeface="Symbol" pitchFamily="18" charset="2"/>
              </a:rPr>
              <a:t> ε</a:t>
            </a:r>
            <a:r>
              <a:rPr lang="en-US" dirty="0" smtClean="0">
                <a:sym typeface="Symbol" pitchFamily="18" charset="2"/>
              </a:rPr>
              <a:t> U(0,1)</a:t>
            </a:r>
          </a:p>
          <a:p>
            <a:pPr>
              <a:spcBef>
                <a:spcPct val="50000"/>
              </a:spcBef>
              <a:buNone/>
            </a:pPr>
            <a:r>
              <a:rPr lang="en-US" b="1" dirty="0" smtClean="0">
                <a:solidFill>
                  <a:srgbClr val="0070C0"/>
                </a:solidFill>
                <a:sym typeface="Symbol" pitchFamily="18" charset="2"/>
              </a:rPr>
              <a:t>Algorithm 1</a:t>
            </a:r>
            <a:endParaRPr lang="en-GB" b="1" dirty="0" smtClean="0">
              <a:solidFill>
                <a:srgbClr val="0070C0"/>
              </a:solidFill>
              <a:sym typeface="Symbol" pitchFamily="18" charset="2"/>
            </a:endParaRP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dirty="0" smtClean="0">
                <a:sym typeface="Symbol" pitchFamily="18" charset="2"/>
              </a:rPr>
              <a:t>D and </a:t>
            </a:r>
            <a:r>
              <a:rPr lang="el-GR" dirty="0" smtClean="0">
                <a:sym typeface="Symbol" pitchFamily="18" charset="2"/>
              </a:rPr>
              <a:t>Θ</a:t>
            </a: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and X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as</a:t>
            </a:r>
          </a:p>
          <a:p>
            <a:pPr marL="566928" indent="-457200">
              <a:buFont typeface="+mj-lt"/>
              <a:buAutoNum type="arabicPeriod"/>
            </a:pP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endParaRPr lang="en-US" dirty="0" smtClean="0"/>
          </a:p>
          <a:p>
            <a:pPr marL="566928" indent="-457200">
              <a:buNone/>
            </a:pP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and 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are independent and normally distributed (see proof…)</a:t>
            </a:r>
            <a:endParaRPr lang="sv-SE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N(0,1)</a:t>
            </a:r>
            <a:endParaRPr lang="sv-SE" dirty="0"/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5705490" y="1574785"/>
            <a:ext cx="2017713" cy="216058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 flipV="1">
            <a:off x="6715140" y="1214422"/>
            <a:ext cx="0" cy="2665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5346715" y="2654285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 flipV="1">
            <a:off x="6715140" y="2079610"/>
            <a:ext cx="50323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22" name="Freeform 13"/>
          <p:cNvSpPr>
            <a:spLocks/>
          </p:cNvSpPr>
          <p:nvPr/>
        </p:nvSpPr>
        <p:spPr bwMode="auto">
          <a:xfrm>
            <a:off x="6931040" y="2366947"/>
            <a:ext cx="142875" cy="287338"/>
          </a:xfrm>
          <a:custGeom>
            <a:avLst/>
            <a:gdLst/>
            <a:ahLst/>
            <a:cxnLst>
              <a:cxn ang="0">
                <a:pos x="90" y="181"/>
              </a:cxn>
              <a:cxn ang="0">
                <a:pos x="0" y="0"/>
              </a:cxn>
            </a:cxnLst>
            <a:rect l="0" t="0" r="r" b="b"/>
            <a:pathLst>
              <a:path w="90" h="181">
                <a:moveTo>
                  <a:pt x="90" y="181"/>
                </a:moveTo>
                <a:cubicBezTo>
                  <a:pt x="52" y="105"/>
                  <a:pt x="15" y="3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7218378" y="2654285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6642115" y="2079610"/>
            <a:ext cx="71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v-SE"/>
          </a:p>
        </p:txBody>
      </p:sp>
      <p:graphicFrame>
        <p:nvGraphicFramePr>
          <p:cNvPr id="103430" name="Object 6"/>
          <p:cNvGraphicFramePr>
            <a:graphicFrameLocks noChangeAspect="1"/>
          </p:cNvGraphicFramePr>
          <p:nvPr/>
        </p:nvGraphicFramePr>
        <p:xfrm>
          <a:off x="2274888" y="3857625"/>
          <a:ext cx="2165350" cy="847725"/>
        </p:xfrm>
        <a:graphic>
          <a:graphicData uri="http://schemas.openxmlformats.org/presentationml/2006/ole">
            <p:oleObj spid="_x0000_s103430" name="Ekvation" r:id="rId3" imgW="129528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Idea</a:t>
            </a:r>
            <a:r>
              <a:rPr lang="en-US" dirty="0" smtClean="0"/>
              <a:t>: to generate Y with PDF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y</a:t>
            </a:r>
            <a:r>
              <a:rPr lang="en-US" dirty="0" smtClean="0"/>
              <a:t> similar to some known PDF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x</a:t>
            </a:r>
            <a:endParaRPr lang="en-US" dirty="0" smtClean="0"/>
          </a:p>
          <a:p>
            <a:r>
              <a:rPr lang="en-US" dirty="0" smtClean="0"/>
              <a:t>Requirement: There should exist constant </a:t>
            </a:r>
            <a:r>
              <a:rPr lang="en-US" i="1" dirty="0" smtClean="0"/>
              <a:t>c</a:t>
            </a:r>
            <a:r>
              <a:rPr lang="en-US" dirty="0" smtClean="0"/>
              <a:t> such that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err="1" smtClean="0"/>
              <a:t>cf</a:t>
            </a:r>
            <a:r>
              <a:rPr lang="en-US" i="1" baseline="-25000" dirty="0" err="1" smtClean="0"/>
              <a:t>Y</a:t>
            </a:r>
            <a:r>
              <a:rPr lang="en-US" i="1" dirty="0" smtClean="0"/>
              <a:t>(x) </a:t>
            </a:r>
            <a:r>
              <a:rPr lang="en-US" dirty="0" err="1" smtClean="0">
                <a:solidFill>
                  <a:srgbClr val="006600"/>
                </a:solidFill>
              </a:rPr>
              <a:t>majorizing</a:t>
            </a:r>
            <a:r>
              <a:rPr lang="en-US" dirty="0" smtClean="0"/>
              <a:t> density,</a:t>
            </a:r>
          </a:p>
          <a:p>
            <a:pPr>
              <a:buNone/>
            </a:pPr>
            <a:r>
              <a:rPr lang="en-US" dirty="0" smtClean="0"/>
              <a:t> proposal density</a:t>
            </a:r>
          </a:p>
          <a:p>
            <a:r>
              <a:rPr lang="en-US" i="1" dirty="0" err="1" smtClean="0"/>
              <a:t>f</a:t>
            </a:r>
            <a:r>
              <a:rPr lang="en-US" i="1" baseline="-25000" dirty="0" err="1" smtClean="0"/>
              <a:t>X</a:t>
            </a:r>
            <a:r>
              <a:rPr lang="en-US" i="1" dirty="0" smtClean="0"/>
              <a:t>(x</a:t>
            </a:r>
            <a:r>
              <a:rPr lang="en-US" i="1" dirty="0" smtClean="0"/>
              <a:t>) </a:t>
            </a:r>
            <a:r>
              <a:rPr lang="en-US" dirty="0" smtClean="0">
                <a:solidFill>
                  <a:srgbClr val="006600"/>
                </a:solidFill>
              </a:rPr>
              <a:t>target</a:t>
            </a:r>
            <a:r>
              <a:rPr lang="en-US" dirty="0" smtClean="0"/>
              <a:t> density</a:t>
            </a:r>
          </a:p>
          <a:p>
            <a:pPr>
              <a:buNone/>
            </a:pPr>
            <a:endParaRPr lang="sv-SE" dirty="0" smtClean="0"/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Acceptance/rejection methods</a:t>
            </a:r>
            <a:endParaRPr lang="sv-SE" dirty="0"/>
          </a:p>
        </p:txBody>
      </p:sp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2571736" y="2428868"/>
          <a:ext cx="3043238" cy="417512"/>
        </p:xfrm>
        <a:graphic>
          <a:graphicData uri="http://schemas.openxmlformats.org/presentationml/2006/ole">
            <p:oleObj spid="_x0000_s105474" name="Ekvation" r:id="rId3" imgW="1574640" imgH="215640" progId="Equation.3">
              <p:embed/>
            </p:oleObj>
          </a:graphicData>
        </a:graphic>
      </p:graphicFrame>
      <p:pic>
        <p:nvPicPr>
          <p:cNvPr id="1054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6248" y="2928934"/>
            <a:ext cx="4214842" cy="3094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Algorithm 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Generate Y from distribution with density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Y</a:t>
            </a: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Generate U from U(0,1)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If                 , take Y else return to step 2</a:t>
            </a:r>
          </a:p>
          <a:p>
            <a:pPr marL="566928" indent="-457200">
              <a:buFont typeface="+mj-lt"/>
              <a:buAutoNum type="arabicPeriod"/>
            </a:pPr>
            <a:endParaRPr lang="en-US" dirty="0" smtClean="0"/>
          </a:p>
          <a:p>
            <a:pPr marL="566928" indent="-457200">
              <a:buNone/>
            </a:pPr>
            <a:endParaRPr lang="en-US" dirty="0" smtClean="0"/>
          </a:p>
          <a:p>
            <a:pPr marL="566928" indent="-457200"/>
            <a:r>
              <a:rPr lang="en-US" dirty="0" smtClean="0"/>
              <a:t>It can be seen that variables </a:t>
            </a:r>
            <a:r>
              <a:rPr lang="en-US" dirty="0" err="1" smtClean="0"/>
              <a:t>obtaines</a:t>
            </a:r>
            <a:r>
              <a:rPr lang="en-US" dirty="0" smtClean="0"/>
              <a:t> are from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X</a:t>
            </a:r>
            <a:r>
              <a:rPr lang="en-US" dirty="0" smtClean="0"/>
              <a:t> (see proof…)</a:t>
            </a:r>
          </a:p>
          <a:p>
            <a:pPr marL="566928" indent="-457200"/>
            <a:r>
              <a:rPr lang="en-US" dirty="0" smtClean="0"/>
              <a:t>The value of </a:t>
            </a:r>
            <a:r>
              <a:rPr lang="en-US" i="1" dirty="0" smtClean="0"/>
              <a:t>c</a:t>
            </a:r>
            <a:r>
              <a:rPr lang="en-US" dirty="0" smtClean="0"/>
              <a:t> should be as small as possible (minimize the frequency of rejection)</a:t>
            </a:r>
          </a:p>
          <a:p>
            <a:pPr marL="566928" indent="-457200"/>
            <a:r>
              <a:rPr lang="en-US" dirty="0" smtClean="0"/>
              <a:t>The method works for multivariate random cases, but the rejection proportion can be high (curse of dimensionality)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Acceptance/rejection methods</a:t>
            </a:r>
            <a:endParaRPr lang="sv-SE" dirty="0"/>
          </a:p>
        </p:txBody>
      </p:sp>
      <p:graphicFrame>
        <p:nvGraphicFramePr>
          <p:cNvPr id="106498" name="Object 2"/>
          <p:cNvGraphicFramePr>
            <a:graphicFrameLocks noChangeAspect="1"/>
          </p:cNvGraphicFramePr>
          <p:nvPr/>
        </p:nvGraphicFramePr>
        <p:xfrm>
          <a:off x="1428729" y="2428869"/>
          <a:ext cx="1143008" cy="694252"/>
        </p:xfrm>
        <a:graphic>
          <a:graphicData uri="http://schemas.openxmlformats.org/presentationml/2006/ole">
            <p:oleObj spid="_x0000_s106498" name="Ekvation" r:id="rId3" imgW="7110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How to use in generation N(0,1):</a:t>
            </a:r>
          </a:p>
          <a:p>
            <a:endParaRPr lang="en-US" dirty="0" smtClean="0"/>
          </a:p>
          <a:p>
            <a:r>
              <a:rPr lang="en-US" dirty="0" smtClean="0"/>
              <a:t>Computing </a:t>
            </a:r>
            <a:r>
              <a:rPr lang="en-US" i="1" dirty="0" smtClean="0"/>
              <a:t>sin</a:t>
            </a:r>
            <a:r>
              <a:rPr lang="en-US" dirty="0" smtClean="0"/>
              <a:t>, </a:t>
            </a:r>
            <a:r>
              <a:rPr lang="en-US" i="1" dirty="0" err="1" smtClean="0"/>
              <a:t>cos</a:t>
            </a:r>
            <a:r>
              <a:rPr lang="en-US" i="1" dirty="0" smtClean="0"/>
              <a:t> </a:t>
            </a:r>
            <a:r>
              <a:rPr lang="en-US" dirty="0" smtClean="0"/>
              <a:t> is time consuming.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Step 1: </a:t>
            </a:r>
          </a:p>
          <a:p>
            <a:pPr>
              <a:buNone/>
            </a:pPr>
            <a:r>
              <a:rPr lang="en-US" dirty="0" smtClean="0"/>
              <a:t>To generate multivariate uniform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density on the circle, </a:t>
            </a:r>
          </a:p>
          <a:p>
            <a:pPr>
              <a:buNone/>
            </a:pPr>
            <a:r>
              <a:rPr lang="en-US" dirty="0" smtClean="0"/>
              <a:t>consider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 – uniform on rectangle</a:t>
            </a:r>
          </a:p>
          <a:p>
            <a:pPr>
              <a:buNone/>
            </a:pPr>
            <a:r>
              <a:rPr lang="en-US" dirty="0" smtClean="0"/>
              <a:t>and Use accept/reject method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Acceptance/rejection </a:t>
            </a:r>
            <a:r>
              <a:rPr lang="en-US" dirty="0" smtClean="0"/>
              <a:t>methods</a:t>
            </a:r>
            <a:endParaRPr lang="sv-SE" dirty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60" y="2500306"/>
            <a:ext cx="251784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Step 2</a:t>
            </a:r>
          </a:p>
          <a:p>
            <a:pPr>
              <a:buNone/>
            </a:pPr>
            <a:r>
              <a:rPr lang="en-US" dirty="0" smtClean="0"/>
              <a:t>Consider </a:t>
            </a:r>
            <a:r>
              <a:rPr lang="en-US" dirty="0" smtClean="0">
                <a:sym typeface="Symbol" pitchFamily="18" charset="2"/>
              </a:rPr>
              <a:t>R and </a:t>
            </a:r>
            <a:r>
              <a:rPr lang="el-GR" dirty="0" smtClean="0">
                <a:sym typeface="Symbol" pitchFamily="18" charset="2"/>
              </a:rPr>
              <a:t>Θ</a:t>
            </a:r>
            <a:r>
              <a:rPr lang="en-US" dirty="0" smtClean="0">
                <a:sym typeface="Symbol" pitchFamily="18" charset="2"/>
              </a:rPr>
              <a:t> such that V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=</a:t>
            </a:r>
            <a:r>
              <a:rPr lang="en-US" dirty="0" err="1" smtClean="0">
                <a:sym typeface="Symbol" pitchFamily="18" charset="2"/>
              </a:rPr>
              <a:t>Rcos</a:t>
            </a:r>
            <a:r>
              <a:rPr lang="el-GR" dirty="0" smtClean="0">
                <a:sym typeface="Symbol" pitchFamily="18" charset="2"/>
              </a:rPr>
              <a:t>Θ</a:t>
            </a:r>
            <a:r>
              <a:rPr lang="en-US" dirty="0" smtClean="0">
                <a:sym typeface="Symbol" pitchFamily="18" charset="2"/>
              </a:rPr>
              <a:t>, V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=</a:t>
            </a:r>
            <a:r>
              <a:rPr lang="en-US" dirty="0" err="1" smtClean="0">
                <a:sym typeface="Symbol" pitchFamily="18" charset="2"/>
              </a:rPr>
              <a:t>Rsin</a:t>
            </a:r>
            <a:r>
              <a:rPr lang="el-GR" dirty="0" smtClean="0">
                <a:sym typeface="Symbol" pitchFamily="18" charset="2"/>
              </a:rPr>
              <a:t>Θ</a:t>
            </a:r>
            <a:r>
              <a:rPr lang="en-US" dirty="0" smtClean="0">
                <a:sym typeface="Symbol" pitchFamily="18" charset="2"/>
              </a:rPr>
              <a:t> -&gt;</a:t>
            </a:r>
          </a:p>
          <a:p>
            <a:pPr>
              <a:buNone/>
            </a:pPr>
            <a:endParaRPr lang="en-US" dirty="0" smtClean="0">
              <a:sym typeface="Symbol" pitchFamily="18" charset="2"/>
            </a:endParaRP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Normal distribution can be obtained (show..)</a:t>
            </a:r>
          </a:p>
          <a:p>
            <a:pPr>
              <a:buNone/>
            </a:pPr>
            <a:endParaRPr lang="en-US" dirty="0" smtClean="0">
              <a:sym typeface="Symbol" pitchFamily="18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Acceptance/rejection methods</a:t>
            </a:r>
            <a:endParaRPr lang="sv-SE" dirty="0"/>
          </a:p>
        </p:txBody>
      </p:sp>
      <p:graphicFrame>
        <p:nvGraphicFramePr>
          <p:cNvPr id="108546" name="Object 2"/>
          <p:cNvGraphicFramePr>
            <a:graphicFrameLocks noChangeAspect="1"/>
          </p:cNvGraphicFramePr>
          <p:nvPr/>
        </p:nvGraphicFramePr>
        <p:xfrm>
          <a:off x="1881188" y="3143250"/>
          <a:ext cx="4730750" cy="1793875"/>
        </p:xfrm>
        <a:graphic>
          <a:graphicData uri="http://schemas.openxmlformats.org/presentationml/2006/ole">
            <p:oleObj spid="_x0000_s108546" name="Ekvation" r:id="rId3" imgW="2679480" imgH="1015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Acceptance/rejection is difficult to apply</a:t>
            </a:r>
          </a:p>
          <a:p>
            <a:pPr lvl="1"/>
            <a:r>
              <a:rPr lang="en-US" dirty="0" smtClean="0"/>
              <a:t>Difficult to determine </a:t>
            </a:r>
            <a:r>
              <a:rPr lang="en-US" dirty="0" err="1" smtClean="0"/>
              <a:t>majorizing</a:t>
            </a:r>
            <a:r>
              <a:rPr lang="en-US" dirty="0" smtClean="0"/>
              <a:t> density</a:t>
            </a:r>
          </a:p>
          <a:p>
            <a:pPr lvl="1"/>
            <a:r>
              <a:rPr lang="en-US" dirty="0" smtClean="0"/>
              <a:t>High rejection rate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Suppose we need  to generate N(</a:t>
            </a:r>
            <a:r>
              <a:rPr lang="el-GR" dirty="0" smtClean="0"/>
              <a:t>μ</a:t>
            </a:r>
            <a:r>
              <a:rPr lang="en-US" dirty="0" smtClean="0"/>
              <a:t>,</a:t>
            </a:r>
            <a:r>
              <a:rPr lang="el-GR" dirty="0" smtClean="0"/>
              <a:t>Σ</a:t>
            </a:r>
            <a:r>
              <a:rPr lang="en-US" dirty="0" smtClean="0"/>
              <a:t>):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Take </a:t>
            </a:r>
            <a:r>
              <a:rPr lang="en-US" dirty="0" err="1" smtClean="0"/>
              <a:t>i.i.d</a:t>
            </a:r>
            <a:r>
              <a:rPr lang="en-US" dirty="0" smtClean="0"/>
              <a:t>. N(0,1) sequence X=(X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Compute </a:t>
            </a:r>
            <a:r>
              <a:rPr lang="en-US" dirty="0" err="1" smtClean="0"/>
              <a:t>Cholesky</a:t>
            </a:r>
            <a:r>
              <a:rPr lang="en-US" dirty="0" smtClean="0"/>
              <a:t> factor or matrix square root,  i.e. matrix A: AA</a:t>
            </a:r>
            <a:r>
              <a:rPr lang="en-US" baseline="30000" dirty="0" smtClean="0"/>
              <a:t>T</a:t>
            </a:r>
            <a:r>
              <a:rPr lang="en-US" dirty="0" smtClean="0"/>
              <a:t>=</a:t>
            </a:r>
            <a:r>
              <a:rPr lang="el-GR" dirty="0" smtClean="0"/>
              <a:t> </a:t>
            </a:r>
            <a:r>
              <a:rPr lang="el-GR" dirty="0" smtClean="0"/>
              <a:t>Σ</a:t>
            </a: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Compute Y as </a:t>
            </a:r>
            <a:r>
              <a:rPr lang="el-GR" dirty="0" smtClean="0"/>
              <a:t>μ</a:t>
            </a:r>
            <a:r>
              <a:rPr lang="en-US" dirty="0" smtClean="0"/>
              <a:t>+AX</a:t>
            </a:r>
          </a:p>
          <a:p>
            <a:pPr marL="566928" indent="-457200">
              <a:buNone/>
            </a:pPr>
            <a:endParaRPr lang="en-US" dirty="0" smtClean="0"/>
          </a:p>
          <a:p>
            <a:pPr marL="566928" indent="-457200">
              <a:buNone/>
            </a:pPr>
            <a:r>
              <a:rPr lang="en-US" dirty="0" smtClean="0"/>
              <a:t>Observe: EY=</a:t>
            </a:r>
            <a:r>
              <a:rPr lang="el-GR" dirty="0" smtClean="0"/>
              <a:t> </a:t>
            </a:r>
            <a:r>
              <a:rPr lang="el-GR" dirty="0" smtClean="0"/>
              <a:t>μ</a:t>
            </a:r>
            <a:r>
              <a:rPr lang="en-US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cov</a:t>
            </a:r>
            <a:r>
              <a:rPr lang="en-US" dirty="0" smtClean="0"/>
              <a:t>(Y)=AA</a:t>
            </a:r>
            <a:r>
              <a:rPr lang="en-US" baseline="30000" dirty="0" smtClean="0"/>
              <a:t>T</a:t>
            </a: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endParaRPr lang="en-US" dirty="0" smtClean="0"/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multivariate normal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None/>
            </a:pPr>
            <a:r>
              <a:rPr lang="en-GB" dirty="0" smtClean="0">
                <a:solidFill>
                  <a:srgbClr val="0070C0"/>
                </a:solidFill>
              </a:rPr>
              <a:t>Pseudo </a:t>
            </a:r>
            <a:r>
              <a:rPr lang="en-GB" dirty="0" smtClean="0">
                <a:solidFill>
                  <a:srgbClr val="0070C0"/>
                </a:solidFill>
              </a:rPr>
              <a:t>Random Number </a:t>
            </a:r>
            <a:r>
              <a:rPr lang="en-GB" dirty="0" smtClean="0">
                <a:solidFill>
                  <a:srgbClr val="0070C0"/>
                </a:solidFill>
              </a:rPr>
              <a:t>Generators:</a:t>
            </a:r>
            <a:r>
              <a:rPr lang="en-GB" sz="3200" dirty="0" smtClean="0">
                <a:solidFill>
                  <a:srgbClr val="0070C0"/>
                </a:solidFill>
              </a:rPr>
              <a:t> </a:t>
            </a:r>
            <a:endParaRPr lang="en-GB" sz="3200" dirty="0" smtClean="0">
              <a:solidFill>
                <a:srgbClr val="0070C0"/>
              </a:solidFill>
            </a:endParaRPr>
          </a:p>
          <a:p>
            <a:pPr lvl="1">
              <a:spcBef>
                <a:spcPct val="50000"/>
              </a:spcBef>
              <a:buFont typeface="Times New Roman" pitchFamily="18" charset="0"/>
              <a:buChar char="–"/>
            </a:pPr>
            <a:r>
              <a:rPr lang="en-GB" sz="2000" dirty="0" smtClean="0"/>
              <a:t> Create random numbers using a mathematical </a:t>
            </a:r>
            <a:r>
              <a:rPr lang="en-GB" sz="2000" dirty="0" smtClean="0"/>
              <a:t>algorithm</a:t>
            </a:r>
            <a:endParaRPr lang="en-GB" sz="2000" dirty="0" smtClean="0"/>
          </a:p>
          <a:p>
            <a:pPr lvl="1">
              <a:spcBef>
                <a:spcPct val="50000"/>
              </a:spcBef>
              <a:buFont typeface="Times New Roman" pitchFamily="18" charset="0"/>
              <a:buChar char="–"/>
            </a:pPr>
            <a:r>
              <a:rPr lang="en-GB" sz="2000" dirty="0" smtClean="0"/>
              <a:t> Classic examples: </a:t>
            </a:r>
            <a:r>
              <a:rPr lang="en-GB" sz="2000" i="1" dirty="0" err="1" smtClean="0"/>
              <a:t>Congruential</a:t>
            </a:r>
            <a:r>
              <a:rPr lang="en-GB" sz="2000" i="1" dirty="0" smtClean="0"/>
              <a:t> </a:t>
            </a:r>
            <a:r>
              <a:rPr lang="en-GB" sz="2000" i="1" dirty="0" smtClean="0"/>
              <a:t>generators</a:t>
            </a:r>
            <a:endParaRPr lang="en-GB" sz="2000" dirty="0" smtClean="0"/>
          </a:p>
          <a:p>
            <a:pPr lvl="1">
              <a:spcBef>
                <a:spcPct val="50000"/>
              </a:spcBef>
              <a:buFont typeface="Times New Roman" pitchFamily="18" charset="0"/>
              <a:buChar char="–"/>
            </a:pPr>
            <a:r>
              <a:rPr lang="en-GB" sz="2000" dirty="0" smtClean="0"/>
              <a:t> Come as embedded functions in software or can be linked as separate objects to the program code.</a:t>
            </a:r>
          </a:p>
          <a:p>
            <a:pPr lvl="1">
              <a:spcBef>
                <a:spcPct val="50000"/>
              </a:spcBef>
              <a:buFont typeface="Times New Roman" pitchFamily="18" charset="0"/>
              <a:buChar char="–"/>
            </a:pPr>
            <a:r>
              <a:rPr lang="en-GB" sz="2000" dirty="0" smtClean="0"/>
              <a:t> The numbers are not truly random; attention must be made to the type of application.</a:t>
            </a:r>
          </a:p>
          <a:p>
            <a:pPr>
              <a:buNone/>
            </a:pP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Pseudorandom</a:t>
            </a:r>
            <a:r>
              <a:rPr lang="sv-SE" dirty="0" smtClean="0"/>
              <a:t> </a:t>
            </a:r>
            <a:r>
              <a:rPr lang="sv-SE" dirty="0" err="1" smtClean="0"/>
              <a:t>numbers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Use d for density p for CDF and r for simulation:</a:t>
            </a:r>
          </a:p>
          <a:p>
            <a:pPr>
              <a:buNone/>
            </a:pPr>
            <a:r>
              <a:rPr lang="nb-NO" dirty="0" smtClean="0"/>
              <a:t>(ex: rnorm  pnorm  dnorm)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numbers in R</a:t>
            </a:r>
            <a:endParaRPr lang="sv-SE" dirty="0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2143116"/>
            <a:ext cx="503872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Selected subchapters from the course book, Chapter 7</a:t>
            </a:r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reading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Linear </a:t>
            </a:r>
            <a:r>
              <a:rPr lang="en-US" dirty="0" err="1" smtClean="0">
                <a:solidFill>
                  <a:srgbClr val="0070C0"/>
                </a:solidFill>
              </a:rPr>
              <a:t>congruential</a:t>
            </a:r>
            <a:r>
              <a:rPr lang="en-US" dirty="0" smtClean="0">
                <a:solidFill>
                  <a:srgbClr val="0070C0"/>
                </a:solidFill>
              </a:rPr>
              <a:t> generator</a:t>
            </a:r>
          </a:p>
          <a:p>
            <a:pPr>
              <a:spcBef>
                <a:spcPct val="50000"/>
              </a:spcBef>
              <a:buNone/>
            </a:pPr>
            <a:r>
              <a:rPr lang="en-GB" dirty="0" smtClean="0"/>
              <a:t>Define a sequence {</a:t>
            </a:r>
            <a:r>
              <a:rPr lang="en-GB" i="1" dirty="0" err="1" smtClean="0"/>
              <a:t>x</a:t>
            </a:r>
            <a:r>
              <a:rPr lang="en-GB" i="1" baseline="-25000" dirty="0" err="1" smtClean="0"/>
              <a:t>k</a:t>
            </a:r>
            <a:r>
              <a:rPr lang="en-GB" i="1" dirty="0" smtClean="0"/>
              <a:t> </a:t>
            </a:r>
            <a:r>
              <a:rPr lang="en-GB" dirty="0" smtClean="0"/>
              <a:t>} of integers according to</a:t>
            </a:r>
            <a:r>
              <a:rPr lang="en-GB" sz="2800" dirty="0" smtClean="0"/>
              <a:t> </a:t>
            </a:r>
          </a:p>
          <a:p>
            <a:pPr>
              <a:spcBef>
                <a:spcPct val="50000"/>
              </a:spcBef>
            </a:pPr>
            <a:endParaRPr lang="en-GB" sz="2800" dirty="0" smtClean="0"/>
          </a:p>
          <a:p>
            <a:pPr>
              <a:spcBef>
                <a:spcPct val="50000"/>
              </a:spcBef>
              <a:buNone/>
            </a:pPr>
            <a:r>
              <a:rPr lang="en-GB" dirty="0" smtClean="0"/>
              <a:t>where </a:t>
            </a:r>
            <a:r>
              <a:rPr lang="en-GB" i="1" dirty="0" smtClean="0"/>
              <a:t>x</a:t>
            </a:r>
            <a:r>
              <a:rPr lang="en-GB" baseline="-25000" dirty="0" smtClean="0"/>
              <a:t>0</a:t>
            </a:r>
            <a:r>
              <a:rPr lang="en-GB" dirty="0" smtClean="0"/>
              <a:t> </a:t>
            </a:r>
            <a:r>
              <a:rPr lang="en-GB" dirty="0" smtClean="0"/>
              <a:t>is called </a:t>
            </a:r>
            <a:r>
              <a:rPr lang="en-GB" b="1" dirty="0" smtClean="0"/>
              <a:t>seed , </a:t>
            </a:r>
            <a:r>
              <a:rPr lang="en-GB" dirty="0" smtClean="0"/>
              <a:t>“mod </a:t>
            </a:r>
            <a:r>
              <a:rPr lang="en-GB" i="1" dirty="0" smtClean="0"/>
              <a:t>m</a:t>
            </a:r>
            <a:r>
              <a:rPr lang="en-GB" dirty="0" smtClean="0"/>
              <a:t>” means that </a:t>
            </a:r>
            <a:r>
              <a:rPr lang="en-GB" i="1" dirty="0" err="1" smtClean="0"/>
              <a:t>x</a:t>
            </a:r>
            <a:r>
              <a:rPr lang="en-GB" i="1" baseline="-25000" dirty="0" err="1" smtClean="0"/>
              <a:t>k</a:t>
            </a:r>
            <a:r>
              <a:rPr lang="en-GB" dirty="0" smtClean="0"/>
              <a:t> is the remainder after division by </a:t>
            </a:r>
            <a:r>
              <a:rPr lang="en-GB" i="1" dirty="0" smtClean="0"/>
              <a:t>m</a:t>
            </a:r>
          </a:p>
          <a:p>
            <a:pPr>
              <a:spcBef>
                <a:spcPct val="50000"/>
              </a:spcBef>
            </a:pPr>
            <a:r>
              <a:rPr lang="en-GB" dirty="0" smtClean="0">
                <a:sym typeface="Wingdings" pitchFamily="2" charset="2"/>
              </a:rPr>
              <a:t>The </a:t>
            </a:r>
            <a:r>
              <a:rPr lang="en-GB" dirty="0" smtClean="0">
                <a:sym typeface="Wingdings" pitchFamily="2" charset="2"/>
              </a:rPr>
              <a:t>result is an integer in the interval [0, </a:t>
            </a:r>
            <a:r>
              <a:rPr lang="en-GB" i="1" dirty="0" smtClean="0">
                <a:sym typeface="Wingdings" pitchFamily="2" charset="2"/>
              </a:rPr>
              <a:t>m </a:t>
            </a:r>
            <a:r>
              <a:rPr lang="en-GB" dirty="0" smtClean="0">
                <a:sym typeface="Wingdings" pitchFamily="2" charset="2"/>
              </a:rPr>
              <a:t>– 1]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GB" i="1" dirty="0" smtClean="0"/>
              <a:t>a</a:t>
            </a:r>
            <a:r>
              <a:rPr lang="en-GB" dirty="0" smtClean="0"/>
              <a:t> and </a:t>
            </a:r>
            <a:r>
              <a:rPr lang="en-GB" i="1" dirty="0" smtClean="0"/>
              <a:t>c</a:t>
            </a:r>
            <a:r>
              <a:rPr lang="en-GB" dirty="0" smtClean="0"/>
              <a:t> are constants in </a:t>
            </a:r>
            <a:r>
              <a:rPr lang="en-GB" dirty="0" smtClean="0"/>
              <a:t>[</a:t>
            </a:r>
            <a:r>
              <a:rPr lang="en-GB" dirty="0" smtClean="0"/>
              <a:t>0, </a:t>
            </a:r>
            <a:r>
              <a:rPr lang="en-GB" i="1" dirty="0" smtClean="0"/>
              <a:t>m</a:t>
            </a:r>
            <a:r>
              <a:rPr lang="en-GB" dirty="0" smtClean="0"/>
              <a:t>), need </a:t>
            </a:r>
            <a:r>
              <a:rPr lang="en-GB" dirty="0" smtClean="0"/>
              <a:t>to be carefully selected</a:t>
            </a:r>
            <a:endParaRPr lang="en-GB" i="1" dirty="0" smtClean="0"/>
          </a:p>
          <a:p>
            <a:r>
              <a:rPr lang="en-US" dirty="0" smtClean="0"/>
              <a:t>To obtain U[0,1] ,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are scaled, i.e. 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i="1" dirty="0" smtClean="0"/>
              <a:t>:=</a:t>
            </a:r>
            <a:r>
              <a:rPr lang="en-US" i="1" dirty="0" smtClean="0"/>
              <a:t>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i="1" dirty="0" smtClean="0"/>
              <a:t>/m</a:t>
            </a:r>
          </a:p>
          <a:p>
            <a:pPr algn="ctr">
              <a:buNone/>
            </a:pPr>
            <a:endParaRPr lang="en-US" i="1" dirty="0" smtClean="0"/>
          </a:p>
          <a:p>
            <a:pPr algn="ctr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step: Generating U[0,1]</a:t>
            </a:r>
            <a:endParaRPr lang="en-US" dirty="0"/>
          </a:p>
        </p:txBody>
      </p:sp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1785918" y="2571744"/>
          <a:ext cx="4105275" cy="482600"/>
        </p:xfrm>
        <a:graphic>
          <a:graphicData uri="http://schemas.openxmlformats.org/presentationml/2006/ole">
            <p:oleObj spid="_x0000_s95235" name="Equation" r:id="rId3" imgW="194292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dirty="0" smtClean="0"/>
              <a:t>Generated numbers </a:t>
            </a:r>
            <a:r>
              <a:rPr lang="en-GB" dirty="0" smtClean="0"/>
              <a:t>will get into a “loop” with a certain </a:t>
            </a:r>
            <a:r>
              <a:rPr lang="en-GB" i="1" dirty="0" smtClean="0"/>
              <a:t>period</a:t>
            </a:r>
            <a:endParaRPr lang="en-GB" dirty="0" smtClean="0"/>
          </a:p>
          <a:p>
            <a:pPr>
              <a:spcBef>
                <a:spcPct val="50000"/>
              </a:spcBef>
              <a:buNone/>
            </a:pPr>
            <a:r>
              <a:rPr lang="en-GB" i="1" dirty="0" smtClean="0">
                <a:solidFill>
                  <a:srgbClr val="0070C0"/>
                </a:solidFill>
              </a:rPr>
              <a:t>Example:</a:t>
            </a:r>
            <a:endParaRPr lang="en-GB" dirty="0" smtClean="0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  <a:buNone/>
            </a:pPr>
            <a:r>
              <a:rPr lang="en-GB" dirty="0" smtClean="0"/>
              <a:t>Let </a:t>
            </a:r>
            <a:r>
              <a:rPr lang="en-GB" i="1" dirty="0" smtClean="0"/>
              <a:t>x</a:t>
            </a:r>
            <a:r>
              <a:rPr lang="en-GB" baseline="-25000" dirty="0" smtClean="0"/>
              <a:t>0</a:t>
            </a:r>
            <a:r>
              <a:rPr lang="en-GB" dirty="0" smtClean="0"/>
              <a:t> = </a:t>
            </a:r>
            <a:r>
              <a:rPr lang="en-GB" i="1" dirty="0" smtClean="0"/>
              <a:t>a</a:t>
            </a:r>
            <a:r>
              <a:rPr lang="en-GB" dirty="0" smtClean="0"/>
              <a:t> =</a:t>
            </a:r>
            <a:r>
              <a:rPr lang="en-GB" i="1" dirty="0" smtClean="0"/>
              <a:t> c</a:t>
            </a:r>
            <a:r>
              <a:rPr lang="en-GB" dirty="0" smtClean="0"/>
              <a:t> = 7 and </a:t>
            </a:r>
            <a:r>
              <a:rPr lang="en-GB" i="1" dirty="0" smtClean="0"/>
              <a:t>m</a:t>
            </a:r>
            <a:r>
              <a:rPr lang="en-GB" dirty="0" smtClean="0"/>
              <a:t> = 10</a:t>
            </a:r>
          </a:p>
          <a:p>
            <a:pPr>
              <a:spcBef>
                <a:spcPct val="50000"/>
              </a:spcBef>
              <a:buNone/>
            </a:pPr>
            <a:r>
              <a:rPr lang="en-GB" dirty="0" smtClean="0">
                <a:sym typeface="Wingdings" pitchFamily="2" charset="2"/>
              </a:rPr>
              <a:t></a:t>
            </a:r>
          </a:p>
          <a:p>
            <a:pPr>
              <a:spcBef>
                <a:spcPct val="50000"/>
              </a:spcBef>
            </a:pPr>
            <a:endParaRPr lang="en-GB" dirty="0" smtClean="0"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endParaRPr lang="en-GB" dirty="0" smtClean="0"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endParaRPr lang="en-GB" dirty="0" smtClean="0"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endParaRPr lang="en-GB" dirty="0" smtClean="0">
              <a:sym typeface="Wingdings" pitchFamily="2" charset="2"/>
            </a:endParaRPr>
          </a:p>
          <a:p>
            <a:pPr>
              <a:spcBef>
                <a:spcPct val="50000"/>
              </a:spcBef>
              <a:buNone/>
            </a:pPr>
            <a:r>
              <a:rPr lang="en-GB" dirty="0" smtClean="0">
                <a:sym typeface="Wingdings" pitchFamily="2" charset="2"/>
              </a:rPr>
              <a:t>The period is thus 4 in this case </a:t>
            </a:r>
            <a:r>
              <a:rPr lang="en-GB" sz="2800" dirty="0" smtClean="0"/>
              <a:t> </a:t>
            </a:r>
            <a:endParaRPr lang="en-GB" sz="1800" dirty="0" smtClean="0"/>
          </a:p>
          <a:p>
            <a:pPr>
              <a:buNone/>
            </a:pP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step: Generating U[0,1]</a:t>
            </a:r>
            <a:endParaRPr lang="sv-SE" dirty="0"/>
          </a:p>
        </p:txBody>
      </p:sp>
      <p:graphicFrame>
        <p:nvGraphicFramePr>
          <p:cNvPr id="96258" name="Object 2"/>
          <p:cNvGraphicFramePr>
            <a:graphicFrameLocks noChangeAspect="1"/>
          </p:cNvGraphicFramePr>
          <p:nvPr/>
        </p:nvGraphicFramePr>
        <p:xfrm>
          <a:off x="1547813" y="2924175"/>
          <a:ext cx="3887787" cy="2289175"/>
        </p:xfrm>
        <a:graphic>
          <a:graphicData uri="http://schemas.openxmlformats.org/presentationml/2006/ole">
            <p:oleObj spid="_x0000_s96258" name="Ekvation" r:id="rId3" imgW="2286000" imgH="1346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Comments: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Obviously, period can not be larger than </a:t>
            </a:r>
            <a:r>
              <a:rPr lang="en-US" i="1" dirty="0" smtClean="0"/>
              <a:t>m</a:t>
            </a:r>
          </a:p>
          <a:p>
            <a:endParaRPr lang="en-US" dirty="0" smtClean="0"/>
          </a:p>
          <a:p>
            <a:r>
              <a:rPr lang="en-US" dirty="0" smtClean="0"/>
              <a:t>Period and other constants should be carefully chosen, </a:t>
            </a:r>
            <a:r>
              <a:rPr lang="en-US" i="1" dirty="0" smtClean="0"/>
              <a:t>m</a:t>
            </a:r>
            <a:r>
              <a:rPr lang="en-US" dirty="0" smtClean="0"/>
              <a:t> is typically very large</a:t>
            </a:r>
          </a:p>
          <a:p>
            <a:endParaRPr lang="en-US" dirty="0" smtClean="0"/>
          </a:p>
          <a:p>
            <a:r>
              <a:rPr lang="en-US" dirty="0" smtClean="0"/>
              <a:t>Seed defines the sequence of random numbers, if seed is fixed by program – same sequence will be produced</a:t>
            </a:r>
          </a:p>
          <a:p>
            <a:endParaRPr lang="en-US" dirty="0" smtClean="0"/>
          </a:p>
          <a:p>
            <a:r>
              <a:rPr lang="en-US" dirty="0" smtClean="0"/>
              <a:t>Other methods for generating U[0,1] are available (i.e. generalized feedback shift register)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step: Generating U[0,1]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</a:pPr>
            <a:r>
              <a:rPr lang="en-GB" dirty="0" smtClean="0"/>
              <a:t>U(0,1) can be transformed to </a:t>
            </a:r>
            <a:r>
              <a:rPr lang="en-GB" dirty="0" smtClean="0"/>
              <a:t>U</a:t>
            </a:r>
            <a:r>
              <a:rPr lang="en-GB" dirty="0" smtClean="0"/>
              <a:t>(a</a:t>
            </a:r>
            <a:r>
              <a:rPr lang="en-GB" dirty="0" smtClean="0"/>
              <a:t>, </a:t>
            </a:r>
            <a:r>
              <a:rPr lang="en-GB" i="1" dirty="0" err="1" smtClean="0"/>
              <a:t>b</a:t>
            </a:r>
            <a:r>
              <a:rPr lang="en-GB" dirty="0" smtClean="0"/>
              <a:t>):</a:t>
            </a:r>
            <a:endParaRPr lang="en-GB" dirty="0" smtClean="0"/>
          </a:p>
          <a:p>
            <a:pPr>
              <a:spcBef>
                <a:spcPct val="50000"/>
              </a:spcBef>
              <a:buNone/>
            </a:pPr>
            <a:endParaRPr lang="en-GB" i="1" dirty="0" smtClean="0"/>
          </a:p>
          <a:p>
            <a:pPr>
              <a:spcBef>
                <a:spcPct val="50000"/>
              </a:spcBef>
              <a:buNone/>
            </a:pPr>
            <a:endParaRPr lang="en-GB" i="1" dirty="0" smtClean="0"/>
          </a:p>
          <a:p>
            <a:pPr>
              <a:spcBef>
                <a:spcPct val="50000"/>
              </a:spcBef>
            </a:pPr>
            <a:r>
              <a:rPr lang="en-GB" i="1" dirty="0" smtClean="0"/>
              <a:t>U</a:t>
            </a:r>
            <a:r>
              <a:rPr lang="en-GB" dirty="0" smtClean="0"/>
              <a:t> </a:t>
            </a:r>
            <a:r>
              <a:rPr lang="en-GB" dirty="0" smtClean="0"/>
              <a:t>can also be transformed </a:t>
            </a:r>
            <a:r>
              <a:rPr lang="en-GB" dirty="0" smtClean="0"/>
              <a:t>to </a:t>
            </a:r>
            <a:r>
              <a:rPr lang="en-GB" i="1" dirty="0" smtClean="0"/>
              <a:t>discrete</a:t>
            </a:r>
            <a:r>
              <a:rPr lang="en-GB" dirty="0" smtClean="0"/>
              <a:t> </a:t>
            </a:r>
            <a:r>
              <a:rPr lang="en-GB" dirty="0" smtClean="0"/>
              <a:t>uniform distribution on the integers (1, …, </a:t>
            </a:r>
            <a:r>
              <a:rPr lang="en-GB" i="1" dirty="0" smtClean="0"/>
              <a:t>n</a:t>
            </a:r>
            <a:r>
              <a:rPr lang="en-GB" dirty="0" smtClean="0"/>
              <a:t> ) by</a:t>
            </a:r>
          </a:p>
          <a:p>
            <a:pPr>
              <a:spcBef>
                <a:spcPct val="50000"/>
              </a:spcBef>
              <a:buNone/>
            </a:pPr>
            <a:r>
              <a:rPr lang="en-GB" dirty="0" smtClean="0"/>
              <a:t>          </a:t>
            </a:r>
            <a:endParaRPr lang="en-GB" dirty="0" smtClean="0"/>
          </a:p>
          <a:p>
            <a:pPr>
              <a:spcBef>
                <a:spcPct val="50000"/>
              </a:spcBef>
              <a:buNone/>
            </a:pPr>
            <a:r>
              <a:rPr lang="en-GB" dirty="0" smtClean="0"/>
              <a:t>where </a:t>
            </a:r>
            <a:r>
              <a:rPr lang="en-GB" dirty="0" smtClean="0"/>
              <a:t>[</a:t>
            </a:r>
            <a:r>
              <a:rPr lang="en-GB" dirty="0" smtClean="0">
                <a:sym typeface="Symbol" pitchFamily="18" charset="2"/>
              </a:rPr>
              <a:t>] depicts the integer part.</a:t>
            </a:r>
          </a:p>
          <a:p>
            <a:pPr>
              <a:spcBef>
                <a:spcPct val="50000"/>
              </a:spcBef>
            </a:pPr>
            <a:endParaRPr lang="en-GB" i="1" dirty="0" smtClean="0">
              <a:sym typeface="Symbol" pitchFamily="18" charset="2"/>
            </a:endParaRPr>
          </a:p>
          <a:p>
            <a:pPr>
              <a:spcBef>
                <a:spcPct val="50000"/>
              </a:spcBef>
              <a:buNone/>
            </a:pPr>
            <a:r>
              <a:rPr lang="en-GB" i="1" dirty="0" smtClean="0">
                <a:solidFill>
                  <a:srgbClr val="0070C0"/>
                </a:solidFill>
                <a:sym typeface="Symbol" pitchFamily="18" charset="2"/>
              </a:rPr>
              <a:t>Question </a:t>
            </a:r>
            <a:r>
              <a:rPr lang="en-GB" i="1" dirty="0" smtClean="0">
                <a:solidFill>
                  <a:srgbClr val="0070C0"/>
                </a:solidFill>
                <a:sym typeface="Symbol" pitchFamily="18" charset="2"/>
              </a:rPr>
              <a:t>and exercise: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dirty="0" smtClean="0">
                <a:sym typeface="Symbol" pitchFamily="18" charset="2"/>
              </a:rPr>
              <a:t> Why do we need to add “1”?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dirty="0" smtClean="0">
                <a:sym typeface="Symbol" pitchFamily="18" charset="2"/>
              </a:rPr>
              <a:t> How can </a:t>
            </a:r>
            <a:r>
              <a:rPr lang="en-GB" i="1" dirty="0" smtClean="0">
                <a:sym typeface="Symbol" pitchFamily="18" charset="2"/>
              </a:rPr>
              <a:t>U</a:t>
            </a:r>
            <a:r>
              <a:rPr lang="en-GB" dirty="0" smtClean="0">
                <a:sym typeface="Symbol" pitchFamily="18" charset="2"/>
              </a:rPr>
              <a:t> be transformed to a random variable </a:t>
            </a:r>
            <a:r>
              <a:rPr lang="en-GB" i="1" dirty="0" smtClean="0">
                <a:sym typeface="Symbol" pitchFamily="18" charset="2"/>
              </a:rPr>
              <a:t>Y</a:t>
            </a:r>
            <a:r>
              <a:rPr lang="en-GB" dirty="0" smtClean="0">
                <a:sym typeface="Symbol" pitchFamily="18" charset="2"/>
              </a:rPr>
              <a:t> with a discrete uniform distribution on the integers (50, 55, 60) ?</a:t>
            </a:r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U[</a:t>
            </a:r>
            <a:r>
              <a:rPr lang="en-US" dirty="0" err="1" smtClean="0"/>
              <a:t>a,b</a:t>
            </a:r>
            <a:r>
              <a:rPr lang="en-US" dirty="0" smtClean="0"/>
              <a:t>]</a:t>
            </a:r>
            <a:endParaRPr lang="sv-SE" dirty="0"/>
          </a:p>
        </p:txBody>
      </p:sp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2714612" y="1928802"/>
          <a:ext cx="2087562" cy="403189"/>
        </p:xfrm>
        <a:graphic>
          <a:graphicData uri="http://schemas.openxmlformats.org/presentationml/2006/ole">
            <p:oleObj spid="_x0000_s102402" name="Equation" r:id="rId3" imgW="1117440" imgH="215640" progId="Equation.3">
              <p:embed/>
            </p:oleObj>
          </a:graphicData>
        </a:graphic>
      </p:graphicFrame>
      <p:graphicFrame>
        <p:nvGraphicFramePr>
          <p:cNvPr id="102403" name="Object 3"/>
          <p:cNvGraphicFramePr>
            <a:graphicFrameLocks noChangeAspect="1"/>
          </p:cNvGraphicFramePr>
          <p:nvPr/>
        </p:nvGraphicFramePr>
        <p:xfrm>
          <a:off x="3000364" y="3429000"/>
          <a:ext cx="1588881" cy="403189"/>
        </p:xfrm>
        <a:graphic>
          <a:graphicData uri="http://schemas.openxmlformats.org/presentationml/2006/ole">
            <p:oleObj spid="_x0000_s102403" name="Equation" r:id="rId4" imgW="85068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U(0,1)</a:t>
            </a:r>
          </a:p>
          <a:p>
            <a:pPr>
              <a:spcBef>
                <a:spcPct val="50000"/>
              </a:spcBef>
            </a:pPr>
            <a:r>
              <a:rPr lang="en-GB" dirty="0" smtClean="0"/>
              <a:t>Let </a:t>
            </a:r>
            <a:r>
              <a:rPr lang="en-GB" i="1" dirty="0" smtClean="0"/>
              <a:t>U</a:t>
            </a:r>
            <a:r>
              <a:rPr lang="en-GB" dirty="0" smtClean="0"/>
              <a:t> be a random variable uniformly distributed on (0,1)</a:t>
            </a:r>
          </a:p>
          <a:p>
            <a:pPr>
              <a:spcBef>
                <a:spcPct val="50000"/>
              </a:spcBef>
            </a:pPr>
            <a:r>
              <a:rPr lang="en-GB" dirty="0" smtClean="0"/>
              <a:t>Let </a:t>
            </a:r>
            <a:r>
              <a:rPr lang="en-GB" i="1" dirty="0" smtClean="0"/>
              <a:t>F</a:t>
            </a:r>
            <a:r>
              <a:rPr lang="en-GB" i="1" baseline="-25000" dirty="0" smtClean="0"/>
              <a:t>U</a:t>
            </a:r>
            <a:r>
              <a:rPr lang="en-GB" i="1" dirty="0" smtClean="0"/>
              <a:t> </a:t>
            </a:r>
            <a:r>
              <a:rPr lang="en-GB" dirty="0" smtClean="0"/>
              <a:t> be its cumulative distribution function, i.e.</a:t>
            </a:r>
          </a:p>
          <a:p>
            <a:pPr>
              <a:spcBef>
                <a:spcPct val="50000"/>
              </a:spcBef>
            </a:pPr>
            <a:endParaRPr lang="en-GB" dirty="0" smtClean="0"/>
          </a:p>
          <a:p>
            <a:pPr>
              <a:spcBef>
                <a:spcPct val="50000"/>
              </a:spcBef>
            </a:pPr>
            <a:endParaRPr lang="en-GB" dirty="0" smtClean="0"/>
          </a:p>
          <a:p>
            <a:pPr>
              <a:spcBef>
                <a:spcPct val="50000"/>
              </a:spcBef>
            </a:pPr>
            <a:r>
              <a:rPr lang="en-GB" dirty="0" smtClean="0"/>
              <a:t>The probability density function (</a:t>
            </a:r>
            <a:r>
              <a:rPr lang="en-GB" dirty="0" err="1" smtClean="0"/>
              <a:t>pdf</a:t>
            </a:r>
            <a:r>
              <a:rPr lang="en-GB" dirty="0" smtClean="0"/>
              <a:t>) of </a:t>
            </a:r>
            <a:r>
              <a:rPr lang="en-GB" i="1" dirty="0" smtClean="0"/>
              <a:t>U</a:t>
            </a:r>
            <a:r>
              <a:rPr lang="en-GB" dirty="0" smtClean="0"/>
              <a:t> is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sv-SE" i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Generation of </a:t>
            </a:r>
            <a:r>
              <a:rPr lang="en-US" sz="2800" dirty="0" err="1" smtClean="0"/>
              <a:t>nonuniform</a:t>
            </a:r>
            <a:r>
              <a:rPr lang="en-US" sz="2800" dirty="0" smtClean="0"/>
              <a:t> random numbers</a:t>
            </a:r>
            <a:endParaRPr lang="sv-SE" sz="2800" dirty="0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2643174" y="2928934"/>
          <a:ext cx="2520950" cy="533400"/>
        </p:xfrm>
        <a:graphic>
          <a:graphicData uri="http://schemas.openxmlformats.org/presentationml/2006/ole">
            <p:oleObj spid="_x0000_s97282" name="Equation" r:id="rId3" imgW="1079280" imgH="228600" progId="Equation.3">
              <p:embed/>
            </p:oleObj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1500166" y="4286256"/>
          <a:ext cx="3114675" cy="1066800"/>
        </p:xfrm>
        <a:graphic>
          <a:graphicData uri="http://schemas.openxmlformats.org/presentationml/2006/ole">
            <p:oleObj spid="_x0000_s97283" name="Equation" r:id="rId4" imgW="1333440" imgH="457200" progId="Equation.3">
              <p:embed/>
            </p:oleObj>
          </a:graphicData>
        </a:graphic>
      </p:graphicFrame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3504" y="4143380"/>
            <a:ext cx="3030538" cy="202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dirty="0" smtClean="0"/>
              <a:t>Let </a:t>
            </a:r>
            <a:r>
              <a:rPr lang="en-GB" i="1" dirty="0" smtClean="0"/>
              <a:t>X</a:t>
            </a:r>
            <a:r>
              <a:rPr lang="en-GB" dirty="0" smtClean="0"/>
              <a:t>  be a random variable with </a:t>
            </a:r>
            <a:r>
              <a:rPr lang="en-GB" dirty="0" smtClean="0"/>
              <a:t>CDF </a:t>
            </a:r>
            <a:r>
              <a:rPr lang="en-GB" i="1" dirty="0" smtClean="0"/>
              <a:t>F</a:t>
            </a:r>
            <a:r>
              <a:rPr lang="en-GB" i="1" baseline="-25000" dirty="0" smtClean="0"/>
              <a:t>X</a:t>
            </a:r>
            <a:r>
              <a:rPr lang="en-GB" dirty="0" smtClean="0"/>
              <a:t> .</a:t>
            </a:r>
          </a:p>
          <a:p>
            <a:pPr>
              <a:spcBef>
                <a:spcPct val="50000"/>
              </a:spcBef>
              <a:buNone/>
            </a:pPr>
            <a:r>
              <a:rPr lang="en-GB" dirty="0" smtClean="0"/>
              <a:t>Set                      where </a:t>
            </a:r>
            <a:r>
              <a:rPr lang="en-GB" i="1" dirty="0" smtClean="0"/>
              <a:t>U</a:t>
            </a:r>
            <a:r>
              <a:rPr lang="en-GB" dirty="0" smtClean="0"/>
              <a:t> is </a:t>
            </a:r>
            <a:r>
              <a:rPr lang="en-GB" dirty="0" smtClean="0"/>
              <a:t>U(0,1</a:t>
            </a:r>
            <a:r>
              <a:rPr lang="en-GB" dirty="0" smtClean="0"/>
              <a:t>)</a:t>
            </a:r>
          </a:p>
          <a:p>
            <a:pPr>
              <a:spcBef>
                <a:spcPct val="50000"/>
              </a:spcBef>
              <a:buNone/>
            </a:pPr>
            <a:r>
              <a:rPr lang="en-GB" dirty="0" smtClean="0"/>
              <a:t>The CDF </a:t>
            </a:r>
            <a:r>
              <a:rPr lang="en-GB" dirty="0" smtClean="0"/>
              <a:t>of </a:t>
            </a:r>
            <a:r>
              <a:rPr lang="en-GB" i="1" dirty="0" smtClean="0"/>
              <a:t>Y</a:t>
            </a:r>
            <a:r>
              <a:rPr lang="en-GB" dirty="0" smtClean="0"/>
              <a:t> is now</a:t>
            </a:r>
          </a:p>
          <a:p>
            <a:pPr>
              <a:spcBef>
                <a:spcPct val="50000"/>
              </a:spcBef>
            </a:pPr>
            <a:endParaRPr lang="en-GB" dirty="0" smtClean="0"/>
          </a:p>
          <a:p>
            <a:pPr>
              <a:spcBef>
                <a:spcPct val="50000"/>
              </a:spcBef>
            </a:pPr>
            <a:endParaRPr lang="en-GB" dirty="0" smtClean="0"/>
          </a:p>
          <a:p>
            <a:pPr>
              <a:spcBef>
                <a:spcPct val="50000"/>
              </a:spcBef>
            </a:pPr>
            <a:endParaRPr lang="en-GB" dirty="0" smtClean="0"/>
          </a:p>
          <a:p>
            <a:pPr>
              <a:spcBef>
                <a:spcPct val="50000"/>
              </a:spcBef>
            </a:pPr>
            <a:endParaRPr lang="en-GB" dirty="0" smtClean="0"/>
          </a:p>
          <a:p>
            <a:pPr>
              <a:spcBef>
                <a:spcPct val="50000"/>
              </a:spcBef>
              <a:buNone/>
            </a:pPr>
            <a:r>
              <a:rPr lang="en-GB" dirty="0" smtClean="0"/>
              <a:t>as 0 </a:t>
            </a:r>
            <a:r>
              <a:rPr lang="en-GB" dirty="0" smtClean="0">
                <a:sym typeface="Symbol" pitchFamily="18" charset="2"/>
              </a:rPr>
              <a:t> </a:t>
            </a:r>
            <a:r>
              <a:rPr lang="en-GB" i="1" dirty="0" smtClean="0"/>
              <a:t>F</a:t>
            </a:r>
            <a:r>
              <a:rPr lang="en-GB" i="1" baseline="-25000" dirty="0" smtClean="0"/>
              <a:t>X</a:t>
            </a:r>
            <a:r>
              <a:rPr lang="en-GB" dirty="0" smtClean="0"/>
              <a:t> (</a:t>
            </a:r>
            <a:r>
              <a:rPr lang="en-GB" i="1" dirty="0" smtClean="0"/>
              <a:t>y</a:t>
            </a:r>
            <a:r>
              <a:rPr lang="en-GB" dirty="0" smtClean="0"/>
              <a:t>) </a:t>
            </a:r>
            <a:r>
              <a:rPr lang="en-GB" dirty="0" smtClean="0">
                <a:sym typeface="Symbol" pitchFamily="18" charset="2"/>
              </a:rPr>
              <a:t> 1 and </a:t>
            </a:r>
            <a:r>
              <a:rPr lang="en-GB" i="1" dirty="0" smtClean="0">
                <a:sym typeface="Symbol" pitchFamily="18" charset="2"/>
              </a:rPr>
              <a:t>F</a:t>
            </a:r>
            <a:r>
              <a:rPr lang="en-GB" i="1" baseline="-25000" dirty="0" smtClean="0">
                <a:sym typeface="Symbol" pitchFamily="18" charset="2"/>
              </a:rPr>
              <a:t>U</a:t>
            </a:r>
            <a:r>
              <a:rPr lang="en-GB" dirty="0" smtClean="0">
                <a:sym typeface="Symbol" pitchFamily="18" charset="2"/>
              </a:rPr>
              <a:t> (</a:t>
            </a:r>
            <a:r>
              <a:rPr lang="en-GB" i="1" dirty="0" smtClean="0">
                <a:sym typeface="Symbol" pitchFamily="18" charset="2"/>
              </a:rPr>
              <a:t>u</a:t>
            </a:r>
            <a:r>
              <a:rPr lang="en-GB" dirty="0" smtClean="0">
                <a:sym typeface="Symbol" pitchFamily="18" charset="2"/>
              </a:rPr>
              <a:t>) </a:t>
            </a:r>
            <a:r>
              <a:rPr lang="en-GB" i="1" dirty="0" smtClean="0">
                <a:sym typeface="Symbol" pitchFamily="18" charset="2"/>
              </a:rPr>
              <a:t>= u</a:t>
            </a:r>
            <a:r>
              <a:rPr lang="en-GB" dirty="0" smtClean="0">
                <a:sym typeface="Symbol" pitchFamily="18" charset="2"/>
              </a:rPr>
              <a:t> for 0  </a:t>
            </a:r>
            <a:r>
              <a:rPr lang="en-GB" i="1" dirty="0" smtClean="0">
                <a:sym typeface="Symbol" pitchFamily="18" charset="2"/>
              </a:rPr>
              <a:t>u</a:t>
            </a:r>
            <a:r>
              <a:rPr lang="en-GB" dirty="0" smtClean="0">
                <a:sym typeface="Symbol" pitchFamily="18" charset="2"/>
              </a:rPr>
              <a:t>  1</a:t>
            </a:r>
          </a:p>
          <a:p>
            <a:pPr>
              <a:spcBef>
                <a:spcPct val="50000"/>
              </a:spcBef>
              <a:buNone/>
            </a:pPr>
            <a:r>
              <a:rPr lang="en-GB" b="1" dirty="0" smtClean="0">
                <a:solidFill>
                  <a:srgbClr val="006600"/>
                </a:solidFill>
                <a:sym typeface="Wingdings" pitchFamily="2" charset="2"/>
              </a:rPr>
              <a:t> </a:t>
            </a:r>
            <a:r>
              <a:rPr lang="en-GB" b="1" i="1" dirty="0" smtClean="0">
                <a:solidFill>
                  <a:srgbClr val="006600"/>
                </a:solidFill>
                <a:sym typeface="Wingdings" pitchFamily="2" charset="2"/>
              </a:rPr>
              <a:t>Y</a:t>
            </a:r>
            <a:r>
              <a:rPr lang="en-GB" b="1" dirty="0" smtClean="0">
                <a:solidFill>
                  <a:srgbClr val="006600"/>
                </a:solidFill>
                <a:sym typeface="Wingdings" pitchFamily="2" charset="2"/>
              </a:rPr>
              <a:t> has the same probability distribution as </a:t>
            </a:r>
            <a:r>
              <a:rPr lang="en-GB" b="1" i="1" dirty="0" smtClean="0">
                <a:solidFill>
                  <a:srgbClr val="006600"/>
                </a:solidFill>
                <a:sym typeface="Wingdings" pitchFamily="2" charset="2"/>
              </a:rPr>
              <a:t>X </a:t>
            </a:r>
            <a:r>
              <a:rPr lang="en-GB" b="1" dirty="0" smtClean="0">
                <a:solidFill>
                  <a:srgbClr val="006600"/>
                </a:solidFill>
                <a:sym typeface="Wingdings" pitchFamily="2" charset="2"/>
              </a:rPr>
              <a:t>!!</a:t>
            </a:r>
            <a:endParaRPr lang="en-GB" sz="1800" b="1" dirty="0" smtClean="0">
              <a:solidFill>
                <a:srgbClr val="006600"/>
              </a:solidFill>
              <a:sym typeface="Symbol" pitchFamily="18" charset="2"/>
            </a:endParaRPr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Inverse CDF method</a:t>
            </a:r>
          </a:p>
        </p:txBody>
      </p:sp>
      <p:graphicFrame>
        <p:nvGraphicFramePr>
          <p:cNvPr id="98306" name="Object 2"/>
          <p:cNvGraphicFramePr>
            <a:graphicFrameLocks noChangeAspect="1"/>
          </p:cNvGraphicFramePr>
          <p:nvPr/>
        </p:nvGraphicFramePr>
        <p:xfrm>
          <a:off x="1285852" y="2357430"/>
          <a:ext cx="1285884" cy="406272"/>
        </p:xfrm>
        <a:graphic>
          <a:graphicData uri="http://schemas.openxmlformats.org/presentationml/2006/ole">
            <p:oleObj spid="_x0000_s98306" name="Equation" r:id="rId3" imgW="723600" imgH="228600" progId="Equation.3">
              <p:embed/>
            </p:oleObj>
          </a:graphicData>
        </a:graphic>
      </p:graphicFrame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1571604" y="3286124"/>
          <a:ext cx="5205782" cy="1428760"/>
        </p:xfrm>
        <a:graphic>
          <a:graphicData uri="http://schemas.openxmlformats.org/presentationml/2006/ole">
            <p:oleObj spid="_x0000_s98307" name="Equation" r:id="rId4" imgW="2641320" imgH="723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GB" dirty="0" smtClean="0"/>
              <a:t>Thus, if </a:t>
            </a:r>
            <a:r>
              <a:rPr lang="en-GB" i="1" dirty="0" smtClean="0"/>
              <a:t> U </a:t>
            </a:r>
            <a:r>
              <a:rPr lang="en-GB" dirty="0" smtClean="0"/>
              <a:t> is </a:t>
            </a:r>
            <a:r>
              <a:rPr lang="en-GB" dirty="0" smtClean="0"/>
              <a:t>U(0,1</a:t>
            </a:r>
            <a:r>
              <a:rPr lang="en-GB" dirty="0" smtClean="0"/>
              <a:t>) </a:t>
            </a:r>
            <a:r>
              <a:rPr lang="en-GB" dirty="0" smtClean="0">
                <a:sym typeface="Symbol" pitchFamily="18" charset="2"/>
              </a:rPr>
              <a:t>then </a:t>
            </a:r>
            <a:r>
              <a:rPr lang="en-GB" dirty="0" smtClean="0">
                <a:sym typeface="Symbol" pitchFamily="18" charset="2"/>
              </a:rPr>
              <a:t>a realization of a random variable </a:t>
            </a:r>
            <a:r>
              <a:rPr lang="en-GB" i="1" dirty="0" smtClean="0">
                <a:sym typeface="Symbol" pitchFamily="18" charset="2"/>
              </a:rPr>
              <a:t>X</a:t>
            </a:r>
            <a:r>
              <a:rPr lang="en-GB" dirty="0" smtClean="0">
                <a:sym typeface="Symbol" pitchFamily="18" charset="2"/>
              </a:rPr>
              <a:t> with </a:t>
            </a:r>
            <a:r>
              <a:rPr lang="en-GB" dirty="0" smtClean="0">
                <a:sym typeface="Symbol" pitchFamily="18" charset="2"/>
              </a:rPr>
              <a:t>CDF</a:t>
            </a:r>
            <a:r>
              <a:rPr lang="en-GB" i="1" dirty="0" smtClean="0">
                <a:sym typeface="Symbol" pitchFamily="18" charset="2"/>
              </a:rPr>
              <a:t>F</a:t>
            </a:r>
            <a:r>
              <a:rPr lang="en-GB" i="1" baseline="-25000" dirty="0" smtClean="0">
                <a:sym typeface="Symbol" pitchFamily="18" charset="2"/>
              </a:rPr>
              <a:t>X</a:t>
            </a:r>
            <a:r>
              <a:rPr lang="en-GB" dirty="0" smtClean="0">
                <a:sym typeface="Symbol" pitchFamily="18" charset="2"/>
              </a:rPr>
              <a:t> </a:t>
            </a:r>
            <a:r>
              <a:rPr lang="en-GB" dirty="0" smtClean="0">
                <a:sym typeface="Symbol" pitchFamily="18" charset="2"/>
              </a:rPr>
              <a:t>can be obtained by</a:t>
            </a:r>
          </a:p>
          <a:p>
            <a:pPr>
              <a:spcBef>
                <a:spcPct val="50000"/>
              </a:spcBef>
            </a:pPr>
            <a:endParaRPr lang="en-GB" dirty="0" smtClean="0">
              <a:sym typeface="Symbol" pitchFamily="18" charset="2"/>
            </a:endParaRPr>
          </a:p>
          <a:p>
            <a:pPr>
              <a:spcBef>
                <a:spcPct val="50000"/>
              </a:spcBef>
              <a:buNone/>
            </a:pPr>
            <a:r>
              <a:rPr lang="en-GB" dirty="0" smtClean="0">
                <a:sym typeface="Symbol" pitchFamily="18" charset="2"/>
              </a:rPr>
              <a:t>provided </a:t>
            </a:r>
            <a:r>
              <a:rPr lang="en-GB" i="1" dirty="0" smtClean="0">
                <a:sym typeface="Symbol" pitchFamily="18" charset="2"/>
              </a:rPr>
              <a:t>F</a:t>
            </a:r>
            <a:r>
              <a:rPr lang="en-GB" i="1" baseline="-25000" dirty="0" smtClean="0">
                <a:sym typeface="Symbol" pitchFamily="18" charset="2"/>
              </a:rPr>
              <a:t>X</a:t>
            </a:r>
            <a:r>
              <a:rPr lang="en-GB" baseline="30000" dirty="0" smtClean="0">
                <a:sym typeface="Symbol" pitchFamily="18" charset="2"/>
              </a:rPr>
              <a:t>-1</a:t>
            </a:r>
            <a:r>
              <a:rPr lang="en-GB" i="1" dirty="0" smtClean="0">
                <a:sym typeface="Symbol" pitchFamily="18" charset="2"/>
              </a:rPr>
              <a:t> </a:t>
            </a:r>
            <a:r>
              <a:rPr lang="en-GB" dirty="0" smtClean="0">
                <a:sym typeface="Symbol" pitchFamily="18" charset="2"/>
              </a:rPr>
              <a:t>can be </a:t>
            </a:r>
            <a:r>
              <a:rPr lang="en-GB" dirty="0" smtClean="0">
                <a:sym typeface="Symbol" pitchFamily="18" charset="2"/>
              </a:rPr>
              <a:t>evaluated</a:t>
            </a:r>
            <a:endParaRPr lang="en-GB" dirty="0" smtClean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GB" dirty="0" smtClean="0">
                <a:sym typeface="Symbol" pitchFamily="18" charset="2"/>
              </a:rPr>
              <a:t>The </a:t>
            </a:r>
            <a:r>
              <a:rPr lang="en-GB" dirty="0" smtClean="0">
                <a:sym typeface="Symbol" pitchFamily="18" charset="2"/>
              </a:rPr>
              <a:t>realization </a:t>
            </a:r>
            <a:r>
              <a:rPr lang="en-GB" i="1" dirty="0" smtClean="0">
                <a:sym typeface="Symbol" pitchFamily="18" charset="2"/>
              </a:rPr>
              <a:t>U</a:t>
            </a:r>
            <a:r>
              <a:rPr lang="en-GB" dirty="0" smtClean="0">
                <a:sym typeface="Symbol" pitchFamily="18" charset="2"/>
              </a:rPr>
              <a:t> of course comes from a </a:t>
            </a:r>
            <a:r>
              <a:rPr lang="en-GB" dirty="0" smtClean="0">
                <a:sym typeface="Symbol" pitchFamily="18" charset="2"/>
              </a:rPr>
              <a:t>RNG</a:t>
            </a:r>
          </a:p>
          <a:p>
            <a:pPr>
              <a:spcBef>
                <a:spcPct val="50000"/>
              </a:spcBef>
            </a:pPr>
            <a:endParaRPr lang="en-GB" dirty="0" smtClean="0">
              <a:sym typeface="Symbol" pitchFamily="18" charset="2"/>
            </a:endParaRPr>
          </a:p>
          <a:p>
            <a:pPr>
              <a:spcBef>
                <a:spcPct val="50000"/>
              </a:spcBef>
              <a:buNone/>
            </a:pP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Inverse CDF method</a:t>
            </a:r>
            <a:endParaRPr lang="sv-SE" dirty="0"/>
          </a:p>
        </p:txBody>
      </p:sp>
      <p:graphicFrame>
        <p:nvGraphicFramePr>
          <p:cNvPr id="99330" name="Object 2"/>
          <p:cNvGraphicFramePr>
            <a:graphicFrameLocks noChangeAspect="1"/>
          </p:cNvGraphicFramePr>
          <p:nvPr/>
        </p:nvGraphicFramePr>
        <p:xfrm>
          <a:off x="2786050" y="2143116"/>
          <a:ext cx="1665288" cy="500062"/>
        </p:xfrm>
        <a:graphic>
          <a:graphicData uri="http://schemas.openxmlformats.org/presentationml/2006/ole">
            <p:oleObj spid="_x0000_s99330" name="Equation" r:id="rId3" imgW="7617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15713</TotalTime>
  <Words>956</Words>
  <Application>Microsoft Office PowerPoint</Application>
  <PresentationFormat>On-screen Show (4:3)</PresentationFormat>
  <Paragraphs>187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Concourse</vt:lpstr>
      <vt:lpstr>Microsoft Equation 3.0</vt:lpstr>
      <vt:lpstr>Lecture 2: Random number generation</vt:lpstr>
      <vt:lpstr>Pseudorandom numbers</vt:lpstr>
      <vt:lpstr>First step: Generating U[0,1]</vt:lpstr>
      <vt:lpstr>First step: Generating U[0,1]</vt:lpstr>
      <vt:lpstr>First step: Generating U[0,1]</vt:lpstr>
      <vt:lpstr>Generation U[a,b]</vt:lpstr>
      <vt:lpstr>Generation of nonuniform random numbers</vt:lpstr>
      <vt:lpstr>Inverse CDF method</vt:lpstr>
      <vt:lpstr>Inverse CDF method</vt:lpstr>
      <vt:lpstr>Inverse CDF method</vt:lpstr>
      <vt:lpstr>Inverse CDF method</vt:lpstr>
      <vt:lpstr>Inverse CDF method</vt:lpstr>
      <vt:lpstr>Inverse CDF method</vt:lpstr>
      <vt:lpstr>Generating N(0,1)</vt:lpstr>
      <vt:lpstr>Acceptance/rejection methods</vt:lpstr>
      <vt:lpstr>Acceptance/rejection methods</vt:lpstr>
      <vt:lpstr>Acceptance/rejection methods</vt:lpstr>
      <vt:lpstr>Acceptance/rejection methods</vt:lpstr>
      <vt:lpstr>Generating multivariate normal</vt:lpstr>
      <vt:lpstr>Random numbers in R</vt:lpstr>
      <vt:lpstr>Recommended reading</vt:lpstr>
    </vt:vector>
  </TitlesOfParts>
  <Company>Linkopings universitet, IDA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Monotonic regression for large-scale models</dc:title>
  <dc:creator>Oleg Sysoev</dc:creator>
  <cp:lastModifiedBy>Oleg Sysoev</cp:lastModifiedBy>
  <cp:revision>1472</cp:revision>
  <dcterms:created xsi:type="dcterms:W3CDTF">2010-03-24T13:38:58Z</dcterms:created>
  <dcterms:modified xsi:type="dcterms:W3CDTF">2010-04-07T07:16:51Z</dcterms:modified>
</cp:coreProperties>
</file>