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77" r:id="rId23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B08600"/>
    <a:srgbClr val="00CC66"/>
    <a:srgbClr val="00C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FF43CE-A4FA-43F5-992B-4CFE4632D628}" type="datetimeFigureOut">
              <a:rPr lang="sv-SE" smtClean="0"/>
              <a:pPr/>
              <a:t>2010-04-08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BD2704-2F01-48C2-BEEE-46529420DBC9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E82C67A-F5A8-4F31-90D7-B9913BF57A82}" type="datetime1">
              <a:rPr lang="sv-SE" smtClean="0"/>
              <a:pPr/>
              <a:t>2010-04-08</a:t>
            </a:fld>
            <a:endParaRPr lang="sv-SE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00430" y="6357958"/>
            <a:ext cx="2350681" cy="365125"/>
          </a:xfr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sv-SE" dirty="0" err="1" smtClean="0"/>
              <a:t>Computational</a:t>
            </a:r>
            <a:r>
              <a:rPr lang="sv-SE" dirty="0" smtClean="0"/>
              <a:t> Statistics-2010</a:t>
            </a:r>
            <a:endParaRPr lang="sv-SE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B3CE592-3684-4165-AE4A-DA05B50B7994}" type="slidenum">
              <a:rPr lang="sv-SE" smtClean="0"/>
              <a:pPr/>
              <a:t>‹#›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AF0EE3-205A-4DE5-92A4-10EEC5B677EC}" type="datetime1">
              <a:rPr lang="sv-SE" smtClean="0"/>
              <a:pPr/>
              <a:t>2010-04-08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sv-SE" smtClean="0"/>
              <a:t>Computational Statistics-2010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8FECF8-33E9-44CB-98A9-60914E7828BC}" type="datetime1">
              <a:rPr lang="sv-SE" smtClean="0"/>
              <a:pPr/>
              <a:t>2010-04-08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sv-SE" smtClean="0"/>
              <a:t>Computational Statistics-2010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275EA0-E827-4CF6-9DC4-F0C88824C0B5}" type="datetime1">
              <a:rPr lang="sv-SE" smtClean="0"/>
              <a:pPr/>
              <a:t>2010-04-08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sv-SE" dirty="0" err="1" smtClean="0"/>
              <a:t>Computational</a:t>
            </a:r>
            <a:r>
              <a:rPr lang="sv-SE" dirty="0" smtClean="0"/>
              <a:t> Statistics-2010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72C36C-FAE5-4140-8AC5-75BAF365EA4A}" type="datetime1">
              <a:rPr lang="sv-SE" smtClean="0"/>
              <a:pPr/>
              <a:t>2010-04-08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sv-SE" smtClean="0"/>
              <a:t>Computational Statistics-2010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ADB335-0A5D-4F77-956A-F9AA0EA1513F}" type="datetime1">
              <a:rPr lang="sv-SE" smtClean="0"/>
              <a:pPr/>
              <a:t>2010-04-08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sv-SE" smtClean="0"/>
              <a:t>Computational Statistics-2010</a:t>
            </a: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7E829D-72DB-4D4E-A362-0F5DAECD3035}" type="datetime1">
              <a:rPr lang="sv-SE" smtClean="0"/>
              <a:pPr/>
              <a:t>2010-04-08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sv-SE" smtClean="0"/>
              <a:t>Computational Statistics-2010</a:t>
            </a:r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1AD54C-1A63-4A05-9C9E-8FEBB0F78766}" type="datetime1">
              <a:rPr lang="sv-SE" smtClean="0"/>
              <a:pPr/>
              <a:t>2010-04-08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sv-SE" smtClean="0"/>
              <a:t>Computational Statistics-2010</a:t>
            </a:r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755F88-B113-4C1C-95FE-997856333AB9}" type="datetime1">
              <a:rPr lang="sv-SE" smtClean="0"/>
              <a:pPr/>
              <a:t>2010-04-08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sv-SE" smtClean="0"/>
              <a:t>Computational Statistics-2010</a:t>
            </a:r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B0FB8A2-59F2-46D2-87C3-388D370CA28E}" type="datetime1">
              <a:rPr lang="sv-SE" smtClean="0"/>
              <a:pPr/>
              <a:t>2010-04-08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sv-SE" smtClean="0"/>
              <a:t>Computational Statistics-2010</a:t>
            </a: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C10B785-DBEC-4FC2-B9E5-07AD8FBB3A23}" type="datetime1">
              <a:rPr lang="sv-SE" smtClean="0"/>
              <a:pPr/>
              <a:t>2010-04-08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sv-SE" smtClean="0"/>
              <a:t>Computational Statistics-2010</a:t>
            </a: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C1BDE46-7018-426F-849D-6A628FF23D0E}" type="datetime1">
              <a:rPr lang="sv-SE" smtClean="0"/>
              <a:pPr/>
              <a:t>2010-04-08</a:t>
            </a:fld>
            <a:endParaRPr lang="sv-SE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sv-SE" smtClean="0"/>
              <a:t>Computational Statistics-2010</a:t>
            </a:r>
            <a:endParaRPr lang="sv-SE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Algorithm" TargetMode="External"/><Relationship Id="rId2" Type="http://schemas.openxmlformats.org/officeDocument/2006/relationships/hyperlink" Target="http://en.wikipedia.org/wiki/Comput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Random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v-SE" dirty="0" err="1" smtClean="0"/>
              <a:t>Lecture</a:t>
            </a:r>
            <a:r>
              <a:rPr lang="sv-SE" dirty="0" smtClean="0"/>
              <a:t> 2:</a:t>
            </a:r>
            <a:br>
              <a:rPr lang="sv-SE" dirty="0" smtClean="0"/>
            </a:br>
            <a:r>
              <a:rPr lang="sv-SE" dirty="0" smtClean="0"/>
              <a:t>Monte Carlo </a:t>
            </a:r>
            <a:r>
              <a:rPr lang="sv-SE" dirty="0" err="1" smtClean="0"/>
              <a:t>methods</a:t>
            </a:r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Comments:</a:t>
            </a:r>
          </a:p>
          <a:p>
            <a:endParaRPr lang="en-US" dirty="0" smtClean="0"/>
          </a:p>
          <a:p>
            <a:r>
              <a:rPr lang="en-US" dirty="0" smtClean="0"/>
              <a:t>The chain will converge to </a:t>
            </a:r>
            <a:r>
              <a:rPr lang="el-GR" dirty="0" smtClean="0"/>
              <a:t>π</a:t>
            </a:r>
            <a:r>
              <a:rPr lang="en-US" dirty="0" smtClean="0"/>
              <a:t>(</a:t>
            </a:r>
            <a:r>
              <a:rPr lang="en-US" b="1" dirty="0" smtClean="0"/>
              <a:t>x)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In Bayesian inference the integral term will be cancelled, look the formula for </a:t>
            </a:r>
            <a:r>
              <a:rPr lang="el-GR" dirty="0" smtClean="0"/>
              <a:t>α</a:t>
            </a:r>
            <a:endParaRPr lang="en-US" dirty="0" smtClean="0"/>
          </a:p>
          <a:p>
            <a:r>
              <a:rPr lang="en-US" dirty="0" smtClean="0"/>
              <a:t>Observe, that in some cases the chain does not move</a:t>
            </a:r>
          </a:p>
          <a:p>
            <a:r>
              <a:rPr lang="en-US" dirty="0" smtClean="0"/>
              <a:t>The variables in the obtained sample are dependent</a:t>
            </a:r>
          </a:p>
          <a:p>
            <a:endParaRPr lang="en-US" dirty="0" smtClean="0"/>
          </a:p>
          <a:p>
            <a:r>
              <a:rPr lang="en-US" dirty="0" smtClean="0"/>
              <a:t>If                           , the formula transforms to </a:t>
            </a:r>
            <a:r>
              <a:rPr lang="en-US" i="1" dirty="0" smtClean="0"/>
              <a:t>Random-walk Monte Carlo</a:t>
            </a:r>
            <a:r>
              <a:rPr lang="en-US" dirty="0" smtClean="0"/>
              <a:t>      </a:t>
            </a:r>
          </a:p>
          <a:p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Metropolis-Hastings algorithm</a:t>
            </a:r>
            <a:endParaRPr lang="sv-SE" dirty="0"/>
          </a:p>
        </p:txBody>
      </p:sp>
      <p:graphicFrame>
        <p:nvGraphicFramePr>
          <p:cNvPr id="133123" name="Object 3"/>
          <p:cNvGraphicFramePr>
            <a:graphicFrameLocks noChangeAspect="1"/>
          </p:cNvGraphicFramePr>
          <p:nvPr/>
        </p:nvGraphicFramePr>
        <p:xfrm>
          <a:off x="1214414" y="4286256"/>
          <a:ext cx="2044700" cy="406400"/>
        </p:xfrm>
        <a:graphic>
          <a:graphicData uri="http://schemas.openxmlformats.org/presentationml/2006/ole">
            <p:oleObj spid="_x0000_s133123" name="Ekvation" r:id="rId3" imgW="1282680" imgH="253800" progId="Equation.3">
              <p:embed/>
            </p:oleObj>
          </a:graphicData>
        </a:graphic>
      </p:graphicFrame>
      <p:pic>
        <p:nvPicPr>
          <p:cNvPr id="133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86050" y="4786322"/>
            <a:ext cx="3000396" cy="90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Random-Walk Monte Carlo,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If                  , the chain moves to next point, otherwise moved with some probability.</a:t>
            </a: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Choice of proposal distribution </a:t>
            </a:r>
            <a:endParaRPr lang="sv-SE" dirty="0"/>
          </a:p>
        </p:txBody>
      </p:sp>
      <p:graphicFrame>
        <p:nvGraphicFramePr>
          <p:cNvPr id="134148" name="Object 4"/>
          <p:cNvGraphicFramePr>
            <a:graphicFrameLocks noChangeAspect="1"/>
          </p:cNvGraphicFramePr>
          <p:nvPr/>
        </p:nvGraphicFramePr>
        <p:xfrm>
          <a:off x="928662" y="2214554"/>
          <a:ext cx="1336675" cy="365125"/>
        </p:xfrm>
        <a:graphic>
          <a:graphicData uri="http://schemas.openxmlformats.org/presentationml/2006/ole">
            <p:oleObj spid="_x0000_s134148" name="Ekvation" r:id="rId3" imgW="838080" imgH="228600" progId="Equation.3">
              <p:embed/>
            </p:oleObj>
          </a:graphicData>
        </a:graphic>
      </p:graphicFrame>
      <p:pic>
        <p:nvPicPr>
          <p:cNvPr id="13414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43240" y="3000372"/>
            <a:ext cx="3143272" cy="2511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6600"/>
                </a:solidFill>
              </a:rPr>
              <a:t>Proposal density should be selected with care!</a:t>
            </a:r>
          </a:p>
          <a:p>
            <a:r>
              <a:rPr lang="en-US" dirty="0" smtClean="0"/>
              <a:t>Example: </a:t>
            </a:r>
            <a:r>
              <a:rPr lang="en-US" i="1" dirty="0" smtClean="0"/>
              <a:t>q</a:t>
            </a:r>
            <a:r>
              <a:rPr lang="en-US" dirty="0" smtClean="0"/>
              <a:t> </a:t>
            </a:r>
            <a:r>
              <a:rPr lang="en-US" dirty="0" smtClean="0"/>
              <a:t>is normal with </a:t>
            </a:r>
            <a:r>
              <a:rPr lang="el-GR" dirty="0" smtClean="0"/>
              <a:t>σ</a:t>
            </a:r>
            <a:r>
              <a:rPr lang="en-US" dirty="0" smtClean="0"/>
              <a:t>=0.5 0.1 10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Choice of proposal distribution </a:t>
            </a:r>
            <a:endParaRPr lang="sv-SE" dirty="0"/>
          </a:p>
        </p:txBody>
      </p:sp>
      <p:pic>
        <p:nvPicPr>
          <p:cNvPr id="135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794" y="2143116"/>
            <a:ext cx="4514845" cy="3448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Another way to generate multivariate random numbers</a:t>
            </a:r>
          </a:p>
          <a:p>
            <a:r>
              <a:rPr lang="en-US" dirty="0" smtClean="0"/>
              <a:t>Uses conditional distributions </a:t>
            </a:r>
            <a:r>
              <a:rPr lang="en-US" dirty="0" smtClean="0">
                <a:sym typeface="Wingdings" pitchFamily="2" charset="2"/>
              </a:rPr>
              <a:t> need random number generators that sample from </a:t>
            </a:r>
            <a:r>
              <a:rPr lang="en-US" dirty="0" err="1" smtClean="0">
                <a:sym typeface="Wingdings" pitchFamily="2" charset="2"/>
              </a:rPr>
              <a:t>univariate</a:t>
            </a:r>
            <a:r>
              <a:rPr lang="en-US" dirty="0" smtClean="0">
                <a:sym typeface="Wingdings" pitchFamily="2" charset="2"/>
              </a:rPr>
              <a:t> distributions</a:t>
            </a: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Gibbs sampler</a:t>
            </a:r>
            <a:endParaRPr lang="sv-SE" dirty="0"/>
          </a:p>
        </p:txBody>
      </p:sp>
      <p:pic>
        <p:nvPicPr>
          <p:cNvPr id="136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80" y="2571744"/>
            <a:ext cx="4411994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</a:t>
            </a:r>
            <a:r>
              <a:rPr lang="en-US" dirty="0" smtClean="0"/>
              <a:t>each iteration of step 2</a:t>
            </a:r>
          </a:p>
          <a:p>
            <a:pPr lvl="1"/>
            <a:r>
              <a:rPr lang="en-US" dirty="0" smtClean="0"/>
              <a:t>the random numbers are generated from </a:t>
            </a:r>
            <a:r>
              <a:rPr lang="en-US" dirty="0" err="1" smtClean="0"/>
              <a:t>univariate</a:t>
            </a:r>
            <a:r>
              <a:rPr lang="en-US" dirty="0" smtClean="0"/>
              <a:t> distr. (since </a:t>
            </a:r>
            <a:r>
              <a:rPr lang="en-US" i="1" dirty="0" smtClean="0"/>
              <a:t>d-1</a:t>
            </a:r>
            <a:r>
              <a:rPr lang="en-US" dirty="0" smtClean="0"/>
              <a:t> parameters are fixed)</a:t>
            </a:r>
          </a:p>
          <a:p>
            <a:pPr lvl="1"/>
            <a:r>
              <a:rPr lang="en-US" dirty="0" smtClean="0"/>
              <a:t>Only one component of 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t</a:t>
            </a:r>
            <a:r>
              <a:rPr lang="en-US" dirty="0" smtClean="0"/>
              <a:t> is updated</a:t>
            </a:r>
          </a:p>
          <a:p>
            <a:pPr lvl="1">
              <a:buNone/>
            </a:pPr>
            <a:endParaRPr lang="sv-SE" baseline="-25000" dirty="0" smtClean="0"/>
          </a:p>
          <a:p>
            <a:r>
              <a:rPr lang="en-US" dirty="0" smtClean="0"/>
              <a:t>The convergence is typically very slow</a:t>
            </a:r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Example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Given y, it is binomial</a:t>
            </a:r>
          </a:p>
          <a:p>
            <a:r>
              <a:rPr lang="en-US" dirty="0" smtClean="0"/>
              <a:t>Given x, it is beta distribution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Gibbs sampler</a:t>
            </a:r>
            <a:endParaRPr lang="sv-SE" dirty="0"/>
          </a:p>
        </p:txBody>
      </p:sp>
      <p:pic>
        <p:nvPicPr>
          <p:cNvPr id="137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3786190"/>
            <a:ext cx="44672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When should we stop the chain, i.e. when the convergence to the target distr. is attained?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Typically, a sample is generated to make further inference (mean, </a:t>
            </a:r>
            <a:r>
              <a:rPr lang="en-US" dirty="0" err="1" smtClean="0"/>
              <a:t>quantiles</a:t>
            </a:r>
            <a:r>
              <a:rPr lang="en-US" dirty="0" smtClean="0"/>
              <a:t> etc)</a:t>
            </a: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Convergence monitoring</a:t>
            </a:r>
            <a:endParaRPr lang="sv-SE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err="1" smtClean="0">
                <a:solidFill>
                  <a:srgbClr val="0070C0"/>
                </a:solidFill>
              </a:rPr>
              <a:t>Gelman</a:t>
            </a:r>
            <a:r>
              <a:rPr lang="en-US" b="1" dirty="0" smtClean="0">
                <a:solidFill>
                  <a:srgbClr val="0070C0"/>
                </a:solidFill>
              </a:rPr>
              <a:t>-Rubin method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Assume, we estimate </a:t>
            </a:r>
            <a:r>
              <a:rPr lang="el-GR" i="1" dirty="0" smtClean="0"/>
              <a:t>ν</a:t>
            </a:r>
            <a:r>
              <a:rPr lang="en-US" i="1" dirty="0" smtClean="0"/>
              <a:t>(</a:t>
            </a:r>
            <a:r>
              <a:rPr lang="en-US" b="1" i="1" dirty="0" smtClean="0"/>
              <a:t>X</a:t>
            </a:r>
            <a:r>
              <a:rPr lang="en-US" i="1" dirty="0" smtClean="0"/>
              <a:t>) </a:t>
            </a:r>
          </a:p>
          <a:p>
            <a:r>
              <a:rPr lang="en-US" dirty="0" smtClean="0"/>
              <a:t>Generate </a:t>
            </a:r>
            <a:r>
              <a:rPr lang="en-US" i="1" dirty="0" smtClean="0"/>
              <a:t>k </a:t>
            </a:r>
            <a:r>
              <a:rPr lang="en-US" dirty="0" smtClean="0"/>
              <a:t> sequences of length </a:t>
            </a:r>
            <a:r>
              <a:rPr lang="en-US" i="1" dirty="0" smtClean="0"/>
              <a:t>n</a:t>
            </a:r>
            <a:r>
              <a:rPr lang="en-US" dirty="0" smtClean="0"/>
              <a:t> with different starting points</a:t>
            </a:r>
          </a:p>
          <a:p>
            <a:r>
              <a:rPr lang="en-US" dirty="0" smtClean="0"/>
              <a:t>Compute between- and within- sequence variances</a:t>
            </a:r>
            <a:r>
              <a:rPr lang="en-US" dirty="0" smtClean="0"/>
              <a:t>: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Compute overall variance estimate: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Compute </a:t>
            </a:r>
            <a:r>
              <a:rPr lang="en-US" dirty="0" err="1" smtClean="0"/>
              <a:t>Gelman</a:t>
            </a:r>
            <a:r>
              <a:rPr lang="en-US" dirty="0" smtClean="0"/>
              <a:t>-Rubin factor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If  the factor is close to 1, i.e. around 1.0 - 1.2, then the convergence is achieved</a:t>
            </a:r>
            <a:endParaRPr lang="sv-SE" dirty="0"/>
          </a:p>
        </p:txBody>
      </p:sp>
      <p:pic>
        <p:nvPicPr>
          <p:cNvPr id="138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2928934"/>
            <a:ext cx="2000264" cy="690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Convergence monitoring</a:t>
            </a:r>
            <a:endParaRPr lang="sv-SE" dirty="0"/>
          </a:p>
        </p:txBody>
      </p:sp>
      <p:pic>
        <p:nvPicPr>
          <p:cNvPr id="138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8992" y="2857496"/>
            <a:ext cx="1058786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82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29190" y="2928934"/>
            <a:ext cx="1857388" cy="72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824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14942" y="3786190"/>
            <a:ext cx="2214578" cy="57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8247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57752" y="4572008"/>
            <a:ext cx="1462086" cy="681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Estimation of definite integral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If can not estimate in closed form,</a:t>
            </a:r>
          </a:p>
          <a:p>
            <a:r>
              <a:rPr lang="en-US" dirty="0" smtClean="0"/>
              <a:t>Decompose into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		such that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Then,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Estimator </a:t>
            </a:r>
            <a:endParaRPr lang="en-US" dirty="0" smtClean="0"/>
          </a:p>
          <a:p>
            <a:pPr>
              <a:buNone/>
            </a:pP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 for inference</a:t>
            </a:r>
            <a:endParaRPr lang="sv-SE" dirty="0"/>
          </a:p>
        </p:txBody>
      </p:sp>
      <p:pic>
        <p:nvPicPr>
          <p:cNvPr id="139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3500438"/>
            <a:ext cx="17145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9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28926" y="1857364"/>
            <a:ext cx="1914525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92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3438" y="3286124"/>
            <a:ext cx="174307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926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85918" y="4214818"/>
            <a:ext cx="30099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927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71736" y="5286388"/>
            <a:ext cx="14097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Estimation of definite integral</a:t>
            </a:r>
          </a:p>
          <a:p>
            <a:pPr marL="566928" indent="-457200">
              <a:buFont typeface="+mj-lt"/>
              <a:buAutoNum type="arabicPeriod"/>
            </a:pPr>
            <a:r>
              <a:rPr lang="en-US" dirty="0" smtClean="0"/>
              <a:t>Decompose the function </a:t>
            </a:r>
            <a:r>
              <a:rPr lang="en-US" i="1" dirty="0" smtClean="0"/>
              <a:t>f(x)</a:t>
            </a:r>
            <a:r>
              <a:rPr lang="en-US" dirty="0" smtClean="0"/>
              <a:t> to include a PDF defined on a proper domain as a factor </a:t>
            </a:r>
            <a:r>
              <a:rPr lang="en-US" i="1" dirty="0" smtClean="0"/>
              <a:t>p(x)</a:t>
            </a:r>
            <a:endParaRPr lang="en-US" dirty="0" smtClean="0"/>
          </a:p>
          <a:p>
            <a:pPr marL="566928" indent="-457200">
              <a:buFont typeface="+mj-lt"/>
              <a:buAutoNum type="arabicPeriod"/>
            </a:pPr>
            <a:r>
              <a:rPr lang="en-US" dirty="0" smtClean="0"/>
              <a:t>Simulate sample </a:t>
            </a:r>
            <a:r>
              <a:rPr lang="en-US" i="1" dirty="0" smtClean="0"/>
              <a:t>X</a:t>
            </a:r>
            <a:r>
              <a:rPr lang="en-US" i="1" baseline="-25000" dirty="0" smtClean="0"/>
              <a:t>1</a:t>
            </a:r>
            <a:r>
              <a:rPr lang="en-US" i="1" dirty="0" smtClean="0"/>
              <a:t>,…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n</a:t>
            </a:r>
            <a:r>
              <a:rPr lang="en-US" i="1" dirty="0" smtClean="0"/>
              <a:t> </a:t>
            </a:r>
            <a:r>
              <a:rPr lang="en-US" dirty="0" smtClean="0"/>
              <a:t>from </a:t>
            </a:r>
            <a:r>
              <a:rPr lang="en-US" i="1" dirty="0" smtClean="0"/>
              <a:t>p(x</a:t>
            </a:r>
            <a:r>
              <a:rPr lang="en-US" i="1" dirty="0" smtClean="0"/>
              <a:t>)</a:t>
            </a:r>
          </a:p>
          <a:p>
            <a:pPr marL="566928" indent="-457200">
              <a:buFont typeface="+mj-lt"/>
              <a:buAutoNum type="arabicPeriod"/>
            </a:pPr>
            <a:r>
              <a:rPr lang="en-US" dirty="0" smtClean="0"/>
              <a:t>Estimate integral as</a:t>
            </a:r>
          </a:p>
          <a:p>
            <a:pPr marL="566928" indent="-457200">
              <a:buFont typeface="+mj-lt"/>
              <a:buAutoNum type="arabicPeriod"/>
            </a:pPr>
            <a:endParaRPr lang="en-US" dirty="0" smtClean="0"/>
          </a:p>
          <a:p>
            <a:pPr marL="566928" indent="-457200">
              <a:buFont typeface="+mj-lt"/>
              <a:buAutoNum type="arabicPeriod"/>
            </a:pPr>
            <a:endParaRPr lang="en-US" dirty="0" smtClean="0"/>
          </a:p>
          <a:p>
            <a:pPr marL="566928" indent="-457200">
              <a:buFont typeface="+mj-lt"/>
              <a:buAutoNum type="arabicPeriod"/>
            </a:pPr>
            <a:endParaRPr lang="en-US" dirty="0" smtClean="0"/>
          </a:p>
          <a:p>
            <a:pPr marL="566928" indent="-457200">
              <a:buNone/>
            </a:pPr>
            <a:r>
              <a:rPr lang="en-US" b="1" dirty="0" smtClean="0"/>
              <a:t>Comments</a:t>
            </a:r>
          </a:p>
          <a:p>
            <a:pPr marL="566928" indent="-457200"/>
            <a:r>
              <a:rPr lang="en-US" dirty="0" smtClean="0"/>
              <a:t>Decomposition is not unique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one decomposition is more useful than another</a:t>
            </a:r>
          </a:p>
          <a:p>
            <a:pPr marL="566928" indent="-457200"/>
            <a:r>
              <a:rPr lang="en-US" dirty="0" smtClean="0"/>
              <a:t>You need to be able to generate from </a:t>
            </a:r>
            <a:r>
              <a:rPr lang="en-US" i="1" dirty="0" smtClean="0"/>
              <a:t>p(x)</a:t>
            </a:r>
            <a:r>
              <a:rPr lang="en-US" dirty="0" smtClean="0"/>
              <a:t>.</a:t>
            </a:r>
          </a:p>
          <a:p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 for inference</a:t>
            </a:r>
            <a:endParaRPr lang="sv-SE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1802" y="3357562"/>
            <a:ext cx="14097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Variance of integral estimation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However, since </a:t>
            </a:r>
            <a:r>
              <a:rPr lang="en-US" b="1" dirty="0" smtClean="0"/>
              <a:t>x</a:t>
            </a:r>
            <a:r>
              <a:rPr lang="en-US" b="1" baseline="-25000" dirty="0" smtClean="0"/>
              <a:t>i</a:t>
            </a:r>
            <a:r>
              <a:rPr lang="en-US" b="1" dirty="0" smtClean="0"/>
              <a:t> </a:t>
            </a:r>
            <a:r>
              <a:rPr lang="en-US" dirty="0" smtClean="0"/>
              <a:t>are correlated in MCMC, this estimator is biased</a:t>
            </a:r>
          </a:p>
          <a:p>
            <a:endParaRPr lang="en-US" dirty="0" smtClean="0"/>
          </a:p>
          <a:p>
            <a:r>
              <a:rPr lang="en-US" dirty="0" smtClean="0"/>
              <a:t>Instead, take longer chain and use batch means instead of </a:t>
            </a:r>
            <a:r>
              <a:rPr lang="en-US" b="1" dirty="0" smtClean="0"/>
              <a:t>x</a:t>
            </a:r>
            <a:r>
              <a:rPr lang="en-US" b="1" baseline="-25000" dirty="0" smtClean="0"/>
              <a:t>i</a:t>
            </a:r>
            <a:endParaRPr lang="en-US" dirty="0" smtClean="0"/>
          </a:p>
          <a:p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 for inference</a:t>
            </a:r>
            <a:endParaRPr lang="sv-SE" dirty="0"/>
          </a:p>
        </p:txBody>
      </p:sp>
      <p:pic>
        <p:nvPicPr>
          <p:cNvPr id="140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2071678"/>
            <a:ext cx="28289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Monte Carlo methods</a:t>
            </a:r>
            <a:r>
              <a:rPr lang="en-US" dirty="0" smtClean="0"/>
              <a:t> (or </a:t>
            </a:r>
            <a:r>
              <a:rPr lang="en-US" b="1" dirty="0" smtClean="0"/>
              <a:t>Monte Carlo experiments</a:t>
            </a:r>
            <a:r>
              <a:rPr lang="en-US" dirty="0" smtClean="0"/>
              <a:t>) are a class of </a:t>
            </a:r>
            <a:r>
              <a:rPr lang="en-US" dirty="0" smtClean="0">
                <a:hlinkClick r:id="rId2" action="ppaction://hlinkfile" tooltip="Computation"/>
              </a:rPr>
              <a:t>computational</a:t>
            </a:r>
            <a:r>
              <a:rPr lang="en-US" dirty="0" smtClean="0"/>
              <a:t> </a:t>
            </a:r>
            <a:r>
              <a:rPr lang="en-US" dirty="0" smtClean="0">
                <a:hlinkClick r:id="rId3" action="ppaction://hlinkfile" tooltip="Algorithm"/>
              </a:rPr>
              <a:t>algorithms</a:t>
            </a:r>
            <a:r>
              <a:rPr lang="en-US" dirty="0" smtClean="0"/>
              <a:t> that rely on repeated </a:t>
            </a:r>
            <a:r>
              <a:rPr lang="en-US" dirty="0" smtClean="0">
                <a:hlinkClick r:id="rId4" action="ppaction://hlinkfile" tooltip="Random"/>
              </a:rPr>
              <a:t>random</a:t>
            </a:r>
            <a:r>
              <a:rPr lang="en-US" dirty="0" smtClean="0"/>
              <a:t> sampling to compute their results</a:t>
            </a:r>
          </a:p>
          <a:p>
            <a:pPr>
              <a:buNone/>
            </a:pPr>
            <a:r>
              <a:rPr lang="en-US" dirty="0" smtClean="0"/>
              <a:t>(source: Wikipedia)</a:t>
            </a:r>
          </a:p>
          <a:p>
            <a:endParaRPr lang="en-US" dirty="0" smtClean="0"/>
          </a:p>
          <a:p>
            <a:r>
              <a:rPr lang="en-US" dirty="0" smtClean="0"/>
              <a:t>Monte Carlo methods for random number generation</a:t>
            </a:r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dirty="0" smtClean="0"/>
              <a:t>Metropolis-Hastings </a:t>
            </a:r>
            <a:r>
              <a:rPr lang="en-US" dirty="0" smtClean="0"/>
              <a:t>algorithm</a:t>
            </a:r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dirty="0" smtClean="0"/>
              <a:t>Gibbs sampler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Monte Carlo methods in statistical inference</a:t>
            </a:r>
          </a:p>
          <a:p>
            <a:pPr lvl="1"/>
            <a:r>
              <a:rPr lang="en-US" dirty="0" smtClean="0"/>
              <a:t>Estimating Integrals</a:t>
            </a:r>
          </a:p>
          <a:p>
            <a:pPr lvl="1"/>
            <a:r>
              <a:rPr lang="en-US" dirty="0" smtClean="0"/>
              <a:t>Variance estimation</a:t>
            </a:r>
          </a:p>
          <a:p>
            <a:pPr lvl="1"/>
            <a:r>
              <a:rPr lang="en-US" dirty="0" smtClean="0"/>
              <a:t>Importance sampling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Suppose, we know how the test statistics T</a:t>
            </a:r>
            <a:r>
              <a:rPr lang="en-US" b="1" dirty="0" smtClean="0"/>
              <a:t>(X) </a:t>
            </a:r>
            <a:r>
              <a:rPr lang="en-US" dirty="0" smtClean="0"/>
              <a:t>looks like under H</a:t>
            </a:r>
            <a:r>
              <a:rPr lang="en-US" baseline="-25000" dirty="0" smtClean="0"/>
              <a:t>0</a:t>
            </a:r>
            <a:r>
              <a:rPr lang="en-US" dirty="0" smtClean="0"/>
              <a:t>, but the distribution of </a:t>
            </a:r>
            <a:r>
              <a:rPr lang="en-US" b="1" dirty="0" smtClean="0"/>
              <a:t>T</a:t>
            </a:r>
            <a:r>
              <a:rPr lang="en-US" dirty="0" smtClean="0"/>
              <a:t> is unknown.</a:t>
            </a:r>
          </a:p>
          <a:p>
            <a:endParaRPr lang="en-US" dirty="0" smtClean="0"/>
          </a:p>
          <a:p>
            <a:pPr marL="566928" indent="-457200">
              <a:buFont typeface="+mj-lt"/>
              <a:buAutoNum type="arabicPeriod"/>
            </a:pPr>
            <a:r>
              <a:rPr lang="en-US" dirty="0" smtClean="0"/>
              <a:t>Generate samples </a:t>
            </a:r>
            <a:r>
              <a:rPr lang="en-US" i="1" dirty="0" smtClean="0"/>
              <a:t>X</a:t>
            </a:r>
            <a:r>
              <a:rPr lang="en-US" i="1" baseline="-25000" dirty="0" smtClean="0"/>
              <a:t>1</a:t>
            </a:r>
            <a:r>
              <a:rPr lang="en-US" i="1" dirty="0" smtClean="0"/>
              <a:t>,…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n</a:t>
            </a:r>
            <a:r>
              <a:rPr lang="en-US" i="1" dirty="0" smtClean="0"/>
              <a:t> </a:t>
            </a:r>
            <a:endParaRPr lang="en-US" dirty="0" smtClean="0"/>
          </a:p>
          <a:p>
            <a:pPr marL="566928" indent="-457200">
              <a:buFont typeface="+mj-lt"/>
              <a:buAutoNum type="arabicPeriod"/>
            </a:pPr>
            <a:r>
              <a:rPr lang="en-US" dirty="0" smtClean="0"/>
              <a:t>Estimate </a:t>
            </a:r>
            <a:r>
              <a:rPr lang="en-US" i="1" dirty="0" smtClean="0"/>
              <a:t>T(X</a:t>
            </a:r>
            <a:r>
              <a:rPr lang="en-US" i="1" baseline="-25000" dirty="0" smtClean="0"/>
              <a:t>1</a:t>
            </a:r>
            <a:r>
              <a:rPr lang="en-US" i="1" dirty="0" smtClean="0"/>
              <a:t>),…T(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n</a:t>
            </a:r>
            <a:r>
              <a:rPr lang="en-US" i="1" dirty="0" smtClean="0"/>
              <a:t> )</a:t>
            </a:r>
          </a:p>
          <a:p>
            <a:pPr marL="566928" indent="-457200">
              <a:buFont typeface="+mj-lt"/>
              <a:buAutoNum type="arabicPeriod"/>
            </a:pPr>
            <a:r>
              <a:rPr lang="en-US" dirty="0" smtClean="0"/>
              <a:t>Compute empirical CDF of </a:t>
            </a:r>
            <a:r>
              <a:rPr lang="en-US" i="1" dirty="0" smtClean="0"/>
              <a:t>T</a:t>
            </a:r>
          </a:p>
          <a:p>
            <a:pPr marL="566928" indent="-457200">
              <a:buFont typeface="+mj-lt"/>
              <a:buAutoNum type="arabicPeriod"/>
            </a:pPr>
            <a:r>
              <a:rPr lang="en-US" dirty="0" smtClean="0"/>
              <a:t>Derive critical region as percentiles of T(X)</a:t>
            </a:r>
          </a:p>
          <a:p>
            <a:pPr marL="566928" indent="-457200">
              <a:buNone/>
            </a:pPr>
            <a:endParaRPr lang="en-US" dirty="0" smtClean="0"/>
          </a:p>
          <a:p>
            <a:pPr marL="566928" indent="-457200">
              <a:buNone/>
            </a:pPr>
            <a:r>
              <a:rPr lang="en-US" b="1" dirty="0" smtClean="0"/>
              <a:t>Example: </a:t>
            </a:r>
            <a:r>
              <a:rPr lang="en-US" dirty="0" smtClean="0"/>
              <a:t>Usual hypothesis testing, mean=0 </a:t>
            </a:r>
            <a:r>
              <a:rPr lang="en-US" dirty="0" err="1" smtClean="0"/>
              <a:t>vs</a:t>
            </a:r>
            <a:r>
              <a:rPr lang="en-US" dirty="0" smtClean="0"/>
              <a:t> mean&gt;0</a:t>
            </a:r>
          </a:p>
          <a:p>
            <a:pPr marL="566928" indent="-457200">
              <a:buNone/>
            </a:pPr>
            <a:r>
              <a:rPr lang="en-US" dirty="0" smtClean="0"/>
              <a:t>…</a:t>
            </a:r>
            <a:endParaRPr lang="en-US" dirty="0" smtClean="0"/>
          </a:p>
          <a:p>
            <a:pPr marL="566928" indent="-457200">
              <a:buFont typeface="+mj-lt"/>
              <a:buAutoNum type="arabicPeriod"/>
            </a:pP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testing with MC</a:t>
            </a:r>
            <a:endParaRPr lang="sv-SE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reduce the variance of estimating the integral?</a:t>
            </a:r>
          </a:p>
          <a:p>
            <a:endParaRPr lang="en-US" dirty="0" smtClean="0"/>
          </a:p>
          <a:p>
            <a:pPr marL="566928" indent="-457200">
              <a:buFont typeface="+mj-lt"/>
              <a:buAutoNum type="arabicPeriod"/>
            </a:pPr>
            <a:r>
              <a:rPr lang="en-US" dirty="0" smtClean="0">
                <a:solidFill>
                  <a:srgbClr val="0070C0"/>
                </a:solidFill>
              </a:rPr>
              <a:t>Antithetic  </a:t>
            </a:r>
            <a:r>
              <a:rPr lang="en-US" dirty="0" err="1" smtClean="0">
                <a:solidFill>
                  <a:srgbClr val="0070C0"/>
                </a:solidFill>
              </a:rPr>
              <a:t>Variates</a:t>
            </a:r>
            <a:endParaRPr lang="en-US" dirty="0" smtClean="0">
              <a:solidFill>
                <a:srgbClr val="0070C0"/>
              </a:solidFill>
            </a:endParaRPr>
          </a:p>
          <a:p>
            <a:pPr marL="822960" lvl="1" indent="-457200"/>
            <a:r>
              <a:rPr lang="en-US" dirty="0" smtClean="0"/>
              <a:t>Negative correlation within a sample can reduce variance</a:t>
            </a:r>
          </a:p>
          <a:p>
            <a:pPr marL="566928" indent="-457200">
              <a:buFont typeface="+mj-lt"/>
              <a:buAutoNum type="arabicPeriod"/>
            </a:pPr>
            <a:r>
              <a:rPr lang="en-US" dirty="0" smtClean="0">
                <a:solidFill>
                  <a:srgbClr val="0070C0"/>
                </a:solidFill>
              </a:rPr>
              <a:t>Control </a:t>
            </a:r>
            <a:r>
              <a:rPr lang="en-US" dirty="0" err="1" smtClean="0">
                <a:solidFill>
                  <a:srgbClr val="0070C0"/>
                </a:solidFill>
              </a:rPr>
              <a:t>Variates</a:t>
            </a:r>
            <a:endParaRPr lang="en-US" dirty="0" smtClean="0">
              <a:solidFill>
                <a:srgbClr val="0070C0"/>
              </a:solidFill>
            </a:endParaRPr>
          </a:p>
          <a:p>
            <a:pPr marL="822960" lvl="1" indent="-457200"/>
            <a:r>
              <a:rPr lang="en-US" dirty="0" smtClean="0"/>
              <a:t>Variables which are correlated with variables of interest can be used</a:t>
            </a:r>
          </a:p>
          <a:p>
            <a:pPr marL="566928" indent="-457200">
              <a:buFont typeface="+mj-lt"/>
              <a:buAutoNum type="arabicPeriod"/>
            </a:pPr>
            <a:r>
              <a:rPr lang="en-US" dirty="0" smtClean="0">
                <a:solidFill>
                  <a:srgbClr val="0070C0"/>
                </a:solidFill>
              </a:rPr>
              <a:t>Importance Sampling</a:t>
            </a:r>
          </a:p>
          <a:p>
            <a:pPr marL="822960" lvl="1" indent="-457200"/>
            <a:r>
              <a:rPr lang="en-US" dirty="0" smtClean="0"/>
              <a:t>In the function decomposition, </a:t>
            </a:r>
            <a:r>
              <a:rPr lang="en-US" i="1" dirty="0" smtClean="0"/>
              <a:t>g(x)</a:t>
            </a:r>
            <a:r>
              <a:rPr lang="en-US" dirty="0" smtClean="0"/>
              <a:t> should be chosen proportional to |</a:t>
            </a:r>
            <a:r>
              <a:rPr lang="en-US" i="1" dirty="0" smtClean="0"/>
              <a:t>f(x)</a:t>
            </a:r>
            <a:r>
              <a:rPr lang="en-US" dirty="0" smtClean="0"/>
              <a:t>|</a:t>
            </a: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Variance reduction methods</a:t>
            </a:r>
            <a:endParaRPr lang="sv-SE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Chapters </a:t>
            </a:r>
            <a:r>
              <a:rPr lang="en-US" b="1" dirty="0" smtClean="0"/>
              <a:t>7</a:t>
            </a:r>
            <a:r>
              <a:rPr lang="en-US" dirty="0" smtClean="0"/>
              <a:t> and </a:t>
            </a:r>
            <a:r>
              <a:rPr lang="en-US" b="1" dirty="0" smtClean="0"/>
              <a:t>11</a:t>
            </a:r>
          </a:p>
          <a:p>
            <a:endParaRPr lang="sv-SE" b="1" dirty="0" smtClean="0"/>
          </a:p>
          <a:p>
            <a:r>
              <a:rPr lang="en-US" b="1" dirty="0" smtClean="0"/>
              <a:t>Computational Statistics Handbook with </a:t>
            </a:r>
            <a:r>
              <a:rPr lang="en-US" b="1" dirty="0" err="1" smtClean="0"/>
              <a:t>Matlab</a:t>
            </a:r>
            <a:r>
              <a:rPr lang="en-US" b="1" dirty="0" smtClean="0"/>
              <a:t> by Martinez, chapter 11</a:t>
            </a: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</a:t>
            </a:r>
            <a:endParaRPr lang="sv-S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Motivation: We already know methods to generate </a:t>
            </a:r>
          </a:p>
          <a:p>
            <a:pPr lvl="1"/>
            <a:r>
              <a:rPr lang="en-US" dirty="0" err="1" smtClean="0"/>
              <a:t>univariate</a:t>
            </a:r>
            <a:r>
              <a:rPr lang="en-US" dirty="0" smtClean="0"/>
              <a:t> distributions (inverse CDF, acceptance/rejection)</a:t>
            </a:r>
          </a:p>
          <a:p>
            <a:pPr lvl="1"/>
            <a:r>
              <a:rPr lang="en-US" dirty="0" smtClean="0"/>
              <a:t> multivariate normal </a:t>
            </a:r>
          </a:p>
          <a:p>
            <a:pPr>
              <a:buNone/>
            </a:pPr>
            <a:r>
              <a:rPr lang="en-US" dirty="0" smtClean="0">
                <a:solidFill>
                  <a:srgbClr val="006600"/>
                </a:solidFill>
              </a:rPr>
              <a:t>but what about general multivariate distribution?</a:t>
            </a:r>
          </a:p>
          <a:p>
            <a:pPr>
              <a:buNone/>
            </a:pPr>
            <a:endParaRPr lang="en-US" dirty="0" smtClean="0">
              <a:solidFill>
                <a:srgbClr val="00660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006600"/>
              </a:solidFill>
            </a:endParaRPr>
          </a:p>
          <a:p>
            <a:pPr algn="ctr">
              <a:buNone/>
            </a:pPr>
            <a:r>
              <a:rPr lang="en-US" b="1" dirty="0" smtClean="0">
                <a:solidFill>
                  <a:srgbClr val="0070C0"/>
                </a:solidFill>
              </a:rPr>
              <a:t>MCMC allows to do that!</a:t>
            </a:r>
            <a:endParaRPr lang="en-US" b="1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sv-SE" dirty="0">
              <a:solidFill>
                <a:srgbClr val="0066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Markov Chain Monte Carlo (MCMC)</a:t>
            </a:r>
            <a:endParaRPr lang="sv-S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Suppose that a dataset </a:t>
            </a:r>
            <a:r>
              <a:rPr lang="en-US" i="1" dirty="0" smtClean="0"/>
              <a:t>D</a:t>
            </a:r>
            <a:r>
              <a:rPr lang="en-US" dirty="0" smtClean="0"/>
              <a:t> was obtained by sampling from some unknown distribution </a:t>
            </a:r>
            <a:r>
              <a:rPr lang="en-US" i="1" dirty="0" smtClean="0"/>
              <a:t>f(x</a:t>
            </a:r>
            <a:r>
              <a:rPr lang="en-US" dirty="0" smtClean="0"/>
              <a:t>|</a:t>
            </a:r>
            <a:r>
              <a:rPr lang="el-GR" i="1" dirty="0" smtClean="0"/>
              <a:t>θ</a:t>
            </a:r>
            <a:r>
              <a:rPr lang="en-US" i="1" dirty="0" smtClean="0"/>
              <a:t>)</a:t>
            </a:r>
            <a:r>
              <a:rPr lang="en-US" dirty="0" smtClean="0"/>
              <a:t>. How to find </a:t>
            </a:r>
            <a:r>
              <a:rPr lang="el-GR" i="1" dirty="0" smtClean="0"/>
              <a:t>θ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r>
              <a:rPr lang="en-US" dirty="0" err="1" smtClean="0">
                <a:solidFill>
                  <a:srgbClr val="0070C0"/>
                </a:solidFill>
              </a:rPr>
              <a:t>Frequentists</a:t>
            </a:r>
            <a:r>
              <a:rPr lang="en-US" dirty="0" smtClean="0"/>
              <a:t> : </a:t>
            </a:r>
            <a:r>
              <a:rPr lang="el-GR" i="1" dirty="0" smtClean="0"/>
              <a:t>θ</a:t>
            </a:r>
            <a:r>
              <a:rPr lang="en-US" i="1" dirty="0" smtClean="0"/>
              <a:t> </a:t>
            </a:r>
            <a:r>
              <a:rPr lang="en-US" dirty="0" smtClean="0"/>
              <a:t>is unknown parameter, compose likelihood </a:t>
            </a:r>
            <a:r>
              <a:rPr lang="en-US" i="1" dirty="0" smtClean="0"/>
              <a:t>L(D</a:t>
            </a:r>
            <a:r>
              <a:rPr lang="en-US" dirty="0" smtClean="0"/>
              <a:t>,</a:t>
            </a:r>
            <a:r>
              <a:rPr lang="el-GR" i="1" dirty="0" smtClean="0"/>
              <a:t>θ</a:t>
            </a:r>
            <a:r>
              <a:rPr lang="en-US" i="1" dirty="0" smtClean="0"/>
              <a:t>) </a:t>
            </a:r>
            <a:r>
              <a:rPr lang="en-US" dirty="0" smtClean="0"/>
              <a:t>function, find maximum </a:t>
            </a:r>
            <a:r>
              <a:rPr lang="en-US" dirty="0" smtClean="0">
                <a:sym typeface="Wingdings" pitchFamily="2" charset="2"/>
              </a:rPr>
              <a:t> get </a:t>
            </a:r>
            <a:r>
              <a:rPr lang="el-GR" i="1" dirty="0" smtClean="0"/>
              <a:t>θ</a:t>
            </a:r>
            <a:endParaRPr lang="en-US" dirty="0" smtClean="0"/>
          </a:p>
          <a:p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Bayesians</a:t>
            </a:r>
            <a:r>
              <a:rPr lang="en-US" dirty="0" smtClean="0"/>
              <a:t>: </a:t>
            </a:r>
            <a:r>
              <a:rPr lang="el-GR" i="1" dirty="0" smtClean="0"/>
              <a:t>θ</a:t>
            </a:r>
            <a:r>
              <a:rPr lang="en-US" i="1" dirty="0" smtClean="0"/>
              <a:t> </a:t>
            </a:r>
            <a:r>
              <a:rPr lang="en-US" dirty="0" smtClean="0"/>
              <a:t>is </a:t>
            </a:r>
            <a:r>
              <a:rPr lang="en-US" dirty="0" smtClean="0"/>
              <a:t>a random variable, it has </a:t>
            </a:r>
            <a:r>
              <a:rPr lang="en-US" dirty="0" smtClean="0">
                <a:solidFill>
                  <a:srgbClr val="006600"/>
                </a:solidFill>
              </a:rPr>
              <a:t>prior probability </a:t>
            </a:r>
            <a:r>
              <a:rPr lang="en-US" i="1" dirty="0" smtClean="0"/>
              <a:t>p(</a:t>
            </a:r>
            <a:r>
              <a:rPr lang="el-GR" i="1" dirty="0" smtClean="0"/>
              <a:t>θ</a:t>
            </a:r>
            <a:r>
              <a:rPr lang="en-US" i="1" dirty="0" smtClean="0"/>
              <a:t>) </a:t>
            </a:r>
            <a:r>
              <a:rPr lang="en-US" dirty="0" smtClean="0"/>
              <a:t>(which reflects our guesses about possible </a:t>
            </a:r>
            <a:r>
              <a:rPr lang="el-GR" i="1" dirty="0" smtClean="0"/>
              <a:t>θ</a:t>
            </a:r>
            <a:r>
              <a:rPr lang="en-US" i="1" dirty="0" smtClean="0"/>
              <a:t> </a:t>
            </a:r>
            <a:r>
              <a:rPr lang="en-US" dirty="0" smtClean="0"/>
              <a:t>and their </a:t>
            </a:r>
            <a:r>
              <a:rPr lang="en-US" dirty="0" err="1" smtClean="0"/>
              <a:t>probablilities</a:t>
            </a:r>
            <a:r>
              <a:rPr lang="en-US" dirty="0" smtClean="0"/>
              <a:t>, before data collected)</a:t>
            </a:r>
          </a:p>
          <a:p>
            <a:r>
              <a:rPr lang="en-US" dirty="0" smtClean="0"/>
              <a:t>After data is collected, the </a:t>
            </a:r>
            <a:r>
              <a:rPr lang="en-US" dirty="0" err="1" smtClean="0"/>
              <a:t>Bayes</a:t>
            </a:r>
            <a:r>
              <a:rPr lang="en-US" dirty="0" smtClean="0"/>
              <a:t>’ theorem says:</a:t>
            </a:r>
          </a:p>
          <a:p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Short about </a:t>
            </a:r>
            <a:r>
              <a:rPr lang="en-US" dirty="0" err="1" smtClean="0"/>
              <a:t>bayesian</a:t>
            </a:r>
            <a:r>
              <a:rPr lang="en-US" dirty="0" smtClean="0"/>
              <a:t> inference</a:t>
            </a:r>
            <a:endParaRPr lang="sv-SE" dirty="0"/>
          </a:p>
        </p:txBody>
      </p:sp>
      <p:sp>
        <p:nvSpPr>
          <p:cNvPr id="1269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v-SE"/>
          </a:p>
        </p:txBody>
      </p:sp>
      <p:graphicFrame>
        <p:nvGraphicFramePr>
          <p:cNvPr id="126977" name="Object 1"/>
          <p:cNvGraphicFramePr>
            <a:graphicFrameLocks noChangeAspect="1"/>
          </p:cNvGraphicFramePr>
          <p:nvPr/>
        </p:nvGraphicFramePr>
        <p:xfrm>
          <a:off x="1428728" y="5000636"/>
          <a:ext cx="5143536" cy="938889"/>
        </p:xfrm>
        <a:graphic>
          <a:graphicData uri="http://schemas.openxmlformats.org/presentationml/2006/ole">
            <p:oleObj spid="_x0000_s126977" name="Ekvation" r:id="rId3" imgW="2654280" imgH="482400" progId="Equation.3">
              <p:embed/>
            </p:oleObj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Task: knowing </a:t>
            </a:r>
            <a:r>
              <a:rPr lang="en-US" i="1" dirty="0" smtClean="0"/>
              <a:t>L(D</a:t>
            </a:r>
            <a:r>
              <a:rPr lang="en-US" dirty="0" smtClean="0"/>
              <a:t>,</a:t>
            </a:r>
            <a:r>
              <a:rPr lang="el-GR" i="1" dirty="0" smtClean="0"/>
              <a:t>θ</a:t>
            </a:r>
            <a:r>
              <a:rPr lang="en-US" i="1" dirty="0" smtClean="0"/>
              <a:t>)</a:t>
            </a:r>
            <a:r>
              <a:rPr lang="en-US" dirty="0" smtClean="0"/>
              <a:t> and </a:t>
            </a:r>
            <a:r>
              <a:rPr lang="en-US" i="1" dirty="0" smtClean="0"/>
              <a:t>p(</a:t>
            </a:r>
            <a:r>
              <a:rPr lang="el-GR" i="1" dirty="0" smtClean="0"/>
              <a:t>θ</a:t>
            </a:r>
            <a:r>
              <a:rPr lang="en-US" i="1" dirty="0" smtClean="0"/>
              <a:t>), </a:t>
            </a:r>
            <a:r>
              <a:rPr lang="en-US" dirty="0" smtClean="0"/>
              <a:t>generate random samples from </a:t>
            </a:r>
            <a:r>
              <a:rPr lang="en-US" i="1" dirty="0" smtClean="0"/>
              <a:t>q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Problems:</a:t>
            </a:r>
          </a:p>
          <a:p>
            <a:pPr marL="566928" indent="-457200">
              <a:buFont typeface="+mj-lt"/>
              <a:buAutoNum type="arabicPeriod"/>
            </a:pPr>
            <a:r>
              <a:rPr lang="en-US" dirty="0" smtClean="0"/>
              <a:t>As previously, it is multivariate distribution of general type</a:t>
            </a:r>
          </a:p>
          <a:p>
            <a:pPr marL="566928" indent="-457200">
              <a:buFont typeface="+mj-lt"/>
              <a:buAutoNum type="arabicPeriod"/>
            </a:pPr>
            <a:r>
              <a:rPr lang="en-US" dirty="0" smtClean="0"/>
              <a:t>Integral is often difficult or impossible to compute</a:t>
            </a:r>
          </a:p>
          <a:p>
            <a:pPr marL="566928" indent="-457200">
              <a:buNone/>
            </a:pPr>
            <a:endParaRPr lang="en-US" dirty="0" smtClean="0"/>
          </a:p>
          <a:p>
            <a:pPr marL="566928" indent="-45720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MCMC:</a:t>
            </a:r>
          </a:p>
          <a:p>
            <a:pPr marL="566928" indent="-457200">
              <a:buFont typeface="+mj-lt"/>
              <a:buAutoNum type="arabicPeriod"/>
            </a:pPr>
            <a:r>
              <a:rPr lang="en-US" dirty="0" smtClean="0"/>
              <a:t>First problem is solved</a:t>
            </a:r>
          </a:p>
          <a:p>
            <a:pPr marL="566928" indent="-457200">
              <a:buFont typeface="+mj-lt"/>
              <a:buAutoNum type="arabicPeriod"/>
            </a:pPr>
            <a:r>
              <a:rPr lang="en-US" dirty="0" smtClean="0"/>
              <a:t>Integral computation will not be needed in MCMC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about </a:t>
            </a:r>
            <a:r>
              <a:rPr lang="en-US" dirty="0" err="1" smtClean="0"/>
              <a:t>bayesian</a:t>
            </a:r>
            <a:r>
              <a:rPr lang="en-US" dirty="0" smtClean="0"/>
              <a:t> inference</a:t>
            </a:r>
            <a:endParaRPr lang="sv-S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Markov chain is a sequence </a:t>
            </a:r>
            <a:r>
              <a:rPr lang="en-US" b="1" dirty="0" smtClean="0"/>
              <a:t>X</a:t>
            </a:r>
            <a:r>
              <a:rPr lang="en-US" b="1" baseline="-25000" dirty="0" smtClean="0"/>
              <a:t>0</a:t>
            </a:r>
            <a:r>
              <a:rPr lang="en-US" b="1" dirty="0" smtClean="0"/>
              <a:t>, X</a:t>
            </a:r>
            <a:r>
              <a:rPr lang="en-US" b="1" baseline="-25000" dirty="0" smtClean="0"/>
              <a:t>1</a:t>
            </a:r>
            <a:r>
              <a:rPr lang="en-US" b="1" dirty="0" smtClean="0"/>
              <a:t>,… </a:t>
            </a:r>
            <a:r>
              <a:rPr lang="en-US" dirty="0" smtClean="0"/>
              <a:t>of random variables such that next value depends only on the previous one </a:t>
            </a:r>
          </a:p>
          <a:p>
            <a:endParaRPr lang="en-US" dirty="0" smtClean="0"/>
          </a:p>
          <a:p>
            <a:r>
              <a:rPr lang="en-US" dirty="0" smtClean="0"/>
              <a:t>                    is called transition kernel, assume it does not depend on </a:t>
            </a:r>
            <a:r>
              <a:rPr lang="en-US" i="1" dirty="0" smtClean="0"/>
              <a:t>t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Theorem</a:t>
            </a:r>
            <a:r>
              <a:rPr lang="en-US" dirty="0" smtClean="0"/>
              <a:t>  Under certain conditions, Markov chain will converge to the stationary distribution </a:t>
            </a:r>
            <a:r>
              <a:rPr lang="el-GR" dirty="0" smtClean="0"/>
              <a:t>φ</a:t>
            </a:r>
            <a:r>
              <a:rPr lang="en-US" dirty="0" smtClean="0"/>
              <a:t> ( not sensitive to </a:t>
            </a:r>
            <a:r>
              <a:rPr lang="en-US" b="1" dirty="0" smtClean="0"/>
              <a:t>X</a:t>
            </a:r>
            <a:r>
              <a:rPr lang="en-US" b="1" baseline="-25000" dirty="0" smtClean="0"/>
              <a:t>0 </a:t>
            </a:r>
            <a:r>
              <a:rPr lang="en-US" dirty="0" smtClean="0"/>
              <a:t>), i.e.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First </a:t>
            </a:r>
            <a:r>
              <a:rPr lang="en-US" i="1" dirty="0" smtClean="0"/>
              <a:t>k-1</a:t>
            </a:r>
            <a:r>
              <a:rPr lang="en-US" dirty="0" smtClean="0"/>
              <a:t> samples are normally discarded, they are called </a:t>
            </a:r>
            <a:r>
              <a:rPr lang="en-US" b="1" dirty="0" smtClean="0"/>
              <a:t>burn-in</a:t>
            </a:r>
            <a:r>
              <a:rPr lang="en-US" b="1" i="1" dirty="0" smtClean="0"/>
              <a:t> </a:t>
            </a:r>
            <a:r>
              <a:rPr lang="en-US" b="1" dirty="0" smtClean="0"/>
              <a:t>period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chains</a:t>
            </a:r>
            <a:endParaRPr lang="sv-SE" dirty="0"/>
          </a:p>
        </p:txBody>
      </p:sp>
      <p:graphicFrame>
        <p:nvGraphicFramePr>
          <p:cNvPr id="130050" name="Object 2"/>
          <p:cNvGraphicFramePr>
            <a:graphicFrameLocks noChangeAspect="1"/>
          </p:cNvGraphicFramePr>
          <p:nvPr/>
        </p:nvGraphicFramePr>
        <p:xfrm>
          <a:off x="1214414" y="2500306"/>
          <a:ext cx="1214446" cy="365640"/>
        </p:xfrm>
        <a:graphic>
          <a:graphicData uri="http://schemas.openxmlformats.org/presentationml/2006/ole">
            <p:oleObj spid="_x0000_s130050" name="Ekvation" r:id="rId3" imgW="761760" imgH="228600" progId="Equation.3">
              <p:embed/>
            </p:oleObj>
          </a:graphicData>
        </a:graphic>
      </p:graphicFrame>
      <p:graphicFrame>
        <p:nvGraphicFramePr>
          <p:cNvPr id="130051" name="Object 3"/>
          <p:cNvGraphicFramePr>
            <a:graphicFrameLocks noChangeAspect="1"/>
          </p:cNvGraphicFramePr>
          <p:nvPr/>
        </p:nvGraphicFramePr>
        <p:xfrm>
          <a:off x="2285984" y="4286256"/>
          <a:ext cx="2833688" cy="365125"/>
        </p:xfrm>
        <a:graphic>
          <a:graphicData uri="http://schemas.openxmlformats.org/presentationml/2006/ole">
            <p:oleObj spid="_x0000_s130051" name="Ekvation" r:id="rId4" imgW="1777680" imgH="228600" progId="Equation.3">
              <p:embed/>
            </p:oleObj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univariate</a:t>
            </a:r>
            <a:r>
              <a:rPr lang="en-US" dirty="0" smtClean="0"/>
              <a:t> X</a:t>
            </a:r>
            <a:endParaRPr lang="sv-SE" dirty="0"/>
          </a:p>
        </p:txBody>
      </p:sp>
      <p:pic>
        <p:nvPicPr>
          <p:cNvPr id="131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2143116"/>
            <a:ext cx="723900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Given:</a:t>
            </a:r>
          </a:p>
          <a:p>
            <a:r>
              <a:rPr lang="en-US" dirty="0" smtClean="0"/>
              <a:t> PDF </a:t>
            </a:r>
            <a:r>
              <a:rPr lang="el-GR" dirty="0" smtClean="0"/>
              <a:t>π</a:t>
            </a:r>
            <a:r>
              <a:rPr lang="en-US" dirty="0" smtClean="0"/>
              <a:t>(</a:t>
            </a:r>
            <a:r>
              <a:rPr lang="en-US" b="1" dirty="0" smtClean="0"/>
              <a:t>x)</a:t>
            </a:r>
            <a:r>
              <a:rPr lang="en-US" dirty="0" smtClean="0"/>
              <a:t> </a:t>
            </a:r>
            <a:r>
              <a:rPr lang="en-US" dirty="0" smtClean="0"/>
              <a:t> that we need to obtain samples from</a:t>
            </a:r>
          </a:p>
          <a:p>
            <a:r>
              <a:rPr lang="en-US" i="1" dirty="0" smtClean="0"/>
              <a:t>Proposal distribution q</a:t>
            </a:r>
            <a:r>
              <a:rPr lang="en-US" dirty="0" smtClean="0"/>
              <a:t>(</a:t>
            </a:r>
            <a:r>
              <a:rPr lang="en-US" i="1" dirty="0" smtClean="0"/>
              <a:t>. </a:t>
            </a:r>
            <a:r>
              <a:rPr lang="en-US" dirty="0" smtClean="0"/>
              <a:t>I 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t</a:t>
            </a:r>
            <a:r>
              <a:rPr lang="en-US" i="1" dirty="0" smtClean="0"/>
              <a:t> </a:t>
            </a:r>
            <a:r>
              <a:rPr lang="en-US" dirty="0" smtClean="0"/>
              <a:t>) – it may have almost any, but </a:t>
            </a:r>
            <a:r>
              <a:rPr lang="en-US" i="1" dirty="0" smtClean="0"/>
              <a:t>regular</a:t>
            </a:r>
            <a:r>
              <a:rPr lang="en-US" dirty="0" smtClean="0"/>
              <a:t> form</a:t>
            </a:r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dirty="0" smtClean="0"/>
              <a:t>Ex: </a:t>
            </a:r>
            <a:r>
              <a:rPr lang="en-US" i="1" dirty="0" smtClean="0"/>
              <a:t>q</a:t>
            </a:r>
            <a:r>
              <a:rPr lang="en-US" dirty="0" smtClean="0"/>
              <a:t>(</a:t>
            </a:r>
            <a:r>
              <a:rPr lang="en-US" i="1" dirty="0" smtClean="0"/>
              <a:t>. </a:t>
            </a:r>
            <a:r>
              <a:rPr lang="en-US" dirty="0" smtClean="0"/>
              <a:t>I 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t</a:t>
            </a:r>
            <a:r>
              <a:rPr lang="en-US" i="1" dirty="0" smtClean="0"/>
              <a:t> </a:t>
            </a:r>
            <a:r>
              <a:rPr lang="en-US" dirty="0" smtClean="0"/>
              <a:t>) is a normal distr. with mean 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t</a:t>
            </a:r>
            <a:r>
              <a:rPr lang="en-US" i="1" dirty="0" smtClean="0"/>
              <a:t> </a:t>
            </a:r>
            <a:r>
              <a:rPr lang="en-US" dirty="0" smtClean="0"/>
              <a:t>and fixed </a:t>
            </a:r>
            <a:r>
              <a:rPr lang="en-US" dirty="0" err="1" smtClean="0"/>
              <a:t>cov</a:t>
            </a:r>
            <a:r>
              <a:rPr lang="en-US" dirty="0" smtClean="0"/>
              <a:t>. </a:t>
            </a:r>
            <a:r>
              <a:rPr lang="en-US" dirty="0" err="1" smtClean="0"/>
              <a:t>matr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“Regular form”:</a:t>
            </a:r>
          </a:p>
          <a:p>
            <a:r>
              <a:rPr lang="en-US" dirty="0" smtClean="0"/>
              <a:t>It’s enough that the proposal distr. has the same support with nonzero density as </a:t>
            </a:r>
            <a:r>
              <a:rPr lang="el-GR" dirty="0" smtClean="0"/>
              <a:t>π</a:t>
            </a: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Metropolis-Hastings algorithm</a:t>
            </a:r>
            <a:endParaRPr lang="sv-SE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Equation </a:t>
            </a:r>
            <a:r>
              <a:rPr lang="el-GR" dirty="0" smtClean="0"/>
              <a:t>α</a:t>
            </a:r>
            <a:r>
              <a:rPr lang="en-US" dirty="0" smtClean="0"/>
              <a:t>:</a:t>
            </a:r>
          </a:p>
          <a:p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Metropolis-Hastings algorithm</a:t>
            </a:r>
            <a:endParaRPr lang="sv-SE" dirty="0"/>
          </a:p>
        </p:txBody>
      </p:sp>
      <p:pic>
        <p:nvPicPr>
          <p:cNvPr id="132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285860"/>
            <a:ext cx="6490243" cy="2443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2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28860" y="4429132"/>
            <a:ext cx="3064690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30102</TotalTime>
  <Words>940</Words>
  <Application>Microsoft Office PowerPoint</Application>
  <PresentationFormat>On-screen Show (4:3)</PresentationFormat>
  <Paragraphs>197</Paragraphs>
  <Slides>22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Concourse</vt:lpstr>
      <vt:lpstr>Microsoft Equation 3.0</vt:lpstr>
      <vt:lpstr>Lecture 2: Monte Carlo methods</vt:lpstr>
      <vt:lpstr>Monte Carlo</vt:lpstr>
      <vt:lpstr>Markov Chain Monte Carlo (MCMC)</vt:lpstr>
      <vt:lpstr>Short about bayesian inference</vt:lpstr>
      <vt:lpstr>Short about bayesian inference</vt:lpstr>
      <vt:lpstr>Markov chains</vt:lpstr>
      <vt:lpstr>Example: univariate X</vt:lpstr>
      <vt:lpstr>Metropolis-Hastings algorithm</vt:lpstr>
      <vt:lpstr>Metropolis-Hastings algorithm</vt:lpstr>
      <vt:lpstr>Metropolis-Hastings algorithm</vt:lpstr>
      <vt:lpstr>Choice of proposal distribution </vt:lpstr>
      <vt:lpstr>Choice of proposal distribution </vt:lpstr>
      <vt:lpstr>Gibbs sampler</vt:lpstr>
      <vt:lpstr>Gibbs sampler</vt:lpstr>
      <vt:lpstr>Convergence monitoring</vt:lpstr>
      <vt:lpstr>Convergence monitoring</vt:lpstr>
      <vt:lpstr>MC for inference</vt:lpstr>
      <vt:lpstr>MC for inference</vt:lpstr>
      <vt:lpstr>MC for inference</vt:lpstr>
      <vt:lpstr>Hypothesis testing with MC</vt:lpstr>
      <vt:lpstr>Variance reduction methods</vt:lpstr>
      <vt:lpstr>Reading</vt:lpstr>
    </vt:vector>
  </TitlesOfParts>
  <Company>Linkopings universitet, IDA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Monotonic regression for large-scale models</dc:title>
  <dc:creator>Oleg Sysoev</dc:creator>
  <cp:lastModifiedBy>Oleg Sysoev</cp:lastModifiedBy>
  <cp:revision>2202</cp:revision>
  <dcterms:created xsi:type="dcterms:W3CDTF">2010-03-24T13:38:58Z</dcterms:created>
  <dcterms:modified xsi:type="dcterms:W3CDTF">2010-04-18T12:59:06Z</dcterms:modified>
</cp:coreProperties>
</file>