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8" r:id="rId23"/>
    <p:sldId id="293" r:id="rId24"/>
    <p:sldId id="289" r:id="rId25"/>
    <p:sldId id="294" r:id="rId26"/>
    <p:sldId id="295" r:id="rId27"/>
    <p:sldId id="296" r:id="rId28"/>
    <p:sldId id="297" r:id="rId29"/>
    <p:sldId id="298" r:id="rId30"/>
    <p:sldId id="299" r:id="rId31"/>
    <p:sldId id="300" r:id="rId3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2010-04-26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B7F2B-BC54-42E3-B952-D53B1D3E38D1}" type="slidenum">
              <a:rPr lang="en-US"/>
              <a:pPr/>
              <a:t>10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FFDC2-BCA7-484A-A5AB-F53C35576627}" type="slidenum">
              <a:rPr lang="en-US"/>
              <a:pPr/>
              <a:t>11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9ACF9-E253-4903-A72E-58B8E46F4102}" type="slidenum">
              <a:rPr lang="en-US"/>
              <a:pPr/>
              <a:t>12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0B1A0-D07C-4513-8FA6-AC7BDBA612CC}" type="slidenum">
              <a:rPr lang="en-US"/>
              <a:pPr/>
              <a:t>13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7AA88-D123-4E0D-AE42-035B895C9E33}" type="slidenum">
              <a:rPr lang="en-US"/>
              <a:pPr/>
              <a:t>22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82C67A-F5A8-4F31-90D7-B9913BF57A82}" type="datetime1">
              <a:rPr lang="sv-SE" smtClean="0"/>
              <a:pPr/>
              <a:t>2010-04-26</a:t>
            </a:fld>
            <a:endParaRPr lang="sv-S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F0EE3-205A-4DE5-92A4-10EEC5B677EC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FECF8-33E9-44CB-98A9-60914E7828BC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75EA0-E827-4CF6-9DC4-F0C88824C0B5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2C36C-FAE5-4140-8AC5-75BAF365EA4A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DB335-0A5D-4F77-956A-F9AA0EA1513F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E829D-72DB-4D4E-A362-0F5DAECD3035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AD54C-1A63-4A05-9C9E-8FEBB0F78766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55F88-B113-4C1C-95FE-997856333AB9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0FB8A2-59F2-46D2-87C3-388D370CA28E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10B785-DBEC-4FC2-B9E5-07AD8FBB3A23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1BDE46-7018-426F-849D-6A628FF23D0E}" type="datetime1">
              <a:rPr lang="sv-SE" smtClean="0"/>
              <a:pPr/>
              <a:t>2010-04-26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4:</a:t>
            </a:r>
            <a:br>
              <a:rPr lang="sv-SE" dirty="0" smtClean="0"/>
            </a:br>
            <a:r>
              <a:rPr lang="sv-SE" dirty="0" smtClean="0"/>
              <a:t>Cross </a:t>
            </a:r>
            <a:r>
              <a:rPr lang="sv-SE" dirty="0" err="1" smtClean="0"/>
              <a:t>Validation</a:t>
            </a:r>
            <a:r>
              <a:rPr lang="sv-SE" dirty="0" smtClean="0"/>
              <a:t>, </a:t>
            </a:r>
            <a:br>
              <a:rPr lang="sv-SE" dirty="0" smtClean="0"/>
            </a:br>
            <a:r>
              <a:rPr lang="sv-SE" dirty="0" err="1" smtClean="0"/>
              <a:t>Jackknife</a:t>
            </a:r>
            <a:r>
              <a:rPr lang="sv-SE" dirty="0" smtClean="0"/>
              <a:t>, </a:t>
            </a:r>
            <a:r>
              <a:rPr lang="sv-SE" dirty="0" err="1" smtClean="0"/>
              <a:t>bootstrap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- 2007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4917-223F-4D75-92EA-6555B3413D3F}" type="slidenum">
              <a:rPr lang="en-US"/>
              <a:pPr/>
              <a:t>10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Cross-Validation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K-fold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>
                <a:solidFill>
                  <a:srgbClr val="0070C0"/>
                </a:solidFill>
              </a:rPr>
              <a:t>cross-validation</a:t>
            </a:r>
            <a:r>
              <a:rPr lang="sv-SE" b="1" dirty="0">
                <a:solidFill>
                  <a:srgbClr val="0070C0"/>
                </a:solidFill>
              </a:rPr>
              <a:t> (</a:t>
            </a:r>
            <a:r>
              <a:rPr lang="sv-SE" b="1" dirty="0" err="1">
                <a:solidFill>
                  <a:srgbClr val="0070C0"/>
                </a:solidFill>
              </a:rPr>
              <a:t>rough</a:t>
            </a:r>
            <a:r>
              <a:rPr lang="sv-SE" b="1" dirty="0">
                <a:solidFill>
                  <a:srgbClr val="0070C0"/>
                </a:solidFill>
              </a:rPr>
              <a:t> </a:t>
            </a:r>
            <a:r>
              <a:rPr lang="sv-SE" b="1" dirty="0" err="1">
                <a:solidFill>
                  <a:srgbClr val="0070C0"/>
                </a:solidFill>
              </a:rPr>
              <a:t>scheme</a:t>
            </a:r>
            <a:r>
              <a:rPr lang="sv-SE" b="1" dirty="0">
                <a:solidFill>
                  <a:srgbClr val="0070C0"/>
                </a:solidFill>
              </a:rPr>
              <a:t>, </a:t>
            </a:r>
            <a:r>
              <a:rPr lang="sv-SE" b="1" dirty="0" err="1" smtClean="0">
                <a:solidFill>
                  <a:srgbClr val="0070C0"/>
                </a:solidFill>
              </a:rPr>
              <a:t>picture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follows</a:t>
            </a:r>
            <a:r>
              <a:rPr lang="sv-SE" b="1" dirty="0" smtClean="0">
                <a:solidFill>
                  <a:srgbClr val="0070C0"/>
                </a:solidFill>
              </a:rPr>
              <a:t>)</a:t>
            </a:r>
            <a:r>
              <a:rPr lang="sv-SE" dirty="0" smtClean="0">
                <a:solidFill>
                  <a:srgbClr val="0070C0"/>
                </a:solidFill>
              </a:rPr>
              <a:t>:</a:t>
            </a:r>
            <a:endParaRPr lang="sv-SE" dirty="0">
              <a:solidFill>
                <a:srgbClr val="0070C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sv-SE" dirty="0" err="1"/>
              <a:t>Divide</a:t>
            </a:r>
            <a:r>
              <a:rPr lang="sv-SE" dirty="0"/>
              <a:t> </a:t>
            </a:r>
            <a:r>
              <a:rPr lang="sv-SE" dirty="0" err="1"/>
              <a:t>data-set</a:t>
            </a:r>
            <a:r>
              <a:rPr lang="sv-SE" dirty="0"/>
              <a:t> in K </a:t>
            </a:r>
            <a:r>
              <a:rPr lang="sv-SE" dirty="0" err="1"/>
              <a:t>roughy</a:t>
            </a:r>
            <a:r>
              <a:rPr lang="sv-SE" dirty="0"/>
              <a:t> </a:t>
            </a:r>
            <a:r>
              <a:rPr lang="sv-SE" dirty="0" err="1"/>
              <a:t>equal-sized</a:t>
            </a:r>
            <a:r>
              <a:rPr lang="sv-SE" dirty="0"/>
              <a:t> subsets</a:t>
            </a:r>
          </a:p>
          <a:p>
            <a:pPr marL="457200" indent="-457200">
              <a:buFontTx/>
              <a:buAutoNum type="arabicPeriod"/>
            </a:pPr>
            <a:r>
              <a:rPr lang="sv-SE" dirty="0" err="1"/>
              <a:t>Remove</a:t>
            </a:r>
            <a:r>
              <a:rPr lang="sv-SE" dirty="0"/>
              <a:t> subset #i and </a:t>
            </a:r>
            <a:r>
              <a:rPr lang="sv-SE" dirty="0" err="1"/>
              <a:t>fit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remaining</a:t>
            </a:r>
            <a:r>
              <a:rPr lang="sv-SE" dirty="0"/>
              <a:t> data.</a:t>
            </a:r>
          </a:p>
          <a:p>
            <a:pPr marL="457200" indent="-457200">
              <a:buFontTx/>
              <a:buAutoNum type="arabicPeriod"/>
            </a:pPr>
            <a:r>
              <a:rPr lang="sv-SE" dirty="0" err="1"/>
              <a:t>Predict</a:t>
            </a:r>
            <a:r>
              <a:rPr lang="sv-SE" dirty="0"/>
              <a:t> the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for subset #i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constructed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sv-SE" dirty="0" err="1"/>
              <a:t>Repeat</a:t>
            </a:r>
            <a:r>
              <a:rPr lang="sv-SE" dirty="0"/>
              <a:t> steps 2-3 for different i</a:t>
            </a:r>
          </a:p>
          <a:p>
            <a:pPr marL="457200" indent="-457200">
              <a:buFontTx/>
              <a:buAutoNum type="arabicPeriod"/>
            </a:pPr>
            <a:r>
              <a:rPr lang="sv-SE" dirty="0"/>
              <a:t>CV= </a:t>
            </a:r>
            <a:r>
              <a:rPr lang="sv-SE" dirty="0" err="1"/>
              <a:t>squared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observed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predicted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(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is </a:t>
            </a:r>
            <a:r>
              <a:rPr lang="sv-SE" dirty="0" err="1"/>
              <a:t>possible</a:t>
            </a:r>
            <a:r>
              <a:rPr lang="sv-SE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- 2007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7203-46AF-464D-A8FB-C8CBD2CDB3C2}" type="slidenum">
              <a:rPr lang="en-US"/>
              <a:pPr/>
              <a:t>11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Cross-Validation</a:t>
            </a:r>
            <a:endParaRPr lang="en-US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sv-SE" b="1" dirty="0">
              <a:solidFill>
                <a:srgbClr val="7F3203"/>
              </a:solidFill>
            </a:endParaRPr>
          </a:p>
          <a:p>
            <a:pPr>
              <a:buFontTx/>
              <a:buNone/>
            </a:pPr>
            <a:endParaRPr lang="sv-SE" u="sng" dirty="0"/>
          </a:p>
          <a:p>
            <a:pPr>
              <a:buFontTx/>
              <a:buNone/>
            </a:pPr>
            <a:endParaRPr lang="sv-SE" u="sng" dirty="0"/>
          </a:p>
          <a:p>
            <a:pPr>
              <a:buFontTx/>
              <a:buNone/>
            </a:pPr>
            <a:r>
              <a:rPr lang="sv-SE" u="sng" dirty="0" err="1"/>
              <a:t>Note</a:t>
            </a:r>
            <a:r>
              <a:rPr lang="sv-SE" dirty="0">
                <a:solidFill>
                  <a:srgbClr val="7F3203"/>
                </a:solidFill>
              </a:rPr>
              <a:t>: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i="1" dirty="0">
                <a:latin typeface="Times New Roman" pitchFamily="18" charset="0"/>
              </a:rPr>
              <a:t>K=N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 is </a:t>
            </a:r>
            <a:r>
              <a:rPr lang="sv-SE" i="1" dirty="0" err="1">
                <a:solidFill>
                  <a:srgbClr val="7F3203"/>
                </a:solidFill>
              </a:rPr>
              <a:t>leave-one-out</a:t>
            </a:r>
            <a:r>
              <a:rPr lang="sv-SE" dirty="0"/>
              <a:t> </a:t>
            </a:r>
            <a:r>
              <a:rPr lang="sv-SE" dirty="0" err="1"/>
              <a:t>cross-validation</a:t>
            </a:r>
            <a:r>
              <a:rPr lang="sv-SE" dirty="0"/>
              <a:t>.</a:t>
            </a:r>
            <a:endParaRPr lang="sv-SE" dirty="0">
              <a:solidFill>
                <a:srgbClr val="7F3203"/>
              </a:solidFill>
            </a:endParaRPr>
          </a:p>
          <a:p>
            <a:pPr>
              <a:buFontTx/>
              <a:buNone/>
            </a:pPr>
            <a:endParaRPr lang="sv-SE" b="1" dirty="0">
              <a:solidFill>
                <a:srgbClr val="7F3203"/>
              </a:solidFill>
            </a:endParaRPr>
          </a:p>
          <a:p>
            <a:pPr>
              <a:buFontTx/>
              <a:buNone/>
            </a:pPr>
            <a:r>
              <a:rPr lang="sv-SE" b="1" dirty="0" err="1"/>
              <a:t>K-fold</a:t>
            </a:r>
            <a:r>
              <a:rPr lang="sv-SE" b="1" dirty="0"/>
              <a:t> </a:t>
            </a:r>
            <a:r>
              <a:rPr lang="sv-SE" b="1" dirty="0" err="1"/>
              <a:t>cross-validation</a:t>
            </a:r>
            <a:r>
              <a:rPr lang="sv-SE" dirty="0"/>
              <a:t>:</a:t>
            </a:r>
          </a:p>
          <a:p>
            <a:pPr>
              <a:buFontTx/>
              <a:buNone/>
            </a:pPr>
            <a:endParaRPr lang="el-GR" dirty="0">
              <a:cs typeface="Arial" charset="0"/>
            </a:endParaRPr>
          </a:p>
          <a:p>
            <a:endParaRPr lang="en-US" dirty="0"/>
          </a:p>
        </p:txBody>
      </p:sp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4365625"/>
            <a:ext cx="3371850" cy="381000"/>
          </a:xfrm>
          <a:prstGeom prst="rect">
            <a:avLst/>
          </a:prstGeom>
          <a:noFill/>
        </p:spPr>
      </p:pic>
      <p:pic>
        <p:nvPicPr>
          <p:cNvPr id="3215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4868863"/>
            <a:ext cx="3695700" cy="1009650"/>
          </a:xfrm>
          <a:prstGeom prst="rect">
            <a:avLst/>
          </a:prstGeom>
          <a:noFill/>
        </p:spPr>
      </p:pic>
      <p:pic>
        <p:nvPicPr>
          <p:cNvPr id="3215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1341438"/>
            <a:ext cx="5924550" cy="1533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- 2007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DB8C-D020-4461-8B12-829EEF33BF19}" type="slidenum">
              <a:rPr lang="en-US"/>
              <a:pPr/>
              <a:t>12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Cross-Validation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b="1" dirty="0">
              <a:solidFill>
                <a:srgbClr val="7F3203"/>
              </a:solidFill>
            </a:endParaRPr>
          </a:p>
          <a:p>
            <a:pPr>
              <a:buFontTx/>
              <a:buNone/>
            </a:pPr>
            <a:r>
              <a:rPr lang="en-US" dirty="0"/>
              <a:t>How to use CV score for model selection?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Having model depending on tuning (complexity) parameter, choose the one with smallest CV:</a:t>
            </a:r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4221163"/>
            <a:ext cx="4257675" cy="895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- 2007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8678-F218-4D78-854F-D5D19CE0894D}" type="slidenum">
              <a:rPr lang="en-US"/>
              <a:pPr/>
              <a:t>13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Cross-Validation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Issues</a:t>
            </a:r>
            <a:endParaRPr lang="sv-SE" b="1" dirty="0">
              <a:solidFill>
                <a:srgbClr val="0070C0"/>
              </a:solidFill>
            </a:endParaRPr>
          </a:p>
          <a:p>
            <a:r>
              <a:rPr lang="sv-SE" dirty="0"/>
              <a:t>Limitations: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globally</a:t>
            </a:r>
            <a:r>
              <a:rPr lang="sv-SE" dirty="0"/>
              <a:t> </a:t>
            </a:r>
            <a:r>
              <a:rPr lang="sv-SE" dirty="0" err="1"/>
              <a:t>defined</a:t>
            </a:r>
            <a:endParaRPr lang="sv-SE" dirty="0"/>
          </a:p>
          <a:p>
            <a:r>
              <a:rPr lang="sv-SE" dirty="0" err="1" smtClean="0">
                <a:solidFill>
                  <a:srgbClr val="006600"/>
                </a:solidFill>
              </a:rPr>
              <a:t>How</a:t>
            </a:r>
            <a:r>
              <a:rPr lang="sv-SE" dirty="0" smtClean="0">
                <a:solidFill>
                  <a:srgbClr val="006600"/>
                </a:solidFill>
              </a:rPr>
              <a:t> </a:t>
            </a:r>
            <a:r>
              <a:rPr lang="sv-SE" dirty="0">
                <a:solidFill>
                  <a:srgbClr val="006600"/>
                </a:solidFill>
              </a:rPr>
              <a:t>to </a:t>
            </a:r>
            <a:r>
              <a:rPr lang="sv-SE" dirty="0" err="1">
                <a:solidFill>
                  <a:srgbClr val="006600"/>
                </a:solidFill>
              </a:rPr>
              <a:t>define</a:t>
            </a:r>
            <a:r>
              <a:rPr lang="sv-SE" dirty="0">
                <a:solidFill>
                  <a:srgbClr val="006600"/>
                </a:solidFill>
              </a:rPr>
              <a:t> best </a:t>
            </a:r>
            <a:r>
              <a:rPr lang="sv-SE" i="1" dirty="0">
                <a:solidFill>
                  <a:srgbClr val="006600"/>
                </a:solidFill>
                <a:latin typeface="Times New Roman" pitchFamily="18" charset="0"/>
              </a:rPr>
              <a:t>K</a:t>
            </a:r>
            <a:r>
              <a:rPr lang="sv-SE" dirty="0">
                <a:solidFill>
                  <a:srgbClr val="006600"/>
                </a:solidFill>
              </a:rPr>
              <a:t>?</a:t>
            </a:r>
          </a:p>
          <a:p>
            <a:endParaRPr lang="sv-SE" dirty="0">
              <a:solidFill>
                <a:srgbClr val="0066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>
              <a:solidFill>
                <a:srgbClr val="0070C0"/>
              </a:solidFill>
            </a:endParaRPr>
          </a:p>
          <a:p>
            <a:r>
              <a:rPr lang="sv-SE" dirty="0" err="1" smtClean="0">
                <a:solidFill>
                  <a:srgbClr val="0070C0"/>
                </a:solidFill>
              </a:rPr>
              <a:t>Idea</a:t>
            </a:r>
            <a:r>
              <a:rPr lang="sv-SE" dirty="0" smtClean="0"/>
              <a:t>: </a:t>
            </a:r>
            <a:r>
              <a:rPr lang="sv-SE" dirty="0" err="1" smtClean="0"/>
              <a:t>similar</a:t>
            </a:r>
            <a:r>
              <a:rPr lang="sv-SE" dirty="0" smtClean="0"/>
              <a:t> to CV,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statistical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lvl="1"/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pPr lvl="1"/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endParaRPr lang="sv-SE" dirty="0" smtClean="0"/>
          </a:p>
          <a:p>
            <a:pPr algn="just">
              <a:buNone/>
            </a:pPr>
            <a:r>
              <a:rPr lang="sv-SE" i="1" dirty="0" smtClean="0"/>
              <a:t>   ”</a:t>
            </a:r>
            <a:r>
              <a:rPr lang="sv-SE" i="1" dirty="0" err="1" smtClean="0"/>
              <a:t>Jackknife</a:t>
            </a:r>
            <a:r>
              <a:rPr lang="sv-SE" i="1" dirty="0" smtClean="0"/>
              <a:t> </a:t>
            </a:r>
            <a:r>
              <a:rPr lang="sv-SE" i="1" dirty="0" err="1" smtClean="0"/>
              <a:t>methods</a:t>
            </a:r>
            <a:r>
              <a:rPr lang="sv-SE" i="1" dirty="0" smtClean="0"/>
              <a:t> make </a:t>
            </a:r>
            <a:r>
              <a:rPr lang="sv-SE" i="1" dirty="0" err="1" smtClean="0"/>
              <a:t>use</a:t>
            </a:r>
            <a:r>
              <a:rPr lang="sv-SE" i="1" dirty="0" smtClean="0"/>
              <a:t> of </a:t>
            </a:r>
            <a:r>
              <a:rPr lang="sv-SE" i="1" dirty="0" err="1" smtClean="0"/>
              <a:t>systematic</a:t>
            </a:r>
            <a:r>
              <a:rPr lang="sv-SE" i="1" dirty="0" smtClean="0"/>
              <a:t> partitions of a dataset to </a:t>
            </a:r>
            <a:r>
              <a:rPr lang="sv-SE" i="1" dirty="0" err="1" smtClean="0"/>
              <a:t>estimate</a:t>
            </a:r>
            <a:r>
              <a:rPr lang="sv-SE" i="1" dirty="0" smtClean="0"/>
              <a:t> </a:t>
            </a:r>
            <a:r>
              <a:rPr lang="sv-SE" i="1" dirty="0" err="1" smtClean="0"/>
              <a:t>properties</a:t>
            </a:r>
            <a:r>
              <a:rPr lang="sv-SE" i="1" dirty="0" smtClean="0"/>
              <a:t> of an </a:t>
            </a:r>
            <a:r>
              <a:rPr lang="sv-SE" i="1" dirty="0" err="1" smtClean="0"/>
              <a:t>estimator</a:t>
            </a:r>
            <a:r>
              <a:rPr lang="sv-SE" i="1" dirty="0" smtClean="0"/>
              <a:t> </a:t>
            </a:r>
            <a:r>
              <a:rPr lang="sv-SE" i="1" dirty="0" err="1" smtClean="0"/>
              <a:t>computed</a:t>
            </a:r>
            <a:r>
              <a:rPr lang="sv-SE" i="1" dirty="0" smtClean="0"/>
              <a:t> from the full </a:t>
            </a:r>
            <a:r>
              <a:rPr lang="sv-SE" i="1" dirty="0" err="1" smtClean="0"/>
              <a:t>sample</a:t>
            </a:r>
            <a:r>
              <a:rPr lang="sv-SE" i="1" dirty="0" smtClean="0"/>
              <a:t>”</a:t>
            </a:r>
          </a:p>
          <a:p>
            <a:pPr algn="just">
              <a:buNone/>
            </a:pPr>
            <a:endParaRPr lang="sv-SE" i="1" dirty="0" smtClean="0"/>
          </a:p>
          <a:p>
            <a:pPr algn="just"/>
            <a:r>
              <a:rPr lang="sv-SE" dirty="0" smtClean="0"/>
              <a:t> Suppose, </a:t>
            </a:r>
            <a:r>
              <a:rPr lang="sv-SE" dirty="0" err="1" smtClean="0"/>
              <a:t>we</a:t>
            </a:r>
            <a:r>
              <a:rPr lang="sv-SE" dirty="0" smtClean="0"/>
              <a:t> are given a </a:t>
            </a: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b="1" dirty="0" smtClean="0"/>
              <a:t>Y</a:t>
            </a:r>
            <a:r>
              <a:rPr lang="sv-SE" dirty="0" smtClean="0"/>
              <a:t>=(Y</a:t>
            </a:r>
            <a:r>
              <a:rPr lang="sv-SE" baseline="-25000" dirty="0" smtClean="0"/>
              <a:t>1</a:t>
            </a:r>
            <a:r>
              <a:rPr lang="sv-SE" dirty="0" smtClean="0"/>
              <a:t>,…,Y</a:t>
            </a:r>
            <a:r>
              <a:rPr lang="sv-SE" baseline="-25000" dirty="0" smtClean="0"/>
              <a:t>n</a:t>
            </a:r>
            <a:r>
              <a:rPr lang="sv-SE" dirty="0" smtClean="0"/>
              <a:t>) and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estimator</a:t>
            </a:r>
            <a:r>
              <a:rPr lang="sv-SE" dirty="0" smtClean="0"/>
              <a:t> T(</a:t>
            </a:r>
            <a:r>
              <a:rPr lang="sv-SE" b="1" dirty="0" smtClean="0"/>
              <a:t>Y</a:t>
            </a:r>
            <a:r>
              <a:rPr lang="sv-SE" dirty="0" smtClean="0"/>
              <a:t>)</a:t>
            </a:r>
            <a:endParaRPr lang="sv-SE" i="1" dirty="0" smtClean="0"/>
          </a:p>
          <a:p>
            <a:pPr lvl="1"/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First-order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jackknife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Obtain</a:t>
            </a:r>
            <a:r>
              <a:rPr lang="sv-SE" dirty="0" smtClean="0"/>
              <a:t> </a:t>
            </a:r>
            <a:r>
              <a:rPr lang="sv-SE" b="1" dirty="0" smtClean="0"/>
              <a:t>Y</a:t>
            </a:r>
            <a:r>
              <a:rPr lang="sv-SE" baseline="-25000" dirty="0" smtClean="0"/>
              <a:t>(-j)</a:t>
            </a:r>
            <a:r>
              <a:rPr lang="sv-SE" dirty="0" smtClean="0"/>
              <a:t> by </a:t>
            </a:r>
            <a:r>
              <a:rPr lang="sv-SE" dirty="0" err="1" smtClean="0"/>
              <a:t>dropping</a:t>
            </a:r>
            <a:r>
              <a:rPr lang="sv-SE" dirty="0" smtClean="0"/>
              <a:t> group of observations j from </a:t>
            </a:r>
            <a:r>
              <a:rPr lang="sv-SE" b="1" dirty="0" smtClean="0"/>
              <a:t>Y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smtClean="0"/>
              <a:t>For </a:t>
            </a:r>
            <a:r>
              <a:rPr lang="sv-SE" dirty="0" err="1" smtClean="0"/>
              <a:t>each</a:t>
            </a:r>
            <a:r>
              <a:rPr lang="sv-SE" dirty="0" smtClean="0"/>
              <a:t> j,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-25000" dirty="0" smtClean="0"/>
              <a:t>(-j)</a:t>
            </a:r>
            <a:r>
              <a:rPr lang="sv-SE" dirty="0" smtClean="0"/>
              <a:t> =T(</a:t>
            </a:r>
            <a:r>
              <a:rPr lang="sv-SE" b="1" dirty="0" smtClean="0"/>
              <a:t>Y</a:t>
            </a:r>
            <a:r>
              <a:rPr lang="sv-SE" baseline="-25000" dirty="0" smtClean="0"/>
              <a:t>(-j)</a:t>
            </a:r>
            <a:r>
              <a:rPr lang="sv-SE" dirty="0" smtClean="0"/>
              <a:t> )</a:t>
            </a: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pseudovalues</a:t>
            </a:r>
            <a:r>
              <a:rPr lang="sv-SE" dirty="0" smtClean="0"/>
              <a:t> and J(T), </a:t>
            </a: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i="1" dirty="0" err="1" smtClean="0"/>
              <a:t>jackknifed</a:t>
            </a:r>
            <a:r>
              <a:rPr lang="sv-SE" dirty="0" smtClean="0"/>
              <a:t> T:</a:t>
            </a:r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/>
            <a:r>
              <a:rPr lang="sv-SE" dirty="0" err="1" smtClean="0"/>
              <a:t>Equivalently</a:t>
            </a:r>
            <a:r>
              <a:rPr lang="sv-SE" dirty="0" smtClean="0"/>
              <a:t>,</a:t>
            </a:r>
          </a:p>
          <a:p>
            <a:pPr marL="566928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357562"/>
            <a:ext cx="2095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3429000"/>
            <a:ext cx="2362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4143380"/>
            <a:ext cx="24574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4857760"/>
            <a:ext cx="2686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T</a:t>
            </a:r>
            <a:r>
              <a:rPr lang="sv-SE" baseline="-25000" dirty="0" smtClean="0"/>
              <a:t>(-j)</a:t>
            </a:r>
            <a:r>
              <a:rPr lang="sv-SE" dirty="0" smtClean="0"/>
              <a:t> or </a:t>
            </a:r>
            <a:r>
              <a:rPr lang="sv-SE" dirty="0" err="1" smtClean="0"/>
              <a:t>pseudovalues</a:t>
            </a:r>
            <a:r>
              <a:rPr lang="sv-SE" dirty="0" smtClean="0"/>
              <a:t>  as </a:t>
            </a:r>
            <a:r>
              <a:rPr lang="sv-SE" dirty="0" err="1" smtClean="0"/>
              <a:t>estimates</a:t>
            </a:r>
            <a:r>
              <a:rPr lang="sv-SE" dirty="0" smtClean="0"/>
              <a:t> of T for different </a:t>
            </a:r>
            <a:r>
              <a:rPr lang="sv-SE" dirty="0" err="1" smtClean="0"/>
              <a:t>samples</a:t>
            </a:r>
            <a:r>
              <a:rPr lang="sv-SE" dirty="0" smtClean="0"/>
              <a:t> (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give</a:t>
            </a:r>
            <a:r>
              <a:rPr lang="sv-SE" dirty="0" smtClean="0"/>
              <a:t> </a:t>
            </a:r>
            <a:r>
              <a:rPr lang="sv-SE" dirty="0" err="1" smtClean="0"/>
              <a:t>equivalent</a:t>
            </a:r>
            <a:r>
              <a:rPr lang="sv-SE" dirty="0" smtClean="0"/>
              <a:t> expression). </a:t>
            </a:r>
          </a:p>
          <a:p>
            <a:endParaRPr lang="sv-SE" dirty="0" smtClean="0"/>
          </a:p>
          <a:p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becomes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r>
              <a:rPr lang="sv-SE" dirty="0" err="1" smtClean="0"/>
              <a:t>Sometimes</a:t>
            </a:r>
            <a:r>
              <a:rPr lang="sv-SE" dirty="0" smtClean="0"/>
              <a:t>,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takes</a:t>
            </a:r>
            <a:endParaRPr lang="sv-SE" dirty="0" smtClean="0"/>
          </a:p>
          <a:p>
            <a:pPr>
              <a:buNone/>
            </a:pPr>
            <a:endParaRPr lang="sv-SE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sv-SE" dirty="0" smtClean="0">
                <a:solidFill>
                  <a:srgbClr val="C00000"/>
                </a:solidFill>
              </a:rPr>
              <a:t>!The </a:t>
            </a:r>
            <a:r>
              <a:rPr lang="sv-SE" dirty="0" err="1" smtClean="0">
                <a:solidFill>
                  <a:srgbClr val="C00000"/>
                </a:solidFill>
              </a:rPr>
              <a:t>variance</a:t>
            </a:r>
            <a:r>
              <a:rPr lang="sv-SE" dirty="0" smtClean="0">
                <a:solidFill>
                  <a:srgbClr val="C00000"/>
                </a:solidFill>
              </a:rPr>
              <a:t> is </a:t>
            </a:r>
            <a:r>
              <a:rPr lang="sv-SE" dirty="0" err="1" smtClean="0">
                <a:solidFill>
                  <a:srgbClr val="C00000"/>
                </a:solidFill>
              </a:rPr>
              <a:t>often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err="1" smtClean="0">
                <a:solidFill>
                  <a:srgbClr val="C00000"/>
                </a:solidFill>
              </a:rPr>
              <a:t>overestimated</a:t>
            </a:r>
            <a:r>
              <a:rPr lang="sv-SE" dirty="0" smtClean="0">
                <a:solidFill>
                  <a:srgbClr val="C00000"/>
                </a:solidFill>
              </a:rPr>
              <a:t>  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Jaccknife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endParaRPr lang="sv-SE" dirty="0"/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1325" y="3057525"/>
            <a:ext cx="31813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000504"/>
            <a:ext cx="16573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First-order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jackknife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reduced</a:t>
            </a:r>
            <a:r>
              <a:rPr lang="sv-SE" dirty="0" smtClean="0"/>
              <a:t> to order n</a:t>
            </a:r>
            <a:r>
              <a:rPr lang="sv-SE" baseline="30000" dirty="0" smtClean="0"/>
              <a:t>-1</a:t>
            </a:r>
            <a:r>
              <a:rPr lang="sv-SE" dirty="0" smtClean="0"/>
              <a:t> (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take</a:t>
            </a:r>
            <a:r>
              <a:rPr lang="sv-SE" dirty="0" smtClean="0"/>
              <a:t> </a:t>
            </a:r>
            <a:r>
              <a:rPr lang="sv-SE" dirty="0" err="1" smtClean="0"/>
              <a:t>r=n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correction</a:t>
            </a:r>
            <a:endParaRPr lang="sv-SE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500306"/>
            <a:ext cx="3305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3071810"/>
            <a:ext cx="5715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that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Hence</a:t>
            </a:r>
            <a:r>
              <a:rPr lang="sv-SE" dirty="0" smtClean="0"/>
              <a:t>, </a:t>
            </a:r>
            <a:r>
              <a:rPr lang="sv-SE" dirty="0" err="1" smtClean="0"/>
              <a:t>bias</a:t>
            </a:r>
            <a:r>
              <a:rPr lang="sv-SE" dirty="0" smtClean="0"/>
              <a:t> is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Jack-knife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r>
              <a:rPr lang="sv-SE" dirty="0" smtClean="0"/>
              <a:t> of </a:t>
            </a:r>
            <a:r>
              <a:rPr lang="sv-SE" dirty="0" err="1" smtClean="0"/>
              <a:t>bias</a:t>
            </a:r>
            <a:endParaRPr lang="sv-SE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57364"/>
            <a:ext cx="6010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500438"/>
            <a:ext cx="2476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The order of the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reduced</a:t>
            </a:r>
            <a:endParaRPr lang="sv-SE" dirty="0" smtClean="0"/>
          </a:p>
          <a:p>
            <a:r>
              <a:rPr lang="sv-SE" dirty="0" err="1" smtClean="0"/>
              <a:t>Second-order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Higer</a:t>
            </a:r>
            <a:r>
              <a:rPr lang="sv-SE" dirty="0" smtClean="0"/>
              <a:t> order </a:t>
            </a:r>
            <a:r>
              <a:rPr lang="sv-SE" dirty="0" err="1" smtClean="0"/>
              <a:t>jackkifes</a:t>
            </a:r>
            <a:r>
              <a:rPr lang="sv-SE" dirty="0" smtClean="0"/>
              <a:t> –</a:t>
            </a:r>
            <a:r>
              <a:rPr lang="sv-SE" dirty="0" err="1" smtClean="0"/>
              <a:t>combining</a:t>
            </a:r>
            <a:r>
              <a:rPr lang="sv-SE" dirty="0" smtClean="0"/>
              <a:t> </a:t>
            </a:r>
            <a:r>
              <a:rPr lang="sv-SE" dirty="0" err="1" smtClean="0"/>
              <a:t>jackknides</a:t>
            </a:r>
            <a:r>
              <a:rPr lang="sv-SE" dirty="0" smtClean="0"/>
              <a:t> of </a:t>
            </a:r>
            <a:r>
              <a:rPr lang="sv-SE" dirty="0" err="1" smtClean="0"/>
              <a:t>lower</a:t>
            </a:r>
            <a:r>
              <a:rPr lang="sv-SE" dirty="0" smtClean="0"/>
              <a:t> orders: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Higher-order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285992"/>
            <a:ext cx="4381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4000504"/>
            <a:ext cx="1666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5" y="2071688"/>
            <a:ext cx="7572375" cy="50006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v-SE" dirty="0" err="1" smtClean="0"/>
              <a:t>Overfitting</a:t>
            </a:r>
            <a:endParaRPr lang="sv-SE" dirty="0" smtClean="0"/>
          </a:p>
          <a:p>
            <a:pPr eaLnBrk="1" hangingPunct="1">
              <a:buFont typeface="Wingdings 2" pitchFamily="18" charset="2"/>
              <a:buNone/>
            </a:pPr>
            <a:endParaRPr lang="sv-SE" dirty="0" smtClean="0"/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484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 smtClean="0"/>
          </a:p>
        </p:txBody>
      </p: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0002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Simple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Comments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High order </a:t>
            </a:r>
            <a:r>
              <a:rPr lang="sv-SE" dirty="0" err="1" smtClean="0"/>
              <a:t>jack-knifes</a:t>
            </a:r>
            <a:r>
              <a:rPr lang="sv-SE" dirty="0" smtClean="0"/>
              <a:t> </a:t>
            </a:r>
            <a:r>
              <a:rPr lang="sv-SE" dirty="0" err="1" smtClean="0"/>
              <a:t>reduce</a:t>
            </a:r>
            <a:r>
              <a:rPr lang="sv-SE" dirty="0" smtClean="0"/>
              <a:t> the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the </a:t>
            </a:r>
            <a:r>
              <a:rPr lang="sv-SE" dirty="0" err="1" smtClean="0"/>
              <a:t>variance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Delete-1 </a:t>
            </a:r>
            <a:r>
              <a:rPr lang="sv-SE" dirty="0" err="1" smtClean="0"/>
              <a:t>jackknife</a:t>
            </a:r>
            <a:r>
              <a:rPr lang="sv-SE" dirty="0" smtClean="0"/>
              <a:t> is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appropriate</a:t>
            </a:r>
            <a:r>
              <a:rPr lang="sv-SE" dirty="0" smtClean="0"/>
              <a:t> (median).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delete-k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Higher-order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Bootstrap</a:t>
            </a:r>
            <a:endParaRPr lang="ru-RU" sz="4000" dirty="0" smtClean="0"/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endParaRPr lang="en-GB" b="1" dirty="0" smtClean="0"/>
          </a:p>
          <a:p>
            <a:pPr>
              <a:buFont typeface="Wingdings 2" pitchFamily="18" charset="2"/>
              <a:buNone/>
            </a:pPr>
            <a:r>
              <a:rPr lang="sv-SE" i="1" dirty="0" err="1" smtClean="0">
                <a:latin typeface="Times New Roman" pitchFamily="18" charset="0"/>
              </a:rPr>
              <a:t>Unknown</a:t>
            </a:r>
            <a:r>
              <a:rPr lang="sv-SE" i="1" dirty="0" smtClean="0">
                <a:latin typeface="Times New Roman" pitchFamily="18" charset="0"/>
              </a:rPr>
              <a:t>: </a:t>
            </a:r>
            <a:r>
              <a:rPr lang="sv-SE" dirty="0" smtClean="0">
                <a:latin typeface="Times New Roman" pitchFamily="18" charset="0"/>
              </a:rPr>
              <a:t>Distribution of </a:t>
            </a:r>
            <a:r>
              <a:rPr lang="sv-SE" b="1" dirty="0" smtClean="0">
                <a:latin typeface="Times New Roman" pitchFamily="18" charset="0"/>
              </a:rPr>
              <a:t>X </a:t>
            </a:r>
            <a:r>
              <a:rPr lang="sv-SE" dirty="0" smtClean="0">
                <a:latin typeface="Times New Roman" pitchFamily="18" charset="0"/>
              </a:rPr>
              <a:t>(CDF </a:t>
            </a:r>
            <a:r>
              <a:rPr lang="sv-SE" i="1" dirty="0" smtClean="0">
                <a:latin typeface="Times New Roman" pitchFamily="18" charset="0"/>
              </a:rPr>
              <a:t>P</a:t>
            </a:r>
            <a:r>
              <a:rPr lang="sv-SE" dirty="0" smtClean="0">
                <a:latin typeface="Times New Roman" pitchFamily="18" charset="0"/>
              </a:rPr>
              <a:t>)</a:t>
            </a:r>
            <a:endParaRPr lang="sv-SE" b="1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sv-SE" i="1" dirty="0" err="1" smtClean="0">
                <a:latin typeface="Times New Roman" pitchFamily="18" charset="0"/>
              </a:rPr>
              <a:t>We</a:t>
            </a:r>
            <a:r>
              <a:rPr lang="sv-SE" i="1" dirty="0" smtClean="0">
                <a:latin typeface="Times New Roman" pitchFamily="18" charset="0"/>
              </a:rPr>
              <a:t> </a:t>
            </a:r>
            <a:r>
              <a:rPr lang="sv-SE" i="1" dirty="0" err="1" smtClean="0">
                <a:latin typeface="Times New Roman" pitchFamily="18" charset="0"/>
              </a:rPr>
              <a:t>have</a:t>
            </a:r>
            <a:r>
              <a:rPr lang="sv-SE" i="1" dirty="0" smtClean="0">
                <a:latin typeface="Times New Roman" pitchFamily="18" charset="0"/>
              </a:rPr>
              <a:t>:</a:t>
            </a:r>
            <a:r>
              <a:rPr lang="sv-SE" dirty="0" smtClean="0">
                <a:latin typeface="Times New Roman" pitchFamily="18" charset="0"/>
              </a:rPr>
              <a:t> Data set </a:t>
            </a:r>
            <a:r>
              <a:rPr lang="sv-SE" b="1" dirty="0" smtClean="0">
                <a:latin typeface="Times New Roman" pitchFamily="18" charset="0"/>
              </a:rPr>
              <a:t>D </a:t>
            </a:r>
            <a:r>
              <a:rPr lang="sv-SE" dirty="0" smtClean="0">
                <a:latin typeface="Times New Roman" pitchFamily="18" charset="0"/>
              </a:rPr>
              <a:t>(ECDF </a:t>
            </a:r>
            <a:r>
              <a:rPr lang="sv-SE" i="1" dirty="0" err="1" smtClean="0">
                <a:latin typeface="Times New Roman" pitchFamily="18" charset="0"/>
              </a:rPr>
              <a:t>P</a:t>
            </a:r>
            <a:r>
              <a:rPr lang="sv-SE" i="1" baseline="-25000" dirty="0" err="1" smtClean="0">
                <a:latin typeface="Times New Roman" pitchFamily="18" charset="0"/>
              </a:rPr>
              <a:t>n</a:t>
            </a:r>
            <a:r>
              <a:rPr lang="sv-SE" dirty="0" smtClean="0">
                <a:latin typeface="Times New Roman" pitchFamily="18" charset="0"/>
              </a:rPr>
              <a:t>)</a:t>
            </a:r>
          </a:p>
          <a:p>
            <a:pPr algn="ctr">
              <a:buFont typeface="Wingdings 2" pitchFamily="18" charset="2"/>
              <a:buNone/>
            </a:pPr>
            <a:r>
              <a:rPr lang="sv-SE" i="1" dirty="0" err="1" smtClean="0">
                <a:latin typeface="Times New Roman" pitchFamily="18" charset="0"/>
              </a:rPr>
              <a:t>They</a:t>
            </a:r>
            <a:r>
              <a:rPr lang="sv-SE" i="1" dirty="0" smtClean="0">
                <a:latin typeface="Times New Roman" pitchFamily="18" charset="0"/>
              </a:rPr>
              <a:t> are </a:t>
            </a:r>
            <a:r>
              <a:rPr lang="sv-SE" i="1" dirty="0" err="1" smtClean="0">
                <a:latin typeface="Times New Roman" pitchFamily="18" charset="0"/>
              </a:rPr>
              <a:t>similar</a:t>
            </a:r>
            <a:r>
              <a:rPr lang="sv-SE" i="1" dirty="0" smtClean="0">
                <a:latin typeface="Times New Roman" pitchFamily="18" charset="0"/>
              </a:rPr>
              <a:t>!</a:t>
            </a:r>
            <a:endParaRPr lang="ru-RU" i="1" dirty="0" smtClean="0">
              <a:latin typeface="Times New Roman" pitchFamily="18" charset="0"/>
            </a:endParaRPr>
          </a:p>
        </p:txBody>
      </p:sp>
      <p:pic>
        <p:nvPicPr>
          <p:cNvPr id="55300" name="Picture 4" descr="normr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1844675"/>
            <a:ext cx="3425825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norm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16113"/>
            <a:ext cx="3317875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- 2007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EB3E-CECD-43D5-B315-8C98B1A9E561}" type="slidenum">
              <a:rPr lang="en-US"/>
              <a:pPr/>
              <a:t>22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Bootstrap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What do we want:</a:t>
            </a:r>
          </a:p>
          <a:p>
            <a:r>
              <a:rPr lang="en-US" dirty="0" smtClean="0"/>
              <a:t>Determine the distribution of functional of </a:t>
            </a:r>
            <a:r>
              <a:rPr lang="en-US" i="1" dirty="0" smtClean="0"/>
              <a:t>P, </a:t>
            </a:r>
            <a:endParaRPr lang="en-US" dirty="0" smtClean="0"/>
          </a:p>
          <a:p>
            <a:pPr lvl="1"/>
            <a:r>
              <a:rPr lang="en-US" i="1" dirty="0" smtClean="0"/>
              <a:t>Bias</a:t>
            </a:r>
          </a:p>
          <a:p>
            <a:pPr lvl="1"/>
            <a:r>
              <a:rPr lang="en-US" i="1" dirty="0" smtClean="0"/>
              <a:t>Variance</a:t>
            </a:r>
          </a:p>
          <a:p>
            <a:pPr lvl="1"/>
            <a:endParaRPr lang="en-US" i="1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Why </a:t>
            </a:r>
            <a:r>
              <a:rPr lang="en-US" dirty="0">
                <a:solidFill>
                  <a:srgbClr val="0070C0"/>
                </a:solidFill>
              </a:rPr>
              <a:t>do we need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</a:rPr>
              <a:t>bootstrap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 smtClean="0"/>
              <a:t>Often the true distribution is unknown,  therefore distribution of        is unknown</a:t>
            </a:r>
          </a:p>
          <a:p>
            <a:r>
              <a:rPr lang="en-US" dirty="0" smtClean="0"/>
              <a:t>Even if the distribution is known, but         has complex structure, no problem for bootstrap</a:t>
            </a:r>
          </a:p>
          <a:p>
            <a:endParaRPr lang="en-US" dirty="0"/>
          </a:p>
          <a:p>
            <a:pPr>
              <a:buFontTx/>
              <a:buNone/>
            </a:pPr>
            <a:endParaRPr lang="en-US" sz="2000" dirty="0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1785926"/>
            <a:ext cx="571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143380"/>
            <a:ext cx="571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500570"/>
            <a:ext cx="571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>
                <a:solidFill>
                  <a:srgbClr val="0070C0"/>
                </a:solidFill>
              </a:rPr>
              <a:t>What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do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we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do</a:t>
            </a:r>
            <a:r>
              <a:rPr lang="sv-SE" dirty="0" smtClean="0">
                <a:solidFill>
                  <a:srgbClr val="0070C0"/>
                </a:solidFill>
              </a:rPr>
              <a:t>:</a:t>
            </a:r>
          </a:p>
          <a:p>
            <a:r>
              <a:rPr lang="sv-SE" dirty="0" err="1" smtClean="0"/>
              <a:t>Unknown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approximate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(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sample</a:t>
            </a:r>
            <a:r>
              <a:rPr lang="sv-SE" dirty="0" smtClean="0"/>
              <a:t> to </a:t>
            </a: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el-GR" dirty="0" smtClean="0"/>
              <a:t>θ</a:t>
            </a:r>
            <a:r>
              <a:rPr lang="sv-SE" dirty="0" smtClean="0"/>
              <a:t>)</a:t>
            </a:r>
          </a:p>
          <a:p>
            <a:endParaRPr lang="sv-SE" dirty="0" smtClean="0"/>
          </a:p>
          <a:p>
            <a:pPr>
              <a:buNone/>
            </a:pPr>
            <a:r>
              <a:rPr lang="sv-SE" b="1" dirty="0" err="1" smtClean="0"/>
              <a:t>Algorithm</a:t>
            </a:r>
            <a:r>
              <a:rPr lang="sv-SE" dirty="0" smtClean="0"/>
              <a:t> (</a:t>
            </a:r>
            <a:r>
              <a:rPr lang="sv-SE" dirty="0" err="1" smtClean="0">
                <a:solidFill>
                  <a:srgbClr val="0070C0"/>
                </a:solidFill>
              </a:rPr>
              <a:t>nonparametric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bootstrap</a:t>
            </a:r>
            <a:r>
              <a:rPr lang="sv-SE" dirty="0" smtClean="0"/>
              <a:t>):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Using observation set </a:t>
            </a:r>
            <a:r>
              <a:rPr lang="en-US" b="1" dirty="0" smtClean="0"/>
              <a:t>D=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), sample with replacement and get bootstrap sample 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 =</a:t>
            </a:r>
            <a:r>
              <a:rPr lang="en-US" dirty="0" smtClean="0"/>
              <a:t>(X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,…X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n</a:t>
            </a:r>
            <a:r>
              <a:rPr lang="en-US" dirty="0" smtClean="0"/>
              <a:t>), 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Repeat step 1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dirty="0" smtClean="0"/>
              <a:t> times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The distribution of </a:t>
            </a:r>
            <a:r>
              <a:rPr lang="el-GR" dirty="0" smtClean="0"/>
              <a:t>θ</a:t>
            </a:r>
            <a:r>
              <a:rPr lang="sv-SE" dirty="0" smtClean="0"/>
              <a:t> is given by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endParaRPr lang="sv-SE" dirty="0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785926"/>
            <a:ext cx="2752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285992"/>
            <a:ext cx="2990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- 2007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57F-BBED-4D76-9A8E-1FA4AACD5EB6}" type="slidenum">
              <a:rPr lang="en-US"/>
              <a:pPr/>
              <a:t>24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Bootstrap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u="sng" dirty="0" smtClean="0"/>
              <a:t>Example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Having sample X</a:t>
            </a:r>
            <a:r>
              <a:rPr lang="en-US" baseline="-25000" dirty="0" smtClean="0"/>
              <a:t>1</a:t>
            </a:r>
            <a:r>
              <a:rPr lang="en-US" dirty="0" smtClean="0"/>
              <a:t>,….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from normal distribution</a:t>
            </a:r>
          </a:p>
          <a:p>
            <a:r>
              <a:rPr lang="en-US" dirty="0" smtClean="0"/>
              <a:t>Our estimator of EX is T=mean(X). How to find the variance of T?</a:t>
            </a:r>
          </a:p>
          <a:p>
            <a:pPr lvl="1"/>
            <a:r>
              <a:rPr lang="en-US" i="1" dirty="0" smtClean="0">
                <a:latin typeface="Times New Roman" pitchFamily="18" charset="0"/>
              </a:rPr>
              <a:t>Analytically</a:t>
            </a:r>
          </a:p>
          <a:p>
            <a:pPr lvl="1"/>
            <a:r>
              <a:rPr lang="en-US" i="1" dirty="0" smtClean="0">
                <a:latin typeface="Times New Roman" pitchFamily="18" charset="0"/>
              </a:rPr>
              <a:t>Using bootstrap</a:t>
            </a:r>
          </a:p>
          <a:p>
            <a:r>
              <a:rPr lang="en-US" dirty="0" smtClean="0">
                <a:latin typeface="Times New Roman" pitchFamily="18" charset="0"/>
              </a:rPr>
              <a:t>How to find the variance of log(mean(T))?</a:t>
            </a:r>
          </a:p>
          <a:p>
            <a:r>
              <a:rPr lang="en-US" dirty="0" smtClean="0">
                <a:latin typeface="Times New Roman" pitchFamily="18" charset="0"/>
              </a:rPr>
              <a:t>What happens if you don’t know the distribution of 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b="1" dirty="0" err="1" smtClean="0"/>
              <a:t>Algorithm</a:t>
            </a:r>
            <a:r>
              <a:rPr lang="sv-SE" dirty="0" smtClean="0"/>
              <a:t> (</a:t>
            </a:r>
            <a:r>
              <a:rPr lang="sv-SE" dirty="0" err="1" smtClean="0">
                <a:solidFill>
                  <a:srgbClr val="0070C0"/>
                </a:solidFill>
              </a:rPr>
              <a:t>parametric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bootstrap</a:t>
            </a:r>
            <a:r>
              <a:rPr lang="sv-SE" dirty="0" smtClean="0"/>
              <a:t>):</a:t>
            </a:r>
          </a:p>
          <a:p>
            <a:pPr marL="457200" indent="-457200">
              <a:buNone/>
            </a:pPr>
            <a:r>
              <a:rPr lang="en-US" dirty="0" smtClean="0"/>
              <a:t>Assume that you know that X comes from F(</a:t>
            </a:r>
            <a:r>
              <a:rPr lang="el-GR" dirty="0" smtClean="0"/>
              <a:t>α</a:t>
            </a:r>
            <a:r>
              <a:rPr lang="en-US" dirty="0" smtClean="0"/>
              <a:t>) but </a:t>
            </a:r>
            <a:r>
              <a:rPr lang="el-GR" dirty="0" smtClean="0"/>
              <a:t>α </a:t>
            </a:r>
            <a:r>
              <a:rPr lang="sv-SE" dirty="0" smtClean="0"/>
              <a:t>is </a:t>
            </a:r>
            <a:r>
              <a:rPr lang="sv-SE" dirty="0" err="1" smtClean="0"/>
              <a:t>unknown</a:t>
            </a: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Estimate </a:t>
            </a:r>
            <a:r>
              <a:rPr lang="el-GR" dirty="0" smtClean="0"/>
              <a:t>α</a:t>
            </a:r>
            <a:r>
              <a:rPr lang="sv-SE" dirty="0" smtClean="0"/>
              <a:t> from data </a:t>
            </a:r>
            <a:r>
              <a:rPr lang="en-US" b="1" dirty="0" smtClean="0"/>
              <a:t>D=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),</a:t>
            </a:r>
            <a:r>
              <a:rPr lang="sv-SE" dirty="0" smtClean="0"/>
              <a:t>by maximum </a:t>
            </a:r>
            <a:r>
              <a:rPr lang="sv-SE" dirty="0" err="1" smtClean="0"/>
              <a:t>likelihood</a:t>
            </a:r>
            <a:endParaRPr lang="sv-SE" dirty="0" smtClean="0"/>
          </a:p>
          <a:p>
            <a:pPr marL="457200" indent="-457200">
              <a:buFontTx/>
              <a:buAutoNum type="arabicPeriod"/>
            </a:pPr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 =</a:t>
            </a:r>
            <a:r>
              <a:rPr lang="en-US" dirty="0" smtClean="0"/>
              <a:t>(X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,…X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n</a:t>
            </a:r>
            <a:r>
              <a:rPr lang="en-US" dirty="0" smtClean="0"/>
              <a:t>) by sampling from F(</a:t>
            </a:r>
            <a:r>
              <a:rPr lang="el-GR" dirty="0" smtClean="0"/>
              <a:t>α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Repeat step 2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dirty="0" smtClean="0"/>
              <a:t> times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The distribution of </a:t>
            </a:r>
            <a:r>
              <a:rPr lang="el-GR" dirty="0" smtClean="0"/>
              <a:t>θ</a:t>
            </a:r>
            <a:r>
              <a:rPr lang="sv-SE" dirty="0" smtClean="0"/>
              <a:t> is given by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In regression, there is a </a:t>
            </a:r>
            <a:r>
              <a:rPr lang="en-US" i="1" dirty="0" err="1" smtClean="0">
                <a:solidFill>
                  <a:srgbClr val="0070C0"/>
                </a:solidFill>
              </a:rPr>
              <a:t>semiparametric</a:t>
            </a:r>
            <a:r>
              <a:rPr lang="en-US" dirty="0" smtClean="0"/>
              <a:t> bootstrap (residual </a:t>
            </a:r>
            <a:r>
              <a:rPr lang="en-US" dirty="0" err="1" smtClean="0"/>
              <a:t>resampling</a:t>
            </a:r>
            <a:r>
              <a:rPr lang="en-US" dirty="0" smtClean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Theory</a:t>
            </a:r>
            <a:r>
              <a:rPr lang="sv-SE" dirty="0" smtClean="0"/>
              <a:t> shows</a:t>
            </a:r>
          </a:p>
          <a:p>
            <a:endParaRPr lang="sv-SE" dirty="0" smtClean="0"/>
          </a:p>
          <a:p>
            <a:r>
              <a:rPr lang="sv-SE" dirty="0" smtClean="0"/>
              <a:t>The last term is </a:t>
            </a:r>
            <a:r>
              <a:rPr lang="sv-SE" dirty="0" err="1" smtClean="0"/>
              <a:t>computed</a:t>
            </a:r>
            <a:r>
              <a:rPr lang="sv-SE" dirty="0" smtClean="0"/>
              <a:t> by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Using observation set </a:t>
            </a:r>
            <a:r>
              <a:rPr lang="en-US" b="1" dirty="0" smtClean="0"/>
              <a:t>D=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), sample with replacement and get bootstrap sample 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 =</a:t>
            </a:r>
            <a:r>
              <a:rPr lang="en-US" dirty="0" smtClean="0"/>
              <a:t>(X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,…X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n</a:t>
            </a:r>
            <a:r>
              <a:rPr lang="en-US" dirty="0" smtClean="0"/>
              <a:t>), 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Repeat step 1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dirty="0" smtClean="0"/>
              <a:t> times</a:t>
            </a:r>
          </a:p>
          <a:p>
            <a:pPr marL="713232" lvl="1" indent="-457200">
              <a:buFont typeface="+mj-lt"/>
              <a:buAutoNum type="arabicPeriod"/>
            </a:pPr>
            <a:r>
              <a:rPr lang="sv-SE" dirty="0" err="1" smtClean="0"/>
              <a:t>Take</a:t>
            </a:r>
            <a:r>
              <a:rPr lang="sv-SE" dirty="0" smtClean="0"/>
              <a:t> the </a:t>
            </a:r>
            <a:r>
              <a:rPr lang="sv-SE" dirty="0" err="1" smtClean="0"/>
              <a:t>mean</a:t>
            </a:r>
            <a:r>
              <a:rPr lang="sv-SE" dirty="0" smtClean="0"/>
              <a:t> of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</a:p>
          <a:p>
            <a:endParaRPr lang="sv-SE" dirty="0" smtClean="0"/>
          </a:p>
          <a:p>
            <a:r>
              <a:rPr lang="sv-SE" dirty="0" smtClean="0"/>
              <a:t>The first term is </a:t>
            </a:r>
            <a:r>
              <a:rPr lang="sv-SE" dirty="0" err="1" smtClean="0"/>
              <a:t>simply</a:t>
            </a:r>
            <a:r>
              <a:rPr lang="sv-SE" dirty="0" smtClean="0"/>
              <a:t> the 2T</a:t>
            </a:r>
            <a:r>
              <a:rPr lang="sv-SE" b="1" dirty="0" smtClean="0"/>
              <a:t>(D)</a:t>
            </a:r>
            <a:endParaRPr lang="sv-S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corrections</a:t>
            </a:r>
            <a:endParaRPr lang="sv-SE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643050"/>
            <a:ext cx="3248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30000" dirty="0" smtClean="0"/>
              <a:t>*1</a:t>
            </a:r>
            <a:r>
              <a:rPr lang="sv-SE" dirty="0" smtClean="0"/>
              <a:t>=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</a:t>
            </a:r>
            <a:r>
              <a:rPr lang="sv-SE" dirty="0" err="1" smtClean="0"/>
              <a:t>T</a:t>
            </a:r>
            <a:r>
              <a:rPr lang="sv-SE" baseline="30000" dirty="0" err="1" smtClean="0"/>
              <a:t>*m</a:t>
            </a:r>
            <a:r>
              <a:rPr lang="sv-SE" dirty="0" smtClean="0"/>
              <a:t>=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 err="1" smtClean="0"/>
              <a:t>Bootstrap</a:t>
            </a:r>
            <a:r>
              <a:rPr lang="sv-SE" b="0" dirty="0" smtClean="0"/>
              <a:t> </a:t>
            </a:r>
            <a:r>
              <a:rPr lang="sv-SE" b="0" dirty="0" err="1" smtClean="0"/>
              <a:t>variance</a:t>
            </a:r>
            <a:r>
              <a:rPr lang="sv-SE" b="0" dirty="0" smtClean="0"/>
              <a:t> </a:t>
            </a:r>
            <a:r>
              <a:rPr lang="sv-SE" b="0" dirty="0" err="1" smtClean="0"/>
              <a:t>estimation</a:t>
            </a:r>
            <a:endParaRPr lang="sv-SE" b="0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3095625"/>
            <a:ext cx="36099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To </a:t>
            </a:r>
            <a:r>
              <a:rPr lang="sv-SE" dirty="0" err="1" smtClean="0"/>
              <a:t>estimate</a:t>
            </a:r>
            <a:r>
              <a:rPr lang="sv-SE" dirty="0" smtClean="0"/>
              <a:t> 100(1-</a:t>
            </a:r>
            <a:r>
              <a:rPr lang="el-GR" dirty="0" smtClean="0"/>
              <a:t>α</a:t>
            </a:r>
            <a:r>
              <a:rPr lang="sv-SE" dirty="0" smtClean="0"/>
              <a:t>) </a:t>
            </a:r>
            <a:r>
              <a:rPr lang="sv-SE" dirty="0" err="1" smtClean="0"/>
              <a:t>confidence</a:t>
            </a:r>
            <a:r>
              <a:rPr lang="sv-SE" dirty="0" smtClean="0"/>
              <a:t> interval for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err="1" smtClean="0">
                <a:solidFill>
                  <a:srgbClr val="0070C0"/>
                </a:solidFill>
              </a:rPr>
              <a:t>Bootstrap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percentile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method</a:t>
            </a:r>
            <a:endParaRPr lang="sv-SE" dirty="0" smtClean="0">
              <a:solidFill>
                <a:srgbClr val="0070C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30000" dirty="0" smtClean="0"/>
              <a:t>*1</a:t>
            </a:r>
            <a:r>
              <a:rPr lang="sv-SE" dirty="0" smtClean="0"/>
              <a:t>=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</a:t>
            </a:r>
            <a:r>
              <a:rPr lang="sv-SE" dirty="0" err="1" smtClean="0"/>
              <a:t>T</a:t>
            </a:r>
            <a:r>
              <a:rPr lang="sv-SE" baseline="30000" dirty="0" err="1" smtClean="0"/>
              <a:t>*m</a:t>
            </a:r>
            <a:r>
              <a:rPr lang="sv-SE" dirty="0" smtClean="0"/>
              <a:t>=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), reorder them ascending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Define</a:t>
            </a:r>
            <a:r>
              <a:rPr lang="sv-SE" dirty="0" smtClean="0"/>
              <a:t> A</a:t>
            </a:r>
            <a:r>
              <a:rPr lang="sv-SE" baseline="-25000" dirty="0" smtClean="0"/>
              <a:t>1</a:t>
            </a:r>
            <a:r>
              <a:rPr lang="sv-SE" dirty="0" smtClean="0"/>
              <a:t>=ceil(B*</a:t>
            </a:r>
            <a:r>
              <a:rPr lang="el-GR" dirty="0" smtClean="0"/>
              <a:t> α</a:t>
            </a:r>
            <a:r>
              <a:rPr lang="sv-SE" dirty="0" smtClean="0"/>
              <a:t>/2), A</a:t>
            </a:r>
            <a:r>
              <a:rPr lang="sv-SE" baseline="-25000" dirty="0" smtClean="0"/>
              <a:t>2</a:t>
            </a:r>
            <a:r>
              <a:rPr lang="sv-SE" dirty="0" smtClean="0"/>
              <a:t>=floor(B-B*</a:t>
            </a:r>
            <a:r>
              <a:rPr lang="el-GR" dirty="0" smtClean="0"/>
              <a:t> α</a:t>
            </a:r>
            <a:r>
              <a:rPr lang="sv-SE" dirty="0" smtClean="0"/>
              <a:t>/2)</a:t>
            </a: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Confidence</a:t>
            </a:r>
            <a:r>
              <a:rPr lang="sv-SE" dirty="0" smtClean="0"/>
              <a:t> interval is given by </a:t>
            </a:r>
          </a:p>
          <a:p>
            <a:pPr>
              <a:buNone/>
            </a:pPr>
            <a:endParaRPr lang="sv-SE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sv-SE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sv-SE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sv-SE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sv-SE" dirty="0" smtClean="0"/>
              <a:t>Look at the </a:t>
            </a:r>
            <a:r>
              <a:rPr lang="sv-SE" dirty="0" err="1" smtClean="0"/>
              <a:t>plot</a:t>
            </a:r>
            <a:r>
              <a:rPr lang="sv-SE" dirty="0" smtClean="0"/>
              <a:t>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500174"/>
            <a:ext cx="571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1795" name="Object 5"/>
          <p:cNvGraphicFramePr>
            <a:graphicFrameLocks noChangeAspect="1"/>
          </p:cNvGraphicFramePr>
          <p:nvPr/>
        </p:nvGraphicFramePr>
        <p:xfrm>
          <a:off x="3071802" y="4143380"/>
          <a:ext cx="1704975" cy="558800"/>
        </p:xfrm>
        <a:graphic>
          <a:graphicData uri="http://schemas.openxmlformats.org/presentationml/2006/ole">
            <p:oleObj spid="_x0000_s161795" name="Ekvation" r:id="rId4" imgW="6858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>
                <a:solidFill>
                  <a:srgbClr val="0070C0"/>
                </a:solidFill>
              </a:rPr>
              <a:t>Bootstrap-t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method</a:t>
            </a:r>
            <a:endParaRPr lang="sv-SE" dirty="0" smtClean="0">
              <a:solidFill>
                <a:srgbClr val="0070C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30000" dirty="0" smtClean="0"/>
              <a:t>*1</a:t>
            </a:r>
            <a:r>
              <a:rPr lang="sv-SE" dirty="0" smtClean="0"/>
              <a:t>=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</a:t>
            </a:r>
            <a:r>
              <a:rPr lang="sv-SE" dirty="0" err="1" smtClean="0"/>
              <a:t>T</a:t>
            </a:r>
            <a:r>
              <a:rPr lang="sv-SE" baseline="30000" dirty="0" err="1" smtClean="0"/>
              <a:t>*m</a:t>
            </a:r>
            <a:r>
              <a:rPr lang="sv-SE" dirty="0" smtClean="0"/>
              <a:t>=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Compute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Let</a:t>
            </a:r>
            <a:r>
              <a:rPr lang="sv-SE" dirty="0" smtClean="0"/>
              <a:t> A</a:t>
            </a:r>
            <a:r>
              <a:rPr lang="sv-SE" baseline="-25000" dirty="0" smtClean="0"/>
              <a:t>1</a:t>
            </a:r>
            <a:r>
              <a:rPr lang="sv-SE" dirty="0" smtClean="0"/>
              <a:t> and A</a:t>
            </a:r>
            <a:r>
              <a:rPr lang="sv-SE" baseline="-25000" dirty="0" smtClean="0"/>
              <a:t>2</a:t>
            </a:r>
            <a:r>
              <a:rPr lang="sv-SE" dirty="0" smtClean="0"/>
              <a:t> be </a:t>
            </a:r>
            <a:r>
              <a:rPr lang="el-GR" dirty="0" smtClean="0"/>
              <a:t>α</a:t>
            </a:r>
            <a:r>
              <a:rPr lang="sv-SE" dirty="0" smtClean="0"/>
              <a:t>/2 and 1-</a:t>
            </a:r>
            <a:r>
              <a:rPr lang="el-GR" dirty="0" smtClean="0"/>
              <a:t> α</a:t>
            </a:r>
            <a:r>
              <a:rPr lang="sv-SE" dirty="0" smtClean="0"/>
              <a:t>/2 </a:t>
            </a:r>
            <a:r>
              <a:rPr lang="sv-SE" dirty="0" err="1" smtClean="0"/>
              <a:t>percentiles</a:t>
            </a:r>
            <a:r>
              <a:rPr lang="sv-SE" dirty="0" smtClean="0"/>
              <a:t> of t                (</a:t>
            </a:r>
            <a:r>
              <a:rPr lang="sv-SE" dirty="0" err="1" smtClean="0"/>
              <a:t>If</a:t>
            </a:r>
            <a:r>
              <a:rPr lang="sv-SE" dirty="0" smtClean="0"/>
              <a:t> B=1000, </a:t>
            </a:r>
            <a:r>
              <a:rPr lang="el-GR" dirty="0" smtClean="0"/>
              <a:t>α</a:t>
            </a:r>
            <a:r>
              <a:rPr lang="sv-SE" dirty="0" smtClean="0"/>
              <a:t>=0.1, </a:t>
            </a:r>
            <a:r>
              <a:rPr lang="sv-SE" dirty="0" err="1" smtClean="0"/>
              <a:t>then</a:t>
            </a:r>
            <a:r>
              <a:rPr lang="sv-SE" dirty="0" smtClean="0"/>
              <a:t> A</a:t>
            </a:r>
            <a:r>
              <a:rPr lang="sv-SE" baseline="-25000" dirty="0" smtClean="0"/>
              <a:t>1</a:t>
            </a:r>
            <a:r>
              <a:rPr lang="sv-SE" dirty="0" smtClean="0"/>
              <a:t> is 50th </a:t>
            </a:r>
            <a:r>
              <a:rPr lang="sv-SE" dirty="0" err="1" smtClean="0"/>
              <a:t>smallest</a:t>
            </a:r>
            <a:r>
              <a:rPr lang="sv-SE" dirty="0" smtClean="0"/>
              <a:t>, A</a:t>
            </a:r>
            <a:r>
              <a:rPr lang="sv-SE" baseline="-25000" dirty="0" smtClean="0"/>
              <a:t>2</a:t>
            </a:r>
            <a:r>
              <a:rPr lang="sv-SE" dirty="0" smtClean="0"/>
              <a:t> is 950th </a:t>
            </a:r>
            <a:r>
              <a:rPr lang="sv-SE" dirty="0" err="1" smtClean="0"/>
              <a:t>smallest</a:t>
            </a:r>
            <a:r>
              <a:rPr lang="sv-SE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Confidence</a:t>
            </a:r>
            <a:r>
              <a:rPr lang="sv-SE" dirty="0" smtClean="0"/>
              <a:t> interval is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graphicFrame>
        <p:nvGraphicFramePr>
          <p:cNvPr id="162819" name="Object 5"/>
          <p:cNvGraphicFramePr>
            <a:graphicFrameLocks noChangeAspect="1"/>
          </p:cNvGraphicFramePr>
          <p:nvPr/>
        </p:nvGraphicFramePr>
        <p:xfrm>
          <a:off x="2571736" y="2285992"/>
          <a:ext cx="2787647" cy="785965"/>
        </p:xfrm>
        <a:graphic>
          <a:graphicData uri="http://schemas.openxmlformats.org/presentationml/2006/ole">
            <p:oleObj spid="_x0000_s162819" name="Ekvation" r:id="rId3" imgW="1549080" imgH="444240" progId="Equation.3">
              <p:embed/>
            </p:oleObj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241425" y="4786313"/>
          <a:ext cx="5432425" cy="588962"/>
        </p:xfrm>
        <a:graphic>
          <a:graphicData uri="http://schemas.openxmlformats.org/presentationml/2006/ole">
            <p:oleObj spid="_x0000_s162821" name="Ekvation" r:id="rId4" imgW="21841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What</a:t>
            </a:r>
            <a:r>
              <a:rPr lang="sv-SE" dirty="0" smtClean="0"/>
              <a:t> is a </a:t>
            </a:r>
            <a:r>
              <a:rPr lang="sv-SE" dirty="0" err="1" smtClean="0"/>
              <a:t>good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endParaRPr lang="sv-SE" dirty="0" smtClean="0"/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Y = f(X) + </a:t>
            </a:r>
            <a:r>
              <a:rPr lang="en-US" sz="2800" i="1" smtClean="0">
                <a:sym typeface="Symbol" pitchFamily="18" charset="2"/>
              </a:rPr>
              <a:t></a:t>
            </a:r>
            <a:endParaRPr lang="sv-SE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" name="Овал 7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" name="Овал 8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" name="Овал 9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Овал 12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Овал 13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Овал 14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Овал 15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Овал 16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Овал 17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Овал 1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Овал 19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Овал 20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Прямоугольник 21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Овал 25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Овал 26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Прямоугольник 36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8" name="Прямая со стрелкой 37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1" name="Овал 40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2" name="Овал 41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3" name="Овал 42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4" name="Овал 43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5" name="Овал 44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6" name="Овал 45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7" name="Овал 46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8" name="Овал 47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9" name="Овал 48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0" name="Овал 49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1" name="Овал 50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2" name="Прямая соединительная линия 51"/>
          <p:cNvCxnSpPr>
            <a:endCxn id="4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олилиния 53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5" name="TextBox 54"/>
          <p:cNvSpPr txBox="1"/>
          <p:nvPr/>
        </p:nvSpPr>
        <p:spPr>
          <a:xfrm>
            <a:off x="785813" y="3071813"/>
            <a:ext cx="20002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Simple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72250" y="3071813"/>
            <a:ext cx="22860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endParaRPr lang="sv-SE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OK</a:t>
            </a:r>
          </a:p>
        </p:txBody>
      </p:sp>
      <p:grpSp>
        <p:nvGrpSpPr>
          <p:cNvPr id="2" name="Группа 121"/>
          <p:cNvGrpSpPr>
            <a:grpSpLocks/>
          </p:cNvGrpSpPr>
          <p:nvPr/>
        </p:nvGrpSpPr>
        <p:grpSpPr bwMode="auto">
          <a:xfrm>
            <a:off x="3714750" y="3786188"/>
            <a:ext cx="2214563" cy="2143125"/>
            <a:chOff x="3714744" y="3786190"/>
            <a:chExt cx="2214578" cy="2143140"/>
          </a:xfrm>
        </p:grpSpPr>
        <p:sp>
          <p:nvSpPr>
            <p:cNvPr id="110" name="Овал 10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3" name="Группа 135"/>
          <p:cNvGrpSpPr>
            <a:grpSpLocks/>
          </p:cNvGrpSpPr>
          <p:nvPr/>
        </p:nvGrpSpPr>
        <p:grpSpPr bwMode="auto">
          <a:xfrm>
            <a:off x="6643688" y="3786188"/>
            <a:ext cx="2214562" cy="2143125"/>
            <a:chOff x="3714744" y="3786190"/>
            <a:chExt cx="2214578" cy="2143140"/>
          </a:xfrm>
        </p:grpSpPr>
        <p:sp>
          <p:nvSpPr>
            <p:cNvPr id="137" name="Овал 136"/>
            <p:cNvSpPr/>
            <p:nvPr/>
          </p:nvSpPr>
          <p:spPr>
            <a:xfrm>
              <a:off x="5643570" y="464344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5072066" y="5286387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464343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214810" y="5857891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5214942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786314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392905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58" name="Группа 148"/>
          <p:cNvGrpSpPr>
            <a:grpSpLocks/>
          </p:cNvGrpSpPr>
          <p:nvPr/>
        </p:nvGrpSpPr>
        <p:grpSpPr bwMode="auto">
          <a:xfrm>
            <a:off x="714375" y="3786188"/>
            <a:ext cx="2214563" cy="2143125"/>
            <a:chOff x="3714744" y="3786190"/>
            <a:chExt cx="2214578" cy="2143140"/>
          </a:xfrm>
        </p:grpSpPr>
        <p:sp>
          <p:nvSpPr>
            <p:cNvPr id="150" name="Овал 14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8" name="Овал 15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9" name="Овал 15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857625" y="3929063"/>
            <a:ext cx="1571625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v-SE" dirty="0" smtClean="0"/>
              <a:t>minimum</a:t>
            </a:r>
            <a:endParaRPr lang="sv-SE" dirty="0"/>
          </a:p>
          <a:p>
            <a:pPr>
              <a:defRPr/>
            </a:pPr>
            <a:r>
              <a:rPr lang="sv-SE" dirty="0" err="1" smtClean="0"/>
              <a:t>prediction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Comments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i="1" dirty="0" smtClean="0"/>
          </a:p>
          <a:p>
            <a:r>
              <a:rPr lang="sv-SE" i="1" dirty="0" smtClean="0"/>
              <a:t>se</a:t>
            </a:r>
            <a:r>
              <a:rPr lang="sv-SE" dirty="0" smtClean="0"/>
              <a:t> is </a:t>
            </a:r>
            <a:r>
              <a:rPr lang="sv-SE" dirty="0" err="1" smtClean="0"/>
              <a:t>square</a:t>
            </a:r>
            <a:r>
              <a:rPr lang="sv-SE" dirty="0" smtClean="0"/>
              <a:t> </a:t>
            </a:r>
            <a:r>
              <a:rPr lang="sv-SE" dirty="0" err="1" smtClean="0"/>
              <a:t>root</a:t>
            </a:r>
            <a:r>
              <a:rPr lang="sv-SE" dirty="0" smtClean="0"/>
              <a:t> of </a:t>
            </a:r>
            <a:r>
              <a:rPr lang="sv-SE" dirty="0" err="1" smtClean="0"/>
              <a:t>estimated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Estimation</a:t>
            </a:r>
            <a:r>
              <a:rPr lang="sv-SE" dirty="0" smtClean="0"/>
              <a:t> </a:t>
            </a:r>
            <a:r>
              <a:rPr lang="sv-SE" i="1" dirty="0" smtClean="0"/>
              <a:t>se(</a:t>
            </a:r>
            <a:r>
              <a:rPr lang="sv-SE" i="1" dirty="0" err="1" smtClean="0"/>
              <a:t>T</a:t>
            </a:r>
            <a:r>
              <a:rPr lang="sv-SE" i="1" baseline="30000" dirty="0" err="1" smtClean="0"/>
              <a:t>*j</a:t>
            </a:r>
            <a:r>
              <a:rPr lang="sv-SE" i="1" dirty="0" smtClean="0"/>
              <a:t>) </a:t>
            </a:r>
            <a:r>
              <a:rPr lang="sv-SE" dirty="0" err="1" smtClean="0"/>
              <a:t>typically</a:t>
            </a:r>
            <a:r>
              <a:rPr lang="sv-SE" dirty="0" smtClean="0"/>
              <a:t> </a:t>
            </a:r>
            <a:r>
              <a:rPr lang="sv-SE" dirty="0" err="1" smtClean="0"/>
              <a:t>requires</a:t>
            </a:r>
            <a:r>
              <a:rPr lang="sv-SE" dirty="0" smtClean="0"/>
              <a:t> </a:t>
            </a:r>
            <a:r>
              <a:rPr lang="sv-SE" dirty="0" err="1" smtClean="0"/>
              <a:t>second-level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 -&gt; </a:t>
            </a:r>
            <a:r>
              <a:rPr lang="sv-SE" dirty="0" err="1" smtClean="0"/>
              <a:t>bootstrap-t</a:t>
            </a:r>
            <a:r>
              <a:rPr lang="sv-SE" dirty="0" smtClean="0"/>
              <a:t> is </a:t>
            </a:r>
            <a:r>
              <a:rPr lang="sv-SE" dirty="0" err="1" smtClean="0"/>
              <a:t>computationally</a:t>
            </a:r>
            <a:r>
              <a:rPr lang="sv-SE" dirty="0" smtClean="0"/>
              <a:t> intensive</a:t>
            </a:r>
          </a:p>
          <a:p>
            <a:endParaRPr lang="sv-SE" dirty="0" smtClean="0"/>
          </a:p>
          <a:p>
            <a:r>
              <a:rPr lang="sv-SE" dirty="0" err="1" smtClean="0"/>
              <a:t>Bootstrap-t</a:t>
            </a:r>
            <a:r>
              <a:rPr lang="sv-SE" dirty="0" smtClean="0"/>
              <a:t> is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accurate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percentile</a:t>
            </a:r>
            <a:r>
              <a:rPr lang="sv-SE" dirty="0" smtClean="0"/>
              <a:t> (</a:t>
            </a:r>
            <a:r>
              <a:rPr lang="sv-SE" dirty="0" err="1" smtClean="0"/>
              <a:t>coverage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)</a:t>
            </a:r>
          </a:p>
          <a:p>
            <a:endParaRPr lang="sv-SE" i="1" dirty="0" smtClean="0"/>
          </a:p>
          <a:p>
            <a:r>
              <a:rPr lang="sv-SE" dirty="0" err="1" smtClean="0">
                <a:solidFill>
                  <a:srgbClr val="0070C0"/>
                </a:solidFill>
              </a:rPr>
              <a:t>Bootstrap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BC</a:t>
            </a:r>
            <a:r>
              <a:rPr lang="sv-SE" baseline="-25000" dirty="0" err="1" smtClean="0">
                <a:solidFill>
                  <a:srgbClr val="0070C0"/>
                </a:solidFill>
              </a:rPr>
              <a:t>a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smtClean="0"/>
              <a:t>is a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advanced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 CI </a:t>
            </a:r>
            <a:r>
              <a:rPr lang="sv-SE" dirty="0" err="1" smtClean="0"/>
              <a:t>method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Chapters</a:t>
            </a:r>
            <a:r>
              <a:rPr lang="sv-SE" dirty="0" smtClean="0"/>
              <a:t> 12 and 13</a:t>
            </a:r>
          </a:p>
          <a:p>
            <a:r>
              <a:rPr lang="sv-SE" dirty="0" smtClean="0"/>
              <a:t>R: </a:t>
            </a:r>
            <a:r>
              <a:rPr lang="sv-SE" dirty="0" err="1" smtClean="0"/>
              <a:t>package</a:t>
            </a:r>
            <a:r>
              <a:rPr lang="sv-SE" dirty="0" smtClean="0"/>
              <a:t> ”</a:t>
            </a:r>
            <a:r>
              <a:rPr lang="sv-SE" dirty="0" err="1" smtClean="0"/>
              <a:t>boot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Recommended</a:t>
            </a:r>
            <a:r>
              <a:rPr lang="sv-SE" dirty="0" smtClean="0"/>
              <a:t> </a:t>
            </a:r>
            <a:r>
              <a:rPr lang="sv-SE" dirty="0" err="1" smtClean="0"/>
              <a:t>reading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 smtClean="0"/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sv-SE" b="1" dirty="0" smtClean="0">
                <a:solidFill>
                  <a:srgbClr val="C00000"/>
                </a:solidFill>
              </a:rPr>
              <a:t>WHEN THE DATA SET IS BIG ENOUGH</a:t>
            </a:r>
          </a:p>
          <a:p>
            <a:pPr eaLnBrk="1" hangingPunct="1">
              <a:buFont typeface="Wingdings 2" pitchFamily="18" charset="2"/>
              <a:buNone/>
            </a:pPr>
            <a:r>
              <a:rPr lang="sv-SE" dirty="0" err="1" smtClean="0"/>
              <a:t>Divide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training</a:t>
            </a:r>
            <a:r>
              <a:rPr lang="sv-SE" dirty="0" smtClean="0"/>
              <a:t>, </a:t>
            </a:r>
            <a:r>
              <a:rPr lang="sv-SE" dirty="0" err="1" smtClean="0"/>
              <a:t>validation</a:t>
            </a:r>
            <a:r>
              <a:rPr lang="sv-SE" dirty="0" smtClean="0"/>
              <a:t> and test</a:t>
            </a:r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err="1" smtClean="0"/>
              <a:t>Recommended</a:t>
            </a:r>
            <a:r>
              <a:rPr lang="sv-SE" dirty="0" smtClean="0"/>
              <a:t> proportions: 1/3, 1/3, 1/3 or 60%,20%,20%</a:t>
            </a:r>
          </a:p>
          <a:p>
            <a:pPr eaLnBrk="1" hangingPunct="1"/>
            <a:r>
              <a:rPr lang="sv-SE" dirty="0" err="1" smtClean="0"/>
              <a:t>Alternative-</a:t>
            </a:r>
            <a:r>
              <a:rPr lang="sv-SE" dirty="0" smtClean="0"/>
              <a:t> </a:t>
            </a:r>
            <a:r>
              <a:rPr lang="sv-SE" dirty="0" err="1" smtClean="0"/>
              <a:t>obtain</a:t>
            </a:r>
            <a:r>
              <a:rPr lang="sv-SE" dirty="0" smtClean="0"/>
              <a:t> datasets by sampling from the original set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692275" y="2565400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 smtClean="0"/>
              <a:t>Training</a:t>
            </a:r>
            <a:endParaRPr lang="en-US" sz="2000" dirty="0"/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3924300" y="2565400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 smtClean="0"/>
              <a:t>Validation</a:t>
            </a:r>
            <a:endParaRPr lang="en-US" sz="2000" dirty="0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5724525" y="2565400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/>
              <a:t>Test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r>
              <a:rPr lang="sv-SE" dirty="0" smtClean="0"/>
              <a:t> process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Given </a:t>
            </a:r>
            <a:r>
              <a:rPr lang="sv-SE" dirty="0" err="1" smtClean="0"/>
              <a:t>training</a:t>
            </a:r>
            <a:r>
              <a:rPr lang="sv-SE" dirty="0" smtClean="0"/>
              <a:t>, </a:t>
            </a:r>
            <a:r>
              <a:rPr lang="sv-SE" dirty="0" err="1" smtClean="0"/>
              <a:t>validation</a:t>
            </a:r>
            <a:r>
              <a:rPr lang="sv-SE" dirty="0" smtClean="0"/>
              <a:t> and test sets and </a:t>
            </a:r>
            <a:r>
              <a:rPr lang="sv-SE" dirty="0" err="1" smtClean="0"/>
              <a:t>models</a:t>
            </a:r>
            <a:r>
              <a:rPr lang="sv-SE" dirty="0" smtClean="0"/>
              <a:t> to </a:t>
            </a:r>
            <a:r>
              <a:rPr lang="sv-SE" dirty="0" err="1" smtClean="0"/>
              <a:t>choose</a:t>
            </a:r>
            <a:endParaRPr lang="sv-SE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M1(?,?)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357312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M2(?,?,?)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0688" y="3143250"/>
            <a:ext cx="1428750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M3(?,?,?,?,?)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 smtClean="0"/>
              <a:t>Training</a:t>
            </a:r>
            <a:endParaRPr lang="en-US" sz="2000" dirty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 smtClean="0"/>
              <a:t>Validation</a:t>
            </a:r>
            <a:endParaRPr lang="en-US" sz="2000" dirty="0"/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/>
              <a:t>Test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r>
              <a:rPr lang="sv-SE" dirty="0" smtClean="0"/>
              <a:t> process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500063" y="2071688"/>
            <a:ext cx="8229600" cy="4389437"/>
          </a:xfrm>
        </p:spPr>
        <p:txBody>
          <a:bodyPr/>
          <a:lstStyle/>
          <a:p>
            <a:pPr eaLnBrk="1" hangingPunct="1"/>
            <a:r>
              <a:rPr lang="sv-SE" dirty="0" err="1" smtClean="0"/>
              <a:t>Training</a:t>
            </a:r>
            <a:r>
              <a:rPr lang="sv-SE" dirty="0" smtClean="0"/>
              <a:t> set is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fit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M1(a1,b1)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0688" y="3143250"/>
            <a:ext cx="2214562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M3(a3,b3,c3,d3,e3)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 smtClean="0"/>
              <a:t>Training</a:t>
            </a:r>
            <a:endParaRPr lang="en-US" sz="2000" dirty="0"/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 smtClean="0"/>
              <a:t>Validation</a:t>
            </a:r>
            <a:endParaRPr lang="en-US" sz="2000" dirty="0"/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/>
              <a:t>Test</a:t>
            </a:r>
            <a:endParaRPr lang="en-US" sz="2000"/>
          </a:p>
        </p:txBody>
      </p:sp>
      <p:cxnSp>
        <p:nvCxnSpPr>
          <p:cNvPr id="11" name="Прямая со стрелкой 10"/>
          <p:cNvCxnSpPr>
            <a:stCxn id="4" idx="2"/>
            <a:endCxn id="22535" idx="0"/>
          </p:cNvCxnSpPr>
          <p:nvPr/>
        </p:nvCxnSpPr>
        <p:spPr>
          <a:xfrm rot="16200000" flipH="1">
            <a:off x="1942306" y="4201319"/>
            <a:ext cx="928688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22535" idx="0"/>
          </p:cNvCxnSpPr>
          <p:nvPr/>
        </p:nvCxnSpPr>
        <p:spPr>
          <a:xfrm rot="5400000">
            <a:off x="2942431" y="3442494"/>
            <a:ext cx="928688" cy="175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22535" idx="0"/>
          </p:cNvCxnSpPr>
          <p:nvPr/>
        </p:nvCxnSpPr>
        <p:spPr>
          <a:xfrm rot="5400000">
            <a:off x="4103688" y="2281237"/>
            <a:ext cx="928688" cy="408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r>
              <a:rPr lang="sv-SE" dirty="0" smtClean="0"/>
              <a:t> process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Validation</a:t>
            </a:r>
            <a:r>
              <a:rPr lang="sv-SE" dirty="0" smtClean="0"/>
              <a:t> set is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select</a:t>
            </a:r>
            <a:r>
              <a:rPr lang="sv-SE" dirty="0" smtClean="0"/>
              <a:t> the best </a:t>
            </a:r>
            <a:r>
              <a:rPr lang="sv-SE" dirty="0" err="1" smtClean="0"/>
              <a:t>model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M1(a1,b1)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0688" y="3143250"/>
            <a:ext cx="2214562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M3(a3,b3,c3,d3,e3)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 smtClean="0"/>
              <a:t>Training</a:t>
            </a:r>
            <a:endParaRPr lang="en-US" sz="2000" dirty="0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 smtClean="0"/>
              <a:t>Validation</a:t>
            </a:r>
            <a:endParaRPr lang="en-US" sz="2000" dirty="0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/>
              <a:t>Test</a:t>
            </a:r>
            <a:endParaRPr lang="en-US" sz="2000"/>
          </a:p>
        </p:txBody>
      </p:sp>
      <p:cxnSp>
        <p:nvCxnSpPr>
          <p:cNvPr id="11" name="Прямая со стрелкой 10"/>
          <p:cNvCxnSpPr>
            <a:stCxn id="5" idx="2"/>
            <a:endCxn id="23560" idx="0"/>
          </p:cNvCxnSpPr>
          <p:nvPr/>
        </p:nvCxnSpPr>
        <p:spPr>
          <a:xfrm rot="16200000" flipH="1">
            <a:off x="2950369" y="3193256"/>
            <a:ext cx="928688" cy="225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3560" idx="0"/>
          </p:cNvCxnSpPr>
          <p:nvPr/>
        </p:nvCxnSpPr>
        <p:spPr>
          <a:xfrm rot="16200000" flipH="1">
            <a:off x="3950494" y="4193381"/>
            <a:ext cx="928688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  <a:endCxn id="23560" idx="0"/>
          </p:cNvCxnSpPr>
          <p:nvPr/>
        </p:nvCxnSpPr>
        <p:spPr>
          <a:xfrm rot="5400000">
            <a:off x="5111750" y="3289300"/>
            <a:ext cx="928688" cy="2065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86125" y="2714625"/>
            <a:ext cx="2000250" cy="1500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smtClean="0">
                <a:solidFill>
                  <a:srgbClr val="FF0000"/>
                </a:solidFill>
              </a:rPr>
              <a:t>Best!</a:t>
            </a:r>
            <a:endParaRPr lang="sv-SE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r>
              <a:rPr lang="sv-SE" dirty="0" smtClean="0"/>
              <a:t> process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Test set is </a:t>
            </a:r>
            <a:r>
              <a:rPr lang="sv-SE" dirty="0" err="1" smtClean="0"/>
              <a:t>used</a:t>
            </a:r>
            <a:r>
              <a:rPr lang="sv-SE" dirty="0" smtClean="0"/>
              <a:t> to get an </a:t>
            </a:r>
            <a:r>
              <a:rPr lang="sv-SE" dirty="0" err="1" smtClean="0"/>
              <a:t>unbiased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r>
              <a:rPr lang="sv-SE" dirty="0" smtClean="0"/>
              <a:t> of the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/>
              <a:t>Träning</a:t>
            </a:r>
            <a:endParaRPr lang="en-US" sz="2000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/>
              <a:t>Validering</a:t>
            </a:r>
            <a:endParaRPr lang="en-US" sz="2000"/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/>
              <a:t>Test</a:t>
            </a:r>
            <a:endParaRPr lang="en-US" sz="2000"/>
          </a:p>
        </p:txBody>
      </p:sp>
      <p:cxnSp>
        <p:nvCxnSpPr>
          <p:cNvPr id="11" name="Прямая со стрелкой 10"/>
          <p:cNvCxnSpPr>
            <a:stCxn id="5" idx="2"/>
          </p:cNvCxnSpPr>
          <p:nvPr/>
        </p:nvCxnSpPr>
        <p:spPr>
          <a:xfrm rot="16200000" flipH="1">
            <a:off x="4786313" y="3357562"/>
            <a:ext cx="928688" cy="192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4583" idx="2"/>
          </p:cNvCxnSpPr>
          <p:nvPr/>
        </p:nvCxnSpPr>
        <p:spPr>
          <a:xfrm rot="16200000" flipH="1">
            <a:off x="6482557" y="5053806"/>
            <a:ext cx="450850" cy="728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6143625" y="5929313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/>
              <a:t>Generaliseringsfel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to do when the data set is not enough big?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Idea</a:t>
            </a:r>
            <a:r>
              <a:rPr lang="en-US" dirty="0" smtClean="0"/>
              <a:t>: estimate prediction error at one or several points by fitting the model to the remaining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Cross-Validation</a:t>
            </a:r>
            <a:endParaRPr lang="sv-S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35530</TotalTime>
  <Words>1090</Words>
  <Application>Microsoft Office PowerPoint</Application>
  <PresentationFormat>On-screen Show (4:3)</PresentationFormat>
  <Paragraphs>280</Paragraphs>
  <Slides>31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Concourse</vt:lpstr>
      <vt:lpstr>Ekvation</vt:lpstr>
      <vt:lpstr>Lecture 4: Cross Validation,  Jackknife, bootstrap</vt:lpstr>
      <vt:lpstr>Model selection</vt:lpstr>
      <vt:lpstr>What is a good model</vt:lpstr>
      <vt:lpstr>Model selection</vt:lpstr>
      <vt:lpstr>Model selection process</vt:lpstr>
      <vt:lpstr>Model selection process</vt:lpstr>
      <vt:lpstr>Model selection process</vt:lpstr>
      <vt:lpstr>Model selection process</vt:lpstr>
      <vt:lpstr>Cross-Validation</vt:lpstr>
      <vt:lpstr>Cross-Validation</vt:lpstr>
      <vt:lpstr>Cross-Validation</vt:lpstr>
      <vt:lpstr>Cross-Validation</vt:lpstr>
      <vt:lpstr>Cross-Validation</vt:lpstr>
      <vt:lpstr>Jackknife methods</vt:lpstr>
      <vt:lpstr>Jackknife methods</vt:lpstr>
      <vt:lpstr>Jaccknife variance estimate</vt:lpstr>
      <vt:lpstr>Jackknife bias correction</vt:lpstr>
      <vt:lpstr>Jack-knife estimation of bias</vt:lpstr>
      <vt:lpstr>Higher-order jackknife</vt:lpstr>
      <vt:lpstr>Higher-order jackknife</vt:lpstr>
      <vt:lpstr>Bootstrap</vt:lpstr>
      <vt:lpstr>Bootstrap</vt:lpstr>
      <vt:lpstr>Bootstrap</vt:lpstr>
      <vt:lpstr>Bootstrap</vt:lpstr>
      <vt:lpstr>Bootstrap</vt:lpstr>
      <vt:lpstr>Bootstrap bias corrections</vt:lpstr>
      <vt:lpstr>Bootstrap variance estimation</vt:lpstr>
      <vt:lpstr>Bootstrap confidence intervals</vt:lpstr>
      <vt:lpstr>Bootstrap confidence intervals</vt:lpstr>
      <vt:lpstr>Bootstrap confidence intervals</vt:lpstr>
      <vt:lpstr>Recommended reading</vt:lpstr>
    </vt:vector>
  </TitlesOfParts>
  <Company>Linkopings universitet, 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2748</cp:revision>
  <dcterms:created xsi:type="dcterms:W3CDTF">2010-03-24T13:38:58Z</dcterms:created>
  <dcterms:modified xsi:type="dcterms:W3CDTF">2010-04-26T10:27:43Z</dcterms:modified>
</cp:coreProperties>
</file>