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2010-04-28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82C67A-F5A8-4F31-90D7-B9913BF57A82}" type="datetime1">
              <a:rPr lang="sv-SE" smtClean="0"/>
              <a:pPr/>
              <a:t>2010-04-28</a:t>
            </a:fld>
            <a:endParaRPr lang="sv-S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F0EE3-205A-4DE5-92A4-10EEC5B677EC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FECF8-33E9-44CB-98A9-60914E7828BC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75EA0-E827-4CF6-9DC4-F0C88824C0B5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2C36C-FAE5-4140-8AC5-75BAF365EA4A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DB335-0A5D-4F77-956A-F9AA0EA1513F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7E829D-72DB-4D4E-A362-0F5DAECD3035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AD54C-1A63-4A05-9C9E-8FEBB0F78766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55F88-B113-4C1C-95FE-997856333AB9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0FB8A2-59F2-46D2-87C3-388D370CA28E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10B785-DBEC-4FC2-B9E5-07AD8FBB3A23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1BDE46-7018-426F-849D-6A628FF23D0E}" type="datetime1">
              <a:rPr lang="sv-SE" smtClean="0"/>
              <a:pPr/>
              <a:t>2010-04-28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</a:t>
            </a:r>
            <a:r>
              <a:rPr lang="sv-SE" dirty="0" smtClean="0"/>
              <a:t>5: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Numerical</a:t>
            </a:r>
            <a:r>
              <a:rPr lang="sv-SE" dirty="0" smtClean="0"/>
              <a:t> </a:t>
            </a:r>
            <a:r>
              <a:rPr lang="sv-SE" dirty="0" err="1" smtClean="0"/>
              <a:t>linear</a:t>
            </a:r>
            <a:r>
              <a:rPr lang="sv-SE" dirty="0" smtClean="0"/>
              <a:t> algebra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Forward </a:t>
            </a:r>
            <a:r>
              <a:rPr lang="en-US" dirty="0" smtClean="0">
                <a:solidFill>
                  <a:srgbClr val="0070C0"/>
                </a:solidFill>
              </a:rPr>
              <a:t>reduction, numerical issues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Real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kk</a:t>
            </a:r>
            <a:r>
              <a:rPr lang="en-US" dirty="0" smtClean="0"/>
              <a:t>=0, but computer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kk</a:t>
            </a:r>
            <a:r>
              <a:rPr lang="en-US" dirty="0" smtClean="0"/>
              <a:t> became a small number -&gt; interchange not happening</a:t>
            </a:r>
          </a:p>
          <a:p>
            <a:pPr lvl="1"/>
            <a:r>
              <a:rPr lang="en-US" dirty="0" smtClean="0"/>
              <a:t>If dividing by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kk</a:t>
            </a:r>
            <a:r>
              <a:rPr lang="en-US" dirty="0" smtClean="0"/>
              <a:t>, </a:t>
            </a:r>
            <a:r>
              <a:rPr lang="en-US" b="1" dirty="0" err="1" smtClean="0"/>
              <a:t>Inf</a:t>
            </a:r>
            <a:r>
              <a:rPr lang="en-US" dirty="0" smtClean="0"/>
              <a:t> may be obtained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0070C0"/>
                </a:solidFill>
              </a:rPr>
              <a:t>Example</a:t>
            </a:r>
            <a:r>
              <a:rPr lang="en-US" dirty="0" smtClean="0"/>
              <a:t>: 4 digits after comma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-&gt; partial pivoting, choose the equation that gives</a:t>
            </a:r>
            <a:endParaRPr lang="en-US" dirty="0" smtClean="0"/>
          </a:p>
          <a:p>
            <a:pPr lvl="1">
              <a:buNone/>
            </a:pPr>
            <a:endParaRPr lang="sv-SE" dirty="0" smtClean="0"/>
          </a:p>
          <a:p>
            <a:pPr lvl="1"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>
                <a:solidFill>
                  <a:srgbClr val="464646"/>
                </a:solidFill>
              </a:rPr>
              <a:t>Gaussian</a:t>
            </a:r>
            <a:r>
              <a:rPr lang="sv-SE" sz="2800" dirty="0" smtClean="0">
                <a:solidFill>
                  <a:srgbClr val="464646"/>
                </a:solidFill>
              </a:rPr>
              <a:t> elimination and LU </a:t>
            </a:r>
            <a:r>
              <a:rPr lang="sv-SE" sz="2800" dirty="0" err="1" smtClean="0">
                <a:solidFill>
                  <a:srgbClr val="464646"/>
                </a:solidFill>
              </a:rPr>
              <a:t>decomposition</a:t>
            </a:r>
            <a:endParaRPr lang="sv-SE" dirty="0"/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500438"/>
            <a:ext cx="2000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4929198"/>
            <a:ext cx="1657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Back </a:t>
            </a:r>
            <a:r>
              <a:rPr lang="en-US" dirty="0" smtClean="0"/>
              <a:t>substitution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Comments</a:t>
            </a:r>
            <a:endParaRPr lang="en-US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Complexity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For all elementary operations, the reverse matrices are easily found</a:t>
            </a: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>
                <a:solidFill>
                  <a:srgbClr val="464646"/>
                </a:solidFill>
              </a:rPr>
              <a:t>Gaussian</a:t>
            </a:r>
            <a:r>
              <a:rPr lang="sv-SE" sz="2800" dirty="0" smtClean="0">
                <a:solidFill>
                  <a:srgbClr val="464646"/>
                </a:solidFill>
              </a:rPr>
              <a:t> elimination and LU </a:t>
            </a:r>
            <a:r>
              <a:rPr lang="sv-SE" sz="2800" dirty="0" err="1" smtClean="0">
                <a:solidFill>
                  <a:srgbClr val="464646"/>
                </a:solidFill>
              </a:rPr>
              <a:t>decomposition</a:t>
            </a:r>
            <a:endParaRPr lang="sv-SE" dirty="0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28802"/>
            <a:ext cx="13239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857364"/>
            <a:ext cx="25717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gaussian</a:t>
            </a:r>
            <a:r>
              <a:rPr lang="en-US" dirty="0" smtClean="0"/>
              <a:t> elimination (if no permutations),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permutations are involved, 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>
                <a:solidFill>
                  <a:srgbClr val="464646"/>
                </a:solidFill>
              </a:rPr>
              <a:t>Gaussian</a:t>
            </a:r>
            <a:r>
              <a:rPr lang="sv-SE" sz="2800" dirty="0" smtClean="0">
                <a:solidFill>
                  <a:srgbClr val="464646"/>
                </a:solidFill>
              </a:rPr>
              <a:t> elimination and LU </a:t>
            </a:r>
            <a:r>
              <a:rPr lang="sv-SE" sz="2800" dirty="0" err="1" smtClean="0">
                <a:solidFill>
                  <a:srgbClr val="464646"/>
                </a:solidFill>
              </a:rPr>
              <a:t>decomposition</a:t>
            </a:r>
            <a:endParaRPr lang="sv-SE" sz="2800" dirty="0"/>
          </a:p>
        </p:txBody>
      </p:sp>
      <p:graphicFrame>
        <p:nvGraphicFramePr>
          <p:cNvPr id="218114" name="Object 7"/>
          <p:cNvGraphicFramePr>
            <a:graphicFrameLocks noChangeAspect="1"/>
          </p:cNvGraphicFramePr>
          <p:nvPr/>
        </p:nvGraphicFramePr>
        <p:xfrm>
          <a:off x="1571604" y="2285992"/>
          <a:ext cx="5099050" cy="450850"/>
        </p:xfrm>
        <a:graphic>
          <a:graphicData uri="http://schemas.openxmlformats.org/presentationml/2006/ole">
            <p:oleObj spid="_x0000_s218114" name="Ekvation" r:id="rId3" imgW="2869920" imgH="253800" progId="Equation.3">
              <p:embed/>
            </p:oleObj>
          </a:graphicData>
        </a:graphic>
      </p:graphicFrame>
      <p:graphicFrame>
        <p:nvGraphicFramePr>
          <p:cNvPr id="218115" name="Object 7"/>
          <p:cNvGraphicFramePr>
            <a:graphicFrameLocks noChangeAspect="1"/>
          </p:cNvGraphicFramePr>
          <p:nvPr/>
        </p:nvGraphicFramePr>
        <p:xfrm>
          <a:off x="3448050" y="3854450"/>
          <a:ext cx="1060450" cy="314325"/>
        </p:xfrm>
        <a:graphic>
          <a:graphicData uri="http://schemas.openxmlformats.org/presentationml/2006/ole">
            <p:oleObj spid="_x0000_s218115" name="Ekvation" r:id="rId4" imgW="59688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Applications of LU</a:t>
            </a:r>
          </a:p>
          <a:p>
            <a:endParaRPr lang="en-US" dirty="0" smtClean="0"/>
          </a:p>
          <a:p>
            <a:r>
              <a:rPr lang="en-US" dirty="0" smtClean="0"/>
              <a:t>Solving system of equations</a:t>
            </a:r>
          </a:p>
          <a:p>
            <a:endParaRPr lang="en-US" dirty="0" smtClean="0"/>
          </a:p>
          <a:p>
            <a:r>
              <a:rPr lang="en-US" dirty="0" smtClean="0"/>
              <a:t>Inverse matrix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Determinant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det</a:t>
            </a:r>
            <a:r>
              <a:rPr lang="en-US" dirty="0" smtClean="0"/>
              <a:t>(A)=</a:t>
            </a:r>
            <a:r>
              <a:rPr lang="en-US" dirty="0" err="1" smtClean="0"/>
              <a:t>det</a:t>
            </a:r>
            <a:r>
              <a:rPr lang="en-US" dirty="0" smtClean="0"/>
              <a:t>(L)*</a:t>
            </a:r>
            <a:r>
              <a:rPr lang="en-US" dirty="0" err="1" smtClean="0"/>
              <a:t>det</a:t>
            </a:r>
            <a:r>
              <a:rPr lang="en-US" dirty="0" smtClean="0"/>
              <a:t>(U)=product of diagonal el-s</a:t>
            </a:r>
            <a:endParaRPr lang="en-US" dirty="0" smtClean="0"/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 decomposition</a:t>
            </a:r>
            <a:endParaRPr lang="sv-SE" dirty="0"/>
          </a:p>
        </p:txBody>
      </p:sp>
      <p:pic>
        <p:nvPicPr>
          <p:cNvPr id="219138" name="Picture 2" descr="&#10;A^{-1} = U^{-1}L^{-1}. \,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286124"/>
            <a:ext cx="2063764" cy="285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can be decomposed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Q orthogonal</a:t>
            </a:r>
          </a:p>
          <a:p>
            <a:pPr lvl="1"/>
            <a:r>
              <a:rPr lang="en-US" dirty="0" smtClean="0"/>
              <a:t>R upper triangular (trapezoidal)</a:t>
            </a:r>
          </a:p>
          <a:p>
            <a:endParaRPr lang="en-US" dirty="0" smtClean="0"/>
          </a:p>
          <a:p>
            <a:r>
              <a:rPr lang="en-US" dirty="0" smtClean="0"/>
              <a:t>If A=m x n , m&gt;n, </a:t>
            </a:r>
            <a:endParaRPr lang="en-US" dirty="0" smtClean="0"/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decomposition</a:t>
            </a:r>
            <a:endParaRPr lang="sv-SE" dirty="0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928802"/>
            <a:ext cx="895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286124"/>
            <a:ext cx="1428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QR in regression (see proof…)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 is upper triangular -&gt; inverse by back substitution (fast)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factorization</a:t>
            </a:r>
            <a:endParaRPr lang="sv-SE" dirty="0"/>
          </a:p>
        </p:txBody>
      </p:sp>
      <p:graphicFrame>
        <p:nvGraphicFramePr>
          <p:cNvPr id="223235" name="Object 7"/>
          <p:cNvGraphicFramePr>
            <a:graphicFrameLocks noChangeAspect="1"/>
          </p:cNvGraphicFramePr>
          <p:nvPr/>
        </p:nvGraphicFramePr>
        <p:xfrm>
          <a:off x="2609850" y="2274888"/>
          <a:ext cx="3022600" cy="473075"/>
        </p:xfrm>
        <a:graphic>
          <a:graphicData uri="http://schemas.openxmlformats.org/presentationml/2006/ole">
            <p:oleObj spid="_x0000_s223235" name="Ekvation" r:id="rId3" imgW="170172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Gram-Schmidt </a:t>
            </a:r>
            <a:r>
              <a:rPr lang="en-US" dirty="0" err="1" smtClean="0"/>
              <a:t>orthonormalization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QR</a:t>
            </a:r>
            <a:endParaRPr lang="sv-SE" dirty="0"/>
          </a:p>
        </p:txBody>
      </p:sp>
      <p:pic>
        <p:nvPicPr>
          <p:cNvPr id="224258" name="Picture 2" descr="\mathrm{proj}_{\mathbf{e}}\mathbf{a} &#10;= \frac{\left\langle\mathbf{e},\mathbf{a}\right\rangle}{\left\langle\mathbf{e},\mathbf{e}\right\rangle}\mathbf{e}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1333500" cy="447675"/>
          </a:xfrm>
          <a:prstGeom prst="rect">
            <a:avLst/>
          </a:prstGeom>
          <a:noFill/>
        </p:spPr>
      </p:pic>
      <p:pic>
        <p:nvPicPr>
          <p:cNvPr id="224259" name="Picture 3" descr="&#10;\begin{align}&#10; \mathbf{u}_1 &amp;= \mathbf{a}_1, &#10;  &amp; \mathbf{e}_1 &amp;= {\mathbf{u}_1 \over \|\mathbf{u}_1\|} \\&#10; \mathbf{u}_2 &amp;= \mathbf{a}_2-\mathrm{proj}_{\mathbf{e}_1}\,\mathbf{a}_2, &#10;  &amp; \mathbf{e}_2 &amp;= {\mathbf{u}_2 \over \|\mathbf{u}_2\|} \\&#10; \mathbf{u}_3 &amp;= \mathbf{a}_3-\mathrm{proj}_{\mathbf{e}_1}\,\mathbf{a}_3-\mathrm{proj}_{\mathbf{e}_2}\,\mathbf{a}_3, &#10;  &amp; \mathbf{e}_3 &amp;= {\mathbf{u}_3 \over \|\mathbf{u}_3\|} \\&#10; &amp; \vdots &amp;&amp;\vdots \\&#10; \mathbf{u}_k &amp;= \mathbf{a}_k-\sum_{j=1}^{k-1}\mathrm{proj}_{\mathbf{e}_j}\,\mathbf{a}_k,&#10;  &amp;\mathbf{e}_k &amp;= {\mathbf{u}_k\over\|\mathbf{u}_k\|}&#10;\end{align}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143248"/>
            <a:ext cx="3524250" cy="2324100"/>
          </a:xfrm>
          <a:prstGeom prst="rect">
            <a:avLst/>
          </a:prstGeom>
          <a:noFill/>
        </p:spPr>
      </p:pic>
      <p:pic>
        <p:nvPicPr>
          <p:cNvPr id="224263" name="Picture 7" descr="\langle\mathbf{e}_i,\mathbf{a}_i \rangle = \|\mathbf{u}_i\|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3357562"/>
            <a:ext cx="1114425" cy="19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  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b="1" dirty="0" smtClean="0">
                <a:sym typeface="Wingdings" pitchFamily="2" charset="2"/>
              </a:rPr>
              <a:t>A=QR,  </a:t>
            </a:r>
            <a:r>
              <a:rPr lang="en-US" dirty="0" smtClean="0">
                <a:sym typeface="Wingdings" pitchFamily="2" charset="2"/>
              </a:rPr>
              <a:t>Q-orthogonal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QR</a:t>
            </a:r>
            <a:endParaRPr lang="sv-SE" dirty="0"/>
          </a:p>
        </p:txBody>
      </p:sp>
      <p:pic>
        <p:nvPicPr>
          <p:cNvPr id="5" name="Picture 6" descr="&#10;\begin{align}&#10; \mathbf{a}_1 &amp;= \langle\mathbf{e}_1,\mathbf{a}_1 \rangle \mathbf{e}_1  \\&#10; \mathbf{a}_2 &amp;= \langle\mathbf{e}_1,\mathbf{a}_2 \rangle \mathbf{e}_1 &#10;  + \langle\mathbf{e}_2,\mathbf{a}_2 \rangle \mathbf{e}_2 \\&#10; \mathbf{a}_3 &amp;= \langle\mathbf{e}_1,\mathbf{a}_3 \rangle \mathbf{e}_1 &#10;  + \langle\mathbf{e}_2,\mathbf{a}_3 \rangle \mathbf{e}_2 &#10;  + \langle\mathbf{e}_3,\mathbf{a}_3 \rangle \mathbf{e}_3 \\&#10; &amp;\vdots \\&#10; \mathbf{a}_k &amp;= \sum_{j=1}^{k} \langle \mathbf{e}_j, \mathbf{a}_k \rangle \mathbf{e}_j&#10;\end{align}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3152775" cy="1790700"/>
          </a:xfrm>
          <a:prstGeom prst="rect">
            <a:avLst/>
          </a:prstGeom>
          <a:noFill/>
        </p:spPr>
      </p:pic>
      <p:pic>
        <p:nvPicPr>
          <p:cNvPr id="6" name="Picture 8" descr="Q = \left[ \mathbf{e}_1, \cdots, \mathbf{e}_n\right] \qquad \text{and} \qquad&#10;R = \begin{pmatrix} &#10;\langle\mathbf{e}_1,\mathbf{a}_1\rangle &amp; \langle\mathbf{e}_1,\mathbf{a}_2\rangle &amp;  \langle\mathbf{e}_1,\mathbf{a}_3\rangle  &amp; \ldots \\&#10;0                &amp; \langle\mathbf{e}_2,\mathbf{a}_2\rangle                        &amp;  \langle\mathbf{e}_2,\mathbf{a}_3\rangle  &amp; \ldots \\&#10;0                &amp; 0                                       &amp; \langle\mathbf{e}_3,\mathbf{a}_3\rangle                          &amp; \ldots \\&#10;\vdots           &amp; \vdots                                  &amp; \vdots                                    &amp; \ddots \end{pmatrix}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572008"/>
            <a:ext cx="5591175" cy="103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symmetric and positive definite A,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A=T</a:t>
            </a:r>
            <a:r>
              <a:rPr lang="en-US" b="1" baseline="30000" dirty="0" smtClean="0"/>
              <a:t>T</a:t>
            </a:r>
            <a:r>
              <a:rPr lang="en-US" b="1" dirty="0" smtClean="0"/>
              <a:t>T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 upper triangular</a:t>
            </a:r>
          </a:p>
          <a:p>
            <a:pPr lvl="1"/>
            <a:r>
              <a:rPr lang="en-US" dirty="0" smtClean="0"/>
              <a:t>T is sometimes called square root</a:t>
            </a:r>
          </a:p>
          <a:p>
            <a:pPr lvl="1"/>
            <a:r>
              <a:rPr lang="en-US" dirty="0" smtClean="0"/>
              <a:t>There is a simple algorithm (see book)</a:t>
            </a:r>
          </a:p>
          <a:p>
            <a:pPr lvl="1"/>
            <a:r>
              <a:rPr lang="en-US" dirty="0" err="1" smtClean="0"/>
              <a:t>Cholesky</a:t>
            </a:r>
            <a:r>
              <a:rPr lang="en-US" dirty="0" smtClean="0"/>
              <a:t> </a:t>
            </a:r>
            <a:r>
              <a:rPr lang="en-US" dirty="0" err="1" smtClean="0"/>
              <a:t>decomp</a:t>
            </a:r>
            <a:r>
              <a:rPr lang="en-US" dirty="0" smtClean="0"/>
              <a:t>. algorithm is numerically stable</a:t>
            </a:r>
          </a:p>
          <a:p>
            <a:pPr lvl="1"/>
            <a:r>
              <a:rPr lang="en-US" dirty="0" smtClean="0"/>
              <a:t>Complexity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Only one matrix with n(n+1)/2 elements needed for </a:t>
            </a:r>
            <a:r>
              <a:rPr lang="en-US" dirty="0" err="1" smtClean="0"/>
              <a:t>decomp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Applications: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Solving </a:t>
            </a:r>
            <a:r>
              <a:rPr lang="en-US" b="1" dirty="0" smtClean="0"/>
              <a:t>Ax=b </a:t>
            </a:r>
            <a:r>
              <a:rPr lang="en-US" dirty="0" smtClean="0"/>
              <a:t>(see how I goes…)</a:t>
            </a:r>
          </a:p>
          <a:p>
            <a:endParaRPr lang="en-US" b="1" dirty="0" smtClean="0"/>
          </a:p>
          <a:p>
            <a:r>
              <a:rPr lang="en-US" dirty="0" smtClean="0"/>
              <a:t>Nonlinear optimization (quasi-</a:t>
            </a:r>
            <a:r>
              <a:rPr lang="en-US" dirty="0" err="1" smtClean="0"/>
              <a:t>newton</a:t>
            </a:r>
            <a:r>
              <a:rPr lang="en-US" dirty="0" smtClean="0"/>
              <a:t> methods, next lecture)</a:t>
            </a:r>
          </a:p>
          <a:p>
            <a:endParaRPr lang="en-US" dirty="0" smtClean="0"/>
          </a:p>
          <a:p>
            <a:r>
              <a:rPr lang="en-US" dirty="0" smtClean="0"/>
              <a:t>Generating correlated variables:</a:t>
            </a:r>
          </a:p>
          <a:p>
            <a:pPr>
              <a:buNone/>
            </a:pPr>
            <a:r>
              <a:rPr lang="en-US" sz="1200" dirty="0" smtClean="0"/>
              <a:t>Suppose we need  to generate N(</a:t>
            </a:r>
            <a:r>
              <a:rPr lang="el-GR" sz="1200" dirty="0" smtClean="0"/>
              <a:t>μ</a:t>
            </a:r>
            <a:r>
              <a:rPr lang="en-US" sz="1200" dirty="0" smtClean="0"/>
              <a:t>,</a:t>
            </a:r>
            <a:r>
              <a:rPr lang="el-GR" sz="1200" dirty="0" smtClean="0"/>
              <a:t>Σ</a:t>
            </a:r>
            <a:r>
              <a:rPr lang="en-US" sz="1200" dirty="0" smtClean="0"/>
              <a:t>):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1200" dirty="0" smtClean="0"/>
              <a:t>Take </a:t>
            </a:r>
            <a:r>
              <a:rPr lang="en-US" sz="1200" dirty="0" err="1" smtClean="0"/>
              <a:t>i.i.d</a:t>
            </a:r>
            <a:r>
              <a:rPr lang="en-US" sz="1200" dirty="0" smtClean="0"/>
              <a:t>. N(0,1) sequence X=(X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,…</a:t>
            </a:r>
            <a:r>
              <a:rPr lang="en-US" sz="1200" dirty="0" err="1" smtClean="0"/>
              <a:t>X</a:t>
            </a:r>
            <a:r>
              <a:rPr lang="en-US" sz="1200" baseline="-25000" dirty="0" err="1" smtClean="0"/>
              <a:t>n</a:t>
            </a:r>
            <a:r>
              <a:rPr lang="en-US" sz="1200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1200" dirty="0" smtClean="0"/>
              <a:t>Compute </a:t>
            </a:r>
            <a:r>
              <a:rPr lang="en-US" sz="1200" dirty="0" err="1" smtClean="0"/>
              <a:t>Cholesky</a:t>
            </a:r>
            <a:r>
              <a:rPr lang="en-US" sz="1200" dirty="0" smtClean="0"/>
              <a:t> factor or matrix square root,  i.e. matrix A: AA</a:t>
            </a:r>
            <a:r>
              <a:rPr lang="en-US" sz="1200" baseline="30000" dirty="0" smtClean="0"/>
              <a:t>T</a:t>
            </a:r>
            <a:r>
              <a:rPr lang="en-US" sz="1200" dirty="0" smtClean="0"/>
              <a:t>=</a:t>
            </a:r>
            <a:r>
              <a:rPr lang="el-GR" sz="1200" dirty="0" smtClean="0"/>
              <a:t> Σ</a:t>
            </a:r>
            <a:endParaRPr lang="en-US" sz="1200" dirty="0" smtClean="0"/>
          </a:p>
          <a:p>
            <a:pPr marL="566928" indent="-457200">
              <a:buFont typeface="+mj-lt"/>
              <a:buAutoNum type="arabicPeriod"/>
            </a:pPr>
            <a:r>
              <a:rPr lang="en-US" sz="1200" dirty="0" smtClean="0"/>
              <a:t>Compute Y as </a:t>
            </a:r>
            <a:r>
              <a:rPr lang="el-GR" sz="1200" dirty="0" smtClean="0"/>
              <a:t>μ</a:t>
            </a:r>
            <a:r>
              <a:rPr lang="en-US" sz="1200" dirty="0" smtClean="0"/>
              <a:t>+AX</a:t>
            </a:r>
          </a:p>
          <a:p>
            <a:pPr marL="566928" indent="-457200">
              <a:buNone/>
            </a:pPr>
            <a:endParaRPr lang="en-US" sz="1200" dirty="0" smtClean="0"/>
          </a:p>
          <a:p>
            <a:pPr marL="566928" indent="-457200">
              <a:buNone/>
            </a:pPr>
            <a:r>
              <a:rPr lang="en-US" sz="1200" dirty="0" smtClean="0"/>
              <a:t>Observe: EY=</a:t>
            </a:r>
            <a:r>
              <a:rPr lang="el-GR" sz="1200" dirty="0" smtClean="0"/>
              <a:t> μ</a:t>
            </a:r>
            <a:r>
              <a:rPr lang="en-US" sz="1200" dirty="0" smtClean="0"/>
              <a:t>, </a:t>
            </a:r>
            <a:r>
              <a:rPr lang="en-US" sz="1200" dirty="0" err="1" smtClean="0"/>
              <a:t>cov</a:t>
            </a:r>
            <a:r>
              <a:rPr lang="en-US" sz="1200" dirty="0" smtClean="0"/>
              <a:t>(Y)=AA</a:t>
            </a:r>
            <a:r>
              <a:rPr lang="en-US" sz="1200" baseline="30000" dirty="0" smtClean="0"/>
              <a:t>T</a:t>
            </a:r>
            <a:endParaRPr lang="en-US" sz="1200" dirty="0" smtClean="0"/>
          </a:p>
          <a:p>
            <a:endParaRPr lang="en-US" dirty="0" smtClean="0"/>
          </a:p>
          <a:p>
            <a:endParaRPr lang="sv-S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Cholesky</a:t>
            </a:r>
            <a:r>
              <a:rPr lang="en-US" dirty="0" smtClean="0"/>
              <a:t> decomposition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often</a:t>
            </a:r>
            <a:r>
              <a:rPr lang="sv-SE" dirty="0" smtClean="0"/>
              <a:t>,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solve</a:t>
            </a:r>
            <a:r>
              <a:rPr lang="sv-SE" dirty="0" smtClean="0"/>
              <a:t> (ex: regression)</a:t>
            </a:r>
          </a:p>
          <a:p>
            <a:endParaRPr lang="sv-SE" dirty="0" smtClean="0"/>
          </a:p>
          <a:p>
            <a:pPr algn="ctr">
              <a:buNone/>
            </a:pPr>
            <a:r>
              <a:rPr lang="sv-SE" b="1" dirty="0" err="1" smtClean="0"/>
              <a:t>Ax</a:t>
            </a:r>
            <a:r>
              <a:rPr lang="sv-SE" dirty="0" err="1" smtClean="0"/>
              <a:t>=</a:t>
            </a:r>
            <a:r>
              <a:rPr lang="sv-SE" b="1" dirty="0" err="1" smtClean="0"/>
              <a:t>b</a:t>
            </a:r>
            <a:endParaRPr lang="sv-SE" b="1" dirty="0" smtClean="0"/>
          </a:p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sv-SE" sz="1600" b="1" dirty="0" smtClean="0"/>
              <a:t>A </a:t>
            </a:r>
            <a:r>
              <a:rPr lang="sv-SE" sz="1600" dirty="0" err="1" smtClean="0"/>
              <a:t>matrix</a:t>
            </a:r>
            <a:endParaRPr lang="sv-SE" sz="1600" dirty="0" smtClean="0"/>
          </a:p>
          <a:p>
            <a:pPr>
              <a:buNone/>
            </a:pPr>
            <a:r>
              <a:rPr lang="sv-SE" sz="1600" b="1" dirty="0" smtClean="0"/>
              <a:t>X </a:t>
            </a:r>
            <a:r>
              <a:rPr lang="sv-SE" sz="1600" dirty="0" err="1" smtClean="0"/>
              <a:t>unknown</a:t>
            </a:r>
            <a:r>
              <a:rPr lang="sv-SE" sz="1600" dirty="0" smtClean="0"/>
              <a:t> </a:t>
            </a:r>
            <a:r>
              <a:rPr lang="sv-SE" sz="1600" dirty="0" err="1" smtClean="0"/>
              <a:t>vector</a:t>
            </a:r>
            <a:endParaRPr lang="sv-SE" sz="1600" dirty="0" smtClean="0"/>
          </a:p>
          <a:p>
            <a:pPr>
              <a:buNone/>
            </a:pPr>
            <a:r>
              <a:rPr lang="sv-SE" sz="1600" b="1" dirty="0" smtClean="0"/>
              <a:t>b </a:t>
            </a:r>
            <a:r>
              <a:rPr lang="sv-SE" sz="1600" dirty="0" err="1" smtClean="0"/>
              <a:t>vector</a:t>
            </a:r>
            <a:r>
              <a:rPr lang="sv-SE" sz="1600" dirty="0" smtClean="0"/>
              <a:t> of </a:t>
            </a:r>
            <a:r>
              <a:rPr lang="sv-SE" sz="1600" dirty="0" err="1" smtClean="0"/>
              <a:t>scalars</a:t>
            </a:r>
            <a:endParaRPr lang="sv-SE" sz="1600" dirty="0" smtClean="0"/>
          </a:p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sv-SE" b="1" dirty="0" err="1" smtClean="0"/>
              <a:t>Requirement</a:t>
            </a:r>
            <a:endParaRPr lang="sv-SE" b="1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solving</a:t>
            </a:r>
            <a:r>
              <a:rPr lang="sv-SE" dirty="0" smtClean="0"/>
              <a:t> the problem </a:t>
            </a:r>
            <a:r>
              <a:rPr lang="sv-SE" dirty="0" err="1" smtClean="0"/>
              <a:t>should</a:t>
            </a:r>
            <a:r>
              <a:rPr lang="sv-SE" dirty="0" smtClean="0"/>
              <a:t> be</a:t>
            </a:r>
          </a:p>
          <a:p>
            <a:pPr lvl="1"/>
            <a:r>
              <a:rPr lang="sv-SE" dirty="0" err="1" smtClean="0"/>
              <a:t>Efficient</a:t>
            </a:r>
            <a:endParaRPr lang="sv-SE" dirty="0" smtClean="0"/>
          </a:p>
          <a:p>
            <a:pPr lvl="1"/>
            <a:r>
              <a:rPr lang="sv-SE" dirty="0" err="1" smtClean="0"/>
              <a:t>Numerically</a:t>
            </a:r>
            <a:r>
              <a:rPr lang="sv-SE" dirty="0" smtClean="0"/>
              <a:t> </a:t>
            </a:r>
            <a:r>
              <a:rPr lang="sv-SE" dirty="0" err="1" smtClean="0"/>
              <a:t>stable</a:t>
            </a: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Introduction</a:t>
            </a:r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decompositions</a:t>
            </a:r>
            <a:endParaRPr lang="sv-SE" dirty="0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14422"/>
            <a:ext cx="68008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 </a:t>
            </a:r>
            <a:r>
              <a:rPr lang="en-US" b="1" dirty="0" smtClean="0"/>
              <a:t>Ax=b </a:t>
            </a:r>
            <a:r>
              <a:rPr lang="en-US" dirty="0" smtClean="0"/>
              <a:t>is equivalent to minimizing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General scheme for iterative methods:</a:t>
            </a:r>
          </a:p>
          <a:p>
            <a:pPr marL="566928" indent="-457200">
              <a:buAutoNum type="arabicPeriod"/>
            </a:pPr>
            <a:r>
              <a:rPr lang="en-US" dirty="0" smtClean="0"/>
              <a:t>Choose starting point x</a:t>
            </a:r>
            <a:r>
              <a:rPr lang="en-US" baseline="30000" dirty="0" smtClean="0"/>
              <a:t>(0)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566928" indent="-457200">
              <a:buAutoNum type="arabicPeriod"/>
            </a:pPr>
            <a:r>
              <a:rPr lang="en-US" dirty="0" smtClean="0"/>
              <a:t>Choose direction </a:t>
            </a:r>
            <a:r>
              <a:rPr lang="en-US" i="1" dirty="0" smtClean="0"/>
              <a:t>p</a:t>
            </a:r>
            <a:r>
              <a:rPr lang="en-US" i="1" baseline="30000" dirty="0" smtClean="0"/>
              <a:t>(</a:t>
            </a:r>
            <a:r>
              <a:rPr lang="en-US" i="1" baseline="30000" dirty="0" err="1" smtClean="0"/>
              <a:t>i</a:t>
            </a:r>
            <a:r>
              <a:rPr lang="en-US" i="1" baseline="30000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and scalar </a:t>
            </a:r>
            <a:r>
              <a:rPr lang="el-GR" i="1" dirty="0" smtClean="0"/>
              <a:t>α</a:t>
            </a:r>
            <a:r>
              <a:rPr lang="en-US" i="1" baseline="30000" dirty="0" smtClean="0"/>
              <a:t>(</a:t>
            </a:r>
            <a:r>
              <a:rPr lang="en-US" i="1" baseline="30000" dirty="0" err="1" smtClean="0"/>
              <a:t>i</a:t>
            </a:r>
            <a:r>
              <a:rPr lang="en-US" i="1" baseline="30000" dirty="0" smtClean="0"/>
              <a:t>)</a:t>
            </a:r>
            <a:endParaRPr lang="en-US" dirty="0" smtClean="0"/>
          </a:p>
          <a:p>
            <a:pPr marL="566928" indent="-457200">
              <a:buAutoNum type="arabicPeriod"/>
            </a:pPr>
            <a:r>
              <a:rPr lang="en-US" dirty="0" smtClean="0"/>
              <a:t>Update 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(i-1)</a:t>
            </a:r>
            <a:r>
              <a:rPr lang="en-US" dirty="0" smtClean="0"/>
              <a:t>+</a:t>
            </a:r>
            <a:r>
              <a:rPr lang="en-US" dirty="0" smtClean="0"/>
              <a:t> </a:t>
            </a:r>
            <a:r>
              <a:rPr lang="el-GR" i="1" dirty="0" smtClean="0"/>
              <a:t>α</a:t>
            </a:r>
            <a:r>
              <a:rPr lang="en-US" i="1" baseline="30000" dirty="0" smtClean="0"/>
              <a:t>(</a:t>
            </a:r>
            <a:r>
              <a:rPr lang="en-US" i="1" baseline="30000" dirty="0" err="1" smtClean="0"/>
              <a:t>i</a:t>
            </a:r>
            <a:r>
              <a:rPr lang="en-US" i="1" baseline="30000" dirty="0" smtClean="0"/>
              <a:t>)</a:t>
            </a:r>
            <a:r>
              <a:rPr lang="en-US" i="1" dirty="0" smtClean="0"/>
              <a:t> p</a:t>
            </a:r>
            <a:r>
              <a:rPr lang="en-US" i="1" baseline="30000" dirty="0" smtClean="0"/>
              <a:t>(</a:t>
            </a:r>
            <a:r>
              <a:rPr lang="en-US" i="1" baseline="30000" dirty="0" err="1" smtClean="0"/>
              <a:t>i</a:t>
            </a:r>
            <a:r>
              <a:rPr lang="en-US" i="1" baseline="30000" dirty="0" smtClean="0"/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marL="566928" indent="-457200">
              <a:buAutoNum type="arabicPeriod"/>
            </a:pPr>
            <a:r>
              <a:rPr lang="en-US" dirty="0" smtClean="0"/>
              <a:t>Until convergence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 method</a:t>
            </a:r>
            <a:endParaRPr lang="sv-SE" dirty="0"/>
          </a:p>
        </p:txBody>
      </p:sp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928802"/>
            <a:ext cx="2286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Directions are conjugate if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need CG method?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 method</a:t>
            </a:r>
            <a:endParaRPr lang="sv-SE" dirty="0"/>
          </a:p>
        </p:txBody>
      </p:sp>
      <p:pic>
        <p:nvPicPr>
          <p:cNvPr id="228354" name="Picture 2" descr="http://upload.wikimedia.org/wikipedia/commons/thumb/b/bf/Conjugate_gradient_illustration.svg/500px-Conjugate_gradient_illustra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571612"/>
            <a:ext cx="2932515" cy="4357718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143116"/>
            <a:ext cx="3743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of conjugate directions is done directly in the algorithm: 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 method</a:t>
            </a:r>
            <a:endParaRPr lang="sv-SE" dirty="0"/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85992"/>
            <a:ext cx="654396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Comments</a:t>
            </a:r>
          </a:p>
          <a:p>
            <a:r>
              <a:rPr lang="en-US" dirty="0" smtClean="0"/>
              <a:t>Most appropriate for large (sparse) A, </a:t>
            </a:r>
            <a:r>
              <a:rPr lang="en-US" dirty="0" err="1" smtClean="0"/>
              <a:t>nxm</a:t>
            </a:r>
            <a:r>
              <a:rPr lang="en-US" dirty="0" smtClean="0"/>
              <a:t>&gt;</a:t>
            </a:r>
            <a:r>
              <a:rPr lang="en-US" dirty="0" smtClean="0"/>
              <a:t>=1000x1000</a:t>
            </a:r>
          </a:p>
          <a:p>
            <a:r>
              <a:rPr lang="en-US" dirty="0" smtClean="0"/>
              <a:t>Converges in </a:t>
            </a:r>
            <a:r>
              <a:rPr lang="en-US" i="1" dirty="0" smtClean="0"/>
              <a:t>n</a:t>
            </a:r>
            <a:r>
              <a:rPr lang="en-US" dirty="0" smtClean="0"/>
              <a:t> iterations</a:t>
            </a:r>
          </a:p>
          <a:p>
            <a:r>
              <a:rPr lang="en-US" dirty="0" smtClean="0"/>
              <a:t>In computer arithmetic, may take more time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 method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  <a:p>
            <a:r>
              <a:rPr lang="en-US" smtClean="0"/>
              <a:t>Wikipedia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Minimize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Solve the equation system                              </a:t>
            </a:r>
            <a:r>
              <a:rPr lang="en-US" dirty="0" smtClean="0"/>
              <a:t>that </a:t>
            </a:r>
            <a:r>
              <a:rPr lang="en-US" dirty="0" smtClean="0"/>
              <a:t>can be written</a:t>
            </a:r>
          </a:p>
          <a:p>
            <a:pPr>
              <a:buNone/>
            </a:pPr>
            <a:r>
              <a:rPr lang="en-US" dirty="0" smtClean="0"/>
              <a:t>	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sz="1800" dirty="0" smtClean="0"/>
              <a:t>where                                      </a:t>
            </a:r>
            <a:r>
              <a:rPr lang="en-US" sz="1800" dirty="0" smtClean="0"/>
              <a:t>is a matrix of observed x-variables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Linear</a:t>
            </a:r>
            <a:r>
              <a:rPr lang="sv-SE" dirty="0" smtClean="0"/>
              <a:t> regression </a:t>
            </a:r>
            <a:r>
              <a:rPr lang="sv-SE" dirty="0" err="1" smtClean="0"/>
              <a:t>models</a:t>
            </a:r>
            <a:endParaRPr lang="sv-SE" dirty="0"/>
          </a:p>
        </p:txBody>
      </p:sp>
      <p:graphicFrame>
        <p:nvGraphicFramePr>
          <p:cNvPr id="209924" name="Object 9"/>
          <p:cNvGraphicFramePr>
            <a:graphicFrameLocks noChangeAspect="1"/>
          </p:cNvGraphicFramePr>
          <p:nvPr/>
        </p:nvGraphicFramePr>
        <p:xfrm>
          <a:off x="4143372" y="2357430"/>
          <a:ext cx="1982787" cy="738188"/>
        </p:xfrm>
        <a:graphic>
          <a:graphicData uri="http://schemas.openxmlformats.org/presentationml/2006/ole">
            <p:oleObj spid="_x0000_s209924" name="Equation" r:id="rId3" imgW="1193760" imgH="444240" progId="Equation.3">
              <p:embed/>
            </p:oleObj>
          </a:graphicData>
        </a:graphic>
      </p:graphicFrame>
      <p:graphicFrame>
        <p:nvGraphicFramePr>
          <p:cNvPr id="209925" name="Object 7"/>
          <p:cNvGraphicFramePr>
            <a:graphicFrameLocks noChangeAspect="1"/>
          </p:cNvGraphicFramePr>
          <p:nvPr/>
        </p:nvGraphicFramePr>
        <p:xfrm>
          <a:off x="1844667" y="1565269"/>
          <a:ext cx="5461000" cy="766762"/>
        </p:xfrm>
        <a:graphic>
          <a:graphicData uri="http://schemas.openxmlformats.org/presentationml/2006/ole">
            <p:oleObj spid="_x0000_s209925" name="Equation" r:id="rId4" imgW="3073320" imgH="431640" progId="Equation.3">
              <p:embed/>
            </p:oleObj>
          </a:graphicData>
        </a:graphic>
      </p:graphicFrame>
      <p:graphicFrame>
        <p:nvGraphicFramePr>
          <p:cNvPr id="209926" name="Object 12"/>
          <p:cNvGraphicFramePr>
            <a:graphicFrameLocks noChangeAspect="1"/>
          </p:cNvGraphicFramePr>
          <p:nvPr/>
        </p:nvGraphicFramePr>
        <p:xfrm>
          <a:off x="2443163" y="3114675"/>
          <a:ext cx="2060575" cy="522288"/>
        </p:xfrm>
        <a:graphic>
          <a:graphicData uri="http://schemas.openxmlformats.org/presentationml/2006/ole">
            <p:oleObj spid="_x0000_s209926" name="Ekvation" r:id="rId5" imgW="901440" imgH="228600" progId="Equation.3">
              <p:embed/>
            </p:oleObj>
          </a:graphicData>
        </a:graphic>
      </p:graphicFrame>
      <p:graphicFrame>
        <p:nvGraphicFramePr>
          <p:cNvPr id="209927" name="Object 14"/>
          <p:cNvGraphicFramePr>
            <a:graphicFrameLocks noChangeAspect="1"/>
          </p:cNvGraphicFramePr>
          <p:nvPr/>
        </p:nvGraphicFramePr>
        <p:xfrm>
          <a:off x="1571604" y="3857628"/>
          <a:ext cx="2449512" cy="1893888"/>
        </p:xfrm>
        <a:graphic>
          <a:graphicData uri="http://schemas.openxmlformats.org/presentationml/2006/ole">
            <p:oleObj spid="_x0000_s209927" name="Equation" r:id="rId6" imgW="1511280" imgH="11682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Minimize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Solution is</a:t>
            </a:r>
          </a:p>
          <a:p>
            <a:endParaRPr lang="sv-SE" dirty="0" smtClean="0"/>
          </a:p>
          <a:p>
            <a:pPr>
              <a:buNone/>
            </a:pPr>
            <a:r>
              <a:rPr lang="sv-SE" dirty="0" err="1" smtClean="0"/>
              <a:t>w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el-GR" dirty="0" smtClean="0"/>
              <a:t>θ</a:t>
            </a:r>
            <a:r>
              <a:rPr lang="sv-SE" dirty="0" smtClean="0"/>
              <a:t> is </a:t>
            </a:r>
            <a:r>
              <a:rPr lang="sv-SE" dirty="0" err="1" smtClean="0"/>
              <a:t>found</a:t>
            </a:r>
            <a:r>
              <a:rPr lang="sv-SE" dirty="0" smtClean="0"/>
              <a:t> from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Smoothing</a:t>
            </a:r>
            <a:r>
              <a:rPr lang="sv-SE" dirty="0" smtClean="0"/>
              <a:t> </a:t>
            </a:r>
            <a:r>
              <a:rPr lang="sv-SE" dirty="0" err="1" smtClean="0"/>
              <a:t>splines</a:t>
            </a:r>
            <a:endParaRPr lang="sv-SE" dirty="0"/>
          </a:p>
        </p:txBody>
      </p:sp>
      <p:graphicFrame>
        <p:nvGraphicFramePr>
          <p:cNvPr id="210946" name="Object 7"/>
          <p:cNvGraphicFramePr>
            <a:graphicFrameLocks noChangeAspect="1"/>
          </p:cNvGraphicFramePr>
          <p:nvPr/>
        </p:nvGraphicFramePr>
        <p:xfrm>
          <a:off x="1417638" y="2000250"/>
          <a:ext cx="5483225" cy="766763"/>
        </p:xfrm>
        <a:graphic>
          <a:graphicData uri="http://schemas.openxmlformats.org/presentationml/2006/ole">
            <p:oleObj spid="_x0000_s210946" name="Ekvation" r:id="rId3" imgW="3085920" imgH="431640" progId="Equation.3">
              <p:embed/>
            </p:oleObj>
          </a:graphicData>
        </a:graphic>
      </p:graphicFrame>
      <p:graphicFrame>
        <p:nvGraphicFramePr>
          <p:cNvPr id="210947" name="Object 12"/>
          <p:cNvGraphicFramePr>
            <a:graphicFrameLocks noChangeAspect="1"/>
          </p:cNvGraphicFramePr>
          <p:nvPr/>
        </p:nvGraphicFramePr>
        <p:xfrm>
          <a:off x="2214546" y="4572008"/>
          <a:ext cx="3221037" cy="550863"/>
        </p:xfrm>
        <a:graphic>
          <a:graphicData uri="http://schemas.openxmlformats.org/presentationml/2006/ole">
            <p:oleObj spid="_x0000_s210947" name="Ekvation" r:id="rId4" imgW="1409400" imgH="241200" progId="Equation.3">
              <p:embed/>
            </p:oleObj>
          </a:graphicData>
        </a:graphic>
      </p:graphicFrame>
      <p:graphicFrame>
        <p:nvGraphicFramePr>
          <p:cNvPr id="210948" name="Object 7"/>
          <p:cNvGraphicFramePr>
            <a:graphicFrameLocks noChangeAspect="1"/>
          </p:cNvGraphicFramePr>
          <p:nvPr/>
        </p:nvGraphicFramePr>
        <p:xfrm>
          <a:off x="2357422" y="3071810"/>
          <a:ext cx="2098675" cy="766763"/>
        </p:xfrm>
        <a:graphic>
          <a:graphicData uri="http://schemas.openxmlformats.org/presentationml/2006/ole">
            <p:oleObj spid="_x0000_s210948" name="Ekvation" r:id="rId5" imgW="11808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it is important to solve </a:t>
            </a:r>
            <a:r>
              <a:rPr lang="en-US" b="1" dirty="0" smtClean="0"/>
              <a:t>Ax=b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Aware of computer arithmetic! </a:t>
            </a:r>
            <a:r>
              <a:rPr lang="en-US" dirty="0" smtClean="0"/>
              <a:t>(recall </a:t>
            </a:r>
            <a:r>
              <a:rPr lang="en-US" dirty="0" err="1" smtClean="0"/>
              <a:t>a+x</a:t>
            </a:r>
            <a:r>
              <a:rPr lang="en-US" dirty="0" smtClean="0"/>
              <a:t>=x)</a:t>
            </a:r>
          </a:p>
          <a:p>
            <a:endParaRPr lang="en-US" dirty="0" smtClean="0"/>
          </a:p>
          <a:p>
            <a:r>
              <a:rPr lang="en-US" dirty="0" smtClean="0"/>
              <a:t>Condition number</a:t>
            </a:r>
          </a:p>
          <a:p>
            <a:pPr lvl="1"/>
            <a:r>
              <a:rPr lang="en-US" dirty="0" smtClean="0"/>
              <a:t>Original system</a:t>
            </a:r>
          </a:p>
          <a:p>
            <a:pPr lvl="1"/>
            <a:r>
              <a:rPr lang="en-US" dirty="0" smtClean="0"/>
              <a:t>Perturbed system</a:t>
            </a:r>
            <a:endParaRPr lang="sv-SE" dirty="0" smtClean="0"/>
          </a:p>
          <a:p>
            <a:endParaRPr lang="en-US" dirty="0" smtClean="0"/>
          </a:p>
          <a:p>
            <a:r>
              <a:rPr lang="en-US" dirty="0" smtClean="0"/>
              <a:t>Solution is good if small perturbation of </a:t>
            </a:r>
            <a:r>
              <a:rPr lang="en-US" i="1" dirty="0" smtClean="0"/>
              <a:t>b</a:t>
            </a:r>
            <a:r>
              <a:rPr lang="en-US" dirty="0" smtClean="0"/>
              <a:t> causes small perturbation of </a:t>
            </a:r>
            <a:r>
              <a:rPr lang="en-US" i="1" dirty="0" smtClean="0"/>
              <a:t>x, </a:t>
            </a:r>
            <a:r>
              <a:rPr lang="en-US" dirty="0" smtClean="0"/>
              <a:t>and since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Solving</a:t>
            </a:r>
            <a:r>
              <a:rPr lang="sv-SE" dirty="0" smtClean="0"/>
              <a:t> system of </a:t>
            </a:r>
            <a:r>
              <a:rPr lang="sv-SE" dirty="0" err="1" smtClean="0"/>
              <a:t>linear</a:t>
            </a:r>
            <a:r>
              <a:rPr lang="sv-SE" dirty="0" smtClean="0"/>
              <a:t> </a:t>
            </a:r>
            <a:r>
              <a:rPr lang="sv-SE" dirty="0" err="1" smtClean="0"/>
              <a:t>equations</a:t>
            </a:r>
            <a:endParaRPr lang="sv-SE" dirty="0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857496"/>
            <a:ext cx="847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143248"/>
            <a:ext cx="847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3214686"/>
            <a:ext cx="1171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3214686"/>
            <a:ext cx="1076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1670" y="4572008"/>
            <a:ext cx="25336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 number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Properties:</a:t>
            </a:r>
          </a:p>
          <a:p>
            <a:r>
              <a:rPr lang="en-US" dirty="0" smtClean="0"/>
              <a:t>Large condition number is a bad signal, but does not imply ill-conditioning</a:t>
            </a:r>
          </a:p>
          <a:p>
            <a:r>
              <a:rPr lang="en-US" dirty="0" smtClean="0"/>
              <a:t>If norm is L</a:t>
            </a:r>
            <a:r>
              <a:rPr lang="en-US" baseline="-25000" dirty="0" smtClean="0"/>
              <a:t>2</a:t>
            </a:r>
            <a:r>
              <a:rPr lang="en-US" dirty="0" smtClean="0"/>
              <a:t> then k is ratio of </a:t>
            </a:r>
            <a:r>
              <a:rPr lang="en-US" dirty="0" err="1" smtClean="0"/>
              <a:t>max.eigenvalue</a:t>
            </a:r>
            <a:r>
              <a:rPr lang="en-US" dirty="0" smtClean="0"/>
              <a:t> and </a:t>
            </a:r>
            <a:r>
              <a:rPr lang="en-US" dirty="0" err="1" smtClean="0"/>
              <a:t>min.eigenvalue</a:t>
            </a:r>
            <a:endParaRPr lang="en-US" dirty="0" smtClean="0"/>
          </a:p>
          <a:p>
            <a:r>
              <a:rPr lang="en-US" dirty="0" smtClean="0"/>
              <a:t>Since                                            problems in regression fitting may appear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Solving</a:t>
            </a:r>
            <a:r>
              <a:rPr lang="sv-SE" dirty="0" smtClean="0"/>
              <a:t> system of </a:t>
            </a:r>
            <a:r>
              <a:rPr lang="sv-SE" dirty="0" err="1" smtClean="0"/>
              <a:t>linear</a:t>
            </a:r>
            <a:r>
              <a:rPr lang="sv-SE" dirty="0" smtClean="0"/>
              <a:t> </a:t>
            </a:r>
            <a:r>
              <a:rPr lang="sv-SE" dirty="0" err="1" smtClean="0"/>
              <a:t>equations</a:t>
            </a:r>
            <a:endParaRPr lang="sv-SE" dirty="0"/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85926"/>
            <a:ext cx="1981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4214818"/>
            <a:ext cx="2952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09746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700" b="1" dirty="0" smtClean="0">
                <a:solidFill>
                  <a:srgbClr val="FF0000"/>
                </a:solidFill>
              </a:rPr>
              <a:t>Basic idea</a:t>
            </a:r>
          </a:p>
          <a:p>
            <a:endParaRPr lang="en-US" sz="1700" dirty="0" smtClean="0"/>
          </a:p>
          <a:p>
            <a:r>
              <a:rPr lang="en-US" sz="1700" dirty="0" smtClean="0"/>
              <a:t>Consider </a:t>
            </a:r>
            <a:r>
              <a:rPr lang="en-US" sz="1700" dirty="0" smtClean="0"/>
              <a:t>the equation system                   where A is a square nonsingular matrix</a:t>
            </a:r>
          </a:p>
          <a:p>
            <a:endParaRPr lang="en-US" sz="1700" dirty="0" smtClean="0"/>
          </a:p>
          <a:p>
            <a:r>
              <a:rPr lang="en-US" sz="1700" dirty="0" smtClean="0"/>
              <a:t>Set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Form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and continue to eliminate variables one by one	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Gaussian</a:t>
            </a:r>
            <a:r>
              <a:rPr lang="sv-SE" sz="2800" dirty="0" smtClean="0"/>
              <a:t> elimination and LU </a:t>
            </a:r>
            <a:r>
              <a:rPr lang="sv-SE" sz="2800" dirty="0" err="1" smtClean="0"/>
              <a:t>decomposition</a:t>
            </a:r>
            <a:endParaRPr lang="sv-SE" sz="28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0622" y="1801601"/>
          <a:ext cx="854404" cy="343209"/>
        </p:xfrm>
        <a:graphic>
          <a:graphicData uri="http://schemas.openxmlformats.org/presentationml/2006/ole">
            <p:oleObj spid="_x0000_s214018" name="Equation" r:id="rId3" imgW="444240" imgH="177480" progId="Equation.3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62196" y="2304839"/>
          <a:ext cx="2429983" cy="1422076"/>
        </p:xfrm>
        <a:graphic>
          <a:graphicData uri="http://schemas.openxmlformats.org/presentationml/2006/ole">
            <p:oleObj spid="_x0000_s214019" name="Equation" r:id="rId4" imgW="2387520" imgH="1396800" progId="Equation.3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049309" y="4105064"/>
          <a:ext cx="7423177" cy="1562546"/>
        </p:xfrm>
        <a:graphic>
          <a:graphicData uri="http://schemas.openxmlformats.org/presentationml/2006/ole">
            <p:oleObj spid="_x0000_s214020" name="Equation" r:id="rId5" imgW="6629400" imgH="13968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Two stages</a:t>
            </a:r>
          </a:p>
          <a:p>
            <a:pPr lvl="1"/>
            <a:r>
              <a:rPr lang="en-US" dirty="0" smtClean="0"/>
              <a:t>Forward reduction</a:t>
            </a:r>
          </a:p>
          <a:p>
            <a:pPr lvl="1"/>
            <a:r>
              <a:rPr lang="en-US" dirty="0" smtClean="0"/>
              <a:t>Back substitution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Forward reduction</a:t>
            </a:r>
          </a:p>
          <a:p>
            <a:pPr lvl="1"/>
            <a:r>
              <a:rPr lang="en-US" dirty="0" smtClean="0"/>
              <a:t>Replacement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Row interchange (if after k steps </a:t>
            </a:r>
            <a:r>
              <a:rPr lang="en-US" dirty="0" err="1" smtClean="0"/>
              <a:t>a</a:t>
            </a:r>
            <a:r>
              <a:rPr lang="en-US" i="1" baseline="-25000" dirty="0" err="1" smtClean="0"/>
              <a:t>kk</a:t>
            </a:r>
            <a:r>
              <a:rPr lang="en-US" i="1" dirty="0" smtClean="0"/>
              <a:t> </a:t>
            </a:r>
            <a:r>
              <a:rPr lang="en-US" dirty="0" smtClean="0"/>
              <a:t>becomes zero)</a:t>
            </a:r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/>
              <a:t>Gaussian</a:t>
            </a:r>
            <a:r>
              <a:rPr lang="sv-SE" sz="2800" dirty="0" smtClean="0"/>
              <a:t> elimination and LU </a:t>
            </a:r>
            <a:r>
              <a:rPr lang="sv-SE" sz="2800" dirty="0" err="1" smtClean="0"/>
              <a:t>decomposition</a:t>
            </a:r>
            <a:endParaRPr lang="sv-SE" sz="2800" dirty="0"/>
          </a:p>
        </p:txBody>
      </p:sp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500438"/>
            <a:ext cx="4210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500570"/>
            <a:ext cx="24574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Forward reduction, </a:t>
            </a:r>
            <a:r>
              <a:rPr lang="en-US" dirty="0" smtClean="0">
                <a:solidFill>
                  <a:srgbClr val="0070C0"/>
                </a:solidFill>
              </a:rPr>
              <a:t>equivalent elementary </a:t>
            </a:r>
            <a:r>
              <a:rPr lang="en-US" dirty="0" smtClean="0">
                <a:solidFill>
                  <a:srgbClr val="0070C0"/>
                </a:solidFill>
              </a:rPr>
              <a:t>operations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Replacement</a:t>
            </a:r>
          </a:p>
          <a:p>
            <a:pPr lvl="2"/>
            <a:r>
              <a:rPr lang="en-US" dirty="0" smtClean="0"/>
              <a:t>Introduce E=I and </a:t>
            </a:r>
            <a:r>
              <a:rPr lang="en-US" dirty="0" smtClean="0"/>
              <a:t>replace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jk</a:t>
            </a:r>
            <a:r>
              <a:rPr lang="en-US" dirty="0" smtClean="0"/>
              <a:t> by </a:t>
            </a:r>
            <a:r>
              <a:rPr lang="en-US" i="1" dirty="0" smtClean="0"/>
              <a:t>c</a:t>
            </a:r>
            <a:r>
              <a:rPr lang="en-US" dirty="0" smtClean="0"/>
              <a:t> (this is a lower triangular!)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Row interchange</a:t>
            </a:r>
          </a:p>
          <a:p>
            <a:pPr lvl="2"/>
            <a:r>
              <a:rPr lang="en-US" dirty="0" smtClean="0"/>
              <a:t>Introduce E=I and interchange rows </a:t>
            </a:r>
            <a:r>
              <a:rPr lang="en-US" i="1" dirty="0" smtClean="0"/>
              <a:t>j and k</a:t>
            </a:r>
            <a:endParaRPr lang="en-US" dirty="0" smtClean="0"/>
          </a:p>
          <a:p>
            <a:r>
              <a:rPr lang="en-US" dirty="0" smtClean="0"/>
              <a:t>!Elementary operations transform the system as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b="1" dirty="0" err="1" smtClean="0"/>
              <a:t>EAx</a:t>
            </a:r>
            <a:r>
              <a:rPr lang="en-US" b="1" dirty="0" smtClean="0"/>
              <a:t>=</a:t>
            </a:r>
            <a:r>
              <a:rPr lang="en-US" b="1" dirty="0" err="1" smtClean="0"/>
              <a:t>Eb</a:t>
            </a:r>
            <a:endParaRPr lang="sv-S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>
                <a:solidFill>
                  <a:srgbClr val="464646"/>
                </a:solidFill>
              </a:rPr>
              <a:t>Gaussian</a:t>
            </a:r>
            <a:r>
              <a:rPr lang="sv-SE" sz="2800" dirty="0" smtClean="0">
                <a:solidFill>
                  <a:srgbClr val="464646"/>
                </a:solidFill>
              </a:rPr>
              <a:t> elimination and LU </a:t>
            </a:r>
            <a:r>
              <a:rPr lang="sv-SE" sz="2800" dirty="0" err="1" smtClean="0">
                <a:solidFill>
                  <a:srgbClr val="464646"/>
                </a:solidFill>
              </a:rPr>
              <a:t>decomposition</a:t>
            </a:r>
            <a:endParaRPr lang="sv-S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36729</TotalTime>
  <Words>688</Words>
  <Application>Microsoft Office PowerPoint</Application>
  <PresentationFormat>On-screen Show (4:3)</PresentationFormat>
  <Paragraphs>231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Concourse</vt:lpstr>
      <vt:lpstr>Microsoft Equation 3.0</vt:lpstr>
      <vt:lpstr>Lecture 5: Numerical linear algebra</vt:lpstr>
      <vt:lpstr>Introduction</vt:lpstr>
      <vt:lpstr>Linear regression models</vt:lpstr>
      <vt:lpstr>Smoothing splines</vt:lpstr>
      <vt:lpstr>Solving system of linear equations</vt:lpstr>
      <vt:lpstr>Solving system of linear equations</vt:lpstr>
      <vt:lpstr>Gaussian elimination and LU decomposition</vt:lpstr>
      <vt:lpstr>Gaussian elimination and LU decomposition</vt:lpstr>
      <vt:lpstr>Gaussian elimination and LU decomposition</vt:lpstr>
      <vt:lpstr>Gaussian elimination and LU decomposition</vt:lpstr>
      <vt:lpstr>Gaussian elimination and LU decomposition</vt:lpstr>
      <vt:lpstr>Gaussian elimination and LU decomposition</vt:lpstr>
      <vt:lpstr>LU decomposition</vt:lpstr>
      <vt:lpstr>QR decomposition</vt:lpstr>
      <vt:lpstr>QR factorization</vt:lpstr>
      <vt:lpstr>How to do QR</vt:lpstr>
      <vt:lpstr>How to do QR</vt:lpstr>
      <vt:lpstr>Cholesky decomposition</vt:lpstr>
      <vt:lpstr>Cholesky decomposition</vt:lpstr>
      <vt:lpstr>Other decompositions</vt:lpstr>
      <vt:lpstr>Conjugate gradient method</vt:lpstr>
      <vt:lpstr>Conjugate gradient method</vt:lpstr>
      <vt:lpstr>Conjugate gradient method</vt:lpstr>
      <vt:lpstr>Conjugate gradient method</vt:lpstr>
      <vt:lpstr>Reading</vt:lpstr>
    </vt:vector>
  </TitlesOfParts>
  <Company>Linkopings universitet, 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2868</cp:revision>
  <dcterms:created xsi:type="dcterms:W3CDTF">2010-03-24T13:38:58Z</dcterms:created>
  <dcterms:modified xsi:type="dcterms:W3CDTF">2010-04-29T10:02:58Z</dcterms:modified>
</cp:coreProperties>
</file>