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2010-05-14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82C67A-F5A8-4F31-90D7-B9913BF57A82}" type="datetime1">
              <a:rPr lang="sv-SE" smtClean="0"/>
              <a:pPr/>
              <a:t>2010-05-14</a:t>
            </a:fld>
            <a:endParaRPr lang="sv-S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F0EE3-205A-4DE5-92A4-10EEC5B677EC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8FECF8-33E9-44CB-98A9-60914E7828BC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Computational statistics 2009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82059-E6C8-4ECB-8D30-324D1E2D36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275EA0-E827-4CF6-9DC4-F0C88824C0B5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dirty="0" err="1" smtClean="0"/>
              <a:t>Computational</a:t>
            </a:r>
            <a:r>
              <a:rPr lang="sv-SE" dirty="0" smtClean="0"/>
              <a:t> Statistics-2010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72C36C-FAE5-4140-8AC5-75BAF365EA4A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ADB335-0A5D-4F77-956A-F9AA0EA1513F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7E829D-72DB-4D4E-A362-0F5DAECD3035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1AD54C-1A63-4A05-9C9E-8FEBB0F78766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755F88-B113-4C1C-95FE-997856333AB9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0FB8A2-59F2-46D2-87C3-388D370CA28E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10B785-DBEC-4FC2-B9E5-07AD8FBB3A23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1BDE46-7018-426F-849D-6A628FF23D0E}" type="datetime1">
              <a:rPr lang="sv-SE" smtClean="0"/>
              <a:pPr/>
              <a:t>2010-05-14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</a:t>
            </a:r>
            <a:r>
              <a:rPr lang="sv-SE" dirty="0" smtClean="0"/>
              <a:t>7: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3100" dirty="0" err="1" smtClean="0"/>
              <a:t>Stochastic</a:t>
            </a:r>
            <a:r>
              <a:rPr lang="sv-SE" sz="3100" dirty="0" smtClean="0"/>
              <a:t> </a:t>
            </a:r>
            <a:r>
              <a:rPr lang="sv-SE" sz="3100" dirty="0" err="1" smtClean="0"/>
              <a:t>optimization</a:t>
            </a:r>
            <a:r>
              <a:rPr lang="sv-SE" sz="3100" dirty="0" smtClean="0"/>
              <a:t/>
            </a:r>
            <a:br>
              <a:rPr lang="sv-SE" sz="3100" dirty="0" smtClean="0"/>
            </a:br>
            <a:r>
              <a:rPr lang="sv-SE" sz="3100" dirty="0" smtClean="0"/>
              <a:t>EM </a:t>
            </a:r>
            <a:r>
              <a:rPr lang="sv-SE" sz="3100" dirty="0" err="1" smtClean="0"/>
              <a:t>algorithm</a:t>
            </a:r>
            <a:r>
              <a:rPr lang="sv-SE" sz="3100" dirty="0" smtClean="0"/>
              <a:t/>
            </a:r>
            <a:br>
              <a:rPr lang="sv-SE" sz="3100" dirty="0" smtClean="0"/>
            </a:br>
            <a:r>
              <a:rPr lang="sv-SE" sz="3100" dirty="0" err="1" smtClean="0"/>
              <a:t>Sensitivity</a:t>
            </a:r>
            <a:r>
              <a:rPr lang="sv-SE" sz="3100" dirty="0" smtClean="0"/>
              <a:t> </a:t>
            </a:r>
            <a:r>
              <a:rPr lang="sv-SE" sz="3100" dirty="0" err="1" smtClean="0"/>
              <a:t>analysis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1500174"/>
            <a:ext cx="743516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 marL="566928" indent="-457200">
              <a:buNone/>
            </a:pPr>
            <a:r>
              <a:rPr lang="en-US" dirty="0" smtClean="0">
                <a:solidFill>
                  <a:srgbClr val="0070C0"/>
                </a:solidFill>
              </a:rPr>
              <a:t>Encoding and crossover</a:t>
            </a:r>
          </a:p>
          <a:p>
            <a:pPr marL="566928" indent="-457200">
              <a:buNone/>
            </a:pPr>
            <a:r>
              <a:rPr lang="en-US" dirty="0" smtClean="0"/>
              <a:t>First idea  - encode tours as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n.</a:t>
            </a:r>
            <a:r>
              <a:rPr lang="en-US" dirty="0" smtClean="0"/>
              <a:t> Problem: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Instead: Remove FAB from DEACGBF -&gt; DECG. Obtain first child by appending: FABDECG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Second child is obtained by taking prefix from parent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714620"/>
            <a:ext cx="2219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Mutation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taking small population and using only crossover – the input domain becomes limited, may converge to local solution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Taking large initial population may be computationally heavy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Mutation allows to investigate entire input domain</a:t>
            </a:r>
          </a:p>
          <a:p>
            <a:endParaRPr lang="en-US" dirty="0" smtClean="0"/>
          </a:p>
          <a:p>
            <a:r>
              <a:rPr lang="en-US" dirty="0" smtClean="0"/>
              <a:t>In traveling salesman, mutation =moving a city in the tour to another position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Other issues</a:t>
            </a:r>
          </a:p>
          <a:p>
            <a:endParaRPr lang="en-US" dirty="0" smtClean="0"/>
          </a:p>
          <a:p>
            <a:r>
              <a:rPr lang="en-US" dirty="0" smtClean="0"/>
              <a:t>Reproduction: Among </a:t>
            </a:r>
            <a:r>
              <a:rPr lang="en-US" i="1" dirty="0" smtClean="0"/>
              <a:t>m</a:t>
            </a:r>
            <a:r>
              <a:rPr lang="en-US" dirty="0" smtClean="0"/>
              <a:t> tours </a:t>
            </a:r>
            <a:r>
              <a:rPr lang="en-US" dirty="0" smtClean="0"/>
              <a:t>selected </a:t>
            </a:r>
            <a:r>
              <a:rPr lang="en-US" dirty="0" smtClean="0"/>
              <a:t>at step 2, two best are selected for reproduction, two worst replaced by children</a:t>
            </a:r>
          </a:p>
          <a:p>
            <a:endParaRPr lang="en-US" dirty="0" smtClean="0"/>
          </a:p>
          <a:p>
            <a:r>
              <a:rPr lang="en-US" dirty="0" smtClean="0"/>
              <a:t>Neighborhood size: large </a:t>
            </a:r>
            <a:r>
              <a:rPr lang="en-US" i="1" dirty="0" smtClean="0"/>
              <a:t>m</a:t>
            </a:r>
            <a:r>
              <a:rPr lang="en-US" dirty="0" smtClean="0"/>
              <a:t> – some tours are never parents, global solution may not be attained</a:t>
            </a:r>
          </a:p>
          <a:p>
            <a:endParaRPr lang="en-US" dirty="0" smtClean="0"/>
          </a:p>
          <a:p>
            <a:r>
              <a:rPr lang="en-US" dirty="0" smtClean="0"/>
              <a:t>Mutation </a:t>
            </a:r>
            <a:r>
              <a:rPr lang="en-US" dirty="0" err="1" smtClean="0"/>
              <a:t>probalility</a:t>
            </a:r>
            <a:r>
              <a:rPr lang="en-US" dirty="0" smtClean="0"/>
              <a:t> should be fixed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Before: All input variables are known </a:t>
            </a:r>
            <a:r>
              <a:rPr lang="en-US" b="1" dirty="0" smtClean="0"/>
              <a:t>Y</a:t>
            </a:r>
          </a:p>
          <a:p>
            <a:r>
              <a:rPr lang="en-US" dirty="0" smtClean="0"/>
              <a:t>Now: model depends on the variables which are known </a:t>
            </a:r>
            <a:r>
              <a:rPr lang="en-US" b="1" dirty="0" smtClean="0"/>
              <a:t>Y </a:t>
            </a:r>
            <a:r>
              <a:rPr lang="en-US" dirty="0" smtClean="0"/>
              <a:t>and those that can not be observed </a:t>
            </a:r>
            <a:r>
              <a:rPr lang="en-US" b="1" dirty="0" smtClean="0"/>
              <a:t>Z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How to find model parameters </a:t>
            </a:r>
            <a:r>
              <a:rPr lang="el-GR" dirty="0" smtClean="0">
                <a:solidFill>
                  <a:srgbClr val="0070C0"/>
                </a:solidFill>
              </a:rPr>
              <a:t>θ</a:t>
            </a:r>
            <a:r>
              <a:rPr lang="en-US" dirty="0" smtClean="0">
                <a:solidFill>
                  <a:srgbClr val="0070C0"/>
                </a:solidFill>
              </a:rPr>
              <a:t>?</a:t>
            </a:r>
          </a:p>
          <a:p>
            <a:endParaRPr lang="en-US" dirty="0" smtClean="0"/>
          </a:p>
          <a:p>
            <a:r>
              <a:rPr lang="en-US" dirty="0" smtClean="0"/>
              <a:t>Before: Apply maximum likelihood approach </a:t>
            </a:r>
          </a:p>
          <a:p>
            <a:r>
              <a:rPr lang="en-US" dirty="0" smtClean="0"/>
              <a:t>Now: Use </a:t>
            </a:r>
            <a:r>
              <a:rPr lang="en-US" b="1" dirty="0" smtClean="0"/>
              <a:t>EM algorithm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EM algorithm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Choose starting point </a:t>
            </a:r>
            <a:r>
              <a:rPr lang="el-GR" i="1" dirty="0" smtClean="0"/>
              <a:t>θ</a:t>
            </a:r>
            <a:r>
              <a:rPr lang="en-US" i="1" baseline="30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pPr marL="566928" indent="-457200">
              <a:buFont typeface="+mj-lt"/>
              <a:buAutoNum type="arabicPeriod"/>
            </a:pPr>
            <a:r>
              <a:rPr lang="en-US" i="1" dirty="0" smtClean="0"/>
              <a:t>E-step</a:t>
            </a:r>
            <a:r>
              <a:rPr lang="en-US" dirty="0" smtClean="0"/>
              <a:t> : Derive </a:t>
            </a:r>
            <a:r>
              <a:rPr lang="en-US" i="1" dirty="0" smtClean="0"/>
              <a:t>Q(</a:t>
            </a:r>
            <a:r>
              <a:rPr lang="el-GR" i="1" dirty="0" smtClean="0"/>
              <a:t>θ</a:t>
            </a:r>
            <a:r>
              <a:rPr lang="en-US" i="1" baseline="30000" dirty="0" smtClean="0"/>
              <a:t>i</a:t>
            </a:r>
            <a:r>
              <a:rPr lang="en-US" i="1" dirty="0" smtClean="0"/>
              <a:t>,</a:t>
            </a:r>
            <a:r>
              <a:rPr lang="el-GR" i="1" dirty="0" smtClean="0"/>
              <a:t> </a:t>
            </a:r>
            <a:r>
              <a:rPr lang="el-GR" i="1" dirty="0" smtClean="0"/>
              <a:t>θ</a:t>
            </a:r>
            <a:r>
              <a:rPr lang="en-US" i="1" dirty="0" smtClean="0"/>
              <a:t>) </a:t>
            </a: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i="1" dirty="0" smtClean="0"/>
              <a:t>M-step</a:t>
            </a:r>
            <a:r>
              <a:rPr lang="en-US" dirty="0" smtClean="0"/>
              <a:t>: Maximize </a:t>
            </a:r>
            <a:r>
              <a:rPr lang="en-US" i="1" dirty="0" smtClean="0"/>
              <a:t>Q(</a:t>
            </a:r>
            <a:r>
              <a:rPr lang="el-GR" i="1" dirty="0" smtClean="0"/>
              <a:t>θ</a:t>
            </a:r>
            <a:r>
              <a:rPr lang="en-US" i="1" baseline="30000" dirty="0" err="1" smtClean="0"/>
              <a:t>i</a:t>
            </a:r>
            <a:r>
              <a:rPr lang="en-US" i="1" dirty="0" smtClean="0"/>
              <a:t>,</a:t>
            </a:r>
            <a:r>
              <a:rPr lang="el-GR" i="1" dirty="0" smtClean="0"/>
              <a:t> θ</a:t>
            </a:r>
            <a:r>
              <a:rPr lang="en-US" i="1" dirty="0" smtClean="0"/>
              <a:t>)</a:t>
            </a:r>
            <a:r>
              <a:rPr lang="en-US" dirty="0" smtClean="0"/>
              <a:t> with respect to </a:t>
            </a:r>
            <a:r>
              <a:rPr lang="el-GR" i="1" dirty="0" smtClean="0"/>
              <a:t>θ</a:t>
            </a:r>
            <a:r>
              <a:rPr lang="en-US" i="1" dirty="0" smtClean="0"/>
              <a:t>, </a:t>
            </a:r>
            <a:r>
              <a:rPr lang="el-GR" i="1" dirty="0" smtClean="0"/>
              <a:t>θ</a:t>
            </a:r>
            <a:r>
              <a:rPr lang="en-US" i="1" baseline="30000" dirty="0" smtClean="0"/>
              <a:t>i+1</a:t>
            </a:r>
            <a:r>
              <a:rPr lang="en-US" i="1" dirty="0" smtClean="0"/>
              <a:t>=optimal </a:t>
            </a:r>
            <a:r>
              <a:rPr lang="el-GR" i="1" dirty="0" smtClean="0"/>
              <a:t>θ</a:t>
            </a:r>
            <a:endParaRPr lang="en-US" i="1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until convergence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r>
              <a:rPr lang="en-US" b="1" dirty="0" smtClean="0">
                <a:solidFill>
                  <a:srgbClr val="006600"/>
                </a:solidFill>
              </a:rPr>
              <a:t>Example</a:t>
            </a:r>
            <a:r>
              <a:rPr lang="en-US" dirty="0" smtClean="0"/>
              <a:t>: Two-component mixture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sv-SE" dirty="0"/>
          </a:p>
        </p:txBody>
      </p:sp>
      <p:graphicFrame>
        <p:nvGraphicFramePr>
          <p:cNvPr id="287747" name="Object 8"/>
          <p:cNvGraphicFramePr>
            <a:graphicFrameLocks noChangeAspect="1"/>
          </p:cNvGraphicFramePr>
          <p:nvPr/>
        </p:nvGraphicFramePr>
        <p:xfrm>
          <a:off x="1214414" y="2071678"/>
          <a:ext cx="5862637" cy="434975"/>
        </p:xfrm>
        <a:graphic>
          <a:graphicData uri="http://schemas.openxmlformats.org/presentationml/2006/ole">
            <p:oleObj spid="_x0000_s287747" name="Ekvation" r:id="rId3" imgW="377172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2428875"/>
            <a:ext cx="7315200" cy="26654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smtClean="0">
                <a:latin typeface="Arial" charset="0"/>
              </a:rPr>
              <a:t>	SA is the study of how the variation in the output of a model can be apportioned to different sources of variation.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GB" sz="2000" b="1" smtClean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GB" sz="2000" b="1" smtClean="0">
              <a:latin typeface="Arial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smtClean="0">
                <a:latin typeface="Arial" charset="0"/>
              </a:rPr>
              <a:t>	JRC web-site: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smtClean="0">
                <a:latin typeface="Arial" charset="0"/>
              </a:rPr>
              <a:t>	</a:t>
            </a:r>
            <a:r>
              <a:rPr lang="en-GB" sz="1800" b="1" smtClean="0"/>
              <a:t>http://sensitivity-analysis.jrc.cec.eu.int/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Objectives</a:t>
            </a:r>
            <a:r>
              <a:rPr lang="sv-SE" dirty="0" smtClean="0"/>
              <a:t> of </a:t>
            </a:r>
            <a:r>
              <a:rPr lang="sv-SE" dirty="0" err="1" smtClean="0"/>
              <a:t>sensitivity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900113" y="2060575"/>
            <a:ext cx="7416800" cy="24929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endParaRPr lang="en-US" sz="1800" b="1" dirty="0">
              <a:latin typeface="Arial" charset="0"/>
            </a:endParaRPr>
          </a:p>
          <a:p>
            <a:pPr marL="457200" indent="-457200">
              <a:buClr>
                <a:srgbClr val="CC3300"/>
              </a:buClr>
              <a:buFont typeface="Wingdings" pitchFamily="2" charset="2"/>
              <a:buChar char="Ø"/>
            </a:pPr>
            <a:r>
              <a:rPr lang="en-US" sz="1800" b="1" dirty="0">
                <a:latin typeface="Arial" charset="0"/>
              </a:rPr>
              <a:t>Supply-demand models: </a:t>
            </a:r>
          </a:p>
          <a:p>
            <a:pPr marL="914400" lvl="1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1800" b="1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How sensitive is the predicted petrol consumption to a major change in price?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Char char="Ø"/>
            </a:pPr>
            <a:endParaRPr lang="en-US" sz="1800" b="1" dirty="0">
              <a:latin typeface="Arial" charset="0"/>
            </a:endParaRPr>
          </a:p>
          <a:p>
            <a:pPr marL="457200" indent="-457200">
              <a:buClr>
                <a:srgbClr val="CC3300"/>
              </a:buClr>
              <a:buFont typeface="Wingdings" pitchFamily="2" charset="2"/>
              <a:buChar char="Ø"/>
            </a:pPr>
            <a:r>
              <a:rPr lang="en-US" sz="1800" b="1" dirty="0">
                <a:latin typeface="Arial" charset="0"/>
              </a:rPr>
              <a:t>Weather forecasting models:</a:t>
            </a:r>
          </a:p>
          <a:p>
            <a:pPr marL="914400" lvl="1" indent="-457200">
              <a:buClr>
                <a:srgbClr val="CC3300"/>
              </a:buClr>
              <a:buFont typeface="Wingdings" pitchFamily="2" charset="2"/>
              <a:buNone/>
            </a:pPr>
            <a:r>
              <a:rPr lang="en-US" sz="1800" b="1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How sensitive are the weather forecasts to the grid size used in the calculations?</a:t>
            </a:r>
          </a:p>
          <a:p>
            <a:pPr marL="457200" indent="-457200">
              <a:buClr>
                <a:srgbClr val="CC3300"/>
              </a:buClr>
              <a:buFont typeface="Wingdings" pitchFamily="2" charset="2"/>
              <a:buChar char="Ø"/>
            </a:pPr>
            <a:endParaRPr lang="en-GB" sz="1600" b="1" dirty="0"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Examples of questions addressed in SA</a:t>
            </a:r>
            <a:endParaRPr lang="sv-S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773987" cy="3097213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endParaRPr lang="en-US" sz="20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Arial" charset="0"/>
              </a:rPr>
              <a:t>A </a:t>
            </a:r>
            <a:r>
              <a:rPr lang="en-US" sz="2000" b="1" u="sng" dirty="0" smtClean="0">
                <a:latin typeface="Arial" charset="0"/>
              </a:rPr>
              <a:t>local</a:t>
            </a:r>
            <a:r>
              <a:rPr lang="en-US" sz="2000" b="1" dirty="0" smtClean="0">
                <a:latin typeface="Arial" charset="0"/>
              </a:rPr>
              <a:t> SA is concerned with small changes about some central case of interest and their impact on the outcome of the calculations 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Arial" charset="0"/>
              </a:rPr>
              <a:t>Essentially, the objective of a local sensitivity analysis is to find the partial derivatives of the outcome with respect to the inputs at the point in question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Local</a:t>
            </a:r>
            <a:r>
              <a:rPr lang="sv-SE" dirty="0" smtClean="0"/>
              <a:t> </a:t>
            </a:r>
            <a:r>
              <a:rPr lang="sv-SE" dirty="0" err="1" smtClean="0"/>
              <a:t>sensitivity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565400"/>
            <a:ext cx="7773987" cy="19431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endParaRPr lang="en-US" sz="2800" b="1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Arial" charset="0"/>
              </a:rPr>
              <a:t>	A </a:t>
            </a:r>
            <a:r>
              <a:rPr lang="en-US" sz="2000" b="1" u="sng" smtClean="0">
                <a:latin typeface="Arial" charset="0"/>
              </a:rPr>
              <a:t>global sensitivity analysis</a:t>
            </a:r>
            <a:r>
              <a:rPr lang="en-US" sz="2000" b="1" smtClean="0">
                <a:latin typeface="Arial" charset="0"/>
              </a:rPr>
              <a:t> is concerned with the whole set of potential inputs and aims to give an overall indication of the way that the outcome varies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Global </a:t>
            </a:r>
            <a:r>
              <a:rPr lang="sv-SE" dirty="0" err="1" smtClean="0"/>
              <a:t>sensitivity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Assumed before:</a:t>
            </a:r>
          </a:p>
          <a:p>
            <a:pPr lvl="1"/>
            <a:r>
              <a:rPr lang="en-US" dirty="0" smtClean="0"/>
              <a:t>Input variables are continuous</a:t>
            </a:r>
          </a:p>
          <a:p>
            <a:pPr lvl="1"/>
            <a:r>
              <a:rPr lang="en-US" dirty="0" smtClean="0"/>
              <a:t>Response is differentiable</a:t>
            </a:r>
          </a:p>
          <a:p>
            <a:pPr>
              <a:buNone/>
            </a:pPr>
            <a:r>
              <a:rPr lang="en-US" dirty="0" smtClean="0"/>
              <a:t>We could apply </a:t>
            </a:r>
            <a:r>
              <a:rPr lang="en-US" i="1" dirty="0" smtClean="0"/>
              <a:t>Steepest descent, Newton, BFGS, CG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Now:</a:t>
            </a:r>
          </a:p>
          <a:p>
            <a:pPr lvl="1"/>
            <a:r>
              <a:rPr lang="en-US" dirty="0" smtClean="0"/>
              <a:t>Variables can be discrete (scheduling problem, traveling salesman)</a:t>
            </a:r>
          </a:p>
          <a:p>
            <a:pPr lvl="1"/>
            <a:r>
              <a:rPr lang="en-US" dirty="0" smtClean="0"/>
              <a:t>Outcome can be discrete, noisy (typical in statistics) or having multiple local minima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Introduction</a:t>
            </a:r>
            <a:endParaRPr lang="sv-SE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773987" cy="3097213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endParaRPr lang="en-US" sz="2000" b="1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smtClean="0">
                <a:latin typeface="Arial" charset="0"/>
              </a:rPr>
              <a:t>Which of the uncertain input factors is more important in determining the uncertainty in the output of interest?</a:t>
            </a:r>
          </a:p>
          <a:p>
            <a:pPr>
              <a:buFont typeface="Wingdings" pitchFamily="2" charset="2"/>
              <a:buChar char="Ø"/>
            </a:pPr>
            <a:endParaRPr lang="en-US" sz="2000" b="1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smtClean="0">
                <a:latin typeface="Arial" charset="0"/>
              </a:rPr>
              <a:t>If we could eliminate the uncertainty in one of the input factors, which factor should we choose to reduce the most the variance of the output?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Global sensitivity </a:t>
            </a:r>
            <a:r>
              <a:rPr lang="en-US" sz="2400" dirty="0" smtClean="0"/>
              <a:t>analysis - </a:t>
            </a:r>
            <a:r>
              <a:rPr lang="en-US" sz="2400" dirty="0" smtClean="0"/>
              <a:t>questions addressed</a:t>
            </a:r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773987" cy="3097213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endParaRPr lang="en-US" sz="20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Arial" charset="0"/>
              </a:rPr>
              <a:t>	A factor is anything in a model that can be changed prior to its execution</a:t>
            </a:r>
          </a:p>
          <a:p>
            <a:pPr>
              <a:buFont typeface="Wingdings" pitchFamily="2" charset="2"/>
              <a:buNone/>
            </a:pPr>
            <a:endParaRPr lang="en-US" sz="2000" b="1" dirty="0" smtClean="0">
              <a:latin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>
                <a:latin typeface="Arial" charset="0"/>
              </a:rPr>
              <a:t>	model input (driving force)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>
                <a:latin typeface="Arial" charset="0"/>
              </a:rPr>
              <a:t>   model parameter (unknown constant in the model)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>
                <a:latin typeface="Arial" charset="0"/>
              </a:rPr>
              <a:t>	one mesh size versus another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>
                <a:latin typeface="Arial" charset="0"/>
              </a:rPr>
              <a:t>	one model structure versus another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Sensitivity with respect to factors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1200"/>
            <a:ext cx="7704137" cy="39687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dirty="0" smtClean="0">
                <a:latin typeface="Arial" charset="0"/>
              </a:rPr>
              <a:t>	</a:t>
            </a:r>
            <a:endParaRPr lang="en-GB" sz="1600" dirty="0" smtClean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sz="1600" dirty="0" smtClean="0">
                <a:latin typeface="Arial" charset="0"/>
              </a:rPr>
              <a:t>	</a:t>
            </a:r>
            <a:r>
              <a:rPr lang="en-GB" sz="1600" b="1" dirty="0" smtClean="0">
                <a:latin typeface="Arial" charset="0"/>
              </a:rPr>
              <a:t>Let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16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Arial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Arial" charset="0"/>
              </a:rPr>
              <a:t>	where </a:t>
            </a:r>
            <a:r>
              <a:rPr lang="en-US" sz="1600" i="1" dirty="0" smtClean="0"/>
              <a:t>C</a:t>
            </a:r>
            <a:r>
              <a:rPr lang="en-US" sz="1600" i="1" baseline="-25000" dirty="0" smtClean="0"/>
              <a:t>s</a:t>
            </a:r>
            <a:r>
              <a:rPr lang="en-US" sz="1600" b="1" dirty="0" smtClean="0">
                <a:latin typeface="Arial" charset="0"/>
              </a:rPr>
              <a:t>, </a:t>
            </a:r>
            <a:r>
              <a:rPr lang="en-US" sz="1600" i="1" dirty="0" smtClean="0"/>
              <a:t>C</a:t>
            </a:r>
            <a:r>
              <a:rPr lang="en-US" sz="1600" i="1" baseline="-25000" dirty="0" smtClean="0"/>
              <a:t>t</a:t>
            </a:r>
            <a:r>
              <a:rPr lang="en-US" sz="1600" b="1" dirty="0" smtClean="0">
                <a:latin typeface="Arial" charset="0"/>
              </a:rPr>
              <a:t>, and </a:t>
            </a:r>
            <a:r>
              <a:rPr lang="en-US" sz="1600" i="1" dirty="0" smtClean="0"/>
              <a:t>C</a:t>
            </a:r>
            <a:r>
              <a:rPr lang="en-US" sz="1600" i="1" baseline="-25000" dirty="0" smtClean="0"/>
              <a:t>u</a:t>
            </a:r>
            <a:r>
              <a:rPr lang="en-US" sz="1600" b="1" dirty="0" smtClean="0">
                <a:latin typeface="Arial" charset="0"/>
              </a:rPr>
              <a:t> are the quantities per item and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s</a:t>
            </a:r>
            <a:r>
              <a:rPr lang="en-US" sz="1600" b="1" dirty="0" smtClean="0">
                <a:latin typeface="Arial" charset="0"/>
              </a:rPr>
              <a:t>,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t</a:t>
            </a:r>
            <a:r>
              <a:rPr lang="en-US" sz="1600" b="1" dirty="0" smtClean="0">
                <a:latin typeface="Arial" charset="0"/>
              </a:rPr>
              <a:t>, and </a:t>
            </a:r>
            <a:r>
              <a:rPr lang="en-US" sz="1600" i="1" dirty="0" err="1" smtClean="0"/>
              <a:t>P</a:t>
            </a:r>
            <a:r>
              <a:rPr lang="en-US" sz="1600" i="1" baseline="-25000" dirty="0" err="1" smtClean="0"/>
              <a:t>u</a:t>
            </a:r>
            <a:r>
              <a:rPr lang="en-US" sz="1600" b="1" dirty="0" smtClean="0">
                <a:latin typeface="Arial" charset="0"/>
              </a:rPr>
              <a:t> are hedged </a:t>
            </a:r>
            <a:r>
              <a:rPr lang="en-US" sz="1600" b="1" dirty="0" smtClean="0">
                <a:latin typeface="Arial" charset="0"/>
              </a:rPr>
              <a:t>portfolios</a:t>
            </a:r>
            <a:r>
              <a:rPr lang="en-US" sz="1600" b="1" dirty="0" smtClean="0">
                <a:latin typeface="Arial" charset="0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Arial" charset="0"/>
              </a:rPr>
              <a:t>	Assume that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s</a:t>
            </a:r>
            <a:r>
              <a:rPr lang="en-US" sz="1600" b="1" dirty="0" smtClean="0">
                <a:latin typeface="Arial" charset="0"/>
              </a:rPr>
              <a:t>, </a:t>
            </a:r>
            <a:r>
              <a:rPr lang="en-US" sz="1600" i="1" dirty="0" smtClean="0"/>
              <a:t>P</a:t>
            </a:r>
            <a:r>
              <a:rPr lang="en-US" sz="1600" i="1" baseline="-25000" dirty="0" smtClean="0"/>
              <a:t>t</a:t>
            </a:r>
            <a:r>
              <a:rPr lang="en-US" sz="1600" b="1" dirty="0" smtClean="0">
                <a:latin typeface="Arial" charset="0"/>
              </a:rPr>
              <a:t>, and </a:t>
            </a:r>
            <a:r>
              <a:rPr lang="en-US" sz="1600" i="1" dirty="0" err="1" smtClean="0"/>
              <a:t>P</a:t>
            </a:r>
            <a:r>
              <a:rPr lang="en-US" sz="1600" i="1" baseline="-25000" dirty="0" err="1" smtClean="0"/>
              <a:t>u</a:t>
            </a:r>
            <a:r>
              <a:rPr lang="en-US" sz="1600" b="1" dirty="0" smtClean="0">
                <a:latin typeface="Arial" charset="0"/>
              </a:rPr>
              <a:t> are independent with mean zero and different standard deviations (volatilities) </a:t>
            </a:r>
          </a:p>
          <a:p>
            <a:pPr>
              <a:buFont typeface="Wingdings" pitchFamily="2" charset="2"/>
              <a:buNone/>
            </a:pPr>
            <a:endParaRPr lang="en-US" sz="16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sv-SE" sz="16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sv-SE" sz="18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1800" b="1" dirty="0" smtClean="0">
              <a:latin typeface="Arial" charset="0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627313" y="2495550"/>
          <a:ext cx="2736850" cy="428625"/>
        </p:xfrm>
        <a:graphic>
          <a:graphicData uri="http://schemas.openxmlformats.org/presentationml/2006/ole">
            <p:oleObj spid="_x0000_s307202" name="Equation" r:id="rId3" imgW="1460160" imgH="228600" progId="Equation.3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928938" y="4714875"/>
          <a:ext cx="2305050" cy="1082675"/>
        </p:xfrm>
        <a:graphic>
          <a:graphicData uri="http://schemas.openxmlformats.org/presentationml/2006/ole">
            <p:oleObj spid="_x0000_s307203" name="Equation" r:id="rId4" imgW="1460160" imgH="685800" progId="Equation.3">
              <p:embed/>
            </p:oleObj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simple portfolio model having </a:t>
            </a:r>
            <a:r>
              <a:rPr lang="en-US" sz="2800" dirty="0" smtClean="0"/>
              <a:t>three independent  </a:t>
            </a:r>
            <a:r>
              <a:rPr lang="en-US" sz="2800" dirty="0" smtClean="0"/>
              <a:t>components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1200"/>
            <a:ext cx="7704137" cy="36083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 smtClean="0">
                <a:latin typeface="Arial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4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latin typeface="Arial" charset="0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24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latin typeface="Arial" charset="0"/>
              </a:rPr>
              <a:t>	</a:t>
            </a:r>
            <a:r>
              <a:rPr lang="en-US" sz="2000" b="1" dirty="0" smtClean="0">
                <a:latin typeface="Arial" charset="0"/>
              </a:rPr>
              <a:t>Our analysis indicates the largest portfolio to be the most important factor regardless of its volatility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71775" y="2444750"/>
          <a:ext cx="2736850" cy="428625"/>
        </p:xfrm>
        <a:graphic>
          <a:graphicData uri="http://schemas.openxmlformats.org/presentationml/2006/ole">
            <p:oleObj spid="_x0000_s308226" name="Equation" r:id="rId3" imgW="1460160" imgH="228600" progId="Equation.3">
              <p:embed/>
            </p:oleObj>
          </a:graphicData>
        </a:graphic>
      </p:graphicFrame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565400" y="3213100"/>
          <a:ext cx="3292475" cy="836613"/>
        </p:xfrm>
        <a:graphic>
          <a:graphicData uri="http://schemas.openxmlformats.org/presentationml/2006/ole">
            <p:oleObj spid="_x0000_s308227" name="Equation" r:id="rId4" imgW="1701720" imgH="431640" progId="Equation.3">
              <p:embed/>
            </p:oleObj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Sensitivity analysis using partial derivatives</a:t>
            </a:r>
            <a:endParaRPr lang="sv-S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1200"/>
            <a:ext cx="7704137" cy="36083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dirty="0" smtClean="0">
                <a:latin typeface="Arial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sz="28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Arial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>
                <a:latin typeface="Arial" charset="0"/>
              </a:rPr>
              <a:t>	gives the fractional increase in </a:t>
            </a:r>
            <a:r>
              <a:rPr lang="en-US" sz="1800" i="1" dirty="0" smtClean="0"/>
              <a:t>Y</a:t>
            </a:r>
            <a:r>
              <a:rPr lang="en-US" sz="1800" b="1" dirty="0" smtClean="0">
                <a:latin typeface="Arial" charset="0"/>
              </a:rPr>
              <a:t> corresponding to a unit fractional increase in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x</a:t>
            </a:r>
            <a:r>
              <a:rPr lang="en-US" sz="1800" i="1" baseline="-25000" dirty="0" smtClean="0"/>
              <a:t>  </a:t>
            </a:r>
            <a:r>
              <a:rPr lang="en-US" sz="1800" b="1" dirty="0" smtClean="0">
                <a:latin typeface="Arial" charset="0"/>
              </a:rPr>
              <a:t>at a given point in the input space</a:t>
            </a:r>
            <a:endParaRPr lang="en-US" sz="1800" i="1" baseline="-250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132138" y="2300288"/>
          <a:ext cx="2665412" cy="417512"/>
        </p:xfrm>
        <a:graphic>
          <a:graphicData uri="http://schemas.openxmlformats.org/presentationml/2006/ole">
            <p:oleObj spid="_x0000_s309250" name="Equation" r:id="rId3" imgW="1460160" imgH="228600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908175" y="3140075"/>
          <a:ext cx="4895850" cy="1000125"/>
        </p:xfrm>
        <a:graphic>
          <a:graphicData uri="http://schemas.openxmlformats.org/presentationml/2006/ole">
            <p:oleObj spid="_x0000_s309251" name="Equation" r:id="rId4" imgW="2489040" imgH="507960" progId="Equation.3">
              <p:embed/>
            </p:oleObj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Sensitivity analysis using partial derivatives</a:t>
            </a:r>
            <a:br>
              <a:rPr lang="en-US" sz="2400" dirty="0" smtClean="0"/>
            </a:br>
            <a:r>
              <a:rPr lang="en-US" sz="2400" dirty="0" smtClean="0"/>
              <a:t>of fractional change</a:t>
            </a:r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981200"/>
            <a:ext cx="7704137" cy="360838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000" dirty="0" smtClean="0">
                <a:latin typeface="Arial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</a:rPr>
              <a:t>	</a:t>
            </a:r>
          </a:p>
          <a:p>
            <a:pPr>
              <a:buFont typeface="Wingdings" pitchFamily="2" charset="2"/>
              <a:buNone/>
            </a:pPr>
            <a:endParaRPr lang="en-US" sz="28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When using          as a sensitivity measure, the relative importance of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s</a:t>
            </a:r>
            <a:r>
              <a:rPr lang="en-US" sz="1800" b="1" dirty="0" smtClean="0">
                <a:latin typeface="Arial" charset="0"/>
              </a:rPr>
              <a:t>, </a:t>
            </a:r>
            <a:r>
              <a:rPr lang="en-US" sz="1800" i="1" dirty="0" smtClean="0"/>
              <a:t>P</a:t>
            </a:r>
            <a:r>
              <a:rPr lang="en-US" sz="1800" i="1" baseline="-25000" dirty="0" smtClean="0"/>
              <a:t>t</a:t>
            </a:r>
            <a:r>
              <a:rPr lang="en-US" sz="1800" b="1" dirty="0" smtClean="0">
                <a:latin typeface="Arial" charset="0"/>
              </a:rPr>
              <a:t>, and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u</a:t>
            </a:r>
            <a:r>
              <a:rPr lang="en-US" sz="1800" b="1" dirty="0" smtClean="0">
                <a:latin typeface="Arial" charset="0"/>
              </a:rPr>
              <a:t> depends both on the volatility of these factors and on the weights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s</a:t>
            </a:r>
            <a:r>
              <a:rPr lang="en-US" sz="1800" b="1" dirty="0" smtClean="0">
                <a:latin typeface="Arial" charset="0"/>
              </a:rPr>
              <a:t>,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t</a:t>
            </a:r>
            <a:r>
              <a:rPr lang="en-US" sz="1800" b="1" dirty="0" smtClean="0">
                <a:latin typeface="Arial" charset="0"/>
              </a:rPr>
              <a:t>, and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u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771775" y="2449513"/>
          <a:ext cx="2800350" cy="438150"/>
        </p:xfrm>
        <a:graphic>
          <a:graphicData uri="http://schemas.openxmlformats.org/presentationml/2006/ole">
            <p:oleObj spid="_x0000_s310274" name="Equation" r:id="rId3" imgW="1460160" imgH="228600" progId="Equation.3">
              <p:embed/>
            </p:oleObj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843213" y="3213100"/>
          <a:ext cx="2586037" cy="863600"/>
        </p:xfrm>
        <a:graphic>
          <a:graphicData uri="http://schemas.openxmlformats.org/presentationml/2006/ole">
            <p:oleObj spid="_x0000_s310275" name="Equation" r:id="rId4" imgW="1333440" imgH="444240" progId="Equation.3">
              <p:embed/>
            </p:oleObj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500298" y="4000504"/>
          <a:ext cx="390525" cy="433388"/>
        </p:xfrm>
        <a:graphic>
          <a:graphicData uri="http://schemas.openxmlformats.org/presentationml/2006/ole">
            <p:oleObj spid="_x0000_s310276" name="Equation" r:id="rId5" imgW="215640" imgH="241200" progId="Equation.3">
              <p:embed/>
            </p:oleObj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Sensitivity analysis using partial derivatives</a:t>
            </a:r>
            <a:br>
              <a:rPr lang="en-US" sz="2000" dirty="0" smtClean="0"/>
            </a:br>
            <a:r>
              <a:rPr lang="en-US" sz="2000" dirty="0" err="1" smtClean="0"/>
              <a:t>normalised</a:t>
            </a:r>
            <a:r>
              <a:rPr lang="en-US" sz="2000" dirty="0" smtClean="0"/>
              <a:t> with respect to the standard deviation</a:t>
            </a:r>
            <a:br>
              <a:rPr lang="en-US" sz="2000" dirty="0" smtClean="0"/>
            </a:br>
            <a:r>
              <a:rPr lang="en-US" sz="2000" dirty="0" smtClean="0"/>
              <a:t>of each factor</a:t>
            </a:r>
            <a:endParaRPr lang="sv-S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Computational statistics </a:t>
            </a:r>
            <a:r>
              <a:rPr lang="en-GB" dirty="0" smtClean="0"/>
              <a:t>2010</a:t>
            </a:r>
            <a:endParaRPr lang="en-GB" dirty="0" smtClean="0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00188"/>
            <a:ext cx="7773988" cy="453548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1400" b="1" dirty="0" smtClean="0">
                <a:latin typeface="Arial" charset="0"/>
              </a:rPr>
              <a:t>	</a:t>
            </a:r>
          </a:p>
          <a:p>
            <a:pPr algn="ctr"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1400" b="1" dirty="0" smtClean="0">
                <a:latin typeface="Arial" charset="0"/>
              </a:rPr>
              <a:t>After averaging over all possible values of </a:t>
            </a:r>
            <a:r>
              <a:rPr lang="en-GB" sz="1400" i="1" dirty="0" err="1" smtClean="0"/>
              <a:t>P</a:t>
            </a:r>
            <a:r>
              <a:rPr lang="en-GB" sz="1400" i="1" baseline="-25000" dirty="0" err="1" smtClean="0"/>
              <a:t>x</a:t>
            </a:r>
            <a:r>
              <a:rPr lang="en-GB" sz="1400" b="1" dirty="0" smtClean="0">
                <a:latin typeface="Arial" charset="0"/>
              </a:rPr>
              <a:t> we obtain</a:t>
            </a:r>
          </a:p>
          <a:p>
            <a:pPr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GB" sz="1400" b="1" dirty="0" smtClean="0">
                <a:latin typeface="Arial" charset="0"/>
              </a:rPr>
              <a:t>The ratio</a:t>
            </a:r>
          </a:p>
          <a:p>
            <a:pPr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endParaRPr lang="en-GB" sz="1400" b="1" dirty="0" smtClean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400" b="1" dirty="0" smtClean="0">
                <a:latin typeface="Arial" charset="0"/>
              </a:rPr>
              <a:t>	is called </a:t>
            </a:r>
            <a:r>
              <a:rPr lang="en-US" sz="1400" b="1" u="sng" dirty="0" smtClean="0">
                <a:latin typeface="Arial" charset="0"/>
              </a:rPr>
              <a:t>importance measure</a:t>
            </a:r>
            <a:r>
              <a:rPr lang="en-US" sz="1400" b="1" dirty="0" smtClean="0">
                <a:latin typeface="Arial" charset="0"/>
              </a:rPr>
              <a:t>, </a:t>
            </a:r>
            <a:r>
              <a:rPr lang="en-US" sz="1400" b="1" u="sng" dirty="0" smtClean="0">
                <a:latin typeface="Arial" charset="0"/>
              </a:rPr>
              <a:t>sensitivity index</a:t>
            </a:r>
            <a:r>
              <a:rPr lang="en-US" sz="1400" b="1" dirty="0" smtClean="0">
                <a:latin typeface="Arial" charset="0"/>
              </a:rPr>
              <a:t>, or </a:t>
            </a:r>
            <a:r>
              <a:rPr lang="en-US" sz="1400" b="1" u="sng" dirty="0" smtClean="0">
                <a:latin typeface="Arial" charset="0"/>
              </a:rPr>
              <a:t>first order effect</a:t>
            </a:r>
          </a:p>
          <a:p>
            <a:pPr>
              <a:buFont typeface="Wingdings" pitchFamily="2" charset="2"/>
              <a:buNone/>
            </a:pPr>
            <a:endParaRPr lang="en-US" sz="1400" b="1" dirty="0" smtClean="0">
              <a:latin typeface="Arial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b="1" dirty="0" smtClean="0">
                <a:latin typeface="Arial" charset="0"/>
              </a:rPr>
              <a:t>The sensitivity index of a factor shows how much the variance of the model output would decrease if you were told the exact value of that factor</a:t>
            </a:r>
          </a:p>
        </p:txBody>
      </p:sp>
      <p:graphicFrame>
        <p:nvGraphicFramePr>
          <p:cNvPr id="9219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857488" y="2357430"/>
          <a:ext cx="1223963" cy="355600"/>
        </p:xfrm>
        <a:graphic>
          <a:graphicData uri="http://schemas.openxmlformats.org/presentationml/2006/ole">
            <p:oleObj spid="_x0000_s315395" name="Equation" r:id="rId3" imgW="787320" imgH="228600" progId="Equation.3">
              <p:embed/>
            </p:oleObj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2285984" y="2928934"/>
          <a:ext cx="3570288" cy="684213"/>
        </p:xfrm>
        <a:graphic>
          <a:graphicData uri="http://schemas.openxmlformats.org/presentationml/2006/ole">
            <p:oleObj spid="_x0000_s315396" name="Equation" r:id="rId4" imgW="2387520" imgH="457200" progId="Equation.3">
              <p:embed/>
            </p:oleObj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general importance measure</a:t>
            </a:r>
            <a:br>
              <a:rPr lang="en-US" sz="2400" dirty="0" smtClean="0"/>
            </a:br>
            <a:r>
              <a:rPr lang="en-US" sz="2400" dirty="0" smtClean="0"/>
              <a:t>applicable to all models with random inputs</a:t>
            </a:r>
            <a:endParaRPr lang="sv-S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Given set of states S, objective </a:t>
            </a:r>
            <a:r>
              <a:rPr lang="en-US" dirty="0" smtClean="0"/>
              <a:t>to minimize </a:t>
            </a:r>
            <a:r>
              <a:rPr lang="en-US" i="1" dirty="0" smtClean="0"/>
              <a:t>f(s), </a:t>
            </a:r>
            <a:r>
              <a:rPr lang="en-US" dirty="0" smtClean="0"/>
              <a:t>typically S is large.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Sometimes, exhaustive search is possible (shortest path algorithm)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Often exhaustive search is computationally expensive, sometimes NP-hard (traveling salesman)</a:t>
            </a:r>
          </a:p>
          <a:p>
            <a:endParaRPr lang="en-US" dirty="0" smtClean="0"/>
          </a:p>
          <a:p>
            <a:r>
              <a:rPr lang="en-US" dirty="0" smtClean="0"/>
              <a:t>Alternative – a solution (sometimes exact) can be obtained by </a:t>
            </a:r>
            <a:r>
              <a:rPr lang="en-US" i="1" dirty="0" smtClean="0">
                <a:solidFill>
                  <a:srgbClr val="0070C0"/>
                </a:solidFill>
              </a:rPr>
              <a:t>stochastic methods</a:t>
            </a:r>
            <a:r>
              <a:rPr lang="en-US" dirty="0" smtClean="0"/>
              <a:t> (ex: simulated annealing, genetic algorithms)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err="1" smtClean="0">
                <a:solidFill>
                  <a:srgbClr val="464646"/>
                </a:solidFill>
              </a:rPr>
              <a:t>Stochastic</a:t>
            </a:r>
            <a:r>
              <a:rPr lang="sv-SE" sz="2800" dirty="0" smtClean="0">
                <a:solidFill>
                  <a:srgbClr val="464646"/>
                </a:solidFill>
              </a:rPr>
              <a:t> and </a:t>
            </a:r>
            <a:r>
              <a:rPr lang="sv-SE" sz="2800" dirty="0" err="1" smtClean="0">
                <a:solidFill>
                  <a:srgbClr val="464646"/>
                </a:solidFill>
              </a:rPr>
              <a:t>combinatorial</a:t>
            </a:r>
            <a:r>
              <a:rPr lang="sv-SE" sz="2800" dirty="0" smtClean="0">
                <a:solidFill>
                  <a:srgbClr val="464646"/>
                </a:solidFill>
              </a:rPr>
              <a:t> </a:t>
            </a:r>
            <a:r>
              <a:rPr lang="sv-SE" sz="2800" dirty="0" err="1" smtClean="0">
                <a:solidFill>
                  <a:srgbClr val="464646"/>
                </a:solidFill>
              </a:rPr>
              <a:t>optimization</a:t>
            </a:r>
            <a:endParaRPr lang="sv-S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 comes from physics (melted metal is being cooled)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Energy of the metal (decreasing, but not monotonic)</a:t>
            </a:r>
          </a:p>
          <a:p>
            <a:pPr lvl="1"/>
            <a:r>
              <a:rPr lang="en-US" dirty="0" smtClean="0"/>
              <a:t>Temperature (decreasing)</a:t>
            </a:r>
          </a:p>
          <a:p>
            <a:endParaRPr lang="en-US" dirty="0" smtClean="0"/>
          </a:p>
          <a:p>
            <a:r>
              <a:rPr lang="en-US" dirty="0" smtClean="0"/>
              <a:t>How to find minimum energy (global one)? 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214422"/>
            <a:ext cx="6343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to generate new state?</a:t>
            </a:r>
          </a:p>
          <a:p>
            <a:pPr lvl="1"/>
            <a:r>
              <a:rPr lang="en-US" dirty="0" smtClean="0"/>
              <a:t>Continuous inputs: choose new point at some distance </a:t>
            </a:r>
            <a:r>
              <a:rPr lang="en-US" i="1" dirty="0" smtClean="0"/>
              <a:t>r</a:t>
            </a:r>
            <a:r>
              <a:rPr lang="en-US" dirty="0" smtClean="0"/>
              <a:t> from the current point </a:t>
            </a:r>
            <a:r>
              <a:rPr lang="en-US" i="1" dirty="0" smtClean="0"/>
              <a:t>(r</a:t>
            </a:r>
            <a:r>
              <a:rPr lang="en-US" dirty="0" smtClean="0"/>
              <a:t> can be a random variable..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Discrete inputs: same idea or rearrangements</a:t>
            </a:r>
          </a:p>
          <a:p>
            <a:endParaRPr lang="en-US" dirty="0" smtClean="0"/>
          </a:p>
          <a:p>
            <a:r>
              <a:rPr lang="en-US" dirty="0" smtClean="0"/>
              <a:t>How to choose selection probability</a:t>
            </a:r>
          </a:p>
          <a:p>
            <a:pPr lvl="1"/>
            <a:r>
              <a:rPr lang="en-US" dirty="0" smtClean="0"/>
              <a:t>Sometimes chosen as exp(-</a:t>
            </a:r>
            <a:r>
              <a:rPr lang="el-GR" dirty="0" smtClean="0"/>
              <a:t>δ</a:t>
            </a:r>
            <a:r>
              <a:rPr lang="en-US" dirty="0" smtClean="0"/>
              <a:t>f/T)</a:t>
            </a:r>
          </a:p>
          <a:p>
            <a:endParaRPr lang="en-US" dirty="0" smtClean="0"/>
          </a:p>
          <a:p>
            <a:r>
              <a:rPr lang="en-US" dirty="0" smtClean="0"/>
              <a:t>How to choose temperature function?</a:t>
            </a:r>
          </a:p>
          <a:p>
            <a:pPr lvl="1"/>
            <a:r>
              <a:rPr lang="en-US" dirty="0" smtClean="0"/>
              <a:t>continuous or noisy functions, taken constant</a:t>
            </a:r>
          </a:p>
          <a:p>
            <a:pPr lvl="1"/>
            <a:r>
              <a:rPr lang="en-US" dirty="0" smtClean="0"/>
              <a:t>Another choice</a:t>
            </a:r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500702"/>
            <a:ext cx="3505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Traveling salesman</a:t>
            </a:r>
          </a:p>
          <a:p>
            <a:pPr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Choose initial configuration (A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new configuration by 2-rearrangement: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Measure difference in path length </a:t>
            </a:r>
            <a:r>
              <a:rPr lang="el-GR" dirty="0" smtClean="0"/>
              <a:t>δ</a:t>
            </a:r>
            <a:r>
              <a:rPr lang="en-US" dirty="0" smtClean="0"/>
              <a:t>f between new and old configuration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shorter path found, accept it otherwise accept it with probability P(</a:t>
            </a:r>
            <a:r>
              <a:rPr lang="el-GR" dirty="0" smtClean="0"/>
              <a:t>δ</a:t>
            </a:r>
            <a:r>
              <a:rPr lang="en-US" dirty="0" smtClean="0"/>
              <a:t>f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until maximum iteration condition fulfilled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928934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 comes from biology (the fittest survives)</a:t>
            </a:r>
          </a:p>
          <a:p>
            <a:endParaRPr lang="en-US" dirty="0" smtClean="0"/>
          </a:p>
          <a:p>
            <a:r>
              <a:rPr lang="en-US" dirty="0" smtClean="0"/>
              <a:t>Variables=genotypes</a:t>
            </a:r>
          </a:p>
          <a:p>
            <a:r>
              <a:rPr lang="en-US" dirty="0" smtClean="0"/>
              <a:t>Observation=organism, characterized by genetic code</a:t>
            </a:r>
          </a:p>
          <a:p>
            <a:r>
              <a:rPr lang="en-US" dirty="0" smtClean="0"/>
              <a:t>State space= Population of organisms</a:t>
            </a:r>
          </a:p>
          <a:p>
            <a:r>
              <a:rPr lang="en-US" dirty="0" smtClean="0"/>
              <a:t>Objective function=fitness of organism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points are obtained from old points by crossover and mutation, the population retains only fittest organisms (with better objective function)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How to code the points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Enumerate each point in </a:t>
            </a:r>
            <a:r>
              <a:rPr lang="en-US" sz="1400" i="1" dirty="0" smtClean="0"/>
              <a:t>S</a:t>
            </a:r>
            <a:endParaRPr lang="en-US" sz="14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Code for observation </a:t>
            </a:r>
            <a:r>
              <a:rPr lang="en-US" sz="1400" i="1" dirty="0" err="1" smtClean="0"/>
              <a:t>i</a:t>
            </a:r>
            <a:r>
              <a:rPr lang="en-US" sz="1400" dirty="0" smtClean="0"/>
              <a:t> is presented by binary representation of </a:t>
            </a:r>
            <a:r>
              <a:rPr lang="en-US" sz="1400" i="1" dirty="0" err="1" smtClean="0"/>
              <a:t>i</a:t>
            </a:r>
            <a:endParaRPr lang="en-US" sz="1400" dirty="0" smtClean="0"/>
          </a:p>
          <a:p>
            <a:pPr lvl="1"/>
            <a:r>
              <a:rPr lang="en-US" sz="1400" dirty="0" smtClean="0"/>
              <a:t>Other encodings are possible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Mutation and recombination rules</a:t>
            </a:r>
            <a:endParaRPr lang="en-US" sz="1600" dirty="0" smtClean="0"/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Statistics-2010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071810"/>
            <a:ext cx="5334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37005</TotalTime>
  <Words>828</Words>
  <Application>Microsoft Office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Concourse</vt:lpstr>
      <vt:lpstr>Microsoft Equation 3.0</vt:lpstr>
      <vt:lpstr>Lecture 7: Stochastic optimization EM algorithm Sensitivity analysis</vt:lpstr>
      <vt:lpstr>Introduction</vt:lpstr>
      <vt:lpstr>Stochastic and combinatorial optimization</vt:lpstr>
      <vt:lpstr>Simulated annealing</vt:lpstr>
      <vt:lpstr>Simulated annealing</vt:lpstr>
      <vt:lpstr>Simulated annealing</vt:lpstr>
      <vt:lpstr>Simulated annealing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EM algorithm</vt:lpstr>
      <vt:lpstr>EM algorithm</vt:lpstr>
      <vt:lpstr>Objectives of sensitivity analysis</vt:lpstr>
      <vt:lpstr>Examples of questions addressed in SA</vt:lpstr>
      <vt:lpstr>Local sensitivity analysis</vt:lpstr>
      <vt:lpstr>Global sensitivity analysis</vt:lpstr>
      <vt:lpstr>Global sensitivity analysis - questions addressed</vt:lpstr>
      <vt:lpstr>Sensitivity with respect to factors</vt:lpstr>
      <vt:lpstr>A simple portfolio model having three independent  components</vt:lpstr>
      <vt:lpstr>Sensitivity analysis using partial derivatives</vt:lpstr>
      <vt:lpstr>Sensitivity analysis using partial derivatives of fractional change</vt:lpstr>
      <vt:lpstr>Sensitivity analysis using partial derivatives normalised with respect to the standard deviation of each factor</vt:lpstr>
      <vt:lpstr>A general importance measure applicable to all models with random inputs</vt:lpstr>
    </vt:vector>
  </TitlesOfParts>
  <Company>Linkopings universitet, IDA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</cp:lastModifiedBy>
  <cp:revision>2896</cp:revision>
  <dcterms:created xsi:type="dcterms:W3CDTF">2010-03-24T13:38:58Z</dcterms:created>
  <dcterms:modified xsi:type="dcterms:W3CDTF">2010-05-14T16:33:35Z</dcterms:modified>
</cp:coreProperties>
</file>