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4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t>2013-04-23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Lab 4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Monte-Carlo </a:t>
            </a:r>
            <a:r>
              <a:rPr lang="sv-SE" dirty="0" err="1" smtClean="0"/>
              <a:t>methods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616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Equation </a:t>
            </a:r>
            <a:r>
              <a:rPr lang="el-GR" dirty="0" smtClean="0"/>
              <a:t>α</a:t>
            </a:r>
            <a:r>
              <a:rPr lang="en-US" dirty="0" smtClean="0"/>
              <a:t>:</a:t>
            </a:r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6490243" cy="244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085184"/>
            <a:ext cx="306469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523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Assignment</a:t>
            </a:r>
            <a:r>
              <a:rPr lang="sv-SE" dirty="0" smtClean="0"/>
              <a:t> 2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67544" y="2276872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&lt;-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(x)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(-x+5*log(x));</a:t>
            </a:r>
          </a:p>
          <a:p>
            <a:endParaRPr lang="sv-SE" sz="1400" dirty="0">
              <a:latin typeface="Consolas" pitchFamily="49" charset="0"/>
              <a:cs typeface="Consolas" pitchFamily="49" charset="0"/>
            </a:endParaRP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x&lt;-c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sv-SE" sz="1400" dirty="0" smtClean="0">
                <a:latin typeface="Consolas" pitchFamily="49" charset="0"/>
                <a:cs typeface="Consolas" pitchFamily="49" charset="0"/>
              </a:rPr>
              <a:t>#note!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Values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are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 given 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on log-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scale</a:t>
            </a:r>
            <a:endParaRPr lang="sv-SE" sz="1400" dirty="0">
              <a:latin typeface="Consolas" pitchFamily="49" charset="0"/>
              <a:cs typeface="Consolas" pitchFamily="49" charset="0"/>
            </a:endParaRPr>
          </a:p>
          <a:p>
            <a:r>
              <a:rPr lang="sv-SE" sz="1400" dirty="0" smtClean="0">
                <a:latin typeface="Consolas" pitchFamily="49" charset="0"/>
                <a:cs typeface="Consolas" pitchFamily="49" charset="0"/>
              </a:rPr>
              <a:t>x[1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]&lt;-log(3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sv-SE" sz="1400" dirty="0">
              <a:latin typeface="Consolas" pitchFamily="49" charset="0"/>
              <a:cs typeface="Consolas" pitchFamily="49" charset="0"/>
            </a:endParaRP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r&lt;-0;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y&lt;-0;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for(i in 1:1000) {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 y&lt;-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rlnorm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(1,x[i],1);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 r&lt;-min(1,pf(y)*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dlnorm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(x[i],y,1)/(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(x[i])*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dlnorm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y,x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[i],1)));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 (u&lt;=r) x[i+1]&lt;-y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else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 x[i+1]&lt;-x[i];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plot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(x,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type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="l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title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("X0=3")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5665027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could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</a:t>
            </a:r>
            <a:r>
              <a:rPr lang="sv-SE" dirty="0" err="1">
                <a:latin typeface="Consolas" pitchFamily="49" charset="0"/>
                <a:cs typeface="Consolas" pitchFamily="49" charset="0"/>
              </a:rPr>
              <a:t>dlnorm</a:t>
            </a:r>
            <a:r>
              <a:rPr lang="sv-SE" dirty="0">
                <a:latin typeface="Consolas" pitchFamily="49" charset="0"/>
                <a:cs typeface="Consolas" pitchFamily="49" charset="0"/>
              </a:rPr>
              <a:t>(x[i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],log(y),1)</a:t>
            </a:r>
            <a:r>
              <a:rPr lang="sv-SE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sv-SE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totally</a:t>
            </a:r>
            <a:r>
              <a:rPr lang="sv-SE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different </a:t>
            </a:r>
            <a:r>
              <a:rPr lang="sv-SE" dirty="0" err="1" smtClean="0">
                <a:sym typeface="Wingdings" pitchFamily="2" charset="2"/>
              </a:rPr>
              <a:t>results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616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2656"/>
            <a:ext cx="4752528" cy="19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94" y="2265823"/>
            <a:ext cx="4752528" cy="19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77072"/>
            <a:ext cx="5184576" cy="212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732240" y="4212136"/>
            <a:ext cx="576064" cy="1089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36296" y="371703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Mu is </a:t>
            </a:r>
            <a:r>
              <a:rPr lang="sv-SE" dirty="0" err="1" smtClean="0"/>
              <a:t>too</a:t>
            </a:r>
            <a:r>
              <a:rPr lang="sv-SE" dirty="0" smtClean="0"/>
              <a:t> </a:t>
            </a:r>
            <a:r>
              <a:rPr lang="sv-SE" dirty="0" err="1" smtClean="0"/>
              <a:t>large</a:t>
            </a:r>
            <a:r>
              <a:rPr lang="sv-SE" dirty="0" smtClean="0"/>
              <a:t> </a:t>
            </a:r>
            <a:r>
              <a:rPr lang="sv-SE" dirty="0" err="1" smtClean="0"/>
              <a:t>compared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sigma.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996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Assignment</a:t>
            </a:r>
            <a:r>
              <a:rPr lang="sv-SE" dirty="0" smtClean="0"/>
              <a:t> 2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sz="2000" dirty="0"/>
                  <a:t>Perform step 1 using proposal distribution as chi-square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sv-S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𝑓𝑙𝑜𝑜𝑟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+1)</m:t>
                        </m:r>
                      </m:e>
                    </m:d>
                  </m:oMath>
                </a14:m>
                <a:r>
                  <a:rPr lang="en-US" sz="2000" dirty="0"/>
                  <a:t> where floor(x) means integer part of </a:t>
                </a:r>
                <a:r>
                  <a:rPr lang="en-US" sz="2000" i="1" dirty="0"/>
                  <a:t>x</a:t>
                </a:r>
                <a:r>
                  <a:rPr lang="en-US" sz="2000" dirty="0"/>
                  <a:t>. </a:t>
                </a:r>
                <a:endParaRPr lang="sv-SE" sz="200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7504" y="2564904"/>
            <a:ext cx="89289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&lt;-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(x) 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(-x+5*log(x));</a:t>
            </a:r>
          </a:p>
          <a:p>
            <a:endParaRPr lang="sv-SE" sz="1600" dirty="0">
              <a:latin typeface="Consolas" pitchFamily="49" charset="0"/>
              <a:cs typeface="Consolas" pitchFamily="49" charset="0"/>
            </a:endParaRP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x&lt;-c();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x[1]&lt;-1;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r&lt;-0;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y&lt;-0;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for(i in 1:2000) {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y&lt;-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rchisq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(1,floor(x[i]+1));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r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&lt;- min(1,pf(y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)*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dchisq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(x[i],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(y+1))/(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(x[i])*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dchisq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y,floor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(x[i]+1))));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 (u&lt;=r) x[i+1]&lt;-y 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else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 x[i+1]&lt;-x[i];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sv-SE" sz="1600" dirty="0" err="1">
                <a:latin typeface="Consolas" pitchFamily="49" charset="0"/>
                <a:cs typeface="Consolas" pitchFamily="49" charset="0"/>
              </a:rPr>
              <a:t>plot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(x, 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type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="l")</a:t>
            </a:r>
          </a:p>
        </p:txBody>
      </p:sp>
    </p:spTree>
    <p:extLst>
      <p:ext uri="{BB962C8B-B14F-4D97-AF65-F5344CB8AC3E}">
        <p14:creationId xmlns:p14="http://schemas.microsoft.com/office/powerpoint/2010/main" val="286081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648"/>
            <a:ext cx="7128792" cy="291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6120680" cy="250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7704" y="59345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Compare the results of steps 1 and 2 and make conclusions.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743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Assignment</a:t>
            </a:r>
            <a:r>
              <a:rPr lang="sv-SE" dirty="0" smtClean="0"/>
              <a:t> 2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Generate 10 MCMC sequences using the generator from the step 2 and with starting points 1,2,.., or 10. Implement and apply </a:t>
            </a:r>
            <a:r>
              <a:rPr lang="en-US" dirty="0" err="1"/>
              <a:t>Gelman</a:t>
            </a:r>
            <a:r>
              <a:rPr lang="en-US" dirty="0"/>
              <a:t>-Rubin method to these sequences and analyze whether the sequences converged.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191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monitoring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Gelman</a:t>
            </a:r>
            <a:r>
              <a:rPr lang="en-US" b="1" dirty="0" smtClean="0">
                <a:solidFill>
                  <a:srgbClr val="0070C0"/>
                </a:solidFill>
              </a:rPr>
              <a:t>-Rubin method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Assume, we estimate </a:t>
            </a:r>
            <a:r>
              <a:rPr lang="el-GR" i="1" dirty="0" smtClean="0"/>
              <a:t>ν</a:t>
            </a:r>
            <a:r>
              <a:rPr lang="en-US" i="1" dirty="0" smtClean="0"/>
              <a:t>(</a:t>
            </a:r>
            <a:r>
              <a:rPr lang="en-US" b="1" i="1" dirty="0" smtClean="0"/>
              <a:t>X</a:t>
            </a:r>
            <a:r>
              <a:rPr lang="en-US" i="1" dirty="0" smtClean="0"/>
              <a:t>) </a:t>
            </a:r>
          </a:p>
          <a:p>
            <a:r>
              <a:rPr lang="en-US" dirty="0" smtClean="0"/>
              <a:t>Generate </a:t>
            </a:r>
            <a:r>
              <a:rPr lang="en-US" i="1" dirty="0" smtClean="0"/>
              <a:t>k </a:t>
            </a:r>
            <a:r>
              <a:rPr lang="en-US" dirty="0" smtClean="0"/>
              <a:t> sequences of length </a:t>
            </a:r>
            <a:r>
              <a:rPr lang="en-US" i="1" dirty="0" smtClean="0"/>
              <a:t>n</a:t>
            </a:r>
            <a:r>
              <a:rPr lang="en-US" dirty="0" smtClean="0"/>
              <a:t> with different starting points</a:t>
            </a:r>
          </a:p>
          <a:p>
            <a:r>
              <a:rPr lang="en-US" dirty="0" smtClean="0"/>
              <a:t>Compute between- and within- sequence variances: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Compute overall variance estimate: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 err="1" smtClean="0"/>
              <a:t>Gelman</a:t>
            </a:r>
            <a:r>
              <a:rPr lang="en-US" dirty="0" smtClean="0"/>
              <a:t>-Rubin factor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 the factor is close to 1, i.e. around 1.0 - 1.2, then the convergence is achieved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16</a:t>
            </a:fld>
            <a:endParaRPr lang="sv-SE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996952"/>
            <a:ext cx="2000264" cy="69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3025" y="2964149"/>
            <a:ext cx="105878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6597" y="2996952"/>
            <a:ext cx="1857388" cy="72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9519" y="3749967"/>
            <a:ext cx="2214578" cy="57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1811" y="4437112"/>
            <a:ext cx="1462086" cy="6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345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Assignment</a:t>
            </a:r>
            <a:r>
              <a:rPr lang="sv-SE" dirty="0" smtClean="0"/>
              <a:t> 2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n&lt;-2000</a:t>
            </a:r>
          </a:p>
          <a:p>
            <a:r>
              <a:rPr lang="sv-SE" sz="1600" dirty="0" err="1">
                <a:latin typeface="Consolas" pitchFamily="49" charset="0"/>
                <a:cs typeface="Consolas" pitchFamily="49" charset="0"/>
              </a:rPr>
              <a:t>chigen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&lt;-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(start) {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&lt;-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(x) 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(-x+5*log(x));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x&lt;-c();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x[1]&lt;-start;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r&lt;-0;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y&lt;-0;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for(i in 1:(n-1)) {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  y&lt;-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rchisq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(1,floor(x[i]+1));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  r&lt;-min(1,pf(y)*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dchisq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(x[i],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(y+1))/(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(x[i])*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dchisq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y,floor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(x[i]+1))));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 (u&lt;=r) x[i+1]&lt;-y 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else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 x[i+1]&lt;-x[i];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98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Assignment</a:t>
            </a:r>
            <a:r>
              <a:rPr lang="sv-SE" dirty="0" smtClean="0"/>
              <a:t> 2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9552" y="213285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sv-SE" sz="1600" dirty="0">
              <a:latin typeface="Consolas" pitchFamily="49" charset="0"/>
              <a:cs typeface="Consolas" pitchFamily="49" charset="0"/>
            </a:endParaRPr>
          </a:p>
          <a:p>
            <a:endParaRPr lang="sv-SE" sz="1600" dirty="0">
              <a:latin typeface="Consolas" pitchFamily="49" charset="0"/>
              <a:cs typeface="Consolas" pitchFamily="49" charset="0"/>
            </a:endParaRP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v&lt;-matrix(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ncol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=10, 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nrow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=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n,c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(0));</a:t>
            </a:r>
          </a:p>
          <a:p>
            <a:endParaRPr lang="sv-SE" sz="1600" dirty="0">
              <a:latin typeface="Consolas" pitchFamily="49" charset="0"/>
              <a:cs typeface="Consolas" pitchFamily="49" charset="0"/>
            </a:endParaRP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for (s in 1:10) v[,s]&lt;-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chigen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(s);</a:t>
            </a:r>
          </a:p>
          <a:p>
            <a:r>
              <a:rPr lang="sv-SE" sz="1600" dirty="0" err="1">
                <a:latin typeface="Consolas" pitchFamily="49" charset="0"/>
                <a:cs typeface="Consolas" pitchFamily="49" charset="0"/>
              </a:rPr>
              <a:t>meanv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&lt;-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apply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, 2, 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mean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sv-SE" sz="1600" dirty="0" err="1">
                <a:latin typeface="Consolas" pitchFamily="49" charset="0"/>
                <a:cs typeface="Consolas" pitchFamily="49" charset="0"/>
              </a:rPr>
              <a:t>meanT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&lt;-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mean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meanv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B&lt;-n/9*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sum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((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meanv-meanT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)^2)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s2&lt;-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apply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, 2, var)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W&lt;-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mean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(s2)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varv=(n-1)/n*W+1/n*B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GR=</a:t>
            </a:r>
            <a:r>
              <a:rPr lang="sv-SE" sz="16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(varv/W)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356992"/>
            <a:ext cx="301181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10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sz="2400" dirty="0"/>
                  <a:t>Estimate  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sv-SE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  <m:r>
                          <a:rPr lang="en-US" sz="2400">
                            <a:latin typeface="Cambria Math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sv-SE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dx</m:t>
                        </m:r>
                      </m:e>
                    </m:nary>
                  </m:oMath>
                </a14:m>
                <a:r>
                  <a:rPr lang="en-US" sz="2400" dirty="0"/>
                  <a:t> using the samples from steps 1 and 2. </a:t>
                </a:r>
                <a:endParaRPr lang="sv-SE" sz="2400" dirty="0"/>
              </a:p>
              <a:p>
                <a:pPr lvl="0"/>
                <a:r>
                  <a:rPr lang="en-US" sz="2400" dirty="0"/>
                  <a:t>The distribution generated is in fact a gamma distribution. Look in the literature and define the actual value of the integral. Compare it with the one you obtained.</a:t>
                </a:r>
                <a:endParaRPr lang="sv-SE" sz="240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37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59632" y="3933056"/>
            <a:ext cx="26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print(</a:t>
            </a:r>
            <a:r>
              <a:rPr lang="sv-SE" dirty="0" err="1"/>
              <a:t>mean</a:t>
            </a:r>
            <a:r>
              <a:rPr lang="sv-SE" dirty="0"/>
              <a:t>(x[1000:2000]))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632" y="5023226"/>
            <a:ext cx="258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Second </a:t>
            </a:r>
            <a:r>
              <a:rPr lang="sv-SE" dirty="0" err="1" smtClean="0"/>
              <a:t>case</a:t>
            </a:r>
            <a:r>
              <a:rPr lang="sv-SE" dirty="0" smtClean="0"/>
              <a:t>:[1</a:t>
            </a:r>
            <a:r>
              <a:rPr lang="sv-SE" dirty="0"/>
              <a:t>] 5.846186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312438"/>
            <a:ext cx="3975560" cy="17909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5589240"/>
            <a:ext cx="238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EX=6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1259632" y="4489635"/>
            <a:ext cx="2351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case</a:t>
            </a:r>
            <a:r>
              <a:rPr lang="sv-SE" dirty="0" smtClean="0"/>
              <a:t>: [1</a:t>
            </a:r>
            <a:r>
              <a:rPr lang="sv-SE" dirty="0"/>
              <a:t>] 3.629153</a:t>
            </a:r>
          </a:p>
        </p:txBody>
      </p:sp>
    </p:spTree>
    <p:extLst>
      <p:ext uri="{BB962C8B-B14F-4D97-AF65-F5344CB8AC3E}">
        <p14:creationId xmlns:p14="http://schemas.microsoft.com/office/powerpoint/2010/main" val="427245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Assignment</a:t>
            </a:r>
            <a:r>
              <a:rPr lang="sv-SE" dirty="0" smtClean="0"/>
              <a:t> 1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en-US" dirty="0"/>
                  <a:t>Consider a distribution with the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+1)(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&gt;0,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&gt;0   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sv-SE" dirty="0"/>
              </a:p>
              <a:p>
                <a:pPr lvl="0"/>
                <a:r>
                  <a:rPr lang="en-US" dirty="0"/>
                  <a:t>Implement a Gibbs sampler that generates values from this </a:t>
                </a:r>
                <a:r>
                  <a:rPr lang="en-US" dirty="0" err="1"/>
                  <a:t>p.d.f</a:t>
                </a:r>
                <a:r>
                  <a:rPr lang="en-US" dirty="0"/>
                  <a:t>. Which probability distributions should be used as conditional distributions? 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31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err="1" smtClean="0"/>
                  <a:t>Conditional</a:t>
                </a:r>
                <a:r>
                  <a:rPr lang="sv-SE" dirty="0" smtClean="0"/>
                  <a:t> distribution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sv-S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=3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  <a:ea typeface="Cambria Math"/>
                        </a:rPr>
                        <m:t>∝</m:t>
                      </m:r>
                      <m:sSup>
                        <m:sSupPr>
                          <m:ctrlPr>
                            <a:rPr lang="sv-S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sv-S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sv-S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3+1</m:t>
                              </m:r>
                            </m:e>
                          </m:d>
                        </m:sup>
                      </m:sSup>
                      <m:r>
                        <a:rPr lang="sv-SE" i="1">
                          <a:latin typeface="Cambria Math"/>
                          <a:ea typeface="Cambria Math"/>
                        </a:rPr>
                        <m:t>∝</m:t>
                      </m:r>
                      <m:sSup>
                        <m:sSupPr>
                          <m:ctrlPr>
                            <a:rPr lang="sv-SE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/>
                                  <a:ea typeface="Cambria Math"/>
                                </a:rPr>
                                <m:t>3+1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sv-SE" b="0" dirty="0" smtClean="0">
                  <a:ea typeface="Cambria Math"/>
                </a:endParaRPr>
              </a:p>
              <a:p>
                <a:r>
                  <a:rPr lang="sv-SE" dirty="0" err="1" smtClean="0"/>
                  <a:t>Wikipedia</a:t>
                </a:r>
                <a:endParaRPr lang="sv-SE" dirty="0" smtClean="0"/>
              </a:p>
              <a:p>
                <a:endParaRPr lang="sv-SE" dirty="0"/>
              </a:p>
              <a:p>
                <a:endParaRPr lang="sv-SE" dirty="0" smtClean="0"/>
              </a:p>
              <a:p>
                <a:endParaRPr lang="sv-SE" dirty="0"/>
              </a:p>
              <a:p>
                <a:r>
                  <a:rPr lang="sv-SE" dirty="0" err="1" smtClean="0"/>
                  <a:t>We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have</a:t>
                </a:r>
                <a:r>
                  <a:rPr lang="sv-SE" dirty="0" smtClean="0"/>
                  <a:t> X|Y ~</a:t>
                </a:r>
                <a:r>
                  <a:rPr lang="sv-SE" dirty="0" err="1" smtClean="0"/>
                  <a:t>Exp</a:t>
                </a:r>
                <a:r>
                  <a:rPr lang="sv-SE" dirty="0" smtClean="0"/>
                  <a:t>(y+1)</a:t>
                </a:r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83" y="3861048"/>
            <a:ext cx="455358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err="1"/>
                  <a:t>Conditional</a:t>
                </a:r>
                <a:r>
                  <a:rPr lang="sv-SE" dirty="0"/>
                  <a:t> </a:t>
                </a:r>
                <a:r>
                  <a:rPr lang="sv-SE" dirty="0" smtClean="0"/>
                  <a:t>distributions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sv-S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sv-SE" i="1">
                              <a:latin typeface="Cambria Math"/>
                            </a:rPr>
                            <m:t>=3</m:t>
                          </m:r>
                        </m:e>
                      </m:d>
                      <m:r>
                        <a:rPr lang="sv-SE" i="1">
                          <a:latin typeface="Cambria Math"/>
                          <a:ea typeface="Cambria Math"/>
                        </a:rPr>
                        <m:t>∝</m:t>
                      </m:r>
                      <m:sSup>
                        <m:sSupPr>
                          <m:ctrlPr>
                            <a:rPr lang="sv-SE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sv-SE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/>
                                  <a:ea typeface="Cambria Math"/>
                                </a:rPr>
                                <m:t>3+1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p>
                      </m:sSup>
                      <m:r>
                        <a:rPr lang="sv-SE" b="0" i="1" smtClean="0"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sv-SE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sv-SE" dirty="0" smtClean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dirty="0" smtClean="0"/>
              </a:p>
              <a:p>
                <a:pPr marL="0" indent="0">
                  <a:buNone/>
                </a:pPr>
                <a:endParaRPr lang="sv-SE" dirty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𝑘</m:t>
                    </m:r>
                    <m:r>
                      <a:rPr lang="sv-SE" b="0" i="1" smtClean="0">
                        <a:latin typeface="Cambria Math"/>
                      </a:rPr>
                      <m:t>=3, </m:t>
                    </m:r>
                    <m:r>
                      <a:rPr lang="sv-SE" b="0" i="1" smtClean="0">
                        <a:latin typeface="Cambria Math"/>
                      </a:rPr>
                      <m:t>𝜃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  <m:r>
                          <a:rPr lang="sv-SE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96370"/>
            <a:ext cx="5077534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3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sampler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Another way to generate multivariate random numbers</a:t>
            </a:r>
          </a:p>
          <a:p>
            <a:r>
              <a:rPr lang="en-US" sz="2000" dirty="0" smtClean="0"/>
              <a:t>Uses conditional distributions </a:t>
            </a:r>
            <a:r>
              <a:rPr lang="en-US" sz="2000" dirty="0" smtClean="0">
                <a:sym typeface="Wingdings" pitchFamily="2" charset="2"/>
              </a:rPr>
              <a:t> need random number generators that sample from </a:t>
            </a:r>
            <a:r>
              <a:rPr lang="en-US" sz="2000" dirty="0" err="1" smtClean="0">
                <a:sym typeface="Wingdings" pitchFamily="2" charset="2"/>
              </a:rPr>
              <a:t>univariate</a:t>
            </a:r>
            <a:r>
              <a:rPr lang="en-US" sz="2000" dirty="0" smtClean="0">
                <a:sym typeface="Wingdings" pitchFamily="2" charset="2"/>
              </a:rPr>
              <a:t> distributions</a:t>
            </a:r>
            <a:endParaRPr lang="sv-S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616" y="2780928"/>
            <a:ext cx="441199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723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Assignment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/>
              <a:t>Run this algorithm for two different starting points and create time series plots for the obtained x and y. Do the chains seem to converge? Motivate your answer. </a:t>
            </a:r>
            <a:endParaRPr lang="sv-SE" sz="1800" dirty="0"/>
          </a:p>
          <a:p>
            <a:pPr marL="0" indent="0">
              <a:buNone/>
            </a:pPr>
            <a:endParaRPr lang="sv-SE" sz="1800" dirty="0"/>
          </a:p>
        </p:txBody>
      </p:sp>
      <p:sp>
        <p:nvSpPr>
          <p:cNvPr id="5" name="Rectangle 4"/>
          <p:cNvSpPr/>
          <p:nvPr/>
        </p:nvSpPr>
        <p:spPr>
          <a:xfrm>
            <a:off x="664584" y="256490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#starting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point</a:t>
            </a:r>
            <a:endParaRPr lang="sv-SE" sz="1400" dirty="0">
              <a:latin typeface="Consolas" pitchFamily="49" charset="0"/>
              <a:cs typeface="Consolas" pitchFamily="49" charset="0"/>
            </a:endParaRP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x=100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y=100</a:t>
            </a:r>
          </a:p>
          <a:p>
            <a:endParaRPr lang="sv-SE" sz="1400" dirty="0">
              <a:latin typeface="Consolas" pitchFamily="49" charset="0"/>
              <a:cs typeface="Consolas" pitchFamily="49" charset="0"/>
            </a:endParaRP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v=matrix(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nrow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=1000,ncol=2)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for (i in 1:1000) {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  x=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rexp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(1,y+1)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  y=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rgamma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(1,3,1/(x+1))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  v[i,1]=x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  v[i,2]=y</a:t>
            </a:r>
          </a:p>
          <a:p>
            <a:r>
              <a:rPr lang="sv-S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sv-SE" sz="1400" dirty="0">
              <a:latin typeface="Consolas" pitchFamily="49" charset="0"/>
              <a:cs typeface="Consolas" pitchFamily="49" charset="0"/>
            </a:endParaRPr>
          </a:p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plot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(v[,1],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type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=”l",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col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="red")</a:t>
            </a:r>
          </a:p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plot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(v[,2],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type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=”l",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col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="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blue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9274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25" y="3750049"/>
            <a:ext cx="6582121" cy="269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47" y="1628800"/>
            <a:ext cx="63298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68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7008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x=3000</a:t>
            </a:r>
          </a:p>
          <a:p>
            <a:r>
              <a:rPr lang="sv-SE" dirty="0"/>
              <a:t>y=1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25" y="1628800"/>
            <a:ext cx="6048672" cy="247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29" y="3789040"/>
            <a:ext cx="5832648" cy="238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97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</a:t>
            </a:r>
            <a:r>
              <a:rPr lang="sv-SE" dirty="0" smtClean="0"/>
              <a:t>2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the probability density function: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sv-S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∝</m:t>
                      </m:r>
                      <m:sSup>
                        <m:sSupPr>
                          <m:ctrlPr>
                            <a:rPr lang="sv-S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sv-S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sv-SE" dirty="0"/>
              </a:p>
              <a:p>
                <a:r>
                  <a:rPr lang="en-US" dirty="0"/>
                  <a:t>You can see that the distribution is known up to some constant of proportionality.</a:t>
                </a:r>
                <a:endParaRPr lang="sv-SE" dirty="0"/>
              </a:p>
              <a:p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lvl="0"/>
                <a:r>
                  <a:rPr lang="en-US" dirty="0"/>
                  <a:t>Use Metropolis-Hastings algorithm to generate samples from this distribution by using proposal distribution as log-normal LN(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, 1). Plot the chain you obtained as a time series plot. What was the starting point of the chain?  What can you guess about the convergence of the chain? If there is a burn-in period, what can be the size of this period? 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986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203</TotalTime>
  <Words>928</Words>
  <Application>Microsoft Office PowerPoint</Application>
  <PresentationFormat>On-screen Show (4:3)</PresentationFormat>
  <Paragraphs>156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Lab 4</vt:lpstr>
      <vt:lpstr>Assignment 1</vt:lpstr>
      <vt:lpstr>Assignment 1</vt:lpstr>
      <vt:lpstr>Assignment 1</vt:lpstr>
      <vt:lpstr>Gibbs sampler</vt:lpstr>
      <vt:lpstr>Assignment 1</vt:lpstr>
      <vt:lpstr>Assignment 1</vt:lpstr>
      <vt:lpstr>Assignment 1</vt:lpstr>
      <vt:lpstr>Assignment 2</vt:lpstr>
      <vt:lpstr>Metropolis-Hastings algorithm</vt:lpstr>
      <vt:lpstr>Assignment 2</vt:lpstr>
      <vt:lpstr>PowerPoint Presentation</vt:lpstr>
      <vt:lpstr>Assignment 2</vt:lpstr>
      <vt:lpstr>PowerPoint Presentation</vt:lpstr>
      <vt:lpstr>Assignment 2</vt:lpstr>
      <vt:lpstr>Convergence monitoring</vt:lpstr>
      <vt:lpstr>Assignment 2</vt:lpstr>
      <vt:lpstr>Assignment 2</vt:lpstr>
      <vt:lpstr>Assignment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Oleg Sysoev</dc:creator>
  <cp:lastModifiedBy>Oleg Sysoev</cp:lastModifiedBy>
  <cp:revision>19</cp:revision>
  <dcterms:created xsi:type="dcterms:W3CDTF">2013-04-23T09:37:37Z</dcterms:created>
  <dcterms:modified xsi:type="dcterms:W3CDTF">2013-04-23T13:08:46Z</dcterms:modified>
</cp:coreProperties>
</file>