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7"/>
  </p:notesMasterIdLst>
  <p:sldIdLst>
    <p:sldId id="256" r:id="rId2"/>
    <p:sldId id="258" r:id="rId3"/>
    <p:sldId id="304" r:id="rId4"/>
    <p:sldId id="324" r:id="rId5"/>
    <p:sldId id="325" r:id="rId6"/>
    <p:sldId id="326" r:id="rId7"/>
    <p:sldId id="346" r:id="rId8"/>
    <p:sldId id="327" r:id="rId9"/>
    <p:sldId id="316" r:id="rId10"/>
    <p:sldId id="315" r:id="rId11"/>
    <p:sldId id="328" r:id="rId12"/>
    <p:sldId id="329" r:id="rId13"/>
    <p:sldId id="330" r:id="rId14"/>
    <p:sldId id="343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4" r:id="rId25"/>
    <p:sldId id="345" r:id="rId26"/>
    <p:sldId id="347" r:id="rId27"/>
    <p:sldId id="341" r:id="rId28"/>
    <p:sldId id="342" r:id="rId29"/>
    <p:sldId id="317" r:id="rId30"/>
    <p:sldId id="318" r:id="rId31"/>
    <p:sldId id="319" r:id="rId32"/>
    <p:sldId id="320" r:id="rId33"/>
    <p:sldId id="321" r:id="rId34"/>
    <p:sldId id="322" r:id="rId35"/>
    <p:sldId id="323" r:id="rId3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2016-03-02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20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190-4EBC-48F5-9BAD-1C329E7C5F53}" type="datetime1">
              <a:rPr lang="sv-SE" smtClean="0"/>
              <a:t>2016-03-02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285E-7B38-4A82-8527-2E573CE95263}" type="datetime1">
              <a:rPr lang="sv-SE" smtClean="0"/>
              <a:t>2016-03-02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39DF-2787-41F7-AE0C-6546A2E43128}" type="datetime1">
              <a:rPr lang="sv-SE" smtClean="0"/>
              <a:t>2016-03-02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C9B0B-DEDD-4376-A3BE-47E3B6BCC2D7}" type="datetime1">
              <a:rPr lang="sv-SE" smtClean="0"/>
              <a:t>2016-03-02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96A9B-CC5E-49B8-8EB1-5ED1E8A93531}" type="datetime1">
              <a:rPr lang="sv-SE" smtClean="0"/>
              <a:t>2016-03-02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4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46E1-4FFE-4E0E-B97A-A97CF1DC8E65}" type="datetime1">
              <a:rPr lang="sv-SE" smtClean="0"/>
              <a:t>2016-03-02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5707-FC13-4B5C-8E86-2A596A206CA9}" type="datetime1">
              <a:rPr lang="sv-SE" smtClean="0"/>
              <a:t>2016-03-02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BE37-0832-4048-A3FE-80451F61D3D9}" type="datetime1">
              <a:rPr lang="sv-SE" smtClean="0"/>
              <a:t>2016-03-02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8E3E-F9DD-47A5-97F8-4BC9A7D07EF9}" type="datetime1">
              <a:rPr lang="sv-SE" smtClean="0"/>
              <a:t>2016-03-02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C233-180E-4043-8AC2-5E3E06C419F6}" type="datetime1">
              <a:rPr lang="sv-SE" smtClean="0"/>
              <a:t>2016-03-02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AC85-13C2-4100-B03D-578CDC6C8CD9}" type="datetime1">
              <a:rPr lang="sv-SE" smtClean="0"/>
              <a:t>2016-03-02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85B8-988B-4025-A45E-292B04D9E09C}" type="datetime1">
              <a:rPr lang="sv-SE" smtClean="0"/>
              <a:t>2016-03-02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5A56-C24C-45A9-8A58-FBE0B3978DDE}" type="datetime1">
              <a:rPr lang="sv-SE" smtClean="0"/>
              <a:t>2016-03-02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44C-4E6A-4675-8EB0-3EEC8D11A36E}" type="datetime1">
              <a:rPr lang="sv-SE" smtClean="0"/>
              <a:t>2016-03-02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1" r:id="rId12"/>
    <p:sldLayoutId id="214748390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gif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5:</a:t>
            </a:r>
            <a:br>
              <a:rPr lang="sv-SE" dirty="0" smtClean="0"/>
            </a:br>
            <a:r>
              <a:rPr lang="en-US" dirty="0"/>
              <a:t>Numerical model selection and hypothesis testing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Permutation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Example: </a:t>
                </a:r>
                <a:r>
                  <a:rPr lang="sv-SE" dirty="0" err="1" smtClean="0"/>
                  <a:t>mouse</a:t>
                </a:r>
                <a:r>
                  <a:rPr lang="sv-SE" dirty="0" smtClean="0"/>
                  <a:t> data</a:t>
                </a:r>
              </a:p>
              <a:p>
                <a:pPr lvl="1"/>
                <a:r>
                  <a:rPr lang="sv-SE" dirty="0" smtClean="0"/>
                  <a:t>Control </a:t>
                </a:r>
                <a:r>
                  <a:rPr lang="sv-SE" dirty="0" err="1" smtClean="0"/>
                  <a:t>group</a:t>
                </a:r>
                <a:endParaRPr lang="sv-SE" dirty="0"/>
              </a:p>
              <a:p>
                <a:pPr lvl="1"/>
                <a:r>
                  <a:rPr lang="sv-SE" dirty="0" err="1" smtClean="0"/>
                  <a:t>Treatment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group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Group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𝑔</m:t>
                    </m:r>
                  </m:oMath>
                </a14:m>
                <a:endParaRPr lang="sv-SE" dirty="0" smtClean="0"/>
              </a:p>
              <a:p>
                <a:pPr lvl="2"/>
                <a:r>
                  <a:rPr lang="sv-SE" dirty="0" err="1" smtClean="0"/>
                  <a:t>Values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𝑣</m:t>
                    </m:r>
                  </m:oMath>
                </a14:m>
                <a:endParaRPr lang="sv-SE" dirty="0" smtClean="0"/>
              </a:p>
              <a:p>
                <a:pPr lvl="1"/>
                <a:endParaRPr lang="sv-SE" dirty="0"/>
              </a:p>
              <a:p>
                <a:pPr lvl="1"/>
                <a:endParaRPr lang="sv-SE" dirty="0" smtClean="0"/>
              </a:p>
              <a:p>
                <a:pPr lvl="1"/>
                <a:endParaRPr lang="sv-SE" dirty="0"/>
              </a:p>
              <a:p>
                <a:pPr lvl="1"/>
                <a:endParaRPr lang="sv-SE" dirty="0" smtClean="0"/>
              </a:p>
              <a:p>
                <a:pPr lvl="1"/>
                <a:r>
                  <a:rPr lang="sv-SE" dirty="0" smtClean="0"/>
                  <a:t>Does the 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differ</a:t>
                </a:r>
                <a:r>
                  <a:rPr lang="sv-SE" dirty="0" smtClean="0"/>
                  <a:t> in </a:t>
                </a:r>
                <a:r>
                  <a:rPr lang="sv-SE" dirty="0" err="1" smtClean="0"/>
                  <a:t>control</a:t>
                </a:r>
                <a:r>
                  <a:rPr lang="sv-SE" dirty="0" smtClean="0"/>
                  <a:t> and </a:t>
                </a:r>
                <a:r>
                  <a:rPr lang="sv-SE" dirty="0" err="1" smtClean="0"/>
                  <a:t>treatment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groups</a:t>
                </a:r>
                <a:r>
                  <a:rPr lang="sv-SE" dirty="0" smtClean="0"/>
                  <a:t>?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6444778" cy="108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6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Permutation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>
                    <a:solidFill>
                      <a:srgbClr val="0070C0"/>
                    </a:solidFill>
                  </a:rPr>
                  <a:t>Main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idea</a:t>
                </a:r>
                <a:r>
                  <a:rPr lang="sv-SE" dirty="0" smtClean="0"/>
                  <a:t>: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</a:t>
                </a:r>
                <a:r>
                  <a:rPr lang="sv-SE" dirty="0" smtClean="0"/>
                  <a:t>group </a:t>
                </a:r>
                <a:r>
                  <a:rPr lang="sv-SE" dirty="0" err="1" smtClean="0"/>
                  <a:t>label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does</a:t>
                </a:r>
                <a:r>
                  <a:rPr lang="sv-SE" dirty="0" smtClean="0"/>
                  <a:t> not </a:t>
                </a:r>
                <a:r>
                  <a:rPr lang="sv-SE" dirty="0" err="1" smtClean="0"/>
                  <a:t>matter</a:t>
                </a:r>
                <a:r>
                  <a:rPr lang="sv-SE" dirty="0" smtClean="0">
                    <a:sym typeface="Wingdings" panose="05000000000000000000" pitchFamily="2" charset="2"/>
                  </a:rPr>
                  <a:t>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we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can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permute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those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and still get a valid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sample</a:t>
                </a:r>
                <a:r>
                  <a:rPr lang="sv-SE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</m:oMath>
                </a14:m>
                <a:r>
                  <a:rPr lang="sv-SE" dirty="0" smtClean="0"/>
                  <a:t> (or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/>
                      </a:rPr>
                      <m:t>𝐺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endParaRPr lang="sv-SE" dirty="0" smtClean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 smtClean="0"/>
              </a:p>
              <a:p>
                <a:r>
                  <a:rPr lang="sv-SE" dirty="0" err="1" smtClean="0"/>
                  <a:t>Suggest</a:t>
                </a:r>
                <a:r>
                  <a:rPr lang="sv-SE" dirty="0" smtClean="0"/>
                  <a:t> test statistics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𝑇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𝑆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𝑔</m:t>
                    </m:r>
                    <m:r>
                      <a:rPr lang="sv-SE" b="0" i="1" smtClean="0">
                        <a:latin typeface="Cambria Math"/>
                      </a:rPr>
                      <m:t>,</m:t>
                    </m:r>
                    <m:r>
                      <a:rPr lang="sv-SE" b="0" i="1" smtClean="0">
                        <a:latin typeface="Cambria Math"/>
                      </a:rPr>
                      <m:t>𝑣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smtClean="0"/>
                  <a:t>For </a:t>
                </a:r>
                <a:r>
                  <a:rPr lang="sv-SE" dirty="0" err="1" smtClean="0"/>
                  <a:t>example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𝑇</m:t>
                    </m:r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r>
                      <a:rPr lang="sv-SE" b="0" i="1" dirty="0" smtClean="0"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−</m:t>
                    </m:r>
                    <m:r>
                      <a:rPr lang="sv-SE" b="0" i="1" dirty="0" smtClean="0">
                        <a:latin typeface="Cambria Math"/>
                      </a:rPr>
                      <m:t>𝑚𝑒𝑎𝑛</m:t>
                    </m:r>
                    <m:r>
                      <a:rPr lang="sv-SE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r>
                      <a:rPr lang="sv-SE" b="0" i="1" dirty="0" smtClean="0">
                        <a:latin typeface="Cambria Math"/>
                      </a:rPr>
                      <m:t>𝑦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17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1849598" cy="16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90" y="3140968"/>
            <a:ext cx="2544436" cy="161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9712" y="292494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Group   </a:t>
            </a:r>
            <a:r>
              <a:rPr lang="sv-SE" sz="1400" dirty="0" err="1" smtClean="0"/>
              <a:t>Value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81101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Group   </a:t>
            </a:r>
            <a:r>
              <a:rPr lang="sv-SE" sz="1400" dirty="0" err="1" smtClean="0"/>
              <a:t>Value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5671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Before permutation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459127" y="453490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After</a:t>
            </a:r>
            <a:r>
              <a:rPr lang="sv-SE" dirty="0" smtClean="0"/>
              <a:t> permutation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Permutation tests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 smtClean="0">
                    <a:solidFill>
                      <a:srgbClr val="0070C0"/>
                    </a:solidFill>
                  </a:rPr>
                  <a:t>Algorithm</a:t>
                </a:r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/>
                  <a:t>Create</a:t>
                </a:r>
                <a:r>
                  <a:rPr lang="sv-SE" dirty="0" smtClean="0"/>
                  <a:t> permutations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group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/>
                  <a:t>Evaluate</a:t>
                </a:r>
                <a:r>
                  <a:rPr lang="sv-SE" dirty="0" smtClean="0"/>
                  <a:t> test statistics on </a:t>
                </a:r>
                <a:r>
                  <a:rPr lang="sv-SE" dirty="0" err="1" smtClean="0"/>
                  <a:t>each</a:t>
                </a:r>
                <a:r>
                  <a:rPr lang="sv-SE" dirty="0" smtClean="0"/>
                  <a:t> permutation</a:t>
                </a:r>
              </a:p>
              <a:p>
                <a:pPr marL="914400" lvl="1" indent="-514350"/>
                <a:r>
                  <a:rPr lang="sv-SE" dirty="0" smtClean="0"/>
                  <a:t>All permutations </a:t>
                </a:r>
                <a:r>
                  <a:rPr lang="sv-SE" dirty="0" err="1" smtClean="0"/>
                  <a:t>are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many</a:t>
                </a:r>
                <a:r>
                  <a:rPr lang="sv-SE" dirty="0" smtClean="0"/>
                  <a:t>? </a:t>
                </a:r>
                <a:r>
                  <a:rPr lang="sv-SE" dirty="0" smtClean="0">
                    <a:sym typeface="Wingdings" panose="05000000000000000000" pitchFamily="2" charset="2"/>
                  </a:rPr>
                  <a:t>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Sample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i="1" dirty="0">
                    <a:sym typeface="Wingdings" panose="05000000000000000000" pitchFamily="2" charset="2"/>
                  </a:rPr>
                  <a:t> </a:t>
                </a:r>
                <a:r>
                  <a:rPr lang="sv-SE" i="1" dirty="0" smtClean="0">
                    <a:sym typeface="Wingdings" panose="05000000000000000000" pitchFamily="2" charset="2"/>
                  </a:rPr>
                  <a:t>n </a:t>
                </a:r>
                <a:r>
                  <a:rPr lang="sv-SE" dirty="0" smtClean="0">
                    <a:sym typeface="Wingdings" panose="05000000000000000000" pitchFamily="2" charset="2"/>
                  </a:rPr>
                  <a:t>elements</a:t>
                </a:r>
                <a:r>
                  <a:rPr lang="sv-SE" i="1" dirty="0" smtClean="0">
                    <a:sym typeface="Wingdings" panose="05000000000000000000" pitchFamily="2" charset="2"/>
                  </a:rPr>
                  <a:t> </a:t>
                </a:r>
                <a:r>
                  <a:rPr lang="sv-SE" b="1" dirty="0" err="1" smtClean="0">
                    <a:sym typeface="Wingdings" panose="05000000000000000000" pitchFamily="2" charset="2"/>
                  </a:rPr>
                  <a:t>without</a:t>
                </a:r>
                <a:r>
                  <a:rPr lang="sv-SE" b="1" dirty="0" smtClean="0">
                    <a:sym typeface="Wingdings" panose="05000000000000000000" pitchFamily="2" charset="2"/>
                  </a:rPr>
                  <a:t> </a:t>
                </a:r>
                <a:r>
                  <a:rPr lang="sv-SE" b="1" dirty="0" err="1" smtClean="0">
                    <a:sym typeface="Wingdings" panose="05000000000000000000" pitchFamily="2" charset="2"/>
                  </a:rPr>
                  <a:t>replacement</a:t>
                </a:r>
                <a:r>
                  <a:rPr lang="sv-SE" b="1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endParaRPr lang="sv-S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/>
                  <a:t>Evaluate</a:t>
                </a:r>
                <a:r>
                  <a:rPr lang="sv-SE" dirty="0" smtClean="0"/>
                  <a:t> p-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sv-SE" b="0" i="1" dirty="0" smtClean="0">
                        <a:latin typeface="Cambria Math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sv-SE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sv-SE" i="1" dirty="0">
                            <a:latin typeface="Cambria Math"/>
                          </a:rPr>
                          <m:t>≥</m:t>
                        </m:r>
                        <m:r>
                          <a:rPr lang="sv-SE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/</m:t>
                    </m:r>
                    <m:r>
                      <a:rPr lang="sv-SE" b="0" i="1" dirty="0" smtClean="0">
                        <a:latin typeface="Cambria Math"/>
                      </a:rPr>
                      <m:t>𝐵</m:t>
                    </m:r>
                  </m:oMath>
                </a14:m>
                <a:endParaRPr lang="sv-SE" dirty="0" smtClean="0"/>
              </a:p>
              <a:p>
                <a:pPr marL="914400" lvl="1" indent="-514350"/>
                <a:r>
                  <a:rPr lang="sv-SE" dirty="0" smtClean="0"/>
                  <a:t>In </a:t>
                </a:r>
                <a:r>
                  <a:rPr lang="sv-SE" dirty="0" err="1" smtClean="0"/>
                  <a:t>two-sided</a:t>
                </a:r>
                <a:r>
                  <a:rPr lang="sv-SE" dirty="0" smtClean="0"/>
                  <a:t> test,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sv-SE" i="1" dirty="0">
                        <a:latin typeface="Cambria Math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sv-SE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/>
                          </a:rPr>
                          <m:t>|</m:t>
                        </m:r>
                        <m:r>
                          <a:rPr lang="sv-SE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sv-SE" b="0" i="1" dirty="0" smtClean="0">
                            <a:latin typeface="Cambria Math"/>
                          </a:rPr>
                          <m:t>|</m:t>
                        </m:r>
                        <m:r>
                          <a:rPr lang="sv-SE" i="1" dirty="0">
                            <a:latin typeface="Cambria Math"/>
                          </a:rPr>
                          <m:t>≥</m:t>
                        </m:r>
                        <m:r>
                          <a:rPr lang="sv-SE" b="0" i="1" dirty="0" smtClean="0">
                            <a:latin typeface="Cambria Math"/>
                          </a:rPr>
                          <m:t>|</m:t>
                        </m:r>
                        <m:r>
                          <a:rPr lang="sv-SE" i="1">
                            <a:latin typeface="Cambria Math"/>
                          </a:rPr>
                          <m:t>𝑇</m:t>
                        </m:r>
                        <m:r>
                          <a:rPr lang="sv-SE" b="0" i="1" smtClean="0"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sv-SE" i="1" dirty="0">
                        <a:latin typeface="Cambria Math"/>
                      </a:rPr>
                      <m:t>/</m:t>
                    </m:r>
                    <m:r>
                      <a:rPr lang="sv-SE" i="1" dirty="0">
                        <a:latin typeface="Cambria Math"/>
                      </a:rPr>
                      <m:t>𝐵</m:t>
                    </m:r>
                  </m:oMath>
                </a14:m>
                <a:endParaRPr lang="sv-SE" dirty="0"/>
              </a:p>
              <a:p>
                <a:pPr marL="914400" lvl="1" indent="-514350"/>
                <a:endParaRPr lang="sv-SE" dirty="0"/>
              </a:p>
              <a:p>
                <a:endParaRPr lang="sv-S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54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39552" y="2420888"/>
            <a:ext cx="3816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/>
              <a:t>B=1000</a:t>
            </a:r>
          </a:p>
          <a:p>
            <a:r>
              <a:rPr lang="sv-SE" sz="1400" dirty="0"/>
              <a:t>stat=</a:t>
            </a:r>
            <a:r>
              <a:rPr lang="sv-SE" sz="1400" dirty="0" err="1"/>
              <a:t>numeric</a:t>
            </a:r>
            <a:r>
              <a:rPr lang="sv-SE" sz="1400" dirty="0"/>
              <a:t>(B)</a:t>
            </a:r>
          </a:p>
          <a:p>
            <a:r>
              <a:rPr lang="sv-SE" sz="1400" dirty="0"/>
              <a:t>n=</a:t>
            </a:r>
            <a:r>
              <a:rPr lang="sv-SE" sz="1400" dirty="0" err="1"/>
              <a:t>dim</a:t>
            </a:r>
            <a:r>
              <a:rPr lang="sv-SE" sz="1400" dirty="0"/>
              <a:t>(</a:t>
            </a:r>
            <a:r>
              <a:rPr lang="sv-SE" sz="1400" dirty="0" err="1"/>
              <a:t>mouse</a:t>
            </a:r>
            <a:r>
              <a:rPr lang="sv-SE" sz="1400" dirty="0"/>
              <a:t>)[1]</a:t>
            </a:r>
          </a:p>
          <a:p>
            <a:r>
              <a:rPr lang="sv-SE" sz="1400" dirty="0"/>
              <a:t>for(b in 1:B){</a:t>
            </a:r>
          </a:p>
          <a:p>
            <a:r>
              <a:rPr lang="sv-SE" sz="1400" dirty="0"/>
              <a:t>  </a:t>
            </a:r>
            <a:r>
              <a:rPr lang="sv-SE" sz="1400" dirty="0" err="1"/>
              <a:t>Gb</a:t>
            </a:r>
            <a:r>
              <a:rPr lang="sv-SE" sz="1400" dirty="0"/>
              <a:t>=</a:t>
            </a:r>
            <a:r>
              <a:rPr lang="sv-SE" sz="1400" dirty="0" err="1"/>
              <a:t>sample</a:t>
            </a:r>
            <a:r>
              <a:rPr lang="sv-SE" sz="1400" dirty="0"/>
              <a:t>(</a:t>
            </a:r>
            <a:r>
              <a:rPr lang="sv-SE" sz="1400" dirty="0" err="1"/>
              <a:t>mouse$Group</a:t>
            </a:r>
            <a:r>
              <a:rPr lang="sv-SE" sz="1400" dirty="0"/>
              <a:t>, n)</a:t>
            </a:r>
          </a:p>
          <a:p>
            <a:r>
              <a:rPr lang="sv-SE" sz="1400" dirty="0"/>
              <a:t>  stat[b]=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Gb</a:t>
            </a:r>
            <a:r>
              <a:rPr lang="sv-SE" sz="1400" dirty="0"/>
              <a:t>=='z'])-</a:t>
            </a:r>
            <a:r>
              <a:rPr lang="sv-SE" sz="1400" dirty="0" err="1"/>
              <a:t>mean</a:t>
            </a:r>
            <a:r>
              <a:rPr lang="sv-SE" sz="1400" dirty="0" smtClean="0"/>
              <a:t>( 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Gb</a:t>
            </a:r>
            <a:r>
              <a:rPr lang="sv-SE" sz="1400" dirty="0"/>
              <a:t>=='y']))</a:t>
            </a:r>
          </a:p>
          <a:p>
            <a:r>
              <a:rPr lang="sv-SE" sz="1400" dirty="0"/>
              <a:t>}</a:t>
            </a:r>
          </a:p>
          <a:p>
            <a:r>
              <a:rPr lang="sv-SE" sz="1400" dirty="0" err="1"/>
              <a:t>hist</a:t>
            </a:r>
            <a:r>
              <a:rPr lang="sv-SE" sz="1400" dirty="0"/>
              <a:t>(stat,50)</a:t>
            </a:r>
          </a:p>
          <a:p>
            <a:endParaRPr lang="sv-SE" sz="1400" dirty="0"/>
          </a:p>
          <a:p>
            <a:r>
              <a:rPr lang="sv-SE" sz="1400" dirty="0"/>
              <a:t>stat0=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mouse$Group</a:t>
            </a:r>
            <a:r>
              <a:rPr lang="sv-SE" sz="1400" dirty="0"/>
              <a:t>=='z'])-</a:t>
            </a:r>
            <a:r>
              <a:rPr lang="sv-SE" sz="1400" dirty="0" err="1" smtClean="0"/>
              <a:t>mean</a:t>
            </a:r>
            <a:r>
              <a:rPr lang="sv-SE" sz="1400" dirty="0" smtClean="0"/>
              <a:t> 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mouse$Group</a:t>
            </a:r>
            <a:r>
              <a:rPr lang="sv-SE" sz="1400" dirty="0"/>
              <a:t>=='y</a:t>
            </a:r>
            <a:r>
              <a:rPr lang="sv-SE" sz="1400" dirty="0" smtClean="0"/>
              <a:t>'])</a:t>
            </a:r>
            <a:endParaRPr lang="sv-SE" sz="1400" dirty="0"/>
          </a:p>
          <a:p>
            <a:endParaRPr lang="sv-SE" sz="1400" dirty="0"/>
          </a:p>
          <a:p>
            <a:r>
              <a:rPr lang="sv-SE" sz="1400" dirty="0" err="1"/>
              <a:t>mean</a:t>
            </a:r>
            <a:r>
              <a:rPr lang="sv-SE" sz="1400" dirty="0"/>
              <a:t>(stat&gt;stat0)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45224"/>
            <a:ext cx="2066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62150"/>
            <a:ext cx="46339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5661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7030A0"/>
                </a:solidFill>
              </a:rPr>
              <a:t>Do </a:t>
            </a:r>
            <a:r>
              <a:rPr lang="sv-SE" b="1" dirty="0" err="1" smtClean="0">
                <a:solidFill>
                  <a:srgbClr val="7030A0"/>
                </a:solidFill>
              </a:rPr>
              <a:t>we</a:t>
            </a:r>
            <a:r>
              <a:rPr lang="sv-SE" b="1" dirty="0" smtClean="0">
                <a:solidFill>
                  <a:srgbClr val="7030A0"/>
                </a:solidFill>
              </a:rPr>
              <a:t> </a:t>
            </a:r>
            <a:r>
              <a:rPr lang="sv-SE" b="1" dirty="0" err="1" smtClean="0">
                <a:solidFill>
                  <a:srgbClr val="7030A0"/>
                </a:solidFill>
              </a:rPr>
              <a:t>reject</a:t>
            </a:r>
            <a:r>
              <a:rPr lang="sv-SE" b="1" dirty="0" smtClean="0">
                <a:solidFill>
                  <a:srgbClr val="7030A0"/>
                </a:solidFill>
              </a:rPr>
              <a:t> </a:t>
            </a:r>
            <a:r>
              <a:rPr lang="sv-SE" b="1" dirty="0" err="1" smtClean="0">
                <a:solidFill>
                  <a:srgbClr val="7030A0"/>
                </a:solidFill>
              </a:rPr>
              <a:t>null</a:t>
            </a:r>
            <a:r>
              <a:rPr lang="sv-SE" b="1" dirty="0" smtClean="0">
                <a:solidFill>
                  <a:srgbClr val="7030A0"/>
                </a:solidFill>
              </a:rPr>
              <a:t> </a:t>
            </a:r>
            <a:r>
              <a:rPr lang="sv-SE" b="1" dirty="0" err="1" smtClean="0">
                <a:solidFill>
                  <a:srgbClr val="7030A0"/>
                </a:solidFill>
              </a:rPr>
              <a:t>hypothesis</a:t>
            </a:r>
            <a:r>
              <a:rPr lang="sv-SE" b="1" dirty="0" smtClean="0">
                <a:solidFill>
                  <a:srgbClr val="7030A0"/>
                </a:solidFill>
              </a:rPr>
              <a:t>?</a:t>
            </a:r>
            <a:endParaRPr lang="sv-S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5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85725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The bootstrap: general principle</a:t>
            </a:r>
            <a:endParaRPr 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r>
                  <a:rPr lang="en-GB" sz="2000" dirty="0" smtClean="0"/>
                  <a:t>	</a:t>
                </a:r>
              </a:p>
              <a:p>
                <a:pPr eaLnBrk="1" hangingPunct="1">
                  <a:buFontTx/>
                  <a:buNone/>
                </a:pPr>
                <a:r>
                  <a:rPr lang="en-GB" sz="2000" dirty="0" smtClean="0"/>
                  <a:t>We want to determine uncertainty of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𝑇</m:t>
                    </m:r>
                    <m:r>
                      <a:rPr lang="sv-SE" sz="2000" b="1" i="1" dirty="0" smtClean="0">
                        <a:latin typeface="Cambria Math"/>
                      </a:rPr>
                      <m:t>(</m:t>
                    </m:r>
                    <m:r>
                      <a:rPr lang="sv-SE" sz="2000" b="0" i="1" dirty="0" smtClean="0">
                        <a:latin typeface="Cambria Math"/>
                      </a:rPr>
                      <m:t>𝐷</m:t>
                    </m:r>
                    <m:r>
                      <a:rPr lang="sv-SE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GB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 smtClean="0"/>
                  <a:t>Generate many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 from their distribution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 smtClean="0"/>
                  <a:t>Use histogram of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𝑇</m:t>
                    </m:r>
                    <m:r>
                      <a:rPr lang="sv-SE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>
                    <a:sym typeface="Wingdings" panose="05000000000000000000" pitchFamily="2" charset="2"/>
                  </a:rPr>
                  <a:t> to determine confidence limits unfortunately can not be done (</a:t>
                </a:r>
                <a:r>
                  <a:rPr lang="en-GB" sz="2000" dirty="0" err="1" smtClean="0">
                    <a:sym typeface="Wingdings" panose="05000000000000000000" pitchFamily="2" charset="2"/>
                  </a:rPr>
                  <a:t>distr</a:t>
                </a:r>
                <a:r>
                  <a:rPr lang="en-GB" sz="2000" dirty="0" smtClean="0">
                    <a:sym typeface="Wingdings" panose="05000000000000000000" pitchFamily="2" charset="2"/>
                  </a:rPr>
                  <a:t> of </a:t>
                </a:r>
                <a:r>
                  <a:rPr lang="en-GB" sz="2000" i="1" dirty="0" smtClean="0">
                    <a:sym typeface="Wingdings" panose="05000000000000000000" pitchFamily="2" charset="2"/>
                  </a:rPr>
                  <a:t>D is often unknown)</a:t>
                </a:r>
              </a:p>
              <a:p>
                <a:pPr eaLnBrk="1" hangingPunct="1"/>
                <a:endParaRPr lang="en-GB" sz="2000" dirty="0" smtClean="0"/>
              </a:p>
              <a:p>
                <a:pPr eaLnBrk="1" hangingPunct="1">
                  <a:buNone/>
                </a:pPr>
                <a:r>
                  <a:rPr lang="en-GB" sz="2000" b="1" dirty="0"/>
                  <a:t>Instead</a:t>
                </a:r>
                <a:r>
                  <a:rPr lang="en-GB" sz="2000" dirty="0" smtClean="0"/>
                  <a:t>: Generate </a:t>
                </a:r>
                <a:r>
                  <a:rPr lang="en-GB" sz="2000" dirty="0"/>
                  <a:t>many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from the empirical distribution (histogram)</a:t>
                </a:r>
                <a:endParaRPr lang="en-GB" sz="2000" dirty="0"/>
              </a:p>
              <a:p>
                <a:pPr eaLnBrk="1" hangingPunct="1">
                  <a:buFontTx/>
                  <a:buNone/>
                </a:pPr>
                <a:endParaRPr lang="en-GB" sz="2000" dirty="0" smtClean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ru-RU" sz="2000" i="1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43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732A38</a:t>
            </a:r>
            <a:endParaRPr lang="en-US"/>
          </a:p>
        </p:txBody>
      </p:sp>
      <p:pic>
        <p:nvPicPr>
          <p:cNvPr id="18438" name="Picture 5" descr="normr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39" y="1597273"/>
            <a:ext cx="34258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 descr="norm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97273"/>
            <a:ext cx="3317875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9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sz="3600" dirty="0" err="1" smtClean="0">
                <a:solidFill>
                  <a:schemeClr val="bg1"/>
                </a:solidFill>
              </a:rPr>
              <a:t>Nonparametric</a:t>
            </a:r>
            <a:r>
              <a:rPr lang="sv-SE" sz="3600" dirty="0" smtClean="0">
                <a:solidFill>
                  <a:schemeClr val="bg1"/>
                </a:solidFill>
              </a:rPr>
              <a:t> </a:t>
            </a:r>
            <a:r>
              <a:rPr lang="sv-SE" sz="3600" dirty="0" err="1" smtClean="0">
                <a:solidFill>
                  <a:schemeClr val="bg1"/>
                </a:solidFill>
              </a:rPr>
              <a:t>bootstrap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2550" cy="396875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Tx/>
              <a:buNone/>
            </a:pPr>
            <a:endParaRPr lang="sv-SE" sz="2000" u="sng" smtClean="0">
              <a:solidFill>
                <a:schemeClr val="accent2"/>
              </a:solidFill>
              <a:latin typeface="Cooper Black" pitchFamily="18" charset="0"/>
            </a:endParaRPr>
          </a:p>
          <a:p>
            <a:pPr algn="just">
              <a:spcBef>
                <a:spcPts val="300"/>
              </a:spcBef>
              <a:spcAft>
                <a:spcPts val="9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GB" sz="2800" smtClean="0"/>
              <a:t>	</a:t>
            </a:r>
            <a:endParaRPr lang="en-US" sz="280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46800" y="2851150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1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851150"/>
                        <a:ext cx="812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39161589"/>
              </p:ext>
            </p:extLst>
          </p:nvPr>
        </p:nvGraphicFramePr>
        <p:xfrm>
          <a:off x="2072481" y="5661248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2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1" y="5661248"/>
                        <a:ext cx="365125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GB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1042988" y="2708275"/>
            <a:ext cx="2592387" cy="25923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835150" y="31400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051050" y="33559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67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22669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18351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2843213" y="37163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39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2698750" y="30686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1763713" y="46529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2669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62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1258888" y="42211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908175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2482850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6987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3059113" y="38608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73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1979613" y="28527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5580063" y="2636838"/>
            <a:ext cx="2592387" cy="2592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6300788" y="32131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8040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63722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7019925" y="37163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98" name="Text Box 27"/>
          <p:cNvSpPr txBox="1">
            <a:spLocks noChangeArrowheads="1"/>
          </p:cNvSpPr>
          <p:nvPr/>
        </p:nvSpPr>
        <p:spPr bwMode="auto">
          <a:xfrm>
            <a:off x="7235825" y="2997200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6300788" y="45815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200" name="Text Box 29"/>
          <p:cNvSpPr txBox="1">
            <a:spLocks noChangeArrowheads="1"/>
          </p:cNvSpPr>
          <p:nvPr/>
        </p:nvSpPr>
        <p:spPr bwMode="auto">
          <a:xfrm>
            <a:off x="68040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201" name="Text Box 30"/>
          <p:cNvSpPr txBox="1">
            <a:spLocks noChangeArrowheads="1"/>
          </p:cNvSpPr>
          <p:nvPr/>
        </p:nvSpPr>
        <p:spPr bwMode="auto">
          <a:xfrm>
            <a:off x="5868988" y="35734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5795963" y="41497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6445250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204" name="Text Box 33"/>
          <p:cNvSpPr txBox="1">
            <a:spLocks noChangeArrowheads="1"/>
          </p:cNvSpPr>
          <p:nvPr/>
        </p:nvSpPr>
        <p:spPr bwMode="auto">
          <a:xfrm>
            <a:off x="7019925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205" name="Text Box 34"/>
          <p:cNvSpPr txBox="1">
            <a:spLocks noChangeArrowheads="1"/>
          </p:cNvSpPr>
          <p:nvPr/>
        </p:nvSpPr>
        <p:spPr bwMode="auto">
          <a:xfrm>
            <a:off x="72358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6" name="Text Box 35"/>
          <p:cNvSpPr txBox="1">
            <a:spLocks noChangeArrowheads="1"/>
          </p:cNvSpPr>
          <p:nvPr/>
        </p:nvSpPr>
        <p:spPr bwMode="auto">
          <a:xfrm>
            <a:off x="7596188" y="37893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207" name="Text Box 36"/>
          <p:cNvSpPr txBox="1">
            <a:spLocks noChangeArrowheads="1"/>
          </p:cNvSpPr>
          <p:nvPr/>
        </p:nvSpPr>
        <p:spPr bwMode="auto">
          <a:xfrm>
            <a:off x="6516688" y="27813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8" name="AutoShape 37"/>
          <p:cNvSpPr>
            <a:spLocks noChangeArrowheads="1"/>
          </p:cNvSpPr>
          <p:nvPr/>
        </p:nvSpPr>
        <p:spPr bwMode="auto">
          <a:xfrm>
            <a:off x="4140200" y="3789363"/>
            <a:ext cx="1079500" cy="360362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209" name="Text Box 38"/>
          <p:cNvSpPr txBox="1">
            <a:spLocks noChangeArrowheads="1"/>
          </p:cNvSpPr>
          <p:nvPr/>
        </p:nvSpPr>
        <p:spPr bwMode="auto">
          <a:xfrm>
            <a:off x="3708400" y="3068638"/>
            <a:ext cx="171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Sampling with replacement</a:t>
            </a:r>
          </a:p>
        </p:txBody>
      </p:sp>
      <p:sp>
        <p:nvSpPr>
          <p:cNvPr id="7210" name="Text Box 39"/>
          <p:cNvSpPr txBox="1">
            <a:spLocks noChangeArrowheads="1"/>
          </p:cNvSpPr>
          <p:nvPr/>
        </p:nvSpPr>
        <p:spPr bwMode="auto">
          <a:xfrm>
            <a:off x="5724525" y="2133600"/>
            <a:ext cx="200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Resampled data</a:t>
            </a:r>
          </a:p>
        </p:txBody>
      </p:sp>
      <p:sp>
        <p:nvSpPr>
          <p:cNvPr id="7211" name="Text Box 40"/>
          <p:cNvSpPr txBox="1">
            <a:spLocks noChangeArrowheads="1"/>
          </p:cNvSpPr>
          <p:nvPr/>
        </p:nvSpPr>
        <p:spPr bwMode="auto">
          <a:xfrm>
            <a:off x="1403350" y="22050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Observed data</a:t>
            </a:r>
          </a:p>
        </p:txBody>
      </p:sp>
      <p:graphicFrame>
        <p:nvGraphicFramePr>
          <p:cNvPr id="71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00352"/>
              </p:ext>
            </p:extLst>
          </p:nvPr>
        </p:nvGraphicFramePr>
        <p:xfrm>
          <a:off x="5938837" y="5445224"/>
          <a:ext cx="21605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3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5445224"/>
                        <a:ext cx="2160588" cy="652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Nonparametric</a:t>
            </a:r>
            <a:r>
              <a:rPr lang="sv-SE" dirty="0"/>
              <a:t> </a:t>
            </a:r>
            <a:r>
              <a:rPr lang="sv-SE" dirty="0" err="1" smtClean="0"/>
              <a:t>bootstrap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 smtClean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𝑇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are unknown</a:t>
                </a:r>
              </a:p>
              <a:p>
                <a:pPr marL="457200" indent="-457200">
                  <a:buNone/>
                </a:pP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from data </a:t>
                </a:r>
                <a:r>
                  <a:rPr lang="en-US" sz="2400" b="1" dirty="0" smtClean="0"/>
                  <a:t>D=</a:t>
                </a:r>
                <a:r>
                  <a:rPr lang="en-US" sz="2400" dirty="0" smtClean="0"/>
                  <a:t>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 smtClean="0"/>
                  <a:t>Generate </a:t>
                </a:r>
                <a:r>
                  <a:rPr lang="en-US" sz="2400" b="1" dirty="0" smtClean="0"/>
                  <a:t>D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=</a:t>
                </a:r>
                <a:r>
                  <a:rPr lang="en-US" sz="2400" dirty="0" smtClean="0"/>
                  <a:t>(X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) by sampling </a:t>
                </a:r>
                <a:r>
                  <a:rPr lang="sv-SE" sz="2400" dirty="0" err="1" smtClean="0"/>
                  <a:t>with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replacement</a:t>
                </a: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Repeat step 2 </a:t>
                </a:r>
                <a:r>
                  <a:rPr lang="en-US" sz="2400" i="1" dirty="0" smtClean="0">
                    <a:latin typeface="Times New Roman" pitchFamily="18" charset="0"/>
                  </a:rPr>
                  <a:t>B</a:t>
                </a:r>
                <a:r>
                  <a:rPr lang="en-US" sz="2400" dirty="0" smtClean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The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 smtClean="0"/>
                  <a:t>is given by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),…</m:t>
                    </m:r>
                    <m:r>
                      <a:rPr lang="sv-SE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00B050"/>
                </a:solidFill>
              </a:rPr>
              <a:t>Nonparametric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bootstrap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can</a:t>
            </a:r>
            <a:r>
              <a:rPr lang="sv-SE" dirty="0" smtClean="0">
                <a:solidFill>
                  <a:srgbClr val="00B050"/>
                </a:solidFill>
              </a:rPr>
              <a:t> be </a:t>
            </a:r>
            <a:r>
              <a:rPr lang="sv-SE" dirty="0" err="1" smtClean="0">
                <a:solidFill>
                  <a:srgbClr val="00B050"/>
                </a:solidFill>
              </a:rPr>
              <a:t>applied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to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any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deterministic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estimator</a:t>
            </a:r>
            <a:r>
              <a:rPr lang="sv-SE" dirty="0" smtClean="0">
                <a:solidFill>
                  <a:srgbClr val="00B050"/>
                </a:solidFill>
              </a:rPr>
              <a:t>, distribution-</a:t>
            </a:r>
            <a:r>
              <a:rPr lang="sv-SE" dirty="0" err="1" smtClean="0">
                <a:solidFill>
                  <a:srgbClr val="00B050"/>
                </a:solidFill>
              </a:rPr>
              <a:t>free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Parametric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 smtClean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𝑇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is known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is unknown</a:t>
                </a:r>
              </a:p>
              <a:p>
                <a:pPr marL="457200" indent="-457200">
                  <a:buNone/>
                </a:pP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from data </a:t>
                </a:r>
                <a:r>
                  <a:rPr lang="en-US" sz="2400" b="1" dirty="0" smtClean="0"/>
                  <a:t>D=</a:t>
                </a:r>
                <a:r>
                  <a:rPr lang="en-US" sz="2400" dirty="0" smtClean="0"/>
                  <a:t>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 smtClean="0"/>
                  <a:t>Generate </a:t>
                </a:r>
                <a:r>
                  <a:rPr lang="en-US" sz="2400" b="1" dirty="0" smtClean="0"/>
                  <a:t>D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=</a:t>
                </a:r>
                <a:r>
                  <a:rPr lang="en-US" sz="2400" dirty="0" smtClean="0"/>
                  <a:t>(X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) by </a:t>
                </a:r>
                <a:r>
                  <a:rPr lang="sv-SE" sz="2400" dirty="0" smtClean="0"/>
                  <a:t>generating </a:t>
                </a:r>
                <a:r>
                  <a:rPr lang="sv-SE" sz="2400" dirty="0" smtClean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Repeat step 2 </a:t>
                </a:r>
                <a:r>
                  <a:rPr lang="en-US" sz="2400" i="1" dirty="0" smtClean="0">
                    <a:latin typeface="Times New Roman" pitchFamily="18" charset="0"/>
                  </a:rPr>
                  <a:t>B</a:t>
                </a:r>
                <a:r>
                  <a:rPr lang="en-US" sz="2400" dirty="0" smtClean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The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is given by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),…</m:t>
                    </m:r>
                    <m:r>
                      <a:rPr lang="sv-SE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00B050"/>
                </a:solidFill>
              </a:rPr>
              <a:t>Parametric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bootstrap</a:t>
            </a:r>
            <a:r>
              <a:rPr lang="sv-SE" dirty="0" smtClean="0">
                <a:solidFill>
                  <a:srgbClr val="00B050"/>
                </a:solidFill>
              </a:rPr>
              <a:t> is </a:t>
            </a:r>
            <a:r>
              <a:rPr lang="sv-SE" b="1" dirty="0" err="1" smtClean="0">
                <a:solidFill>
                  <a:srgbClr val="00B050"/>
                </a:solidFill>
              </a:rPr>
              <a:t>more</a:t>
            </a:r>
            <a:r>
              <a:rPr lang="sv-SE" dirty="0" smtClean="0">
                <a:solidFill>
                  <a:srgbClr val="00B050"/>
                </a:solidFill>
              </a:rPr>
              <a:t> precise </a:t>
            </a:r>
            <a:r>
              <a:rPr lang="sv-SE" dirty="0" err="1" smtClean="0">
                <a:solidFill>
                  <a:srgbClr val="00B050"/>
                </a:solidFill>
              </a:rPr>
              <a:t>if</a:t>
            </a:r>
            <a:r>
              <a:rPr lang="sv-SE" dirty="0" smtClean="0">
                <a:solidFill>
                  <a:srgbClr val="00B050"/>
                </a:solidFill>
              </a:rPr>
              <a:t> the distribution form is </a:t>
            </a:r>
            <a:r>
              <a:rPr lang="sv-SE" dirty="0" err="1" smtClean="0">
                <a:solidFill>
                  <a:srgbClr val="00B050"/>
                </a:solidFill>
              </a:rPr>
              <a:t>correct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Distribution </a:t>
            </a:r>
            <a:r>
              <a:rPr lang="sv-SE" dirty="0" err="1" smtClean="0"/>
              <a:t>of</a:t>
            </a:r>
            <a:r>
              <a:rPr lang="sv-SE" dirty="0" smtClean="0"/>
              <a:t> regression </a:t>
            </a:r>
            <a:r>
              <a:rPr lang="sv-SE" dirty="0" err="1" smtClean="0"/>
              <a:t>coefficient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139952" y="217874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stat1&lt;-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data,n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data1=data[n,];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res&lt;-lm(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data1)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res$coefficients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(data,stat1,R=100)</a:t>
            </a:r>
          </a:p>
          <a:p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(res$t,20)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2761362" cy="270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94625"/>
            <a:ext cx="2952328" cy="249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1705"/>
            <a:ext cx="2876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obtained</a:t>
            </a:r>
            <a:r>
              <a:rPr lang="sv-SE" dirty="0" smtClean="0"/>
              <a:t> from the distribution given by the </a:t>
            </a:r>
            <a:r>
              <a:rPr lang="sv-SE" dirty="0" err="1" smtClean="0"/>
              <a:t>bootstrap</a:t>
            </a:r>
            <a:endParaRPr lang="sv-SE" dirty="0" smtClean="0"/>
          </a:p>
          <a:p>
            <a:pPr lvl="1"/>
            <a:r>
              <a:rPr lang="sv-SE" b="1" dirty="0" smtClean="0"/>
              <a:t>R</a:t>
            </a:r>
            <a:r>
              <a:rPr lang="sv-SE" dirty="0" smtClean="0"/>
              <a:t>: boot.ci() for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variable</a:t>
            </a:r>
            <a:r>
              <a:rPr lang="sv-SE" dirty="0" smtClean="0"/>
              <a:t>, </a:t>
            </a:r>
            <a:r>
              <a:rPr lang="sv-SE" dirty="0" err="1" smtClean="0"/>
              <a:t>envelope</a:t>
            </a:r>
            <a:r>
              <a:rPr lang="sv-SE" dirty="0" smtClean="0"/>
              <a:t>() 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619672" y="3244334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boot.ci(res)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464496" cy="234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484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 smtClean="0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5" y="2071688"/>
            <a:ext cx="7572375" cy="50006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sv-SE" dirty="0" err="1" smtClean="0"/>
              <a:t>Overfitting</a:t>
            </a:r>
            <a:endParaRPr lang="sv-SE" dirty="0" smtClean="0"/>
          </a:p>
          <a:p>
            <a:pPr eaLnBrk="1" hangingPunct="1">
              <a:buFont typeface="Wingdings 2" pitchFamily="18" charset="2"/>
              <a:buNone/>
            </a:pPr>
            <a:endParaRPr lang="sv-SE" dirty="0" smtClean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000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Simple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smtClean="0"/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sz="2400" dirty="0" smtClean="0"/>
                  <a:t> by </a:t>
                </a:r>
                <a:r>
                  <a:rPr lang="sv-SE" sz="2400" dirty="0" err="1" smtClean="0"/>
                  <a:t>bootstrap</a:t>
                </a:r>
                <a:endParaRPr lang="sv-SE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 smtClean="0"/>
                  <a:t>Use</a:t>
                </a:r>
                <a:r>
                  <a:rPr lang="sv-SE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sv-SE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i="1" dirty="0" smtClean="0">
                            <a:latin typeface="Cambria Math"/>
                          </a:rPr>
                          <m:t>𝑇</m:t>
                        </m:r>
                        <m:r>
                          <a:rPr lang="sv-SE" sz="2400" i="1" dirty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 smtClean="0"/>
                  <a:t> </a:t>
                </a:r>
                <a:r>
                  <a:rPr lang="sv-SE" sz="2400" dirty="0" err="1" smtClean="0"/>
                  <a:t>to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estimate</a:t>
                </a:r>
                <a:r>
                  <a:rPr lang="sv-SE" sz="2400" dirty="0" smtClean="0"/>
                  <a:t> the </a:t>
                </a:r>
                <a:r>
                  <a:rPr lang="sv-SE" sz="2400" dirty="0" err="1" smtClean="0"/>
                  <a:t>uncertainty</a:t>
                </a:r>
                <a:endParaRPr lang="sv-SE" sz="2400" dirty="0" smtClean="0"/>
              </a:p>
              <a:p>
                <a:pPr marL="914400" lvl="1" indent="-514350"/>
                <a:r>
                  <a:rPr lang="sv-SE" sz="2000" dirty="0" smtClean="0"/>
                  <a:t>Boostrap </a:t>
                </a:r>
                <a:r>
                  <a:rPr lang="sv-SE" sz="2000" dirty="0" err="1" smtClean="0"/>
                  <a:t>percentile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err="1" smtClean="0"/>
                  <a:t>Bootstrap</a:t>
                </a:r>
                <a:r>
                  <a:rPr lang="sv-SE" sz="2000" dirty="0" smtClean="0"/>
                  <a:t>-t</a:t>
                </a:r>
              </a:p>
              <a:p>
                <a:pPr marL="914400" lvl="1" indent="-514350"/>
                <a:r>
                  <a:rPr lang="sv-SE" sz="2000" dirty="0" err="1" smtClean="0"/>
                  <a:t>Bootstrap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Bca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smtClean="0"/>
                  <a:t>…</a:t>
                </a:r>
              </a:p>
              <a:p>
                <a:endParaRPr lang="sv-SE" sz="2400" b="1" dirty="0" smtClean="0"/>
              </a:p>
              <a:p>
                <a:r>
                  <a:rPr lang="sv-SE" sz="2400" dirty="0" err="1" smtClean="0"/>
                  <a:t>Bootstrap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works</a:t>
                </a:r>
                <a:r>
                  <a:rPr lang="sv-SE" sz="2400" dirty="0" smtClean="0"/>
                  <a:t> for all distribution </a:t>
                </a:r>
                <a:r>
                  <a:rPr lang="sv-SE" sz="2400" dirty="0" err="1" smtClean="0"/>
                  <a:t>types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but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approximate</a:t>
                </a:r>
                <a:endParaRPr lang="sv-SE" sz="2400" dirty="0" smtClean="0"/>
              </a:p>
              <a:p>
                <a:r>
                  <a:rPr lang="sv-SE" sz="2400" dirty="0" err="1" smtClean="0"/>
                  <a:t>Can</a:t>
                </a:r>
                <a:r>
                  <a:rPr lang="sv-SE" sz="2400" dirty="0" smtClean="0"/>
                  <a:t> be bad </a:t>
                </a:r>
                <a:r>
                  <a:rPr lang="sv-SE" sz="2400" dirty="0" err="1" smtClean="0"/>
                  <a:t>accuracy</a:t>
                </a:r>
                <a:r>
                  <a:rPr lang="sv-SE" sz="2400" dirty="0" smtClean="0"/>
                  <a:t> for small data sets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&lt;40</m:t>
                    </m:r>
                  </m:oMath>
                </a14:m>
                <a:r>
                  <a:rPr lang="sv-SE" sz="2400" dirty="0" smtClean="0"/>
                  <a:t> (</a:t>
                </a:r>
                <a:r>
                  <a:rPr lang="sv-SE" sz="2400" dirty="0" err="1" smtClean="0"/>
                  <a:t>empirical</a:t>
                </a:r>
                <a:r>
                  <a:rPr lang="sv-SE" sz="2400" dirty="0" smtClean="0"/>
                  <a:t> is far from </a:t>
                </a:r>
                <a:r>
                  <a:rPr lang="sv-SE" sz="2400" dirty="0" err="1" smtClean="0"/>
                  <a:t>true</a:t>
                </a:r>
                <a:r>
                  <a:rPr lang="sv-SE" sz="2400" dirty="0" smtClean="0"/>
                  <a:t>)</a:t>
                </a:r>
              </a:p>
              <a:p>
                <a:r>
                  <a:rPr lang="sv-SE" sz="2400" dirty="0" err="1" smtClean="0"/>
                  <a:t>Parametric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bootstrap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works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even</a:t>
                </a:r>
                <a:r>
                  <a:rPr lang="sv-SE" sz="2400" dirty="0" smtClean="0"/>
                  <a:t> for small </a:t>
                </a:r>
                <a:r>
                  <a:rPr lang="sv-SE" sz="2400" dirty="0" err="1" smtClean="0"/>
                  <a:t>samples</a:t>
                </a:r>
                <a:endParaRPr lang="sv-SE" sz="2400" dirty="0" smtClean="0"/>
              </a:p>
              <a:p>
                <a:pPr marL="0" indent="0">
                  <a:buNone/>
                </a:pPr>
                <a:endParaRPr lang="sv-SE" sz="24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732A38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 smtClean="0"/>
                  <a:t>To </a:t>
                </a:r>
                <a:r>
                  <a:rPr lang="sv-SE" dirty="0" err="1" smtClean="0"/>
                  <a:t>estimate</a:t>
                </a:r>
                <a:r>
                  <a:rPr lang="sv-SE" dirty="0" smtClean="0"/>
                  <a:t> 100(1-</a:t>
                </a:r>
                <a:r>
                  <a:rPr lang="el-GR" dirty="0" smtClean="0"/>
                  <a:t>α</a:t>
                </a:r>
                <a:r>
                  <a:rPr lang="sv-SE" dirty="0" smtClean="0"/>
                  <a:t>) </a:t>
                </a:r>
                <a:r>
                  <a:rPr lang="sv-SE" dirty="0" err="1" smtClean="0"/>
                  <a:t>confidence</a:t>
                </a:r>
                <a:r>
                  <a:rPr lang="sv-SE" dirty="0" smtClean="0"/>
                  <a:t> interval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𝑤</m:t>
                    </m:r>
                  </m:oMath>
                </a14:m>
                <a:endParaRPr lang="sv-SE" b="0" dirty="0" smtClean="0"/>
              </a:p>
              <a:p>
                <a:endParaRPr lang="sv-SE" dirty="0" smtClean="0"/>
              </a:p>
              <a:p>
                <a:pPr>
                  <a:buNone/>
                </a:pPr>
                <a:r>
                  <a:rPr lang="sv-SE" dirty="0" err="1" smtClean="0">
                    <a:solidFill>
                      <a:srgbClr val="0070C0"/>
                    </a:solidFill>
                  </a:rPr>
                  <a:t>Bootstrap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percentile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method</a:t>
                </a:r>
                <a:endParaRPr lang="sv-SE" dirty="0" smtClean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/>
                          </a:rPr>
                        </m:ctrlPr>
                      </m:sSubSupPr>
                      <m:e>
                        <m:r>
                          <a:rPr lang="sv-SE" i="1" dirty="0" smtClean="0">
                            <a:latin typeface="Cambria Math"/>
                          </a:rPr>
                          <m:t>𝑇</m:t>
                        </m:r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i="1">
                            <a:latin typeface="Cambria Math"/>
                          </a:rPr>
                        </m:ctrlPr>
                      </m:sSubSupPr>
                      <m:e>
                        <m:r>
                          <a:rPr lang="sv-SE" i="1" dirty="0" smtClean="0">
                            <a:latin typeface="Cambria Math"/>
                          </a:rPr>
                          <m:t>𝑇</m:t>
                        </m:r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smtClean="0"/>
                  <a:t>, sort in </a:t>
                </a:r>
                <a:r>
                  <a:rPr lang="sv-SE" dirty="0" err="1" smtClean="0"/>
                  <a:t>ascending</a:t>
                </a:r>
                <a:r>
                  <a:rPr lang="sv-SE" dirty="0" smtClean="0"/>
                  <a:t> order,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Define</a:t>
                </a:r>
                <a:r>
                  <a:rPr lang="sv-SE" dirty="0" smtClean="0"/>
                  <a:t> A</a:t>
                </a:r>
                <a:r>
                  <a:rPr lang="sv-SE" baseline="-25000" dirty="0" smtClean="0"/>
                  <a:t>1</a:t>
                </a:r>
                <a:r>
                  <a:rPr lang="sv-SE" dirty="0" smtClean="0"/>
                  <a:t>=</a:t>
                </a:r>
                <a:r>
                  <a:rPr lang="sv-SE" dirty="0" err="1" smtClean="0"/>
                  <a:t>ceil</a:t>
                </a:r>
                <a:r>
                  <a:rPr lang="sv-SE" dirty="0" smtClean="0"/>
                  <a:t>(B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/2), A</a:t>
                </a:r>
                <a:r>
                  <a:rPr lang="sv-SE" baseline="-25000" dirty="0" smtClean="0"/>
                  <a:t>2</a:t>
                </a:r>
                <a:r>
                  <a:rPr lang="sv-SE" dirty="0" smtClean="0"/>
                  <a:t>=</a:t>
                </a:r>
                <a:r>
                  <a:rPr lang="sv-SE" dirty="0" err="1" smtClean="0"/>
                  <a:t>floor</a:t>
                </a:r>
                <a:r>
                  <a:rPr lang="sv-SE" dirty="0" smtClean="0"/>
                  <a:t>(B-B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Confidence</a:t>
                </a:r>
                <a:r>
                  <a:rPr lang="sv-SE" dirty="0" smtClean="0"/>
                  <a:t> interval is given by </a:t>
                </a: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dirty="0" smtClean="0"/>
                  <a:t>Look at the </a:t>
                </a:r>
                <a:r>
                  <a:rPr lang="sv-SE" dirty="0" err="1" smtClean="0"/>
                  <a:t>plot</a:t>
                </a:r>
                <a:r>
                  <a:rPr lang="sv-SE" dirty="0" smtClean="0"/>
                  <a:t>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graphicFrame>
        <p:nvGraphicFramePr>
          <p:cNvPr id="161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03673"/>
              </p:ext>
            </p:extLst>
          </p:nvPr>
        </p:nvGraphicFramePr>
        <p:xfrm>
          <a:off x="3090863" y="4421188"/>
          <a:ext cx="1452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1" name="Ekvation" r:id="rId4" imgW="583920" imgH="241200" progId="Equation.3">
                  <p:embed/>
                </p:oleObj>
              </mc:Choice>
              <mc:Fallback>
                <p:oleObj name="Ekvation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421188"/>
                        <a:ext cx="14525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 descr="http://www.epixanalytics.com/modelassist/AtRisk/images/15/image4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7662"/>
            <a:ext cx="3021509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sv-SE" dirty="0" err="1" smtClean="0">
                    <a:solidFill>
                      <a:srgbClr val="0070C0"/>
                    </a:solidFill>
                  </a:rPr>
                  <a:t>Bootstrap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-t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method</a:t>
                </a:r>
                <a:endParaRPr lang="sv-SE" dirty="0" smtClean="0">
                  <a:solidFill>
                    <a:srgbClr val="0070C0"/>
                  </a:solidFill>
                </a:endParaRPr>
              </a:p>
              <a:p>
                <a:r>
                  <a:rPr lang="sv-SE" dirty="0" err="1" smtClean="0"/>
                  <a:t>Done</a:t>
                </a:r>
                <a:r>
                  <a:rPr lang="sv-SE" dirty="0" smtClean="0"/>
                  <a:t> by </a:t>
                </a:r>
                <a:r>
                  <a:rPr lang="sv-SE" dirty="0" err="1" smtClean="0"/>
                  <a:t>analogy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with</a:t>
                </a:r>
                <a:r>
                  <a:rPr lang="sv-SE" dirty="0" smtClean="0"/>
                  <a:t> t test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T</a:t>
                </a:r>
                <a:r>
                  <a:rPr lang="sv-SE" baseline="30000" dirty="0" smtClean="0"/>
                  <a:t>*1</a:t>
                </a:r>
                <a:r>
                  <a:rPr lang="sv-SE" dirty="0" smtClean="0"/>
                  <a:t>=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𝑇</m:t>
                    </m:r>
                    <m:r>
                      <a:rPr lang="sv-SE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1</a:t>
                </a:r>
                <a:r>
                  <a:rPr lang="en-US" dirty="0" smtClean="0"/>
                  <a:t>)… </a:t>
                </a:r>
                <a:r>
                  <a:rPr lang="sv-SE" dirty="0" smtClean="0"/>
                  <a:t>T</a:t>
                </a:r>
                <a:r>
                  <a:rPr lang="sv-SE" baseline="30000" dirty="0" smtClean="0"/>
                  <a:t>*B</a:t>
                </a:r>
                <a:r>
                  <a:rPr lang="sv-SE" dirty="0" smtClean="0"/>
                  <a:t>=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B</a:t>
                </a:r>
                <a:r>
                  <a:rPr lang="en-US" dirty="0" smtClean="0"/>
                  <a:t>)</a:t>
                </a: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Compute</a:t>
                </a: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Define</a:t>
                </a:r>
                <a:r>
                  <a:rPr lang="sv-SE" dirty="0"/>
                  <a:t> A</a:t>
                </a:r>
                <a:r>
                  <a:rPr lang="sv-SE" baseline="-25000" dirty="0"/>
                  <a:t>1</a:t>
                </a:r>
                <a:r>
                  <a:rPr lang="sv-SE" dirty="0"/>
                  <a:t>=</a:t>
                </a:r>
                <a:r>
                  <a:rPr lang="sv-SE" dirty="0" err="1"/>
                  <a:t>ceil</a:t>
                </a:r>
                <a:r>
                  <a:rPr lang="sv-SE" dirty="0"/>
                  <a:t>(B</a:t>
                </a:r>
                <a:r>
                  <a:rPr lang="el-GR" dirty="0"/>
                  <a:t> α</a:t>
                </a:r>
                <a:r>
                  <a:rPr lang="sv-SE" dirty="0"/>
                  <a:t>/2), A</a:t>
                </a:r>
                <a:r>
                  <a:rPr lang="sv-SE" baseline="-25000" dirty="0"/>
                  <a:t>2</a:t>
                </a:r>
                <a:r>
                  <a:rPr lang="sv-SE" dirty="0"/>
                  <a:t>=</a:t>
                </a:r>
                <a:r>
                  <a:rPr lang="sv-SE" dirty="0" err="1"/>
                  <a:t>floor</a:t>
                </a:r>
                <a:r>
                  <a:rPr lang="sv-SE" dirty="0"/>
                  <a:t>(B-B</a:t>
                </a:r>
                <a:r>
                  <a:rPr lang="el-GR" dirty="0"/>
                  <a:t> α</a:t>
                </a:r>
                <a:r>
                  <a:rPr lang="sv-SE" dirty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Confidence</a:t>
                </a:r>
                <a:r>
                  <a:rPr lang="sv-SE" dirty="0" smtClean="0"/>
                  <a:t> interval is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graphicFrame>
        <p:nvGraphicFramePr>
          <p:cNvPr id="162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15324"/>
              </p:ext>
            </p:extLst>
          </p:nvPr>
        </p:nvGraphicFramePr>
        <p:xfrm>
          <a:off x="2894013" y="2997200"/>
          <a:ext cx="28336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2" name="Ekvation" r:id="rId4" imgW="1574640" imgH="444240" progId="Equation.3">
                  <p:embed/>
                </p:oleObj>
              </mc:Choice>
              <mc:Fallback>
                <p:oleObj name="Ekvation" r:id="rId4" imgW="1574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997200"/>
                        <a:ext cx="283368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91294"/>
              </p:ext>
            </p:extLst>
          </p:nvPr>
        </p:nvGraphicFramePr>
        <p:xfrm>
          <a:off x="4355976" y="5373216"/>
          <a:ext cx="4192575" cy="4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3" name="Ekvation" r:id="rId6" imgW="2184120" imgH="241200" progId="Equation.3">
                  <p:embed/>
                </p:oleObj>
              </mc:Choice>
              <mc:Fallback>
                <p:oleObj name="Ekvation" r:id="rId6" imgW="2184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373216"/>
                        <a:ext cx="4192575" cy="4545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Comments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i="1" dirty="0" smtClean="0"/>
          </a:p>
          <a:p>
            <a:r>
              <a:rPr lang="sv-SE" i="1" dirty="0" smtClean="0"/>
              <a:t>se</a:t>
            </a:r>
            <a:r>
              <a:rPr lang="sv-SE" dirty="0" smtClean="0"/>
              <a:t> is </a:t>
            </a:r>
            <a:r>
              <a:rPr lang="sv-SE" dirty="0" err="1" smtClean="0"/>
              <a:t>square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of </a:t>
            </a:r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Estimation</a:t>
            </a:r>
            <a:r>
              <a:rPr lang="sv-SE" dirty="0" smtClean="0"/>
              <a:t> </a:t>
            </a:r>
            <a:r>
              <a:rPr lang="sv-SE" i="1" dirty="0" smtClean="0"/>
              <a:t>se(</a:t>
            </a:r>
            <a:r>
              <a:rPr lang="sv-SE" i="1" dirty="0" err="1" smtClean="0"/>
              <a:t>T</a:t>
            </a:r>
            <a:r>
              <a:rPr lang="sv-SE" i="1" baseline="30000" dirty="0" err="1" smtClean="0"/>
              <a:t>*j</a:t>
            </a:r>
            <a:r>
              <a:rPr lang="sv-SE" i="1" dirty="0" smtClean="0"/>
              <a:t>) </a:t>
            </a:r>
            <a:r>
              <a:rPr lang="sv-SE" dirty="0" err="1" smtClean="0"/>
              <a:t>typically</a:t>
            </a:r>
            <a:r>
              <a:rPr lang="sv-SE" dirty="0" smtClean="0"/>
              <a:t> </a:t>
            </a:r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second-level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-&gt; </a:t>
            </a:r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computationally</a:t>
            </a:r>
            <a:r>
              <a:rPr lang="sv-SE" dirty="0" smtClean="0"/>
              <a:t> intensive</a:t>
            </a:r>
          </a:p>
          <a:p>
            <a:endParaRPr lang="sv-SE" dirty="0" smtClean="0"/>
          </a:p>
          <a:p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accurate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percentile</a:t>
            </a:r>
            <a:r>
              <a:rPr lang="sv-SE" dirty="0" smtClean="0"/>
              <a:t> (</a:t>
            </a:r>
            <a:r>
              <a:rPr lang="sv-SE" dirty="0" err="1" smtClean="0"/>
              <a:t>coverage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)</a:t>
            </a:r>
          </a:p>
          <a:p>
            <a:endParaRPr lang="sv-SE" i="1" dirty="0" smtClean="0"/>
          </a:p>
          <a:p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BC</a:t>
            </a:r>
            <a:r>
              <a:rPr lang="sv-SE" baseline="-25000" dirty="0" err="1" smtClean="0">
                <a:solidFill>
                  <a:srgbClr val="0070C0"/>
                </a:solidFill>
              </a:rPr>
              <a:t>a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smtClean="0"/>
              <a:t>is a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advanced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CI </a:t>
            </a:r>
            <a:r>
              <a:rPr lang="sv-SE" dirty="0" err="1" smtClean="0"/>
              <a:t>method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40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dirty="0" smtClean="0"/>
                  <a:t>Bootstrap distribution </a:t>
                </a:r>
                <a:r>
                  <a:rPr lang="sv-SE" dirty="0"/>
                  <a:t>T</a:t>
                </a:r>
                <a:r>
                  <a:rPr lang="sv-SE" baseline="30000" dirty="0"/>
                  <a:t>*1</a:t>
                </a:r>
                <a:r>
                  <a:rPr lang="sv-SE" dirty="0"/>
                  <a:t>=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𝑇</m:t>
                    </m:r>
                    <m:r>
                      <a:rPr lang="sv-SE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D</a:t>
                </a:r>
                <a:r>
                  <a:rPr lang="en-US" b="1" baseline="-25000" dirty="0"/>
                  <a:t>1</a:t>
                </a:r>
                <a:r>
                  <a:rPr lang="en-US" dirty="0"/>
                  <a:t>)… </a:t>
                </a:r>
                <a:r>
                  <a:rPr lang="sv-SE" dirty="0" smtClean="0"/>
                  <a:t>T</a:t>
                </a:r>
                <a:r>
                  <a:rPr lang="sv-SE" baseline="30000" dirty="0" smtClean="0"/>
                  <a:t>*B</a:t>
                </a:r>
                <a:r>
                  <a:rPr lang="sv-SE" dirty="0" smtClean="0"/>
                  <a:t>=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D</a:t>
                </a:r>
                <a:r>
                  <a:rPr lang="en-US" b="1" baseline="-25000" dirty="0"/>
                  <a:t>B</a:t>
                </a:r>
                <a:r>
                  <a:rPr lang="en-US" dirty="0"/>
                  <a:t>)</a:t>
                </a:r>
                <a:endParaRPr lang="sv-SE" dirty="0"/>
              </a:p>
              <a:p>
                <a:r>
                  <a:rPr lang="sv-SE" dirty="0" err="1" smtClean="0"/>
                  <a:t>Assume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𝑇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sv-SE" b="0" dirty="0" smtClean="0"/>
              </a:p>
              <a:p>
                <a:pPr lvl="1"/>
                <a:r>
                  <a:rPr lang="sv-SE" b="0" dirty="0" smtClean="0"/>
                  <a:t>For ex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𝛽</m:t>
                    </m:r>
                    <m:r>
                      <a:rPr lang="sv-SE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b="0" dirty="0" smtClean="0"/>
                  <a:t> </a:t>
                </a:r>
                <a:r>
                  <a:rPr lang="sv-SE" dirty="0" smtClean="0"/>
                  <a:t>in regression</a:t>
                </a:r>
                <a:endParaRPr lang="sv-SE" b="0" dirty="0" smtClean="0"/>
              </a:p>
              <a:p>
                <a:r>
                  <a:rPr lang="sv-SE" dirty="0" err="1" smtClean="0"/>
                  <a:t>Compute</a:t>
                </a:r>
                <a:r>
                  <a:rPr lang="sv-SE" dirty="0" smtClean="0"/>
                  <a:t> P-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by </a:t>
                </a:r>
                <a:r>
                  <a:rPr lang="sv-SE" dirty="0" err="1" smtClean="0"/>
                  <a:t>checking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tail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corresponding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endParaRPr lang="sv-SE" dirty="0" smtClean="0"/>
              </a:p>
              <a:p>
                <a:r>
                  <a:rPr lang="sv-SE" dirty="0" err="1" smtClean="0"/>
                  <a:t>Much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more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complicated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hypothesis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testing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methods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exist</a:t>
                </a:r>
                <a:endParaRPr lang="sv-SE" dirty="0"/>
              </a:p>
              <a:p>
                <a:endParaRPr lang="sv-SE" dirty="0" smtClean="0"/>
              </a:p>
              <a:p>
                <a:pPr marL="457200" lvl="1" indent="0">
                  <a:buNone/>
                </a:pPr>
                <a:endParaRPr lang="sv-SE" dirty="0" smtClean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  <a:blipFill rotWithShape="1">
                <a:blip r:embed="rId2"/>
                <a:stretch>
                  <a:fillRect l="-2113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74082" name="Picture 2" descr="https://upload.wikimedia.org/wikipedia/en/0/00/P-value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56992"/>
            <a:ext cx="39528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76329" y="5961934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sv-SE" sz="600" dirty="0" err="1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sv-SE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0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Bootstrap</a:t>
            </a:r>
            <a:r>
              <a:rPr lang="sv-SE" dirty="0" smtClean="0"/>
              <a:t> tests vs permutation tests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sv-SE" dirty="0" smtClean="0"/>
                  <a:t>Permutation tests do sampling </a:t>
                </a:r>
                <a:r>
                  <a:rPr lang="sv-SE" b="1" dirty="0" err="1" smtClean="0"/>
                  <a:t>without</a:t>
                </a:r>
                <a:r>
                  <a:rPr lang="sv-SE" b="1" dirty="0" smtClean="0"/>
                  <a:t> </a:t>
                </a:r>
                <a:r>
                  <a:rPr lang="sv-SE" dirty="0" err="1" smtClean="0"/>
                  <a:t>replacement</a:t>
                </a:r>
                <a:r>
                  <a:rPr lang="sv-SE" b="1" dirty="0" smtClean="0"/>
                  <a:t>,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does</a:t>
                </a:r>
                <a:r>
                  <a:rPr lang="sv-SE" dirty="0" smtClean="0"/>
                  <a:t> sampling </a:t>
                </a:r>
                <a:r>
                  <a:rPr lang="sv-SE" b="1" dirty="0" err="1" smtClean="0"/>
                  <a:t>with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replacement</a:t>
                </a:r>
                <a:endParaRPr lang="sv-SE" dirty="0" smtClean="0"/>
              </a:p>
              <a:p>
                <a:endParaRPr lang="sv-SE" dirty="0" smtClean="0"/>
              </a:p>
              <a:p>
                <a:r>
                  <a:rPr lang="sv-SE" dirty="0" smtClean="0"/>
                  <a:t>Permutation p-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is </a:t>
                </a:r>
                <a:r>
                  <a:rPr lang="sv-SE" dirty="0" err="1" smtClean="0"/>
                  <a:t>exact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all permutations </a:t>
                </a:r>
                <a:r>
                  <a:rPr lang="sv-SE" dirty="0" err="1" smtClean="0"/>
                  <a:t>considered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 is </a:t>
                </a:r>
                <a:r>
                  <a:rPr lang="sv-SE" dirty="0" err="1" smtClean="0"/>
                  <a:t>always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approximate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becomes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more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exact</a:t>
                </a:r>
                <a:r>
                  <a:rPr lang="sv-SE" dirty="0" smtClean="0"/>
                  <a:t> as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𝑛</m:t>
                    </m:r>
                    <m:r>
                      <a:rPr lang="sv-SE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sv-SE" dirty="0" smtClean="0"/>
                  <a:t>)</a:t>
                </a:r>
              </a:p>
              <a:p>
                <a:endParaRPr lang="sv-SE" dirty="0" smtClean="0"/>
              </a:p>
              <a:p>
                <a:r>
                  <a:rPr lang="sv-SE" dirty="0" err="1" smtClean="0"/>
                  <a:t>Bootstrap</a:t>
                </a:r>
                <a:r>
                  <a:rPr lang="sv-SE" dirty="0" smtClean="0"/>
                  <a:t> histograms centered </a:t>
                </a:r>
                <a:r>
                  <a:rPr lang="sv-SE" dirty="0" err="1" smtClean="0"/>
                  <a:t>around</a:t>
                </a:r>
                <a:r>
                  <a:rPr lang="sv-SE" dirty="0" smtClean="0"/>
                  <a:t> T, permutation histograms </a:t>
                </a:r>
                <a:r>
                  <a:rPr lang="sv-SE" dirty="0" err="1" smtClean="0"/>
                  <a:t>around</a:t>
                </a:r>
                <a:r>
                  <a:rPr lang="sv-SE" dirty="0" smtClean="0"/>
                  <a:t> 0</a:t>
                </a:r>
              </a:p>
              <a:p>
                <a:endParaRPr lang="sv-SE" dirty="0" smtClean="0"/>
              </a:p>
              <a:p>
                <a:r>
                  <a:rPr lang="sv-SE" dirty="0" err="1" smtClean="0"/>
                  <a:t>Bootstrap</a:t>
                </a:r>
                <a:r>
                  <a:rPr lang="sv-SE" dirty="0" smtClean="0"/>
                  <a:t> tests cover </a:t>
                </a:r>
                <a:r>
                  <a:rPr lang="sv-SE" dirty="0" err="1" smtClean="0"/>
                  <a:t>larger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class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problems</a:t>
                </a:r>
              </a:p>
              <a:p>
                <a:endParaRPr lang="sv-SE" dirty="0" smtClean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𝑠𝑎𝑚𝑝𝑙𝑒</m:t>
                    </m:r>
                    <m:r>
                      <a:rPr lang="sv-SE" b="0" i="1" smtClean="0">
                        <a:latin typeface="Cambria Math"/>
                      </a:rPr>
                      <m:t>_</m:t>
                    </m:r>
                    <m:r>
                      <a:rPr lang="sv-SE" b="0" i="1" smtClean="0">
                        <a:latin typeface="Cambria Math"/>
                      </a:rPr>
                      <m:t>𝑣𝑎𝑟𝑖𝑎𝑛𝑐𝑒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  <m:r>
                          <a:rPr lang="sv-SE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has no </a:t>
                </a:r>
                <a:r>
                  <a:rPr lang="sv-SE" dirty="0" err="1" smtClean="0"/>
                  <a:t>meaning</a:t>
                </a:r>
                <a:r>
                  <a:rPr lang="sv-SE" dirty="0" smtClean="0"/>
                  <a:t> for permutation tests, </a:t>
                </a:r>
                <a:r>
                  <a:rPr lang="sv-SE" dirty="0" err="1" smtClean="0"/>
                  <a:t>but</a:t>
                </a:r>
                <a:r>
                  <a:rPr lang="sv-SE" dirty="0" smtClean="0"/>
                  <a:t> for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 it is an </a:t>
                </a:r>
                <a:r>
                  <a:rPr lang="sv-SE" dirty="0" err="1" smtClean="0"/>
                  <a:t>estimate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T.</a:t>
                </a:r>
              </a:p>
              <a:p>
                <a:endParaRPr lang="sv-SE" dirty="0" smtClean="0"/>
              </a:p>
              <a:p>
                <a:r>
                  <a:rPr lang="sv-SE" dirty="0" err="1" smtClean="0"/>
                  <a:t>Both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methods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require</a:t>
                </a:r>
                <a:r>
                  <a:rPr lang="sv-SE" dirty="0" smtClean="0"/>
                  <a:t> no </a:t>
                </a:r>
                <a:r>
                  <a:rPr lang="sv-SE" dirty="0" err="1" smtClean="0"/>
                  <a:t>distributional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assumptions</a:t>
                </a:r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For permutation test, the </a:t>
                </a:r>
                <a:r>
                  <a:rPr lang="sv-SE" dirty="0" err="1" smtClean="0"/>
                  <a:t>accuracy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p-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depends</a:t>
                </a:r>
                <a:r>
                  <a:rPr lang="sv-SE" dirty="0" smtClean="0"/>
                  <a:t> on B</a:t>
                </a:r>
              </a:p>
              <a:p>
                <a:pPr lvl="1"/>
                <a:r>
                  <a:rPr lang="sv-SE" dirty="0" smtClean="0"/>
                  <a:t>10% </a:t>
                </a:r>
                <a:r>
                  <a:rPr lang="sv-SE" dirty="0" err="1" smtClean="0"/>
                  <a:t>accuracy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achived</a:t>
                </a:r>
                <a:r>
                  <a:rPr lang="sv-SE" dirty="0" smtClean="0"/>
                  <a:t> for p=0.05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≈2000</m:t>
                    </m:r>
                  </m:oMath>
                </a14:m>
                <a:r>
                  <a:rPr lang="sv-SE" dirty="0" smtClean="0"/>
                  <a:t> 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029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Permutation tests for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, </a:t>
                </a:r>
                <a:r>
                  <a:rPr lang="sv-SE" dirty="0" err="1" smtClean="0"/>
                  <a:t>model</a:t>
                </a:r>
                <a:r>
                  <a:rPr lang="sv-SE" dirty="0" smtClean="0"/>
                  <a:t> M</a:t>
                </a:r>
              </a:p>
              <a:p>
                <a:r>
                  <a:rPr lang="sv-SE" dirty="0" smtClean="0"/>
                  <a:t>Test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𝑣𝑎𝑟𝑖𝑎𝑏𝑙𝑒𝑠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𝑠h𝑜𝑢𝑙𝑑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𝑛𝑜𝑡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𝑏𝑒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𝑖𝑛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𝑎𝑙𝑙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𝑣𝑎𝑟𝑖𝑎𝑏𝑙𝑒𝑠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𝑎𝑟𝑒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𝑠𝑖𝑔𝑛𝑖𝑓𝑖𝑐𝑎𝑛𝑡</m:t>
                    </m:r>
                  </m:oMath>
                </a14:m>
                <a:endParaRPr lang="sv-SE" dirty="0" smtClean="0"/>
              </a:p>
              <a:p>
                <a:r>
                  <a:rPr lang="sv-SE" dirty="0" smtClean="0"/>
                  <a:t>Given test statistics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endParaRPr lang="sv-SE" b="0" dirty="0" smtClean="0"/>
              </a:p>
              <a:p>
                <a:endParaRPr lang="sv-SE" b="0" dirty="0" smtClean="0"/>
              </a:p>
              <a:p>
                <a:r>
                  <a:rPr lang="sv-SE" dirty="0" err="1" smtClean="0">
                    <a:solidFill>
                      <a:srgbClr val="0070C0"/>
                    </a:solidFill>
                  </a:rPr>
                  <a:t>Algorithm</a:t>
                </a:r>
                <a:endParaRPr lang="sv-SE" dirty="0" smtClean="0">
                  <a:solidFill>
                    <a:srgbClr val="0070C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smtClean="0"/>
                  <a:t>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sv-SE" dirty="0" smtClean="0"/>
                  <a:t> by </a:t>
                </a:r>
                <a:r>
                  <a:rPr lang="sv-SE" dirty="0" err="1" smtClean="0"/>
                  <a:t>permuting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columns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sv-SE" dirty="0" smtClean="0"/>
                  <a:t> and fit </a:t>
                </a:r>
                <a:r>
                  <a:rPr lang="sv-SE" dirty="0" err="1" smtClean="0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sv-SE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err="1" smtClean="0"/>
                  <a:t>Compute</a:t>
                </a:r>
                <a:r>
                  <a:rPr lang="sv-SE" dirty="0" smtClean="0"/>
                  <a:t> test statistics for </a:t>
                </a:r>
                <a:r>
                  <a:rPr lang="sv-SE" dirty="0" err="1" smtClean="0"/>
                  <a:t>this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model</a:t>
                </a:r>
                <a:endParaRPr lang="sv-SE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err="1" smtClean="0"/>
                  <a:t>Repeat</a:t>
                </a:r>
                <a:r>
                  <a:rPr lang="sv-SE" dirty="0" smtClean="0"/>
                  <a:t> steps 1-2 </a:t>
                </a:r>
                <a:r>
                  <a:rPr lang="sv-SE" i="1" dirty="0" smtClean="0"/>
                  <a:t>B 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times</a:t>
                </a:r>
                <a:r>
                  <a:rPr lang="sv-SE" dirty="0" smtClean="0"/>
                  <a:t> and get a distribution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i="1" dirty="0" smtClean="0"/>
                  <a:t>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err="1" smtClean="0"/>
                  <a:t>Use</a:t>
                </a:r>
                <a:r>
                  <a:rPr lang="sv-SE" dirty="0" smtClean="0"/>
                  <a:t> it 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p-</a:t>
                </a:r>
                <a:r>
                  <a:rPr lang="sv-SE" dirty="0" err="1" smtClean="0"/>
                  <a:t>value</a:t>
                </a:r>
                <a:endParaRPr lang="sv-SE" dirty="0" smtClean="0"/>
              </a:p>
              <a:p>
                <a:pPr lvl="1"/>
                <a:endParaRPr lang="sv-S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667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Theory</a:t>
            </a:r>
            <a:r>
              <a:rPr lang="sv-SE" dirty="0" smtClean="0"/>
              <a:t> shows</a:t>
            </a:r>
          </a:p>
          <a:p>
            <a:endParaRPr lang="sv-SE" dirty="0" smtClean="0"/>
          </a:p>
          <a:p>
            <a:r>
              <a:rPr lang="sv-SE" dirty="0" smtClean="0"/>
              <a:t>The last term is </a:t>
            </a:r>
            <a:r>
              <a:rPr lang="sv-SE" dirty="0" err="1" smtClean="0"/>
              <a:t>computed</a:t>
            </a:r>
            <a:r>
              <a:rPr lang="sv-SE" dirty="0" smtClean="0"/>
              <a:t> by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Using observation set </a:t>
            </a:r>
            <a:r>
              <a:rPr lang="en-US" b="1" dirty="0" smtClean="0"/>
              <a:t>D=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 sample with replacement and get bootstrap sample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=</a:t>
            </a:r>
            <a:r>
              <a:rPr lang="en-US" dirty="0" smtClean="0"/>
              <a:t>(X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,…X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n</a:t>
            </a:r>
            <a:r>
              <a:rPr lang="en-US" dirty="0" smtClean="0"/>
              <a:t>),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Repeat step 1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times</a:t>
            </a:r>
          </a:p>
          <a:p>
            <a:pPr marL="713232" lvl="1" indent="-457200">
              <a:buFont typeface="+mj-lt"/>
              <a:buAutoNum type="arabicPeriod"/>
            </a:pPr>
            <a:r>
              <a:rPr lang="sv-SE" dirty="0" err="1" smtClean="0"/>
              <a:t>Take</a:t>
            </a:r>
            <a:r>
              <a:rPr lang="sv-SE" dirty="0" smtClean="0"/>
              <a:t> the </a:t>
            </a:r>
            <a:r>
              <a:rPr lang="sv-SE" dirty="0" err="1" smtClean="0"/>
              <a:t>mean</a:t>
            </a:r>
            <a:r>
              <a:rPr lang="sv-SE" dirty="0" smtClean="0"/>
              <a:t> of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</a:p>
          <a:p>
            <a:endParaRPr lang="sv-SE" dirty="0" smtClean="0"/>
          </a:p>
          <a:p>
            <a:r>
              <a:rPr lang="sv-SE" dirty="0" smtClean="0"/>
              <a:t>The first term is the 2T</a:t>
            </a:r>
            <a:r>
              <a:rPr lang="sv-SE" b="1" dirty="0" smtClean="0"/>
              <a:t>(D)</a:t>
            </a:r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7" y="2132856"/>
            <a:ext cx="3248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8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 err="1" smtClean="0"/>
              <a:t>Bootstrap</a:t>
            </a:r>
            <a:r>
              <a:rPr lang="sv-SE" b="0" dirty="0" smtClean="0"/>
              <a:t> </a:t>
            </a:r>
            <a:r>
              <a:rPr lang="sv-SE" b="0" dirty="0" err="1" smtClean="0"/>
              <a:t>variance</a:t>
            </a:r>
            <a:r>
              <a:rPr lang="sv-SE" b="0" dirty="0" smtClean="0"/>
              <a:t> </a:t>
            </a:r>
            <a:r>
              <a:rPr lang="sv-SE" b="0" dirty="0" err="1" smtClean="0"/>
              <a:t>estimation</a:t>
            </a:r>
            <a:endParaRPr lang="sv-S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3095625"/>
            <a:ext cx="3609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43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sv-SE" dirty="0" smtClean="0">
              <a:solidFill>
                <a:srgbClr val="0070C0"/>
              </a:solidFill>
            </a:endParaRPr>
          </a:p>
          <a:p>
            <a:r>
              <a:rPr lang="sv-SE" dirty="0" err="1" smtClean="0">
                <a:solidFill>
                  <a:srgbClr val="0070C0"/>
                </a:solidFill>
              </a:rPr>
              <a:t>Idea</a:t>
            </a:r>
            <a:r>
              <a:rPr lang="sv-SE" dirty="0" smtClean="0"/>
              <a:t>: </a:t>
            </a:r>
            <a:r>
              <a:rPr lang="sv-SE" dirty="0" err="1" smtClean="0"/>
              <a:t>similar</a:t>
            </a:r>
            <a:r>
              <a:rPr lang="sv-SE" dirty="0" smtClean="0"/>
              <a:t> to CV,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lvl="1"/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1"/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endParaRPr lang="sv-SE" dirty="0" smtClean="0"/>
          </a:p>
          <a:p>
            <a:pPr algn="just">
              <a:buNone/>
            </a:pPr>
            <a:r>
              <a:rPr lang="sv-SE" i="1" dirty="0" smtClean="0"/>
              <a:t>   ”</a:t>
            </a:r>
            <a:r>
              <a:rPr lang="sv-SE" i="1" dirty="0" err="1" smtClean="0"/>
              <a:t>Jackknife</a:t>
            </a:r>
            <a:r>
              <a:rPr lang="sv-SE" i="1" dirty="0" smtClean="0"/>
              <a:t> </a:t>
            </a:r>
            <a:r>
              <a:rPr lang="sv-SE" i="1" dirty="0" err="1" smtClean="0"/>
              <a:t>methods</a:t>
            </a:r>
            <a:r>
              <a:rPr lang="sv-SE" i="1" dirty="0" smtClean="0"/>
              <a:t> make </a:t>
            </a:r>
            <a:r>
              <a:rPr lang="sv-SE" i="1" dirty="0" err="1" smtClean="0"/>
              <a:t>use</a:t>
            </a:r>
            <a:r>
              <a:rPr lang="sv-SE" i="1" dirty="0" smtClean="0"/>
              <a:t> of </a:t>
            </a:r>
            <a:r>
              <a:rPr lang="sv-SE" i="1" dirty="0" err="1" smtClean="0"/>
              <a:t>systematic</a:t>
            </a:r>
            <a:r>
              <a:rPr lang="sv-SE" i="1" dirty="0" smtClean="0"/>
              <a:t> partitions of a dataset to </a:t>
            </a:r>
            <a:r>
              <a:rPr lang="sv-SE" i="1" dirty="0" err="1" smtClean="0"/>
              <a:t>estimate</a:t>
            </a:r>
            <a:r>
              <a:rPr lang="sv-SE" i="1" dirty="0" smtClean="0"/>
              <a:t> </a:t>
            </a:r>
            <a:r>
              <a:rPr lang="sv-SE" i="1" dirty="0" err="1" smtClean="0"/>
              <a:t>properties</a:t>
            </a:r>
            <a:r>
              <a:rPr lang="sv-SE" i="1" dirty="0" smtClean="0"/>
              <a:t> of an </a:t>
            </a:r>
            <a:r>
              <a:rPr lang="sv-SE" i="1" dirty="0" err="1" smtClean="0"/>
              <a:t>estimator</a:t>
            </a:r>
            <a:r>
              <a:rPr lang="sv-SE" i="1" dirty="0" smtClean="0"/>
              <a:t> </a:t>
            </a:r>
            <a:r>
              <a:rPr lang="sv-SE" i="1" dirty="0" err="1" smtClean="0"/>
              <a:t>computed</a:t>
            </a:r>
            <a:r>
              <a:rPr lang="sv-SE" i="1" dirty="0" smtClean="0"/>
              <a:t> from the full </a:t>
            </a:r>
            <a:r>
              <a:rPr lang="sv-SE" i="1" dirty="0" err="1" smtClean="0"/>
              <a:t>sample</a:t>
            </a:r>
            <a:r>
              <a:rPr lang="sv-SE" i="1" dirty="0" smtClean="0"/>
              <a:t>”</a:t>
            </a:r>
          </a:p>
          <a:p>
            <a:pPr algn="just">
              <a:buNone/>
            </a:pPr>
            <a:endParaRPr lang="sv-SE" i="1" dirty="0" smtClean="0"/>
          </a:p>
          <a:p>
            <a:pPr algn="just"/>
            <a:r>
              <a:rPr lang="sv-SE" dirty="0" smtClean="0"/>
              <a:t> Suppose, </a:t>
            </a:r>
            <a:r>
              <a:rPr lang="sv-SE" dirty="0" err="1" smtClean="0"/>
              <a:t>we</a:t>
            </a:r>
            <a:r>
              <a:rPr lang="sv-SE" dirty="0" smtClean="0"/>
              <a:t> are given a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dirty="0" smtClean="0"/>
              <a:t>=(Y</a:t>
            </a:r>
            <a:r>
              <a:rPr lang="sv-SE" baseline="-25000" dirty="0" smtClean="0"/>
              <a:t>1</a:t>
            </a:r>
            <a:r>
              <a:rPr lang="sv-SE" dirty="0" smtClean="0"/>
              <a:t>,…,Y</a:t>
            </a:r>
            <a:r>
              <a:rPr lang="sv-SE" baseline="-25000" dirty="0" smtClean="0"/>
              <a:t>n</a:t>
            </a:r>
            <a:r>
              <a:rPr lang="sv-SE" dirty="0" smtClean="0"/>
              <a:t>) and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estimator</a:t>
            </a:r>
            <a:r>
              <a:rPr lang="sv-SE" dirty="0" smtClean="0"/>
              <a:t> T(</a:t>
            </a:r>
            <a:r>
              <a:rPr lang="sv-SE" b="1" dirty="0" smtClean="0"/>
              <a:t>Y</a:t>
            </a:r>
            <a:r>
              <a:rPr lang="sv-SE" dirty="0" smtClean="0"/>
              <a:t>)</a:t>
            </a:r>
            <a:endParaRPr lang="sv-SE" i="1" dirty="0" smtClean="0"/>
          </a:p>
          <a:p>
            <a:pPr lvl="1"/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4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Necessary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r>
              <a:rPr lang="sv-SE" dirty="0" smtClean="0"/>
              <a:t> for </a:t>
            </a:r>
            <a:r>
              <a:rPr lang="sv-SE" dirty="0" err="1" smtClean="0"/>
              <a:t>selection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Comparison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 smtClean="0"/>
          </a:p>
          <a:p>
            <a:pPr lvl="2"/>
            <a:r>
              <a:rPr lang="sv-SE" dirty="0" smtClean="0"/>
              <a:t>Cross-</a:t>
            </a:r>
            <a:r>
              <a:rPr lang="sv-SE" dirty="0" err="1" smtClean="0"/>
              <a:t>validation</a:t>
            </a:r>
            <a:endParaRPr lang="sv-SE" dirty="0" smtClean="0"/>
          </a:p>
          <a:p>
            <a:pPr lvl="2"/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2"/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</a:p>
          <a:p>
            <a:pPr lvl="2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805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Obtain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by </a:t>
            </a:r>
            <a:r>
              <a:rPr lang="sv-SE" dirty="0" err="1" smtClean="0"/>
              <a:t>dropping</a:t>
            </a:r>
            <a:r>
              <a:rPr lang="sv-SE" dirty="0" smtClean="0"/>
              <a:t> group of observations j from </a:t>
            </a:r>
            <a:r>
              <a:rPr lang="sv-SE" b="1" dirty="0" smtClean="0"/>
              <a:t>Y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smtClean="0"/>
              <a:t>For </a:t>
            </a:r>
            <a:r>
              <a:rPr lang="sv-SE" dirty="0" err="1" smtClean="0"/>
              <a:t>each</a:t>
            </a:r>
            <a:r>
              <a:rPr lang="sv-SE" dirty="0" smtClean="0"/>
              <a:t> j,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=T(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pseudovalues</a:t>
            </a:r>
            <a:r>
              <a:rPr lang="sv-SE" dirty="0" smtClean="0"/>
              <a:t> and J(T),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i="1" dirty="0" err="1" smtClean="0"/>
              <a:t>jackknifed</a:t>
            </a:r>
            <a:r>
              <a:rPr lang="sv-SE" dirty="0" smtClean="0"/>
              <a:t> T:</a:t>
            </a:r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/>
            <a:r>
              <a:rPr lang="sv-SE" dirty="0" err="1" smtClean="0"/>
              <a:t>Equivalently</a:t>
            </a:r>
            <a:r>
              <a:rPr lang="sv-SE" dirty="0" smtClean="0"/>
              <a:t>,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74" y="3870614"/>
            <a:ext cx="2095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849" y="3994438"/>
            <a:ext cx="2362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636077"/>
            <a:ext cx="2457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419735"/>
            <a:ext cx="2686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8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or </a:t>
            </a:r>
            <a:r>
              <a:rPr lang="sv-SE" dirty="0" err="1" smtClean="0"/>
              <a:t>pseudovalues</a:t>
            </a:r>
            <a:r>
              <a:rPr lang="sv-SE" dirty="0" smtClean="0"/>
              <a:t>  as </a:t>
            </a:r>
            <a:r>
              <a:rPr lang="sv-SE" dirty="0" err="1" smtClean="0"/>
              <a:t>estimates</a:t>
            </a:r>
            <a:r>
              <a:rPr lang="sv-SE" dirty="0" smtClean="0"/>
              <a:t> of T for different </a:t>
            </a:r>
            <a:r>
              <a:rPr lang="sv-SE" dirty="0" err="1" smtClean="0"/>
              <a:t>samples</a:t>
            </a:r>
            <a:r>
              <a:rPr lang="sv-SE" dirty="0" smtClean="0"/>
              <a:t> (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give</a:t>
            </a:r>
            <a:r>
              <a:rPr lang="sv-SE" dirty="0" smtClean="0"/>
              <a:t> </a:t>
            </a:r>
            <a:r>
              <a:rPr lang="sv-SE" dirty="0" err="1" smtClean="0"/>
              <a:t>equivalent</a:t>
            </a:r>
            <a:r>
              <a:rPr lang="sv-SE" dirty="0" smtClean="0"/>
              <a:t> expression). </a:t>
            </a:r>
          </a:p>
          <a:p>
            <a:endParaRPr lang="sv-SE" dirty="0" smtClean="0"/>
          </a:p>
          <a:p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becomes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Sometimes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takes</a:t>
            </a:r>
            <a:endParaRPr lang="sv-SE" dirty="0" smtClean="0"/>
          </a:p>
          <a:p>
            <a:pPr>
              <a:buNone/>
            </a:pPr>
            <a:endParaRPr lang="sv-SE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sv-SE" dirty="0" smtClean="0">
                <a:solidFill>
                  <a:srgbClr val="C00000"/>
                </a:solidFill>
              </a:rPr>
              <a:t>!The </a:t>
            </a:r>
            <a:r>
              <a:rPr lang="sv-SE" dirty="0" err="1" smtClean="0">
                <a:solidFill>
                  <a:srgbClr val="C00000"/>
                </a:solidFill>
              </a:rPr>
              <a:t>variance</a:t>
            </a:r>
            <a:r>
              <a:rPr lang="sv-SE" dirty="0" smtClean="0">
                <a:solidFill>
                  <a:srgbClr val="C00000"/>
                </a:solidFill>
              </a:rPr>
              <a:t> is </a:t>
            </a:r>
            <a:r>
              <a:rPr lang="sv-SE" dirty="0" err="1" smtClean="0">
                <a:solidFill>
                  <a:srgbClr val="C00000"/>
                </a:solidFill>
              </a:rPr>
              <a:t>often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err="1" smtClean="0">
                <a:solidFill>
                  <a:srgbClr val="C00000"/>
                </a:solidFill>
              </a:rPr>
              <a:t>overestimated</a:t>
            </a:r>
            <a:r>
              <a:rPr lang="sv-SE" dirty="0" smtClean="0">
                <a:solidFill>
                  <a:srgbClr val="C00000"/>
                </a:solidFill>
              </a:rPr>
              <a:t>  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84984"/>
            <a:ext cx="3181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4581128"/>
            <a:ext cx="16573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0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r>
              <a:rPr lang="sv-SE" dirty="0" smtClean="0"/>
              <a:t>The bias </a:t>
            </a:r>
            <a:r>
              <a:rPr lang="sv-SE" dirty="0" err="1" smtClean="0"/>
              <a:t>reduced</a:t>
            </a:r>
            <a:r>
              <a:rPr lang="sv-SE" dirty="0" smtClean="0"/>
              <a:t> to order n</a:t>
            </a:r>
            <a:r>
              <a:rPr lang="sv-SE" baseline="30000" dirty="0" smtClean="0"/>
              <a:t>-1</a:t>
            </a:r>
            <a:r>
              <a:rPr lang="sv-SE" dirty="0" smtClean="0"/>
              <a:t> (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r=n)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168" y="2780928"/>
            <a:ext cx="3305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35" y="3519686"/>
            <a:ext cx="5010441" cy="28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32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of bias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that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Hence</a:t>
            </a:r>
            <a:r>
              <a:rPr lang="sv-SE" dirty="0" smtClean="0"/>
              <a:t>, </a:t>
            </a:r>
            <a:r>
              <a:rPr lang="sv-SE" dirty="0" err="1" smtClean="0"/>
              <a:t>bias</a:t>
            </a:r>
            <a:r>
              <a:rPr lang="sv-SE" dirty="0" smtClean="0"/>
              <a:t> is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80" y="2314564"/>
            <a:ext cx="6010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714750"/>
            <a:ext cx="2476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7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The order of the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reduced</a:t>
            </a:r>
            <a:endParaRPr lang="sv-SE" dirty="0" smtClean="0"/>
          </a:p>
          <a:p>
            <a:r>
              <a:rPr lang="sv-SE" dirty="0" err="1" smtClean="0"/>
              <a:t>Second-order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Higer</a:t>
            </a:r>
            <a:r>
              <a:rPr lang="sv-SE" dirty="0" smtClean="0"/>
              <a:t> order </a:t>
            </a:r>
            <a:r>
              <a:rPr lang="sv-SE" dirty="0" err="1" smtClean="0"/>
              <a:t>jackkifes</a:t>
            </a:r>
            <a:r>
              <a:rPr lang="sv-SE" dirty="0" smtClean="0"/>
              <a:t> –</a:t>
            </a:r>
            <a:r>
              <a:rPr lang="sv-SE" dirty="0" err="1" smtClean="0"/>
              <a:t>combining</a:t>
            </a:r>
            <a:r>
              <a:rPr lang="sv-SE" dirty="0" smtClean="0"/>
              <a:t> </a:t>
            </a:r>
            <a:r>
              <a:rPr lang="sv-SE" dirty="0" err="1" smtClean="0"/>
              <a:t>jackknifes</a:t>
            </a:r>
            <a:r>
              <a:rPr lang="sv-SE" dirty="0" smtClean="0"/>
              <a:t> of </a:t>
            </a:r>
            <a:r>
              <a:rPr lang="sv-SE" dirty="0" err="1" smtClean="0"/>
              <a:t>lower</a:t>
            </a:r>
            <a:r>
              <a:rPr lang="sv-SE" dirty="0" smtClean="0"/>
              <a:t> orders: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133353"/>
            <a:ext cx="4381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157192"/>
            <a:ext cx="1666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6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Comments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High order </a:t>
            </a:r>
            <a:r>
              <a:rPr lang="sv-SE" dirty="0" err="1" smtClean="0"/>
              <a:t>jackknifes</a:t>
            </a:r>
            <a:r>
              <a:rPr lang="sv-SE" dirty="0" smtClean="0"/>
              <a:t> </a:t>
            </a:r>
            <a:r>
              <a:rPr lang="sv-SE" dirty="0" err="1" smtClean="0"/>
              <a:t>reduce</a:t>
            </a:r>
            <a:r>
              <a:rPr lang="sv-SE" dirty="0" smtClean="0"/>
              <a:t> the bias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the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Delete-1 </a:t>
            </a:r>
            <a:r>
              <a:rPr lang="sv-SE" dirty="0" err="1" smtClean="0"/>
              <a:t>jackknife</a:t>
            </a:r>
            <a:r>
              <a:rPr lang="sv-SE" dirty="0" smtClean="0"/>
              <a:t> is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appropriate</a:t>
            </a:r>
            <a:r>
              <a:rPr lang="sv-SE" dirty="0" smtClean="0"/>
              <a:t> (median).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delete-k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07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Given data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b="0" dirty="0" smtClean="0"/>
              </a:p>
              <a:p>
                <a:r>
                  <a:rPr lang="sv-SE" dirty="0" err="1" smtClean="0"/>
                  <a:t>Null-hypothesis</a:t>
                </a:r>
                <a:r>
                  <a:rPr lang="sv-SE" dirty="0" smtClean="0"/>
                  <a:t> and alternative </a:t>
                </a:r>
                <a:r>
                  <a:rPr lang="sv-SE" dirty="0" err="1" smtClean="0"/>
                  <a:t>hypothesis</a:t>
                </a:r>
                <a:endParaRPr lang="sv-SE" dirty="0" smtClean="0"/>
              </a:p>
              <a:p>
                <a:r>
                  <a:rPr lang="sv-SE" dirty="0" smtClean="0"/>
                  <a:t>Test statistics</a:t>
                </a:r>
              </a:p>
              <a:p>
                <a:pPr lvl="1"/>
                <a:r>
                  <a:rPr lang="sv-SE" dirty="0" err="1" smtClean="0"/>
                  <a:t>Some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function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a </a:t>
                </a:r>
                <a:r>
                  <a:rPr lang="sv-SE" dirty="0" err="1" smtClean="0"/>
                  <a:t>sample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Various</a:t>
                </a:r>
                <a:r>
                  <a:rPr lang="sv-SE" dirty="0" smtClean="0"/>
                  <a:t> test statistics </a:t>
                </a:r>
                <a:r>
                  <a:rPr lang="sv-SE" dirty="0" err="1" smtClean="0"/>
                  <a:t>have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various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efficiency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power</a:t>
                </a:r>
                <a:r>
                  <a:rPr lang="sv-SE" dirty="0" smtClean="0"/>
                  <a:t>)</a:t>
                </a:r>
              </a:p>
              <a:p>
                <a:r>
                  <a:rPr lang="sv-SE" dirty="0" smtClean="0"/>
                  <a:t>Distribution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test statistics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r>
                  <a:rPr lang="sv-SE" dirty="0" smtClean="0"/>
                  <a:t>Decision </a:t>
                </a:r>
                <a:r>
                  <a:rPr lang="sv-SE" dirty="0" err="1" smtClean="0"/>
                  <a:t>making</a:t>
                </a:r>
                <a:r>
                  <a:rPr lang="sv-SE" dirty="0" smtClean="0"/>
                  <a:t>: </a:t>
                </a:r>
                <a:r>
                  <a:rPr lang="sv-SE" dirty="0" err="1" smtClean="0"/>
                  <a:t>unusual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values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test statistics</a:t>
                </a:r>
                <a:r>
                  <a:rPr lang="sv-SE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 smtClean="0"/>
                  <a:t> is </a:t>
                </a:r>
                <a:r>
                  <a:rPr lang="sv-SE" dirty="0" err="1" smtClean="0"/>
                  <a:t>rejected</a:t>
                </a:r>
                <a:r>
                  <a:rPr lang="sv-SE" dirty="0" smtClean="0"/>
                  <a:t>.</a:t>
                </a:r>
              </a:p>
              <a:p>
                <a:pPr lvl="1"/>
                <a:r>
                  <a:rPr lang="sv-SE" dirty="0" err="1" smtClean="0"/>
                  <a:t>Two-sided</a:t>
                </a:r>
                <a:r>
                  <a:rPr lang="sv-SE" dirty="0" smtClean="0"/>
                  <a:t> and </a:t>
                </a:r>
                <a:r>
                  <a:rPr lang="sv-SE" dirty="0" err="1" smtClean="0"/>
                  <a:t>one-sided</a:t>
                </a:r>
                <a:r>
                  <a:rPr lang="sv-SE" dirty="0" smtClean="0"/>
                  <a:t> tests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409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smtClean="0"/>
                  <a:t>Data</a:t>
                </a:r>
              </a:p>
              <a:p>
                <a:endParaRPr lang="sv-SE" dirty="0"/>
              </a:p>
              <a:p>
                <a:r>
                  <a:rPr lang="sv-SE" dirty="0" err="1" smtClean="0"/>
                  <a:t>Hypotheses</a:t>
                </a:r>
                <a:r>
                  <a:rPr lang="sv-SE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𝜇</m:t>
                    </m:r>
                    <m:r>
                      <a:rPr lang="sv-SE" b="0" i="1" smtClean="0">
                        <a:latin typeface="Cambria Math"/>
                      </a:rPr>
                      <m:t>=4, </m:t>
                    </m:r>
                    <m:r>
                      <a:rPr lang="sv-SE" b="0" i="1" smtClean="0">
                        <a:latin typeface="Cambria Math"/>
                      </a:rPr>
                      <m:t>𝑋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𝑁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𝜇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b="0" i="1" smtClean="0">
                        <a:latin typeface="Cambria Math"/>
                      </a:rPr>
                      <m:t>≠</m:t>
                    </m:r>
                    <m:r>
                      <a:rPr lang="sv-SE" i="1">
                        <a:latin typeface="Cambria Math"/>
                      </a:rPr>
                      <m:t>4, </m:t>
                    </m:r>
                    <m:r>
                      <a:rPr lang="sv-SE" i="1">
                        <a:latin typeface="Cambria Math"/>
                      </a:rPr>
                      <m:t>𝑋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endParaRPr lang="sv-SE" dirty="0" smtClean="0"/>
              </a:p>
              <a:p>
                <a:r>
                  <a:rPr lang="sv-SE" dirty="0" smtClean="0"/>
                  <a:t>Test statistics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v-SE" b="0" i="1" smtClean="0">
                            <a:latin typeface="Cambria Math"/>
                          </a:rPr>
                          <m:t>−</m:t>
                        </m:r>
                        <m:r>
                          <a:rPr lang="sv-SE" b="0" i="1" smtClean="0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v-SE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sv-SE" b="0" i="1" smtClean="0">
                        <a:latin typeface="Cambria Math"/>
                      </a:rPr>
                      <m:t>∈</m:t>
                    </m:r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  <m:r>
                      <a:rPr lang="sv-SE" b="0" i="1" smtClean="0">
                        <a:latin typeface="Cambria Math"/>
                      </a:rPr>
                      <m:t>−1)</m:t>
                    </m:r>
                  </m:oMath>
                </a14:m>
                <a:endParaRPr lang="sv-SE" dirty="0" smtClean="0"/>
              </a:p>
              <a:p>
                <a:r>
                  <a:rPr lang="sv-SE" dirty="0" err="1" smtClean="0"/>
                  <a:t>Evaluate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sv-SE" dirty="0" smtClean="0"/>
                  <a:t> for </a:t>
                </a:r>
                <a:r>
                  <a:rPr lang="sv-SE" dirty="0" err="1" smtClean="0"/>
                  <a:t>our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</a:t>
                </a:r>
                <a:r>
                  <a:rPr lang="sv-SE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r>
                  <a:rPr lang="sv-SE" dirty="0" smtClean="0"/>
                  <a:t>Check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 smtClean="0"/>
                  <a:t> is in the </a:t>
                </a:r>
                <a:r>
                  <a:rPr lang="sv-SE" dirty="0" err="1" smtClean="0"/>
                  <a:t>critical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area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reject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976664" cy="51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2844333" cy="226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6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 smtClean="0"/>
                  <a:t>Monte Carlo </a:t>
                </a:r>
                <a:r>
                  <a:rPr lang="sv-SE" dirty="0" err="1" smtClean="0"/>
                  <a:t>Hypothesis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testing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Use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test statistics</a:t>
                </a:r>
              </a:p>
              <a:p>
                <a:pPr lvl="1"/>
                <a:r>
                  <a:rPr lang="sv-SE" dirty="0" err="1" smtClean="0"/>
                  <a:t>We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need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know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how</a:t>
                </a:r>
                <a:r>
                  <a:rPr lang="sv-SE" dirty="0" smtClean="0"/>
                  <a:t> it is distributed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endParaRPr lang="sv-SE" dirty="0" smtClean="0"/>
              </a:p>
              <a:p>
                <a:r>
                  <a:rPr lang="sv-SE" dirty="0"/>
                  <a:t>Hypotheses: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=4, </m:t>
                    </m:r>
                    <m:r>
                      <a:rPr lang="sv-SE" i="1">
                        <a:latin typeface="Cambria Math"/>
                      </a:rPr>
                      <m:t>𝑋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≠4, </m:t>
                    </m:r>
                    <m:r>
                      <a:rPr lang="sv-SE" i="1">
                        <a:latin typeface="Cambria Math"/>
                      </a:rPr>
                      <m:t>𝑋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r>
                  <a:rPr lang="sv-SE" dirty="0" err="1" smtClean="0"/>
                  <a:t>Assume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𝑡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sv-S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v-SE" i="1">
                            <a:latin typeface="Cambria Math"/>
                          </a:rPr>
                          <m:t>−</m:t>
                        </m:r>
                        <m:r>
                          <a:rPr lang="sv-SE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sv-SE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smtClean="0"/>
                  <a:t>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0" i="1" smtClean="0">
                        <a:latin typeface="Cambria Math"/>
                      </a:rPr>
                      <m:t>=1 </m:t>
                    </m:r>
                    <m:r>
                      <a:rPr lang="sv-SE" b="0" i="1" smtClean="0">
                        <a:latin typeface="Cambria Math"/>
                      </a:rPr>
                      <m:t>𝑡𝑜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𝐵</m:t>
                    </m:r>
                  </m:oMath>
                </a14:m>
                <a:endParaRPr lang="sv-SE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smtClean="0"/>
                  <a:t>Generate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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, …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 smtClean="0">
                    <a:sym typeface="Wingdings" panose="05000000000000000000" pitchFamily="2" charset="2"/>
                  </a:rPr>
                  <a:t> from 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>
                    <a:sym typeface="Wingdings" panose="05000000000000000000" pitchFamily="2" charset="2"/>
                  </a:rPr>
                  <a:t>Use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, ..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dirty="0" smtClean="0">
                    <a:sym typeface="Wingdings" panose="05000000000000000000" pitchFamily="2" charset="2"/>
                  </a:rPr>
                  <a:t>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build</a:t>
                </a:r>
                <a:r>
                  <a:rPr lang="sv-SE" dirty="0" smtClean="0">
                    <a:sym typeface="Wingdings" panose="05000000000000000000" pitchFamily="2" charset="2"/>
                  </a:rPr>
                  <a:t> a histogram.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>
                    <a:sym typeface="Wingdings" panose="05000000000000000000" pitchFamily="2" charset="2"/>
                  </a:rPr>
                  <a:t>Use</a:t>
                </a:r>
                <a:r>
                  <a:rPr lang="sv-SE" dirty="0" smtClean="0">
                    <a:sym typeface="Wingdings" panose="05000000000000000000" pitchFamily="2" charset="2"/>
                  </a:rPr>
                  <a:t> the histogram as the distribution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of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sv-SE" dirty="0" smtClean="0"/>
                  <a:t>under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/>
                      </a:rPr>
                      <m:t>𝐻</m:t>
                    </m:r>
                    <m:r>
                      <a:rPr lang="sv-SE" b="0" i="1" dirty="0" smtClean="0">
                        <a:latin typeface="Cambria Math"/>
                      </a:rPr>
                      <m:t>_0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 err="1" smtClean="0">
                    <a:latin typeface="Cambria Math"/>
                  </a:rPr>
                  <a:t>How</a:t>
                </a:r>
                <a:r>
                  <a:rPr lang="sv-SE" sz="2400" dirty="0" smtClean="0">
                    <a:latin typeface="Cambria Math"/>
                  </a:rPr>
                  <a:t> </a:t>
                </a:r>
                <a:r>
                  <a:rPr lang="sv-SE" sz="2400" dirty="0" err="1" smtClean="0">
                    <a:latin typeface="Cambria Math"/>
                  </a:rPr>
                  <a:t>good</a:t>
                </a:r>
                <a:r>
                  <a:rPr lang="sv-SE" sz="2400" dirty="0" smtClean="0">
                    <a:latin typeface="Cambria Math"/>
                  </a:rPr>
                  <a:t> is the test statistics? Power!</a:t>
                </a:r>
                <a:endParaRPr lang="sv-SE" sz="2400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𝑃𝑜𝑤𝑒𝑟</m:t>
                    </m:r>
                    <m:r>
                      <a:rPr lang="sv-SE" sz="2400" b="0" i="1" smtClean="0">
                        <a:latin typeface="Cambria Math"/>
                      </a:rPr>
                      <m:t>=1−</m:t>
                    </m:r>
                    <m:r>
                      <a:rPr lang="sv-SE" sz="2400" b="0" i="1" smtClean="0">
                        <a:latin typeface="Cambria Math"/>
                      </a:rPr>
                      <m:t>𝑇𝑦𝑝𝑒</m:t>
                    </m:r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r>
                      <a:rPr lang="sv-SE" sz="2400" b="0" i="1" smtClean="0">
                        <a:latin typeface="Cambria Math"/>
                      </a:rPr>
                      <m:t>𝐼𝐼</m:t>
                    </m:r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r>
                      <a:rPr lang="sv-SE" sz="2400" b="0" i="1" smtClean="0">
                        <a:latin typeface="Cambria Math"/>
                      </a:rPr>
                      <m:t>𝑒𝑟𝑟𝑜𝑟</m:t>
                    </m:r>
                  </m:oMath>
                </a14:m>
                <a:endParaRPr lang="sv-SE" sz="2400" b="0" dirty="0" smtClean="0"/>
              </a:p>
              <a:p>
                <a:endParaRPr lang="sv-SE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75106" name="Picture 2" descr="http://grasshopper.com/blog/wp-content/uploads/type1type2error.fw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380613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152" y="4293096"/>
            <a:ext cx="9765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 smtClean="0">
                <a:solidFill>
                  <a:schemeClr val="bg1">
                    <a:lumMod val="65000"/>
                  </a:schemeClr>
                </a:solidFill>
              </a:rPr>
              <a:t>Source: grasshopper.com</a:t>
            </a:r>
            <a:endParaRPr lang="sv-SE" sz="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520" y="3212976"/>
                <a:ext cx="446449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smtClean="0">
                    <a:solidFill>
                      <a:srgbClr val="0070C0"/>
                    </a:solidFill>
                  </a:rPr>
                  <a:t>How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to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compute</a:t>
                </a:r>
                <a:r>
                  <a:rPr lang="sv-SE" dirty="0">
                    <a:solidFill>
                      <a:srgbClr val="0070C0"/>
                    </a:solidFill>
                  </a:rPr>
                  <a:t> Power?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Generate data </a:t>
                </a:r>
                <a:r>
                  <a:rPr lang="sv-SE" dirty="0" err="1" smtClean="0"/>
                  <a:t>samples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that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satisfy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percent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correct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rejections</a:t>
                </a:r>
                <a:endParaRPr lang="sv-SE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v-SE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12976"/>
                <a:ext cx="4464496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819" t="-206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3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95536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B=10000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t=numeric(B)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1:B)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Y=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(10,4,s)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]=(mean(Y)-4)/(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(Y)/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(t,50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21" y="1962150"/>
            <a:ext cx="46339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08518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 smtClean="0">
                <a:solidFill>
                  <a:srgbClr val="C00000"/>
                </a:solidFill>
              </a:rPr>
              <a:t>What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to</a:t>
            </a:r>
            <a:r>
              <a:rPr lang="sv-SE" b="1" dirty="0" smtClean="0">
                <a:solidFill>
                  <a:srgbClr val="C00000"/>
                </a:solidFill>
              </a:rPr>
              <a:t> do </a:t>
            </a:r>
            <a:r>
              <a:rPr lang="sv-SE" b="1" dirty="0" err="1" smtClean="0">
                <a:solidFill>
                  <a:srgbClr val="C00000"/>
                </a:solidFill>
              </a:rPr>
              <a:t>if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we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don’t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know</a:t>
            </a:r>
            <a:r>
              <a:rPr lang="sv-SE" b="1" dirty="0" smtClean="0">
                <a:solidFill>
                  <a:srgbClr val="C00000"/>
                </a:solidFill>
              </a:rPr>
              <a:t> the distribution </a:t>
            </a:r>
            <a:r>
              <a:rPr lang="sv-SE" b="1" dirty="0" err="1" smtClean="0">
                <a:solidFill>
                  <a:srgbClr val="C00000"/>
                </a:solidFill>
              </a:rPr>
              <a:t>of</a:t>
            </a:r>
            <a:r>
              <a:rPr lang="sv-SE" b="1" dirty="0" smtClean="0">
                <a:solidFill>
                  <a:srgbClr val="C00000"/>
                </a:solidFill>
              </a:rPr>
              <a:t> the data? </a:t>
            </a:r>
            <a:r>
              <a:rPr lang="sv-SE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sv-SE" b="1" dirty="0" smtClean="0">
                <a:solidFill>
                  <a:srgbClr val="006600"/>
                </a:solidFill>
                <a:sym typeface="Wingdings" panose="05000000000000000000" pitchFamily="2" charset="2"/>
              </a:rPr>
              <a:t>permutation tests or </a:t>
            </a:r>
            <a:r>
              <a:rPr lang="sv-SE" b="1" dirty="0" err="1" smtClean="0">
                <a:solidFill>
                  <a:srgbClr val="006600"/>
                </a:solidFill>
                <a:sym typeface="Wingdings" panose="05000000000000000000" pitchFamily="2" charset="2"/>
              </a:rPr>
              <a:t>bootstrap</a:t>
            </a:r>
            <a:r>
              <a:rPr lang="sv-SE" b="1" dirty="0" smtClean="0">
                <a:solidFill>
                  <a:srgbClr val="006600"/>
                </a:solidFill>
                <a:sym typeface="Wingdings" panose="05000000000000000000" pitchFamily="2" charset="2"/>
              </a:rPr>
              <a:t> tests!</a:t>
            </a:r>
            <a:endParaRPr lang="sv-SE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8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Permutation tests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smtClean="0"/>
                  <a:t>Introduced by Fisher 1930’s </a:t>
                </a:r>
                <a:r>
                  <a:rPr lang="sv-SE" dirty="0" smtClean="0">
                    <a:sym typeface="Wingdings" panose="05000000000000000000" pitchFamily="2" charset="2"/>
                  </a:rPr>
                  <a:t> not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used</a:t>
                </a:r>
                <a:r>
                  <a:rPr lang="sv-SE" dirty="0" smtClean="0">
                    <a:sym typeface="Wingdings" panose="05000000000000000000" pitchFamily="2" charset="2"/>
                  </a:rPr>
                  <a:t> in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practice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because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computationally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expensive</a:t>
                </a:r>
                <a:endParaRPr lang="sv-SE" dirty="0" smtClean="0">
                  <a:sym typeface="Wingdings" panose="05000000000000000000" pitchFamily="2" charset="2"/>
                </a:endParaRPr>
              </a:p>
              <a:p>
                <a:r>
                  <a:rPr lang="sv-SE" dirty="0" err="1" smtClean="0">
                    <a:sym typeface="Wingdings" panose="05000000000000000000" pitchFamily="2" charset="2"/>
                  </a:rPr>
                  <a:t>Applicable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to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certain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types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of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hypothesis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testing</a:t>
                </a:r>
                <a:endParaRPr lang="sv-SE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 smtClean="0">
                    <a:sym typeface="Wingdings" panose="05000000000000000000" pitchFamily="2" charset="2"/>
                  </a:rPr>
                  <a:t>Equality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of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models</a:t>
                </a:r>
                <a:r>
                  <a:rPr lang="sv-SE" dirty="0" smtClean="0">
                    <a:sym typeface="Wingdings" panose="05000000000000000000" pitchFamily="2" charset="2"/>
                  </a:rPr>
                  <a:t>, populations,…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smtClean="0">
                    <a:sym typeface="Wingdings" panose="05000000000000000000" pitchFamily="2" charset="2"/>
                  </a:rPr>
                  <a:t>No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assumptions</a:t>
                </a:r>
                <a:r>
                  <a:rPr lang="sv-SE" dirty="0" smtClean="0">
                    <a:sym typeface="Wingdings" panose="05000000000000000000" pitchFamily="2" charset="2"/>
                  </a:rPr>
                  <a:t> on distributions</a:t>
                </a:r>
              </a:p>
              <a:p>
                <a:endParaRPr lang="sv-SE" dirty="0" smtClean="0"/>
              </a:p>
              <a:p>
                <a:r>
                  <a:rPr lang="sv-SE" dirty="0" err="1" smtClean="0">
                    <a:solidFill>
                      <a:srgbClr val="C00000"/>
                    </a:solidFill>
                  </a:rPr>
                  <a:t>Two-sample</a:t>
                </a:r>
                <a:r>
                  <a:rPr lang="sv-SE" dirty="0" smtClean="0">
                    <a:solidFill>
                      <a:srgbClr val="C00000"/>
                    </a:solidFill>
                  </a:rPr>
                  <a:t> problem</a:t>
                </a:r>
                <a:r>
                  <a:rPr lang="sv-SE" dirty="0" smtClean="0"/>
                  <a:t>:</a:t>
                </a:r>
              </a:p>
              <a:p>
                <a:pPr lvl="1"/>
                <a:r>
                  <a:rPr lang="sv-SE" dirty="0" err="1" smtClean="0"/>
                  <a:t>Two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samples</a:t>
                </a:r>
                <a:r>
                  <a:rPr lang="sv-SE" dirty="0" smtClean="0"/>
                  <a:t> coming from distributions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dirty="0" smtClean="0"/>
                  <a:t>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endParaRPr lang="sv-S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endParaRPr lang="sv-S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≠</m:t>
                    </m:r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561" b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0057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43973</TotalTime>
  <Words>1816</Words>
  <Application>Microsoft Office PowerPoint</Application>
  <PresentationFormat>On-screen Show (4:3)</PresentationFormat>
  <Paragraphs>385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Theme1</vt:lpstr>
      <vt:lpstr>Equation</vt:lpstr>
      <vt:lpstr>Ekvation</vt:lpstr>
      <vt:lpstr>Lecture 5: Numerical model selection and hypothesis testing</vt:lpstr>
      <vt:lpstr>Model selection</vt:lpstr>
      <vt:lpstr>Model selection</vt:lpstr>
      <vt:lpstr>Hypothesis testing</vt:lpstr>
      <vt:lpstr>Hypothesis testing</vt:lpstr>
      <vt:lpstr>Hypothesis testing</vt:lpstr>
      <vt:lpstr>Hypothesis testing</vt:lpstr>
      <vt:lpstr>Hypothesis testing</vt:lpstr>
      <vt:lpstr>Permutation tests</vt:lpstr>
      <vt:lpstr>Permutation tests</vt:lpstr>
      <vt:lpstr>Permutation tests</vt:lpstr>
      <vt:lpstr>Permutation tests</vt:lpstr>
      <vt:lpstr>Permutation tests</vt:lpstr>
      <vt:lpstr>The bootstrap: general principle</vt:lpstr>
      <vt:lpstr>Nonparametric bootstrap</vt:lpstr>
      <vt:lpstr>Nonparametric bootstrap</vt:lpstr>
      <vt:lpstr>Parametric bootstrap</vt:lpstr>
      <vt:lpstr>Example</vt:lpstr>
      <vt:lpstr>Bootstrap confidence intervals</vt:lpstr>
      <vt:lpstr>Uncertainty estimation</vt:lpstr>
      <vt:lpstr>Bootstrap confidence intervals</vt:lpstr>
      <vt:lpstr>Bootstrap confidence intervals</vt:lpstr>
      <vt:lpstr>Bootstrap confidence intervals</vt:lpstr>
      <vt:lpstr>Bootstrap hypothesis testing</vt:lpstr>
      <vt:lpstr>Bootstrap tests vs permutation tests</vt:lpstr>
      <vt:lpstr>Permutation tests for model selection</vt:lpstr>
      <vt:lpstr>Bootstrap bias corrections</vt:lpstr>
      <vt:lpstr>Bootstrap variance estimation</vt:lpstr>
      <vt:lpstr>Jackknife methods</vt:lpstr>
      <vt:lpstr>Jackknife methods</vt:lpstr>
      <vt:lpstr>Jackknife variance estimate</vt:lpstr>
      <vt:lpstr>Jackknife bias correction</vt:lpstr>
      <vt:lpstr>Jackknife estimation of bias</vt:lpstr>
      <vt:lpstr>Higher-order jackknife</vt:lpstr>
      <vt:lpstr>Higher-order jackknife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2829</cp:revision>
  <dcterms:created xsi:type="dcterms:W3CDTF">2010-03-24T13:38:58Z</dcterms:created>
  <dcterms:modified xsi:type="dcterms:W3CDTF">2016-03-03T08:37:50Z</dcterms:modified>
</cp:coreProperties>
</file>